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01" r:id="rId3"/>
    <p:sldId id="299" r:id="rId4"/>
    <p:sldId id="340" r:id="rId5"/>
    <p:sldId id="302" r:id="rId6"/>
    <p:sldId id="303" r:id="rId7"/>
    <p:sldId id="341" r:id="rId8"/>
    <p:sldId id="304" r:id="rId9"/>
    <p:sldId id="305" r:id="rId10"/>
    <p:sldId id="306" r:id="rId11"/>
    <p:sldId id="307" r:id="rId12"/>
    <p:sldId id="308" r:id="rId13"/>
    <p:sldId id="310" r:id="rId14"/>
    <p:sldId id="309" r:id="rId15"/>
    <p:sldId id="313"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F3103F-B771-00F0-1EE4-3771AA8131EA}" name="Mary Beth Factor" initials="MF" userId="S::marybeth.factor@mdc.mo.gov::ef275682-cb4f-4578-9163-75dc91a96f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41"/>
    <p:restoredTop sz="94760"/>
  </p:normalViewPr>
  <p:slideViewPr>
    <p:cSldViewPr snapToGrid="0">
      <p:cViewPr varScale="1">
        <p:scale>
          <a:sx n="86" d="100"/>
          <a:sy n="86" d="100"/>
        </p:scale>
        <p:origin x="22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arrett" userId="e75cd84c-1935-4997-9548-8fd9dced76ae" providerId="ADAL" clId="{C22C490F-05DD-4BC4-962E-B9F504A88DFD}"/>
    <pc:docChg chg="modSld">
      <pc:chgData name="Wendy Parrett" userId="e75cd84c-1935-4997-9548-8fd9dced76ae" providerId="ADAL" clId="{C22C490F-05DD-4BC4-962E-B9F504A88DFD}" dt="2026-01-23T18:44:25.844" v="1" actId="20577"/>
      <pc:docMkLst>
        <pc:docMk/>
      </pc:docMkLst>
      <pc:sldChg chg="modSp mod">
        <pc:chgData name="Wendy Parrett" userId="e75cd84c-1935-4997-9548-8fd9dced76ae" providerId="ADAL" clId="{C22C490F-05DD-4BC4-962E-B9F504A88DFD}" dt="2026-01-23T18:44:25.844" v="1" actId="20577"/>
        <pc:sldMkLst>
          <pc:docMk/>
          <pc:sldMk cId="1554376976" sldId="306"/>
        </pc:sldMkLst>
        <pc:spChg chg="mod">
          <ac:chgData name="Wendy Parrett" userId="e75cd84c-1935-4997-9548-8fd9dced76ae" providerId="ADAL" clId="{C22C490F-05DD-4BC4-962E-B9F504A88DFD}" dt="2026-01-23T18:44:25.844" v="1" actId="20577"/>
          <ac:spMkLst>
            <pc:docMk/>
            <pc:sldMk cId="1554376976" sldId="306"/>
            <ac:spMk id="12" creationId="{DD996412-F063-C265-C8C9-B6E547EC28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FB280-DC92-4BAA-9574-309B53F57FA8}" type="datetimeFigureOut">
              <a:rPr lang="en-US" smtClean="0"/>
              <a:t>3/12/26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30A6-0AC6-42F2-990F-A47F68C201A4}" type="slidenum">
              <a:rPr lang="en-US" smtClean="0"/>
              <a:t>‹#›</a:t>
            </a:fld>
            <a:endParaRPr lang="en-US"/>
          </a:p>
        </p:txBody>
      </p:sp>
    </p:spTree>
    <p:extLst>
      <p:ext uri="{BB962C8B-B14F-4D97-AF65-F5344CB8AC3E}">
        <p14:creationId xmlns:p14="http://schemas.microsoft.com/office/powerpoint/2010/main" val="37987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4175-FC9B-A027-4DDE-94E01B198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BE8A7-4304-4863-5655-F780E17A1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E6644-6917-29F7-FC42-D5F3E12A2C5B}"/>
              </a:ext>
            </a:extLst>
          </p:cNvPr>
          <p:cNvSpPr>
            <a:spLocks noGrp="1"/>
          </p:cNvSpPr>
          <p:nvPr>
            <p:ph type="body" idx="1"/>
          </p:nvPr>
        </p:nvSpPr>
        <p:spPr/>
        <p:txBody>
          <a:bodyPr/>
          <a:lstStyle/>
          <a:p>
            <a:r>
              <a:rPr lang="en-US"/>
              <a:t>Prepare and display your </a:t>
            </a:r>
            <a:r>
              <a:rPr lang="en-US" b="1" err="1"/>
              <a:t>Noticings</a:t>
            </a:r>
            <a:r>
              <a:rPr lang="en-US" b="1"/>
              <a:t> and Wonderings Chart </a:t>
            </a:r>
            <a:r>
              <a:rPr lang="en-US"/>
              <a:t>for this lesson. Add student observations and/or questions to the chart as the lesson proceeds in reference to the phenomenon studied.</a:t>
            </a:r>
          </a:p>
        </p:txBody>
      </p:sp>
      <p:sp>
        <p:nvSpPr>
          <p:cNvPr id="4" name="Slide Number Placeholder 3">
            <a:extLst>
              <a:ext uri="{FF2B5EF4-FFF2-40B4-BE49-F238E27FC236}">
                <a16:creationId xmlns:a16="http://schemas.microsoft.com/office/drawing/2014/main" id="{BB6C8E79-CA5A-6D4C-801D-A7B284269D9C}"/>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87564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23B88-CD0D-6344-07CC-E7ABE3786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6F00F-D8EA-FED5-32CD-ACE950B73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E9937-E1A2-6C9A-D946-90ACD7254F90}"/>
              </a:ext>
            </a:extLst>
          </p:cNvPr>
          <p:cNvSpPr>
            <a:spLocks noGrp="1"/>
          </p:cNvSpPr>
          <p:nvPr>
            <p:ph type="body" idx="1"/>
          </p:nvPr>
        </p:nvSpPr>
        <p:spPr/>
        <p:txBody>
          <a:bodyPr/>
          <a:lstStyle/>
          <a:p>
            <a:r>
              <a:rPr lang="en-US"/>
              <a:t>Tell students that they are going to hear three different vocalizations (noises) that mother bear can make to help teach her cubs to be safe and survive. Take your students outside for this activity if possible. Set clear boundaries where students can and cannot go. Tell the students that they are going to be bear cubs and you are going to be the mother bear.</a:t>
            </a:r>
          </a:p>
          <a:p>
            <a:endParaRPr lang="en-US"/>
          </a:p>
          <a:p>
            <a:r>
              <a:rPr lang="en-US"/>
              <a:t>Play recordings of bear noises (stamping feet or jaw popping, snorting, grunting). Before you start the activity, play each sound one at a time and tell the students (cubs) what to do if they hear that sound.</a:t>
            </a:r>
          </a:p>
        </p:txBody>
      </p:sp>
      <p:sp>
        <p:nvSpPr>
          <p:cNvPr id="4" name="Slide Number Placeholder 3">
            <a:extLst>
              <a:ext uri="{FF2B5EF4-FFF2-40B4-BE49-F238E27FC236}">
                <a16:creationId xmlns:a16="http://schemas.microsoft.com/office/drawing/2014/main" id="{EF1DCD83-66C9-CE32-B73B-444AB7354BAB}"/>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93589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3604-D9E9-5ACF-BC82-F0C53D2F5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18F8F-758C-6A3F-3A96-A4F729449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71D25-0C52-CAF0-36E6-DE3448594F20}"/>
              </a:ext>
            </a:extLst>
          </p:cNvPr>
          <p:cNvSpPr>
            <a:spLocks noGrp="1"/>
          </p:cNvSpPr>
          <p:nvPr>
            <p:ph type="body" idx="1"/>
          </p:nvPr>
        </p:nvSpPr>
        <p:spPr/>
        <p:txBody>
          <a:bodyPr/>
          <a:lstStyle/>
          <a:p>
            <a:r>
              <a:rPr lang="en-US"/>
              <a:t>Play the bear popping its jaw.</a:t>
            </a:r>
          </a:p>
          <a:p>
            <a:endParaRPr lang="en-US"/>
          </a:p>
          <a:p>
            <a:r>
              <a:rPr lang="en-US"/>
              <a:t>Tell students it means that there is danger nearby. Tell them that natural predators like coyotes and bobcats as well as dogs, people, and cars can be a danger to small cubs.</a:t>
            </a:r>
          </a:p>
          <a:p>
            <a:endParaRPr lang="en-US"/>
          </a:p>
          <a:p>
            <a:r>
              <a:rPr lang="en-US"/>
              <a:t>These vocalizations serve as a warning to the danger. Explain that mother bear will teach the cubs to climb a tree with rough bark because it is easy to climb. If there is a tree nearby like that, tell students to touch a tree if they hear that noise. If a tree is not available, come up with an area that represents the tree. Mother bear will grunt at the cubs when it is safe to come down.</a:t>
            </a:r>
          </a:p>
        </p:txBody>
      </p:sp>
      <p:sp>
        <p:nvSpPr>
          <p:cNvPr id="4" name="Slide Number Placeholder 3">
            <a:extLst>
              <a:ext uri="{FF2B5EF4-FFF2-40B4-BE49-F238E27FC236}">
                <a16:creationId xmlns:a16="http://schemas.microsoft.com/office/drawing/2014/main" id="{9BB1523F-C500-C795-0194-4FF272E79AD1}"/>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01455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27DE-0AC4-6309-22B7-65D4FECE3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24421-36AB-8D55-6AA5-D7B483B02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4BCD-69C0-4CBE-017C-8ABC4545A90B}"/>
              </a:ext>
            </a:extLst>
          </p:cNvPr>
          <p:cNvSpPr>
            <a:spLocks noGrp="1"/>
          </p:cNvSpPr>
          <p:nvPr>
            <p:ph type="body" idx="1"/>
          </p:nvPr>
        </p:nvSpPr>
        <p:spPr/>
        <p:txBody>
          <a:bodyPr/>
          <a:lstStyle/>
          <a:p>
            <a:r>
              <a:rPr lang="en-US"/>
              <a:t>Play the next noise, snorting and chomping.</a:t>
            </a:r>
          </a:p>
          <a:p>
            <a:endParaRPr lang="en-US"/>
          </a:p>
          <a:p>
            <a:r>
              <a:rPr lang="en-US"/>
              <a:t>Tell the that the mother bear is trying to teach them something important that they need to pay attention to like how to find food, climb trees, to follow her. Baby bears should be still and quiet so they can follow directions.</a:t>
            </a:r>
          </a:p>
        </p:txBody>
      </p:sp>
      <p:sp>
        <p:nvSpPr>
          <p:cNvPr id="4" name="Slide Number Placeholder 3">
            <a:extLst>
              <a:ext uri="{FF2B5EF4-FFF2-40B4-BE49-F238E27FC236}">
                <a16:creationId xmlns:a16="http://schemas.microsoft.com/office/drawing/2014/main" id="{EC8832F5-88E5-B07E-25EE-46081E8732A7}"/>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85373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1B72-54A6-7C9A-3D9B-17F2C6D8D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BC948-5A09-4D94-B200-680E1952D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D5E70-ED4A-3D5A-D58C-0BE28413B8EC}"/>
              </a:ext>
            </a:extLst>
          </p:cNvPr>
          <p:cNvSpPr>
            <a:spLocks noGrp="1"/>
          </p:cNvSpPr>
          <p:nvPr>
            <p:ph type="body" idx="1"/>
          </p:nvPr>
        </p:nvSpPr>
        <p:spPr/>
        <p:txBody>
          <a:bodyPr/>
          <a:lstStyle/>
          <a:p>
            <a:r>
              <a:rPr lang="en-US"/>
              <a:t>Play the last sound, grunting. </a:t>
            </a:r>
          </a:p>
          <a:p>
            <a:endParaRPr lang="en-US"/>
          </a:p>
          <a:p>
            <a:r>
              <a:rPr lang="en-US"/>
              <a:t>Tell them it means that things are peaceful. Cubs will play with each other or snuggle with their mother. Tell them to gather together as if they were going to play. </a:t>
            </a:r>
          </a:p>
        </p:txBody>
      </p:sp>
      <p:sp>
        <p:nvSpPr>
          <p:cNvPr id="4" name="Slide Number Placeholder 3">
            <a:extLst>
              <a:ext uri="{FF2B5EF4-FFF2-40B4-BE49-F238E27FC236}">
                <a16:creationId xmlns:a16="http://schemas.microsoft.com/office/drawing/2014/main" id="{3ED5041C-E3A5-D27E-CAF8-954A7CEEA3D8}"/>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36104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6D9B-3258-6551-6EEE-D2A41D03E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567A8-AC63-0792-D9D2-3C12F82A2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F4817-49F8-CA71-7343-D0A663E0E869}"/>
              </a:ext>
            </a:extLst>
          </p:cNvPr>
          <p:cNvSpPr>
            <a:spLocks noGrp="1"/>
          </p:cNvSpPr>
          <p:nvPr>
            <p:ph type="body" idx="1"/>
          </p:nvPr>
        </p:nvSpPr>
        <p:spPr/>
        <p:txBody>
          <a:bodyPr/>
          <a:lstStyle/>
          <a:p>
            <a:r>
              <a:rPr lang="en-US"/>
              <a:t>Have the students practice making each sound.</a:t>
            </a:r>
          </a:p>
        </p:txBody>
      </p:sp>
      <p:sp>
        <p:nvSpPr>
          <p:cNvPr id="4" name="Slide Number Placeholder 3">
            <a:extLst>
              <a:ext uri="{FF2B5EF4-FFF2-40B4-BE49-F238E27FC236}">
                <a16:creationId xmlns:a16="http://schemas.microsoft.com/office/drawing/2014/main" id="{B4A6B68A-9E64-75A8-E430-E2B18E199801}"/>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416880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CB81-6972-FF6B-4884-6B91532B8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5643A-DD44-F2F7-6CA7-CBF457395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1B420-5CB4-4872-AD5D-D7F590494C2E}"/>
              </a:ext>
            </a:extLst>
          </p:cNvPr>
          <p:cNvSpPr>
            <a:spLocks noGrp="1"/>
          </p:cNvSpPr>
          <p:nvPr>
            <p:ph type="body" idx="1"/>
          </p:nvPr>
        </p:nvSpPr>
        <p:spPr/>
        <p:txBody>
          <a:bodyPr/>
          <a:lstStyle/>
          <a:p>
            <a:r>
              <a:rPr lang="en-US"/>
              <a:t>Now, play each noise several times in a random order. The students should pretend they are cubs and do the activity that matches the sound of the mother bear </a:t>
            </a:r>
          </a:p>
          <a:p>
            <a:pPr marL="228600" indent="-228600">
              <a:buAutoNum type="arabicPeriod"/>
            </a:pPr>
            <a:r>
              <a:rPr lang="en-US"/>
              <a:t>grunting – gather with the other cubs to play</a:t>
            </a:r>
          </a:p>
          <a:p>
            <a:pPr marL="228600" indent="-228600">
              <a:buAutoNum type="arabicPeriod"/>
            </a:pPr>
            <a:r>
              <a:rPr lang="en-US"/>
              <a:t>jaw popping – go to tree or to a safe spot in the classroom</a:t>
            </a:r>
          </a:p>
          <a:p>
            <a:pPr marL="228600" indent="-228600">
              <a:buAutoNum type="arabicPeriod"/>
            </a:pPr>
            <a:r>
              <a:rPr lang="en-US"/>
              <a:t>snort – stop and stay quiet</a:t>
            </a:r>
          </a:p>
          <a:p>
            <a:pPr marL="228600" indent="-228600">
              <a:buAutoNum type="arabicPeriod"/>
            </a:pPr>
            <a:endParaRPr lang="en-US"/>
          </a:p>
        </p:txBody>
      </p:sp>
      <p:sp>
        <p:nvSpPr>
          <p:cNvPr id="4" name="Slide Number Placeholder 3">
            <a:extLst>
              <a:ext uri="{FF2B5EF4-FFF2-40B4-BE49-F238E27FC236}">
                <a16:creationId xmlns:a16="http://schemas.microsoft.com/office/drawing/2014/main" id="{3E5F57E1-B747-0795-402A-959E3B2B4A6C}"/>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11394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1BC2-98B8-3239-8547-947FC23AF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B0EDF-0310-5E86-F647-532686D42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C9917-8AFB-AD81-AE2D-8086929D8791}"/>
              </a:ext>
            </a:extLst>
          </p:cNvPr>
          <p:cNvSpPr>
            <a:spLocks noGrp="1"/>
          </p:cNvSpPr>
          <p:nvPr>
            <p:ph type="body" idx="1"/>
          </p:nvPr>
        </p:nvSpPr>
        <p:spPr/>
        <p:txBody>
          <a:bodyPr/>
          <a:lstStyle/>
          <a:p>
            <a:r>
              <a:rPr lang="en-US"/>
              <a:t>Answer: Louder and more urgent to quieter and calmer to match the situation.</a:t>
            </a:r>
          </a:p>
        </p:txBody>
      </p:sp>
      <p:sp>
        <p:nvSpPr>
          <p:cNvPr id="4" name="Slide Number Placeholder 3">
            <a:extLst>
              <a:ext uri="{FF2B5EF4-FFF2-40B4-BE49-F238E27FC236}">
                <a16:creationId xmlns:a16="http://schemas.microsoft.com/office/drawing/2014/main" id="{01DF2C2D-7AA7-886F-F004-606EFEE41E54}"/>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49424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9FF1-C95C-9A50-FE0D-4B3980FAF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9E7CD-2A11-49EB-4E85-E6EBFAB97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DD195-98AE-3CAD-857F-0E2191D651B9}"/>
              </a:ext>
            </a:extLst>
          </p:cNvPr>
          <p:cNvSpPr>
            <a:spLocks noGrp="1"/>
          </p:cNvSpPr>
          <p:nvPr>
            <p:ph type="body" idx="1"/>
          </p:nvPr>
        </p:nvSpPr>
        <p:spPr/>
        <p:txBody>
          <a:bodyPr/>
          <a:lstStyle/>
          <a:p>
            <a:r>
              <a:rPr lang="en-US"/>
              <a:t>Tell students that sound is an important tool that mother bears use to keep their cubs safe. You may note to your students that bears will also teach their cubs by showing and may not vocalize as much as many other animals. </a:t>
            </a:r>
          </a:p>
        </p:txBody>
      </p:sp>
      <p:sp>
        <p:nvSpPr>
          <p:cNvPr id="4" name="Slide Number Placeholder 3">
            <a:extLst>
              <a:ext uri="{FF2B5EF4-FFF2-40B4-BE49-F238E27FC236}">
                <a16:creationId xmlns:a16="http://schemas.microsoft.com/office/drawing/2014/main" id="{E621F9E2-A24E-C76B-8207-B6139751F026}"/>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643565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3FDB-C088-E87D-CA13-3FB47A6CA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9C116-E8F1-F64B-8FED-8467EFEB7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DC908-9E7B-B2EE-FD13-2AD7A102E6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FD1C73-8E46-B6CE-899C-003B4CBBDF22}"/>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97057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0853D-B36E-5DE9-4B7B-84985C857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D8C6-5127-4BD3-426E-259F305AD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A0C1C-8157-D42A-E4CE-EB1A42ACB92C}"/>
              </a:ext>
            </a:extLst>
          </p:cNvPr>
          <p:cNvSpPr>
            <a:spLocks noGrp="1"/>
          </p:cNvSpPr>
          <p:nvPr>
            <p:ph type="body" idx="1"/>
          </p:nvPr>
        </p:nvSpPr>
        <p:spPr/>
        <p:txBody>
          <a:bodyPr/>
          <a:lstStyle/>
          <a:p>
            <a:r>
              <a:rPr lang="en-US"/>
              <a:t>Prepare and display your </a:t>
            </a:r>
            <a:r>
              <a:rPr lang="en-US" b="1" err="1"/>
              <a:t>Noticings</a:t>
            </a:r>
            <a:r>
              <a:rPr lang="en-US" b="1"/>
              <a:t> and Wonderings Chart </a:t>
            </a:r>
            <a:r>
              <a:rPr lang="en-US"/>
              <a:t>for this lesson. Add student observations and/or questions to the chart as the lesson proceeds in reference to the phenomenon studied.</a:t>
            </a:r>
          </a:p>
        </p:txBody>
      </p:sp>
      <p:sp>
        <p:nvSpPr>
          <p:cNvPr id="4" name="Slide Number Placeholder 3">
            <a:extLst>
              <a:ext uri="{FF2B5EF4-FFF2-40B4-BE49-F238E27FC236}">
                <a16:creationId xmlns:a16="http://schemas.microsoft.com/office/drawing/2014/main" id="{BB934D3B-D08A-C685-455A-740C2D66E5CC}"/>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76052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0779-B827-DC16-3A09-D07426157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DECD1E-6828-3A53-64B5-CC3786FC0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340A5-AA4A-8AE0-2D04-19B870D8ED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E2C030-5054-F1C2-E668-872218DBD393}"/>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31827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7DC7-4F6F-8880-2DDF-51EFC3E64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AEED1-8BB2-407A-E851-54303390A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9A84C-7900-4B33-8D1C-F3C48C2AF6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C5FCC0-E1DB-0FB5-1338-94E87AD7F785}"/>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159851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D220A-1B6F-A174-264A-CF87217EB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FF555-D0A7-D3B5-7B31-C204E229A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68E6D-3ACD-E209-829E-3F58A540A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7C36A1-4B7A-5D9E-C65B-F41D8FAB77E8}"/>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06351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A986-AB46-7C48-DF82-F881BC4F7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F1F55-BDBF-74A9-ECC0-043C8AE31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EC3BB-5B04-DD1A-0C12-A78503847F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C357F9-DBB3-FA23-F70D-B52201477158}"/>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55006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D7FC9-CEA4-68D0-9383-355E1B96F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FCA66-6A48-53BB-14C6-C8ECC5E73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2628C-F98A-DD5A-7A6F-19D47A325B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BD117D-FFE8-4F6F-4A40-6B27069A661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4167784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5860-61FC-B32C-08D2-6D1F94A17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7D36B-761B-5477-F146-9E14F1FB5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CD763-1BB7-1E9C-1EE3-3CCF2D1382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5BD981-5B0D-7C2A-5FC8-3273A063DF19}"/>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85501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38A0B-FE04-0023-772F-E31F1E00F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3FD34-6389-6B78-D8E6-99BB870D5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E37B5-1CA8-617F-A4EC-7BDB029D05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3642D9-5E44-917E-7BEF-5833DE95B0BA}"/>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51372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8B72-1EFF-E2CC-0E92-9CC0B4372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B7038-60BA-9FB0-380E-DAEE56A8F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76143-CD9E-F6C7-3608-4997B00511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CBC537-A154-9A46-8D9B-3F728D0D5710}"/>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16273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FA58B-B67E-2D03-031B-83C1D4390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1D893-A105-F446-C5B5-6B7EE8A97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16E87-5E4A-28F6-CC9A-37DA675D4C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92FCC7-9937-862D-7C2C-BEDCF5ADDDAE}"/>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282959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ABE7-0DD0-70EE-5AC9-6B265D10D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FC631-8231-ECC0-FF21-3935AE597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1C06C-0F6A-6991-24E1-ACC4654DD8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F13148-13F1-A1A3-48BF-6A931CD9DDF2}"/>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13333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F9F95-1135-AF7D-86B5-A586C8BA3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B83B4-2E53-4839-F33F-8505A3E38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8B6F0-FB56-BB63-3777-D572552B4D33}"/>
              </a:ext>
            </a:extLst>
          </p:cNvPr>
          <p:cNvSpPr>
            <a:spLocks noGrp="1"/>
          </p:cNvSpPr>
          <p:nvPr>
            <p:ph type="body" idx="1"/>
          </p:nvPr>
        </p:nvSpPr>
        <p:spPr/>
        <p:txBody>
          <a:bodyPr/>
          <a:lstStyle/>
          <a:p>
            <a:r>
              <a:rPr lang="en-US"/>
              <a:t>Pass around a stuffed animal bear (or small item weighing about 8 ounces) and tell students that is represents a newborn cub. </a:t>
            </a:r>
          </a:p>
        </p:txBody>
      </p:sp>
      <p:sp>
        <p:nvSpPr>
          <p:cNvPr id="4" name="Slide Number Placeholder 3">
            <a:extLst>
              <a:ext uri="{FF2B5EF4-FFF2-40B4-BE49-F238E27FC236}">
                <a16:creationId xmlns:a16="http://schemas.microsoft.com/office/drawing/2014/main" id="{8213B7B3-BAE9-3AD4-1E4C-F1482B043037}"/>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282644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F9C0-96C2-9D25-EC26-A85FA53D1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AE538-DB44-BF45-2F47-CF3F7881B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BD91C-16D3-7EDA-9717-46A2DDB77EF7}"/>
              </a:ext>
            </a:extLst>
          </p:cNvPr>
          <p:cNvSpPr>
            <a:spLocks noGrp="1"/>
          </p:cNvSpPr>
          <p:nvPr>
            <p:ph type="body" idx="1"/>
          </p:nvPr>
        </p:nvSpPr>
        <p:spPr/>
        <p:txBody>
          <a:bodyPr/>
          <a:lstStyle/>
          <a:p>
            <a:r>
              <a:rPr lang="en-US"/>
              <a:t>Discuss the cause-and-effect relationship on the students’ behavior when their parents/guardians use a certain tone or volume of voice.</a:t>
            </a:r>
          </a:p>
        </p:txBody>
      </p:sp>
      <p:sp>
        <p:nvSpPr>
          <p:cNvPr id="4" name="Slide Number Placeholder 3">
            <a:extLst>
              <a:ext uri="{FF2B5EF4-FFF2-40B4-BE49-F238E27FC236}">
                <a16:creationId xmlns:a16="http://schemas.microsoft.com/office/drawing/2014/main" id="{07406C8C-3A08-DDC5-3106-AD5E8E496FE4}"/>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3835947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696E5-2A0A-5EB5-B088-988E74343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65741-30CC-DE27-47E7-F437EAE67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73E96-0A64-9C30-F5CB-E453DCD23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C23A79-E792-C3CE-6B47-263EDF1344C7}"/>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3575739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055A-EDCE-6164-7B6E-37D4AFD47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EC16B-F776-E7DD-09CA-F242E63B7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9B8FF-EE90-FAF0-113B-57FAEB9E9E42}"/>
              </a:ext>
            </a:extLst>
          </p:cNvPr>
          <p:cNvSpPr>
            <a:spLocks noGrp="1"/>
          </p:cNvSpPr>
          <p:nvPr>
            <p:ph type="body" idx="1"/>
          </p:nvPr>
        </p:nvSpPr>
        <p:spPr/>
        <p:txBody>
          <a:bodyPr/>
          <a:lstStyle/>
          <a:p>
            <a:r>
              <a:rPr lang="en-US"/>
              <a:t>Answer: Keep their cubs safe, teach them how to survive, and let them know it’s safe to play.</a:t>
            </a:r>
          </a:p>
        </p:txBody>
      </p:sp>
      <p:sp>
        <p:nvSpPr>
          <p:cNvPr id="4" name="Slide Number Placeholder 3">
            <a:extLst>
              <a:ext uri="{FF2B5EF4-FFF2-40B4-BE49-F238E27FC236}">
                <a16:creationId xmlns:a16="http://schemas.microsoft.com/office/drawing/2014/main" id="{CDFCBFFD-0559-4C6F-0C64-E1F6F28C5BC7}"/>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399060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0CB6-ED51-AA62-1171-5F6E5F91A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B4EF5-F7DD-09AB-03DC-9613D17E3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55FA2-2A09-C101-2E2E-36A2A4110C3A}"/>
              </a:ext>
            </a:extLst>
          </p:cNvPr>
          <p:cNvSpPr>
            <a:spLocks noGrp="1"/>
          </p:cNvSpPr>
          <p:nvPr>
            <p:ph type="body" idx="1"/>
          </p:nvPr>
        </p:nvSpPr>
        <p:spPr/>
        <p:txBody>
          <a:bodyPr/>
          <a:lstStyle/>
          <a:p>
            <a:r>
              <a:rPr lang="en-US"/>
              <a:t>Answer: As a mother bear finds food, the cubs see what she eats and where to find it.</a:t>
            </a:r>
          </a:p>
        </p:txBody>
      </p:sp>
      <p:sp>
        <p:nvSpPr>
          <p:cNvPr id="4" name="Slide Number Placeholder 3">
            <a:extLst>
              <a:ext uri="{FF2B5EF4-FFF2-40B4-BE49-F238E27FC236}">
                <a16:creationId xmlns:a16="http://schemas.microsoft.com/office/drawing/2014/main" id="{AB908E31-7788-9C88-01C9-7722328AA08A}"/>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406529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2D7C-2806-3E94-87E3-116EC9F21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A7C14-E415-E1B2-F3BD-B1B1F3D03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662E-BAE4-036C-593F-4CB28B9A208A}"/>
              </a:ext>
            </a:extLst>
          </p:cNvPr>
          <p:cNvSpPr>
            <a:spLocks noGrp="1"/>
          </p:cNvSpPr>
          <p:nvPr>
            <p:ph type="body" idx="1"/>
          </p:nvPr>
        </p:nvSpPr>
        <p:spPr/>
        <p:txBody>
          <a:bodyPr/>
          <a:lstStyle/>
          <a:p>
            <a:r>
              <a:rPr lang="en-US"/>
              <a:t>Divide students into pairs. Assign each student in the pair to be either a mother or a cub. Mother bear will be asked to communicate and teach their cub to learn what the following sounds mean. Tell students that they are to develop a set of code sounds, (for example, grunts, long grunts, growls, and snarls) for the following commands:</a:t>
            </a:r>
          </a:p>
          <a:p>
            <a:endParaRPr lang="en-US"/>
          </a:p>
          <a:p>
            <a:pPr marL="171450" indent="-171450">
              <a:buFont typeface="Arial" panose="020B0604020202020204" pitchFamily="34" charset="0"/>
              <a:buChar char="•"/>
            </a:pPr>
            <a:r>
              <a:rPr lang="en-US"/>
              <a:t>“Come here, baby cub.” (example: harsh, sharp, or loud growl)</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“All is well, lie down and rest.” (example: grunt sound or low rumble)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“Danger, stop!” (example: stomp feet or pop jaw)</a:t>
            </a:r>
          </a:p>
        </p:txBody>
      </p:sp>
      <p:sp>
        <p:nvSpPr>
          <p:cNvPr id="4" name="Slide Number Placeholder 3">
            <a:extLst>
              <a:ext uri="{FF2B5EF4-FFF2-40B4-BE49-F238E27FC236}">
                <a16:creationId xmlns:a16="http://schemas.microsoft.com/office/drawing/2014/main" id="{BE3E1B24-3FB3-5D0E-99E1-D6C21EFAB828}"/>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1949705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719D-7EFA-9C7A-BD5D-98F0EFEBD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52974-70DF-70D4-42F1-0BC143918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1A761-2094-EC1C-D52C-859F849853F2}"/>
              </a:ext>
            </a:extLst>
          </p:cNvPr>
          <p:cNvSpPr>
            <a:spLocks noGrp="1"/>
          </p:cNvSpPr>
          <p:nvPr>
            <p:ph type="body" idx="1"/>
          </p:nvPr>
        </p:nvSpPr>
        <p:spPr/>
        <p:txBody>
          <a:bodyPr/>
          <a:lstStyle/>
          <a:p>
            <a:r>
              <a:rPr lang="en-US"/>
              <a:t>Add student observations and/or questions to the </a:t>
            </a:r>
            <a:r>
              <a:rPr lang="en-US" b="1" err="1"/>
              <a:t>Noticings</a:t>
            </a:r>
            <a:r>
              <a:rPr lang="en-US" b="1"/>
              <a:t> and Wonderings Chart </a:t>
            </a:r>
            <a:r>
              <a:rPr lang="en-US"/>
              <a:t>as the lesson concludes in reference to the phenomenon studied.</a:t>
            </a:r>
          </a:p>
        </p:txBody>
      </p:sp>
      <p:sp>
        <p:nvSpPr>
          <p:cNvPr id="4" name="Slide Number Placeholder 3">
            <a:extLst>
              <a:ext uri="{FF2B5EF4-FFF2-40B4-BE49-F238E27FC236}">
                <a16:creationId xmlns:a16="http://schemas.microsoft.com/office/drawing/2014/main" id="{F8668F24-9A30-16AF-1F6A-C2A1FAA10C51}"/>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943922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AC598-A4C9-8EAB-5D9B-3F73CAB8A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E624B-4666-11B0-EBF8-C199F1A1E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91C5B-C5F3-FC26-CCD6-1AB1A7335EE2}"/>
              </a:ext>
            </a:extLst>
          </p:cNvPr>
          <p:cNvSpPr>
            <a:spLocks noGrp="1"/>
          </p:cNvSpPr>
          <p:nvPr>
            <p:ph type="body" idx="1"/>
          </p:nvPr>
        </p:nvSpPr>
        <p:spPr/>
        <p:txBody>
          <a:bodyPr/>
          <a:lstStyle/>
          <a:p>
            <a:r>
              <a:rPr lang="en-US"/>
              <a:t>Have students pretend they are the mother bear. What sounds would the mother bear make during each scene? Students should make the correct sound.</a:t>
            </a:r>
          </a:p>
        </p:txBody>
      </p:sp>
      <p:sp>
        <p:nvSpPr>
          <p:cNvPr id="4" name="Slide Number Placeholder 3">
            <a:extLst>
              <a:ext uri="{FF2B5EF4-FFF2-40B4-BE49-F238E27FC236}">
                <a16:creationId xmlns:a16="http://schemas.microsoft.com/office/drawing/2014/main" id="{17DD1D26-27AF-8148-80F6-F3DFC0C83076}"/>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1257746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389DD-C624-0F42-A1DD-777BB7807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604A5-BE8C-6B85-3603-3E1075DA9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3A256-85F0-F180-51C4-70E7CB9CADE1}"/>
              </a:ext>
            </a:extLst>
          </p:cNvPr>
          <p:cNvSpPr>
            <a:spLocks noGrp="1"/>
          </p:cNvSpPr>
          <p:nvPr>
            <p:ph type="body" idx="1"/>
          </p:nvPr>
        </p:nvSpPr>
        <p:spPr/>
        <p:txBody>
          <a:bodyPr/>
          <a:lstStyle/>
          <a:p>
            <a:r>
              <a:rPr lang="en-US"/>
              <a:t>What sounds would the mother bear make during each scene? </a:t>
            </a:r>
          </a:p>
        </p:txBody>
      </p:sp>
      <p:sp>
        <p:nvSpPr>
          <p:cNvPr id="4" name="Slide Number Placeholder 3">
            <a:extLst>
              <a:ext uri="{FF2B5EF4-FFF2-40B4-BE49-F238E27FC236}">
                <a16:creationId xmlns:a16="http://schemas.microsoft.com/office/drawing/2014/main" id="{C3366B91-4246-F5D0-7430-613DA8F0F13C}"/>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4015872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3EB0-B881-3B80-8072-FA2A41BAB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46F68-525D-810C-C766-35A8BB0BE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C8E13-FB67-10B8-E030-5954BBDD437B}"/>
              </a:ext>
            </a:extLst>
          </p:cNvPr>
          <p:cNvSpPr>
            <a:spLocks noGrp="1"/>
          </p:cNvSpPr>
          <p:nvPr>
            <p:ph type="body" idx="1"/>
          </p:nvPr>
        </p:nvSpPr>
        <p:spPr/>
        <p:txBody>
          <a:bodyPr/>
          <a:lstStyle/>
          <a:p>
            <a:r>
              <a:rPr lang="en-US"/>
              <a:t>What sounds would the mother bear make during each scene? </a:t>
            </a:r>
          </a:p>
        </p:txBody>
      </p:sp>
      <p:sp>
        <p:nvSpPr>
          <p:cNvPr id="4" name="Slide Number Placeholder 3">
            <a:extLst>
              <a:ext uri="{FF2B5EF4-FFF2-40B4-BE49-F238E27FC236}">
                <a16:creationId xmlns:a16="http://schemas.microsoft.com/office/drawing/2014/main" id="{D0E694BA-9B62-7037-3001-45374B867D52}"/>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145813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F6E9-3465-E8DA-6AB8-78F722BCB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FBEB1-956F-44D6-7B77-CD8169F14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A95DA-5F8F-6DBE-9BA9-3CF78F2F313D}"/>
              </a:ext>
            </a:extLst>
          </p:cNvPr>
          <p:cNvSpPr>
            <a:spLocks noGrp="1"/>
          </p:cNvSpPr>
          <p:nvPr>
            <p:ph type="body" idx="1"/>
          </p:nvPr>
        </p:nvSpPr>
        <p:spPr/>
        <p:txBody>
          <a:bodyPr/>
          <a:lstStyle/>
          <a:p>
            <a:r>
              <a:rPr lang="en-US"/>
              <a:t>Invite the school nurse or community safety person (emergency response or health care worker) to your classroom to share how their work helps ensure people in the school or community stay safe. Have them discuss how they communicate safety needs when working with others. </a:t>
            </a:r>
          </a:p>
          <a:p>
            <a:endParaRPr lang="en-US"/>
          </a:p>
          <a:p>
            <a:r>
              <a:rPr lang="en-US"/>
              <a:t>Invite someone who cares for animals (veterinarian, zoo, animal shelter, or conservation staff) to share how their job helps ensure animals stay safe. </a:t>
            </a:r>
          </a:p>
        </p:txBody>
      </p:sp>
      <p:sp>
        <p:nvSpPr>
          <p:cNvPr id="4" name="Slide Number Placeholder 3">
            <a:extLst>
              <a:ext uri="{FF2B5EF4-FFF2-40B4-BE49-F238E27FC236}">
                <a16:creationId xmlns:a16="http://schemas.microsoft.com/office/drawing/2014/main" id="{494CD8E4-731A-0980-D137-77BEABFF125C}"/>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196978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1E04-7D14-453E-2B17-0F7781F50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C162E-E577-312C-C4C9-309447B5C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7F8ED-40C6-0635-153E-4D605C3D09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67DA39-A2B3-B3F5-7F06-84D65C66F8D5}"/>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95718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AC06-C7B4-4059-3AE6-27F1AB9C2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CB048-D625-A828-8D39-3F18754C2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3CCB5-9052-7003-861B-1AF21D0B7F35}"/>
              </a:ext>
            </a:extLst>
          </p:cNvPr>
          <p:cNvSpPr>
            <a:spLocks noGrp="1"/>
          </p:cNvSpPr>
          <p:nvPr>
            <p:ph type="body" idx="1"/>
          </p:nvPr>
        </p:nvSpPr>
        <p:spPr/>
        <p:txBody>
          <a:bodyPr/>
          <a:lstStyle/>
          <a:p>
            <a:r>
              <a:rPr lang="en-US"/>
              <a:t>Most baby humans weigh 6-8 pounds. Pass around something that is 6-8 pounds. By the time spring comes, the cubs are about 6 pounds. Tell the students that since their mothers are hibernating, they will wake up in the winter (January) to give birth to their cubs. Cubs are born helpless, just like humans, so it is important that they start growing fast to survive. The mother bear produces milk that is high in fat. This helps cubs to grow quickly. When they get a little bigger, they are able to leave the safety of the den and just like them babies learn to walk, they can travel to other places. Since cubs are little, there are many things that they need to learn in order to survive, just like humans. </a:t>
            </a:r>
          </a:p>
        </p:txBody>
      </p:sp>
      <p:sp>
        <p:nvSpPr>
          <p:cNvPr id="4" name="Slide Number Placeholder 3">
            <a:extLst>
              <a:ext uri="{FF2B5EF4-FFF2-40B4-BE49-F238E27FC236}">
                <a16:creationId xmlns:a16="http://schemas.microsoft.com/office/drawing/2014/main" id="{68F87AFC-E86C-D339-F084-697080E2B035}"/>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8718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0C4E-E898-51CD-A44C-FC1675042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0FAD5-AF2E-3693-29BA-6A1FCE0DE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58AD5-9F0C-22DC-EF4E-B869C9D1AD2D}"/>
              </a:ext>
            </a:extLst>
          </p:cNvPr>
          <p:cNvSpPr>
            <a:spLocks noGrp="1"/>
          </p:cNvSpPr>
          <p:nvPr>
            <p:ph type="body" idx="1"/>
          </p:nvPr>
        </p:nvSpPr>
        <p:spPr/>
        <p:txBody>
          <a:bodyPr/>
          <a:lstStyle/>
          <a:p>
            <a:r>
              <a:rPr lang="en-US"/>
              <a:t> Answer: 6 pounds! Tell the students that since their mothers are hibernating, they will wake up in the winter (January) to give birth to their cubs. Cubs are born helpless, just like humans, so it is important that they start growing fast to survive. The mother bear produces milk that is high in fat. This helps cubs to grow quickly. When they get a little bigger, they are able to leave the safety of the den and just like them babies learn to walk, they can travel to other places. Since cubs are little, there are many things that they need to learn in order to survive, just like humans. </a:t>
            </a:r>
          </a:p>
        </p:txBody>
      </p:sp>
      <p:sp>
        <p:nvSpPr>
          <p:cNvPr id="4" name="Slide Number Placeholder 3">
            <a:extLst>
              <a:ext uri="{FF2B5EF4-FFF2-40B4-BE49-F238E27FC236}">
                <a16:creationId xmlns:a16="http://schemas.microsoft.com/office/drawing/2014/main" id="{9CCC1ADF-4E7F-8653-9D67-3CE843005F66}"/>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94809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C52B0-7AF5-49EE-4E0B-FC285E182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5B1CC-BB95-0EFC-9326-6FEC96F22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2914F-05FC-1554-4BEA-F1DC5F284A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2BE76-8F82-841F-1FCE-9998D9C0956A}"/>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24809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E9B1-E019-CF90-0A8F-3F80CD167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D7757-AB09-9FF1-F314-746584855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97F9D-837F-A741-6073-552AC7474187}"/>
              </a:ext>
            </a:extLst>
          </p:cNvPr>
          <p:cNvSpPr>
            <a:spLocks noGrp="1"/>
          </p:cNvSpPr>
          <p:nvPr>
            <p:ph type="body" idx="1"/>
          </p:nvPr>
        </p:nvSpPr>
        <p:spPr/>
        <p:txBody>
          <a:bodyPr/>
          <a:lstStyle/>
          <a:p>
            <a:r>
              <a:rPr lang="en-US"/>
              <a:t>Answer: When to know there is danger, how to find food, find a shelter, etc.</a:t>
            </a:r>
          </a:p>
        </p:txBody>
      </p:sp>
      <p:sp>
        <p:nvSpPr>
          <p:cNvPr id="4" name="Slide Number Placeholder 3">
            <a:extLst>
              <a:ext uri="{FF2B5EF4-FFF2-40B4-BE49-F238E27FC236}">
                <a16:creationId xmlns:a16="http://schemas.microsoft.com/office/drawing/2014/main" id="{545C6762-0A60-E4DC-B3BB-C35917984ED3}"/>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23021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3DBE-6A33-2818-CAC3-51B6682FF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36516-54BD-2F57-5139-2DA9ED435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06EFA-7AE0-DFE1-ABDF-284E831154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5A2B31-C2BE-581C-76DA-503B5C15867B}"/>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73975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81C7-7677-5393-7215-8FDC0F659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4F82A-5BE7-AA4A-B04A-05540E99F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995891-ACE3-DF92-CEFA-572DC84C1C3E}"/>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F5D40C64-DFD5-B923-C48B-9EF919967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88823-A51B-309C-26B6-A7101F3E7E59}"/>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39394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68BC-CB55-F400-76F3-CA4750C397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EA492-48FD-90C2-91FB-111DD7554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3CE4B-6908-BEB1-D351-71473ABA2731}"/>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49AA91A0-7DF5-4EB2-263B-E7F90BBA5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3E7F-6578-4A42-C589-370AF70A57C4}"/>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214468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0B3D4-30F7-245D-D02D-32A0CA912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8A752-640F-015A-0307-13BB420D81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C0595-5162-7D97-8808-CF81A8AF0F25}"/>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21CCF842-D0EE-B9C1-D26B-159952461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F7751-38D3-CEFC-F323-452A9B995CC0}"/>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353229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AA78-485A-7100-1379-3DE62F41A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B31D4-A34C-3C94-DFC4-8FCE3D31B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46206-61BC-5CB2-BF70-77BC2A651294}"/>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D3551F26-A0E7-3D4E-544B-1A0F3C401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9A413-384C-11E1-256A-21F2623A9356}"/>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27435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EDE3-8C38-2468-E06C-AAD84CA4F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76B2C5-6201-8B30-C292-908FCB6F1B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F1817-F96A-3533-32D2-651CB0F006B2}"/>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34586853-8B54-50E3-FB8D-36D4F965A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69EB3-C5AA-20A9-3E1D-56F47014EA47}"/>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288226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090A-6D4C-776C-3AB5-365A9009C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A1772-E7C8-9F0A-8B53-42899E03D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A385BF-A4A1-127E-D00A-4D6CF6B13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F9A827-F59F-C8B2-3A32-43EE81267092}"/>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6" name="Footer Placeholder 5">
            <a:extLst>
              <a:ext uri="{FF2B5EF4-FFF2-40B4-BE49-F238E27FC236}">
                <a16:creationId xmlns:a16="http://schemas.microsoft.com/office/drawing/2014/main" id="{67F68BAB-BB7F-16EC-AD16-D15121C0C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F6803-C605-1CC5-84F4-16B36CB2078F}"/>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39466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F1A2-11F7-5631-55DB-B08C5B747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BC562-B730-8F48-3597-777E81FAA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DDDAE-EF30-EA6D-6937-ABB559FE3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57025-5A8F-F435-1ECE-E8C188A29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DE3E0-530F-0738-2814-C73DFB0CA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CD322-2C8E-1214-BE17-76A927198883}"/>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8" name="Footer Placeholder 7">
            <a:extLst>
              <a:ext uri="{FF2B5EF4-FFF2-40B4-BE49-F238E27FC236}">
                <a16:creationId xmlns:a16="http://schemas.microsoft.com/office/drawing/2014/main" id="{10E4D3BE-A6FF-19E6-449B-177E37DB1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90C54-8D21-2F60-B68F-AF4D61D6883C}"/>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275129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CBE9-C43C-D337-58B6-3F6C77DAFB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3F4545-6684-2390-8E02-0D9EAC1F1035}"/>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4" name="Footer Placeholder 3">
            <a:extLst>
              <a:ext uri="{FF2B5EF4-FFF2-40B4-BE49-F238E27FC236}">
                <a16:creationId xmlns:a16="http://schemas.microsoft.com/office/drawing/2014/main" id="{85035B8C-B456-A365-BA36-1BC3F2C067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6023-171B-CAB4-A50B-632D0C3D6259}"/>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58506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BEB54-B7D9-702C-277D-B851F731FECF}"/>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3" name="Footer Placeholder 2">
            <a:extLst>
              <a:ext uri="{FF2B5EF4-FFF2-40B4-BE49-F238E27FC236}">
                <a16:creationId xmlns:a16="http://schemas.microsoft.com/office/drawing/2014/main" id="{860CEE4F-DA0F-9783-F1B6-F3DE09557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B6F217-35AB-C2A2-5F0D-E1437BC48D41}"/>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350532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F398-DEC9-EAD4-9529-8E54F3A35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37F60-5F7F-574D-28C8-F99EB826B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F8474-D3EC-A200-BD48-E9DD9228F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0FFD5-3411-A9D8-FFC4-1CA7E7AABB22}"/>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6" name="Footer Placeholder 5">
            <a:extLst>
              <a:ext uri="{FF2B5EF4-FFF2-40B4-BE49-F238E27FC236}">
                <a16:creationId xmlns:a16="http://schemas.microsoft.com/office/drawing/2014/main" id="{F09D83D9-484D-73B2-EDDF-8310E1455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33C2B-3A1C-56F8-433E-069B99EDA07E}"/>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129295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5841-15DA-953D-C457-B55915A7D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D2644-5C0D-25F7-032B-07AA9130A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BA890C-41DB-9866-8732-1B5D711CB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C2B2F-C6EF-43BB-7B42-F06622F7E6C5}"/>
              </a:ext>
            </a:extLst>
          </p:cNvPr>
          <p:cNvSpPr>
            <a:spLocks noGrp="1"/>
          </p:cNvSpPr>
          <p:nvPr>
            <p:ph type="dt" sz="half" idx="10"/>
          </p:nvPr>
        </p:nvSpPr>
        <p:spPr/>
        <p:txBody>
          <a:bodyPr/>
          <a:lstStyle/>
          <a:p>
            <a:fld id="{72B1264F-6FFB-4976-A71E-5216AC1718EC}" type="datetimeFigureOut">
              <a:rPr lang="en-US" smtClean="0"/>
              <a:t>3/12/26</a:t>
            </a:fld>
            <a:endParaRPr lang="en-US"/>
          </a:p>
        </p:txBody>
      </p:sp>
      <p:sp>
        <p:nvSpPr>
          <p:cNvPr id="6" name="Footer Placeholder 5">
            <a:extLst>
              <a:ext uri="{FF2B5EF4-FFF2-40B4-BE49-F238E27FC236}">
                <a16:creationId xmlns:a16="http://schemas.microsoft.com/office/drawing/2014/main" id="{87B34847-D820-44B5-B724-ECC79F162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2B959-E204-29ED-D567-04471B6B45A9}"/>
              </a:ext>
            </a:extLst>
          </p:cNvPr>
          <p:cNvSpPr>
            <a:spLocks noGrp="1"/>
          </p:cNvSpPr>
          <p:nvPr>
            <p:ph type="sldNum" sz="quarter" idx="12"/>
          </p:nvPr>
        </p:nvSpPr>
        <p:spPr/>
        <p:txBody>
          <a:bodyPr/>
          <a:lstStyle/>
          <a:p>
            <a:fld id="{11088F27-DF7F-43D6-91F2-82A094C212C7}" type="slidenum">
              <a:rPr lang="en-US" smtClean="0"/>
              <a:t>‹#›</a:t>
            </a:fld>
            <a:endParaRPr lang="en-US"/>
          </a:p>
        </p:txBody>
      </p:sp>
    </p:spTree>
    <p:extLst>
      <p:ext uri="{BB962C8B-B14F-4D97-AF65-F5344CB8AC3E}">
        <p14:creationId xmlns:p14="http://schemas.microsoft.com/office/powerpoint/2010/main" val="224936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B2C60-1876-8D82-AFF2-2B5441A4B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46FC75-EBEB-7BCA-4D1B-6F79E7118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55A31-EBD1-626D-0585-540E4BB52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B1264F-6FFB-4976-A71E-5216AC1718EC}" type="datetimeFigureOut">
              <a:rPr lang="en-US" smtClean="0"/>
              <a:t>3/12/26</a:t>
            </a:fld>
            <a:endParaRPr lang="en-US"/>
          </a:p>
        </p:txBody>
      </p:sp>
      <p:sp>
        <p:nvSpPr>
          <p:cNvPr id="5" name="Footer Placeholder 4">
            <a:extLst>
              <a:ext uri="{FF2B5EF4-FFF2-40B4-BE49-F238E27FC236}">
                <a16:creationId xmlns:a16="http://schemas.microsoft.com/office/drawing/2014/main" id="{A09F0C3F-C7BB-2B6D-8076-F33AFC981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6828AB-9694-BC77-1186-44ECB57E0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088F27-DF7F-43D6-91F2-82A094C212C7}" type="slidenum">
              <a:rPr lang="en-US" smtClean="0"/>
              <a:t>‹#›</a:t>
            </a:fld>
            <a:endParaRPr lang="en-US"/>
          </a:p>
        </p:txBody>
      </p:sp>
    </p:spTree>
    <p:extLst>
      <p:ext uri="{BB962C8B-B14F-4D97-AF65-F5344CB8AC3E}">
        <p14:creationId xmlns:p14="http://schemas.microsoft.com/office/powerpoint/2010/main" val="13419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education.mdc.mo.gov/sites/default/files/2025-07/Bear%20Popping%20her%20Jaw%20and%20Clicking%20her%20Tongue.wav"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education.mdc.mo.gov/sites/default/files/2025-07/Bear%20Snorting.wav"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education.mdc.mo.gov/sites/default/files/2025-07/Bear%20Grunting.wav"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ducation.mdc.mo.gov/sites/default/files/2025-07/Bear%20Snorting.wav" TargetMode="External"/><Relationship Id="rId3" Type="http://schemas.openxmlformats.org/officeDocument/2006/relationships/image" Target="../media/image3.png"/><Relationship Id="rId7" Type="http://schemas.openxmlformats.org/officeDocument/2006/relationships/hyperlink" Target="https://education.mdc.mo.gov/sites/default/files/2025-07/Bear%20Popping%20her%20Jaw%20and%20Clicking%20her%20Tongue.wa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education.mdc.mo.gov/sites/default/files/2025-07/Bear%20Grunting.wav"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ear walking on the ground&#10;&#10;AI-generated content may be incorrect.">
            <a:extLst>
              <a:ext uri="{FF2B5EF4-FFF2-40B4-BE49-F238E27FC236}">
                <a16:creationId xmlns:a16="http://schemas.microsoft.com/office/drawing/2014/main" id="{FF368C7D-C5AF-D19F-3F69-C7024482AA2A}"/>
              </a:ext>
            </a:extLst>
          </p:cNvPr>
          <p:cNvPicPr>
            <a:picLocks noChangeAspect="1"/>
          </p:cNvPicPr>
          <p:nvPr/>
        </p:nvPicPr>
        <p:blipFill>
          <a:blip r:embed="rId2" cstate="screen">
            <a:extLst>
              <a:ext uri="{28A0092B-C50C-407E-A947-70E740481C1C}">
                <a14:useLocalDpi xmlns:a14="http://schemas.microsoft.com/office/drawing/2010/main"/>
              </a:ext>
            </a:extLst>
          </a:blip>
          <a:srcRect r="-245"/>
          <a:stretch/>
        </p:blipFill>
        <p:spPr>
          <a:xfrm>
            <a:off x="0" y="0"/>
            <a:ext cx="12229308" cy="7063118"/>
          </a:xfrm>
          <a:prstGeom prst="rect">
            <a:avLst/>
          </a:prstGeom>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5E9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6040"/>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74C9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864586" y="3175706"/>
            <a:ext cx="753762" cy="3950577"/>
          </a:xfrm>
          <a:prstGeom prst="snip2SameRect">
            <a:avLst/>
          </a:prstGeom>
          <a:solidFill>
            <a:srgbClr val="74C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955343" y="4889384"/>
            <a:ext cx="11218240" cy="523220"/>
          </a:xfrm>
          <a:prstGeom prst="rect">
            <a:avLst/>
          </a:prstGeom>
          <a:noFill/>
        </p:spPr>
        <p:txBody>
          <a:bodyPr wrap="square">
            <a:spAutoFit/>
          </a:bodyPr>
          <a:lstStyle/>
          <a:p>
            <a:pPr algn="r"/>
            <a:r>
              <a:rPr lang="en-US" sz="2800" b="1">
                <a:latin typeface="Bitter" pitchFamily="2" charset="0"/>
              </a:rPr>
              <a:t>Lesson  3B: New Cubs!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941527" y="-1433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BEARS</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051431" y="1107995"/>
            <a:ext cx="6822830" cy="430887"/>
          </a:xfrm>
          <a:prstGeom prst="rect">
            <a:avLst/>
          </a:prstGeom>
          <a:noFill/>
        </p:spPr>
        <p:txBody>
          <a:bodyPr wrap="square">
            <a:spAutoFit/>
          </a:bodyPr>
          <a:lstStyle/>
          <a:p>
            <a:pPr algn="ctr"/>
            <a:r>
              <a:rPr lang="en-US" sz="2200">
                <a:solidFill>
                  <a:schemeClr val="bg1"/>
                </a:solidFill>
                <a:latin typeface="Montserrat Medium" pitchFamily="2" charset="0"/>
              </a:rPr>
              <a:t>Through the Seasons</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F1A25-97C0-6305-C4AC-A516ECC100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819D4E-E357-F7B1-AFBC-871B0306D1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4127FA9-D589-13F7-1B5A-95B7805EDD0D}"/>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E0BB927A-4FA1-B11A-85EF-88DA1988FC0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DD996412-F063-C265-C8C9-B6E547EC2853}"/>
              </a:ext>
            </a:extLst>
          </p:cNvPr>
          <p:cNvSpPr txBox="1"/>
          <p:nvPr/>
        </p:nvSpPr>
        <p:spPr>
          <a:xfrm>
            <a:off x="156109" y="1394356"/>
            <a:ext cx="7114121" cy="4401205"/>
          </a:xfrm>
          <a:prstGeom prst="rect">
            <a:avLst/>
          </a:prstGeom>
          <a:noFill/>
        </p:spPr>
        <p:txBody>
          <a:bodyPr wrap="square">
            <a:spAutoFit/>
          </a:bodyPr>
          <a:lstStyle/>
          <a:p>
            <a:r>
              <a:rPr lang="en-US" sz="2800" dirty="0">
                <a:latin typeface="Avenir Next LT Pro" panose="020B0504020202020204" pitchFamily="34" charset="0"/>
              </a:rPr>
              <a:t>Sing to the tune of the </a:t>
            </a:r>
            <a:r>
              <a:rPr lang="en-US" sz="2800" i="1" dirty="0">
                <a:latin typeface="Avenir Next LT Pro" panose="020B0504020202020204" pitchFamily="34" charset="0"/>
              </a:rPr>
              <a:t>ABC song</a:t>
            </a:r>
            <a:r>
              <a:rPr lang="en-US" sz="2800" dirty="0">
                <a:latin typeface="Avenir Next LT Pro" panose="020B0504020202020204" pitchFamily="34" charset="0"/>
              </a:rPr>
              <a:t>.</a:t>
            </a:r>
          </a:p>
          <a:p>
            <a:endParaRPr lang="en-US" sz="2800" dirty="0">
              <a:latin typeface="Avenir Next LT Pro" panose="020B0504020202020204" pitchFamily="34" charset="0"/>
            </a:endParaRPr>
          </a:p>
          <a:p>
            <a:r>
              <a:rPr lang="en-US" sz="2800" dirty="0">
                <a:latin typeface="Avenir Next LT Pro" panose="020B0504020202020204" pitchFamily="34" charset="0"/>
              </a:rPr>
              <a:t>Mama bear, mama bear</a:t>
            </a:r>
          </a:p>
          <a:p>
            <a:r>
              <a:rPr lang="en-US" sz="2800" dirty="0">
                <a:latin typeface="Avenir Next LT Pro" panose="020B0504020202020204" pitchFamily="34" charset="0"/>
              </a:rPr>
              <a:t>Where are you?</a:t>
            </a:r>
          </a:p>
          <a:p>
            <a:r>
              <a:rPr lang="en-US" sz="2800" dirty="0">
                <a:latin typeface="Avenir Next LT Pro" panose="020B0504020202020204" pitchFamily="34" charset="0"/>
              </a:rPr>
              <a:t>Baby bear, baby bear</a:t>
            </a:r>
          </a:p>
          <a:p>
            <a:r>
              <a:rPr lang="en-US" sz="2800" dirty="0">
                <a:latin typeface="Avenir Next LT Pro" panose="020B0504020202020204" pitchFamily="34" charset="0"/>
              </a:rPr>
              <a:t>Here with you.</a:t>
            </a:r>
          </a:p>
          <a:p>
            <a:r>
              <a:rPr lang="en-US" sz="2800" dirty="0">
                <a:latin typeface="Avenir Next LT Pro" panose="020B0504020202020204" pitchFamily="34" charset="0"/>
              </a:rPr>
              <a:t>You can hear me by my sound.</a:t>
            </a:r>
          </a:p>
          <a:p>
            <a:r>
              <a:rPr lang="en-US" sz="2800" dirty="0">
                <a:latin typeface="Avenir Next LT Pro" panose="020B0504020202020204" pitchFamily="34" charset="0"/>
              </a:rPr>
              <a:t>Letting you know that I’m around.</a:t>
            </a:r>
          </a:p>
          <a:p>
            <a:r>
              <a:rPr lang="en-US" sz="2800" dirty="0">
                <a:latin typeface="Avenir Next LT Pro" panose="020B0504020202020204" pitchFamily="34" charset="0"/>
              </a:rPr>
              <a:t>Baby bear, baby bear, listen for me</a:t>
            </a:r>
          </a:p>
          <a:p>
            <a:r>
              <a:rPr lang="en-US" sz="2800" dirty="0">
                <a:latin typeface="Avenir Next LT Pro" panose="020B0504020202020204" pitchFamily="34" charset="0"/>
              </a:rPr>
              <a:t>That will keep </a:t>
            </a:r>
            <a:r>
              <a:rPr lang="en-US" sz="2800">
                <a:latin typeface="Avenir Next LT Pro" panose="020B0504020202020204" pitchFamily="34" charset="0"/>
              </a:rPr>
              <a:t>you safe</a:t>
            </a:r>
            <a:r>
              <a:rPr lang="en-US" sz="2800" dirty="0">
                <a:latin typeface="Avenir Next LT Pro" panose="020B0504020202020204" pitchFamily="34" charset="0"/>
              </a:rPr>
              <a:t>, you see.</a:t>
            </a:r>
          </a:p>
        </p:txBody>
      </p:sp>
      <p:pic>
        <p:nvPicPr>
          <p:cNvPr id="7" name="Picture 6" descr="A picture containing text, book&#10;&#10;AI-generated content may be incorrect.">
            <a:extLst>
              <a:ext uri="{FF2B5EF4-FFF2-40B4-BE49-F238E27FC236}">
                <a16:creationId xmlns:a16="http://schemas.microsoft.com/office/drawing/2014/main" id="{8079241D-5A4C-A374-8602-65BBD86FD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8699" y="122275"/>
            <a:ext cx="4617192" cy="5975189"/>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06643647-3346-B79D-74C8-CC4AC99DB6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6109" y="122275"/>
            <a:ext cx="1194816" cy="1205896"/>
          </a:xfrm>
          <a:prstGeom prst="rect">
            <a:avLst/>
          </a:prstGeom>
        </p:spPr>
      </p:pic>
      <p:sp>
        <p:nvSpPr>
          <p:cNvPr id="10" name="TextBox 9">
            <a:extLst>
              <a:ext uri="{FF2B5EF4-FFF2-40B4-BE49-F238E27FC236}">
                <a16:creationId xmlns:a16="http://schemas.microsoft.com/office/drawing/2014/main" id="{A086CEBE-B8A9-6E1B-EC6B-BD8E58575C95}"/>
              </a:ext>
            </a:extLst>
          </p:cNvPr>
          <p:cNvSpPr txBox="1"/>
          <p:nvPr/>
        </p:nvSpPr>
        <p:spPr>
          <a:xfrm>
            <a:off x="1649135" y="371280"/>
            <a:ext cx="2529591" cy="707886"/>
          </a:xfrm>
          <a:prstGeom prst="rect">
            <a:avLst/>
          </a:prstGeom>
          <a:noFill/>
        </p:spPr>
        <p:txBody>
          <a:bodyPr wrap="square">
            <a:spAutoFit/>
          </a:bodyPr>
          <a:lstStyle/>
          <a:p>
            <a:r>
              <a:rPr lang="en-US" sz="4000">
                <a:solidFill>
                  <a:schemeClr val="accent2"/>
                </a:solidFill>
                <a:latin typeface="Shadows Into Light Two" panose="02000506000000020004" pitchFamily="2" charset="0"/>
              </a:rPr>
              <a:t>Mama Bear</a:t>
            </a:r>
          </a:p>
        </p:txBody>
      </p:sp>
      <p:pic>
        <p:nvPicPr>
          <p:cNvPr id="11" name="Picture 10" descr="Icon&#10;&#10;AI-generated content may be incorrect.">
            <a:extLst>
              <a:ext uri="{FF2B5EF4-FFF2-40B4-BE49-F238E27FC236}">
                <a16:creationId xmlns:a16="http://schemas.microsoft.com/office/drawing/2014/main" id="{2BB8AF9B-DAB7-1A42-ADC4-37F32F1C19C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Tree>
    <p:extLst>
      <p:ext uri="{BB962C8B-B14F-4D97-AF65-F5344CB8AC3E}">
        <p14:creationId xmlns:p14="http://schemas.microsoft.com/office/powerpoint/2010/main" val="155437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274CC-B934-7A75-01E0-6BE02E70B0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932199-88C9-D139-CAE1-60DBDA2115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46D58D4-1CD0-3B47-7D2D-E9C04649C3C9}"/>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7FF16EBE-A8D8-46A3-1CB4-6881CF073B44}"/>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pic>
        <p:nvPicPr>
          <p:cNvPr id="3" name="Picture 2">
            <a:extLst>
              <a:ext uri="{FF2B5EF4-FFF2-40B4-BE49-F238E27FC236}">
                <a16:creationId xmlns:a16="http://schemas.microsoft.com/office/drawing/2014/main" id="{D27D6812-F4A8-4517-65A9-7511AF90FAF2}"/>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a:ext>
            </a:extLst>
          </a:blip>
          <a:srcRect/>
          <a:stretch/>
        </p:blipFill>
        <p:spPr>
          <a:xfrm>
            <a:off x="1869197" y="122275"/>
            <a:ext cx="8656805" cy="6109653"/>
          </a:xfrm>
          <a:prstGeom prst="rect">
            <a:avLst/>
          </a:prstGeom>
        </p:spPr>
      </p:pic>
      <p:pic>
        <p:nvPicPr>
          <p:cNvPr id="7" name="Picture 6" descr="Icon&#10;&#10;AI-generated content may be incorrect.">
            <a:extLst>
              <a:ext uri="{FF2B5EF4-FFF2-40B4-BE49-F238E27FC236}">
                <a16:creationId xmlns:a16="http://schemas.microsoft.com/office/drawing/2014/main" id="{5C8C7FA8-E17A-B5B6-6668-4569BB6C7CD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Tree>
    <p:extLst>
      <p:ext uri="{BB962C8B-B14F-4D97-AF65-F5344CB8AC3E}">
        <p14:creationId xmlns:p14="http://schemas.microsoft.com/office/powerpoint/2010/main" val="194785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FD762-263A-624D-ACED-9ED7AF6299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4623BE-28B1-F7A3-2A59-87CBB0EF953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8F9C2A5-8E94-2A0D-ED49-EA559D07113D}"/>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F5AC1C96-1E0A-CA6D-A1C4-7729C82D367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26107886-E6DF-212F-E398-817DDB917B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68CC62F4-1001-F30C-E17A-339F09AD2564}"/>
              </a:ext>
            </a:extLst>
          </p:cNvPr>
          <p:cNvSpPr txBox="1"/>
          <p:nvPr/>
        </p:nvSpPr>
        <p:spPr>
          <a:xfrm>
            <a:off x="475798" y="1380944"/>
            <a:ext cx="11223958" cy="3785652"/>
          </a:xfrm>
          <a:prstGeom prst="rect">
            <a:avLst/>
          </a:prstGeom>
          <a:noFill/>
        </p:spPr>
        <p:txBody>
          <a:bodyPr wrap="square" lIns="91440" tIns="45720" rIns="91440" bIns="45720" anchor="t">
            <a:spAutoFit/>
          </a:bodyPr>
          <a:lstStyle/>
          <a:p>
            <a:pPr algn="ctr"/>
            <a:r>
              <a:rPr lang="en-US" sz="4800">
                <a:latin typeface="Avenir Next LT Pro"/>
              </a:rPr>
              <a:t>Listen to each sound of a mama bear that teaches cubs an action. </a:t>
            </a:r>
            <a:endParaRPr lang="en-US"/>
          </a:p>
          <a:p>
            <a:pPr algn="ctr"/>
            <a:r>
              <a:rPr lang="en-US" sz="4800">
                <a:latin typeface="Avenir Next LT Pro"/>
              </a:rPr>
              <a:t>What things do you think the mama bear is teaching them?</a:t>
            </a:r>
          </a:p>
          <a:p>
            <a:pPr algn="ctr"/>
            <a:r>
              <a:rPr lang="en-US" sz="4800">
                <a:latin typeface="Avenir Next LT Pro"/>
              </a:rPr>
              <a:t>What would the baby bear do?</a:t>
            </a:r>
          </a:p>
        </p:txBody>
      </p:sp>
    </p:spTree>
    <p:extLst>
      <p:ext uri="{BB962C8B-B14F-4D97-AF65-F5344CB8AC3E}">
        <p14:creationId xmlns:p14="http://schemas.microsoft.com/office/powerpoint/2010/main" val="176558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14093-9F48-21C3-3AED-602AA2E6D5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096820-06DC-0E1A-A13B-696CAF72FF6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C91F89-E696-3B00-8665-327686AE1BB9}"/>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B681FAC8-4A22-0DB6-AADB-3BF1D2C32D1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6413438B-9860-9163-3995-083CF167DC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96A99638-8617-1AA4-F94D-1A89DAA7F232}"/>
              </a:ext>
            </a:extLst>
          </p:cNvPr>
          <p:cNvSpPr txBox="1"/>
          <p:nvPr/>
        </p:nvSpPr>
        <p:spPr>
          <a:xfrm>
            <a:off x="597409" y="213295"/>
            <a:ext cx="6856554" cy="6001643"/>
          </a:xfrm>
          <a:prstGeom prst="rect">
            <a:avLst/>
          </a:prstGeom>
          <a:noFill/>
        </p:spPr>
        <p:txBody>
          <a:bodyPr wrap="square" lIns="91440" tIns="45720" rIns="91440" bIns="45720" anchor="t">
            <a:spAutoFit/>
          </a:bodyPr>
          <a:lstStyle/>
          <a:p>
            <a:pPr algn="ctr"/>
            <a:r>
              <a:rPr lang="en-US" sz="4800" b="1">
                <a:latin typeface="Avenir Next LT Pro"/>
              </a:rPr>
              <a:t>Mama Bear Popping her Jaw and Clicking her Tongue?</a:t>
            </a:r>
          </a:p>
          <a:p>
            <a:pPr algn="ctr"/>
            <a:r>
              <a:rPr lang="en-US" sz="4800">
                <a:latin typeface="Avenir Next LT Pro"/>
              </a:rPr>
              <a:t>What do you think the mother bear is trying to say to the baby bear? What should the baby bear do?</a:t>
            </a:r>
            <a:endParaRPr lang="en-US">
              <a:latin typeface="Avenir Next LT Pro"/>
            </a:endParaRPr>
          </a:p>
        </p:txBody>
      </p:sp>
      <p:pic>
        <p:nvPicPr>
          <p:cNvPr id="9" name="Graphic 8" descr="Volume with solid fill">
            <a:extLst>
              <a:ext uri="{FF2B5EF4-FFF2-40B4-BE49-F238E27FC236}">
                <a16:creationId xmlns:a16="http://schemas.microsoft.com/office/drawing/2014/main" id="{ED9DD8D7-36B2-A1C1-1ADA-58D6D275A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3283" y="1582994"/>
            <a:ext cx="2229464" cy="2229464"/>
          </a:xfrm>
          <a:prstGeom prst="rect">
            <a:avLst/>
          </a:prstGeom>
        </p:spPr>
      </p:pic>
      <p:sp>
        <p:nvSpPr>
          <p:cNvPr id="10" name="TextBox 9">
            <a:extLst>
              <a:ext uri="{FF2B5EF4-FFF2-40B4-BE49-F238E27FC236}">
                <a16:creationId xmlns:a16="http://schemas.microsoft.com/office/drawing/2014/main" id="{3491E4F8-1512-EA29-1695-F350314AB7E9}"/>
              </a:ext>
            </a:extLst>
          </p:cNvPr>
          <p:cNvSpPr txBox="1"/>
          <p:nvPr/>
        </p:nvSpPr>
        <p:spPr>
          <a:xfrm>
            <a:off x="7747819" y="3802626"/>
            <a:ext cx="383703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6"/>
              </a:rPr>
              <a:t>Bear Popping her Jaw and Clicking her Tongue</a:t>
            </a:r>
            <a:endParaRPr lang="en-US" sz="3200"/>
          </a:p>
        </p:txBody>
      </p:sp>
    </p:spTree>
    <p:extLst>
      <p:ext uri="{BB962C8B-B14F-4D97-AF65-F5344CB8AC3E}">
        <p14:creationId xmlns:p14="http://schemas.microsoft.com/office/powerpoint/2010/main" val="304344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DEFFE-DC44-EF4C-5906-72DC9D234D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70F94A-5B92-7493-A650-49A8E12267E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90FC916-13AB-8B43-C19C-BD39D6523EA0}"/>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C2D40377-A928-32BB-F495-F5C9870C188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271F5275-B3C2-B646-585E-B4254F9651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CC0BCBA0-65B3-FE67-81A1-77F21022FCC7}"/>
              </a:ext>
            </a:extLst>
          </p:cNvPr>
          <p:cNvSpPr txBox="1"/>
          <p:nvPr/>
        </p:nvSpPr>
        <p:spPr>
          <a:xfrm>
            <a:off x="597409" y="501715"/>
            <a:ext cx="7102214" cy="5262979"/>
          </a:xfrm>
          <a:prstGeom prst="rect">
            <a:avLst/>
          </a:prstGeom>
          <a:noFill/>
        </p:spPr>
        <p:txBody>
          <a:bodyPr wrap="square" lIns="91440" tIns="45720" rIns="91440" bIns="45720" anchor="t">
            <a:spAutoFit/>
          </a:bodyPr>
          <a:lstStyle/>
          <a:p>
            <a:pPr algn="ctr"/>
            <a:r>
              <a:rPr lang="en-US" sz="4800" b="1">
                <a:latin typeface="Avenir Next LT Pro"/>
              </a:rPr>
              <a:t>Mama Bear Snorting and Chomping</a:t>
            </a:r>
            <a:endParaRPr lang="en-US" sz="4800">
              <a:latin typeface="Avenir Next LT Pro"/>
            </a:endParaRPr>
          </a:p>
          <a:p>
            <a:pPr algn="ctr"/>
            <a:r>
              <a:rPr lang="en-US" sz="4800">
                <a:latin typeface="Avenir Next LT Pro"/>
              </a:rPr>
              <a:t>What do you think the mother bear is trying to say to the baby bear? What should the baby bear do?</a:t>
            </a:r>
          </a:p>
        </p:txBody>
      </p:sp>
      <p:pic>
        <p:nvPicPr>
          <p:cNvPr id="9" name="Graphic 8" descr="Volume with solid fill">
            <a:extLst>
              <a:ext uri="{FF2B5EF4-FFF2-40B4-BE49-F238E27FC236}">
                <a16:creationId xmlns:a16="http://schemas.microsoft.com/office/drawing/2014/main" id="{B367707F-51FC-11BC-A54E-14ED519E3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3283" y="1582994"/>
            <a:ext cx="2229464" cy="2229464"/>
          </a:xfrm>
          <a:prstGeom prst="rect">
            <a:avLst/>
          </a:prstGeom>
        </p:spPr>
      </p:pic>
      <p:sp>
        <p:nvSpPr>
          <p:cNvPr id="10" name="TextBox 9">
            <a:extLst>
              <a:ext uri="{FF2B5EF4-FFF2-40B4-BE49-F238E27FC236}">
                <a16:creationId xmlns:a16="http://schemas.microsoft.com/office/drawing/2014/main" id="{AD4EA6F4-5139-7742-3B46-A5F8CE9EFC38}"/>
              </a:ext>
            </a:extLst>
          </p:cNvPr>
          <p:cNvSpPr txBox="1"/>
          <p:nvPr/>
        </p:nvSpPr>
        <p:spPr>
          <a:xfrm>
            <a:off x="8104239" y="3802626"/>
            <a:ext cx="36403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6"/>
              </a:rPr>
              <a:t>Bear Snorting and Chomping</a:t>
            </a:r>
            <a:endParaRPr lang="en-US" sz="3200"/>
          </a:p>
        </p:txBody>
      </p:sp>
    </p:spTree>
    <p:extLst>
      <p:ext uri="{BB962C8B-B14F-4D97-AF65-F5344CB8AC3E}">
        <p14:creationId xmlns:p14="http://schemas.microsoft.com/office/powerpoint/2010/main" val="401575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DB44-2482-0375-3546-E6222E7C0B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8DEC23-7D98-2386-8A2E-564A0AA805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07FD46D-E364-5C3C-44DB-B231F1AD9A08}"/>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3F79D9CC-7E02-3C4F-F78E-2D688AC7454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6DD7D0F8-F23B-05FE-C84F-9D1D762EBB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79116337-5417-268F-5EF4-89C3547A295E}"/>
              </a:ext>
            </a:extLst>
          </p:cNvPr>
          <p:cNvSpPr txBox="1"/>
          <p:nvPr/>
        </p:nvSpPr>
        <p:spPr>
          <a:xfrm>
            <a:off x="597409" y="957310"/>
            <a:ext cx="7153246" cy="4524315"/>
          </a:xfrm>
          <a:prstGeom prst="rect">
            <a:avLst/>
          </a:prstGeom>
          <a:noFill/>
        </p:spPr>
        <p:txBody>
          <a:bodyPr wrap="square" lIns="91440" tIns="45720" rIns="91440" bIns="45720" anchor="t">
            <a:spAutoFit/>
          </a:bodyPr>
          <a:lstStyle/>
          <a:p>
            <a:pPr algn="ctr"/>
            <a:r>
              <a:rPr lang="en-US" sz="4800" b="1">
                <a:latin typeface="Avenir Next LT Pro"/>
              </a:rPr>
              <a:t>Mama Bear Grunting</a:t>
            </a:r>
          </a:p>
          <a:p>
            <a:pPr algn="ctr"/>
            <a:r>
              <a:rPr lang="en-US" sz="4800">
                <a:latin typeface="Avenir Next LT Pro"/>
              </a:rPr>
              <a:t>What do you think the mother bear is trying to say to the baby bear? What should the baby bear do?</a:t>
            </a:r>
            <a:endParaRPr lang="en-US">
              <a:latin typeface="Avenir Next LT Pro"/>
            </a:endParaRPr>
          </a:p>
        </p:txBody>
      </p:sp>
      <p:pic>
        <p:nvPicPr>
          <p:cNvPr id="10" name="Graphic 9" descr="Volume with solid fill">
            <a:extLst>
              <a:ext uri="{FF2B5EF4-FFF2-40B4-BE49-F238E27FC236}">
                <a16:creationId xmlns:a16="http://schemas.microsoft.com/office/drawing/2014/main" id="{DE6CCCB4-4556-BF47-2DB3-27003C2AA3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3283" y="1582994"/>
            <a:ext cx="2229464" cy="2229464"/>
          </a:xfrm>
          <a:prstGeom prst="rect">
            <a:avLst/>
          </a:prstGeom>
        </p:spPr>
      </p:pic>
      <p:sp>
        <p:nvSpPr>
          <p:cNvPr id="12" name="TextBox 11">
            <a:extLst>
              <a:ext uri="{FF2B5EF4-FFF2-40B4-BE49-F238E27FC236}">
                <a16:creationId xmlns:a16="http://schemas.microsoft.com/office/drawing/2014/main" id="{90655826-1355-6F10-EDE0-913C560BB635}"/>
              </a:ext>
            </a:extLst>
          </p:cNvPr>
          <p:cNvSpPr txBox="1"/>
          <p:nvPr/>
        </p:nvSpPr>
        <p:spPr>
          <a:xfrm>
            <a:off x="8190271" y="3802626"/>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6"/>
              </a:rPr>
              <a:t>Bear Grunting</a:t>
            </a:r>
            <a:endParaRPr lang="en-US" sz="3200"/>
          </a:p>
        </p:txBody>
      </p:sp>
    </p:spTree>
    <p:extLst>
      <p:ext uri="{BB962C8B-B14F-4D97-AF65-F5344CB8AC3E}">
        <p14:creationId xmlns:p14="http://schemas.microsoft.com/office/powerpoint/2010/main" val="177437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16CF-EC1B-344A-84EA-900458B01B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12593F-0F59-74D2-FD4B-CC200DA6A7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32CE50-3F6E-8A90-2EB5-EBBD20B19694}"/>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41D1C618-F240-A2CD-F68B-2E448C1BFFE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6E457353-329D-DCF5-09B3-A71ACE5BDC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01CBFA45-C50C-A312-D524-9B459D23AE87}"/>
              </a:ext>
            </a:extLst>
          </p:cNvPr>
          <p:cNvSpPr txBox="1"/>
          <p:nvPr/>
        </p:nvSpPr>
        <p:spPr>
          <a:xfrm>
            <a:off x="3049138" y="2296369"/>
            <a:ext cx="6093724" cy="1569660"/>
          </a:xfrm>
          <a:prstGeom prst="rect">
            <a:avLst/>
          </a:prstGeom>
          <a:noFill/>
        </p:spPr>
        <p:txBody>
          <a:bodyPr wrap="square">
            <a:spAutoFit/>
          </a:bodyPr>
          <a:lstStyle/>
          <a:p>
            <a:pPr algn="ctr"/>
            <a:r>
              <a:rPr lang="en-US" sz="4800" b="1">
                <a:latin typeface="Avenir Next LT Pro" panose="020B0504020202020204" pitchFamily="34" charset="0"/>
              </a:rPr>
              <a:t>Practice Making Each Sound</a:t>
            </a:r>
          </a:p>
        </p:txBody>
      </p:sp>
    </p:spTree>
    <p:extLst>
      <p:ext uri="{BB962C8B-B14F-4D97-AF65-F5344CB8AC3E}">
        <p14:creationId xmlns:p14="http://schemas.microsoft.com/office/powerpoint/2010/main" val="23584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E53F-BCB6-181C-8A7F-B090D85C15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FCE0F5-18AA-122B-FDEC-8D77AA588D3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8395CE3-EEA2-D497-76BC-F9D473953EBB}"/>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0EDFAE94-F2C9-2732-6A7B-01A44B7D2D4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B95AB172-FA06-84F4-6C9D-1E72270B29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14" name="TextBox 13">
            <a:extLst>
              <a:ext uri="{FF2B5EF4-FFF2-40B4-BE49-F238E27FC236}">
                <a16:creationId xmlns:a16="http://schemas.microsoft.com/office/drawing/2014/main" id="{13C489E6-DE58-AAAD-2A9B-2468B860BA93}"/>
              </a:ext>
            </a:extLst>
          </p:cNvPr>
          <p:cNvSpPr txBox="1"/>
          <p:nvPr/>
        </p:nvSpPr>
        <p:spPr>
          <a:xfrm>
            <a:off x="382249" y="224259"/>
            <a:ext cx="11474394" cy="3046988"/>
          </a:xfrm>
          <a:prstGeom prst="rect">
            <a:avLst/>
          </a:prstGeom>
          <a:noFill/>
        </p:spPr>
        <p:txBody>
          <a:bodyPr wrap="square" lIns="91440" tIns="45720" rIns="91440" bIns="45720" anchor="t">
            <a:spAutoFit/>
          </a:bodyPr>
          <a:lstStyle/>
          <a:p>
            <a:pPr algn="ctr"/>
            <a:r>
              <a:rPr lang="en-US" sz="4800">
                <a:latin typeface="Avenir Next LT Pro"/>
              </a:rPr>
              <a:t>Turn around (no peeking!). You are my cubs. I will play each sound. Act out what the cub would do in response to each sound.</a:t>
            </a:r>
            <a:endParaRPr lang="en-US" sz="4800" b="1">
              <a:latin typeface="Avenir Next LT Pro" panose="020B0504020202020204" pitchFamily="34" charset="0"/>
            </a:endParaRPr>
          </a:p>
        </p:txBody>
      </p:sp>
      <p:pic>
        <p:nvPicPr>
          <p:cNvPr id="7" name="Graphic 6" descr="Volume with solid fill">
            <a:extLst>
              <a:ext uri="{FF2B5EF4-FFF2-40B4-BE49-F238E27FC236}">
                <a16:creationId xmlns:a16="http://schemas.microsoft.com/office/drawing/2014/main" id="{7BC03E45-0C49-D8B5-3132-8BEAB4661D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928" y="3131575"/>
            <a:ext cx="2229464" cy="2229464"/>
          </a:xfrm>
          <a:prstGeom prst="rect">
            <a:avLst/>
          </a:prstGeom>
        </p:spPr>
      </p:pic>
      <p:pic>
        <p:nvPicPr>
          <p:cNvPr id="9" name="Graphic 8" descr="Volume with solid fill">
            <a:extLst>
              <a:ext uri="{FF2B5EF4-FFF2-40B4-BE49-F238E27FC236}">
                <a16:creationId xmlns:a16="http://schemas.microsoft.com/office/drawing/2014/main" id="{E0F55DD6-FF53-4E71-F9C3-E3C8C9866D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7412" y="3131575"/>
            <a:ext cx="2229464" cy="2229464"/>
          </a:xfrm>
          <a:prstGeom prst="rect">
            <a:avLst/>
          </a:prstGeom>
        </p:spPr>
      </p:pic>
      <p:pic>
        <p:nvPicPr>
          <p:cNvPr id="11" name="Graphic 10" descr="Volume with solid fill">
            <a:extLst>
              <a:ext uri="{FF2B5EF4-FFF2-40B4-BE49-F238E27FC236}">
                <a16:creationId xmlns:a16="http://schemas.microsoft.com/office/drawing/2014/main" id="{0009491D-9F3B-656D-2BA9-633E5D6E09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1606" y="3131575"/>
            <a:ext cx="2229464" cy="2229464"/>
          </a:xfrm>
          <a:prstGeom prst="rect">
            <a:avLst/>
          </a:prstGeom>
        </p:spPr>
      </p:pic>
      <p:sp>
        <p:nvSpPr>
          <p:cNvPr id="12" name="TextBox 11">
            <a:extLst>
              <a:ext uri="{FF2B5EF4-FFF2-40B4-BE49-F238E27FC236}">
                <a16:creationId xmlns:a16="http://schemas.microsoft.com/office/drawing/2014/main" id="{1C25AAC4-EAD8-BDEC-473A-045C9AA9CA60}"/>
              </a:ext>
            </a:extLst>
          </p:cNvPr>
          <p:cNvSpPr txBox="1"/>
          <p:nvPr/>
        </p:nvSpPr>
        <p:spPr>
          <a:xfrm>
            <a:off x="784500" y="5233787"/>
            <a:ext cx="36107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6"/>
              </a:rPr>
              <a:t>Mystery Sound #1</a:t>
            </a:r>
            <a:endParaRPr lang="en-US"/>
          </a:p>
        </p:txBody>
      </p:sp>
      <p:sp>
        <p:nvSpPr>
          <p:cNvPr id="15" name="TextBox 14">
            <a:extLst>
              <a:ext uri="{FF2B5EF4-FFF2-40B4-BE49-F238E27FC236}">
                <a16:creationId xmlns:a16="http://schemas.microsoft.com/office/drawing/2014/main" id="{4FBFD46D-65FC-7C88-F5EA-D135AA87E128}"/>
              </a:ext>
            </a:extLst>
          </p:cNvPr>
          <p:cNvSpPr txBox="1"/>
          <p:nvPr/>
        </p:nvSpPr>
        <p:spPr>
          <a:xfrm>
            <a:off x="4523973" y="5232841"/>
            <a:ext cx="38370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7"/>
              </a:rPr>
              <a:t>Mystery Sound #2</a:t>
            </a:r>
            <a:endParaRPr lang="en-US" sz="3200"/>
          </a:p>
        </p:txBody>
      </p:sp>
      <p:sp>
        <p:nvSpPr>
          <p:cNvPr id="20" name="TextBox 19">
            <a:extLst>
              <a:ext uri="{FF2B5EF4-FFF2-40B4-BE49-F238E27FC236}">
                <a16:creationId xmlns:a16="http://schemas.microsoft.com/office/drawing/2014/main" id="{1856DE9C-728F-08AF-F15E-A78D186713AA}"/>
              </a:ext>
            </a:extLst>
          </p:cNvPr>
          <p:cNvSpPr txBox="1"/>
          <p:nvPr/>
        </p:nvSpPr>
        <p:spPr>
          <a:xfrm>
            <a:off x="8358554" y="5228492"/>
            <a:ext cx="34934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8"/>
              </a:rPr>
              <a:t>Mystery Sound #3</a:t>
            </a:r>
            <a:endParaRPr lang="en-US"/>
          </a:p>
        </p:txBody>
      </p:sp>
    </p:spTree>
    <p:extLst>
      <p:ext uri="{BB962C8B-B14F-4D97-AF65-F5344CB8AC3E}">
        <p14:creationId xmlns:p14="http://schemas.microsoft.com/office/powerpoint/2010/main" val="113711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3054-95FC-E9D8-A03E-947E504776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9B2776-1585-24B8-7764-F83D2E4AF78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EFA369-39A3-3B0E-79D5-6EDBFDE718CB}"/>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7BC95018-64B8-B866-2965-125910E7558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Explore</a:t>
            </a:r>
          </a:p>
        </p:txBody>
      </p:sp>
      <p:pic>
        <p:nvPicPr>
          <p:cNvPr id="6" name="Picture 5" descr="Icon&#10;&#10;AI-generated content may be incorrect.">
            <a:extLst>
              <a:ext uri="{FF2B5EF4-FFF2-40B4-BE49-F238E27FC236}">
                <a16:creationId xmlns:a16="http://schemas.microsoft.com/office/drawing/2014/main" id="{1CC1AE62-D85C-1BC1-EC1C-74F8A949D8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28468C06-51DE-0BC9-199A-2F5D79947D31}"/>
              </a:ext>
            </a:extLst>
          </p:cNvPr>
          <p:cNvSpPr txBox="1"/>
          <p:nvPr/>
        </p:nvSpPr>
        <p:spPr>
          <a:xfrm>
            <a:off x="1137154" y="2414985"/>
            <a:ext cx="9917692" cy="1446550"/>
          </a:xfrm>
          <a:prstGeom prst="rect">
            <a:avLst/>
          </a:prstGeom>
          <a:noFill/>
        </p:spPr>
        <p:txBody>
          <a:bodyPr wrap="square" lIns="91440" tIns="45720" rIns="91440" bIns="45720" anchor="t">
            <a:spAutoFit/>
          </a:bodyPr>
          <a:lstStyle/>
          <a:p>
            <a:pPr algn="ctr"/>
            <a:r>
              <a:rPr lang="en-US" sz="4400">
                <a:latin typeface="Avenir Next LT Pro"/>
              </a:rPr>
              <a:t>What </a:t>
            </a:r>
            <a:r>
              <a:rPr lang="en-US" sz="4400" b="1">
                <a:latin typeface="Avenir Next LT Pro"/>
              </a:rPr>
              <a:t>patterns </a:t>
            </a:r>
            <a:r>
              <a:rPr lang="en-US" sz="4400">
                <a:latin typeface="Avenir Next LT Pro"/>
              </a:rPr>
              <a:t>do you notice for the sounds the mother bear makes?</a:t>
            </a:r>
          </a:p>
        </p:txBody>
      </p:sp>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1349" y="55448"/>
            <a:ext cx="3744368" cy="890817"/>
          </a:xfrm>
          <a:prstGeom prst="rect">
            <a:avLst/>
          </a:prstGeom>
        </p:spPr>
      </p:pic>
    </p:spTree>
    <p:extLst>
      <p:ext uri="{BB962C8B-B14F-4D97-AF65-F5344CB8AC3E}">
        <p14:creationId xmlns:p14="http://schemas.microsoft.com/office/powerpoint/2010/main" val="216175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49D2F-57CD-C9F7-AA24-78A2CEBB64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510008-5C32-9786-7486-2EEFAC3F92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74CDC8B-564F-56DD-296E-568BE20F2090}"/>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EEDEFE04-1496-72F7-EA9A-951B05CBBCD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2A76528D-9CD9-11EC-BD6E-886207FF70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1C3212B7-751C-8182-B02F-F47D4BA6BA81}"/>
              </a:ext>
            </a:extLst>
          </p:cNvPr>
          <p:cNvSpPr txBox="1"/>
          <p:nvPr/>
        </p:nvSpPr>
        <p:spPr>
          <a:xfrm>
            <a:off x="634621" y="1377026"/>
            <a:ext cx="4941951" cy="3477875"/>
          </a:xfrm>
          <a:prstGeom prst="rect">
            <a:avLst/>
          </a:prstGeom>
          <a:noFill/>
        </p:spPr>
        <p:txBody>
          <a:bodyPr wrap="square" lIns="91440" tIns="45720" rIns="91440" bIns="45720" anchor="t">
            <a:spAutoFit/>
          </a:bodyPr>
          <a:lstStyle/>
          <a:p>
            <a:pPr algn="ctr"/>
            <a:r>
              <a:rPr lang="en-US" sz="4400" b="1">
                <a:latin typeface="Avenir Next LT Pro"/>
              </a:rPr>
              <a:t>Sound </a:t>
            </a:r>
            <a:r>
              <a:rPr lang="en-US" sz="4400">
                <a:latin typeface="Avenir Next LT Pro"/>
              </a:rPr>
              <a:t>is an important tool that mother bears use to keep their cubs safe.</a:t>
            </a:r>
          </a:p>
        </p:txBody>
      </p:sp>
      <p:pic>
        <p:nvPicPr>
          <p:cNvPr id="3074" name="Picture 2" descr="Black&amp;#95;Bear&amp;#95;Survey&amp;#95;1132.dng">
            <a:extLst>
              <a:ext uri="{FF2B5EF4-FFF2-40B4-BE49-F238E27FC236}">
                <a16:creationId xmlns:a16="http://schemas.microsoft.com/office/drawing/2014/main" id="{A08A36C8-50B2-8962-F6FF-AFFA9EB3D43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11193" y="0"/>
            <a:ext cx="598080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6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354111" y="483957"/>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0" y="1634085"/>
            <a:ext cx="7366964" cy="4247317"/>
          </a:xfrm>
          <a:prstGeom prst="rect">
            <a:avLst/>
          </a:prstGeom>
          <a:noFill/>
        </p:spPr>
        <p:txBody>
          <a:bodyPr wrap="square">
            <a:spAutoFit/>
          </a:bodyPr>
          <a:lstStyle/>
          <a:p>
            <a:pPr algn="ctr"/>
            <a:r>
              <a:rPr lang="en-US" sz="5400">
                <a:latin typeface="Avenir Next LT Pro" panose="020B0504020202020204" pitchFamily="34" charset="0"/>
              </a:rPr>
              <a:t>How does mama bear keep her cubs safe?</a:t>
            </a:r>
          </a:p>
          <a:p>
            <a:pPr algn="ctr"/>
            <a:endParaRPr lang="en-US" sz="5400">
              <a:latin typeface="Avenir Next LT Pro" panose="020B0504020202020204" pitchFamily="34" charset="0"/>
            </a:endParaRPr>
          </a:p>
          <a:p>
            <a:pPr algn="ctr"/>
            <a:r>
              <a:rPr lang="en-US" sz="5400">
                <a:latin typeface="Avenir Next LT Pro" panose="020B0504020202020204" pitchFamily="34" charset="0"/>
              </a:rPr>
              <a:t>How do our own mothers keep us safe?</a:t>
            </a:r>
          </a:p>
        </p:txBody>
      </p:sp>
      <p:pic>
        <p:nvPicPr>
          <p:cNvPr id="7" name="Picture 6" descr="Icon&#10;&#10;AI-generated content may be incorrect.">
            <a:extLst>
              <a:ext uri="{FF2B5EF4-FFF2-40B4-BE49-F238E27FC236}">
                <a16:creationId xmlns:a16="http://schemas.microsoft.com/office/drawing/2014/main" id="{EC9B24FD-5650-26AF-B35D-85EFBA3679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13" name="Picture 12" descr="Woman embracing child with backpack">
            <a:extLst>
              <a:ext uri="{FF2B5EF4-FFF2-40B4-BE49-F238E27FC236}">
                <a16:creationId xmlns:a16="http://schemas.microsoft.com/office/drawing/2014/main" id="{25A3EFDA-11E8-EF7F-421A-F86E2F8383C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63435" y="0"/>
            <a:ext cx="5128383" cy="6165102"/>
          </a:xfrm>
          <a:prstGeom prst="rect">
            <a:avLst/>
          </a:prstGeom>
          <a:effectLst>
            <a:softEdge rad="635000"/>
          </a:effec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4B9D-91BA-92E0-E2D6-985ED108C4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5EED2C-AD7E-04C3-B685-01563B0C182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F26AFC-089D-99D1-5FB8-B9F4049B0E0A}"/>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E8923CBE-F0B4-D257-2158-9B77D921F7E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CD3D136A-EB90-D1F4-89CD-8102997848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CD79A21D-E846-9333-EC3E-E32F621B347C}"/>
              </a:ext>
            </a:extLst>
          </p:cNvPr>
          <p:cNvSpPr txBox="1"/>
          <p:nvPr/>
        </p:nvSpPr>
        <p:spPr>
          <a:xfrm>
            <a:off x="4675040" y="1564422"/>
            <a:ext cx="6738582" cy="2800767"/>
          </a:xfrm>
          <a:prstGeom prst="rect">
            <a:avLst/>
          </a:prstGeom>
          <a:noFill/>
        </p:spPr>
        <p:txBody>
          <a:bodyPr wrap="square">
            <a:spAutoFit/>
          </a:bodyPr>
          <a:lstStyle/>
          <a:p>
            <a:pPr algn="ctr"/>
            <a:r>
              <a:rPr lang="en-US" sz="4400">
                <a:latin typeface="Avenir Next LT Pro" panose="020B0504020202020204" pitchFamily="34" charset="0"/>
              </a:rPr>
              <a:t>How do your parents/guardians and other adults let you know when danger is present?</a:t>
            </a:r>
          </a:p>
        </p:txBody>
      </p:sp>
      <p:pic>
        <p:nvPicPr>
          <p:cNvPr id="8" name="Graphic 7" descr="Warning with solid fill">
            <a:extLst>
              <a:ext uri="{FF2B5EF4-FFF2-40B4-BE49-F238E27FC236}">
                <a16:creationId xmlns:a16="http://schemas.microsoft.com/office/drawing/2014/main" id="{B5460BB1-328F-0B6A-F8DE-DDB5DE7A7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162" y="1744469"/>
            <a:ext cx="2440675" cy="2440675"/>
          </a:xfrm>
          <a:prstGeom prst="rect">
            <a:avLst/>
          </a:prstGeom>
        </p:spPr>
      </p:pic>
    </p:spTree>
    <p:extLst>
      <p:ext uri="{BB962C8B-B14F-4D97-AF65-F5344CB8AC3E}">
        <p14:creationId xmlns:p14="http://schemas.microsoft.com/office/powerpoint/2010/main" val="211066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961C1-2D5C-300E-D8BA-9D9BD08EC9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CD156C-7C2B-28C5-0E9E-AA125367FA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DFFEAE-228D-E1B9-7353-3BED460EC09A}"/>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97E80B47-453A-9FDB-B340-C38D1AA95D8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85FCCF07-2C5B-0FEC-7B20-1DAD0256C2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A51CD107-07FD-FA6D-A911-9A659D222CF8}"/>
              </a:ext>
            </a:extLst>
          </p:cNvPr>
          <p:cNvSpPr txBox="1"/>
          <p:nvPr/>
        </p:nvSpPr>
        <p:spPr>
          <a:xfrm>
            <a:off x="678168" y="1340857"/>
            <a:ext cx="5124699" cy="3477875"/>
          </a:xfrm>
          <a:prstGeom prst="rect">
            <a:avLst/>
          </a:prstGeom>
          <a:noFill/>
        </p:spPr>
        <p:txBody>
          <a:bodyPr wrap="square">
            <a:spAutoFit/>
          </a:bodyPr>
          <a:lstStyle/>
          <a:p>
            <a:pPr algn="ctr"/>
            <a:r>
              <a:rPr lang="en-US" sz="4400">
                <a:latin typeface="Avenir Next LT Pro" panose="020B0504020202020204" pitchFamily="34" charset="0"/>
              </a:rPr>
              <a:t>What should you do if there is danger present like a busy street or a stranger?</a:t>
            </a:r>
          </a:p>
        </p:txBody>
      </p:sp>
      <p:pic>
        <p:nvPicPr>
          <p:cNvPr id="3" name="Picture 2">
            <a:extLst>
              <a:ext uri="{FF2B5EF4-FFF2-40B4-BE49-F238E27FC236}">
                <a16:creationId xmlns:a16="http://schemas.microsoft.com/office/drawing/2014/main" id="{7E48BE1D-13D5-5EDC-5D24-AC6B542A883E}"/>
              </a:ext>
            </a:extLst>
          </p:cNvPr>
          <p:cNvPicPr>
            <a:picLocks noChangeAspect="1"/>
          </p:cNvPicPr>
          <p:nvPr/>
        </p:nvPicPr>
        <p:blipFill>
          <a:blip r:embed="rId4"/>
          <a:stretch>
            <a:fillRect/>
          </a:stretch>
        </p:blipFill>
        <p:spPr>
          <a:xfrm>
            <a:off x="6389135" y="1372608"/>
            <a:ext cx="5461489" cy="3620233"/>
          </a:xfrm>
          <a:prstGeom prst="rect">
            <a:avLst/>
          </a:prstGeom>
          <a:ln>
            <a:noFill/>
          </a:ln>
          <a:effectLst>
            <a:softEdge rad="635000"/>
          </a:effectLst>
        </p:spPr>
      </p:pic>
    </p:spTree>
    <p:extLst>
      <p:ext uri="{BB962C8B-B14F-4D97-AF65-F5344CB8AC3E}">
        <p14:creationId xmlns:p14="http://schemas.microsoft.com/office/powerpoint/2010/main" val="382262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938A-01CB-36ED-AC58-47D91233BA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74C792-4FC6-8C1B-2664-2CEE1A7AB4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1F476D-2164-4FA5-450F-42BB067E908C}"/>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C676732B-D8CD-DBB0-5779-F855096EBBF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53211212-59B2-576F-51D5-46762CA0A7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C14288A0-3880-1D0F-B2E9-874D038694D4}"/>
              </a:ext>
            </a:extLst>
          </p:cNvPr>
          <p:cNvSpPr txBox="1"/>
          <p:nvPr/>
        </p:nvSpPr>
        <p:spPr>
          <a:xfrm>
            <a:off x="5622877" y="1689879"/>
            <a:ext cx="6172881" cy="2800767"/>
          </a:xfrm>
          <a:prstGeom prst="rect">
            <a:avLst/>
          </a:prstGeom>
          <a:noFill/>
        </p:spPr>
        <p:txBody>
          <a:bodyPr wrap="square">
            <a:spAutoFit/>
          </a:bodyPr>
          <a:lstStyle/>
          <a:p>
            <a:pPr algn="ctr"/>
            <a:r>
              <a:rPr lang="en-US" sz="4400">
                <a:latin typeface="Avenir Next LT Pro" panose="020B0504020202020204" pitchFamily="34" charset="0"/>
              </a:rPr>
              <a:t>How do you know that your family and/or teachers are trying to teach you something?</a:t>
            </a:r>
          </a:p>
        </p:txBody>
      </p:sp>
      <p:pic>
        <p:nvPicPr>
          <p:cNvPr id="10" name="Picture 9" descr="Mother teaching son">
            <a:extLst>
              <a:ext uri="{FF2B5EF4-FFF2-40B4-BE49-F238E27FC236}">
                <a16:creationId xmlns:a16="http://schemas.microsoft.com/office/drawing/2014/main" id="{0A5A5159-5873-AD09-5366-E916A08C547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190"/>
            <a:ext cx="5297606" cy="6219737"/>
          </a:xfrm>
          <a:prstGeom prst="rect">
            <a:avLst/>
          </a:prstGeom>
          <a:effectLst>
            <a:softEdge rad="635000"/>
          </a:effectLst>
        </p:spPr>
      </p:pic>
    </p:spTree>
    <p:extLst>
      <p:ext uri="{BB962C8B-B14F-4D97-AF65-F5344CB8AC3E}">
        <p14:creationId xmlns:p14="http://schemas.microsoft.com/office/powerpoint/2010/main" val="207421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BC65-0F6A-8CB7-621F-8A5C16CE91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B4F750-3AB5-CEE8-53E4-BE5EF81BB4D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5A738C9-604E-44AC-B74C-34EFB84042FC}"/>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C20B071E-9836-FF65-C29C-D8C15DA6BBD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159EDD8D-8407-AD7B-69F7-BD323227EC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F58541EB-6AEA-9FB3-BD5B-4D1FB8CCAC7E}"/>
              </a:ext>
            </a:extLst>
          </p:cNvPr>
          <p:cNvSpPr txBox="1"/>
          <p:nvPr/>
        </p:nvSpPr>
        <p:spPr>
          <a:xfrm>
            <a:off x="376759" y="2054135"/>
            <a:ext cx="5817039" cy="2123658"/>
          </a:xfrm>
          <a:prstGeom prst="rect">
            <a:avLst/>
          </a:prstGeom>
          <a:noFill/>
        </p:spPr>
        <p:txBody>
          <a:bodyPr wrap="square">
            <a:spAutoFit/>
          </a:bodyPr>
          <a:lstStyle/>
          <a:p>
            <a:pPr algn="ctr"/>
            <a:r>
              <a:rPr lang="en-US" sz="4400">
                <a:latin typeface="Avenir Next LT Pro" panose="020B0504020202020204" pitchFamily="34" charset="0"/>
              </a:rPr>
              <a:t>How do you know when it is time to learn?</a:t>
            </a:r>
          </a:p>
        </p:txBody>
      </p:sp>
      <p:pic>
        <p:nvPicPr>
          <p:cNvPr id="8" name="Picture 7" descr="Children learning outdoors">
            <a:extLst>
              <a:ext uri="{FF2B5EF4-FFF2-40B4-BE49-F238E27FC236}">
                <a16:creationId xmlns:a16="http://schemas.microsoft.com/office/drawing/2014/main" id="{841E06AF-64FA-8601-46CB-DE093E35CD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24356" y="0"/>
            <a:ext cx="5667644" cy="6231928"/>
          </a:xfrm>
          <a:prstGeom prst="rect">
            <a:avLst/>
          </a:prstGeom>
          <a:effectLst>
            <a:softEdge rad="635000"/>
          </a:effectLst>
        </p:spPr>
      </p:pic>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053" y="55448"/>
            <a:ext cx="3744368" cy="890817"/>
          </a:xfrm>
          <a:prstGeom prst="rect">
            <a:avLst/>
          </a:prstGeom>
        </p:spPr>
      </p:pic>
    </p:spTree>
    <p:extLst>
      <p:ext uri="{BB962C8B-B14F-4D97-AF65-F5344CB8AC3E}">
        <p14:creationId xmlns:p14="http://schemas.microsoft.com/office/powerpoint/2010/main" val="51306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7AEC-CB42-A40E-1327-1F212EAA59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99960B-F54D-9F32-B333-9A29CB19A7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51F6D0-98E4-8D5F-B6D2-A306B5054014}"/>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9401392-ABFB-FC4E-451F-554FAC200B9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4D81689A-C570-C363-3945-91A5005910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639915A4-C918-8CE1-9B82-70460F4B742C}"/>
              </a:ext>
            </a:extLst>
          </p:cNvPr>
          <p:cNvSpPr txBox="1"/>
          <p:nvPr/>
        </p:nvSpPr>
        <p:spPr>
          <a:xfrm>
            <a:off x="6411753" y="2367171"/>
            <a:ext cx="5384006" cy="2123658"/>
          </a:xfrm>
          <a:prstGeom prst="rect">
            <a:avLst/>
          </a:prstGeom>
          <a:noFill/>
        </p:spPr>
        <p:txBody>
          <a:bodyPr wrap="square">
            <a:spAutoFit/>
          </a:bodyPr>
          <a:lstStyle/>
          <a:p>
            <a:pPr algn="ctr"/>
            <a:r>
              <a:rPr lang="en-US" sz="4400">
                <a:latin typeface="Avenir Next LT Pro" panose="020B0504020202020204" pitchFamily="34" charset="0"/>
              </a:rPr>
              <a:t>What should you be doing when it is time to learn?</a:t>
            </a:r>
          </a:p>
        </p:txBody>
      </p:sp>
      <p:pic>
        <p:nvPicPr>
          <p:cNvPr id="8" name="Picture 7" descr="Smiling teacher with pupils">
            <a:extLst>
              <a:ext uri="{FF2B5EF4-FFF2-40B4-BE49-F238E27FC236}">
                <a16:creationId xmlns:a16="http://schemas.microsoft.com/office/drawing/2014/main" id="{E50E1863-C918-0449-0D3C-95ED485A29C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6411753" cy="6231927"/>
          </a:xfrm>
          <a:prstGeom prst="rect">
            <a:avLst/>
          </a:prstGeom>
          <a:effectLst>
            <a:softEdge rad="635000"/>
          </a:effectLst>
        </p:spPr>
      </p:pic>
    </p:spTree>
    <p:extLst>
      <p:ext uri="{BB962C8B-B14F-4D97-AF65-F5344CB8AC3E}">
        <p14:creationId xmlns:p14="http://schemas.microsoft.com/office/powerpoint/2010/main" val="212943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C16E-1F19-39AB-C09C-82460462FC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E0E286-3C2C-8FE7-FD2F-20D8112A77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4A5439-F637-7279-5CE9-06D0F0F6979A}"/>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13A7C851-4098-1756-74BA-F55200E551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DE249A2E-DE0F-E6DE-F562-775FDC853D1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8AE9127F-4F0F-1BAD-AC04-21486A592F02}"/>
              </a:ext>
            </a:extLst>
          </p:cNvPr>
          <p:cNvSpPr txBox="1"/>
          <p:nvPr/>
        </p:nvSpPr>
        <p:spPr>
          <a:xfrm>
            <a:off x="395735" y="2387143"/>
            <a:ext cx="6646561" cy="1446550"/>
          </a:xfrm>
          <a:prstGeom prst="rect">
            <a:avLst/>
          </a:prstGeom>
          <a:noFill/>
        </p:spPr>
        <p:txBody>
          <a:bodyPr wrap="square">
            <a:spAutoFit/>
          </a:bodyPr>
          <a:lstStyle/>
          <a:p>
            <a:pPr algn="ctr"/>
            <a:r>
              <a:rPr lang="en-US" sz="4400">
                <a:latin typeface="Avenir Next LT Pro" panose="020B0504020202020204" pitchFamily="34" charset="0"/>
              </a:rPr>
              <a:t>How do you know it is safe to play?</a:t>
            </a:r>
          </a:p>
        </p:txBody>
      </p:sp>
      <p:pic>
        <p:nvPicPr>
          <p:cNvPr id="8" name="Picture 7" descr="Woman with child in playground">
            <a:extLst>
              <a:ext uri="{FF2B5EF4-FFF2-40B4-BE49-F238E27FC236}">
                <a16:creationId xmlns:a16="http://schemas.microsoft.com/office/drawing/2014/main" id="{320927BC-1BC5-1A79-12A4-AFCF78B679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38030" y="-11094"/>
            <a:ext cx="4753970" cy="6253585"/>
          </a:xfrm>
          <a:prstGeom prst="rect">
            <a:avLst/>
          </a:prstGeom>
          <a:effectLst>
            <a:softEdge rad="635000"/>
          </a:effectLst>
        </p:spPr>
      </p:pic>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2440" y="55448"/>
            <a:ext cx="3744368" cy="890817"/>
          </a:xfrm>
          <a:prstGeom prst="rect">
            <a:avLst/>
          </a:prstGeom>
        </p:spPr>
      </p:pic>
    </p:spTree>
    <p:extLst>
      <p:ext uri="{BB962C8B-B14F-4D97-AF65-F5344CB8AC3E}">
        <p14:creationId xmlns:p14="http://schemas.microsoft.com/office/powerpoint/2010/main" val="357057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A531-E4F5-DCC5-4A92-D5EFF9F1C2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565932-C4CC-D59D-8982-4B8B7638071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CDFD8A3-2A38-DE8E-7A3D-B1317046113A}"/>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6C397B3B-B1A7-DF9C-BBFB-2BB1D1BB3AF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30B77718-AA92-5095-08DE-B6388ECAF1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AA87E514-60EE-F597-4D1F-B77E9CCA18CA}"/>
              </a:ext>
            </a:extLst>
          </p:cNvPr>
          <p:cNvSpPr txBox="1"/>
          <p:nvPr/>
        </p:nvSpPr>
        <p:spPr>
          <a:xfrm>
            <a:off x="6332561" y="1377025"/>
            <a:ext cx="5463198" cy="3477875"/>
          </a:xfrm>
          <a:prstGeom prst="rect">
            <a:avLst/>
          </a:prstGeom>
          <a:noFill/>
        </p:spPr>
        <p:txBody>
          <a:bodyPr wrap="square">
            <a:spAutoFit/>
          </a:bodyPr>
          <a:lstStyle/>
          <a:p>
            <a:pPr algn="ctr"/>
            <a:r>
              <a:rPr lang="en-US" sz="4400">
                <a:latin typeface="Avenir Next LT Pro" panose="020B0504020202020204" pitchFamily="34" charset="0"/>
              </a:rPr>
              <a:t>What are your family and/or teachers doing during the time it is safe to play?</a:t>
            </a:r>
          </a:p>
        </p:txBody>
      </p:sp>
      <p:pic>
        <p:nvPicPr>
          <p:cNvPr id="8" name="Picture 7" descr="Man pushing child on tire swing">
            <a:extLst>
              <a:ext uri="{FF2B5EF4-FFF2-40B4-BE49-F238E27FC236}">
                <a16:creationId xmlns:a16="http://schemas.microsoft.com/office/drawing/2014/main" id="{7E081F01-8BAD-A40E-0DFF-7F20AB3713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6123411" cy="6231927"/>
          </a:xfrm>
          <a:prstGeom prst="rect">
            <a:avLst/>
          </a:prstGeom>
          <a:effectLst>
            <a:softEdge rad="635000"/>
          </a:effectLst>
        </p:spPr>
      </p:pic>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62288" y="122275"/>
            <a:ext cx="3744368" cy="890817"/>
          </a:xfrm>
          <a:prstGeom prst="rect">
            <a:avLst/>
          </a:prstGeom>
        </p:spPr>
      </p:pic>
    </p:spTree>
    <p:extLst>
      <p:ext uri="{BB962C8B-B14F-4D97-AF65-F5344CB8AC3E}">
        <p14:creationId xmlns:p14="http://schemas.microsoft.com/office/powerpoint/2010/main" val="143147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0793-34AD-9091-181D-3160F2510A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FE47DD-7271-42E8-74A2-B6B90DFAC66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A64DE7F-62A6-B81B-656D-D8F705C5BA5F}"/>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F72DD482-D900-1A23-59C4-7B7BB425BAF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46022079-8FF2-61D1-E8BC-97166235B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FDE16988-55FE-35AD-F444-176AFC3BB654}"/>
              </a:ext>
            </a:extLst>
          </p:cNvPr>
          <p:cNvSpPr txBox="1"/>
          <p:nvPr/>
        </p:nvSpPr>
        <p:spPr>
          <a:xfrm>
            <a:off x="249072" y="1730863"/>
            <a:ext cx="6738582" cy="2800767"/>
          </a:xfrm>
          <a:prstGeom prst="rect">
            <a:avLst/>
          </a:prstGeom>
          <a:noFill/>
        </p:spPr>
        <p:txBody>
          <a:bodyPr wrap="square">
            <a:spAutoFit/>
          </a:bodyPr>
          <a:lstStyle/>
          <a:p>
            <a:pPr algn="ctr"/>
            <a:r>
              <a:rPr lang="en-US" sz="4400">
                <a:latin typeface="Avenir Next LT Pro" panose="020B0504020202020204" pitchFamily="34" charset="0"/>
              </a:rPr>
              <a:t>Do you notice any patterns in the volume and urgency of your families’ voices?</a:t>
            </a:r>
          </a:p>
        </p:txBody>
      </p:sp>
      <p:pic>
        <p:nvPicPr>
          <p:cNvPr id="8" name="Picture 7" descr="Adult and child making eggshell garden">
            <a:extLst>
              <a:ext uri="{FF2B5EF4-FFF2-40B4-BE49-F238E27FC236}">
                <a16:creationId xmlns:a16="http://schemas.microsoft.com/office/drawing/2014/main" id="{237CE7D2-FB3D-0920-1956-D5A3599A71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87654" y="0"/>
            <a:ext cx="5204346" cy="6262495"/>
          </a:xfrm>
          <a:prstGeom prst="rect">
            <a:avLst/>
          </a:prstGeom>
          <a:effectLst>
            <a:softEdge rad="635000"/>
          </a:effectLst>
        </p:spPr>
      </p:pic>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728" y="55448"/>
            <a:ext cx="3744368" cy="890817"/>
          </a:xfrm>
          <a:prstGeom prst="rect">
            <a:avLst/>
          </a:prstGeom>
        </p:spPr>
      </p:pic>
    </p:spTree>
    <p:extLst>
      <p:ext uri="{BB962C8B-B14F-4D97-AF65-F5344CB8AC3E}">
        <p14:creationId xmlns:p14="http://schemas.microsoft.com/office/powerpoint/2010/main" val="408298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72A37-9C91-E404-67B4-F67908778C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BE79DB-5E63-EED7-910E-329B883E8B4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F8BF89D-7017-57C8-BE6A-3E908C62E667}"/>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49D4FAAF-B848-37EF-8357-AD5FD3CE989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09F86DD7-7218-C074-5E20-472F628781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BB78F520-577E-0841-2525-46BCE1412CBC}"/>
              </a:ext>
            </a:extLst>
          </p:cNvPr>
          <p:cNvSpPr txBox="1"/>
          <p:nvPr/>
        </p:nvSpPr>
        <p:spPr>
          <a:xfrm>
            <a:off x="6095999" y="2367171"/>
            <a:ext cx="5813278" cy="2123658"/>
          </a:xfrm>
          <a:prstGeom prst="rect">
            <a:avLst/>
          </a:prstGeom>
          <a:noFill/>
        </p:spPr>
        <p:txBody>
          <a:bodyPr wrap="square">
            <a:spAutoFit/>
          </a:bodyPr>
          <a:lstStyle/>
          <a:p>
            <a:pPr algn="ctr"/>
            <a:r>
              <a:rPr lang="en-US" sz="4400">
                <a:latin typeface="Avenir Next LT Pro" panose="020B0504020202020204" pitchFamily="34" charset="0"/>
              </a:rPr>
              <a:t>How does it compare to mother bear’s voice?</a:t>
            </a:r>
          </a:p>
        </p:txBody>
      </p:sp>
      <p:pic>
        <p:nvPicPr>
          <p:cNvPr id="4098" name="Picture 2" descr="Black&amp;#95;Bear&amp;#95;Survey&amp;#95;1307.dng">
            <a:extLst>
              <a:ext uri="{FF2B5EF4-FFF2-40B4-BE49-F238E27FC236}">
                <a16:creationId xmlns:a16="http://schemas.microsoft.com/office/drawing/2014/main" id="{39BA07FA-5A89-18EE-52CB-073767A75A0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5813277" cy="62319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3" name="Picture 2" descr="A picture containing graphical user interface&#10;&#10;AI-generated content may be incorrect.">
            <a:extLst>
              <a:ext uri="{FF2B5EF4-FFF2-40B4-BE49-F238E27FC236}">
                <a16:creationId xmlns:a16="http://schemas.microsoft.com/office/drawing/2014/main" id="{48DA3DCA-B5EA-25CC-FA8C-9043A7F56B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62288" y="122275"/>
            <a:ext cx="3744368" cy="890817"/>
          </a:xfrm>
          <a:prstGeom prst="rect">
            <a:avLst/>
          </a:prstGeom>
        </p:spPr>
      </p:pic>
    </p:spTree>
    <p:extLst>
      <p:ext uri="{BB962C8B-B14F-4D97-AF65-F5344CB8AC3E}">
        <p14:creationId xmlns:p14="http://schemas.microsoft.com/office/powerpoint/2010/main" val="109501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C315-770C-C5EF-9D65-37C1EDADB9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AAE7CC-7082-FF4A-C2DE-BD7127B916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6A033C-7072-8686-B47E-D2F24D08CC9B}"/>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CECE2A12-CDD6-9BE9-C896-F84E9B0EEDF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1DD4C51B-C772-1444-CA53-EA09F42CDD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4B990792-D5B9-A4D7-3876-E3C40847A8EF}"/>
              </a:ext>
            </a:extLst>
          </p:cNvPr>
          <p:cNvSpPr txBox="1"/>
          <p:nvPr/>
        </p:nvSpPr>
        <p:spPr>
          <a:xfrm>
            <a:off x="376759" y="2140257"/>
            <a:ext cx="5983098" cy="2123658"/>
          </a:xfrm>
          <a:prstGeom prst="rect">
            <a:avLst/>
          </a:prstGeom>
          <a:noFill/>
        </p:spPr>
        <p:txBody>
          <a:bodyPr wrap="square">
            <a:spAutoFit/>
          </a:bodyPr>
          <a:lstStyle/>
          <a:p>
            <a:pPr algn="ctr"/>
            <a:r>
              <a:rPr lang="en-US" sz="4400">
                <a:latin typeface="Avenir Next LT Pro" panose="020B0504020202020204" pitchFamily="34" charset="0"/>
              </a:rPr>
              <a:t>How does the way you learn compare with how cubs learn?</a:t>
            </a:r>
          </a:p>
        </p:txBody>
      </p:sp>
      <p:pic>
        <p:nvPicPr>
          <p:cNvPr id="8" name="Picture 7" descr="Father helping son with homework">
            <a:extLst>
              <a:ext uri="{FF2B5EF4-FFF2-40B4-BE49-F238E27FC236}">
                <a16:creationId xmlns:a16="http://schemas.microsoft.com/office/drawing/2014/main" id="{031F4CD3-2EF5-400A-B45C-28EBC2F60E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73755" y="-13381"/>
            <a:ext cx="5518245" cy="6245310"/>
          </a:xfrm>
          <a:prstGeom prst="rect">
            <a:avLst/>
          </a:prstGeom>
          <a:effectLst>
            <a:softEdge rad="635000"/>
          </a:effectLst>
        </p:spPr>
      </p:pic>
    </p:spTree>
    <p:extLst>
      <p:ext uri="{BB962C8B-B14F-4D97-AF65-F5344CB8AC3E}">
        <p14:creationId xmlns:p14="http://schemas.microsoft.com/office/powerpoint/2010/main" val="208763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ED7BF-4956-22AC-1FEA-512BB1E852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25EFE4-9715-FE80-CDA8-4E0B744DE1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B376A29-1E7E-535D-04CD-D8ED216A28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7E93AC1-110C-8080-D4D1-57CADDF3502B}"/>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pic>
        <p:nvPicPr>
          <p:cNvPr id="3" name="Picture 2">
            <a:extLst>
              <a:ext uri="{FF2B5EF4-FFF2-40B4-BE49-F238E27FC236}">
                <a16:creationId xmlns:a16="http://schemas.microsoft.com/office/drawing/2014/main" id="{0EFBA823-D959-7E0F-4C50-401D3A102909}"/>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a:ext>
            </a:extLst>
          </a:blip>
          <a:srcRect/>
          <a:stretch/>
        </p:blipFill>
        <p:spPr>
          <a:xfrm>
            <a:off x="1869197" y="122275"/>
            <a:ext cx="8656805" cy="6109653"/>
          </a:xfrm>
          <a:prstGeom prst="rect">
            <a:avLst/>
          </a:prstGeom>
        </p:spPr>
      </p:pic>
      <p:pic>
        <p:nvPicPr>
          <p:cNvPr id="7" name="Picture 6" descr="Icon&#10;&#10;AI-generated content may be incorrect.">
            <a:extLst>
              <a:ext uri="{FF2B5EF4-FFF2-40B4-BE49-F238E27FC236}">
                <a16:creationId xmlns:a16="http://schemas.microsoft.com/office/drawing/2014/main" id="{31A756BA-06BC-CD3B-A1A0-B194D119F6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Tree>
    <p:extLst>
      <p:ext uri="{BB962C8B-B14F-4D97-AF65-F5344CB8AC3E}">
        <p14:creationId xmlns:p14="http://schemas.microsoft.com/office/powerpoint/2010/main" val="29929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60EA-1A89-0D8A-951A-F086F93FFA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E524B1-4A3A-433C-A119-8BA6C2B1F64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E6E569-10A1-47E3-A4F6-2C0B84A7C3D7}"/>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3C78D5C3-63BF-6E39-751B-2C0282953C2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5A1F22E1-BB52-2B20-B129-B20EB00DCD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F30D8B13-A4A1-B5E4-E468-46BC2388AC9F}"/>
              </a:ext>
            </a:extLst>
          </p:cNvPr>
          <p:cNvSpPr txBox="1"/>
          <p:nvPr/>
        </p:nvSpPr>
        <p:spPr>
          <a:xfrm>
            <a:off x="4416825" y="1963547"/>
            <a:ext cx="7433798" cy="2800767"/>
          </a:xfrm>
          <a:prstGeom prst="rect">
            <a:avLst/>
          </a:prstGeom>
          <a:noFill/>
        </p:spPr>
        <p:txBody>
          <a:bodyPr wrap="square" lIns="91440" tIns="45720" rIns="91440" bIns="45720" anchor="t">
            <a:spAutoFit/>
          </a:bodyPr>
          <a:lstStyle/>
          <a:p>
            <a:pPr algn="ctr"/>
            <a:r>
              <a:rPr lang="en-US" sz="4400">
                <a:latin typeface="Avenir Next LT Pro"/>
              </a:rPr>
              <a:t>What is the effect on the bear cubs when the mother pops her jaw? Grunts? Snorts?</a:t>
            </a:r>
          </a:p>
        </p:txBody>
      </p:sp>
      <p:pic>
        <p:nvPicPr>
          <p:cNvPr id="2050" name="Picture 2" descr="Black&amp;#95;Bear&amp;#95;Survey&amp;#95;1295.dng">
            <a:extLst>
              <a:ext uri="{FF2B5EF4-FFF2-40B4-BE49-F238E27FC236}">
                <a16:creationId xmlns:a16="http://schemas.microsoft.com/office/drawing/2014/main" id="{E72ECDE7-418C-625F-CEC0-937C63B025A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4386484" cy="62319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1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2FA2-B613-FABE-E530-79C774DD9C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00D71D-FE83-EB9D-6F33-7FB1C4BF310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F35FBA-DFB4-5E23-AB51-FDC4FEC1BF5F}"/>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99279EC0-0441-A478-5340-1749F3CC850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E71331B5-3274-034F-E302-12F4CEE25BB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6B87CB7D-7782-759B-EE81-4F0532563EB0}"/>
              </a:ext>
            </a:extLst>
          </p:cNvPr>
          <p:cNvSpPr txBox="1"/>
          <p:nvPr/>
        </p:nvSpPr>
        <p:spPr>
          <a:xfrm>
            <a:off x="784179" y="2676619"/>
            <a:ext cx="6738582" cy="769441"/>
          </a:xfrm>
          <a:prstGeom prst="rect">
            <a:avLst/>
          </a:prstGeom>
          <a:noFill/>
        </p:spPr>
        <p:txBody>
          <a:bodyPr wrap="square">
            <a:spAutoFit/>
          </a:bodyPr>
          <a:lstStyle/>
          <a:p>
            <a:pPr algn="ctr"/>
            <a:r>
              <a:rPr lang="en-US" sz="4400">
                <a:latin typeface="Avenir Next LT Pro" panose="020B0504020202020204" pitchFamily="34" charset="0"/>
              </a:rPr>
              <a:t>How do the cubs react?</a:t>
            </a:r>
          </a:p>
        </p:txBody>
      </p:sp>
      <p:pic>
        <p:nvPicPr>
          <p:cNvPr id="1026" name="Picture 2" descr="Black&amp;#95;Bear&amp;#95;Survey&amp;#95;1179.dng">
            <a:extLst>
              <a:ext uri="{FF2B5EF4-FFF2-40B4-BE49-F238E27FC236}">
                <a16:creationId xmlns:a16="http://schemas.microsoft.com/office/drawing/2014/main" id="{1473C600-C05B-A234-38EF-F87D4C0BBF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38531" y="0"/>
            <a:ext cx="4153469" cy="623453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6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4204-A657-2F61-8BC8-7AF269035B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2AFD45-144A-CFB6-F560-FCB0C884B9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18E6394-0B48-91DB-7F10-CC45A02D88BD}"/>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F8AE65F7-90FA-8C49-591E-96005534FFA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Explain</a:t>
            </a:r>
          </a:p>
        </p:txBody>
      </p:sp>
      <p:pic>
        <p:nvPicPr>
          <p:cNvPr id="6" name="Picture 5" descr="Icon&#10;&#10;AI-generated content may be incorrect.">
            <a:extLst>
              <a:ext uri="{FF2B5EF4-FFF2-40B4-BE49-F238E27FC236}">
                <a16:creationId xmlns:a16="http://schemas.microsoft.com/office/drawing/2014/main" id="{8E96B261-49AD-1E9F-33CF-E40D1D018C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654F2DD7-20FD-D085-9579-F7408D93B54C}"/>
              </a:ext>
            </a:extLst>
          </p:cNvPr>
          <p:cNvSpPr txBox="1"/>
          <p:nvPr/>
        </p:nvSpPr>
        <p:spPr>
          <a:xfrm>
            <a:off x="5057177" y="2059062"/>
            <a:ext cx="6738582" cy="2123658"/>
          </a:xfrm>
          <a:prstGeom prst="rect">
            <a:avLst/>
          </a:prstGeom>
          <a:noFill/>
        </p:spPr>
        <p:txBody>
          <a:bodyPr wrap="square">
            <a:spAutoFit/>
          </a:bodyPr>
          <a:lstStyle/>
          <a:p>
            <a:pPr algn="ctr"/>
            <a:r>
              <a:rPr lang="en-US" sz="4400" b="1">
                <a:latin typeface="Avenir Next LT Pro" panose="020B0504020202020204" pitchFamily="34" charset="0"/>
              </a:rPr>
              <a:t>Draw</a:t>
            </a:r>
            <a:r>
              <a:rPr lang="en-US" sz="4400">
                <a:latin typeface="Avenir Next LT Pro" panose="020B0504020202020204" pitchFamily="34" charset="0"/>
              </a:rPr>
              <a:t> a scene of an adult using words to keep you safe.</a:t>
            </a:r>
          </a:p>
        </p:txBody>
      </p:sp>
      <p:pic>
        <p:nvPicPr>
          <p:cNvPr id="8" name="Picture 7" descr="Text&#10;&#10;AI-generated content may be incorrect.">
            <a:extLst>
              <a:ext uri="{FF2B5EF4-FFF2-40B4-BE49-F238E27FC236}">
                <a16:creationId xmlns:a16="http://schemas.microsoft.com/office/drawing/2014/main" id="{A045FA0B-D368-B9A9-010A-A38A0569B3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109" y="122830"/>
            <a:ext cx="4634255" cy="5996122"/>
          </a:xfrm>
          <a:prstGeom prst="rect">
            <a:avLst/>
          </a:prstGeom>
          <a:ln>
            <a:solidFill>
              <a:schemeClr val="tx1"/>
            </a:solidFill>
          </a:ln>
        </p:spPr>
      </p:pic>
      <p:pic>
        <p:nvPicPr>
          <p:cNvPr id="9" name="Picture 8" descr="A picture containing text, silhouette&#10;&#10;AI-generated content may be incorrect.">
            <a:extLst>
              <a:ext uri="{FF2B5EF4-FFF2-40B4-BE49-F238E27FC236}">
                <a16:creationId xmlns:a16="http://schemas.microsoft.com/office/drawing/2014/main" id="{E360A78E-0DA9-3521-73A7-169F14613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5482" y="50935"/>
            <a:ext cx="950409" cy="1293930"/>
          </a:xfrm>
          <a:prstGeom prst="rect">
            <a:avLst/>
          </a:prstGeom>
        </p:spPr>
      </p:pic>
    </p:spTree>
    <p:extLst>
      <p:ext uri="{BB962C8B-B14F-4D97-AF65-F5344CB8AC3E}">
        <p14:creationId xmlns:p14="http://schemas.microsoft.com/office/powerpoint/2010/main" val="272009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1DFA3-2DE3-0FBF-8FC5-8744094DB2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3F6961-074C-EAEA-E5DD-6E01D2BFA6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152558-9497-4AF5-E055-D561EE78227D}"/>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CEF0175A-10D2-9963-C6F5-7078DFFAD76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Elaborate</a:t>
            </a:r>
          </a:p>
        </p:txBody>
      </p:sp>
      <p:pic>
        <p:nvPicPr>
          <p:cNvPr id="6" name="Picture 5" descr="Icon&#10;&#10;AI-generated content may be incorrect.">
            <a:extLst>
              <a:ext uri="{FF2B5EF4-FFF2-40B4-BE49-F238E27FC236}">
                <a16:creationId xmlns:a16="http://schemas.microsoft.com/office/drawing/2014/main" id="{AB9653E4-F5C8-B466-C48A-BA9A53DCD0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BA0551B7-62F7-A003-FF19-C8C7BC3B4B53}"/>
              </a:ext>
            </a:extLst>
          </p:cNvPr>
          <p:cNvSpPr txBox="1"/>
          <p:nvPr/>
        </p:nvSpPr>
        <p:spPr>
          <a:xfrm>
            <a:off x="365623" y="2154591"/>
            <a:ext cx="5448324" cy="2123658"/>
          </a:xfrm>
          <a:prstGeom prst="rect">
            <a:avLst/>
          </a:prstGeom>
          <a:noFill/>
        </p:spPr>
        <p:txBody>
          <a:bodyPr wrap="square">
            <a:spAutoFit/>
          </a:bodyPr>
          <a:lstStyle/>
          <a:p>
            <a:pPr algn="ctr"/>
            <a:r>
              <a:rPr lang="en-US" sz="4400">
                <a:latin typeface="Avenir Next LT Pro" panose="020B0504020202020204" pitchFamily="34" charset="0"/>
              </a:rPr>
              <a:t>How do mother bears use sounds with their cubs?</a:t>
            </a:r>
          </a:p>
        </p:txBody>
      </p:sp>
      <p:pic>
        <p:nvPicPr>
          <p:cNvPr id="6146" name="Picture 2" descr="Black&amp;#95;Bear&amp;#95;0326-byn082323.dng">
            <a:extLst>
              <a:ext uri="{FF2B5EF4-FFF2-40B4-BE49-F238E27FC236}">
                <a16:creationId xmlns:a16="http://schemas.microsoft.com/office/drawing/2014/main" id="{CC62CF0D-568E-9999-640E-03A0DE57867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66146" y="0"/>
            <a:ext cx="594051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38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E47F-F622-313D-0134-F32840317A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000E01-5F5B-F90F-9744-59B7AE77701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52513A5-4DF2-AC3D-219B-19A7C9D62743}"/>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564D0AE9-CFA1-7D39-1DDF-DF2A23F0024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Elaborate</a:t>
            </a:r>
          </a:p>
        </p:txBody>
      </p:sp>
      <p:pic>
        <p:nvPicPr>
          <p:cNvPr id="6" name="Picture 5" descr="Icon&#10;&#10;AI-generated content may be incorrect.">
            <a:extLst>
              <a:ext uri="{FF2B5EF4-FFF2-40B4-BE49-F238E27FC236}">
                <a16:creationId xmlns:a16="http://schemas.microsoft.com/office/drawing/2014/main" id="{532CE1D0-5024-F6E7-D8FC-F5C5A8C8B9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AA1ADF29-0623-FA88-4C70-EA78BEA744B6}"/>
              </a:ext>
            </a:extLst>
          </p:cNvPr>
          <p:cNvSpPr txBox="1"/>
          <p:nvPr/>
        </p:nvSpPr>
        <p:spPr>
          <a:xfrm>
            <a:off x="481515" y="2065680"/>
            <a:ext cx="7394421" cy="2123658"/>
          </a:xfrm>
          <a:prstGeom prst="rect">
            <a:avLst/>
          </a:prstGeom>
          <a:noFill/>
        </p:spPr>
        <p:txBody>
          <a:bodyPr wrap="square">
            <a:spAutoFit/>
          </a:bodyPr>
          <a:lstStyle/>
          <a:p>
            <a:pPr algn="ctr"/>
            <a:r>
              <a:rPr lang="en-US" sz="4400">
                <a:latin typeface="Avenir Next LT Pro" panose="020B0504020202020204" pitchFamily="34" charset="0"/>
              </a:rPr>
              <a:t>What else does a mama bear do to teach her cubs to survive?</a:t>
            </a:r>
          </a:p>
        </p:txBody>
      </p:sp>
      <p:pic>
        <p:nvPicPr>
          <p:cNvPr id="5122" name="Picture 2" descr="Black&amp;#95;Bear&amp;#95;0400-byn082323.dng">
            <a:extLst>
              <a:ext uri="{FF2B5EF4-FFF2-40B4-BE49-F238E27FC236}">
                <a16:creationId xmlns:a16="http://schemas.microsoft.com/office/drawing/2014/main" id="{50984BD0-5C41-63B3-F341-9F18EDC4D5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24885" y="0"/>
            <a:ext cx="4167116" cy="62550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99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D6C5-B20D-EF2E-5C67-BFF088B51D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057395-D7A9-96E7-653E-D6101FFB204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DA35E4-D592-80A6-CB77-AA5859B0B3AE}"/>
              </a:ext>
            </a:extLst>
          </p:cNvPr>
          <p:cNvSpPr txBox="1"/>
          <p:nvPr/>
        </p:nvSpPr>
        <p:spPr>
          <a:xfrm>
            <a:off x="11594591" y="6366393"/>
            <a:ext cx="51206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F6D37A88-40BC-6DBE-9087-1BAAB94C1AA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Elaborate</a:t>
            </a:r>
          </a:p>
        </p:txBody>
      </p:sp>
      <p:pic>
        <p:nvPicPr>
          <p:cNvPr id="6" name="Picture 5" descr="Icon&#10;&#10;AI-generated content may be incorrect.">
            <a:extLst>
              <a:ext uri="{FF2B5EF4-FFF2-40B4-BE49-F238E27FC236}">
                <a16:creationId xmlns:a16="http://schemas.microsoft.com/office/drawing/2014/main" id="{3B1BDC5B-342F-97AA-68A5-3B170E8DE4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
        <p:nvSpPr>
          <p:cNvPr id="7" name="TextBox 6">
            <a:extLst>
              <a:ext uri="{FF2B5EF4-FFF2-40B4-BE49-F238E27FC236}">
                <a16:creationId xmlns:a16="http://schemas.microsoft.com/office/drawing/2014/main" id="{92B57083-4FC1-7993-6B71-9FE873A8C607}"/>
              </a:ext>
            </a:extLst>
          </p:cNvPr>
          <p:cNvSpPr txBox="1"/>
          <p:nvPr/>
        </p:nvSpPr>
        <p:spPr>
          <a:xfrm>
            <a:off x="597409" y="284848"/>
            <a:ext cx="10880133" cy="5509200"/>
          </a:xfrm>
          <a:prstGeom prst="rect">
            <a:avLst/>
          </a:prstGeom>
          <a:noFill/>
        </p:spPr>
        <p:txBody>
          <a:bodyPr wrap="square">
            <a:spAutoFit/>
          </a:bodyPr>
          <a:lstStyle/>
          <a:p>
            <a:pPr algn="ctr"/>
            <a:r>
              <a:rPr lang="en-US" sz="4400">
                <a:latin typeface="Avenir Next LT Pro" panose="020B0504020202020204" pitchFamily="34" charset="0"/>
              </a:rPr>
              <a:t>Develop a set of code sounds for the following commands:</a:t>
            </a:r>
          </a:p>
          <a:p>
            <a:endParaRPr lang="en-US" sz="4400">
              <a:latin typeface="Avenir Next LT Pro" panose="020B0504020202020204" pitchFamily="34" charset="0"/>
            </a:endParaRPr>
          </a:p>
          <a:p>
            <a:pPr marL="571500" indent="-571500">
              <a:buFont typeface="Arial" panose="020B0604020202020204" pitchFamily="34" charset="0"/>
              <a:buChar char="•"/>
            </a:pPr>
            <a:r>
              <a:rPr lang="en-US" sz="4400">
                <a:latin typeface="Avenir Next LT Pro" panose="020B0504020202020204" pitchFamily="34" charset="0"/>
              </a:rPr>
              <a:t>“Come here, baby cub”</a:t>
            </a:r>
          </a:p>
          <a:p>
            <a:pPr marL="571500" indent="-571500">
              <a:buFont typeface="Arial" panose="020B0604020202020204" pitchFamily="34" charset="0"/>
              <a:buChar char="•"/>
            </a:pPr>
            <a:endParaRPr lang="en-US" sz="4400">
              <a:latin typeface="Avenir Next LT Pro" panose="020B0504020202020204" pitchFamily="34" charset="0"/>
            </a:endParaRPr>
          </a:p>
          <a:p>
            <a:pPr marL="571500" indent="-571500">
              <a:buFont typeface="Arial" panose="020B0604020202020204" pitchFamily="34" charset="0"/>
              <a:buChar char="•"/>
            </a:pPr>
            <a:r>
              <a:rPr lang="en-US" sz="4400">
                <a:latin typeface="Avenir Next LT Pro" panose="020B0504020202020204" pitchFamily="34" charset="0"/>
              </a:rPr>
              <a:t>“All is well, lie down and rest”</a:t>
            </a:r>
          </a:p>
          <a:p>
            <a:pPr marL="571500" indent="-571500">
              <a:buFont typeface="Arial" panose="020B0604020202020204" pitchFamily="34" charset="0"/>
              <a:buChar char="•"/>
            </a:pPr>
            <a:endParaRPr lang="en-US" sz="4400">
              <a:latin typeface="Avenir Next LT Pro" panose="020B0504020202020204" pitchFamily="34" charset="0"/>
            </a:endParaRPr>
          </a:p>
          <a:p>
            <a:pPr marL="571500" indent="-571500">
              <a:buFont typeface="Arial" panose="020B0604020202020204" pitchFamily="34" charset="0"/>
              <a:buChar char="•"/>
            </a:pPr>
            <a:r>
              <a:rPr lang="en-US" sz="4400">
                <a:latin typeface="Avenir Next LT Pro" panose="020B0504020202020204" pitchFamily="34" charset="0"/>
              </a:rPr>
              <a:t>“Danger, stop”</a:t>
            </a:r>
          </a:p>
        </p:txBody>
      </p:sp>
    </p:spTree>
    <p:extLst>
      <p:ext uri="{BB962C8B-B14F-4D97-AF65-F5344CB8AC3E}">
        <p14:creationId xmlns:p14="http://schemas.microsoft.com/office/powerpoint/2010/main" val="115889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700D-A789-E698-F1CC-756B2B3B5F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8AD2B9-88F1-BFB3-E6A9-6C077CE91E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360745-48C6-1C9E-F64F-9040201721F7}"/>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0D3C45AE-1565-9D4C-42CC-43F6D526133E}"/>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Elaborate</a:t>
            </a:r>
          </a:p>
        </p:txBody>
      </p:sp>
      <p:pic>
        <p:nvPicPr>
          <p:cNvPr id="3" name="Picture 2">
            <a:extLst>
              <a:ext uri="{FF2B5EF4-FFF2-40B4-BE49-F238E27FC236}">
                <a16:creationId xmlns:a16="http://schemas.microsoft.com/office/drawing/2014/main" id="{9BA887A0-98C0-890A-D108-E17C1B3D7BC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a:ext>
            </a:extLst>
          </a:blip>
          <a:srcRect/>
          <a:stretch/>
        </p:blipFill>
        <p:spPr>
          <a:xfrm>
            <a:off x="1869197" y="122275"/>
            <a:ext cx="8656805" cy="6109653"/>
          </a:xfrm>
          <a:prstGeom prst="rect">
            <a:avLst/>
          </a:prstGeom>
        </p:spPr>
      </p:pic>
      <p:pic>
        <p:nvPicPr>
          <p:cNvPr id="7" name="Picture 6" descr="Icon&#10;&#10;AI-generated content may be incorrect.">
            <a:extLst>
              <a:ext uri="{FF2B5EF4-FFF2-40B4-BE49-F238E27FC236}">
                <a16:creationId xmlns:a16="http://schemas.microsoft.com/office/drawing/2014/main" id="{3A4BFEE6-9DF3-4ED0-FE62-1379CF568C7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Tree>
    <p:extLst>
      <p:ext uri="{BB962C8B-B14F-4D97-AF65-F5344CB8AC3E}">
        <p14:creationId xmlns:p14="http://schemas.microsoft.com/office/powerpoint/2010/main" val="1893242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72F59-7F7A-6007-E40D-BEC81F6777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DB0A12-8BB8-6548-F96A-BC6BCE522C2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DF22DB-F823-BD82-C8E1-FBF550A91160}"/>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0C7FECCD-F1A2-A8B3-7B7F-5037F66E07CE}"/>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Evaluate</a:t>
            </a:r>
          </a:p>
        </p:txBody>
      </p:sp>
      <p:pic>
        <p:nvPicPr>
          <p:cNvPr id="7" name="Picture 6" descr="Icon&#10;&#10;AI-generated content may be incorrect.">
            <a:extLst>
              <a:ext uri="{FF2B5EF4-FFF2-40B4-BE49-F238E27FC236}">
                <a16:creationId xmlns:a16="http://schemas.microsoft.com/office/drawing/2014/main" id="{84400FCC-52FA-1DE0-A2F8-6D70178F97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1026" name="Picture 2" descr="A bear and her cubs in a den under a fallen tree. One cub is climbing on its mother's head while the other one is just poking its head out of the den.">
            <a:extLst>
              <a:ext uri="{FF2B5EF4-FFF2-40B4-BE49-F238E27FC236}">
                <a16:creationId xmlns:a16="http://schemas.microsoft.com/office/drawing/2014/main" id="{8D9CCBEC-1DCF-9E68-D089-EB90432ED8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4608" y="122275"/>
            <a:ext cx="8962783" cy="597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027DE-9301-5E84-5904-4D96D73472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C0984D-9324-1ED6-2030-CEA2747FD1F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7830AD-E6CF-95B7-3D11-D145404E891D}"/>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574D1200-4184-7254-B364-396EB30788E2}"/>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Evaluate</a:t>
            </a:r>
          </a:p>
        </p:txBody>
      </p:sp>
      <p:pic>
        <p:nvPicPr>
          <p:cNvPr id="7" name="Picture 6" descr="Icon&#10;&#10;AI-generated content may be incorrect.">
            <a:extLst>
              <a:ext uri="{FF2B5EF4-FFF2-40B4-BE49-F238E27FC236}">
                <a16:creationId xmlns:a16="http://schemas.microsoft.com/office/drawing/2014/main" id="{1B6B53E8-623B-3C1E-957F-7A4B55E75C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2050" name="Picture 2" descr="Two bears peer around a large tree trunk.">
            <a:extLst>
              <a:ext uri="{FF2B5EF4-FFF2-40B4-BE49-F238E27FC236}">
                <a16:creationId xmlns:a16="http://schemas.microsoft.com/office/drawing/2014/main" id="{D7183D48-9035-2F54-5EBE-16F174B5DC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8742" y="122275"/>
            <a:ext cx="9214516" cy="597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67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4504-B7F0-07BA-1D4F-193ED89AD5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49605F-381D-FAE3-1F9C-85B44539CC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7BDEBB-12BF-F13F-E339-523735B66936}"/>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F31BE977-BB4F-EB84-7103-E45B0033E266}"/>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Evaluate</a:t>
            </a:r>
          </a:p>
        </p:txBody>
      </p:sp>
      <p:pic>
        <p:nvPicPr>
          <p:cNvPr id="7" name="Picture 6" descr="Icon&#10;&#10;AI-generated content may be incorrect.">
            <a:extLst>
              <a:ext uri="{FF2B5EF4-FFF2-40B4-BE49-F238E27FC236}">
                <a16:creationId xmlns:a16="http://schemas.microsoft.com/office/drawing/2014/main" id="{10EE27A1-263F-D744-00E4-A7ADF65D92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3074" name="Picture 2" descr="Three bears in the woods. One is hiding behind a tree, and one is eating something on the ground. The third is behind the second, and looking at the camera.">
            <a:extLst>
              <a:ext uri="{FF2B5EF4-FFF2-40B4-BE49-F238E27FC236}">
                <a16:creationId xmlns:a16="http://schemas.microsoft.com/office/drawing/2014/main" id="{1347FAE7-1391-868A-8D88-9AC4EFBAA5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8406" y="122275"/>
            <a:ext cx="9015187" cy="60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64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F1503-AF7E-E299-9EC8-9DF37C5281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3B4ECA-5C1F-5C67-A1DE-55732843BC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98A2031-98E6-D4D7-D4F2-CE5550913D0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02C4119-1A14-2CAE-1B5B-65A93032AD9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83AC5AC4-F4C5-F98D-0162-0AF16ADC867D}"/>
              </a:ext>
            </a:extLst>
          </p:cNvPr>
          <p:cNvSpPr txBox="1"/>
          <p:nvPr/>
        </p:nvSpPr>
        <p:spPr>
          <a:xfrm>
            <a:off x="1134872" y="1536174"/>
            <a:ext cx="5434088" cy="3785652"/>
          </a:xfrm>
          <a:prstGeom prst="rect">
            <a:avLst/>
          </a:prstGeom>
          <a:noFill/>
        </p:spPr>
        <p:txBody>
          <a:bodyPr wrap="square" lIns="91440" tIns="45720" rIns="91440" bIns="45720" anchor="t">
            <a:spAutoFit/>
          </a:bodyPr>
          <a:lstStyle/>
          <a:p>
            <a:pPr algn="ctr"/>
            <a:r>
              <a:rPr lang="en-US" sz="4800">
                <a:latin typeface="Avenir Next LT Pro"/>
              </a:rPr>
              <a:t>How does this stuffed animal feel in your hands? Is it heavy? Light? </a:t>
            </a:r>
          </a:p>
          <a:p>
            <a:pPr algn="ctr"/>
            <a:endParaRPr lang="en-US" sz="4800">
              <a:latin typeface="Avenir Next LT Pro" panose="020B0504020202020204" pitchFamily="34" charset="0"/>
            </a:endParaRPr>
          </a:p>
        </p:txBody>
      </p:sp>
      <p:pic>
        <p:nvPicPr>
          <p:cNvPr id="11" name="Picture 10" descr="Icon&#10;&#10;AI-generated content may be incorrect.">
            <a:extLst>
              <a:ext uri="{FF2B5EF4-FFF2-40B4-BE49-F238E27FC236}">
                <a16:creationId xmlns:a16="http://schemas.microsoft.com/office/drawing/2014/main" id="{688D7CFB-3A2C-59D5-DCFF-84E8621F7D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3" name="Picture 2" descr="A picture containing black, stuffed, dog&#10;&#10;AI-generated content may be incorrect.">
            <a:extLst>
              <a:ext uri="{FF2B5EF4-FFF2-40B4-BE49-F238E27FC236}">
                <a16:creationId xmlns:a16="http://schemas.microsoft.com/office/drawing/2014/main" id="{2A692F49-8D0E-2810-EA83-7EC16E448A16}"/>
              </a:ext>
            </a:extLst>
          </p:cNvPr>
          <p:cNvPicPr>
            <a:picLocks noChangeAspect="1"/>
          </p:cNvPicPr>
          <p:nvPr/>
        </p:nvPicPr>
        <p:blipFill>
          <a:blip r:embed="rId4"/>
          <a:stretch>
            <a:fillRect/>
          </a:stretch>
        </p:blipFill>
        <p:spPr>
          <a:xfrm>
            <a:off x="6882278" y="464010"/>
            <a:ext cx="3933825" cy="5105400"/>
          </a:xfrm>
          <a:prstGeom prst="rect">
            <a:avLst/>
          </a:prstGeom>
        </p:spPr>
      </p:pic>
    </p:spTree>
    <p:extLst>
      <p:ext uri="{BB962C8B-B14F-4D97-AF65-F5344CB8AC3E}">
        <p14:creationId xmlns:p14="http://schemas.microsoft.com/office/powerpoint/2010/main" val="3805356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F2D6-DBEF-B8A4-E5D9-41CA7E066A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41F4B9-1844-847C-4D2C-C5D134CEEC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1D529C-5100-BB9B-3AC4-8CA5C1BD061A}"/>
              </a:ext>
            </a:extLst>
          </p:cNvPr>
          <p:cNvSpPr txBox="1"/>
          <p:nvPr/>
        </p:nvSpPr>
        <p:spPr>
          <a:xfrm>
            <a:off x="11594593" y="6366393"/>
            <a:ext cx="51206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31B7B5E0-2800-F635-9910-2E6A4DE9C7B7}"/>
              </a:ext>
            </a:extLst>
          </p:cNvPr>
          <p:cNvSpPr txBox="1"/>
          <p:nvPr/>
        </p:nvSpPr>
        <p:spPr>
          <a:xfrm>
            <a:off x="597408" y="6366393"/>
            <a:ext cx="71379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Evaluate</a:t>
            </a:r>
          </a:p>
        </p:txBody>
      </p:sp>
      <p:pic>
        <p:nvPicPr>
          <p:cNvPr id="7" name="Picture 6" descr="Icon&#10;&#10;AI-generated content may be incorrect.">
            <a:extLst>
              <a:ext uri="{FF2B5EF4-FFF2-40B4-BE49-F238E27FC236}">
                <a16:creationId xmlns:a16="http://schemas.microsoft.com/office/drawing/2014/main" id="{B5C70E12-D792-3D7E-A8D1-2F22E2A4BC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grpSp>
        <p:nvGrpSpPr>
          <p:cNvPr id="3" name="Group 2">
            <a:extLst>
              <a:ext uri="{FF2B5EF4-FFF2-40B4-BE49-F238E27FC236}">
                <a16:creationId xmlns:a16="http://schemas.microsoft.com/office/drawing/2014/main" id="{28ACADAB-381B-5F8B-7258-DFCA995D385F}"/>
              </a:ext>
            </a:extLst>
          </p:cNvPr>
          <p:cNvGrpSpPr/>
          <p:nvPr/>
        </p:nvGrpSpPr>
        <p:grpSpPr>
          <a:xfrm>
            <a:off x="1949300" y="220720"/>
            <a:ext cx="8293399" cy="657225"/>
            <a:chOff x="1733481" y="200089"/>
            <a:chExt cx="8293399" cy="657225"/>
          </a:xfrm>
        </p:grpSpPr>
        <p:sp>
          <p:nvSpPr>
            <p:cNvPr id="6" name="TextBox 5">
              <a:extLst>
                <a:ext uri="{FF2B5EF4-FFF2-40B4-BE49-F238E27FC236}">
                  <a16:creationId xmlns:a16="http://schemas.microsoft.com/office/drawing/2014/main" id="{FDDC59DB-3B7C-13F9-871C-64D52084F9BF}"/>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8" name="Picture 7" descr="A picture containing clipart&#10;&#10;AI-generated content may be incorrect.">
              <a:extLst>
                <a:ext uri="{FF2B5EF4-FFF2-40B4-BE49-F238E27FC236}">
                  <a16:creationId xmlns:a16="http://schemas.microsoft.com/office/drawing/2014/main" id="{8156D2EA-FC36-D2B5-7F2A-D948489F728A}"/>
                </a:ext>
              </a:extLst>
            </p:cNvPr>
            <p:cNvPicPr>
              <a:picLocks noChangeAspect="1"/>
            </p:cNvPicPr>
            <p:nvPr/>
          </p:nvPicPr>
          <p:blipFill>
            <a:blip r:embed="rId4"/>
            <a:stretch>
              <a:fillRect/>
            </a:stretch>
          </p:blipFill>
          <p:spPr>
            <a:xfrm>
              <a:off x="9293455" y="200089"/>
              <a:ext cx="733425" cy="657225"/>
            </a:xfrm>
            <a:prstGeom prst="rect">
              <a:avLst/>
            </a:prstGeom>
          </p:spPr>
        </p:pic>
      </p:grpSp>
      <p:pic>
        <p:nvPicPr>
          <p:cNvPr id="10" name="Picture 9" descr="Smiling healthcare professional">
            <a:extLst>
              <a:ext uri="{FF2B5EF4-FFF2-40B4-BE49-F238E27FC236}">
                <a16:creationId xmlns:a16="http://schemas.microsoft.com/office/drawing/2014/main" id="{5CA974DA-CE70-FB4D-141F-E37B9D35A3B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7408" y="1265502"/>
            <a:ext cx="3747151" cy="4564588"/>
          </a:xfrm>
          <a:prstGeom prst="rect">
            <a:avLst/>
          </a:prstGeom>
          <a:effectLst>
            <a:softEdge rad="635000"/>
          </a:effectLst>
        </p:spPr>
      </p:pic>
      <p:sp>
        <p:nvSpPr>
          <p:cNvPr id="12" name="TextBox 11">
            <a:extLst>
              <a:ext uri="{FF2B5EF4-FFF2-40B4-BE49-F238E27FC236}">
                <a16:creationId xmlns:a16="http://schemas.microsoft.com/office/drawing/2014/main" id="{9665FE6B-003E-CBAD-6922-BEDB1F531EFF}"/>
              </a:ext>
            </a:extLst>
          </p:cNvPr>
          <p:cNvSpPr txBox="1"/>
          <p:nvPr/>
        </p:nvSpPr>
        <p:spPr>
          <a:xfrm>
            <a:off x="5079443" y="1265502"/>
            <a:ext cx="6771182" cy="4524315"/>
          </a:xfrm>
          <a:prstGeom prst="rect">
            <a:avLst/>
          </a:prstGeom>
          <a:noFill/>
        </p:spPr>
        <p:txBody>
          <a:bodyPr wrap="square">
            <a:spAutoFit/>
          </a:bodyPr>
          <a:lstStyle/>
          <a:p>
            <a:pPr algn="ctr"/>
            <a:r>
              <a:rPr lang="en-US" sz="4800">
                <a:latin typeface="Avenir Next LT Pro"/>
              </a:rPr>
              <a:t>Invite a school nurse or community safety person to share how their work help ensure people in the school or community stay safe</a:t>
            </a:r>
            <a:endParaRPr lang="en-US" sz="4800"/>
          </a:p>
        </p:txBody>
      </p:sp>
    </p:spTree>
    <p:extLst>
      <p:ext uri="{BB962C8B-B14F-4D97-AF65-F5344CB8AC3E}">
        <p14:creationId xmlns:p14="http://schemas.microsoft.com/office/powerpoint/2010/main" val="38267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5B327-1FCA-B64C-CC2C-F7619F499E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381AAA-DCA8-BBAB-BFA5-71D1530C15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D1EDFD5-26C1-E6BE-E793-ACC6DB06F54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C5384F7D-8E84-9CFB-704A-44B2A6CC083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pic>
        <p:nvPicPr>
          <p:cNvPr id="7" name="Picture 6" descr="Graphical user interface, website&#10;&#10;AI-generated content may be incorrect.">
            <a:extLst>
              <a:ext uri="{FF2B5EF4-FFF2-40B4-BE49-F238E27FC236}">
                <a16:creationId xmlns:a16="http://schemas.microsoft.com/office/drawing/2014/main" id="{FEB011A3-43F5-E5DA-A42F-F27C0F4FD8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64123" y="2263463"/>
            <a:ext cx="6294121" cy="1718779"/>
          </a:xfrm>
          <a:prstGeom prst="rect">
            <a:avLst/>
          </a:prstGeom>
        </p:spPr>
      </p:pic>
      <p:pic>
        <p:nvPicPr>
          <p:cNvPr id="9" name="Picture 8" descr="Oranges in a fruit tree farm">
            <a:extLst>
              <a:ext uri="{FF2B5EF4-FFF2-40B4-BE49-F238E27FC236}">
                <a16:creationId xmlns:a16="http://schemas.microsoft.com/office/drawing/2014/main" id="{AA6E923B-EFF2-5EC6-230F-D2B024EAA9C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5230368" cy="6245706"/>
          </a:xfrm>
          <a:prstGeom prst="rect">
            <a:avLst/>
          </a:prstGeom>
          <a:effectLst>
            <a:softEdge rad="635000"/>
          </a:effectLst>
        </p:spPr>
      </p:pic>
      <p:pic>
        <p:nvPicPr>
          <p:cNvPr id="11" name="Picture 10" descr="Icon&#10;&#10;AI-generated content may be incorrect.">
            <a:extLst>
              <a:ext uri="{FF2B5EF4-FFF2-40B4-BE49-F238E27FC236}">
                <a16:creationId xmlns:a16="http://schemas.microsoft.com/office/drawing/2014/main" id="{04A2DC6A-1300-FF75-19C8-5C393156AC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spTree>
    <p:extLst>
      <p:ext uri="{BB962C8B-B14F-4D97-AF65-F5344CB8AC3E}">
        <p14:creationId xmlns:p14="http://schemas.microsoft.com/office/powerpoint/2010/main" val="330297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FF720-BD76-979E-565A-7D444BF01C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7E00CC-3906-3394-1D6B-0DB04B6A70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DEEE50B-5C3C-D5A7-B2E0-9F1F0B92DF0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319390EF-968E-B6A6-B9AA-AFFE369270D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EA8DB9DC-147F-B82B-CE98-48001ACC1EDD}"/>
              </a:ext>
            </a:extLst>
          </p:cNvPr>
          <p:cNvSpPr txBox="1"/>
          <p:nvPr/>
        </p:nvSpPr>
        <p:spPr>
          <a:xfrm>
            <a:off x="5386193" y="3301914"/>
            <a:ext cx="5522977" cy="2800767"/>
          </a:xfrm>
          <a:prstGeom prst="rect">
            <a:avLst/>
          </a:prstGeom>
          <a:noFill/>
        </p:spPr>
        <p:txBody>
          <a:bodyPr wrap="square" lIns="91440" tIns="45720" rIns="91440" bIns="45720" anchor="t">
            <a:spAutoFit/>
          </a:bodyPr>
          <a:lstStyle/>
          <a:p>
            <a:pPr algn="ctr"/>
            <a:r>
              <a:rPr lang="en-US" sz="4400">
                <a:latin typeface="Avenir Next LT Pro"/>
              </a:rPr>
              <a:t>Most babies weigh 6-8 pounds (which is about the size of a bowling ball!)</a:t>
            </a:r>
            <a:endParaRPr lang="en-US" sz="4400">
              <a:latin typeface="Avenir Next LT Pro" panose="020B0504020202020204" pitchFamily="34" charset="0"/>
            </a:endParaRPr>
          </a:p>
        </p:txBody>
      </p:sp>
      <p:pic>
        <p:nvPicPr>
          <p:cNvPr id="9" name="Picture 8" descr="Person holding baby wrapped in blanket">
            <a:extLst>
              <a:ext uri="{FF2B5EF4-FFF2-40B4-BE49-F238E27FC236}">
                <a16:creationId xmlns:a16="http://schemas.microsoft.com/office/drawing/2014/main" id="{48D72022-0569-3FE4-F549-310DC488B6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18"/>
            <a:ext cx="5386193" cy="6231709"/>
          </a:xfrm>
          <a:prstGeom prst="rect">
            <a:avLst/>
          </a:prstGeom>
          <a:effectLst>
            <a:softEdge rad="635000"/>
          </a:effectLst>
        </p:spPr>
      </p:pic>
      <p:pic>
        <p:nvPicPr>
          <p:cNvPr id="11" name="Picture 10" descr="Icon&#10;&#10;AI-generated content may be incorrect.">
            <a:extLst>
              <a:ext uri="{FF2B5EF4-FFF2-40B4-BE49-F238E27FC236}">
                <a16:creationId xmlns:a16="http://schemas.microsoft.com/office/drawing/2014/main" id="{978C49B2-B708-659F-FFAB-239EA4A14DE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3" name="Picture 2" descr="Shape, circle&#10;&#10;AI-generated content may be incorrect.">
            <a:extLst>
              <a:ext uri="{FF2B5EF4-FFF2-40B4-BE49-F238E27FC236}">
                <a16:creationId xmlns:a16="http://schemas.microsoft.com/office/drawing/2014/main" id="{F7F5FD43-6E59-F781-3FF1-B79A589DC0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604137" y="4549567"/>
            <a:ext cx="1501255" cy="1591904"/>
          </a:xfrm>
          <a:prstGeom prst="rect">
            <a:avLst/>
          </a:prstGeom>
        </p:spPr>
      </p:pic>
      <p:sp>
        <p:nvSpPr>
          <p:cNvPr id="7" name="TextBox 6">
            <a:extLst>
              <a:ext uri="{FF2B5EF4-FFF2-40B4-BE49-F238E27FC236}">
                <a16:creationId xmlns:a16="http://schemas.microsoft.com/office/drawing/2014/main" id="{FE4EE628-3D28-35E1-C39C-C99DA05B6A3B}"/>
              </a:ext>
            </a:extLst>
          </p:cNvPr>
          <p:cNvSpPr txBox="1"/>
          <p:nvPr/>
        </p:nvSpPr>
        <p:spPr>
          <a:xfrm>
            <a:off x="5695211" y="692645"/>
            <a:ext cx="6100548" cy="2308324"/>
          </a:xfrm>
          <a:prstGeom prst="rect">
            <a:avLst/>
          </a:prstGeom>
          <a:noFill/>
        </p:spPr>
        <p:txBody>
          <a:bodyPr wrap="square">
            <a:spAutoFit/>
          </a:bodyPr>
          <a:lstStyle/>
          <a:p>
            <a:pPr algn="ctr"/>
            <a:r>
              <a:rPr lang="en-US" sz="4800">
                <a:latin typeface="Avenir Next LT Pro"/>
              </a:rPr>
              <a:t>How big were you when you were first born?</a:t>
            </a:r>
          </a:p>
        </p:txBody>
      </p:sp>
    </p:spTree>
    <p:extLst>
      <p:ext uri="{BB962C8B-B14F-4D97-AF65-F5344CB8AC3E}">
        <p14:creationId xmlns:p14="http://schemas.microsoft.com/office/powerpoint/2010/main" val="347165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29C81-F278-A381-E608-42E56176A8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3C1ADD-04DF-A759-FAB0-7784885973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50A2D1-46F8-1798-17BB-DF223E9782F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8D2DEA15-822E-C02C-7BA7-C181EC5B11C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4B11C2DB-7CB3-D0E9-D7CF-8768B0B21AF0}"/>
              </a:ext>
            </a:extLst>
          </p:cNvPr>
          <p:cNvSpPr txBox="1"/>
          <p:nvPr/>
        </p:nvSpPr>
        <p:spPr>
          <a:xfrm>
            <a:off x="5174226" y="1714161"/>
            <a:ext cx="5913410" cy="2308324"/>
          </a:xfrm>
          <a:prstGeom prst="rect">
            <a:avLst/>
          </a:prstGeom>
          <a:noFill/>
        </p:spPr>
        <p:txBody>
          <a:bodyPr wrap="square" lIns="91440" tIns="45720" rIns="91440" bIns="45720" anchor="t">
            <a:spAutoFit/>
          </a:bodyPr>
          <a:lstStyle/>
          <a:p>
            <a:pPr algn="ctr"/>
            <a:r>
              <a:rPr lang="en-US" sz="4800">
                <a:latin typeface="Avenir Next LT Pro"/>
              </a:rPr>
              <a:t>How much do you think cubs will weigh by spring?</a:t>
            </a:r>
          </a:p>
        </p:txBody>
      </p:sp>
      <p:pic>
        <p:nvPicPr>
          <p:cNvPr id="11" name="Picture 10" descr="Icon&#10;&#10;AI-generated content may be incorrect.">
            <a:extLst>
              <a:ext uri="{FF2B5EF4-FFF2-40B4-BE49-F238E27FC236}">
                <a16:creationId xmlns:a16="http://schemas.microsoft.com/office/drawing/2014/main" id="{401FFEFA-73DB-8C24-B1D2-A0F3481FA6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7" name="Picture 2" descr="Black&amp;#95;Bear&amp;#95;Survey&amp;#95;1179.dng">
            <a:extLst>
              <a:ext uri="{FF2B5EF4-FFF2-40B4-BE49-F238E27FC236}">
                <a16:creationId xmlns:a16="http://schemas.microsoft.com/office/drawing/2014/main" id="{530196CF-EE1E-B4EB-0321-24AA9D20E0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241" y="0"/>
            <a:ext cx="4153469" cy="623453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3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9B0C-26C6-066B-537B-2432EE5E3A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190F4A-81A2-2C21-46EE-D43D84B7BA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81274C-6848-3BB6-DA94-E6EFE484E93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D95C7F6E-AA01-5648-E6B1-1C5BAF12985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3644DE7C-2829-5330-3329-A01C12B0827B}"/>
              </a:ext>
            </a:extLst>
          </p:cNvPr>
          <p:cNvSpPr txBox="1"/>
          <p:nvPr/>
        </p:nvSpPr>
        <p:spPr>
          <a:xfrm>
            <a:off x="499589" y="1258945"/>
            <a:ext cx="5313323" cy="3785652"/>
          </a:xfrm>
          <a:prstGeom prst="rect">
            <a:avLst/>
          </a:prstGeom>
          <a:noFill/>
        </p:spPr>
        <p:txBody>
          <a:bodyPr wrap="square">
            <a:spAutoFit/>
          </a:bodyPr>
          <a:lstStyle/>
          <a:p>
            <a:pPr algn="ctr"/>
            <a:r>
              <a:rPr lang="en-US" sz="4800">
                <a:latin typeface="Avenir Next LT Pro" panose="020B0504020202020204" pitchFamily="34" charset="0"/>
              </a:rPr>
              <a:t>What kinds of things did you learn when you were little that kept you safe?</a:t>
            </a:r>
          </a:p>
        </p:txBody>
      </p:sp>
      <p:pic>
        <p:nvPicPr>
          <p:cNvPr id="6" name="Picture 5" descr="Icon&#10;&#10;AI-generated content may be incorrect.">
            <a:extLst>
              <a:ext uri="{FF2B5EF4-FFF2-40B4-BE49-F238E27FC236}">
                <a16:creationId xmlns:a16="http://schemas.microsoft.com/office/drawing/2014/main" id="{53D5AEFB-9FC6-E969-5164-8953D15F7C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8" name="Picture 7" descr="Man assisting child on playground">
            <a:extLst>
              <a:ext uri="{FF2B5EF4-FFF2-40B4-BE49-F238E27FC236}">
                <a16:creationId xmlns:a16="http://schemas.microsoft.com/office/drawing/2014/main" id="{0E62795E-F57B-A08A-F885-10A31A2EAE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69983" y="0"/>
            <a:ext cx="6036673" cy="6231928"/>
          </a:xfrm>
          <a:prstGeom prst="rect">
            <a:avLst/>
          </a:prstGeom>
          <a:effectLst>
            <a:softEdge rad="635000"/>
          </a:effectLst>
        </p:spPr>
      </p:pic>
    </p:spTree>
    <p:extLst>
      <p:ext uri="{BB962C8B-B14F-4D97-AF65-F5344CB8AC3E}">
        <p14:creationId xmlns:p14="http://schemas.microsoft.com/office/powerpoint/2010/main" val="237710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6AFC-612E-A426-4FB4-A06E15967B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7B8072-2BF8-DEDF-3AD9-E04B2C6005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CB6ED7-6044-EDCF-D771-95E23887640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7D052F79-25F9-A3C7-95AA-E5EC16DCC80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Bears through the Seasons – 3B New Cubs: Engage</a:t>
            </a:r>
          </a:p>
        </p:txBody>
      </p:sp>
      <p:sp>
        <p:nvSpPr>
          <p:cNvPr id="12" name="TextBox 11">
            <a:extLst>
              <a:ext uri="{FF2B5EF4-FFF2-40B4-BE49-F238E27FC236}">
                <a16:creationId xmlns:a16="http://schemas.microsoft.com/office/drawing/2014/main" id="{70FC308D-44C4-EBED-B22D-EB0AEE757CDB}"/>
              </a:ext>
            </a:extLst>
          </p:cNvPr>
          <p:cNvSpPr txBox="1"/>
          <p:nvPr/>
        </p:nvSpPr>
        <p:spPr>
          <a:xfrm>
            <a:off x="4829312" y="1926682"/>
            <a:ext cx="6418442" cy="2308324"/>
          </a:xfrm>
          <a:prstGeom prst="rect">
            <a:avLst/>
          </a:prstGeom>
          <a:noFill/>
        </p:spPr>
        <p:txBody>
          <a:bodyPr wrap="square">
            <a:spAutoFit/>
          </a:bodyPr>
          <a:lstStyle/>
          <a:p>
            <a:pPr algn="ctr"/>
            <a:r>
              <a:rPr lang="en-US" sz="4800">
                <a:latin typeface="Avenir Next LT Pro" panose="020B0504020202020204" pitchFamily="34" charset="0"/>
              </a:rPr>
              <a:t>What kinds of things do you think cubs need to learn?</a:t>
            </a:r>
          </a:p>
        </p:txBody>
      </p:sp>
      <p:pic>
        <p:nvPicPr>
          <p:cNvPr id="6" name="Picture 5" descr="Icon&#10;&#10;AI-generated content may be incorrect.">
            <a:extLst>
              <a:ext uri="{FF2B5EF4-FFF2-40B4-BE49-F238E27FC236}">
                <a16:creationId xmlns:a16="http://schemas.microsoft.com/office/drawing/2014/main" id="{2B03BF8A-2FCC-27FE-6B21-09C54891F7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6109" y="6299565"/>
            <a:ext cx="441300" cy="502987"/>
          </a:xfrm>
          <a:prstGeom prst="rect">
            <a:avLst/>
          </a:prstGeom>
        </p:spPr>
      </p:pic>
      <p:pic>
        <p:nvPicPr>
          <p:cNvPr id="7" name="Picture 2" descr="Black&amp;#95;Bear&amp;#95;Survey&amp;#95;1179.dng">
            <a:extLst>
              <a:ext uri="{FF2B5EF4-FFF2-40B4-BE49-F238E27FC236}">
                <a16:creationId xmlns:a16="http://schemas.microsoft.com/office/drawing/2014/main" id="{C8514B32-405F-8261-9B41-B2497A01482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6422"/>
            <a:ext cx="4153469" cy="623453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72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2306</Words>
  <Application>Microsoft Macintosh PowerPoint</Application>
  <PresentationFormat>Widescreen</PresentationFormat>
  <Paragraphs>228</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Chris Haefke</cp:lastModifiedBy>
  <cp:revision>3</cp:revision>
  <dcterms:created xsi:type="dcterms:W3CDTF">2025-06-18T14:04:17Z</dcterms:created>
  <dcterms:modified xsi:type="dcterms:W3CDTF">2026-03-12T14:09:42Z</dcterms:modified>
</cp:coreProperties>
</file>