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1" r:id="rId3"/>
    <p:sldId id="299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1" r:id="rId27"/>
    <p:sldId id="350" r:id="rId28"/>
    <p:sldId id="3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8"/>
    <a:srgbClr val="ACC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D1C7D-C3B1-4F06-BD49-969D95D5B291}" v="2" dt="2026-02-04T15:04:2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8BCF-0ACB-4F45-922C-3B6CF25AF4F2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502D-8D96-4351-8F88-98AC7687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1DEC-EEE5-BA18-231D-5214A95F3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F9006-F413-A364-544A-2CB974419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76CED-7937-41AB-F675-F9B8D1CD2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275F6-0F04-1486-9510-B13BE3BC4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CED7-91D9-2984-6AE6-9E51EFEB0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F10CF-F9DC-33B6-58E6-44253D33B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E2AC7-B9FA-529C-3D2E-6B15F0DBF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 to the </a:t>
            </a:r>
            <a:r>
              <a:rPr lang="en-US" b="1"/>
              <a:t>4A Daily Weather Data Chart</a:t>
            </a:r>
            <a:r>
              <a:rPr lang="en-US"/>
              <a:t>. Each day, week, or designated time data is collected as a class, have students record findings on the Daily Weather Data Chart. </a:t>
            </a:r>
          </a:p>
          <a:p>
            <a:endParaRPr lang="en-US"/>
          </a:p>
          <a:p>
            <a:r>
              <a:rPr lang="en-US"/>
              <a:t>Collect additional data and determine when it will be filled out each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62A89-53A9-FCF9-BEFB-CC1E5B9B7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16F5-8F32-A1C8-8853-F65C3474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3CA06-D83A-D0DF-B02A-124B5A5C6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3A3DD-68CB-920A-73D4-089DB6DA8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Optional</a:t>
            </a:r>
            <a:r>
              <a:rPr lang="en-US"/>
              <a:t> – Collect data for 4 weeks. If this option is chosen, continue to use the Daily Weather Data Chart, a 4-week data collection tool. Students can draw the weather and record the temperature in the boxes – decide what symbols to use for recording. Ask students why they should all use the same symbols to record. After a week of data collection, discuss how the weather has changed over the course of the week.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BA9C7-FE3B-1E42-5E70-C8E0F91A7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4B18-5882-1431-92A9-D1CDC211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42EA6-6953-DBCF-964F-505803215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4AFB9-0315-3068-1BA5-116548D30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D21A-26D1-1286-1211-720620E2A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25F3-ED13-0B12-55B6-26F2FA0D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C02AA-9610-9D19-070E-30ADA6B85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314E1-984B-04D9-8E65-1E4A7D939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may be rapid change in weather when storm systems come in. Seasonal changes occur more slowly.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4D70D-537C-7E90-489C-1C960D721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0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C8B7-DF49-C1B2-F2DE-87D510F5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D3322-F2F2-5DDD-CEBC-D080AD33B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255EF-0FCD-9B45-E19D-BA9F4BA6A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further their springtime connections, have students open up their student guide, </a:t>
            </a:r>
            <a:r>
              <a:rPr lang="en-US" b="1"/>
              <a:t>Draw It! Me in the Spring </a:t>
            </a:r>
            <a:r>
              <a:rPr lang="en-US"/>
              <a:t>on Page 95.</a:t>
            </a:r>
          </a:p>
          <a:p>
            <a:endParaRPr lang="en-US"/>
          </a:p>
          <a:p>
            <a:r>
              <a:rPr lang="en-US"/>
              <a:t>On this page, students will draw a picture of something they like to do in the spring. They need to include what they wear and their surroundings including weather.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62410-15C2-493E-1BF1-1B30B6510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B954-91C6-2658-E2EF-07C26538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8398F-A21B-A28A-966F-7DEB9AEE3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6CB8B-1882-A71E-52B2-826CD5D97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student drawings to create a class poster of spring.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6B9E0-00D1-C9FB-767D-BE7D7F36C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AAC4-08E5-D82C-CCEE-DD1241CC4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E21FE-244D-1F6B-8F0F-CF7EE5A33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92094-E5E3-2935-A375-1FD9DADFE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F7498-757D-F261-81FE-16017B786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6A0EA-1A97-7790-3823-33077272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CC233-99DC-C661-44C4-C97E3B1D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033B9-C942-C19C-1C39-AD785EFFE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6E0E5-27E6-F140-8A4C-99BA191E4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3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DD9B-16EB-2747-2F24-336B56A8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1104C-3DCF-49E9-D741-23BCE2824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2321B-EBB6-083A-45FF-7C2DCEA4D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MDC Teacher Portal to Kindergarten Lesson 4A. Refer to the interactive Missouri Black Bear Story Map. Show the images of bears emerging from their dens.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DAFB3-392C-4F9A-EAAA-A2F713AC6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5A991-E438-4063-B3C9-EC252539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CFD83-792A-53B7-051F-5145C319A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090D7-D817-F9BC-36E3-1F38EEE05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weather gets warm and insects become active, bears eat larvae of insects and plants.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D247F-B5EA-D919-9ABE-1E8BF3D81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853D-B36E-5DE9-4B7B-84985C85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BD8C6-5127-4BD3-426E-259F305AD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A0C1C-8157-D42A-E4CE-EB1A42ACB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Prepare and display your </a:t>
            </a:r>
            <a:r>
              <a:rPr lang="en-US" b="1" err="1"/>
              <a:t>Noticings</a:t>
            </a:r>
            <a:r>
              <a:rPr lang="en-US" b="1"/>
              <a:t> and Wonderings Chart </a:t>
            </a:r>
            <a:r>
              <a:rPr lang="en-US"/>
              <a:t>for this lesson. Add student observations and/or questions to the chart as the lesson proceeds in reference to the phenomenon studied.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34D3B-D08A-C685-455A-740C2D66E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24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E800-B746-6131-B466-5AC19C6F4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40FA8-E866-9E0C-C15D-D445B5EDF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8EBD2-5392-32AE-53E9-090BDE89F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the </a:t>
            </a:r>
            <a:r>
              <a:rPr lang="en-US" i="1"/>
              <a:t>Springtime Animal Behavior </a:t>
            </a:r>
            <a:r>
              <a:rPr lang="en-US"/>
              <a:t>video on the MDC Teacher Portal under Kindergarten Lesson 4A.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FFA88-618E-C235-A86E-52643D123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0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82EB-3902-9BB7-E324-12A0F1A2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E5E3E-0D70-220B-3DF9-9A2062F7C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5B8D-5F9E-232D-4E76-29283AC1B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421B-E932-0B23-0B2A-2B90551BE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B118C-37E7-B698-0971-7CBE6748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5AFEB-D396-35E9-2BA7-5F5E9F849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C53C4-ACF0-F6DB-A763-E3743E1F4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3F3D-0E1A-0068-AE25-F1058FE6A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7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9C81-6B05-F87D-CC1D-15058635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69782-08B8-3BDC-6564-CB6E244C3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4F162-0C2B-5DD1-0AA0-5AB02D444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79665-DE3B-EC43-BB75-D4268217C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6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19B2-2080-E385-B616-A9797695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7E9CD-166C-985A-D118-07FA5EE22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24268-BEAD-B289-CB9A-AEB23B0E1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AC838-089B-0C3E-A536-7D796E070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30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78549-8553-0069-F83E-033A3530E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5BE99-7322-3584-AC0F-85B352D7A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2CDB8-494E-9552-DAA6-C84B36F69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student observations and/or questions to the </a:t>
            </a:r>
            <a:r>
              <a:rPr lang="en-US" b="1" err="1"/>
              <a:t>Noticings</a:t>
            </a:r>
            <a:r>
              <a:rPr lang="en-US" b="1"/>
              <a:t> and Wonderings Chart </a:t>
            </a:r>
            <a:r>
              <a:rPr lang="en-US"/>
              <a:t>as the lesson concludes in reference to the phenomenon studied.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ED826-A204-E444-C6A3-124BA12C4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3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481A5-64AE-C64D-5530-9AFC50C7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13E78-0C83-5701-A646-3153A5B24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5A911-A6B9-5E01-4517-FDB202228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 </a:t>
            </a:r>
            <a:r>
              <a:rPr lang="en-US" b="1"/>
              <a:t>4A match Bear Activity </a:t>
            </a:r>
            <a:r>
              <a:rPr lang="en-US"/>
              <a:t>to the Season handout.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8A8BD-F2EE-189C-6901-CC63F282D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8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CAEE-BB59-CC0B-590E-B1C173A1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B710B-D158-9B33-81ED-E96CC4C5F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ABB59-A64B-5350-7B51-D1E35416A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 the senses. We learn about the world as we see, hear, smell, and touch what is around us. Have students make four sections on a piece of paper and in each section, record with words or drawings what they notice around them. Afterwards, make a classroom list of their recordings, listing what they heard saw, smelled, and touched. </a:t>
            </a:r>
          </a:p>
          <a:p>
            <a:endParaRPr lang="en-US"/>
          </a:p>
          <a:p>
            <a:r>
              <a:rPr lang="en-US"/>
              <a:t>Which list is the longest, shortest? Graph the results.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CB3C-0DBC-3530-61C9-6F69340B2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27D0C-85B2-E6F0-661E-A33F33D8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35542-9BC1-4A80-F8CE-F9D34AA18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71B1C-4AD5-A58E-3D53-DBBBA6273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7F257-8A20-D8F6-0E06-B98D6AA67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D6021-10C0-4E63-A2C5-AE2B1FE75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43A81-4C1B-1579-6076-CC95DF16B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EAEAB-FCF5-332E-6A62-95B7835E3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17EC4-96A1-3E4A-522E-F789E02AC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132C-B838-E855-5AD7-48EAC34EF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8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22A1-7045-A959-4908-4F493CB52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C3C57-0F23-6B47-85DA-D58D556F3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5D846-C6F1-E5B9-D2E3-973CA6474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4D23-BD75-7BB1-92B7-EF77D9336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7BD3-0AD0-78D5-1CCE-2394D164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C8888-84A1-0795-9C38-B6B3A31A0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24FB0-ADF0-357C-F992-165EB1CB6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E31F0-B2D8-E6D4-C5DA-8F4E68BBE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C154F-6D13-1C08-A840-C3C2CE09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41F37-217B-F1D2-019E-B0B372C83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C1A65-7CA6-E52E-5130-88709F1A7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6FFBC-FE56-1577-7B5B-A290889C1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5AE6-C219-BC81-9B94-8C3F0ED36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56700-3FD5-B1BE-9C64-B44A3A6C4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3B73A-BD3D-39B1-9001-4A38EDD8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80F0-DCD6-67CE-908A-A6AD86AD5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7A6A-3281-0AC9-5059-85CF7AE2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22D91-4EFA-3060-7A8E-C2B7B1520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3839A-B1EB-8372-1456-67EFCF77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time to collect our seasonal weather data. As a class, go outside with the student guides to record the temperature and collect weather data. Record findings in the student guide </a:t>
            </a:r>
            <a:r>
              <a:rPr lang="en-US" b="1"/>
              <a:t>Science Notebook Recording Weather </a:t>
            </a:r>
            <a:r>
              <a:rPr lang="en-US"/>
              <a:t>on Page 94.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57E14-A032-E5F1-8532-7BEDFEECF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49D7-A271-E7A6-1E01-47863907F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6BBBB-1C51-E0C0-20FF-6A9C16EE1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BF43-6E72-962E-FE12-39692242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59AF-C4A4-AEAC-9CE0-1BDAA7E8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C101-4D52-5BE9-021B-5E79C4D8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B32E-92DF-1375-EF86-EE967177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5F0EF-52E2-B090-3768-3F6982E36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C518-3314-1728-D29B-23D61502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D888-C68D-18BD-09E1-BDADB8D7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F073-4D01-1799-423F-3B113D9D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1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BF1BF-A8CC-4F8E-83CD-8740A8C7A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0E2D0-EE67-C9A1-97DC-5EC9C3D0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BC3-1DB1-CED3-4B57-91D20404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5B98-77C2-C104-34B8-B64FDD7C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EDA9D-219C-7031-861C-FB948685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441A-5F13-7DAD-8081-5112E298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67D5-9A50-5527-DD48-5AE1675D5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70E8-A2DA-258C-B572-1891A611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6882-368B-D584-432F-2A5D0FED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198A-1CBE-EBAC-BD08-E59A3CCB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CBEA-9A55-AB83-B214-0672C023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D7F89-1154-049D-2B82-D2EF5F85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D8D3-90B3-D013-D94E-A747BB7C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25B9-23C6-B84B-339C-67338CA3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02C4A-E167-343C-5170-63664832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50FA-669A-00A5-50D5-DDE6DCC5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3AA8E-77A4-7523-7339-8B853C65A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EA25F-37E1-039F-A0F7-5326EB12E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E833-D9B2-B124-1402-9AE04D23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AD359-7AAE-A21A-8BE1-028ADFA1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81A15-B09F-7411-D988-49919030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0C4E-A1AC-608D-BDD3-317A0FA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D1291-718A-2526-7628-CC86C669C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2FFD-65A5-6651-D2B8-9CE1B32A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7E8B1-7F6A-24DE-5113-E9C77C5F2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56EE2-9A6A-BFC1-4B43-505DB2F6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F863C-0ED3-6B34-52E6-02ED1B04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ED71D-2E80-3A91-6E21-25BD1EA8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51F36-D114-BBD4-5827-0DEFC040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54B3-2F3F-5570-C94D-11C0777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BD33A-BD60-3B1D-DF85-8DA225DD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978CF-5CF6-5380-A1BA-8AB85BBD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1546C-073D-EFE3-F919-67167957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3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44415-D02E-2BBF-C2D9-100E1A2A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1D8E9-1384-C382-8A21-5D0D40A5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6ACB-05C5-0D21-4C9E-D89F8E9E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803B-3BF7-C540-2C25-2D99ECE1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857B-E6F2-C41A-303F-6DE080B0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2446D-C1C7-C198-8DBC-08F50D0D3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79BA8-351A-1F1F-8FE5-3F7C5B99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0B483-DA0E-2689-6883-1FD6FEAA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D9A23-2C9B-7C79-0741-A16EC026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5CEB-CEEC-A397-22B0-383BEE08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5EE7B-0254-6334-2B49-D34E2C75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FA6F-9F72-8AA2-E8D8-1F2C6AC1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DBBE5-081F-DE97-C01B-9817FEAD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6334-E454-086C-C336-6689B64C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22BE1-22D5-46EE-8A9D-6E13DCBE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0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C8FB9-9271-AE98-78CA-9301E50D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6BAA9-F2ED-B709-E0EB-DB6EE0C3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B472-BF27-F633-51A4-B71052308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E5653-CC86-4898-88BF-EA8551E175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1F6C-6B42-3618-E307-693A5A5B9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20AE-B94D-B2D7-A722-A3E194EBE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39F54-FD59-498B-9DA2-D97FC338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orymaps.arcgis.com/stories/6f6b3db108d84cd6a37cc7a73006de70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hEJur8c36Y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5hpU6ZbiD0?si=EmyRk_CRcBYah_z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ear walking on the ground&#10;&#10;AI-generated content may be incorrect.">
            <a:extLst>
              <a:ext uri="{FF2B5EF4-FFF2-40B4-BE49-F238E27FC236}">
                <a16:creationId xmlns:a16="http://schemas.microsoft.com/office/drawing/2014/main" id="{FF368C7D-C5AF-D19F-3F69-C7024482A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"/>
          <a:stretch/>
        </p:blipFill>
        <p:spPr>
          <a:xfrm>
            <a:off x="0" y="0"/>
            <a:ext cx="12229308" cy="706311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17D903-3FAE-0388-4F47-883814A00F4C}"/>
              </a:ext>
            </a:extLst>
          </p:cNvPr>
          <p:cNvSpPr/>
          <p:nvPr/>
        </p:nvSpPr>
        <p:spPr>
          <a:xfrm>
            <a:off x="-12375" y="5055073"/>
            <a:ext cx="12247596" cy="2036280"/>
          </a:xfrm>
          <a:custGeom>
            <a:avLst/>
            <a:gdLst>
              <a:gd name="connsiteX0" fmla="*/ 0 w 12247596"/>
              <a:gd name="connsiteY0" fmla="*/ 91440 h 1828800"/>
              <a:gd name="connsiteX1" fmla="*/ 0 w 12247596"/>
              <a:gd name="connsiteY1" fmla="*/ 91440 h 1828800"/>
              <a:gd name="connsiteX2" fmla="*/ 82296 w 12247596"/>
              <a:gd name="connsiteY2" fmla="*/ 82296 h 1828800"/>
              <a:gd name="connsiteX3" fmla="*/ 109728 w 12247596"/>
              <a:gd name="connsiteY3" fmla="*/ 73152 h 1828800"/>
              <a:gd name="connsiteX4" fmla="*/ 201168 w 12247596"/>
              <a:gd name="connsiteY4" fmla="*/ 54864 h 1828800"/>
              <a:gd name="connsiteX5" fmla="*/ 274320 w 12247596"/>
              <a:gd name="connsiteY5" fmla="*/ 36576 h 1828800"/>
              <a:gd name="connsiteX6" fmla="*/ 539496 w 12247596"/>
              <a:gd name="connsiteY6" fmla="*/ 27432 h 1828800"/>
              <a:gd name="connsiteX7" fmla="*/ 603504 w 12247596"/>
              <a:gd name="connsiteY7" fmla="*/ 18288 h 1828800"/>
              <a:gd name="connsiteX8" fmla="*/ 685800 w 12247596"/>
              <a:gd name="connsiteY8" fmla="*/ 0 h 1828800"/>
              <a:gd name="connsiteX9" fmla="*/ 1700784 w 12247596"/>
              <a:gd name="connsiteY9" fmla="*/ 27432 h 1828800"/>
              <a:gd name="connsiteX10" fmla="*/ 1737360 w 12247596"/>
              <a:gd name="connsiteY10" fmla="*/ 36576 h 1828800"/>
              <a:gd name="connsiteX11" fmla="*/ 1874520 w 12247596"/>
              <a:gd name="connsiteY11" fmla="*/ 64008 h 1828800"/>
              <a:gd name="connsiteX12" fmla="*/ 2221992 w 12247596"/>
              <a:gd name="connsiteY12" fmla="*/ 73152 h 1828800"/>
              <a:gd name="connsiteX13" fmla="*/ 2432304 w 12247596"/>
              <a:gd name="connsiteY13" fmla="*/ 109728 h 1828800"/>
              <a:gd name="connsiteX14" fmla="*/ 2523744 w 12247596"/>
              <a:gd name="connsiteY14" fmla="*/ 173736 h 1828800"/>
              <a:gd name="connsiteX15" fmla="*/ 2532888 w 12247596"/>
              <a:gd name="connsiteY15" fmla="*/ 146304 h 1828800"/>
              <a:gd name="connsiteX16" fmla="*/ 2478024 w 12247596"/>
              <a:gd name="connsiteY16" fmla="*/ 128016 h 1828800"/>
              <a:gd name="connsiteX17" fmla="*/ 2779776 w 12247596"/>
              <a:gd name="connsiteY17" fmla="*/ 155448 h 1828800"/>
              <a:gd name="connsiteX18" fmla="*/ 2907792 w 12247596"/>
              <a:gd name="connsiteY18" fmla="*/ 192024 h 1828800"/>
              <a:gd name="connsiteX19" fmla="*/ 3008376 w 12247596"/>
              <a:gd name="connsiteY19" fmla="*/ 210312 h 1828800"/>
              <a:gd name="connsiteX20" fmla="*/ 3291840 w 12247596"/>
              <a:gd name="connsiteY20" fmla="*/ 246888 h 1828800"/>
              <a:gd name="connsiteX21" fmla="*/ 3611880 w 12247596"/>
              <a:gd name="connsiteY21" fmla="*/ 320040 h 1828800"/>
              <a:gd name="connsiteX22" fmla="*/ 3913632 w 12247596"/>
              <a:gd name="connsiteY22" fmla="*/ 374904 h 1828800"/>
              <a:gd name="connsiteX23" fmla="*/ 4050792 w 12247596"/>
              <a:gd name="connsiteY23" fmla="*/ 411480 h 1828800"/>
              <a:gd name="connsiteX24" fmla="*/ 4078224 w 12247596"/>
              <a:gd name="connsiteY24" fmla="*/ 420624 h 1828800"/>
              <a:gd name="connsiteX25" fmla="*/ 4261104 w 12247596"/>
              <a:gd name="connsiteY25" fmla="*/ 429768 h 1828800"/>
              <a:gd name="connsiteX26" fmla="*/ 4361688 w 12247596"/>
              <a:gd name="connsiteY26" fmla="*/ 438912 h 1828800"/>
              <a:gd name="connsiteX27" fmla="*/ 4471416 w 12247596"/>
              <a:gd name="connsiteY27" fmla="*/ 466344 h 1828800"/>
              <a:gd name="connsiteX28" fmla="*/ 4535424 w 12247596"/>
              <a:gd name="connsiteY28" fmla="*/ 475488 h 1828800"/>
              <a:gd name="connsiteX29" fmla="*/ 4700016 w 12247596"/>
              <a:gd name="connsiteY29" fmla="*/ 493776 h 1828800"/>
              <a:gd name="connsiteX30" fmla="*/ 4800600 w 12247596"/>
              <a:gd name="connsiteY30" fmla="*/ 512064 h 1828800"/>
              <a:gd name="connsiteX31" fmla="*/ 4937760 w 12247596"/>
              <a:gd name="connsiteY31" fmla="*/ 521208 h 1828800"/>
              <a:gd name="connsiteX32" fmla="*/ 5047488 w 12247596"/>
              <a:gd name="connsiteY32" fmla="*/ 539496 h 1828800"/>
              <a:gd name="connsiteX33" fmla="*/ 5093208 w 12247596"/>
              <a:gd name="connsiteY33" fmla="*/ 548640 h 1828800"/>
              <a:gd name="connsiteX34" fmla="*/ 5148072 w 12247596"/>
              <a:gd name="connsiteY34" fmla="*/ 566928 h 1828800"/>
              <a:gd name="connsiteX35" fmla="*/ 5193792 w 12247596"/>
              <a:gd name="connsiteY35" fmla="*/ 576072 h 1828800"/>
              <a:gd name="connsiteX36" fmla="*/ 5239512 w 12247596"/>
              <a:gd name="connsiteY36" fmla="*/ 594360 h 1828800"/>
              <a:gd name="connsiteX37" fmla="*/ 5486400 w 12247596"/>
              <a:gd name="connsiteY37" fmla="*/ 621792 h 1828800"/>
              <a:gd name="connsiteX38" fmla="*/ 5586984 w 12247596"/>
              <a:gd name="connsiteY38" fmla="*/ 640080 h 1828800"/>
              <a:gd name="connsiteX39" fmla="*/ 5779008 w 12247596"/>
              <a:gd name="connsiteY39" fmla="*/ 658368 h 1828800"/>
              <a:gd name="connsiteX40" fmla="*/ 5833872 w 12247596"/>
              <a:gd name="connsiteY40" fmla="*/ 667512 h 1828800"/>
              <a:gd name="connsiteX41" fmla="*/ 5897880 w 12247596"/>
              <a:gd name="connsiteY41" fmla="*/ 676656 h 1828800"/>
              <a:gd name="connsiteX42" fmla="*/ 6089904 w 12247596"/>
              <a:gd name="connsiteY42" fmla="*/ 713232 h 1828800"/>
              <a:gd name="connsiteX43" fmla="*/ 6236208 w 12247596"/>
              <a:gd name="connsiteY43" fmla="*/ 722376 h 1828800"/>
              <a:gd name="connsiteX44" fmla="*/ 6327648 w 12247596"/>
              <a:gd name="connsiteY44" fmla="*/ 740664 h 1828800"/>
              <a:gd name="connsiteX45" fmla="*/ 6409944 w 12247596"/>
              <a:gd name="connsiteY45" fmla="*/ 758952 h 1828800"/>
              <a:gd name="connsiteX46" fmla="*/ 6519672 w 12247596"/>
              <a:gd name="connsiteY46" fmla="*/ 768096 h 1828800"/>
              <a:gd name="connsiteX47" fmla="*/ 6565392 w 12247596"/>
              <a:gd name="connsiteY47" fmla="*/ 777240 h 1828800"/>
              <a:gd name="connsiteX48" fmla="*/ 6647688 w 12247596"/>
              <a:gd name="connsiteY48" fmla="*/ 795528 h 1828800"/>
              <a:gd name="connsiteX49" fmla="*/ 6702552 w 12247596"/>
              <a:gd name="connsiteY49" fmla="*/ 804672 h 1828800"/>
              <a:gd name="connsiteX50" fmla="*/ 6739128 w 12247596"/>
              <a:gd name="connsiteY50" fmla="*/ 813816 h 1828800"/>
              <a:gd name="connsiteX51" fmla="*/ 6830568 w 12247596"/>
              <a:gd name="connsiteY51" fmla="*/ 822960 h 1828800"/>
              <a:gd name="connsiteX52" fmla="*/ 6949440 w 12247596"/>
              <a:gd name="connsiteY52" fmla="*/ 813816 h 1828800"/>
              <a:gd name="connsiteX53" fmla="*/ 6903720 w 12247596"/>
              <a:gd name="connsiteY53" fmla="*/ 786384 h 1828800"/>
              <a:gd name="connsiteX54" fmla="*/ 6757416 w 12247596"/>
              <a:gd name="connsiteY54" fmla="*/ 758952 h 1828800"/>
              <a:gd name="connsiteX55" fmla="*/ 6620256 w 12247596"/>
              <a:gd name="connsiteY55" fmla="*/ 740664 h 1828800"/>
              <a:gd name="connsiteX56" fmla="*/ 6830568 w 12247596"/>
              <a:gd name="connsiteY56" fmla="*/ 777240 h 1828800"/>
              <a:gd name="connsiteX57" fmla="*/ 6858000 w 12247596"/>
              <a:gd name="connsiteY57" fmla="*/ 786384 h 1828800"/>
              <a:gd name="connsiteX58" fmla="*/ 7251192 w 12247596"/>
              <a:gd name="connsiteY58" fmla="*/ 832104 h 1828800"/>
              <a:gd name="connsiteX59" fmla="*/ 7296912 w 12247596"/>
              <a:gd name="connsiteY59" fmla="*/ 841248 h 1828800"/>
              <a:gd name="connsiteX60" fmla="*/ 7360920 w 12247596"/>
              <a:gd name="connsiteY60" fmla="*/ 850392 h 1828800"/>
              <a:gd name="connsiteX61" fmla="*/ 7461504 w 12247596"/>
              <a:gd name="connsiteY61" fmla="*/ 877824 h 1828800"/>
              <a:gd name="connsiteX62" fmla="*/ 7534656 w 12247596"/>
              <a:gd name="connsiteY62" fmla="*/ 868680 h 1828800"/>
              <a:gd name="connsiteX63" fmla="*/ 7562088 w 12247596"/>
              <a:gd name="connsiteY63" fmla="*/ 859536 h 1828800"/>
              <a:gd name="connsiteX64" fmla="*/ 7754112 w 12247596"/>
              <a:gd name="connsiteY64" fmla="*/ 868680 h 1828800"/>
              <a:gd name="connsiteX65" fmla="*/ 7827264 w 12247596"/>
              <a:gd name="connsiteY65" fmla="*/ 886968 h 1828800"/>
              <a:gd name="connsiteX66" fmla="*/ 8065008 w 12247596"/>
              <a:gd name="connsiteY66" fmla="*/ 914400 h 1828800"/>
              <a:gd name="connsiteX67" fmla="*/ 8119872 w 12247596"/>
              <a:gd name="connsiteY67" fmla="*/ 932688 h 1828800"/>
              <a:gd name="connsiteX68" fmla="*/ 8385048 w 12247596"/>
              <a:gd name="connsiteY68" fmla="*/ 969264 h 1828800"/>
              <a:gd name="connsiteX69" fmla="*/ 8686800 w 12247596"/>
              <a:gd name="connsiteY69" fmla="*/ 1005840 h 1828800"/>
              <a:gd name="connsiteX70" fmla="*/ 9144000 w 12247596"/>
              <a:gd name="connsiteY70" fmla="*/ 1033272 h 1828800"/>
              <a:gd name="connsiteX71" fmla="*/ 9400032 w 12247596"/>
              <a:gd name="connsiteY71" fmla="*/ 1051560 h 1828800"/>
              <a:gd name="connsiteX72" fmla="*/ 9573768 w 12247596"/>
              <a:gd name="connsiteY72" fmla="*/ 1069848 h 1828800"/>
              <a:gd name="connsiteX73" fmla="*/ 9893808 w 12247596"/>
              <a:gd name="connsiteY73" fmla="*/ 1088136 h 1828800"/>
              <a:gd name="connsiteX74" fmla="*/ 10140696 w 12247596"/>
              <a:gd name="connsiteY74" fmla="*/ 1069848 h 1828800"/>
              <a:gd name="connsiteX75" fmla="*/ 10186416 w 12247596"/>
              <a:gd name="connsiteY75" fmla="*/ 1060704 h 1828800"/>
              <a:gd name="connsiteX76" fmla="*/ 10250424 w 12247596"/>
              <a:gd name="connsiteY76" fmla="*/ 1051560 h 1828800"/>
              <a:gd name="connsiteX77" fmla="*/ 10744200 w 12247596"/>
              <a:gd name="connsiteY77" fmla="*/ 1051560 h 1828800"/>
              <a:gd name="connsiteX78" fmla="*/ 10844784 w 12247596"/>
              <a:gd name="connsiteY78" fmla="*/ 1014984 h 1828800"/>
              <a:gd name="connsiteX79" fmla="*/ 10890504 w 12247596"/>
              <a:gd name="connsiteY79" fmla="*/ 987552 h 1828800"/>
              <a:gd name="connsiteX80" fmla="*/ 10954512 w 12247596"/>
              <a:gd name="connsiteY80" fmla="*/ 978408 h 1828800"/>
              <a:gd name="connsiteX81" fmla="*/ 11055096 w 12247596"/>
              <a:gd name="connsiteY81" fmla="*/ 987552 h 1828800"/>
              <a:gd name="connsiteX82" fmla="*/ 11137392 w 12247596"/>
              <a:gd name="connsiteY82" fmla="*/ 996696 h 1828800"/>
              <a:gd name="connsiteX83" fmla="*/ 11036808 w 12247596"/>
              <a:gd name="connsiteY83" fmla="*/ 1005840 h 1828800"/>
              <a:gd name="connsiteX84" fmla="*/ 11000232 w 12247596"/>
              <a:gd name="connsiteY84" fmla="*/ 1014984 h 1828800"/>
              <a:gd name="connsiteX85" fmla="*/ 10945368 w 12247596"/>
              <a:gd name="connsiteY85" fmla="*/ 1033272 h 1828800"/>
              <a:gd name="connsiteX86" fmla="*/ 10799064 w 12247596"/>
              <a:gd name="connsiteY86" fmla="*/ 1024128 h 1828800"/>
              <a:gd name="connsiteX87" fmla="*/ 10570464 w 12247596"/>
              <a:gd name="connsiteY87" fmla="*/ 987552 h 1828800"/>
              <a:gd name="connsiteX88" fmla="*/ 10469880 w 12247596"/>
              <a:gd name="connsiteY88" fmla="*/ 969264 h 1828800"/>
              <a:gd name="connsiteX89" fmla="*/ 10424160 w 12247596"/>
              <a:gd name="connsiteY89" fmla="*/ 1014984 h 1828800"/>
              <a:gd name="connsiteX90" fmla="*/ 10378440 w 12247596"/>
              <a:gd name="connsiteY90" fmla="*/ 1024128 h 1828800"/>
              <a:gd name="connsiteX91" fmla="*/ 10287000 w 12247596"/>
              <a:gd name="connsiteY91" fmla="*/ 1033272 h 1828800"/>
              <a:gd name="connsiteX92" fmla="*/ 9546336 w 12247596"/>
              <a:gd name="connsiteY92" fmla="*/ 1024128 h 1828800"/>
              <a:gd name="connsiteX93" fmla="*/ 9491472 w 12247596"/>
              <a:gd name="connsiteY93" fmla="*/ 1014984 h 1828800"/>
              <a:gd name="connsiteX94" fmla="*/ 9372600 w 12247596"/>
              <a:gd name="connsiteY94" fmla="*/ 1005840 h 1828800"/>
              <a:gd name="connsiteX95" fmla="*/ 9683496 w 12247596"/>
              <a:gd name="connsiteY95" fmla="*/ 996696 h 1828800"/>
              <a:gd name="connsiteX96" fmla="*/ 9976104 w 12247596"/>
              <a:gd name="connsiteY96" fmla="*/ 1014984 h 1828800"/>
              <a:gd name="connsiteX97" fmla="*/ 10451592 w 12247596"/>
              <a:gd name="connsiteY97" fmla="*/ 1033272 h 1828800"/>
              <a:gd name="connsiteX98" fmla="*/ 10826496 w 12247596"/>
              <a:gd name="connsiteY98" fmla="*/ 1024128 h 1828800"/>
              <a:gd name="connsiteX99" fmla="*/ 10954512 w 12247596"/>
              <a:gd name="connsiteY99" fmla="*/ 1014984 h 1828800"/>
              <a:gd name="connsiteX100" fmla="*/ 10991088 w 12247596"/>
              <a:gd name="connsiteY100" fmla="*/ 996696 h 1828800"/>
              <a:gd name="connsiteX101" fmla="*/ 11091672 w 12247596"/>
              <a:gd name="connsiteY101" fmla="*/ 987552 h 1828800"/>
              <a:gd name="connsiteX102" fmla="*/ 11137392 w 12247596"/>
              <a:gd name="connsiteY102" fmla="*/ 978408 h 1828800"/>
              <a:gd name="connsiteX103" fmla="*/ 11237976 w 12247596"/>
              <a:gd name="connsiteY103" fmla="*/ 950976 h 1828800"/>
              <a:gd name="connsiteX104" fmla="*/ 11338560 w 12247596"/>
              <a:gd name="connsiteY104" fmla="*/ 932688 h 1828800"/>
              <a:gd name="connsiteX105" fmla="*/ 11393424 w 12247596"/>
              <a:gd name="connsiteY105" fmla="*/ 914400 h 1828800"/>
              <a:gd name="connsiteX106" fmla="*/ 11594592 w 12247596"/>
              <a:gd name="connsiteY106" fmla="*/ 886968 h 1828800"/>
              <a:gd name="connsiteX107" fmla="*/ 11622024 w 12247596"/>
              <a:gd name="connsiteY107" fmla="*/ 868680 h 1828800"/>
              <a:gd name="connsiteX108" fmla="*/ 11759184 w 12247596"/>
              <a:gd name="connsiteY108" fmla="*/ 850392 h 1828800"/>
              <a:gd name="connsiteX109" fmla="*/ 11795760 w 12247596"/>
              <a:gd name="connsiteY109" fmla="*/ 841248 h 1828800"/>
              <a:gd name="connsiteX110" fmla="*/ 11823192 w 12247596"/>
              <a:gd name="connsiteY110" fmla="*/ 832104 h 1828800"/>
              <a:gd name="connsiteX111" fmla="*/ 11996928 w 12247596"/>
              <a:gd name="connsiteY111" fmla="*/ 795528 h 1828800"/>
              <a:gd name="connsiteX112" fmla="*/ 12033504 w 12247596"/>
              <a:gd name="connsiteY112" fmla="*/ 786384 h 1828800"/>
              <a:gd name="connsiteX113" fmla="*/ 12106656 w 12247596"/>
              <a:gd name="connsiteY113" fmla="*/ 758952 h 1828800"/>
              <a:gd name="connsiteX114" fmla="*/ 12225528 w 12247596"/>
              <a:gd name="connsiteY114" fmla="*/ 768096 h 1828800"/>
              <a:gd name="connsiteX115" fmla="*/ 12207240 w 12247596"/>
              <a:gd name="connsiteY115" fmla="*/ 1828800 h 1828800"/>
              <a:gd name="connsiteX116" fmla="*/ 0 w 12247596"/>
              <a:gd name="connsiteY116" fmla="*/ 1801368 h 1828800"/>
              <a:gd name="connsiteX117" fmla="*/ 0 w 12247596"/>
              <a:gd name="connsiteY117" fmla="*/ 9144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247596" h="1828800">
                <a:moveTo>
                  <a:pt x="0" y="91440"/>
                </a:moveTo>
                <a:lnTo>
                  <a:pt x="0" y="91440"/>
                </a:lnTo>
                <a:cubicBezTo>
                  <a:pt x="27432" y="88392"/>
                  <a:pt x="55071" y="86834"/>
                  <a:pt x="82296" y="82296"/>
                </a:cubicBezTo>
                <a:cubicBezTo>
                  <a:pt x="91803" y="80711"/>
                  <a:pt x="100336" y="75319"/>
                  <a:pt x="109728" y="73152"/>
                </a:cubicBezTo>
                <a:cubicBezTo>
                  <a:pt x="140016" y="66163"/>
                  <a:pt x="171012" y="62403"/>
                  <a:pt x="201168" y="54864"/>
                </a:cubicBezTo>
                <a:cubicBezTo>
                  <a:pt x="225552" y="48768"/>
                  <a:pt x="249200" y="37442"/>
                  <a:pt x="274320" y="36576"/>
                </a:cubicBezTo>
                <a:lnTo>
                  <a:pt x="539496" y="27432"/>
                </a:lnTo>
                <a:cubicBezTo>
                  <a:pt x="560832" y="24384"/>
                  <a:pt x="582245" y="21831"/>
                  <a:pt x="603504" y="18288"/>
                </a:cubicBezTo>
                <a:cubicBezTo>
                  <a:pt x="638330" y="12484"/>
                  <a:pt x="652920" y="8220"/>
                  <a:pt x="685800" y="0"/>
                </a:cubicBezTo>
                <a:cubicBezTo>
                  <a:pt x="1077345" y="6636"/>
                  <a:pt x="1315904" y="6813"/>
                  <a:pt x="1700784" y="27432"/>
                </a:cubicBezTo>
                <a:cubicBezTo>
                  <a:pt x="1713333" y="28104"/>
                  <a:pt x="1725115" y="33750"/>
                  <a:pt x="1737360" y="36576"/>
                </a:cubicBezTo>
                <a:cubicBezTo>
                  <a:pt x="1751253" y="39782"/>
                  <a:pt x="1849009" y="62848"/>
                  <a:pt x="1874520" y="64008"/>
                </a:cubicBezTo>
                <a:cubicBezTo>
                  <a:pt x="1990265" y="69269"/>
                  <a:pt x="2106168" y="70104"/>
                  <a:pt x="2221992" y="73152"/>
                </a:cubicBezTo>
                <a:cubicBezTo>
                  <a:pt x="2275802" y="80839"/>
                  <a:pt x="2401376" y="97833"/>
                  <a:pt x="2432304" y="109728"/>
                </a:cubicBezTo>
                <a:cubicBezTo>
                  <a:pt x="2467030" y="123084"/>
                  <a:pt x="2493264" y="152400"/>
                  <a:pt x="2523744" y="173736"/>
                </a:cubicBezTo>
                <a:cubicBezTo>
                  <a:pt x="2526792" y="164592"/>
                  <a:pt x="2539704" y="153120"/>
                  <a:pt x="2532888" y="146304"/>
                </a:cubicBezTo>
                <a:cubicBezTo>
                  <a:pt x="2519257" y="132673"/>
                  <a:pt x="2458760" y="127303"/>
                  <a:pt x="2478024" y="128016"/>
                </a:cubicBezTo>
                <a:cubicBezTo>
                  <a:pt x="2578954" y="131754"/>
                  <a:pt x="2679192" y="146304"/>
                  <a:pt x="2779776" y="155448"/>
                </a:cubicBezTo>
                <a:cubicBezTo>
                  <a:pt x="2882827" y="176058"/>
                  <a:pt x="2756840" y="148895"/>
                  <a:pt x="2907792" y="192024"/>
                </a:cubicBezTo>
                <a:cubicBezTo>
                  <a:pt x="2927556" y="197671"/>
                  <a:pt x="2990833" y="207122"/>
                  <a:pt x="3008376" y="210312"/>
                </a:cubicBezTo>
                <a:cubicBezTo>
                  <a:pt x="3166242" y="239015"/>
                  <a:pt x="2864542" y="197584"/>
                  <a:pt x="3291840" y="246888"/>
                </a:cubicBezTo>
                <a:cubicBezTo>
                  <a:pt x="3380813" y="269131"/>
                  <a:pt x="3536659" y="309294"/>
                  <a:pt x="3611880" y="320040"/>
                </a:cubicBezTo>
                <a:cubicBezTo>
                  <a:pt x="3704582" y="333283"/>
                  <a:pt x="3846415" y="352498"/>
                  <a:pt x="3913632" y="374904"/>
                </a:cubicBezTo>
                <a:cubicBezTo>
                  <a:pt x="3984442" y="398507"/>
                  <a:pt x="3901943" y="371787"/>
                  <a:pt x="4050792" y="411480"/>
                </a:cubicBezTo>
                <a:cubicBezTo>
                  <a:pt x="4060105" y="413964"/>
                  <a:pt x="4068622" y="419789"/>
                  <a:pt x="4078224" y="420624"/>
                </a:cubicBezTo>
                <a:cubicBezTo>
                  <a:pt x="4139031" y="425912"/>
                  <a:pt x="4200194" y="425838"/>
                  <a:pt x="4261104" y="429768"/>
                </a:cubicBezTo>
                <a:cubicBezTo>
                  <a:pt x="4294700" y="431936"/>
                  <a:pt x="4328160" y="435864"/>
                  <a:pt x="4361688" y="438912"/>
                </a:cubicBezTo>
                <a:cubicBezTo>
                  <a:pt x="4398264" y="448056"/>
                  <a:pt x="4434093" y="461012"/>
                  <a:pt x="4471416" y="466344"/>
                </a:cubicBezTo>
                <a:cubicBezTo>
                  <a:pt x="4492752" y="469392"/>
                  <a:pt x="4514019" y="472970"/>
                  <a:pt x="4535424" y="475488"/>
                </a:cubicBezTo>
                <a:cubicBezTo>
                  <a:pt x="4604956" y="483668"/>
                  <a:pt x="4633659" y="483567"/>
                  <a:pt x="4700016" y="493776"/>
                </a:cubicBezTo>
                <a:cubicBezTo>
                  <a:pt x="4742524" y="500316"/>
                  <a:pt x="4755925" y="507809"/>
                  <a:pt x="4800600" y="512064"/>
                </a:cubicBezTo>
                <a:cubicBezTo>
                  <a:pt x="4846215" y="516408"/>
                  <a:pt x="4892040" y="518160"/>
                  <a:pt x="4937760" y="521208"/>
                </a:cubicBezTo>
                <a:lnTo>
                  <a:pt x="5047488" y="539496"/>
                </a:lnTo>
                <a:cubicBezTo>
                  <a:pt x="5062793" y="542197"/>
                  <a:pt x="5078214" y="544551"/>
                  <a:pt x="5093208" y="548640"/>
                </a:cubicBezTo>
                <a:cubicBezTo>
                  <a:pt x="5111806" y="553712"/>
                  <a:pt x="5129474" y="561856"/>
                  <a:pt x="5148072" y="566928"/>
                </a:cubicBezTo>
                <a:cubicBezTo>
                  <a:pt x="5163066" y="571017"/>
                  <a:pt x="5178906" y="571606"/>
                  <a:pt x="5193792" y="576072"/>
                </a:cubicBezTo>
                <a:cubicBezTo>
                  <a:pt x="5209514" y="580789"/>
                  <a:pt x="5223388" y="591289"/>
                  <a:pt x="5239512" y="594360"/>
                </a:cubicBezTo>
                <a:cubicBezTo>
                  <a:pt x="5337797" y="613081"/>
                  <a:pt x="5392647" y="610762"/>
                  <a:pt x="5486400" y="621792"/>
                </a:cubicBezTo>
                <a:cubicBezTo>
                  <a:pt x="5592890" y="634320"/>
                  <a:pt x="5492658" y="626605"/>
                  <a:pt x="5586984" y="640080"/>
                </a:cubicBezTo>
                <a:cubicBezTo>
                  <a:pt x="5677285" y="652980"/>
                  <a:pt x="5679638" y="647327"/>
                  <a:pt x="5779008" y="658368"/>
                </a:cubicBezTo>
                <a:cubicBezTo>
                  <a:pt x="5797435" y="660415"/>
                  <a:pt x="5815547" y="664693"/>
                  <a:pt x="5833872" y="667512"/>
                </a:cubicBezTo>
                <a:cubicBezTo>
                  <a:pt x="5855174" y="670789"/>
                  <a:pt x="5876675" y="672801"/>
                  <a:pt x="5897880" y="676656"/>
                </a:cubicBezTo>
                <a:cubicBezTo>
                  <a:pt x="5997284" y="694729"/>
                  <a:pt x="5872751" y="699660"/>
                  <a:pt x="6089904" y="713232"/>
                </a:cubicBezTo>
                <a:lnTo>
                  <a:pt x="6236208" y="722376"/>
                </a:lnTo>
                <a:lnTo>
                  <a:pt x="6327648" y="740664"/>
                </a:lnTo>
                <a:cubicBezTo>
                  <a:pt x="6355146" y="746453"/>
                  <a:pt x="6382125" y="754978"/>
                  <a:pt x="6409944" y="758952"/>
                </a:cubicBezTo>
                <a:cubicBezTo>
                  <a:pt x="6446278" y="764143"/>
                  <a:pt x="6483096" y="765048"/>
                  <a:pt x="6519672" y="768096"/>
                </a:cubicBezTo>
                <a:lnTo>
                  <a:pt x="6565392" y="777240"/>
                </a:lnTo>
                <a:cubicBezTo>
                  <a:pt x="6592869" y="783128"/>
                  <a:pt x="6620133" y="790017"/>
                  <a:pt x="6647688" y="795528"/>
                </a:cubicBezTo>
                <a:cubicBezTo>
                  <a:pt x="6665868" y="799164"/>
                  <a:pt x="6684372" y="801036"/>
                  <a:pt x="6702552" y="804672"/>
                </a:cubicBezTo>
                <a:cubicBezTo>
                  <a:pt x="6714875" y="807137"/>
                  <a:pt x="6726687" y="812039"/>
                  <a:pt x="6739128" y="813816"/>
                </a:cubicBezTo>
                <a:cubicBezTo>
                  <a:pt x="6769452" y="818148"/>
                  <a:pt x="6800088" y="819912"/>
                  <a:pt x="6830568" y="822960"/>
                </a:cubicBezTo>
                <a:cubicBezTo>
                  <a:pt x="6870192" y="819912"/>
                  <a:pt x="6913895" y="831589"/>
                  <a:pt x="6949440" y="813816"/>
                </a:cubicBezTo>
                <a:cubicBezTo>
                  <a:pt x="6965336" y="805868"/>
                  <a:pt x="6919900" y="793738"/>
                  <a:pt x="6903720" y="786384"/>
                </a:cubicBezTo>
                <a:cubicBezTo>
                  <a:pt x="6846041" y="760166"/>
                  <a:pt x="6826333" y="767222"/>
                  <a:pt x="6757416" y="758952"/>
                </a:cubicBezTo>
                <a:cubicBezTo>
                  <a:pt x="6711620" y="753456"/>
                  <a:pt x="6575509" y="729477"/>
                  <a:pt x="6620256" y="740664"/>
                </a:cubicBezTo>
                <a:cubicBezTo>
                  <a:pt x="6689288" y="757922"/>
                  <a:pt x="6763063" y="754738"/>
                  <a:pt x="6830568" y="777240"/>
                </a:cubicBezTo>
                <a:cubicBezTo>
                  <a:pt x="6839712" y="780288"/>
                  <a:pt x="6848568" y="784398"/>
                  <a:pt x="6858000" y="786384"/>
                </a:cubicBezTo>
                <a:cubicBezTo>
                  <a:pt x="7047036" y="826181"/>
                  <a:pt x="7018646" y="814878"/>
                  <a:pt x="7251192" y="832104"/>
                </a:cubicBezTo>
                <a:cubicBezTo>
                  <a:pt x="7266432" y="835152"/>
                  <a:pt x="7281582" y="838693"/>
                  <a:pt x="7296912" y="841248"/>
                </a:cubicBezTo>
                <a:cubicBezTo>
                  <a:pt x="7318171" y="844791"/>
                  <a:pt x="7339881" y="845717"/>
                  <a:pt x="7360920" y="850392"/>
                </a:cubicBezTo>
                <a:cubicBezTo>
                  <a:pt x="7394845" y="857931"/>
                  <a:pt x="7427976" y="868680"/>
                  <a:pt x="7461504" y="877824"/>
                </a:cubicBezTo>
                <a:cubicBezTo>
                  <a:pt x="7485888" y="874776"/>
                  <a:pt x="7510479" y="873076"/>
                  <a:pt x="7534656" y="868680"/>
                </a:cubicBezTo>
                <a:cubicBezTo>
                  <a:pt x="7544139" y="866956"/>
                  <a:pt x="7552449" y="859536"/>
                  <a:pt x="7562088" y="859536"/>
                </a:cubicBezTo>
                <a:cubicBezTo>
                  <a:pt x="7626169" y="859536"/>
                  <a:pt x="7690104" y="865632"/>
                  <a:pt x="7754112" y="868680"/>
                </a:cubicBezTo>
                <a:cubicBezTo>
                  <a:pt x="7778496" y="874776"/>
                  <a:pt x="7802397" y="883311"/>
                  <a:pt x="7827264" y="886968"/>
                </a:cubicBezTo>
                <a:cubicBezTo>
                  <a:pt x="7906189" y="898575"/>
                  <a:pt x="8065008" y="914400"/>
                  <a:pt x="8065008" y="914400"/>
                </a:cubicBezTo>
                <a:cubicBezTo>
                  <a:pt x="8083296" y="920496"/>
                  <a:pt x="8101107" y="928273"/>
                  <a:pt x="8119872" y="932688"/>
                </a:cubicBezTo>
                <a:cubicBezTo>
                  <a:pt x="8213008" y="954602"/>
                  <a:pt x="8286629" y="957334"/>
                  <a:pt x="8385048" y="969264"/>
                </a:cubicBezTo>
                <a:cubicBezTo>
                  <a:pt x="8536455" y="987616"/>
                  <a:pt x="8524800" y="991113"/>
                  <a:pt x="8686800" y="1005840"/>
                </a:cubicBezTo>
                <a:cubicBezTo>
                  <a:pt x="8909285" y="1026066"/>
                  <a:pt x="8926431" y="1024207"/>
                  <a:pt x="9144000" y="1033272"/>
                </a:cubicBezTo>
                <a:cubicBezTo>
                  <a:pt x="9362320" y="1057530"/>
                  <a:pt x="9034034" y="1022665"/>
                  <a:pt x="9400032" y="1051560"/>
                </a:cubicBezTo>
                <a:cubicBezTo>
                  <a:pt x="9458083" y="1056143"/>
                  <a:pt x="9515775" y="1064576"/>
                  <a:pt x="9573768" y="1069848"/>
                </a:cubicBezTo>
                <a:cubicBezTo>
                  <a:pt x="9679332" y="1079445"/>
                  <a:pt x="9788424" y="1083118"/>
                  <a:pt x="9893808" y="1088136"/>
                </a:cubicBezTo>
                <a:cubicBezTo>
                  <a:pt x="10052687" y="1065439"/>
                  <a:pt x="9838733" y="1094005"/>
                  <a:pt x="10140696" y="1069848"/>
                </a:cubicBezTo>
                <a:cubicBezTo>
                  <a:pt x="10156188" y="1068609"/>
                  <a:pt x="10171086" y="1063259"/>
                  <a:pt x="10186416" y="1060704"/>
                </a:cubicBezTo>
                <a:cubicBezTo>
                  <a:pt x="10207675" y="1057161"/>
                  <a:pt x="10229088" y="1054608"/>
                  <a:pt x="10250424" y="1051560"/>
                </a:cubicBezTo>
                <a:cubicBezTo>
                  <a:pt x="10447438" y="1059441"/>
                  <a:pt x="10541933" y="1068897"/>
                  <a:pt x="10744200" y="1051560"/>
                </a:cubicBezTo>
                <a:cubicBezTo>
                  <a:pt x="10754501" y="1050677"/>
                  <a:pt x="10832368" y="1021192"/>
                  <a:pt x="10844784" y="1014984"/>
                </a:cubicBezTo>
                <a:cubicBezTo>
                  <a:pt x="10860680" y="1007036"/>
                  <a:pt x="10873643" y="993172"/>
                  <a:pt x="10890504" y="987552"/>
                </a:cubicBezTo>
                <a:cubicBezTo>
                  <a:pt x="10910951" y="980736"/>
                  <a:pt x="10933176" y="981456"/>
                  <a:pt x="10954512" y="978408"/>
                </a:cubicBezTo>
                <a:lnTo>
                  <a:pt x="11055096" y="987552"/>
                </a:lnTo>
                <a:cubicBezTo>
                  <a:pt x="11082560" y="990298"/>
                  <a:pt x="11156909" y="977179"/>
                  <a:pt x="11137392" y="996696"/>
                </a:cubicBezTo>
                <a:cubicBezTo>
                  <a:pt x="11113586" y="1020502"/>
                  <a:pt x="11070336" y="1002792"/>
                  <a:pt x="11036808" y="1005840"/>
                </a:cubicBezTo>
                <a:cubicBezTo>
                  <a:pt x="11024616" y="1008888"/>
                  <a:pt x="11012269" y="1011373"/>
                  <a:pt x="11000232" y="1014984"/>
                </a:cubicBezTo>
                <a:cubicBezTo>
                  <a:pt x="10981768" y="1020523"/>
                  <a:pt x="10964625" y="1032397"/>
                  <a:pt x="10945368" y="1033272"/>
                </a:cubicBezTo>
                <a:cubicBezTo>
                  <a:pt x="10896555" y="1035491"/>
                  <a:pt x="10847832" y="1027176"/>
                  <a:pt x="10799064" y="1024128"/>
                </a:cubicBezTo>
                <a:lnTo>
                  <a:pt x="10570464" y="987552"/>
                </a:lnTo>
                <a:cubicBezTo>
                  <a:pt x="10483094" y="973900"/>
                  <a:pt x="10533733" y="985227"/>
                  <a:pt x="10469880" y="969264"/>
                </a:cubicBezTo>
                <a:cubicBezTo>
                  <a:pt x="10375585" y="1000696"/>
                  <a:pt x="10523029" y="944364"/>
                  <a:pt x="10424160" y="1014984"/>
                </a:cubicBezTo>
                <a:cubicBezTo>
                  <a:pt x="10411513" y="1024017"/>
                  <a:pt x="10393845" y="1022074"/>
                  <a:pt x="10378440" y="1024128"/>
                </a:cubicBezTo>
                <a:cubicBezTo>
                  <a:pt x="10348077" y="1028176"/>
                  <a:pt x="10317480" y="1030224"/>
                  <a:pt x="10287000" y="1033272"/>
                </a:cubicBezTo>
                <a:lnTo>
                  <a:pt x="9546336" y="1024128"/>
                </a:lnTo>
                <a:cubicBezTo>
                  <a:pt x="9527801" y="1023702"/>
                  <a:pt x="9509910" y="1016925"/>
                  <a:pt x="9491472" y="1014984"/>
                </a:cubicBezTo>
                <a:cubicBezTo>
                  <a:pt x="9451949" y="1010824"/>
                  <a:pt x="9412224" y="1008888"/>
                  <a:pt x="9372600" y="1005840"/>
                </a:cubicBezTo>
                <a:cubicBezTo>
                  <a:pt x="9476232" y="1002792"/>
                  <a:pt x="9579819" y="996696"/>
                  <a:pt x="9683496" y="996696"/>
                </a:cubicBezTo>
                <a:cubicBezTo>
                  <a:pt x="10375772" y="996696"/>
                  <a:pt x="9679847" y="1000171"/>
                  <a:pt x="9976104" y="1014984"/>
                </a:cubicBezTo>
                <a:cubicBezTo>
                  <a:pt x="10134519" y="1022905"/>
                  <a:pt x="10293096" y="1027176"/>
                  <a:pt x="10451592" y="1033272"/>
                </a:cubicBezTo>
                <a:lnTo>
                  <a:pt x="10826496" y="1024128"/>
                </a:lnTo>
                <a:cubicBezTo>
                  <a:pt x="10869248" y="1022573"/>
                  <a:pt x="10912313" y="1022017"/>
                  <a:pt x="10954512" y="1014984"/>
                </a:cubicBezTo>
                <a:cubicBezTo>
                  <a:pt x="10967958" y="1012743"/>
                  <a:pt x="10977722" y="999369"/>
                  <a:pt x="10991088" y="996696"/>
                </a:cubicBezTo>
                <a:cubicBezTo>
                  <a:pt x="11024100" y="990094"/>
                  <a:pt x="11058144" y="990600"/>
                  <a:pt x="11091672" y="987552"/>
                </a:cubicBezTo>
                <a:cubicBezTo>
                  <a:pt x="11106912" y="984504"/>
                  <a:pt x="11122314" y="982177"/>
                  <a:pt x="11137392" y="978408"/>
                </a:cubicBezTo>
                <a:cubicBezTo>
                  <a:pt x="11165243" y="971445"/>
                  <a:pt x="11207194" y="957132"/>
                  <a:pt x="11237976" y="950976"/>
                </a:cubicBezTo>
                <a:cubicBezTo>
                  <a:pt x="11271392" y="944293"/>
                  <a:pt x="11305388" y="940493"/>
                  <a:pt x="11338560" y="932688"/>
                </a:cubicBezTo>
                <a:cubicBezTo>
                  <a:pt x="11357325" y="928273"/>
                  <a:pt x="11374521" y="918181"/>
                  <a:pt x="11393424" y="914400"/>
                </a:cubicBezTo>
                <a:cubicBezTo>
                  <a:pt x="11429696" y="907146"/>
                  <a:pt x="11544838" y="893187"/>
                  <a:pt x="11594592" y="886968"/>
                </a:cubicBezTo>
                <a:cubicBezTo>
                  <a:pt x="11603736" y="880872"/>
                  <a:pt x="11611598" y="872155"/>
                  <a:pt x="11622024" y="868680"/>
                </a:cubicBezTo>
                <a:cubicBezTo>
                  <a:pt x="11642546" y="861839"/>
                  <a:pt x="11750116" y="851400"/>
                  <a:pt x="11759184" y="850392"/>
                </a:cubicBezTo>
                <a:cubicBezTo>
                  <a:pt x="11771376" y="847344"/>
                  <a:pt x="11783676" y="844700"/>
                  <a:pt x="11795760" y="841248"/>
                </a:cubicBezTo>
                <a:cubicBezTo>
                  <a:pt x="11805028" y="838600"/>
                  <a:pt x="11813767" y="834124"/>
                  <a:pt x="11823192" y="832104"/>
                </a:cubicBezTo>
                <a:cubicBezTo>
                  <a:pt x="12062426" y="780840"/>
                  <a:pt x="11806692" y="843087"/>
                  <a:pt x="11996928" y="795528"/>
                </a:cubicBezTo>
                <a:cubicBezTo>
                  <a:pt x="12009120" y="792480"/>
                  <a:pt x="12021836" y="791051"/>
                  <a:pt x="12033504" y="786384"/>
                </a:cubicBezTo>
                <a:cubicBezTo>
                  <a:pt x="12088173" y="764516"/>
                  <a:pt x="12063652" y="773287"/>
                  <a:pt x="12106656" y="758952"/>
                </a:cubicBezTo>
                <a:cubicBezTo>
                  <a:pt x="12237712" y="768313"/>
                  <a:pt x="12277453" y="768096"/>
                  <a:pt x="12225528" y="768096"/>
                </a:cubicBezTo>
                <a:lnTo>
                  <a:pt x="12207240" y="1828800"/>
                </a:lnTo>
                <a:lnTo>
                  <a:pt x="0" y="1801368"/>
                </a:lnTo>
                <a:lnTo>
                  <a:pt x="0" y="914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3B45AB-542D-D55F-0AD1-8080C208E06B}"/>
              </a:ext>
            </a:extLst>
          </p:cNvPr>
          <p:cNvSpPr/>
          <p:nvPr/>
        </p:nvSpPr>
        <p:spPr>
          <a:xfrm>
            <a:off x="-49129" y="5023501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171450">
            <a:solidFill>
              <a:srgbClr val="F7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7FAD17-4775-0A99-6DB7-9764F2ADDFEE}"/>
              </a:ext>
            </a:extLst>
          </p:cNvPr>
          <p:cNvSpPr/>
          <p:nvPr/>
        </p:nvSpPr>
        <p:spPr>
          <a:xfrm>
            <a:off x="-36942" y="5026040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76200">
            <a:solidFill>
              <a:srgbClr val="ACC8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5381EDB7-255A-A11B-8723-2FBFC9AAE225}"/>
              </a:ext>
            </a:extLst>
          </p:cNvPr>
          <p:cNvSpPr/>
          <p:nvPr/>
        </p:nvSpPr>
        <p:spPr>
          <a:xfrm rot="16200000">
            <a:off x="9673218" y="2972151"/>
            <a:ext cx="753762" cy="4357687"/>
          </a:xfrm>
          <a:prstGeom prst="snip2SameRect">
            <a:avLst/>
          </a:prstGeom>
          <a:solidFill>
            <a:srgbClr val="ACC8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5F4BA-32CC-A69E-DA12-17F1BD4F5991}"/>
              </a:ext>
            </a:extLst>
          </p:cNvPr>
          <p:cNvSpPr txBox="1"/>
          <p:nvPr/>
        </p:nvSpPr>
        <p:spPr>
          <a:xfrm>
            <a:off x="301215" y="4889385"/>
            <a:ext cx="11934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latin typeface="Bitter" pitchFamily="2" charset="0"/>
              </a:rPr>
              <a:t>Lesson  4A: Hello Spring!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F4676A-92AF-D137-1882-7F38A2645591}"/>
              </a:ext>
            </a:extLst>
          </p:cNvPr>
          <p:cNvSpPr txBox="1"/>
          <p:nvPr/>
        </p:nvSpPr>
        <p:spPr>
          <a:xfrm>
            <a:off x="6941527" y="-14338"/>
            <a:ext cx="7042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Bitter SemiBold" pitchFamily="2" charset="0"/>
                <a:cs typeface="Times New Roman" panose="02020603050405020304" pitchFamily="18" charset="0"/>
              </a:rPr>
              <a:t>BEARS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3A31F5-4265-C4B6-A0B1-BDD28EAF5417}"/>
              </a:ext>
            </a:extLst>
          </p:cNvPr>
          <p:cNvSpPr txBox="1"/>
          <p:nvPr/>
        </p:nvSpPr>
        <p:spPr>
          <a:xfrm>
            <a:off x="7051431" y="1107995"/>
            <a:ext cx="6822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Montserrat Medium" pitchFamily="2" charset="0"/>
              </a:rPr>
              <a:t>Through the Seasons</a:t>
            </a:r>
          </a:p>
        </p:txBody>
      </p:sp>
      <p:pic>
        <p:nvPicPr>
          <p:cNvPr id="24" name="Picture 23" descr="Logo, company name&#10;&#10;AI-generated content may be incorrect.">
            <a:extLst>
              <a:ext uri="{FF2B5EF4-FFF2-40B4-BE49-F238E27FC236}">
                <a16:creationId xmlns:a16="http://schemas.microsoft.com/office/drawing/2014/main" id="{99E8171B-1648-8C98-9D6F-D8E4D864A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" y="5210150"/>
            <a:ext cx="2183569" cy="16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3E39F-C9EC-D39E-6D4E-7C3FA3E1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7F8C3-997C-ECD1-DB39-E1874084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C3B42-E4DF-A71D-2C1F-166C93ABFD9A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2C314-490A-AED4-E7E5-7E771D26FA16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47C2E-C4EA-FF74-A703-72D8D2EB5F00}"/>
              </a:ext>
            </a:extLst>
          </p:cNvPr>
          <p:cNvSpPr txBox="1"/>
          <p:nvPr/>
        </p:nvSpPr>
        <p:spPr>
          <a:xfrm>
            <a:off x="0" y="2694370"/>
            <a:ext cx="7366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Avenir Next LT Pro" panose="020B0504020202020204" pitchFamily="34" charset="0"/>
              </a:rPr>
              <a:t>Recording Weather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BE3ADAC5-DE6F-1B02-0F7B-76B987842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3ED0987-4100-ECBB-C125-3A6CF05FB1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71" y="122275"/>
            <a:ext cx="4617191" cy="5975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text, silhouette&#10;&#10;AI-generated content may be incorrect.">
            <a:extLst>
              <a:ext uri="{FF2B5EF4-FFF2-40B4-BE49-F238E27FC236}">
                <a16:creationId xmlns:a16="http://schemas.microsoft.com/office/drawing/2014/main" id="{47F377CC-5427-CB0D-B98F-3CBAF19AC3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" y="122275"/>
            <a:ext cx="967027" cy="13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65A7-2B6A-84BE-D49C-64B32E20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63A55-5732-D816-4B0C-BA0AFB8A9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2FCF8-27D2-0E8D-5745-2A8F9BCBAF5B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ACDAF-32B4-71FF-696B-D7831203616B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4AD46DBD-C6A5-7228-1B1F-11E87AE36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79F651FD-2F0A-A7FE-829B-DA29B7555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545" y="311159"/>
            <a:ext cx="7512909" cy="57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F202-0BF4-6A5F-8374-DE28FADDE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0D65D-FF16-0372-1E70-8D395EBCB9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DC4BF-E3B1-8A7B-FB5F-0FC8FAD6F763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A16B1-39B4-D61D-F16A-7406475A132D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3A848366-59F3-2FB8-2BC0-B7F46BFD1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5E071B04-4CE2-D1CA-5D7A-C56F35BF8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73" y="311159"/>
            <a:ext cx="7512909" cy="5786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FE3B92-5CF7-566E-A15E-97470493E19C}"/>
              </a:ext>
            </a:extLst>
          </p:cNvPr>
          <p:cNvSpPr txBox="1"/>
          <p:nvPr/>
        </p:nvSpPr>
        <p:spPr>
          <a:xfrm>
            <a:off x="8090710" y="1421712"/>
            <a:ext cx="40159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How will days that have some rain or some sun be reported?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8E66F-16F8-6AA3-8BCE-D6E99C9BE657}"/>
              </a:ext>
            </a:extLst>
          </p:cNvPr>
          <p:cNvGrpSpPr/>
          <p:nvPr/>
        </p:nvGrpSpPr>
        <p:grpSpPr>
          <a:xfrm>
            <a:off x="9413098" y="163802"/>
            <a:ext cx="2778902" cy="745627"/>
            <a:chOff x="9612036" y="163802"/>
            <a:chExt cx="2778902" cy="745627"/>
          </a:xfrm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DCE343BC-7B54-0826-8254-51A8FEA4DD79}"/>
                </a:ext>
              </a:extLst>
            </p:cNvPr>
            <p:cNvSpPr txBox="1"/>
            <p:nvPr/>
          </p:nvSpPr>
          <p:spPr>
            <a:xfrm>
              <a:off x="10944337" y="201543"/>
              <a:ext cx="11239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>
                  <a:solidFill>
                    <a:srgbClr val="A4BD5C"/>
                  </a:solidFill>
                  <a:latin typeface="Avenir Next LT Pro" panose="020B0504020202020204" pitchFamily="34" charset="0"/>
                </a:rPr>
                <a:t>X</a:t>
              </a:r>
              <a:endParaRPr lang="en-US" sz="4000" b="1">
                <a:solidFill>
                  <a:srgbClr val="A4BD5C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7ED632-5037-AA28-34FD-4BE69C9AEC3C}"/>
                </a:ext>
              </a:extLst>
            </p:cNvPr>
            <p:cNvGrpSpPr/>
            <p:nvPr/>
          </p:nvGrpSpPr>
          <p:grpSpPr>
            <a:xfrm>
              <a:off x="9612036" y="163802"/>
              <a:ext cx="2664602" cy="729562"/>
              <a:chOff x="191699" y="97370"/>
              <a:chExt cx="2664602" cy="729562"/>
            </a:xfrm>
          </p:grpSpPr>
          <p:pic>
            <p:nvPicPr>
              <p:cNvPr id="12" name="Picture 11" descr="A picture containing text, clipart&#10;&#10;AI-generated content may be incorrect.">
                <a:extLst>
                  <a:ext uri="{FF2B5EF4-FFF2-40B4-BE49-F238E27FC236}">
                    <a16:creationId xmlns:a16="http://schemas.microsoft.com/office/drawing/2014/main" id="{ED92DE17-80A2-53A3-04D9-FAC57C94D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699" y="97370"/>
                <a:ext cx="610701" cy="729562"/>
              </a:xfrm>
              <a:prstGeom prst="rect">
                <a:avLst/>
              </a:prstGeom>
            </p:spPr>
          </p:pic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5192FD37-003A-FC96-3E5C-54FF164D6D68}"/>
                  </a:ext>
                </a:extLst>
              </p:cNvPr>
              <p:cNvSpPr txBox="1"/>
              <p:nvPr/>
            </p:nvSpPr>
            <p:spPr>
              <a:xfrm>
                <a:off x="802400" y="135111"/>
                <a:ext cx="721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>
                    <a:latin typeface="Avenir Next LT Pro" panose="020B0504020202020204" pitchFamily="34" charset="0"/>
                  </a:rPr>
                  <a:t>10</a:t>
                </a:r>
                <a:endParaRPr lang="en-US" sz="2800" b="1" i="1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B8678DBE-D5F6-1420-9289-5D3CD2937E16}"/>
                  </a:ext>
                </a:extLst>
              </p:cNvPr>
              <p:cNvSpPr txBox="1"/>
              <p:nvPr/>
            </p:nvSpPr>
            <p:spPr>
              <a:xfrm>
                <a:off x="688100" y="519831"/>
                <a:ext cx="9502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i="1">
                    <a:latin typeface="Avenir Next LT Pro" panose="020B0504020202020204" pitchFamily="34" charset="0"/>
                  </a:rPr>
                  <a:t>MINUTES</a:t>
                </a:r>
                <a:endParaRPr lang="en-US" sz="1200" b="1" i="1"/>
              </a:p>
            </p:txBody>
          </p: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6EDBEA9D-CBA5-2B90-B3AD-CA0F3155FF26}"/>
                  </a:ext>
                </a:extLst>
              </p:cNvPr>
              <p:cNvSpPr txBox="1"/>
              <p:nvPr/>
            </p:nvSpPr>
            <p:spPr>
              <a:xfrm>
                <a:off x="2134701" y="135110"/>
                <a:ext cx="721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>
                    <a:latin typeface="Avenir Next LT Pro" panose="020B0504020202020204" pitchFamily="34" charset="0"/>
                  </a:rPr>
                  <a:t>20</a:t>
                </a:r>
                <a:endParaRPr lang="en-US" sz="2800" b="1" i="1"/>
              </a:p>
            </p:txBody>
          </p:sp>
        </p:grp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AD4E09CF-6060-9A01-3033-671DC14B126C}"/>
                </a:ext>
              </a:extLst>
            </p:cNvPr>
            <p:cNvSpPr txBox="1"/>
            <p:nvPr/>
          </p:nvSpPr>
          <p:spPr>
            <a:xfrm>
              <a:off x="11440738" y="594045"/>
              <a:ext cx="950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venir Next LT Pro" panose="020B0504020202020204" pitchFamily="34" charset="0"/>
                </a:rPr>
                <a:t>DAYS</a:t>
              </a:r>
              <a:endParaRPr lang="en-US" sz="12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66259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30C1-54F4-62C9-6CF0-A876E954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22B987-558D-E884-ADCE-CB1C0C1DBF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E475B-6896-E358-0A54-6974CAF8D100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686F3-9275-C72D-93A1-A23C87D1D7AF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193ACB3F-E2F8-58F1-B9FC-782262AB3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397DE-FFC1-296A-A823-ECD356635ADA}"/>
              </a:ext>
            </a:extLst>
          </p:cNvPr>
          <p:cNvSpPr txBox="1"/>
          <p:nvPr/>
        </p:nvSpPr>
        <p:spPr>
          <a:xfrm>
            <a:off x="716165" y="1961803"/>
            <a:ext cx="6879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Has there been a lot of change or a little change?</a:t>
            </a:r>
          </a:p>
        </p:txBody>
      </p:sp>
      <p:pic>
        <p:nvPicPr>
          <p:cNvPr id="1028" name="Picture 4" descr="100809&amp;#32;kids&amp;#32;in&amp;#32;rain-41">
            <a:extLst>
              <a:ext uri="{FF2B5EF4-FFF2-40B4-BE49-F238E27FC236}">
                <a16:creationId xmlns:a16="http://schemas.microsoft.com/office/drawing/2014/main" id="{57D61ADD-2689-9F70-D940-B23CD778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62" y="0"/>
            <a:ext cx="4156038" cy="62383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9008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66990-7C88-34B3-F89D-9C4EA685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95F64-5E39-4A5E-F2C0-847F65598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126BE-7294-B57D-8D37-19062622ACEE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3BFAB-19B9-0DB4-5698-4F8ADDF56C10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09FD8D2C-0EB5-4D8E-4355-8A6C676F12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C28CB-C978-9AA4-D30E-B503AD5F4591}"/>
              </a:ext>
            </a:extLst>
          </p:cNvPr>
          <p:cNvSpPr txBox="1"/>
          <p:nvPr/>
        </p:nvSpPr>
        <p:spPr>
          <a:xfrm>
            <a:off x="4178726" y="2330720"/>
            <a:ext cx="7644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Has it occurred fast or slow?</a:t>
            </a:r>
          </a:p>
        </p:txBody>
      </p:sp>
      <p:pic>
        <p:nvPicPr>
          <p:cNvPr id="2050" name="Picture 2" descr="Dunn&amp;#95;Ranch&amp;#95;0024">
            <a:extLst>
              <a:ext uri="{FF2B5EF4-FFF2-40B4-BE49-F238E27FC236}">
                <a16:creationId xmlns:a16="http://schemas.microsoft.com/office/drawing/2014/main" id="{B921D7D7-4769-E877-58D1-0C7BD398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51182" cy="6231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8" y="7178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6F6E0-A2BB-7CCD-4D9E-AD2339E10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47F93-4902-5638-A8C9-FB534B767C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7ECA0-4326-5382-65B3-E62E3D5DDD8A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F5A9-47DE-5162-4D2C-FF22F3370398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Explore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743849E6-8ED1-19D2-C9BB-26C67A2323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7BE50-B8E7-34FC-6802-5D0BCF08A65C}"/>
              </a:ext>
            </a:extLst>
          </p:cNvPr>
          <p:cNvSpPr txBox="1"/>
          <p:nvPr/>
        </p:nvSpPr>
        <p:spPr>
          <a:xfrm>
            <a:off x="165831" y="1960418"/>
            <a:ext cx="6879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Avenir Next LT Pro" panose="020B0504020202020204" pitchFamily="34" charset="0"/>
              </a:rPr>
              <a:t>Draw</a:t>
            </a:r>
            <a:r>
              <a:rPr lang="en-US" sz="4800">
                <a:latin typeface="Avenir Next LT Pro" panose="020B0504020202020204" pitchFamily="34" charset="0"/>
              </a:rPr>
              <a:t> a picture of something you like to do in the spring.</a:t>
            </a:r>
          </a:p>
        </p:txBody>
      </p:sp>
      <p:pic>
        <p:nvPicPr>
          <p:cNvPr id="8" name="Picture 7" descr="Text, letter&#10;&#10;AI-generated content may be incorrect.">
            <a:extLst>
              <a:ext uri="{FF2B5EF4-FFF2-40B4-BE49-F238E27FC236}">
                <a16:creationId xmlns:a16="http://schemas.microsoft.com/office/drawing/2014/main" id="{860BA050-FA04-5240-5780-8691E88CFF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97" y="122275"/>
            <a:ext cx="4624472" cy="5984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silhouette&#10;&#10;AI-generated content may be incorrect.">
            <a:extLst>
              <a:ext uri="{FF2B5EF4-FFF2-40B4-BE49-F238E27FC236}">
                <a16:creationId xmlns:a16="http://schemas.microsoft.com/office/drawing/2014/main" id="{09E0F12D-A05F-43B2-11D1-7D9D274C54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6" y="122275"/>
            <a:ext cx="950409" cy="12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AD5A-DF40-7F61-86A9-6B1EF3125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A3E63B-3812-53AF-3C3E-3F456041C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57900-C27E-C96B-EF72-52E38ADAFBCC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323A4-8F56-2D54-48BA-1644E2AA0007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Explain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C6A752E6-D3F3-D3D0-0511-9DBFE553B4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5644B-2C35-483D-2CAF-F60B2CBFCE37}"/>
              </a:ext>
            </a:extLst>
          </p:cNvPr>
          <p:cNvSpPr txBox="1"/>
          <p:nvPr/>
        </p:nvSpPr>
        <p:spPr>
          <a:xfrm>
            <a:off x="614881" y="2325874"/>
            <a:ext cx="6879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do we wear in the spring?</a:t>
            </a:r>
          </a:p>
        </p:txBody>
      </p:sp>
      <p:pic>
        <p:nvPicPr>
          <p:cNvPr id="8194" name="Picture 2" descr="Community&amp;#95;Conservation&amp;#95;Planting&amp;#32;&amp;#95;0103">
            <a:extLst>
              <a:ext uri="{FF2B5EF4-FFF2-40B4-BE49-F238E27FC236}">
                <a16:creationId xmlns:a16="http://schemas.microsoft.com/office/drawing/2014/main" id="{3182637B-891A-40A6-8288-D8AA9A4C7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5424" y="-11156"/>
            <a:ext cx="4196576" cy="62437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12227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99D3F-AEC6-84A1-4F31-DA7BCE8D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DAFCF-3ECC-77C7-FB56-CD4F535F48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68556-0AC9-764E-B4BD-AA6762259795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9105C-999A-4D82-95F9-1F40FEDFFFF3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Explain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1F889823-B7CA-EA5F-4A69-49E5D4CB7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A1581-2CD5-FDF1-A349-1FD2A6F04E5A}"/>
              </a:ext>
            </a:extLst>
          </p:cNvPr>
          <p:cNvSpPr txBox="1"/>
          <p:nvPr/>
        </p:nvSpPr>
        <p:spPr>
          <a:xfrm>
            <a:off x="4916011" y="2330720"/>
            <a:ext cx="6879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are activities that we do in spring?</a:t>
            </a:r>
          </a:p>
        </p:txBody>
      </p:sp>
      <p:pic>
        <p:nvPicPr>
          <p:cNvPr id="9218" name="Picture 2" descr="Pollinator&amp;#95;Garden&amp;#95;0228">
            <a:extLst>
              <a:ext uri="{FF2B5EF4-FFF2-40B4-BE49-F238E27FC236}">
                <a16:creationId xmlns:a16="http://schemas.microsoft.com/office/drawing/2014/main" id="{B9F99FD9-21C6-E773-3F5C-403578AA5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50" y="0"/>
            <a:ext cx="4726862" cy="6231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8" y="12227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929EC-C13C-16F0-3ADE-7453217D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48B25-F373-273F-2A27-9735D22043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A1A50-D5B2-B71A-407B-36385AC2CF4F}"/>
              </a:ext>
            </a:extLst>
          </p:cNvPr>
          <p:cNvSpPr txBox="1"/>
          <p:nvPr/>
        </p:nvSpPr>
        <p:spPr>
          <a:xfrm>
            <a:off x="11585241" y="6366393"/>
            <a:ext cx="52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E5B5E-1B25-21DA-C91E-D989CC54C976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Explain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FE6315FE-0B49-4DC7-6B02-04674C6BA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98F38-332E-AD4F-7B21-EF5EDC3BB702}"/>
              </a:ext>
            </a:extLst>
          </p:cNvPr>
          <p:cNvSpPr txBox="1"/>
          <p:nvPr/>
        </p:nvSpPr>
        <p:spPr>
          <a:xfrm>
            <a:off x="614881" y="2331134"/>
            <a:ext cx="6879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Why do we do those activities in the spring?</a:t>
            </a:r>
          </a:p>
        </p:txBody>
      </p:sp>
      <p:pic>
        <p:nvPicPr>
          <p:cNvPr id="8" name="Picture 7" descr="Child and adult playing soccer in yard">
            <a:extLst>
              <a:ext uri="{FF2B5EF4-FFF2-40B4-BE49-F238E27FC236}">
                <a16:creationId xmlns:a16="http://schemas.microsoft.com/office/drawing/2014/main" id="{E332E826-3DCE-B8D6-B7B1-603B343F1F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888" y="0"/>
            <a:ext cx="4438111" cy="62319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54629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8C86-9AF2-37A9-046E-3F046225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7C0EBD-DA1C-B368-828A-E8901B54C6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A0993-5FEE-FCB2-15AA-3EA2383F37FA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587A2-435B-E4CF-28C5-551167D614CA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87A3C442-3FE5-7773-59CF-5E91A99131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22FBE-2B88-E14A-C81A-8542576F4529}"/>
              </a:ext>
            </a:extLst>
          </p:cNvPr>
          <p:cNvSpPr txBox="1"/>
          <p:nvPr/>
        </p:nvSpPr>
        <p:spPr>
          <a:xfrm>
            <a:off x="1988489" y="8415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venir Next LT Pro Demi" panose="020B0704020202020204" pitchFamily="34" charset="0"/>
              </a:rPr>
              <a:t>Link:</a:t>
            </a:r>
            <a:endParaRPr lang="en-US" sz="1800" b="1">
              <a:latin typeface="Avenir Next LT Pro Demi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C3F8D-111B-4A60-DF61-7C0E3D0BBB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3" y="1437928"/>
            <a:ext cx="8849034" cy="4572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F66D4-4AFE-9B1B-0A7F-6232CF368770}"/>
              </a:ext>
            </a:extLst>
          </p:cNvPr>
          <p:cNvSpPr txBox="1"/>
          <p:nvPr/>
        </p:nvSpPr>
        <p:spPr>
          <a:xfrm>
            <a:off x="2106504" y="122275"/>
            <a:ext cx="797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Avenir Next LT Pro" panose="020B0504020202020204" pitchFamily="34" charset="0"/>
              </a:rPr>
              <a:t>Black Bear Interactive Story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0CC59-8D0F-8C00-1226-06B913C7323B}"/>
              </a:ext>
            </a:extLst>
          </p:cNvPr>
          <p:cNvSpPr txBox="1"/>
          <p:nvPr/>
        </p:nvSpPr>
        <p:spPr>
          <a:xfrm>
            <a:off x="5490704" y="841514"/>
            <a:ext cx="6615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Missouri Black Bears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4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6CEE-146D-3776-8273-4ED6CCEA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8EF16-D794-E11E-5D33-849680CE30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2FA52-9A8E-E263-4620-564AD9D905F2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34243-38EF-5DDB-CBAD-C14DF8BA27FA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5CE81-F27C-4A44-8053-1C8FAAD3E2E3}"/>
              </a:ext>
            </a:extLst>
          </p:cNvPr>
          <p:cNvSpPr txBox="1"/>
          <p:nvPr/>
        </p:nvSpPr>
        <p:spPr>
          <a:xfrm>
            <a:off x="93466" y="1473148"/>
            <a:ext cx="6658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Bitter SemiBold" pitchFamily="2" charset="0"/>
              </a:rPr>
              <a:t>Guiding Question: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65FFB-DC38-E92F-8CF3-0A2D2D5AF33A}"/>
              </a:ext>
            </a:extLst>
          </p:cNvPr>
          <p:cNvSpPr txBox="1"/>
          <p:nvPr/>
        </p:nvSpPr>
        <p:spPr>
          <a:xfrm>
            <a:off x="270400" y="2555628"/>
            <a:ext cx="6304873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dirty="0">
                <a:latin typeface="Avenir Next LT Pro"/>
              </a:rPr>
              <a:t>What do people and animals do in the spring?</a:t>
            </a:r>
            <a:endParaRPr lang="en-US" sz="5400" dirty="0">
              <a:latin typeface="Avenir Next LT Pro" panose="020B0504020202020204" pitchFamily="34" charset="0"/>
            </a:endParaRP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9CB836E5-30E2-5F36-E3BA-CD422745D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170" name="Picture 2" descr="Black&amp;#95;Bear&amp;#95;0555-byn082323.dng">
            <a:extLst>
              <a:ext uri="{FF2B5EF4-FFF2-40B4-BE49-F238E27FC236}">
                <a16:creationId xmlns:a16="http://schemas.microsoft.com/office/drawing/2014/main" id="{A5D552DF-4A92-0B88-59D2-38857BCD6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8711" y="-2689"/>
            <a:ext cx="5403289" cy="623461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B3554-D7B2-4A3B-0EA0-4F3DBA03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392C1E-ED0A-18AA-277F-8AEF0FCB2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43AAA-0231-1B08-3F1C-BCA034E66F35}"/>
              </a:ext>
            </a:extLst>
          </p:cNvPr>
          <p:cNvSpPr txBox="1"/>
          <p:nvPr/>
        </p:nvSpPr>
        <p:spPr>
          <a:xfrm>
            <a:off x="11594481" y="6366393"/>
            <a:ext cx="51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59798-1D7C-9388-21C5-45C72E72823E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E618358A-05AC-FD99-05F3-0BF83D520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8FBA4-9C17-A597-9AA9-C9105CF2F6E5}"/>
              </a:ext>
            </a:extLst>
          </p:cNvPr>
          <p:cNvSpPr txBox="1"/>
          <p:nvPr/>
        </p:nvSpPr>
        <p:spPr>
          <a:xfrm>
            <a:off x="5500340" y="2235148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are bears doing in the spring?</a:t>
            </a:r>
          </a:p>
        </p:txBody>
      </p:sp>
      <p:pic>
        <p:nvPicPr>
          <p:cNvPr id="8194" name="Picture 2" descr="Black&amp;#95;Bear&amp;#95;0381-byn082323.dng">
            <a:extLst>
              <a:ext uri="{FF2B5EF4-FFF2-40B4-BE49-F238E27FC236}">
                <a16:creationId xmlns:a16="http://schemas.microsoft.com/office/drawing/2014/main" id="{9698CDF0-A42E-5753-E140-C86AEA7D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51182" cy="6231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9" y="130770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6D79-EA54-493D-D578-263649FE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89BB3-B174-6F85-F575-9FD789B2FB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1B6D-F605-4ABD-C645-D7B23815FB75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E1819-F261-FC06-B8CA-7D1B69883185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D1B7D36A-A506-62D8-4B71-169A596F90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A4024-783D-9BF0-9670-BE1FE6981C09}"/>
              </a:ext>
            </a:extLst>
          </p:cNvPr>
          <p:cNvSpPr txBox="1"/>
          <p:nvPr/>
        </p:nvSpPr>
        <p:spPr>
          <a:xfrm>
            <a:off x="4178726" y="5770157"/>
            <a:ext cx="499789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venir Next LT Pro Demi"/>
              </a:rPr>
              <a:t>Link:</a:t>
            </a:r>
            <a:r>
              <a:rPr lang="en-US">
                <a:latin typeface="Avenir Next LT Pro Demi"/>
              </a:rPr>
              <a:t> </a:t>
            </a:r>
            <a:r>
              <a:rPr lang="en-US">
                <a:latin typeface="Avenir Next LT Pro Demi"/>
                <a:hlinkClick r:id="rId4"/>
              </a:rPr>
              <a:t>Springtime Animal Behavior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3FD8F-737D-2438-2B45-EEA66665D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206585"/>
            <a:ext cx="106203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0CC8E-C013-70CC-AAA3-AD363340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3CA65-CD4B-E596-7785-7E78F85CA1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A0D4-410A-22C5-48D1-070BB488A223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A1FF6-BA7B-EA3A-F9CE-E46BB32FD3BC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C47B2191-8E3E-3528-9389-B0FD6B4A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BB417-FBB7-7164-3CAE-6D105A7491D7}"/>
              </a:ext>
            </a:extLst>
          </p:cNvPr>
          <p:cNvSpPr txBox="1"/>
          <p:nvPr/>
        </p:nvSpPr>
        <p:spPr>
          <a:xfrm>
            <a:off x="597409" y="1961972"/>
            <a:ext cx="6094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activities are animals doing in the spring?</a:t>
            </a:r>
          </a:p>
        </p:txBody>
      </p:sp>
      <p:pic>
        <p:nvPicPr>
          <p:cNvPr id="3074" name="Picture 2" descr="030112&amp;#32;Duck&amp;#32;Creek&amp;#32;turtles-18">
            <a:extLst>
              <a:ext uri="{FF2B5EF4-FFF2-40B4-BE49-F238E27FC236}">
                <a16:creationId xmlns:a16="http://schemas.microsoft.com/office/drawing/2014/main" id="{00F0D33C-1242-36DD-5393-972911342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3379" y="0"/>
            <a:ext cx="5328621" cy="62322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90338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7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29DD4-64F6-4617-D351-F19AA7BD1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C74C8B-893C-8FE2-776F-C6A7492CEB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80D33-F990-EF6F-9895-42A73878A8B9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990EE-3DA6-9175-CAA9-15575D3CF5B0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B7BB108F-5CBD-DE84-2756-4557C1185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19C093-9EC5-0EC6-8019-DC0A4A2D0829}"/>
              </a:ext>
            </a:extLst>
          </p:cNvPr>
          <p:cNvSpPr txBox="1"/>
          <p:nvPr/>
        </p:nvSpPr>
        <p:spPr>
          <a:xfrm>
            <a:off x="5846309" y="2290510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Why do they do these activities?</a:t>
            </a:r>
          </a:p>
        </p:txBody>
      </p:sp>
      <p:pic>
        <p:nvPicPr>
          <p:cNvPr id="6146" name="Picture 2" descr="American&amp;#95;Robin&amp;#95;0497.dng">
            <a:extLst>
              <a:ext uri="{FF2B5EF4-FFF2-40B4-BE49-F238E27FC236}">
                <a16:creationId xmlns:a16="http://schemas.microsoft.com/office/drawing/2014/main" id="{BEB2AAC2-CA98-92FE-6080-8890FF5DB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967994" cy="6231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8" y="12227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87E41-A6EA-0672-955F-281170DCD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5E1BA-0C7F-5FDE-5959-B13391B81C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2F0B5-71C2-6F7F-99F9-DCE311AB70B0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6862E-831D-87D4-AF48-499F14D77558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2D184224-49DF-B8CA-EB16-350586773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AF0DF-BB19-80C8-8D3A-1CE7FBC3E2CB}"/>
              </a:ext>
            </a:extLst>
          </p:cNvPr>
          <p:cNvSpPr txBox="1"/>
          <p:nvPr/>
        </p:nvSpPr>
        <p:spPr>
          <a:xfrm>
            <a:off x="614881" y="1955784"/>
            <a:ext cx="6094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How are animals’ activities like our activities?</a:t>
            </a:r>
          </a:p>
        </p:txBody>
      </p:sp>
      <p:pic>
        <p:nvPicPr>
          <p:cNvPr id="4098" name="Picture 2" descr="041912&amp;#32;katy&amp;#32;trail&amp;#32;weldon-84">
            <a:extLst>
              <a:ext uri="{FF2B5EF4-FFF2-40B4-BE49-F238E27FC236}">
                <a16:creationId xmlns:a16="http://schemas.microsoft.com/office/drawing/2014/main" id="{97CAFAC5-501A-B2C6-D5A1-326BC8D7A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6866" y="0"/>
            <a:ext cx="4995134" cy="62198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81056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697E9-32AA-2A5E-BD4D-C3D87F9A6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78C867-14B4-CEFB-E14A-FCA9964FF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A84CE-3E74-1A43-F06C-17819F47A2CA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A0133-1139-C8FA-D673-84744F4C55F7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Elaborate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68EFFB9E-CE9E-A655-2930-5530E17863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FC069-8E54-4D05-C09D-4FEFEEA29FC1}"/>
              </a:ext>
            </a:extLst>
          </p:cNvPr>
          <p:cNvSpPr txBox="1"/>
          <p:nvPr/>
        </p:nvSpPr>
        <p:spPr>
          <a:xfrm>
            <a:off x="4712973" y="2336815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How are they different?</a:t>
            </a:r>
          </a:p>
        </p:txBody>
      </p:sp>
      <p:pic>
        <p:nvPicPr>
          <p:cNvPr id="5122" name="Picture 2" descr="Black&amp;#95;Swallowtail&amp;#95;1093">
            <a:extLst>
              <a:ext uri="{FF2B5EF4-FFF2-40B4-BE49-F238E27FC236}">
                <a16:creationId xmlns:a16="http://schemas.microsoft.com/office/drawing/2014/main" id="{5C21E75C-F151-8BBA-3C0B-23C6064A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0"/>
            <a:ext cx="4143061" cy="62189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8" y="122275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B618-1AD2-0733-9147-393BA379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2177C-FB3C-38BE-F023-898AF1CBB2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F5F60-F5C0-9E09-E926-E80D1C180D67}"/>
              </a:ext>
            </a:extLst>
          </p:cNvPr>
          <p:cNvSpPr txBox="1"/>
          <p:nvPr/>
        </p:nvSpPr>
        <p:spPr>
          <a:xfrm>
            <a:off x="11594593" y="6366393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FBA5D-0337-0AB6-6CBC-659929288112}"/>
              </a:ext>
            </a:extLst>
          </p:cNvPr>
          <p:cNvSpPr txBox="1"/>
          <p:nvPr/>
        </p:nvSpPr>
        <p:spPr>
          <a:xfrm>
            <a:off x="597408" y="6366393"/>
            <a:ext cx="71379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/>
              </a:rPr>
              <a:t>Bears through the Seasons – 4A Hello Spring: Elaborate</a:t>
            </a:r>
            <a:endParaRPr lang="en-US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8ACEC-7A24-FCE4-E265-1AE197902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039"/>
          <a:stretch/>
        </p:blipFill>
        <p:spPr>
          <a:xfrm>
            <a:off x="1869197" y="122275"/>
            <a:ext cx="8656805" cy="6109653"/>
          </a:xfrm>
          <a:prstGeom prst="rect">
            <a:avLst/>
          </a:prstGeom>
        </p:spPr>
      </p:pic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91AE1135-8AFB-6041-4F75-D0580A3CAF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6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EE61-B4CB-338D-0698-B98CCA8A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18E6A3-D703-C4A8-E3B9-7BDCED8B5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A3C8E-AA45-9E96-E887-4E2CCB801C2E}"/>
              </a:ext>
            </a:extLst>
          </p:cNvPr>
          <p:cNvSpPr txBox="1"/>
          <p:nvPr/>
        </p:nvSpPr>
        <p:spPr>
          <a:xfrm>
            <a:off x="11594591" y="6366393"/>
            <a:ext cx="5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25EF1-14DA-663B-40FF-3ED0A7DCBBE1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/>
              </a:rPr>
              <a:t>Bears through the Seasons – 4A Hello Spring: Evaluate</a:t>
            </a:r>
            <a:endParaRPr lang="en-US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E07BB958-AA5B-D5B8-EB63-417020531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" name="Picture 6" descr="A picture containing text, bear&#10;&#10;AI-generated content may be incorrect.">
            <a:extLst>
              <a:ext uri="{FF2B5EF4-FFF2-40B4-BE49-F238E27FC236}">
                <a16:creationId xmlns:a16="http://schemas.microsoft.com/office/drawing/2014/main" id="{150D0B62-5E3F-F7F1-1630-9062A25759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9464" y="122275"/>
            <a:ext cx="4813071" cy="61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2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237E-5355-EA33-B576-7B8D0DFF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A57C9A-6326-B3E6-2081-1193A16C03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FF6A5-D686-1618-B889-0E0C87DA8A89}"/>
              </a:ext>
            </a:extLst>
          </p:cNvPr>
          <p:cNvSpPr txBox="1"/>
          <p:nvPr/>
        </p:nvSpPr>
        <p:spPr>
          <a:xfrm>
            <a:off x="11594593" y="6366393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5D210-3F10-B3BA-E404-2A54773C9D7C}"/>
              </a:ext>
            </a:extLst>
          </p:cNvPr>
          <p:cNvSpPr txBox="1"/>
          <p:nvPr/>
        </p:nvSpPr>
        <p:spPr>
          <a:xfrm>
            <a:off x="597408" y="6366393"/>
            <a:ext cx="966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Cross-Curricular Extensions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551B494E-DE90-5676-75B8-5D9419CF4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687FC0-3955-C44C-46AD-8D0DE8CAEB62}"/>
              </a:ext>
            </a:extLst>
          </p:cNvPr>
          <p:cNvGrpSpPr/>
          <p:nvPr/>
        </p:nvGrpSpPr>
        <p:grpSpPr>
          <a:xfrm>
            <a:off x="1949300" y="220720"/>
            <a:ext cx="8293399" cy="657225"/>
            <a:chOff x="1733481" y="200089"/>
            <a:chExt cx="8293399" cy="6572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A5FD63-8F24-E74D-7C52-1F9E877B6445}"/>
                </a:ext>
              </a:extLst>
            </p:cNvPr>
            <p:cNvSpPr txBox="1"/>
            <p:nvPr/>
          </p:nvSpPr>
          <p:spPr>
            <a:xfrm>
              <a:off x="1733481" y="236313"/>
              <a:ext cx="74105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latin typeface="Avenir Next LT Pro"/>
                </a:rPr>
                <a:t>Optional: Cross-Curricular Extension</a:t>
              </a:r>
              <a:endParaRPr lang="en-US" sz="3200"/>
            </a:p>
          </p:txBody>
        </p:sp>
        <p:pic>
          <p:nvPicPr>
            <p:cNvPr id="9" name="Picture 8" descr="A picture containing clipart&#10;&#10;AI-generated content may be incorrect.">
              <a:extLst>
                <a:ext uri="{FF2B5EF4-FFF2-40B4-BE49-F238E27FC236}">
                  <a16:creationId xmlns:a16="http://schemas.microsoft.com/office/drawing/2014/main" id="{E52A340E-B157-D4B2-C93D-256CEB54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455" y="200089"/>
              <a:ext cx="733425" cy="6572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1B8C8F-3C3E-6BEB-CA91-1F2B366967C2}"/>
              </a:ext>
            </a:extLst>
          </p:cNvPr>
          <p:cNvSpPr txBox="1"/>
          <p:nvPr/>
        </p:nvSpPr>
        <p:spPr>
          <a:xfrm>
            <a:off x="3048930" y="2547383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Which list is the longest, shortest?</a:t>
            </a:r>
          </a:p>
        </p:txBody>
      </p:sp>
    </p:spTree>
    <p:extLst>
      <p:ext uri="{BB962C8B-B14F-4D97-AF65-F5344CB8AC3E}">
        <p14:creationId xmlns:p14="http://schemas.microsoft.com/office/powerpoint/2010/main" val="410544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D7BF-4956-22AC-1FEA-512BB1E8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25EFE4-9715-FE80-CDA8-4E0B744D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76A29-1E7E-535D-04CD-D8ED216A28FD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3AC1-110C-8080-D4D1-57CADDF3502B}"/>
              </a:ext>
            </a:extLst>
          </p:cNvPr>
          <p:cNvSpPr txBox="1"/>
          <p:nvPr/>
        </p:nvSpPr>
        <p:spPr>
          <a:xfrm>
            <a:off x="597408" y="6366393"/>
            <a:ext cx="713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BA823-D959-7E0F-4C50-401D3A102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039"/>
          <a:stretch/>
        </p:blipFill>
        <p:spPr>
          <a:xfrm>
            <a:off x="1869197" y="122275"/>
            <a:ext cx="8656805" cy="6109653"/>
          </a:xfrm>
          <a:prstGeom prst="rect">
            <a:avLst/>
          </a:prstGeom>
        </p:spPr>
      </p:pic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238FA583-57D7-63B9-C47D-CDF1BCE4B6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550F9-9F92-612C-D227-3EBA86CBD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6AA26-692C-2E09-ADEC-1B51777FAF40}"/>
              </a:ext>
            </a:extLst>
          </p:cNvPr>
          <p:cNvSpPr/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39D37-3F0D-4605-DC24-9D22B49F1AED}"/>
              </a:ext>
            </a:extLst>
          </p:cNvPr>
          <p:cNvSpPr txBox="1"/>
          <p:nvPr/>
        </p:nvSpPr>
        <p:spPr>
          <a:xfrm>
            <a:off x="597409" y="6366393"/>
            <a:ext cx="1001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7BFC7-B9A1-F1DC-77B0-887FFDD77FA9}"/>
              </a:ext>
            </a:extLst>
          </p:cNvPr>
          <p:cNvSpPr txBox="1"/>
          <p:nvPr/>
        </p:nvSpPr>
        <p:spPr>
          <a:xfrm>
            <a:off x="11850623" y="6366393"/>
            <a:ext cx="25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DB0B2-0CFD-849E-E1B7-DD6FB947B8F8}"/>
              </a:ext>
            </a:extLst>
          </p:cNvPr>
          <p:cNvGrpSpPr/>
          <p:nvPr/>
        </p:nvGrpSpPr>
        <p:grpSpPr>
          <a:xfrm>
            <a:off x="341377" y="855444"/>
            <a:ext cx="5275006" cy="3894191"/>
            <a:chOff x="6100916" y="521110"/>
            <a:chExt cx="5275006" cy="38941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88EE29-0AF0-09FA-5EC1-56B22737817C}"/>
                </a:ext>
              </a:extLst>
            </p:cNvPr>
            <p:cNvSpPr txBox="1"/>
            <p:nvPr/>
          </p:nvSpPr>
          <p:spPr>
            <a:xfrm>
              <a:off x="6100916" y="521110"/>
              <a:ext cx="5275006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Avenir Next LT Pro"/>
                </a:rPr>
                <a:t>Read the book </a:t>
              </a:r>
              <a:r>
                <a:rPr lang="en-US" sz="3200" b="1">
                  <a:latin typeface="Avenir Next LT Pro"/>
                </a:rPr>
                <a:t>Hello Spring </a:t>
              </a:r>
              <a:r>
                <a:rPr lang="en-US" sz="3200">
                  <a:latin typeface="Avenir Next LT Pro"/>
                </a:rPr>
                <a:t>by Shelley Rotner</a:t>
              </a:r>
              <a:endParaRPr lang="en-US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AFCB-81D3-84E3-8B90-E0446222F316}"/>
                </a:ext>
              </a:extLst>
            </p:cNvPr>
            <p:cNvSpPr txBox="1"/>
            <p:nvPr/>
          </p:nvSpPr>
          <p:spPr>
            <a:xfrm>
              <a:off x="6100916" y="1860756"/>
              <a:ext cx="5152103" cy="25545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Avenir Next LT Pro"/>
              </a:endParaRPr>
            </a:p>
            <a:p>
              <a:pPr algn="ctr"/>
              <a:endParaRPr lang="en-US" sz="1200" i="1">
                <a:latin typeface="Avenir Next LT Pro"/>
              </a:endParaRPr>
            </a:p>
            <a:p>
              <a:pPr algn="ctr"/>
              <a:endParaRPr lang="en-US" sz="1200" i="1">
                <a:latin typeface="Avenir Next LT Pro"/>
              </a:endParaRPr>
            </a:p>
            <a:p>
              <a:r>
                <a:rPr lang="en-US" sz="2800" dirty="0">
                  <a:latin typeface="Avenir Next LT Pro"/>
                </a:rPr>
                <a:t>Link to Read-Aloud: </a:t>
              </a:r>
              <a:r>
                <a:rPr lang="en-US" sz="2800" dirty="0">
                  <a:latin typeface="Avenir Next LT Pro"/>
                  <a:hlinkClick r:id="rId3"/>
                </a:rPr>
                <a:t>https://youtu.be/t5hpU6ZbiD0?si=EmyRk_CRcBYah_zg</a:t>
              </a:r>
              <a:endParaRPr lang="en-US" dirty="0">
                <a:latin typeface="Avenir Next LT Pro"/>
              </a:endParaRPr>
            </a:p>
          </p:txBody>
        </p:sp>
      </p:grp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F1A522F6-ECC7-4643-E4D9-8A6D6A2F3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10" name="Picture 2" descr="Hello Spring! (Hello Seasons!): Rotner, Shelley: 9780823439959: Amazon ...">
            <a:extLst>
              <a:ext uri="{FF2B5EF4-FFF2-40B4-BE49-F238E27FC236}">
                <a16:creationId xmlns:a16="http://schemas.microsoft.com/office/drawing/2014/main" id="{C233F605-D187-7200-245B-6FAC264D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11" y="338819"/>
            <a:ext cx="5921512" cy="55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3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2E00F-DF24-F5EF-2614-F90A531F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37312C-8543-F65D-8242-D0BF29238B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82E1-FD6A-6DC3-DDC7-793C8E639684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6440B-26CE-4C61-20BA-6957983821A3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014D7-F4EB-8659-E051-E6F223D09A08}"/>
              </a:ext>
            </a:extLst>
          </p:cNvPr>
          <p:cNvSpPr txBox="1"/>
          <p:nvPr/>
        </p:nvSpPr>
        <p:spPr>
          <a:xfrm>
            <a:off x="4356495" y="2331133"/>
            <a:ext cx="7366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are the characteristics of spring?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6AC526AC-06D0-3466-C8D1-9A223863A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170" name="Picture 2" descr="Cottontail&amp;#95;Rabbit&amp;#95;0445">
            <a:extLst>
              <a:ext uri="{FF2B5EF4-FFF2-40B4-BE49-F238E27FC236}">
                <a16:creationId xmlns:a16="http://schemas.microsoft.com/office/drawing/2014/main" id="{86E454EB-DC8D-8DE2-250A-B102AF19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39951" y="1039953"/>
            <a:ext cx="6231928" cy="41520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88" y="72611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D81C-66B2-7A6C-D507-5CF43A9D8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4E588C-3075-42CA-5F75-8C32C6D4D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652DD-1C0A-CCAA-C43F-8EF1B5494AA8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81ADD-5AFC-28EB-DA7C-B9484CA7F041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B035A-7FCD-696C-57A7-6C6B9B4D0F24}"/>
              </a:ext>
            </a:extLst>
          </p:cNvPr>
          <p:cNvSpPr txBox="1"/>
          <p:nvPr/>
        </p:nvSpPr>
        <p:spPr>
          <a:xfrm>
            <a:off x="7552039" y="1569420"/>
            <a:ext cx="43991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What season is this?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How do you know?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Will this season be different for bears?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How?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558783D6-BA78-9B26-E8CF-31A26B6B1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B69BC-3A7C-3C39-D1AC-EC5C67481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16" y="882812"/>
            <a:ext cx="3441250" cy="4452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different, bear&#10;&#10;AI-generated content may be incorrect.">
            <a:extLst>
              <a:ext uri="{FF2B5EF4-FFF2-40B4-BE49-F238E27FC236}">
                <a16:creationId xmlns:a16="http://schemas.microsoft.com/office/drawing/2014/main" id="{D64B51D8-DBEA-B584-050E-46C4EF53D9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6" y="883512"/>
            <a:ext cx="3441250" cy="4452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silhouette, night sky&#10;&#10;AI-generated content may be incorrect.">
            <a:extLst>
              <a:ext uri="{FF2B5EF4-FFF2-40B4-BE49-F238E27FC236}">
                <a16:creationId xmlns:a16="http://schemas.microsoft.com/office/drawing/2014/main" id="{86E59021-9EA7-78CD-AE0A-CC5B18818E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7124" y="122275"/>
            <a:ext cx="1029532" cy="14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4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0C0B-B435-77D1-AA8F-8257545C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6FCD98-4395-B3CF-159E-9F262B470F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B21FC-71B9-ED6B-E83F-B431719E67E5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2C70C-D309-5B3B-E5B1-3BA3D2840ECD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583AE-15BE-FA52-7337-C38BD02AFAE5}"/>
              </a:ext>
            </a:extLst>
          </p:cNvPr>
          <p:cNvSpPr txBox="1"/>
          <p:nvPr/>
        </p:nvSpPr>
        <p:spPr>
          <a:xfrm>
            <a:off x="4992130" y="1393390"/>
            <a:ext cx="71145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Spring is a time for new growth.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Bear cubs are growing.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So is the rest of nature.</a:t>
            </a:r>
          </a:p>
          <a:p>
            <a:endParaRPr lang="en-US" sz="3600">
              <a:latin typeface="Avenir Next LT Pro" panose="020B0504020202020204" pitchFamily="34" charset="0"/>
            </a:endParaRPr>
          </a:p>
          <a:p>
            <a:r>
              <a:rPr lang="en-US" sz="3600">
                <a:latin typeface="Avenir Next LT Pro" panose="020B0504020202020204" pitchFamily="34" charset="0"/>
              </a:rPr>
              <a:t>Trees start to bloom, and new plants come up from the ground.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1CE38F8C-1738-65A1-AB06-BE8C1B5B4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10" name="Picture 9" descr="A picture containing text, book&#10;&#10;AI-generated content may be incorrect.">
            <a:extLst>
              <a:ext uri="{FF2B5EF4-FFF2-40B4-BE49-F238E27FC236}">
                <a16:creationId xmlns:a16="http://schemas.microsoft.com/office/drawing/2014/main" id="{A8FFDFDC-C84C-07D2-D8D7-82309A417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3" y="122275"/>
            <a:ext cx="4617192" cy="59751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1" name="Picture 10" descr="A picture containing text&#10;&#10;AI-generated content may be incorrect.">
            <a:extLst>
              <a:ext uri="{FF2B5EF4-FFF2-40B4-BE49-F238E27FC236}">
                <a16:creationId xmlns:a16="http://schemas.microsoft.com/office/drawing/2014/main" id="{4509FE06-82AC-9BDC-CF6E-E9C22F9E6B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0481" y="122275"/>
            <a:ext cx="1194816" cy="1205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F4AA1A-A4F3-05E0-7FDE-032C870E7AE3}"/>
              </a:ext>
            </a:extLst>
          </p:cNvPr>
          <p:cNvSpPr txBox="1"/>
          <p:nvPr/>
        </p:nvSpPr>
        <p:spPr>
          <a:xfrm>
            <a:off x="4992129" y="371280"/>
            <a:ext cx="609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Shadows Into Light Two" panose="02000506000000020004" pitchFamily="2" charset="0"/>
              </a:rPr>
              <a:t>Everything is Waking Up!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2572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CE8F-F905-936D-7219-1A9CBCE6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B14F1-A862-3FC3-A410-EDE67F7E37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6B92A-B708-59C9-1C62-EB7D1DA52D88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88792-0967-24E7-ADF2-329826964484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53E2C-B55F-61D5-9B09-AD317A055920}"/>
              </a:ext>
            </a:extLst>
          </p:cNvPr>
          <p:cNvSpPr txBox="1"/>
          <p:nvPr/>
        </p:nvSpPr>
        <p:spPr>
          <a:xfrm>
            <a:off x="825406" y="1961802"/>
            <a:ext cx="6706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new things bloom and emerge in spring?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795F6791-6A68-13B5-BA61-D0510459D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6146" name="Picture 2" descr="Flowering&amp;#32;dogwood&amp;#32;116-50">
            <a:extLst>
              <a:ext uri="{FF2B5EF4-FFF2-40B4-BE49-F238E27FC236}">
                <a16:creationId xmlns:a16="http://schemas.microsoft.com/office/drawing/2014/main" id="{BD918C86-196E-65A4-B3B4-A0539706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1421" y="1087821"/>
            <a:ext cx="6238400" cy="40627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8DA3DCA-B5EA-25CC-FA8C-9043A7F56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66" y="54629"/>
            <a:ext cx="3744368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17618-683E-2DE2-82F1-2097B7E06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440BD4-5D2B-92E5-19C9-5792D55101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3CC89-A02F-074D-E1F2-077471076F99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60AEF-EC49-39DE-FC55-1469CA401603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4A Hello Spring: Engage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31467-BF75-2192-58AB-C5969822B311}"/>
              </a:ext>
            </a:extLst>
          </p:cNvPr>
          <p:cNvSpPr txBox="1"/>
          <p:nvPr/>
        </p:nvSpPr>
        <p:spPr>
          <a:xfrm>
            <a:off x="3570151" y="2048296"/>
            <a:ext cx="73669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Avenir Next LT Pro" panose="020B0504020202020204" pitchFamily="34" charset="0"/>
              </a:rPr>
              <a:t>What temperature outside helps plants to grow?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EB10FF41-73BA-A4C8-DD7E-E50FB8BCA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93466" y="6298746"/>
            <a:ext cx="521415" cy="504625"/>
          </a:xfrm>
          <a:prstGeom prst="rect">
            <a:avLst/>
          </a:prstGeom>
        </p:spPr>
      </p:pic>
      <p:pic>
        <p:nvPicPr>
          <p:cNvPr id="7" name="Graphic 6" descr="Thermometer with solid fill">
            <a:extLst>
              <a:ext uri="{FF2B5EF4-FFF2-40B4-BE49-F238E27FC236}">
                <a16:creationId xmlns:a16="http://schemas.microsoft.com/office/drawing/2014/main" id="{7CBECF7B-FDF3-EDBE-340D-5E1E77844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7747" y="2179334"/>
            <a:ext cx="2046249" cy="20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1077</Words>
  <Application>Microsoft Office PowerPoint</Application>
  <PresentationFormat>Widescreen</PresentationFormat>
  <Paragraphs>152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Aptos Display</vt:lpstr>
      <vt:lpstr>Aptos Light</vt:lpstr>
      <vt:lpstr>Arial</vt:lpstr>
      <vt:lpstr>Avenir Next LT Pro</vt:lpstr>
      <vt:lpstr>Avenir Next LT Pro Demi</vt:lpstr>
      <vt:lpstr>Bitter</vt:lpstr>
      <vt:lpstr>Bitter SemiBold</vt:lpstr>
      <vt:lpstr>Montserrat Medium</vt:lpstr>
      <vt:lpstr>Shadows Into Light Two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Princ</dc:creator>
  <cp:lastModifiedBy>Wendy Parrett</cp:lastModifiedBy>
  <cp:revision>9</cp:revision>
  <dcterms:created xsi:type="dcterms:W3CDTF">2025-06-20T18:55:51Z</dcterms:created>
  <dcterms:modified xsi:type="dcterms:W3CDTF">2026-02-04T15:04:36Z</dcterms:modified>
</cp:coreProperties>
</file>