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301" r:id="rId3"/>
    <p:sldId id="302" r:id="rId4"/>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 id="327" r:id="rId29"/>
    <p:sldId id="331" r:id="rId30"/>
    <p:sldId id="335" r:id="rId31"/>
    <p:sldId id="332" r:id="rId32"/>
    <p:sldId id="333" r:id="rId33"/>
    <p:sldId id="33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FC2786-F008-0EB2-D9A8-1F12EEA6CE5B}" name="Wendy Parrett" initials="WP" userId="S::wendy.parrett@mdc.mo.gov::e75cd84c-1935-4997-9548-8fd9dced76a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5605"/>
    <a:srgbClr val="FA430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00DE59-8934-4F44-A16C-06E9C454FA4B}" v="1" dt="2025-08-14T15:04:05.8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1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C96DC0-7F45-40D5-A84E-41BC82CBC6FB}" type="datetimeFigureOut">
              <a:rPr lang="en-US" smtClean="0"/>
              <a:t>8/14/2025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211ABE-D579-4593-AF5B-ED12C7BD0762}" type="slidenum">
              <a:rPr lang="en-US" smtClean="0"/>
              <a:t>‹#›</a:t>
            </a:fld>
            <a:endParaRPr lang="en-US"/>
          </a:p>
        </p:txBody>
      </p:sp>
    </p:spTree>
    <p:extLst>
      <p:ext uri="{BB962C8B-B14F-4D97-AF65-F5344CB8AC3E}">
        <p14:creationId xmlns:p14="http://schemas.microsoft.com/office/powerpoint/2010/main" val="3268768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61DEC-EEE5-BA18-231D-5214A95F35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4F9006-F413-A364-544A-2CB974419D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576CED-7937-41AB-F675-F9B8D1CD2A6B}"/>
              </a:ext>
            </a:extLst>
          </p:cNvPr>
          <p:cNvSpPr>
            <a:spLocks noGrp="1"/>
          </p:cNvSpPr>
          <p:nvPr>
            <p:ph type="body" idx="1"/>
          </p:nvPr>
        </p:nvSpPr>
        <p:spPr/>
        <p:txBody>
          <a:bodyPr/>
          <a:lstStyle/>
          <a:p>
            <a:r>
              <a:rPr lang="en-US"/>
              <a:t>Animal in Picture: Downy Woodpecker</a:t>
            </a:r>
          </a:p>
        </p:txBody>
      </p:sp>
      <p:sp>
        <p:nvSpPr>
          <p:cNvPr id="4" name="Slide Number Placeholder 3">
            <a:extLst>
              <a:ext uri="{FF2B5EF4-FFF2-40B4-BE49-F238E27FC236}">
                <a16:creationId xmlns:a16="http://schemas.microsoft.com/office/drawing/2014/main" id="{D9E275F6-0F04-1486-9510-B13BE3BC43C6}"/>
              </a:ext>
            </a:extLst>
          </p:cNvPr>
          <p:cNvSpPr>
            <a:spLocks noGrp="1"/>
          </p:cNvSpPr>
          <p:nvPr>
            <p:ph type="sldNum" sz="quarter" idx="5"/>
          </p:nvPr>
        </p:nvSpPr>
        <p:spPr/>
        <p:txBody>
          <a:bodyPr/>
          <a:lstStyle/>
          <a:p>
            <a:fld id="{F7C19E1B-9841-4947-956E-4E7489943B16}" type="slidenum">
              <a:rPr lang="en-US" smtClean="0"/>
              <a:t>2</a:t>
            </a:fld>
            <a:endParaRPr lang="en-US"/>
          </a:p>
        </p:txBody>
      </p:sp>
    </p:spTree>
    <p:extLst>
      <p:ext uri="{BB962C8B-B14F-4D97-AF65-F5344CB8AC3E}">
        <p14:creationId xmlns:p14="http://schemas.microsoft.com/office/powerpoint/2010/main" val="4182936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EBB13-475A-7D10-627A-54F3C43B4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46DE01-6AA7-E420-DE16-76E44371E5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8DE516-C756-1D29-F5C9-EC9B6EBB583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CE18736-B4BD-FF7C-75CB-6441230951EC}"/>
              </a:ext>
            </a:extLst>
          </p:cNvPr>
          <p:cNvSpPr>
            <a:spLocks noGrp="1"/>
          </p:cNvSpPr>
          <p:nvPr>
            <p:ph type="sldNum" sz="quarter" idx="5"/>
          </p:nvPr>
        </p:nvSpPr>
        <p:spPr/>
        <p:txBody>
          <a:bodyPr/>
          <a:lstStyle/>
          <a:p>
            <a:fld id="{F7C19E1B-9841-4947-956E-4E7489943B16}" type="slidenum">
              <a:rPr lang="en-US" smtClean="0"/>
              <a:t>11</a:t>
            </a:fld>
            <a:endParaRPr lang="en-US"/>
          </a:p>
        </p:txBody>
      </p:sp>
    </p:spTree>
    <p:extLst>
      <p:ext uri="{BB962C8B-B14F-4D97-AF65-F5344CB8AC3E}">
        <p14:creationId xmlns:p14="http://schemas.microsoft.com/office/powerpoint/2010/main" val="3322613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F7284-994A-B039-1B4D-842BE6C611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05024C-5DD6-E129-E1CE-7BEA886690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9A714D-134E-BBA3-13F5-676CA960140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13716DF-9840-9688-CC41-64183E43FFF1}"/>
              </a:ext>
            </a:extLst>
          </p:cNvPr>
          <p:cNvSpPr>
            <a:spLocks noGrp="1"/>
          </p:cNvSpPr>
          <p:nvPr>
            <p:ph type="sldNum" sz="quarter" idx="5"/>
          </p:nvPr>
        </p:nvSpPr>
        <p:spPr/>
        <p:txBody>
          <a:bodyPr/>
          <a:lstStyle/>
          <a:p>
            <a:fld id="{F7C19E1B-9841-4947-956E-4E7489943B16}" type="slidenum">
              <a:rPr lang="en-US" smtClean="0"/>
              <a:t>12</a:t>
            </a:fld>
            <a:endParaRPr lang="en-US"/>
          </a:p>
        </p:txBody>
      </p:sp>
    </p:spTree>
    <p:extLst>
      <p:ext uri="{BB962C8B-B14F-4D97-AF65-F5344CB8AC3E}">
        <p14:creationId xmlns:p14="http://schemas.microsoft.com/office/powerpoint/2010/main" val="32938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E4817-0A36-71EF-C2F8-EAAFDC9286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5ABE7D-0B3E-83FD-8282-6814155ED0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4EB96E-62F2-EA4E-9CF3-96A7F2B84A13}"/>
              </a:ext>
            </a:extLst>
          </p:cNvPr>
          <p:cNvSpPr>
            <a:spLocks noGrp="1"/>
          </p:cNvSpPr>
          <p:nvPr>
            <p:ph type="body" idx="1"/>
          </p:nvPr>
        </p:nvSpPr>
        <p:spPr/>
        <p:txBody>
          <a:bodyPr/>
          <a:lstStyle/>
          <a:p>
            <a:r>
              <a:rPr lang="en-US"/>
              <a:t>From the </a:t>
            </a:r>
            <a:r>
              <a:rPr lang="en-US" i="1"/>
              <a:t>MDC Teacher Portal</a:t>
            </a:r>
            <a:r>
              <a:rPr lang="en-US"/>
              <a:t>, display </a:t>
            </a:r>
            <a:r>
              <a:rPr lang="en-US" i="1"/>
              <a:t>Home Tweet Home</a:t>
            </a:r>
            <a:r>
              <a:rPr lang="en-US"/>
              <a:t> section from the </a:t>
            </a:r>
            <a:r>
              <a:rPr lang="en-US" i="1" err="1"/>
              <a:t>Xplor</a:t>
            </a:r>
            <a:r>
              <a:rPr lang="en-US"/>
              <a:t> article Sarah’s Guide to Birds.</a:t>
            </a:r>
          </a:p>
        </p:txBody>
      </p:sp>
      <p:sp>
        <p:nvSpPr>
          <p:cNvPr id="4" name="Slide Number Placeholder 3">
            <a:extLst>
              <a:ext uri="{FF2B5EF4-FFF2-40B4-BE49-F238E27FC236}">
                <a16:creationId xmlns:a16="http://schemas.microsoft.com/office/drawing/2014/main" id="{CE768535-A820-D017-3EE7-6C9FF437D7E3}"/>
              </a:ext>
            </a:extLst>
          </p:cNvPr>
          <p:cNvSpPr>
            <a:spLocks noGrp="1"/>
          </p:cNvSpPr>
          <p:nvPr>
            <p:ph type="sldNum" sz="quarter" idx="5"/>
          </p:nvPr>
        </p:nvSpPr>
        <p:spPr/>
        <p:txBody>
          <a:bodyPr/>
          <a:lstStyle/>
          <a:p>
            <a:fld id="{F7C19E1B-9841-4947-956E-4E7489943B16}" type="slidenum">
              <a:rPr lang="en-US" smtClean="0"/>
              <a:t>13</a:t>
            </a:fld>
            <a:endParaRPr lang="en-US"/>
          </a:p>
        </p:txBody>
      </p:sp>
    </p:spTree>
    <p:extLst>
      <p:ext uri="{BB962C8B-B14F-4D97-AF65-F5344CB8AC3E}">
        <p14:creationId xmlns:p14="http://schemas.microsoft.com/office/powerpoint/2010/main" val="1862058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161E7-22EE-9F82-3D4C-F770D1A4E5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E3D965-C1EB-0477-9ABF-CD08BAEB91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859091-5D5C-EEDF-C0FE-ADFF6C5081CA}"/>
              </a:ext>
            </a:extLst>
          </p:cNvPr>
          <p:cNvSpPr>
            <a:spLocks noGrp="1"/>
          </p:cNvSpPr>
          <p:nvPr>
            <p:ph type="body" idx="1"/>
          </p:nvPr>
        </p:nvSpPr>
        <p:spPr/>
        <p:txBody>
          <a:bodyPr/>
          <a:lstStyle/>
          <a:p>
            <a:r>
              <a:rPr lang="en-US"/>
              <a:t>Grasslands, wetland, forest, and </a:t>
            </a:r>
            <a:r>
              <a:rPr lang="en-US" err="1"/>
              <a:t>backya</a:t>
            </a:r>
          </a:p>
          <a:p>
            <a:endParaRPr lang="en-US"/>
          </a:p>
          <a:p>
            <a:r>
              <a:rPr lang="en-US"/>
              <a:t>Animal in Picture: Goldfinch </a:t>
            </a:r>
          </a:p>
          <a:p>
            <a:endParaRPr lang="en-US"/>
          </a:p>
        </p:txBody>
      </p:sp>
      <p:sp>
        <p:nvSpPr>
          <p:cNvPr id="4" name="Slide Number Placeholder 3">
            <a:extLst>
              <a:ext uri="{FF2B5EF4-FFF2-40B4-BE49-F238E27FC236}">
                <a16:creationId xmlns:a16="http://schemas.microsoft.com/office/drawing/2014/main" id="{649E9BDC-3D2B-0B4E-6CF8-279C70BB11A2}"/>
              </a:ext>
            </a:extLst>
          </p:cNvPr>
          <p:cNvSpPr>
            <a:spLocks noGrp="1"/>
          </p:cNvSpPr>
          <p:nvPr>
            <p:ph type="sldNum" sz="quarter" idx="5"/>
          </p:nvPr>
        </p:nvSpPr>
        <p:spPr/>
        <p:txBody>
          <a:bodyPr/>
          <a:lstStyle/>
          <a:p>
            <a:fld id="{F7C19E1B-9841-4947-956E-4E7489943B16}" type="slidenum">
              <a:rPr lang="en-US" smtClean="0"/>
              <a:t>14</a:t>
            </a:fld>
            <a:endParaRPr lang="en-US"/>
          </a:p>
        </p:txBody>
      </p:sp>
    </p:spTree>
    <p:extLst>
      <p:ext uri="{BB962C8B-B14F-4D97-AF65-F5344CB8AC3E}">
        <p14:creationId xmlns:p14="http://schemas.microsoft.com/office/powerpoint/2010/main" val="926165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14C30-BCD7-7276-4BAC-05342B9CE8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6A926A-9419-08A2-DBFC-57E25F5720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923205-C1B0-6295-9EA2-8713D3E03325}"/>
              </a:ext>
            </a:extLst>
          </p:cNvPr>
          <p:cNvSpPr>
            <a:spLocks noGrp="1"/>
          </p:cNvSpPr>
          <p:nvPr>
            <p:ph type="body" idx="1"/>
          </p:nvPr>
        </p:nvSpPr>
        <p:spPr/>
        <p:txBody>
          <a:bodyPr/>
          <a:lstStyle/>
          <a:p>
            <a:r>
              <a:rPr lang="en-US"/>
              <a:t>Identify that winter is the hardest time for local birds to have their habitat needs met, but that spring brings more available food sources with the warming temperatures. To provide migrating birds with food in early spring when natural foods are scarce, bird feeders are often placed in areas to support a habitat need.</a:t>
            </a:r>
          </a:p>
          <a:p>
            <a:endParaRPr lang="en-US"/>
          </a:p>
          <a:p>
            <a:r>
              <a:rPr lang="en-US"/>
              <a:t>Let’s explore some ideas or ways to solve this problem by providing a habitat need, like food, that could be scarce during these months of migration. Our classroom community will work together to welcome and support our wild bird population.</a:t>
            </a:r>
          </a:p>
          <a:p>
            <a:endParaRPr lang="en-US"/>
          </a:p>
          <a:p>
            <a:r>
              <a:rPr lang="en-US"/>
              <a:t>Animal in Picture: Blue Jay</a:t>
            </a:r>
          </a:p>
        </p:txBody>
      </p:sp>
      <p:sp>
        <p:nvSpPr>
          <p:cNvPr id="4" name="Slide Number Placeholder 3">
            <a:extLst>
              <a:ext uri="{FF2B5EF4-FFF2-40B4-BE49-F238E27FC236}">
                <a16:creationId xmlns:a16="http://schemas.microsoft.com/office/drawing/2014/main" id="{63A56297-A483-F5B9-E4EF-41FD1CCACB16}"/>
              </a:ext>
            </a:extLst>
          </p:cNvPr>
          <p:cNvSpPr>
            <a:spLocks noGrp="1"/>
          </p:cNvSpPr>
          <p:nvPr>
            <p:ph type="sldNum" sz="quarter" idx="5"/>
          </p:nvPr>
        </p:nvSpPr>
        <p:spPr/>
        <p:txBody>
          <a:bodyPr/>
          <a:lstStyle/>
          <a:p>
            <a:fld id="{F7C19E1B-9841-4947-956E-4E7489943B16}" type="slidenum">
              <a:rPr lang="en-US" smtClean="0"/>
              <a:t>15</a:t>
            </a:fld>
            <a:endParaRPr lang="en-US"/>
          </a:p>
        </p:txBody>
      </p:sp>
    </p:spTree>
    <p:extLst>
      <p:ext uri="{BB962C8B-B14F-4D97-AF65-F5344CB8AC3E}">
        <p14:creationId xmlns:p14="http://schemas.microsoft.com/office/powerpoint/2010/main" val="2954528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4A59A-8FFA-AF00-415A-93E645E752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ADCCB0-2C99-2C57-D35B-A32A6693CF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7DC754-D80A-EA16-9046-DA40A6116B98}"/>
              </a:ext>
            </a:extLst>
          </p:cNvPr>
          <p:cNvSpPr>
            <a:spLocks noGrp="1"/>
          </p:cNvSpPr>
          <p:nvPr>
            <p:ph type="body" idx="1"/>
          </p:nvPr>
        </p:nvSpPr>
        <p:spPr/>
        <p:txBody>
          <a:bodyPr/>
          <a:lstStyle/>
          <a:p>
            <a:r>
              <a:rPr lang="en-US"/>
              <a:t>We have an idea to provide food for birds in our schoolyard, but there are different ways we can do this. We can either use a purchased bird feeder or we can create one ourselves.</a:t>
            </a:r>
          </a:p>
        </p:txBody>
      </p:sp>
      <p:sp>
        <p:nvSpPr>
          <p:cNvPr id="4" name="Slide Number Placeholder 3">
            <a:extLst>
              <a:ext uri="{FF2B5EF4-FFF2-40B4-BE49-F238E27FC236}">
                <a16:creationId xmlns:a16="http://schemas.microsoft.com/office/drawing/2014/main" id="{FF2BD205-E262-2D61-50EF-6BDED176747E}"/>
              </a:ext>
            </a:extLst>
          </p:cNvPr>
          <p:cNvSpPr>
            <a:spLocks noGrp="1"/>
          </p:cNvSpPr>
          <p:nvPr>
            <p:ph type="sldNum" sz="quarter" idx="5"/>
          </p:nvPr>
        </p:nvSpPr>
        <p:spPr/>
        <p:txBody>
          <a:bodyPr/>
          <a:lstStyle/>
          <a:p>
            <a:fld id="{F7C19E1B-9841-4947-956E-4E7489943B16}" type="slidenum">
              <a:rPr lang="en-US" smtClean="0"/>
              <a:t>16</a:t>
            </a:fld>
            <a:endParaRPr lang="en-US"/>
          </a:p>
        </p:txBody>
      </p:sp>
    </p:spTree>
    <p:extLst>
      <p:ext uri="{BB962C8B-B14F-4D97-AF65-F5344CB8AC3E}">
        <p14:creationId xmlns:p14="http://schemas.microsoft.com/office/powerpoint/2010/main" val="189846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AFDE6-DD74-DAEB-5107-11C28EDE34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3546FF-7A9D-4153-C67B-2646B6C481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362FEC-BB56-95BE-8A16-308EC8D66DEF}"/>
              </a:ext>
            </a:extLst>
          </p:cNvPr>
          <p:cNvSpPr>
            <a:spLocks noGrp="1"/>
          </p:cNvSpPr>
          <p:nvPr>
            <p:ph type="body" idx="1"/>
          </p:nvPr>
        </p:nvSpPr>
        <p:spPr/>
        <p:txBody>
          <a:bodyPr/>
          <a:lstStyle/>
          <a:p>
            <a:r>
              <a:rPr lang="en-US"/>
              <a:t>For this activity, two different bird feeders will be compared: one store-bought feeder and one student-made craft feeder.</a:t>
            </a:r>
          </a:p>
          <a:p>
            <a:endParaRPr lang="en-US"/>
          </a:p>
          <a:p>
            <a:r>
              <a:rPr lang="en-US"/>
              <a:t>Have students complete the </a:t>
            </a:r>
            <a:r>
              <a:rPr lang="en-US" b="1"/>
              <a:t>Science Notebook 7B Bird Feeder Buffet </a:t>
            </a:r>
            <a:r>
              <a:rPr lang="en-US"/>
              <a:t>prediction on Page 130 of the student guide.</a:t>
            </a:r>
          </a:p>
          <a:p>
            <a:endParaRPr lang="en-US"/>
          </a:p>
          <a:p>
            <a:endParaRPr lang="en-US"/>
          </a:p>
        </p:txBody>
      </p:sp>
      <p:sp>
        <p:nvSpPr>
          <p:cNvPr id="4" name="Slide Number Placeholder 3">
            <a:extLst>
              <a:ext uri="{FF2B5EF4-FFF2-40B4-BE49-F238E27FC236}">
                <a16:creationId xmlns:a16="http://schemas.microsoft.com/office/drawing/2014/main" id="{B407AA4F-C603-683C-53AD-6DC723257511}"/>
              </a:ext>
            </a:extLst>
          </p:cNvPr>
          <p:cNvSpPr>
            <a:spLocks noGrp="1"/>
          </p:cNvSpPr>
          <p:nvPr>
            <p:ph type="sldNum" sz="quarter" idx="5"/>
          </p:nvPr>
        </p:nvSpPr>
        <p:spPr/>
        <p:txBody>
          <a:bodyPr/>
          <a:lstStyle/>
          <a:p>
            <a:fld id="{F7C19E1B-9841-4947-956E-4E7489943B16}" type="slidenum">
              <a:rPr lang="en-US" smtClean="0"/>
              <a:t>17</a:t>
            </a:fld>
            <a:endParaRPr lang="en-US"/>
          </a:p>
        </p:txBody>
      </p:sp>
    </p:spTree>
    <p:extLst>
      <p:ext uri="{BB962C8B-B14F-4D97-AF65-F5344CB8AC3E}">
        <p14:creationId xmlns:p14="http://schemas.microsoft.com/office/powerpoint/2010/main" val="3263850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8B8EA-F324-0E42-49BD-7565C45981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DFEAFF-DD66-42F4-BBE9-9DB7C1C1F4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E8796A-3311-8183-D941-DFDD42499694}"/>
              </a:ext>
            </a:extLst>
          </p:cNvPr>
          <p:cNvSpPr>
            <a:spLocks noGrp="1"/>
          </p:cNvSpPr>
          <p:nvPr>
            <p:ph type="body" idx="1"/>
          </p:nvPr>
        </p:nvSpPr>
        <p:spPr/>
        <p:txBody>
          <a:bodyPr/>
          <a:lstStyle/>
          <a:p>
            <a:r>
              <a:rPr lang="en-US"/>
              <a:t>From the </a:t>
            </a:r>
            <a:r>
              <a:rPr lang="en-US" i="1"/>
              <a:t>MDC Teacher Portal</a:t>
            </a:r>
            <a:r>
              <a:rPr lang="en-US"/>
              <a:t>, display the directions from the </a:t>
            </a:r>
            <a:r>
              <a:rPr lang="en-US" i="1"/>
              <a:t>How to Make a Pinecone Bird Feeder </a:t>
            </a:r>
            <a:r>
              <a:rPr lang="en-US"/>
              <a:t>in </a:t>
            </a:r>
            <a:r>
              <a:rPr lang="en-US" i="1" err="1"/>
              <a:t>Xplor</a:t>
            </a:r>
            <a:r>
              <a:rPr lang="en-US"/>
              <a:t>. Have each student make a pinecone bird feeder. You will need pinecones, yarn, peanut butter, and black oil sunflower birdseed.</a:t>
            </a:r>
          </a:p>
          <a:p>
            <a:endParaRPr lang="en-US"/>
          </a:p>
          <a:p>
            <a:pPr marL="171450" indent="-171450">
              <a:buFont typeface="Arial" panose="020B0604020202020204" pitchFamily="34" charset="0"/>
              <a:buChar char="•"/>
            </a:pPr>
            <a:r>
              <a:rPr lang="en-US"/>
              <a:t>Gather a pinecone per student. Tie yarn or twine around the top of each one.</a:t>
            </a:r>
          </a:p>
          <a:p>
            <a:pPr marL="171450" indent="-171450">
              <a:buFont typeface="Arial" panose="020B0604020202020204" pitchFamily="34" charset="0"/>
              <a:buChar char="•"/>
            </a:pPr>
            <a:r>
              <a:rPr lang="en-US"/>
              <a:t>Use a butter knife or popsicle stick to cover your cones with peanut butter (or sunflower butter if there are allergy concerns). Fill all the little spaces.</a:t>
            </a:r>
          </a:p>
          <a:p>
            <a:pPr marL="171450" indent="-171450">
              <a:buFont typeface="Arial" panose="020B0604020202020204" pitchFamily="34" charset="0"/>
              <a:buChar char="•"/>
            </a:pPr>
            <a:r>
              <a:rPr lang="en-US"/>
              <a:t>Pour birdseed into a small tub or cake pan. Roll your cones through the black oil sunflower seed. Press firmly so plenty of seed sticks to the peanut butter. Keep rolling until each pinecone is completely covered.</a:t>
            </a:r>
          </a:p>
          <a:p>
            <a:endParaRPr lang="en-US"/>
          </a:p>
          <a:p>
            <a:endParaRPr lang="en-US"/>
          </a:p>
        </p:txBody>
      </p:sp>
      <p:sp>
        <p:nvSpPr>
          <p:cNvPr id="4" name="Slide Number Placeholder 3">
            <a:extLst>
              <a:ext uri="{FF2B5EF4-FFF2-40B4-BE49-F238E27FC236}">
                <a16:creationId xmlns:a16="http://schemas.microsoft.com/office/drawing/2014/main" id="{48690C57-4AA3-12E1-4072-BDB7B63FA7C4}"/>
              </a:ext>
            </a:extLst>
          </p:cNvPr>
          <p:cNvSpPr>
            <a:spLocks noGrp="1"/>
          </p:cNvSpPr>
          <p:nvPr>
            <p:ph type="sldNum" sz="quarter" idx="5"/>
          </p:nvPr>
        </p:nvSpPr>
        <p:spPr/>
        <p:txBody>
          <a:bodyPr/>
          <a:lstStyle/>
          <a:p>
            <a:fld id="{F7C19E1B-9841-4947-956E-4E7489943B16}" type="slidenum">
              <a:rPr lang="en-US" smtClean="0"/>
              <a:t>18</a:t>
            </a:fld>
            <a:endParaRPr lang="en-US"/>
          </a:p>
        </p:txBody>
      </p:sp>
    </p:spTree>
    <p:extLst>
      <p:ext uri="{BB962C8B-B14F-4D97-AF65-F5344CB8AC3E}">
        <p14:creationId xmlns:p14="http://schemas.microsoft.com/office/powerpoint/2010/main" val="35696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00C28-8B24-59BD-1B97-789CE890CC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25CBF1-F94B-A515-3A23-58E9FD8A67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0D9644-5FAC-8D6A-C733-D48A52E04547}"/>
              </a:ext>
            </a:extLst>
          </p:cNvPr>
          <p:cNvSpPr>
            <a:spLocks noGrp="1"/>
          </p:cNvSpPr>
          <p:nvPr>
            <p:ph type="body" idx="1"/>
          </p:nvPr>
        </p:nvSpPr>
        <p:spPr/>
        <p:txBody>
          <a:bodyPr/>
          <a:lstStyle/>
          <a:p>
            <a:r>
              <a:rPr lang="en-US"/>
              <a:t>Continuing the investigation, ask students the following.</a:t>
            </a:r>
          </a:p>
          <a:p>
            <a:endParaRPr lang="en-US"/>
          </a:p>
          <a:p>
            <a:r>
              <a:rPr lang="en-US"/>
              <a:t>Animal in Picture: albino Ruby-throated Hummingbird</a:t>
            </a:r>
          </a:p>
          <a:p>
            <a:endParaRPr lang="en-US"/>
          </a:p>
          <a:p>
            <a:endParaRPr lang="en-US"/>
          </a:p>
        </p:txBody>
      </p:sp>
      <p:sp>
        <p:nvSpPr>
          <p:cNvPr id="4" name="Slide Number Placeholder 3">
            <a:extLst>
              <a:ext uri="{FF2B5EF4-FFF2-40B4-BE49-F238E27FC236}">
                <a16:creationId xmlns:a16="http://schemas.microsoft.com/office/drawing/2014/main" id="{875E3126-173B-4743-21FB-7DBB469698D9}"/>
              </a:ext>
            </a:extLst>
          </p:cNvPr>
          <p:cNvSpPr>
            <a:spLocks noGrp="1"/>
          </p:cNvSpPr>
          <p:nvPr>
            <p:ph type="sldNum" sz="quarter" idx="5"/>
          </p:nvPr>
        </p:nvSpPr>
        <p:spPr/>
        <p:txBody>
          <a:bodyPr/>
          <a:lstStyle/>
          <a:p>
            <a:fld id="{F7C19E1B-9841-4947-956E-4E7489943B16}" type="slidenum">
              <a:rPr lang="en-US" smtClean="0"/>
              <a:t>19</a:t>
            </a:fld>
            <a:endParaRPr lang="en-US"/>
          </a:p>
        </p:txBody>
      </p:sp>
    </p:spTree>
    <p:extLst>
      <p:ext uri="{BB962C8B-B14F-4D97-AF65-F5344CB8AC3E}">
        <p14:creationId xmlns:p14="http://schemas.microsoft.com/office/powerpoint/2010/main" val="4287532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6E106-BB39-2E73-8660-BE12FD4379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5D813E-F1D1-368F-7A6C-4B4CB59D7D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28DBF2-5F9E-23B7-B238-9B44ED816D53}"/>
              </a:ext>
            </a:extLst>
          </p:cNvPr>
          <p:cNvSpPr>
            <a:spLocks noGrp="1"/>
          </p:cNvSpPr>
          <p:nvPr>
            <p:ph type="body" idx="1"/>
          </p:nvPr>
        </p:nvSpPr>
        <p:spPr/>
        <p:txBody>
          <a:bodyPr/>
          <a:lstStyle/>
          <a:p>
            <a:endParaRPr lang="en-US"/>
          </a:p>
          <a:p>
            <a:endParaRPr lang="en-US"/>
          </a:p>
        </p:txBody>
      </p:sp>
      <p:sp>
        <p:nvSpPr>
          <p:cNvPr id="4" name="Slide Number Placeholder 3">
            <a:extLst>
              <a:ext uri="{FF2B5EF4-FFF2-40B4-BE49-F238E27FC236}">
                <a16:creationId xmlns:a16="http://schemas.microsoft.com/office/drawing/2014/main" id="{55BA4029-7B6A-920D-BCDF-732089D32121}"/>
              </a:ext>
            </a:extLst>
          </p:cNvPr>
          <p:cNvSpPr>
            <a:spLocks noGrp="1"/>
          </p:cNvSpPr>
          <p:nvPr>
            <p:ph type="sldNum" sz="quarter" idx="5"/>
          </p:nvPr>
        </p:nvSpPr>
        <p:spPr/>
        <p:txBody>
          <a:bodyPr/>
          <a:lstStyle/>
          <a:p>
            <a:fld id="{F7C19E1B-9841-4947-956E-4E7489943B16}" type="slidenum">
              <a:rPr lang="en-US" smtClean="0"/>
              <a:t>20</a:t>
            </a:fld>
            <a:endParaRPr lang="en-US"/>
          </a:p>
        </p:txBody>
      </p:sp>
    </p:spTree>
    <p:extLst>
      <p:ext uri="{BB962C8B-B14F-4D97-AF65-F5344CB8AC3E}">
        <p14:creationId xmlns:p14="http://schemas.microsoft.com/office/powerpoint/2010/main" val="365399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5353E-DFDB-CB80-9CF3-3C1885B9F3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664E26-1FD6-4385-BBBD-528F96D83C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D7D927-0544-3905-5682-AD6AEB797F76}"/>
              </a:ext>
            </a:extLst>
          </p:cNvPr>
          <p:cNvSpPr>
            <a:spLocks noGrp="1"/>
          </p:cNvSpPr>
          <p:nvPr>
            <p:ph type="body" idx="1"/>
          </p:nvPr>
        </p:nvSpPr>
        <p:spPr/>
        <p:txBody>
          <a:bodyPr/>
          <a:lstStyle/>
          <a:p>
            <a:r>
              <a:rPr lang="en-US"/>
              <a:t>As the school year progresses, take time each day to discuss observations of local animal life, noting the times of year (month/season) and what animals are most observed.</a:t>
            </a:r>
          </a:p>
        </p:txBody>
      </p:sp>
      <p:sp>
        <p:nvSpPr>
          <p:cNvPr id="4" name="Slide Number Placeholder 3">
            <a:extLst>
              <a:ext uri="{FF2B5EF4-FFF2-40B4-BE49-F238E27FC236}">
                <a16:creationId xmlns:a16="http://schemas.microsoft.com/office/drawing/2014/main" id="{2C292A24-C1DA-4486-08CB-F73596FD2FA3}"/>
              </a:ext>
            </a:extLst>
          </p:cNvPr>
          <p:cNvSpPr>
            <a:spLocks noGrp="1"/>
          </p:cNvSpPr>
          <p:nvPr>
            <p:ph type="sldNum" sz="quarter" idx="5"/>
          </p:nvPr>
        </p:nvSpPr>
        <p:spPr/>
        <p:txBody>
          <a:bodyPr/>
          <a:lstStyle/>
          <a:p>
            <a:fld id="{F7C19E1B-9841-4947-956E-4E7489943B16}" type="slidenum">
              <a:rPr lang="en-US" smtClean="0"/>
              <a:t>3</a:t>
            </a:fld>
            <a:endParaRPr lang="en-US"/>
          </a:p>
        </p:txBody>
      </p:sp>
    </p:spTree>
    <p:extLst>
      <p:ext uri="{BB962C8B-B14F-4D97-AF65-F5344CB8AC3E}">
        <p14:creationId xmlns:p14="http://schemas.microsoft.com/office/powerpoint/2010/main" val="1085639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DA228-0146-E4FB-7DA6-714F7AAF0C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79E667-39AC-9350-C8ED-0AF359031A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3E1C08-D330-98AF-4ADF-6CAC3080712E}"/>
              </a:ext>
            </a:extLst>
          </p:cNvPr>
          <p:cNvSpPr>
            <a:spLocks noGrp="1"/>
          </p:cNvSpPr>
          <p:nvPr>
            <p:ph type="body" idx="1"/>
          </p:nvPr>
        </p:nvSpPr>
        <p:spPr/>
        <p:txBody>
          <a:bodyPr/>
          <a:lstStyle/>
          <a:p>
            <a:r>
              <a:rPr lang="en-US"/>
              <a:t>To compare the amount of bird food, make sure only ½ cup of black oil sunflower birdseed is provided for the comparative feeders, noting more than one craft bird feeder may need to be created to fulfill ½ cup birdseed requirement.</a:t>
            </a:r>
          </a:p>
          <a:p>
            <a:endParaRPr lang="en-US"/>
          </a:p>
          <a:p>
            <a:r>
              <a:rPr lang="en-US"/>
              <a:t>Hang both the purchased feeder and pinecone bird feeders on the same day in nearby areas and begin monitoring the type and number of birds that visit the feeders. Use the </a:t>
            </a:r>
            <a:r>
              <a:rPr lang="en-US" i="1"/>
              <a:t>MDC Feeding Backyard Birds </a:t>
            </a:r>
            <a:r>
              <a:rPr lang="en-US"/>
              <a:t>poster or print the </a:t>
            </a:r>
            <a:r>
              <a:rPr lang="en-US" i="1"/>
              <a:t>You Discover Backyard Birds: A Mini Field Guid</a:t>
            </a:r>
            <a:r>
              <a:rPr lang="en-US"/>
              <a:t>e from the </a:t>
            </a:r>
            <a:r>
              <a:rPr lang="en-US" i="1"/>
              <a:t>MDC Teacher Portal </a:t>
            </a:r>
            <a:r>
              <a:rPr lang="en-US"/>
              <a:t>to help in identification. </a:t>
            </a:r>
          </a:p>
          <a:p>
            <a:endParaRPr lang="en-US"/>
          </a:p>
          <a:p>
            <a:r>
              <a:rPr lang="en-US"/>
              <a:t>Animal in Picture: Indigo Bunting</a:t>
            </a:r>
          </a:p>
        </p:txBody>
      </p:sp>
      <p:sp>
        <p:nvSpPr>
          <p:cNvPr id="4" name="Slide Number Placeholder 3">
            <a:extLst>
              <a:ext uri="{FF2B5EF4-FFF2-40B4-BE49-F238E27FC236}">
                <a16:creationId xmlns:a16="http://schemas.microsoft.com/office/drawing/2014/main" id="{101CF323-B9E1-E9A8-CA14-B36D56B41DA3}"/>
              </a:ext>
            </a:extLst>
          </p:cNvPr>
          <p:cNvSpPr>
            <a:spLocks noGrp="1"/>
          </p:cNvSpPr>
          <p:nvPr>
            <p:ph type="sldNum" sz="quarter" idx="5"/>
          </p:nvPr>
        </p:nvSpPr>
        <p:spPr/>
        <p:txBody>
          <a:bodyPr/>
          <a:lstStyle/>
          <a:p>
            <a:fld id="{F7C19E1B-9841-4947-956E-4E7489943B16}" type="slidenum">
              <a:rPr lang="en-US" smtClean="0"/>
              <a:t>21</a:t>
            </a:fld>
            <a:endParaRPr lang="en-US"/>
          </a:p>
        </p:txBody>
      </p:sp>
    </p:spTree>
    <p:extLst>
      <p:ext uri="{BB962C8B-B14F-4D97-AF65-F5344CB8AC3E}">
        <p14:creationId xmlns:p14="http://schemas.microsoft.com/office/powerpoint/2010/main" val="530238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32F07-4046-2345-2B33-CD79B8287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451362-297E-48F9-1460-4C1376D99C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5C20E2-3086-B821-BEB7-99FB6CDC6CAA}"/>
              </a:ext>
            </a:extLst>
          </p:cNvPr>
          <p:cNvSpPr>
            <a:spLocks noGrp="1"/>
          </p:cNvSpPr>
          <p:nvPr>
            <p:ph type="body" idx="1"/>
          </p:nvPr>
        </p:nvSpPr>
        <p:spPr/>
        <p:txBody>
          <a:bodyPr/>
          <a:lstStyle/>
          <a:p>
            <a:r>
              <a:rPr lang="en-US"/>
              <a:t>Mark the location of the bird feeders on the schoolyard map in the student guide </a:t>
            </a:r>
            <a:r>
              <a:rPr lang="en-US" b="1"/>
              <a:t>Draw It! 7B Schoolyard Bird Habitat </a:t>
            </a:r>
            <a:r>
              <a:rPr lang="en-US"/>
              <a:t>page.</a:t>
            </a:r>
          </a:p>
        </p:txBody>
      </p:sp>
      <p:sp>
        <p:nvSpPr>
          <p:cNvPr id="4" name="Slide Number Placeholder 3">
            <a:extLst>
              <a:ext uri="{FF2B5EF4-FFF2-40B4-BE49-F238E27FC236}">
                <a16:creationId xmlns:a16="http://schemas.microsoft.com/office/drawing/2014/main" id="{F51E70AD-452E-2D42-ADDA-D374B8D87698}"/>
              </a:ext>
            </a:extLst>
          </p:cNvPr>
          <p:cNvSpPr>
            <a:spLocks noGrp="1"/>
          </p:cNvSpPr>
          <p:nvPr>
            <p:ph type="sldNum" sz="quarter" idx="5"/>
          </p:nvPr>
        </p:nvSpPr>
        <p:spPr/>
        <p:txBody>
          <a:bodyPr/>
          <a:lstStyle/>
          <a:p>
            <a:fld id="{F7C19E1B-9841-4947-956E-4E7489943B16}" type="slidenum">
              <a:rPr lang="en-US" smtClean="0"/>
              <a:t>22</a:t>
            </a:fld>
            <a:endParaRPr lang="en-US"/>
          </a:p>
        </p:txBody>
      </p:sp>
    </p:spTree>
    <p:extLst>
      <p:ext uri="{BB962C8B-B14F-4D97-AF65-F5344CB8AC3E}">
        <p14:creationId xmlns:p14="http://schemas.microsoft.com/office/powerpoint/2010/main" val="3750055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B807F-2567-8AF6-656A-DB535C8078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1FDD64-6513-042C-BB0D-628225A028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547149-F652-9C05-60D2-F4AC1419E4CE}"/>
              </a:ext>
            </a:extLst>
          </p:cNvPr>
          <p:cNvSpPr>
            <a:spLocks noGrp="1"/>
          </p:cNvSpPr>
          <p:nvPr>
            <p:ph type="body" idx="1"/>
          </p:nvPr>
        </p:nvSpPr>
        <p:spPr/>
        <p:txBody>
          <a:bodyPr/>
          <a:lstStyle/>
          <a:p>
            <a:r>
              <a:rPr lang="en-US"/>
              <a:t>Students revisit their prediction in their student guides on </a:t>
            </a:r>
            <a:r>
              <a:rPr lang="en-US" b="1"/>
              <a:t>Science Notebook 7B Bird Feeder </a:t>
            </a:r>
            <a:r>
              <a:rPr lang="en-US"/>
              <a:t>Page 130 and make any changes.</a:t>
            </a:r>
          </a:p>
        </p:txBody>
      </p:sp>
      <p:sp>
        <p:nvSpPr>
          <p:cNvPr id="4" name="Slide Number Placeholder 3">
            <a:extLst>
              <a:ext uri="{FF2B5EF4-FFF2-40B4-BE49-F238E27FC236}">
                <a16:creationId xmlns:a16="http://schemas.microsoft.com/office/drawing/2014/main" id="{656DD3AC-0D33-8223-6AEE-DD28425AEC18}"/>
              </a:ext>
            </a:extLst>
          </p:cNvPr>
          <p:cNvSpPr>
            <a:spLocks noGrp="1"/>
          </p:cNvSpPr>
          <p:nvPr>
            <p:ph type="sldNum" sz="quarter" idx="5"/>
          </p:nvPr>
        </p:nvSpPr>
        <p:spPr/>
        <p:txBody>
          <a:bodyPr/>
          <a:lstStyle/>
          <a:p>
            <a:fld id="{F7C19E1B-9841-4947-956E-4E7489943B16}" type="slidenum">
              <a:rPr lang="en-US" smtClean="0"/>
              <a:t>23</a:t>
            </a:fld>
            <a:endParaRPr lang="en-US"/>
          </a:p>
        </p:txBody>
      </p:sp>
    </p:spTree>
    <p:extLst>
      <p:ext uri="{BB962C8B-B14F-4D97-AF65-F5344CB8AC3E}">
        <p14:creationId xmlns:p14="http://schemas.microsoft.com/office/powerpoint/2010/main" val="2837807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C7F4D-B86C-03A3-4CF0-4E6CF058D3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4545DE-235B-C009-7CB1-AB81CA4208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602424-3AF7-FEAB-0296-CA3B3AD8C1C2}"/>
              </a:ext>
            </a:extLst>
          </p:cNvPr>
          <p:cNvSpPr>
            <a:spLocks noGrp="1"/>
          </p:cNvSpPr>
          <p:nvPr>
            <p:ph type="body" idx="1"/>
          </p:nvPr>
        </p:nvSpPr>
        <p:spPr/>
        <p:txBody>
          <a:bodyPr/>
          <a:lstStyle/>
          <a:p>
            <a:r>
              <a:rPr lang="en-US"/>
              <a:t>Students record the type and number of birds that visited their specific pinecone and the purchased feeder in their student guide on </a:t>
            </a:r>
            <a:r>
              <a:rPr lang="en-US" b="1"/>
              <a:t>Science Notebook 7B Bird Feeder Buffet </a:t>
            </a:r>
            <a:r>
              <a:rPr lang="en-US"/>
              <a:t>Page 130. </a:t>
            </a:r>
          </a:p>
          <a:p>
            <a:endParaRPr lang="en-US"/>
          </a:p>
          <a:p>
            <a:r>
              <a:rPr lang="en-US"/>
              <a:t>Go outside and record the number and type of birds you see for 10 days. At the end of each recording period, take the average number of birds recorded from each pinecone feeder and have the students write the number into their student guide. Students also provide the type of birds that visited each of their feeders and write that into their chart. You can also provide a classroom chart on the whiteboard displayed in front of the class.</a:t>
            </a:r>
          </a:p>
          <a:p>
            <a:endParaRPr lang="en-US"/>
          </a:p>
          <a:p>
            <a:r>
              <a:rPr lang="en-US" b="1"/>
              <a:t>Teacher Note: </a:t>
            </a:r>
            <a:r>
              <a:rPr lang="en-US"/>
              <a:t>The species only needs to be written once. If both bird feeders are running low, students will refill feeders with ½ cup sunflower seed, including repeating the process of rerolling the pinecone bird feeder and rehanging in the same location.</a:t>
            </a:r>
          </a:p>
          <a:p>
            <a:endParaRPr lang="en-US"/>
          </a:p>
          <a:p>
            <a:r>
              <a:rPr lang="en-US" b="1"/>
              <a:t>Resources:</a:t>
            </a:r>
          </a:p>
          <a:p>
            <a:r>
              <a:rPr lang="en-US" sz="1200" kern="1200">
                <a:solidFill>
                  <a:schemeClr val="tx1"/>
                </a:solidFill>
                <a:effectLst/>
                <a:latin typeface="+mn-lt"/>
                <a:ea typeface="+mn-ea"/>
                <a:cs typeface="+mn-cs"/>
              </a:rPr>
              <a:t>https://education.mdc.mo.gov/sites/default/files/2023-08/7B%20MDC%20Feeding%20Backyard%20Bird%20Poster.pdf</a:t>
            </a:r>
          </a:p>
          <a:p>
            <a:r>
              <a:rPr lang="en-US" sz="1200" kern="1200">
                <a:solidFill>
                  <a:schemeClr val="tx1"/>
                </a:solidFill>
                <a:effectLst/>
                <a:latin typeface="+mn-lt"/>
                <a:ea typeface="+mn-ea"/>
                <a:cs typeface="+mn-cs"/>
              </a:rPr>
              <a:t>https://education.mdc.mo.gov/sites/default/files/2023-08/7B%20PRINTABLE%20Mini%20Field%20Guide-You%20Discover%20Show-Me%20Backyard%20Birds.pdf  </a:t>
            </a:r>
            <a:endParaRPr lang="en-US"/>
          </a:p>
        </p:txBody>
      </p:sp>
      <p:sp>
        <p:nvSpPr>
          <p:cNvPr id="4" name="Slide Number Placeholder 3">
            <a:extLst>
              <a:ext uri="{FF2B5EF4-FFF2-40B4-BE49-F238E27FC236}">
                <a16:creationId xmlns:a16="http://schemas.microsoft.com/office/drawing/2014/main" id="{34CE729F-B836-6385-DC6D-096784AFBC4B}"/>
              </a:ext>
            </a:extLst>
          </p:cNvPr>
          <p:cNvSpPr>
            <a:spLocks noGrp="1"/>
          </p:cNvSpPr>
          <p:nvPr>
            <p:ph type="sldNum" sz="quarter" idx="5"/>
          </p:nvPr>
        </p:nvSpPr>
        <p:spPr/>
        <p:txBody>
          <a:bodyPr/>
          <a:lstStyle/>
          <a:p>
            <a:fld id="{F7C19E1B-9841-4947-956E-4E7489943B16}" type="slidenum">
              <a:rPr lang="en-US" smtClean="0"/>
              <a:t>24</a:t>
            </a:fld>
            <a:endParaRPr lang="en-US"/>
          </a:p>
        </p:txBody>
      </p:sp>
    </p:spTree>
    <p:extLst>
      <p:ext uri="{BB962C8B-B14F-4D97-AF65-F5344CB8AC3E}">
        <p14:creationId xmlns:p14="http://schemas.microsoft.com/office/powerpoint/2010/main" val="31213552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78F3A-1ED2-DE1F-A6C8-B54F3C30AF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73A03B-4BA7-439D-CBC2-C11F4BB6F7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169932-CF7F-01DA-51A3-125A18B9F78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B6E14D1-1449-0F81-7792-9A8AEA284416}"/>
              </a:ext>
            </a:extLst>
          </p:cNvPr>
          <p:cNvSpPr>
            <a:spLocks noGrp="1"/>
          </p:cNvSpPr>
          <p:nvPr>
            <p:ph type="sldNum" sz="quarter" idx="5"/>
          </p:nvPr>
        </p:nvSpPr>
        <p:spPr/>
        <p:txBody>
          <a:bodyPr/>
          <a:lstStyle/>
          <a:p>
            <a:fld id="{F7C19E1B-9841-4947-956E-4E7489943B16}" type="slidenum">
              <a:rPr lang="en-US" smtClean="0"/>
              <a:t>25</a:t>
            </a:fld>
            <a:endParaRPr lang="en-US"/>
          </a:p>
        </p:txBody>
      </p:sp>
    </p:spTree>
    <p:extLst>
      <p:ext uri="{BB962C8B-B14F-4D97-AF65-F5344CB8AC3E}">
        <p14:creationId xmlns:p14="http://schemas.microsoft.com/office/powerpoint/2010/main" val="3695083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A0CCA-7A5F-0347-1702-168EEDD41E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2E0FDA-8EAC-2CD1-97A7-47E17039A6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D35B29-4E7A-B62B-22E9-13AE85A40D1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014D6C9-6156-2282-A79F-BF5B49CD92DA}"/>
              </a:ext>
            </a:extLst>
          </p:cNvPr>
          <p:cNvSpPr>
            <a:spLocks noGrp="1"/>
          </p:cNvSpPr>
          <p:nvPr>
            <p:ph type="sldNum" sz="quarter" idx="5"/>
          </p:nvPr>
        </p:nvSpPr>
        <p:spPr/>
        <p:txBody>
          <a:bodyPr/>
          <a:lstStyle/>
          <a:p>
            <a:fld id="{F7C19E1B-9841-4947-956E-4E7489943B16}" type="slidenum">
              <a:rPr lang="en-US" smtClean="0"/>
              <a:t>26</a:t>
            </a:fld>
            <a:endParaRPr lang="en-US"/>
          </a:p>
        </p:txBody>
      </p:sp>
    </p:spTree>
    <p:extLst>
      <p:ext uri="{BB962C8B-B14F-4D97-AF65-F5344CB8AC3E}">
        <p14:creationId xmlns:p14="http://schemas.microsoft.com/office/powerpoint/2010/main" val="38500268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3C99F-FAF2-8491-7456-C946330EC1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B7437-D74C-EEE8-4BAD-946D836F72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B4A2A8-4BA2-0193-E71D-B86158C72B7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D4075E1-69F5-1F3F-D852-82578D15710D}"/>
              </a:ext>
            </a:extLst>
          </p:cNvPr>
          <p:cNvSpPr>
            <a:spLocks noGrp="1"/>
          </p:cNvSpPr>
          <p:nvPr>
            <p:ph type="sldNum" sz="quarter" idx="5"/>
          </p:nvPr>
        </p:nvSpPr>
        <p:spPr/>
        <p:txBody>
          <a:bodyPr/>
          <a:lstStyle/>
          <a:p>
            <a:fld id="{F7C19E1B-9841-4947-956E-4E7489943B16}" type="slidenum">
              <a:rPr lang="en-US" smtClean="0"/>
              <a:t>27</a:t>
            </a:fld>
            <a:endParaRPr lang="en-US"/>
          </a:p>
        </p:txBody>
      </p:sp>
    </p:spTree>
    <p:extLst>
      <p:ext uri="{BB962C8B-B14F-4D97-AF65-F5344CB8AC3E}">
        <p14:creationId xmlns:p14="http://schemas.microsoft.com/office/powerpoint/2010/main" val="1887193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D9FC5-59EC-DEC0-A828-2F8904DA9D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03BCB3-BB9C-61FE-9376-81A723537E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4CFA2C-7BF9-92EC-7D66-75D614422610}"/>
              </a:ext>
            </a:extLst>
          </p:cNvPr>
          <p:cNvSpPr>
            <a:spLocks noGrp="1"/>
          </p:cNvSpPr>
          <p:nvPr>
            <p:ph type="body" idx="1"/>
          </p:nvPr>
        </p:nvSpPr>
        <p:spPr/>
        <p:txBody>
          <a:bodyPr/>
          <a:lstStyle/>
          <a:p>
            <a:r>
              <a:rPr lang="en-US"/>
              <a:t>After completing two weeks of observations, (less time if time is a constraint), have small groups work together to summarize their findings and report their conclusions. Summaries may include:</a:t>
            </a:r>
          </a:p>
        </p:txBody>
      </p:sp>
      <p:sp>
        <p:nvSpPr>
          <p:cNvPr id="4" name="Slide Number Placeholder 3">
            <a:extLst>
              <a:ext uri="{FF2B5EF4-FFF2-40B4-BE49-F238E27FC236}">
                <a16:creationId xmlns:a16="http://schemas.microsoft.com/office/drawing/2014/main" id="{A152757E-AE26-562D-5C4F-ADC4584BAA5F}"/>
              </a:ext>
            </a:extLst>
          </p:cNvPr>
          <p:cNvSpPr>
            <a:spLocks noGrp="1"/>
          </p:cNvSpPr>
          <p:nvPr>
            <p:ph type="sldNum" sz="quarter" idx="5"/>
          </p:nvPr>
        </p:nvSpPr>
        <p:spPr/>
        <p:txBody>
          <a:bodyPr/>
          <a:lstStyle/>
          <a:p>
            <a:fld id="{F7C19E1B-9841-4947-956E-4E7489943B16}" type="slidenum">
              <a:rPr lang="en-US" smtClean="0"/>
              <a:t>28</a:t>
            </a:fld>
            <a:endParaRPr lang="en-US"/>
          </a:p>
        </p:txBody>
      </p:sp>
    </p:spTree>
    <p:extLst>
      <p:ext uri="{BB962C8B-B14F-4D97-AF65-F5344CB8AC3E}">
        <p14:creationId xmlns:p14="http://schemas.microsoft.com/office/powerpoint/2010/main" val="8551820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E888B-C7DF-70AF-C91A-5BE514AB5D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44E491-A319-B760-EFCB-B8D8DA5DCB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F6DBCB-6C14-B7C5-77B4-DA4D3A83FA99}"/>
              </a:ext>
            </a:extLst>
          </p:cNvPr>
          <p:cNvSpPr>
            <a:spLocks noGrp="1"/>
          </p:cNvSpPr>
          <p:nvPr>
            <p:ph type="body" idx="1"/>
          </p:nvPr>
        </p:nvSpPr>
        <p:spPr/>
        <p:txBody>
          <a:bodyPr/>
          <a:lstStyle/>
          <a:p>
            <a:r>
              <a:rPr lang="en-US"/>
              <a:t>After comparing the number of bird visits to two different feeders, have students open their student guides to the </a:t>
            </a:r>
            <a:r>
              <a:rPr lang="en-US" b="1"/>
              <a:t>Claim, Evidence, Reasoning </a:t>
            </a:r>
            <a:r>
              <a:rPr lang="en-US"/>
              <a:t>section on Page 131. Discuss the page with the students – read the guiding question and explain what the students need to do to answer the questions (circle their claim, fill in the blanks, make a drawing, discuss which feeder is weakest and why).</a:t>
            </a:r>
          </a:p>
          <a:p>
            <a:endParaRPr lang="en-US"/>
          </a:p>
          <a:p>
            <a:r>
              <a:rPr lang="en-US" b="1"/>
              <a:t>Rubric:</a:t>
            </a:r>
          </a:p>
          <a:p>
            <a:pPr marL="171450" indent="-171450">
              <a:buFont typeface="Arial" panose="020B0604020202020204" pitchFamily="34" charset="0"/>
              <a:buChar char="•"/>
            </a:pPr>
            <a:r>
              <a:rPr lang="en-US"/>
              <a:t>4 (Exceeds) – Students write the correct claim and evidence into the blanks and verbalize the correct reason.</a:t>
            </a:r>
          </a:p>
          <a:p>
            <a:pPr marL="171450" indent="-171450">
              <a:buFont typeface="Arial" panose="020B0604020202020204" pitchFamily="34" charset="0"/>
              <a:buChar char="•"/>
            </a:pPr>
            <a:r>
              <a:rPr lang="en-US"/>
              <a:t>3 (Meets) – Students write either the correct claim or evidence into the blanks and/or verbalize the correct reason.</a:t>
            </a:r>
          </a:p>
          <a:p>
            <a:pPr marL="171450" indent="-171450">
              <a:buFont typeface="Arial" panose="020B0604020202020204" pitchFamily="34" charset="0"/>
              <a:buChar char="•"/>
            </a:pPr>
            <a:r>
              <a:rPr lang="en-US"/>
              <a:t>2 (Partially Meets) – Students write either the correct claim or evidence into the blanks and do not verbalize the correct reason.</a:t>
            </a:r>
          </a:p>
          <a:p>
            <a:pPr marL="171450" indent="-171450">
              <a:buFont typeface="Arial" panose="020B0604020202020204" pitchFamily="34" charset="0"/>
              <a:buChar char="•"/>
            </a:pPr>
            <a:r>
              <a:rPr lang="en-US"/>
              <a:t>1 (Doesn’t Meet) – Students do not provide the correct claim or evidence and do not verbalize the correct reason.</a:t>
            </a:r>
          </a:p>
        </p:txBody>
      </p:sp>
      <p:sp>
        <p:nvSpPr>
          <p:cNvPr id="4" name="Slide Number Placeholder 3">
            <a:extLst>
              <a:ext uri="{FF2B5EF4-FFF2-40B4-BE49-F238E27FC236}">
                <a16:creationId xmlns:a16="http://schemas.microsoft.com/office/drawing/2014/main" id="{FDBDB5BC-0407-7C9F-6A2B-B48498F3F439}"/>
              </a:ext>
            </a:extLst>
          </p:cNvPr>
          <p:cNvSpPr>
            <a:spLocks noGrp="1"/>
          </p:cNvSpPr>
          <p:nvPr>
            <p:ph type="sldNum" sz="quarter" idx="5"/>
          </p:nvPr>
        </p:nvSpPr>
        <p:spPr/>
        <p:txBody>
          <a:bodyPr/>
          <a:lstStyle/>
          <a:p>
            <a:fld id="{F7C19E1B-9841-4947-956E-4E7489943B16}" type="slidenum">
              <a:rPr lang="en-US" smtClean="0"/>
              <a:t>29</a:t>
            </a:fld>
            <a:endParaRPr lang="en-US"/>
          </a:p>
        </p:txBody>
      </p:sp>
    </p:spTree>
    <p:extLst>
      <p:ext uri="{BB962C8B-B14F-4D97-AF65-F5344CB8AC3E}">
        <p14:creationId xmlns:p14="http://schemas.microsoft.com/office/powerpoint/2010/main" val="28024429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1547D-B331-3C74-A13A-4992E59BBF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35539B-78F6-A809-0752-332B3972A8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DCB613-D8A4-A6CF-1828-A49888E4405C}"/>
              </a:ext>
            </a:extLst>
          </p:cNvPr>
          <p:cNvSpPr>
            <a:spLocks noGrp="1"/>
          </p:cNvSpPr>
          <p:nvPr>
            <p:ph type="body" idx="1"/>
          </p:nvPr>
        </p:nvSpPr>
        <p:spPr/>
        <p:txBody>
          <a:bodyPr/>
          <a:lstStyle/>
          <a:p>
            <a:r>
              <a:rPr lang="en-US"/>
              <a:t>After comparing the number of bird visits to two different feeders, have students open their student guides to the </a:t>
            </a:r>
            <a:r>
              <a:rPr lang="en-US" b="1"/>
              <a:t>Claim, Evidence, Reasoning </a:t>
            </a:r>
            <a:r>
              <a:rPr lang="en-US"/>
              <a:t>section on Page 131. Discuss the page with the students – read the guiding question and explain what the students need to do to answer the questions (circle their claim, fill in the blanks, make a drawing, discuss which feeder is weakest and why).</a:t>
            </a:r>
          </a:p>
          <a:p>
            <a:endParaRPr lang="en-US"/>
          </a:p>
          <a:p>
            <a:r>
              <a:rPr lang="en-US" b="1"/>
              <a:t>Rubric:</a:t>
            </a:r>
          </a:p>
          <a:p>
            <a:pPr marL="171450" indent="-171450">
              <a:buFont typeface="Arial" panose="020B0604020202020204" pitchFamily="34" charset="0"/>
              <a:buChar char="•"/>
            </a:pPr>
            <a:r>
              <a:rPr lang="en-US"/>
              <a:t>4 (Exceeds) – Students write the correct claim and evidence into the blanks and verbalize the correct reason.</a:t>
            </a:r>
          </a:p>
          <a:p>
            <a:pPr marL="171450" indent="-171450">
              <a:buFont typeface="Arial" panose="020B0604020202020204" pitchFamily="34" charset="0"/>
              <a:buChar char="•"/>
            </a:pPr>
            <a:r>
              <a:rPr lang="en-US"/>
              <a:t>3 (Meets) – Students write either the correct claim or evidence into the blanks and/or verbalize the correct reason.</a:t>
            </a:r>
          </a:p>
          <a:p>
            <a:pPr marL="171450" indent="-171450">
              <a:buFont typeface="Arial" panose="020B0604020202020204" pitchFamily="34" charset="0"/>
              <a:buChar char="•"/>
            </a:pPr>
            <a:r>
              <a:rPr lang="en-US"/>
              <a:t>2 (Partially Meets) – Students write either the correct claim or evidence into the blanks and do not verbalize the correct reason.</a:t>
            </a:r>
          </a:p>
          <a:p>
            <a:pPr marL="171450" indent="-171450">
              <a:buFont typeface="Arial" panose="020B0604020202020204" pitchFamily="34" charset="0"/>
              <a:buChar char="•"/>
            </a:pPr>
            <a:r>
              <a:rPr lang="en-US"/>
              <a:t>1 (Doesn’t Meet) – Students do not provide the correct claim or evidence and do not verbalize the correct reason.</a:t>
            </a:r>
          </a:p>
        </p:txBody>
      </p:sp>
      <p:sp>
        <p:nvSpPr>
          <p:cNvPr id="4" name="Slide Number Placeholder 3">
            <a:extLst>
              <a:ext uri="{FF2B5EF4-FFF2-40B4-BE49-F238E27FC236}">
                <a16:creationId xmlns:a16="http://schemas.microsoft.com/office/drawing/2014/main" id="{552B127E-5D9B-1B66-A1BB-3EBC10D248CD}"/>
              </a:ext>
            </a:extLst>
          </p:cNvPr>
          <p:cNvSpPr>
            <a:spLocks noGrp="1"/>
          </p:cNvSpPr>
          <p:nvPr>
            <p:ph type="sldNum" sz="quarter" idx="5"/>
          </p:nvPr>
        </p:nvSpPr>
        <p:spPr/>
        <p:txBody>
          <a:bodyPr/>
          <a:lstStyle/>
          <a:p>
            <a:fld id="{F7C19E1B-9841-4947-956E-4E7489943B16}" type="slidenum">
              <a:rPr lang="en-US" smtClean="0"/>
              <a:t>30</a:t>
            </a:fld>
            <a:endParaRPr lang="en-US"/>
          </a:p>
        </p:txBody>
      </p:sp>
    </p:spTree>
    <p:extLst>
      <p:ext uri="{BB962C8B-B14F-4D97-AF65-F5344CB8AC3E}">
        <p14:creationId xmlns:p14="http://schemas.microsoft.com/office/powerpoint/2010/main" val="2809435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DFD62-2F5D-7AC0-ED20-81FD9985EB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31556F-FF34-6FEA-1923-F86F000E10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7D123D-5133-9C83-9CCF-B8F476AA29EE}"/>
              </a:ext>
            </a:extLst>
          </p:cNvPr>
          <p:cNvSpPr>
            <a:spLocks noGrp="1"/>
          </p:cNvSpPr>
          <p:nvPr>
            <p:ph type="body" idx="1"/>
          </p:nvPr>
        </p:nvSpPr>
        <p:spPr/>
        <p:txBody>
          <a:bodyPr/>
          <a:lstStyle/>
          <a:p>
            <a:r>
              <a:rPr lang="en-US"/>
              <a:t>Refer to your </a:t>
            </a:r>
            <a:r>
              <a:rPr lang="en-US" i="1"/>
              <a:t>MDC Natural Events Calendar </a:t>
            </a:r>
            <a:r>
              <a:rPr lang="en-US"/>
              <a:t>and compare what you see today with the animal sighting that is predicted on the calendar, such as birds arriving or animal behavior changing. </a:t>
            </a:r>
          </a:p>
          <a:p>
            <a:endParaRPr lang="en-US"/>
          </a:p>
          <a:p>
            <a:r>
              <a:rPr lang="en-US" b="1"/>
              <a:t>Optional Activity: </a:t>
            </a:r>
            <a:r>
              <a:rPr lang="en-US"/>
              <a:t>Create a classroom mural for each season. Have each student choose one animal to draw in its habitat during each season. Drawings can be grouped into the appropriate season.</a:t>
            </a:r>
          </a:p>
          <a:p>
            <a:endParaRPr lang="en-US"/>
          </a:p>
          <a:p>
            <a:r>
              <a:rPr lang="en-US"/>
              <a:t>Animal in Picture: Pine Siskin</a:t>
            </a:r>
          </a:p>
        </p:txBody>
      </p:sp>
      <p:sp>
        <p:nvSpPr>
          <p:cNvPr id="4" name="Slide Number Placeholder 3">
            <a:extLst>
              <a:ext uri="{FF2B5EF4-FFF2-40B4-BE49-F238E27FC236}">
                <a16:creationId xmlns:a16="http://schemas.microsoft.com/office/drawing/2014/main" id="{474D9A40-4483-350E-2683-2EDA50A76207}"/>
              </a:ext>
            </a:extLst>
          </p:cNvPr>
          <p:cNvSpPr>
            <a:spLocks noGrp="1"/>
          </p:cNvSpPr>
          <p:nvPr>
            <p:ph type="sldNum" sz="quarter" idx="5"/>
          </p:nvPr>
        </p:nvSpPr>
        <p:spPr/>
        <p:txBody>
          <a:bodyPr/>
          <a:lstStyle/>
          <a:p>
            <a:fld id="{F7C19E1B-9841-4947-956E-4E7489943B16}" type="slidenum">
              <a:rPr lang="en-US" smtClean="0"/>
              <a:t>4</a:t>
            </a:fld>
            <a:endParaRPr lang="en-US"/>
          </a:p>
        </p:txBody>
      </p:sp>
    </p:spTree>
    <p:extLst>
      <p:ext uri="{BB962C8B-B14F-4D97-AF65-F5344CB8AC3E}">
        <p14:creationId xmlns:p14="http://schemas.microsoft.com/office/powerpoint/2010/main" val="2585311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483BB-87B5-77CF-D903-2AA2C2E373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D7619F-2AF2-5394-DE57-7725343EA6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7E359F-696F-D1F2-77A7-8CEB0325FE4D}"/>
              </a:ext>
            </a:extLst>
          </p:cNvPr>
          <p:cNvSpPr>
            <a:spLocks noGrp="1"/>
          </p:cNvSpPr>
          <p:nvPr>
            <p:ph type="body" idx="1"/>
          </p:nvPr>
        </p:nvSpPr>
        <p:spPr/>
        <p:txBody>
          <a:bodyPr/>
          <a:lstStyle/>
          <a:p>
            <a:r>
              <a:rPr lang="en-US"/>
              <a:t>Explore how community science contributes to scientists’ knowledge of bird populations. Investigate one or both of these STEM books: </a:t>
            </a:r>
            <a:r>
              <a:rPr lang="en-US" i="1"/>
              <a:t>Bird Count</a:t>
            </a:r>
            <a:r>
              <a:rPr lang="en-US"/>
              <a:t> by Susan Edwards Richmond and/or </a:t>
            </a:r>
            <a:r>
              <a:rPr lang="en-US" i="1"/>
              <a:t>Counting Birds: The Idea that Helped Save Our Feathered Friends</a:t>
            </a:r>
            <a:r>
              <a:rPr lang="en-US"/>
              <a:t> about the Christmas Bird Count by Heidi E. Y. Stemple.</a:t>
            </a:r>
          </a:p>
        </p:txBody>
      </p:sp>
      <p:sp>
        <p:nvSpPr>
          <p:cNvPr id="4" name="Slide Number Placeholder 3">
            <a:extLst>
              <a:ext uri="{FF2B5EF4-FFF2-40B4-BE49-F238E27FC236}">
                <a16:creationId xmlns:a16="http://schemas.microsoft.com/office/drawing/2014/main" id="{8A1F36FD-98DD-181C-9C74-EADA76894499}"/>
              </a:ext>
            </a:extLst>
          </p:cNvPr>
          <p:cNvSpPr>
            <a:spLocks noGrp="1"/>
          </p:cNvSpPr>
          <p:nvPr>
            <p:ph type="sldNum" sz="quarter" idx="5"/>
          </p:nvPr>
        </p:nvSpPr>
        <p:spPr/>
        <p:txBody>
          <a:bodyPr/>
          <a:lstStyle/>
          <a:p>
            <a:fld id="{F7C19E1B-9841-4947-956E-4E7489943B16}" type="slidenum">
              <a:rPr lang="en-US" smtClean="0"/>
              <a:t>31</a:t>
            </a:fld>
            <a:endParaRPr lang="en-US"/>
          </a:p>
        </p:txBody>
      </p:sp>
    </p:spTree>
    <p:extLst>
      <p:ext uri="{BB962C8B-B14F-4D97-AF65-F5344CB8AC3E}">
        <p14:creationId xmlns:p14="http://schemas.microsoft.com/office/powerpoint/2010/main" val="29106318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04D16-C520-E02C-A9AD-37BD63C545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D69480-D535-8C24-2BDC-C189B43FFA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037B46-5AC0-B5A9-C233-280AE87CDC2E}"/>
              </a:ext>
            </a:extLst>
          </p:cNvPr>
          <p:cNvSpPr>
            <a:spLocks noGrp="1"/>
          </p:cNvSpPr>
          <p:nvPr>
            <p:ph type="body" idx="1"/>
          </p:nvPr>
        </p:nvSpPr>
        <p:spPr/>
        <p:txBody>
          <a:bodyPr/>
          <a:lstStyle/>
          <a:p>
            <a:r>
              <a:rPr lang="en-US" b="1"/>
              <a:t>Community/Citizen Science</a:t>
            </a:r>
          </a:p>
          <a:p>
            <a:endParaRPr lang="en-US"/>
          </a:p>
          <a:p>
            <a:r>
              <a:rPr lang="en-US"/>
              <a:t>Use free apps to contribute your data to the greater scientific community, including Project FeederWatch and Seek. https://feederwatch.org/ and https://www.inaturalist.org/pages/seek_app</a:t>
            </a:r>
          </a:p>
        </p:txBody>
      </p:sp>
      <p:sp>
        <p:nvSpPr>
          <p:cNvPr id="4" name="Slide Number Placeholder 3">
            <a:extLst>
              <a:ext uri="{FF2B5EF4-FFF2-40B4-BE49-F238E27FC236}">
                <a16:creationId xmlns:a16="http://schemas.microsoft.com/office/drawing/2014/main" id="{46191FE7-F4C6-79C5-D7BF-695750064703}"/>
              </a:ext>
            </a:extLst>
          </p:cNvPr>
          <p:cNvSpPr>
            <a:spLocks noGrp="1"/>
          </p:cNvSpPr>
          <p:nvPr>
            <p:ph type="sldNum" sz="quarter" idx="5"/>
          </p:nvPr>
        </p:nvSpPr>
        <p:spPr/>
        <p:txBody>
          <a:bodyPr/>
          <a:lstStyle/>
          <a:p>
            <a:fld id="{F7C19E1B-9841-4947-956E-4E7489943B16}" type="slidenum">
              <a:rPr lang="en-US" smtClean="0"/>
              <a:t>32</a:t>
            </a:fld>
            <a:endParaRPr lang="en-US"/>
          </a:p>
        </p:txBody>
      </p:sp>
    </p:spTree>
    <p:extLst>
      <p:ext uri="{BB962C8B-B14F-4D97-AF65-F5344CB8AC3E}">
        <p14:creationId xmlns:p14="http://schemas.microsoft.com/office/powerpoint/2010/main" val="4153924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B810E-DAA9-8454-AEDE-C2CF0A75B6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5FC9B6-7934-ED36-4E5C-19828C2A53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42ED1B-716E-B262-4666-DFE2AB79CE4D}"/>
              </a:ext>
            </a:extLst>
          </p:cNvPr>
          <p:cNvSpPr>
            <a:spLocks noGrp="1"/>
          </p:cNvSpPr>
          <p:nvPr>
            <p:ph type="body" idx="1"/>
          </p:nvPr>
        </p:nvSpPr>
        <p:spPr/>
        <p:txBody>
          <a:bodyPr/>
          <a:lstStyle/>
          <a:p>
            <a:r>
              <a:rPr lang="en-US" b="1"/>
              <a:t>English Language Arts</a:t>
            </a:r>
          </a:p>
          <a:p>
            <a:endParaRPr lang="en-US"/>
          </a:p>
          <a:p>
            <a:r>
              <a:rPr lang="en-US"/>
              <a:t>Read </a:t>
            </a:r>
            <a:r>
              <a:rPr lang="en-US" i="1"/>
              <a:t>Ruby’s Birds </a:t>
            </a:r>
            <a:r>
              <a:rPr lang="en-US"/>
              <a:t>by Mya Thompson, then go outside and birdwatch in the schoolyard.</a:t>
            </a:r>
          </a:p>
          <a:p>
            <a:endParaRPr lang="en-US"/>
          </a:p>
          <a:p>
            <a:r>
              <a:rPr lang="en-US"/>
              <a:t>Use field guides to identify natural observations. A recommended guide is </a:t>
            </a:r>
            <a:r>
              <a:rPr lang="en-US" i="1"/>
              <a:t>Stokes Beginner’s Guide to Birds: Eastern Region </a:t>
            </a:r>
            <a:r>
              <a:rPr lang="en-US"/>
              <a:t>by Donald Stokes</a:t>
            </a:r>
          </a:p>
        </p:txBody>
      </p:sp>
      <p:sp>
        <p:nvSpPr>
          <p:cNvPr id="4" name="Slide Number Placeholder 3">
            <a:extLst>
              <a:ext uri="{FF2B5EF4-FFF2-40B4-BE49-F238E27FC236}">
                <a16:creationId xmlns:a16="http://schemas.microsoft.com/office/drawing/2014/main" id="{3237552F-5900-9993-79E8-45631ABE883B}"/>
              </a:ext>
            </a:extLst>
          </p:cNvPr>
          <p:cNvSpPr>
            <a:spLocks noGrp="1"/>
          </p:cNvSpPr>
          <p:nvPr>
            <p:ph type="sldNum" sz="quarter" idx="5"/>
          </p:nvPr>
        </p:nvSpPr>
        <p:spPr/>
        <p:txBody>
          <a:bodyPr/>
          <a:lstStyle/>
          <a:p>
            <a:fld id="{F7C19E1B-9841-4947-956E-4E7489943B16}" type="slidenum">
              <a:rPr lang="en-US" smtClean="0"/>
              <a:t>33</a:t>
            </a:fld>
            <a:endParaRPr lang="en-US"/>
          </a:p>
        </p:txBody>
      </p:sp>
    </p:spTree>
    <p:extLst>
      <p:ext uri="{BB962C8B-B14F-4D97-AF65-F5344CB8AC3E}">
        <p14:creationId xmlns:p14="http://schemas.microsoft.com/office/powerpoint/2010/main" val="221300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B9678-05C5-1689-1F66-F772F78F6F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07DAA5-CD46-BAF7-BB5D-CFE412FA8B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969F4C-4303-9BC1-103A-D38A2120B30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25DBF85-8109-6437-4EE3-35C2E32CA189}"/>
              </a:ext>
            </a:extLst>
          </p:cNvPr>
          <p:cNvSpPr>
            <a:spLocks noGrp="1"/>
          </p:cNvSpPr>
          <p:nvPr>
            <p:ph type="sldNum" sz="quarter" idx="5"/>
          </p:nvPr>
        </p:nvSpPr>
        <p:spPr/>
        <p:txBody>
          <a:bodyPr/>
          <a:lstStyle/>
          <a:p>
            <a:fld id="{F7C19E1B-9841-4947-956E-4E7489943B16}" type="slidenum">
              <a:rPr lang="en-US" smtClean="0"/>
              <a:t>5</a:t>
            </a:fld>
            <a:endParaRPr lang="en-US"/>
          </a:p>
        </p:txBody>
      </p:sp>
    </p:spTree>
    <p:extLst>
      <p:ext uri="{BB962C8B-B14F-4D97-AF65-F5344CB8AC3E}">
        <p14:creationId xmlns:p14="http://schemas.microsoft.com/office/powerpoint/2010/main" val="3247427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0AB42-4D26-40E5-AC30-61F82A1680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27C3CA-E6D5-6F8C-7FBB-8B8E6CC8ED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78A65D-5DCC-C5AA-4FC3-5824620E6184}"/>
              </a:ext>
            </a:extLst>
          </p:cNvPr>
          <p:cNvSpPr>
            <a:spLocks noGrp="1"/>
          </p:cNvSpPr>
          <p:nvPr>
            <p:ph type="body" idx="1"/>
          </p:nvPr>
        </p:nvSpPr>
        <p:spPr/>
        <p:txBody>
          <a:bodyPr/>
          <a:lstStyle/>
          <a:p>
            <a:r>
              <a:rPr lang="en-US"/>
              <a:t>Now that it is spring, let’s go outside and see what we can see and hear in the birds that are around us. </a:t>
            </a:r>
          </a:p>
          <a:p>
            <a:endParaRPr lang="en-US"/>
          </a:p>
          <a:p>
            <a:r>
              <a:rPr lang="en-US"/>
              <a:t>Animal in Picture: Northern Cardinal</a:t>
            </a:r>
          </a:p>
        </p:txBody>
      </p:sp>
      <p:sp>
        <p:nvSpPr>
          <p:cNvPr id="4" name="Slide Number Placeholder 3">
            <a:extLst>
              <a:ext uri="{FF2B5EF4-FFF2-40B4-BE49-F238E27FC236}">
                <a16:creationId xmlns:a16="http://schemas.microsoft.com/office/drawing/2014/main" id="{D873CA1D-C717-9285-E3BB-C3601B86B96C}"/>
              </a:ext>
            </a:extLst>
          </p:cNvPr>
          <p:cNvSpPr>
            <a:spLocks noGrp="1"/>
          </p:cNvSpPr>
          <p:nvPr>
            <p:ph type="sldNum" sz="quarter" idx="5"/>
          </p:nvPr>
        </p:nvSpPr>
        <p:spPr/>
        <p:txBody>
          <a:bodyPr/>
          <a:lstStyle/>
          <a:p>
            <a:fld id="{F7C19E1B-9841-4947-956E-4E7489943B16}" type="slidenum">
              <a:rPr lang="en-US" smtClean="0"/>
              <a:t>6</a:t>
            </a:fld>
            <a:endParaRPr lang="en-US"/>
          </a:p>
        </p:txBody>
      </p:sp>
    </p:spTree>
    <p:extLst>
      <p:ext uri="{BB962C8B-B14F-4D97-AF65-F5344CB8AC3E}">
        <p14:creationId xmlns:p14="http://schemas.microsoft.com/office/powerpoint/2010/main" val="4119594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AEA9B-FD52-10E6-CC81-0A8E48E231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F0428C-C44F-0925-BF17-EE1E5D6010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0AE3EC-4A1E-56B2-BC38-D1BD8D01CF7E}"/>
              </a:ext>
            </a:extLst>
          </p:cNvPr>
          <p:cNvSpPr>
            <a:spLocks noGrp="1"/>
          </p:cNvSpPr>
          <p:nvPr>
            <p:ph type="body" idx="1"/>
          </p:nvPr>
        </p:nvSpPr>
        <p:spPr/>
        <p:txBody>
          <a:bodyPr/>
          <a:lstStyle/>
          <a:p>
            <a:r>
              <a:rPr lang="en-US"/>
              <a:t>Explore the schoolyard for what animals are most observed through sight and sound, noting several bird species are present in Missouri.</a:t>
            </a:r>
          </a:p>
          <a:p>
            <a:endParaRPr lang="en-US"/>
          </a:p>
          <a:p>
            <a:r>
              <a:rPr lang="en-US"/>
              <a:t>Discuss (or review) what a </a:t>
            </a:r>
            <a:r>
              <a:rPr lang="en-US" b="1"/>
              <a:t>habitat</a:t>
            </a:r>
            <a:r>
              <a:rPr lang="en-US"/>
              <a:t> is (a home for a plant or animal).</a:t>
            </a:r>
          </a:p>
        </p:txBody>
      </p:sp>
      <p:sp>
        <p:nvSpPr>
          <p:cNvPr id="4" name="Slide Number Placeholder 3">
            <a:extLst>
              <a:ext uri="{FF2B5EF4-FFF2-40B4-BE49-F238E27FC236}">
                <a16:creationId xmlns:a16="http://schemas.microsoft.com/office/drawing/2014/main" id="{A48CF8BE-5910-2708-3724-19F1D192EFAE}"/>
              </a:ext>
            </a:extLst>
          </p:cNvPr>
          <p:cNvSpPr>
            <a:spLocks noGrp="1"/>
          </p:cNvSpPr>
          <p:nvPr>
            <p:ph type="sldNum" sz="quarter" idx="5"/>
          </p:nvPr>
        </p:nvSpPr>
        <p:spPr/>
        <p:txBody>
          <a:bodyPr/>
          <a:lstStyle/>
          <a:p>
            <a:fld id="{F7C19E1B-9841-4947-956E-4E7489943B16}" type="slidenum">
              <a:rPr lang="en-US" smtClean="0"/>
              <a:t>7</a:t>
            </a:fld>
            <a:endParaRPr lang="en-US"/>
          </a:p>
        </p:txBody>
      </p:sp>
    </p:spTree>
    <p:extLst>
      <p:ext uri="{BB962C8B-B14F-4D97-AF65-F5344CB8AC3E}">
        <p14:creationId xmlns:p14="http://schemas.microsoft.com/office/powerpoint/2010/main" val="398360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02E07-E671-BE56-39F2-2D1956C800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13B563-3EFB-1625-9262-715CC6CF74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E86EBF-F24A-F8AC-8946-349689272C2E}"/>
              </a:ext>
            </a:extLst>
          </p:cNvPr>
          <p:cNvSpPr>
            <a:spLocks noGrp="1"/>
          </p:cNvSpPr>
          <p:nvPr>
            <p:ph type="body" idx="1"/>
          </p:nvPr>
        </p:nvSpPr>
        <p:spPr/>
        <p:txBody>
          <a:bodyPr/>
          <a:lstStyle/>
          <a:p>
            <a:r>
              <a:rPr lang="en-US"/>
              <a:t>Have students open their student guide to the </a:t>
            </a:r>
            <a:r>
              <a:rPr lang="en-US" b="1"/>
              <a:t>Draw It! 7B Schoolyard Bird Habitat </a:t>
            </a:r>
            <a:r>
              <a:rPr lang="en-US"/>
              <a:t>on Page 129.</a:t>
            </a:r>
          </a:p>
          <a:p>
            <a:endParaRPr lang="en-US"/>
          </a:p>
          <a:p>
            <a:r>
              <a:rPr lang="en-US" b="1"/>
              <a:t>Teacher Note: </a:t>
            </a:r>
            <a:r>
              <a:rPr lang="en-US"/>
              <a:t>you can use the school map created in Unit 1 when students mapped out warm locations on the schoolyard. </a:t>
            </a:r>
          </a:p>
        </p:txBody>
      </p:sp>
      <p:sp>
        <p:nvSpPr>
          <p:cNvPr id="4" name="Slide Number Placeholder 3">
            <a:extLst>
              <a:ext uri="{FF2B5EF4-FFF2-40B4-BE49-F238E27FC236}">
                <a16:creationId xmlns:a16="http://schemas.microsoft.com/office/drawing/2014/main" id="{8A924F4D-7F83-947B-D8DC-D580CC1432DF}"/>
              </a:ext>
            </a:extLst>
          </p:cNvPr>
          <p:cNvSpPr>
            <a:spLocks noGrp="1"/>
          </p:cNvSpPr>
          <p:nvPr>
            <p:ph type="sldNum" sz="quarter" idx="5"/>
          </p:nvPr>
        </p:nvSpPr>
        <p:spPr/>
        <p:txBody>
          <a:bodyPr/>
          <a:lstStyle/>
          <a:p>
            <a:fld id="{F7C19E1B-9841-4947-956E-4E7489943B16}" type="slidenum">
              <a:rPr lang="en-US" smtClean="0"/>
              <a:t>8</a:t>
            </a:fld>
            <a:endParaRPr lang="en-US"/>
          </a:p>
        </p:txBody>
      </p:sp>
    </p:spTree>
    <p:extLst>
      <p:ext uri="{BB962C8B-B14F-4D97-AF65-F5344CB8AC3E}">
        <p14:creationId xmlns:p14="http://schemas.microsoft.com/office/powerpoint/2010/main" val="3205709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98F4C-CC8B-DAB6-F491-B0C2B75797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ACF532-C31B-355C-C331-64255CBEC4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A56E22-7BBB-3B7B-BC4B-C893D5FF16A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4327BC7-3749-53F5-207D-19251D9D4453}"/>
              </a:ext>
            </a:extLst>
          </p:cNvPr>
          <p:cNvSpPr>
            <a:spLocks noGrp="1"/>
          </p:cNvSpPr>
          <p:nvPr>
            <p:ph type="sldNum" sz="quarter" idx="5"/>
          </p:nvPr>
        </p:nvSpPr>
        <p:spPr/>
        <p:txBody>
          <a:bodyPr/>
          <a:lstStyle/>
          <a:p>
            <a:fld id="{F7C19E1B-9841-4947-956E-4E7489943B16}" type="slidenum">
              <a:rPr lang="en-US" smtClean="0"/>
              <a:t>9</a:t>
            </a:fld>
            <a:endParaRPr lang="en-US"/>
          </a:p>
        </p:txBody>
      </p:sp>
    </p:spTree>
    <p:extLst>
      <p:ext uri="{BB962C8B-B14F-4D97-AF65-F5344CB8AC3E}">
        <p14:creationId xmlns:p14="http://schemas.microsoft.com/office/powerpoint/2010/main" val="1129080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1268E-1ECC-3D7D-6344-ADED6CC859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F10A8E-3499-197B-6BC6-06B2444200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15CF0D-F69F-4EBB-2D07-6E43570231A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9DBEB9-84F5-FDBB-EBF1-D74AF90B5B10}"/>
              </a:ext>
            </a:extLst>
          </p:cNvPr>
          <p:cNvSpPr>
            <a:spLocks noGrp="1"/>
          </p:cNvSpPr>
          <p:nvPr>
            <p:ph type="sldNum" sz="quarter" idx="5"/>
          </p:nvPr>
        </p:nvSpPr>
        <p:spPr/>
        <p:txBody>
          <a:bodyPr/>
          <a:lstStyle/>
          <a:p>
            <a:fld id="{F7C19E1B-9841-4947-956E-4E7489943B16}" type="slidenum">
              <a:rPr lang="en-US" smtClean="0"/>
              <a:t>10</a:t>
            </a:fld>
            <a:endParaRPr lang="en-US"/>
          </a:p>
        </p:txBody>
      </p:sp>
    </p:spTree>
    <p:extLst>
      <p:ext uri="{BB962C8B-B14F-4D97-AF65-F5344CB8AC3E}">
        <p14:creationId xmlns:p14="http://schemas.microsoft.com/office/powerpoint/2010/main" val="612005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7A72D-108B-37B1-B06D-F885A95F1F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2C6078-CE75-B7C1-00CA-C570FFD493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3B4898-80DC-29FA-4426-2278A06D33AF}"/>
              </a:ext>
            </a:extLst>
          </p:cNvPr>
          <p:cNvSpPr>
            <a:spLocks noGrp="1"/>
          </p:cNvSpPr>
          <p:nvPr>
            <p:ph type="dt" sz="half" idx="10"/>
          </p:nvPr>
        </p:nvSpPr>
        <p:spPr/>
        <p:txBody>
          <a:bodyPr/>
          <a:lstStyle/>
          <a:p>
            <a:fld id="{79C58A39-D62B-42A2-B31F-C1A799F91B13}" type="datetimeFigureOut">
              <a:rPr lang="en-US" smtClean="0"/>
              <a:t>8/14/2025</a:t>
            </a:fld>
            <a:endParaRPr lang="en-US"/>
          </a:p>
        </p:txBody>
      </p:sp>
      <p:sp>
        <p:nvSpPr>
          <p:cNvPr id="5" name="Footer Placeholder 4">
            <a:extLst>
              <a:ext uri="{FF2B5EF4-FFF2-40B4-BE49-F238E27FC236}">
                <a16:creationId xmlns:a16="http://schemas.microsoft.com/office/drawing/2014/main" id="{572DBDA1-D311-690E-6F7E-5706786E1A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F83A87-7DD3-7836-4789-D659C01D103B}"/>
              </a:ext>
            </a:extLst>
          </p:cNvPr>
          <p:cNvSpPr>
            <a:spLocks noGrp="1"/>
          </p:cNvSpPr>
          <p:nvPr>
            <p:ph type="sldNum" sz="quarter" idx="12"/>
          </p:nvPr>
        </p:nvSpPr>
        <p:spPr/>
        <p:txBody>
          <a:bodyPr/>
          <a:lstStyle/>
          <a:p>
            <a:fld id="{B3DC963D-D336-4A50-8CCB-2427C1B2EB0F}" type="slidenum">
              <a:rPr lang="en-US" smtClean="0"/>
              <a:t>‹#›</a:t>
            </a:fld>
            <a:endParaRPr lang="en-US"/>
          </a:p>
        </p:txBody>
      </p:sp>
    </p:spTree>
    <p:extLst>
      <p:ext uri="{BB962C8B-B14F-4D97-AF65-F5344CB8AC3E}">
        <p14:creationId xmlns:p14="http://schemas.microsoft.com/office/powerpoint/2010/main" val="3436773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55A4D-D746-9736-85C5-F18808F961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C6F52D-523B-C9BE-F782-A5CE6F30C7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69E282-0243-2EC7-86DE-108E9CB325C7}"/>
              </a:ext>
            </a:extLst>
          </p:cNvPr>
          <p:cNvSpPr>
            <a:spLocks noGrp="1"/>
          </p:cNvSpPr>
          <p:nvPr>
            <p:ph type="dt" sz="half" idx="10"/>
          </p:nvPr>
        </p:nvSpPr>
        <p:spPr/>
        <p:txBody>
          <a:bodyPr/>
          <a:lstStyle/>
          <a:p>
            <a:fld id="{79C58A39-D62B-42A2-B31F-C1A799F91B13}" type="datetimeFigureOut">
              <a:rPr lang="en-US" smtClean="0"/>
              <a:t>8/14/2025</a:t>
            </a:fld>
            <a:endParaRPr lang="en-US"/>
          </a:p>
        </p:txBody>
      </p:sp>
      <p:sp>
        <p:nvSpPr>
          <p:cNvPr id="5" name="Footer Placeholder 4">
            <a:extLst>
              <a:ext uri="{FF2B5EF4-FFF2-40B4-BE49-F238E27FC236}">
                <a16:creationId xmlns:a16="http://schemas.microsoft.com/office/drawing/2014/main" id="{5D60B7DD-1B8B-935B-E8AF-546593999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6BBE03-C450-3528-0094-F21523FFE20E}"/>
              </a:ext>
            </a:extLst>
          </p:cNvPr>
          <p:cNvSpPr>
            <a:spLocks noGrp="1"/>
          </p:cNvSpPr>
          <p:nvPr>
            <p:ph type="sldNum" sz="quarter" idx="12"/>
          </p:nvPr>
        </p:nvSpPr>
        <p:spPr/>
        <p:txBody>
          <a:bodyPr/>
          <a:lstStyle/>
          <a:p>
            <a:fld id="{B3DC963D-D336-4A50-8CCB-2427C1B2EB0F}" type="slidenum">
              <a:rPr lang="en-US" smtClean="0"/>
              <a:t>‹#›</a:t>
            </a:fld>
            <a:endParaRPr lang="en-US"/>
          </a:p>
        </p:txBody>
      </p:sp>
    </p:spTree>
    <p:extLst>
      <p:ext uri="{BB962C8B-B14F-4D97-AF65-F5344CB8AC3E}">
        <p14:creationId xmlns:p14="http://schemas.microsoft.com/office/powerpoint/2010/main" val="4128777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3F5B35-29B8-7167-FD60-E5D1636138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04EED4-24B5-950F-F429-47EBB9A16A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54A305-A578-0B3B-1D58-D6ECA6F157F6}"/>
              </a:ext>
            </a:extLst>
          </p:cNvPr>
          <p:cNvSpPr>
            <a:spLocks noGrp="1"/>
          </p:cNvSpPr>
          <p:nvPr>
            <p:ph type="dt" sz="half" idx="10"/>
          </p:nvPr>
        </p:nvSpPr>
        <p:spPr/>
        <p:txBody>
          <a:bodyPr/>
          <a:lstStyle/>
          <a:p>
            <a:fld id="{79C58A39-D62B-42A2-B31F-C1A799F91B13}" type="datetimeFigureOut">
              <a:rPr lang="en-US" smtClean="0"/>
              <a:t>8/14/2025</a:t>
            </a:fld>
            <a:endParaRPr lang="en-US"/>
          </a:p>
        </p:txBody>
      </p:sp>
      <p:sp>
        <p:nvSpPr>
          <p:cNvPr id="5" name="Footer Placeholder 4">
            <a:extLst>
              <a:ext uri="{FF2B5EF4-FFF2-40B4-BE49-F238E27FC236}">
                <a16:creationId xmlns:a16="http://schemas.microsoft.com/office/drawing/2014/main" id="{68C5466E-6FA1-B282-AF6D-E69AADB1C6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C9771E-F333-7BD8-2AB2-9CF01E1CDB4F}"/>
              </a:ext>
            </a:extLst>
          </p:cNvPr>
          <p:cNvSpPr>
            <a:spLocks noGrp="1"/>
          </p:cNvSpPr>
          <p:nvPr>
            <p:ph type="sldNum" sz="quarter" idx="12"/>
          </p:nvPr>
        </p:nvSpPr>
        <p:spPr/>
        <p:txBody>
          <a:bodyPr/>
          <a:lstStyle/>
          <a:p>
            <a:fld id="{B3DC963D-D336-4A50-8CCB-2427C1B2EB0F}" type="slidenum">
              <a:rPr lang="en-US" smtClean="0"/>
              <a:t>‹#›</a:t>
            </a:fld>
            <a:endParaRPr lang="en-US"/>
          </a:p>
        </p:txBody>
      </p:sp>
    </p:spTree>
    <p:extLst>
      <p:ext uri="{BB962C8B-B14F-4D97-AF65-F5344CB8AC3E}">
        <p14:creationId xmlns:p14="http://schemas.microsoft.com/office/powerpoint/2010/main" val="1882168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812B8-0F4E-D483-D714-182BA1FA29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133784-E020-BDE0-367B-6907D6FC4F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F4FF3B-155D-1532-8D87-256DAA216C30}"/>
              </a:ext>
            </a:extLst>
          </p:cNvPr>
          <p:cNvSpPr>
            <a:spLocks noGrp="1"/>
          </p:cNvSpPr>
          <p:nvPr>
            <p:ph type="dt" sz="half" idx="10"/>
          </p:nvPr>
        </p:nvSpPr>
        <p:spPr/>
        <p:txBody>
          <a:bodyPr/>
          <a:lstStyle/>
          <a:p>
            <a:fld id="{79C58A39-D62B-42A2-B31F-C1A799F91B13}" type="datetimeFigureOut">
              <a:rPr lang="en-US" smtClean="0"/>
              <a:t>8/14/2025</a:t>
            </a:fld>
            <a:endParaRPr lang="en-US"/>
          </a:p>
        </p:txBody>
      </p:sp>
      <p:sp>
        <p:nvSpPr>
          <p:cNvPr id="5" name="Footer Placeholder 4">
            <a:extLst>
              <a:ext uri="{FF2B5EF4-FFF2-40B4-BE49-F238E27FC236}">
                <a16:creationId xmlns:a16="http://schemas.microsoft.com/office/drawing/2014/main" id="{72707BF4-7C6C-F115-A613-9CD129255F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D3811-5E6F-7D61-B604-E22B32F468EE}"/>
              </a:ext>
            </a:extLst>
          </p:cNvPr>
          <p:cNvSpPr>
            <a:spLocks noGrp="1"/>
          </p:cNvSpPr>
          <p:nvPr>
            <p:ph type="sldNum" sz="quarter" idx="12"/>
          </p:nvPr>
        </p:nvSpPr>
        <p:spPr/>
        <p:txBody>
          <a:bodyPr/>
          <a:lstStyle/>
          <a:p>
            <a:fld id="{B3DC963D-D336-4A50-8CCB-2427C1B2EB0F}" type="slidenum">
              <a:rPr lang="en-US" smtClean="0"/>
              <a:t>‹#›</a:t>
            </a:fld>
            <a:endParaRPr lang="en-US"/>
          </a:p>
        </p:txBody>
      </p:sp>
    </p:spTree>
    <p:extLst>
      <p:ext uri="{BB962C8B-B14F-4D97-AF65-F5344CB8AC3E}">
        <p14:creationId xmlns:p14="http://schemas.microsoft.com/office/powerpoint/2010/main" val="3009689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9EDFC-6EEB-D7D9-7B6D-3B5B29CBFE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F02889-4B32-5117-DDBF-2B7FF9ABD46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474347-68F3-62DD-5101-CCC6D075E5E6}"/>
              </a:ext>
            </a:extLst>
          </p:cNvPr>
          <p:cNvSpPr>
            <a:spLocks noGrp="1"/>
          </p:cNvSpPr>
          <p:nvPr>
            <p:ph type="dt" sz="half" idx="10"/>
          </p:nvPr>
        </p:nvSpPr>
        <p:spPr/>
        <p:txBody>
          <a:bodyPr/>
          <a:lstStyle/>
          <a:p>
            <a:fld id="{79C58A39-D62B-42A2-B31F-C1A799F91B13}" type="datetimeFigureOut">
              <a:rPr lang="en-US" smtClean="0"/>
              <a:t>8/14/2025</a:t>
            </a:fld>
            <a:endParaRPr lang="en-US"/>
          </a:p>
        </p:txBody>
      </p:sp>
      <p:sp>
        <p:nvSpPr>
          <p:cNvPr id="5" name="Footer Placeholder 4">
            <a:extLst>
              <a:ext uri="{FF2B5EF4-FFF2-40B4-BE49-F238E27FC236}">
                <a16:creationId xmlns:a16="http://schemas.microsoft.com/office/drawing/2014/main" id="{34A71DFE-EAAD-2455-62C2-B0AC722B9A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94E0F9-EDA6-03CF-0961-B62F9A48B34B}"/>
              </a:ext>
            </a:extLst>
          </p:cNvPr>
          <p:cNvSpPr>
            <a:spLocks noGrp="1"/>
          </p:cNvSpPr>
          <p:nvPr>
            <p:ph type="sldNum" sz="quarter" idx="12"/>
          </p:nvPr>
        </p:nvSpPr>
        <p:spPr/>
        <p:txBody>
          <a:bodyPr/>
          <a:lstStyle/>
          <a:p>
            <a:fld id="{B3DC963D-D336-4A50-8CCB-2427C1B2EB0F}" type="slidenum">
              <a:rPr lang="en-US" smtClean="0"/>
              <a:t>‹#›</a:t>
            </a:fld>
            <a:endParaRPr lang="en-US"/>
          </a:p>
        </p:txBody>
      </p:sp>
    </p:spTree>
    <p:extLst>
      <p:ext uri="{BB962C8B-B14F-4D97-AF65-F5344CB8AC3E}">
        <p14:creationId xmlns:p14="http://schemas.microsoft.com/office/powerpoint/2010/main" val="3801470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A268E-C98C-97FA-3E70-3A898A51A0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C928A9-9F39-EEC8-79E5-5AA75A62D9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427D16-860B-6E8D-3579-4A9571C5FC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0DE7ED-4878-2BB3-29C8-2C95F4078D72}"/>
              </a:ext>
            </a:extLst>
          </p:cNvPr>
          <p:cNvSpPr>
            <a:spLocks noGrp="1"/>
          </p:cNvSpPr>
          <p:nvPr>
            <p:ph type="dt" sz="half" idx="10"/>
          </p:nvPr>
        </p:nvSpPr>
        <p:spPr/>
        <p:txBody>
          <a:bodyPr/>
          <a:lstStyle/>
          <a:p>
            <a:fld id="{79C58A39-D62B-42A2-B31F-C1A799F91B13}" type="datetimeFigureOut">
              <a:rPr lang="en-US" smtClean="0"/>
              <a:t>8/14/2025</a:t>
            </a:fld>
            <a:endParaRPr lang="en-US"/>
          </a:p>
        </p:txBody>
      </p:sp>
      <p:sp>
        <p:nvSpPr>
          <p:cNvPr id="6" name="Footer Placeholder 5">
            <a:extLst>
              <a:ext uri="{FF2B5EF4-FFF2-40B4-BE49-F238E27FC236}">
                <a16:creationId xmlns:a16="http://schemas.microsoft.com/office/drawing/2014/main" id="{41A4FE3A-5508-87CE-C45D-E7E28D3B7F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984921-06F4-60CE-07C8-97E96A7606B2}"/>
              </a:ext>
            </a:extLst>
          </p:cNvPr>
          <p:cNvSpPr>
            <a:spLocks noGrp="1"/>
          </p:cNvSpPr>
          <p:nvPr>
            <p:ph type="sldNum" sz="quarter" idx="12"/>
          </p:nvPr>
        </p:nvSpPr>
        <p:spPr/>
        <p:txBody>
          <a:bodyPr/>
          <a:lstStyle/>
          <a:p>
            <a:fld id="{B3DC963D-D336-4A50-8CCB-2427C1B2EB0F}" type="slidenum">
              <a:rPr lang="en-US" smtClean="0"/>
              <a:t>‹#›</a:t>
            </a:fld>
            <a:endParaRPr lang="en-US"/>
          </a:p>
        </p:txBody>
      </p:sp>
    </p:spTree>
    <p:extLst>
      <p:ext uri="{BB962C8B-B14F-4D97-AF65-F5344CB8AC3E}">
        <p14:creationId xmlns:p14="http://schemas.microsoft.com/office/powerpoint/2010/main" val="1803728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A3538-BDFB-D4B9-6F46-688B5EC17A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F26766-E9B2-2927-3D71-B4FF80C38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36B002-92E6-4BED-42CC-681A954C31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EC0501-FCDC-8B13-0C5F-4A6797B272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BFC918-8943-CC2F-2953-DB760EF910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0A5E3F-C211-FEDC-3441-5062FAFB6F7B}"/>
              </a:ext>
            </a:extLst>
          </p:cNvPr>
          <p:cNvSpPr>
            <a:spLocks noGrp="1"/>
          </p:cNvSpPr>
          <p:nvPr>
            <p:ph type="dt" sz="half" idx="10"/>
          </p:nvPr>
        </p:nvSpPr>
        <p:spPr/>
        <p:txBody>
          <a:bodyPr/>
          <a:lstStyle/>
          <a:p>
            <a:fld id="{79C58A39-D62B-42A2-B31F-C1A799F91B13}" type="datetimeFigureOut">
              <a:rPr lang="en-US" smtClean="0"/>
              <a:t>8/14/2025</a:t>
            </a:fld>
            <a:endParaRPr lang="en-US"/>
          </a:p>
        </p:txBody>
      </p:sp>
      <p:sp>
        <p:nvSpPr>
          <p:cNvPr id="8" name="Footer Placeholder 7">
            <a:extLst>
              <a:ext uri="{FF2B5EF4-FFF2-40B4-BE49-F238E27FC236}">
                <a16:creationId xmlns:a16="http://schemas.microsoft.com/office/drawing/2014/main" id="{36CEDA08-270D-E905-5CE5-8E2667618E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F0C619-CD47-DE92-3D12-46BDC632C5D3}"/>
              </a:ext>
            </a:extLst>
          </p:cNvPr>
          <p:cNvSpPr>
            <a:spLocks noGrp="1"/>
          </p:cNvSpPr>
          <p:nvPr>
            <p:ph type="sldNum" sz="quarter" idx="12"/>
          </p:nvPr>
        </p:nvSpPr>
        <p:spPr/>
        <p:txBody>
          <a:bodyPr/>
          <a:lstStyle/>
          <a:p>
            <a:fld id="{B3DC963D-D336-4A50-8CCB-2427C1B2EB0F}" type="slidenum">
              <a:rPr lang="en-US" smtClean="0"/>
              <a:t>‹#›</a:t>
            </a:fld>
            <a:endParaRPr lang="en-US"/>
          </a:p>
        </p:txBody>
      </p:sp>
    </p:spTree>
    <p:extLst>
      <p:ext uri="{BB962C8B-B14F-4D97-AF65-F5344CB8AC3E}">
        <p14:creationId xmlns:p14="http://schemas.microsoft.com/office/powerpoint/2010/main" val="2307302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93070-EB09-C59D-C22C-AF247D7B9C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37B31B-50E6-33E6-236B-B59E6C551AF1}"/>
              </a:ext>
            </a:extLst>
          </p:cNvPr>
          <p:cNvSpPr>
            <a:spLocks noGrp="1"/>
          </p:cNvSpPr>
          <p:nvPr>
            <p:ph type="dt" sz="half" idx="10"/>
          </p:nvPr>
        </p:nvSpPr>
        <p:spPr/>
        <p:txBody>
          <a:bodyPr/>
          <a:lstStyle/>
          <a:p>
            <a:fld id="{79C58A39-D62B-42A2-B31F-C1A799F91B13}" type="datetimeFigureOut">
              <a:rPr lang="en-US" smtClean="0"/>
              <a:t>8/14/2025</a:t>
            </a:fld>
            <a:endParaRPr lang="en-US"/>
          </a:p>
        </p:txBody>
      </p:sp>
      <p:sp>
        <p:nvSpPr>
          <p:cNvPr id="4" name="Footer Placeholder 3">
            <a:extLst>
              <a:ext uri="{FF2B5EF4-FFF2-40B4-BE49-F238E27FC236}">
                <a16:creationId xmlns:a16="http://schemas.microsoft.com/office/drawing/2014/main" id="{9D2AD8E6-6D71-AB71-DF30-9C45957892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447435-A64A-A596-BF56-1F2C67028683}"/>
              </a:ext>
            </a:extLst>
          </p:cNvPr>
          <p:cNvSpPr>
            <a:spLocks noGrp="1"/>
          </p:cNvSpPr>
          <p:nvPr>
            <p:ph type="sldNum" sz="quarter" idx="12"/>
          </p:nvPr>
        </p:nvSpPr>
        <p:spPr/>
        <p:txBody>
          <a:bodyPr/>
          <a:lstStyle/>
          <a:p>
            <a:fld id="{B3DC963D-D336-4A50-8CCB-2427C1B2EB0F}" type="slidenum">
              <a:rPr lang="en-US" smtClean="0"/>
              <a:t>‹#›</a:t>
            </a:fld>
            <a:endParaRPr lang="en-US"/>
          </a:p>
        </p:txBody>
      </p:sp>
    </p:spTree>
    <p:extLst>
      <p:ext uri="{BB962C8B-B14F-4D97-AF65-F5344CB8AC3E}">
        <p14:creationId xmlns:p14="http://schemas.microsoft.com/office/powerpoint/2010/main" val="902007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5B6842-9F30-3D1B-06B3-47F41C7ABD1A}"/>
              </a:ext>
            </a:extLst>
          </p:cNvPr>
          <p:cNvSpPr>
            <a:spLocks noGrp="1"/>
          </p:cNvSpPr>
          <p:nvPr>
            <p:ph type="dt" sz="half" idx="10"/>
          </p:nvPr>
        </p:nvSpPr>
        <p:spPr/>
        <p:txBody>
          <a:bodyPr/>
          <a:lstStyle/>
          <a:p>
            <a:fld id="{79C58A39-D62B-42A2-B31F-C1A799F91B13}" type="datetimeFigureOut">
              <a:rPr lang="en-US" smtClean="0"/>
              <a:t>8/14/2025</a:t>
            </a:fld>
            <a:endParaRPr lang="en-US"/>
          </a:p>
        </p:txBody>
      </p:sp>
      <p:sp>
        <p:nvSpPr>
          <p:cNvPr id="3" name="Footer Placeholder 2">
            <a:extLst>
              <a:ext uri="{FF2B5EF4-FFF2-40B4-BE49-F238E27FC236}">
                <a16:creationId xmlns:a16="http://schemas.microsoft.com/office/drawing/2014/main" id="{F7381370-1EFD-E438-B957-861AC90ADE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58A8A4-2BCC-70BD-1881-8922109C7545}"/>
              </a:ext>
            </a:extLst>
          </p:cNvPr>
          <p:cNvSpPr>
            <a:spLocks noGrp="1"/>
          </p:cNvSpPr>
          <p:nvPr>
            <p:ph type="sldNum" sz="quarter" idx="12"/>
          </p:nvPr>
        </p:nvSpPr>
        <p:spPr/>
        <p:txBody>
          <a:bodyPr/>
          <a:lstStyle/>
          <a:p>
            <a:fld id="{B3DC963D-D336-4A50-8CCB-2427C1B2EB0F}" type="slidenum">
              <a:rPr lang="en-US" smtClean="0"/>
              <a:t>‹#›</a:t>
            </a:fld>
            <a:endParaRPr lang="en-US"/>
          </a:p>
        </p:txBody>
      </p:sp>
    </p:spTree>
    <p:extLst>
      <p:ext uri="{BB962C8B-B14F-4D97-AF65-F5344CB8AC3E}">
        <p14:creationId xmlns:p14="http://schemas.microsoft.com/office/powerpoint/2010/main" val="3497237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4A74F-F6A2-B279-C6A3-9268476B27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E637D1-465E-B054-4839-0EF47499ED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6059B7-6226-07BB-43B8-D457DDC486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962145-4F3B-4A86-6849-69337D7F25FA}"/>
              </a:ext>
            </a:extLst>
          </p:cNvPr>
          <p:cNvSpPr>
            <a:spLocks noGrp="1"/>
          </p:cNvSpPr>
          <p:nvPr>
            <p:ph type="dt" sz="half" idx="10"/>
          </p:nvPr>
        </p:nvSpPr>
        <p:spPr/>
        <p:txBody>
          <a:bodyPr/>
          <a:lstStyle/>
          <a:p>
            <a:fld id="{79C58A39-D62B-42A2-B31F-C1A799F91B13}" type="datetimeFigureOut">
              <a:rPr lang="en-US" smtClean="0"/>
              <a:t>8/14/2025</a:t>
            </a:fld>
            <a:endParaRPr lang="en-US"/>
          </a:p>
        </p:txBody>
      </p:sp>
      <p:sp>
        <p:nvSpPr>
          <p:cNvPr id="6" name="Footer Placeholder 5">
            <a:extLst>
              <a:ext uri="{FF2B5EF4-FFF2-40B4-BE49-F238E27FC236}">
                <a16:creationId xmlns:a16="http://schemas.microsoft.com/office/drawing/2014/main" id="{3A9E1E96-7C20-54F7-5FC5-EB570E2099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16D244-A90D-EEF8-C6F6-E83D42EA7F17}"/>
              </a:ext>
            </a:extLst>
          </p:cNvPr>
          <p:cNvSpPr>
            <a:spLocks noGrp="1"/>
          </p:cNvSpPr>
          <p:nvPr>
            <p:ph type="sldNum" sz="quarter" idx="12"/>
          </p:nvPr>
        </p:nvSpPr>
        <p:spPr/>
        <p:txBody>
          <a:bodyPr/>
          <a:lstStyle/>
          <a:p>
            <a:fld id="{B3DC963D-D336-4A50-8CCB-2427C1B2EB0F}" type="slidenum">
              <a:rPr lang="en-US" smtClean="0"/>
              <a:t>‹#›</a:t>
            </a:fld>
            <a:endParaRPr lang="en-US"/>
          </a:p>
        </p:txBody>
      </p:sp>
    </p:spTree>
    <p:extLst>
      <p:ext uri="{BB962C8B-B14F-4D97-AF65-F5344CB8AC3E}">
        <p14:creationId xmlns:p14="http://schemas.microsoft.com/office/powerpoint/2010/main" val="3790386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9FE5A-FC1A-EE53-E38D-1451569868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7532E9-8B02-AB8D-E5D1-E5B40122D0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5F4CA0-3654-F19C-9695-938096916A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8CADEB-7497-1D19-1439-C6A64BDBB731}"/>
              </a:ext>
            </a:extLst>
          </p:cNvPr>
          <p:cNvSpPr>
            <a:spLocks noGrp="1"/>
          </p:cNvSpPr>
          <p:nvPr>
            <p:ph type="dt" sz="half" idx="10"/>
          </p:nvPr>
        </p:nvSpPr>
        <p:spPr/>
        <p:txBody>
          <a:bodyPr/>
          <a:lstStyle/>
          <a:p>
            <a:fld id="{79C58A39-D62B-42A2-B31F-C1A799F91B13}" type="datetimeFigureOut">
              <a:rPr lang="en-US" smtClean="0"/>
              <a:t>8/14/2025</a:t>
            </a:fld>
            <a:endParaRPr lang="en-US"/>
          </a:p>
        </p:txBody>
      </p:sp>
      <p:sp>
        <p:nvSpPr>
          <p:cNvPr id="6" name="Footer Placeholder 5">
            <a:extLst>
              <a:ext uri="{FF2B5EF4-FFF2-40B4-BE49-F238E27FC236}">
                <a16:creationId xmlns:a16="http://schemas.microsoft.com/office/drawing/2014/main" id="{F449F75E-D51B-E759-45C5-8435875EEB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C0ECF3-44C7-D2ED-B8E1-687305337E7B}"/>
              </a:ext>
            </a:extLst>
          </p:cNvPr>
          <p:cNvSpPr>
            <a:spLocks noGrp="1"/>
          </p:cNvSpPr>
          <p:nvPr>
            <p:ph type="sldNum" sz="quarter" idx="12"/>
          </p:nvPr>
        </p:nvSpPr>
        <p:spPr/>
        <p:txBody>
          <a:bodyPr/>
          <a:lstStyle/>
          <a:p>
            <a:fld id="{B3DC963D-D336-4A50-8CCB-2427C1B2EB0F}" type="slidenum">
              <a:rPr lang="en-US" smtClean="0"/>
              <a:t>‹#›</a:t>
            </a:fld>
            <a:endParaRPr lang="en-US"/>
          </a:p>
        </p:txBody>
      </p:sp>
    </p:spTree>
    <p:extLst>
      <p:ext uri="{BB962C8B-B14F-4D97-AF65-F5344CB8AC3E}">
        <p14:creationId xmlns:p14="http://schemas.microsoft.com/office/powerpoint/2010/main" val="591543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2EB2F5-FC4E-96D4-B68A-3A08F4AADB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39F986-386F-3719-475A-1DA08A83AE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A58E73-28B6-C836-4504-322E9996FE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9C58A39-D62B-42A2-B31F-C1A799F91B13}" type="datetimeFigureOut">
              <a:rPr lang="en-US" smtClean="0"/>
              <a:t>8/14/2025</a:t>
            </a:fld>
            <a:endParaRPr lang="en-US"/>
          </a:p>
        </p:txBody>
      </p:sp>
      <p:sp>
        <p:nvSpPr>
          <p:cNvPr id="5" name="Footer Placeholder 4">
            <a:extLst>
              <a:ext uri="{FF2B5EF4-FFF2-40B4-BE49-F238E27FC236}">
                <a16:creationId xmlns:a16="http://schemas.microsoft.com/office/drawing/2014/main" id="{D4B0B6F0-E44A-92AB-24A1-071D2ECB09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BF156F1-51D2-634D-CF69-027413BF0B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DC963D-D336-4A50-8CCB-2427C1B2EB0F}" type="slidenum">
              <a:rPr lang="en-US" smtClean="0"/>
              <a:t>‹#›</a:t>
            </a:fld>
            <a:endParaRPr lang="en-US"/>
          </a:p>
        </p:txBody>
      </p:sp>
    </p:spTree>
    <p:extLst>
      <p:ext uri="{BB962C8B-B14F-4D97-AF65-F5344CB8AC3E}">
        <p14:creationId xmlns:p14="http://schemas.microsoft.com/office/powerpoint/2010/main" val="655363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hyperlink" Target="https://education.mdc.mo.gov/sites/default/files/2023-08/7BSarahsGuideto%20BirdsXplorArticle.pdf" TargetMode="Externa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education.mdc.mo.gov/sites/default/files/2023-08/7B%20How%20to%20Make%20a%20Pinecone%20Feeder%20Xplor%20Article.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hyperlink" Target="https://www.getepic.com/collection/31148895/bird-count"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hyperlink" Target="https://youtu.be/eHHgBSRadcU?si=sXpXyD_wmZcU8VxQ" TargetMode="External"/><Relationship Id="rId5" Type="http://schemas.openxmlformats.org/officeDocument/2006/relationships/hyperlink" Target="https://youtu.be/08aceCeWwtQ?si=kKVXvyEBFC8L56u7" TargetMode="Externa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hyperlink" Target="https://www.inaturalist.org/pages/seek_app" TargetMode="External"/><Relationship Id="rId4" Type="http://schemas.openxmlformats.org/officeDocument/2006/relationships/hyperlink" Target="https://feederwatch.or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hyperlink" Target="https://www.getepic.com/book/84161585/rubys-birds" TargetMode="External"/><Relationship Id="rId5" Type="http://schemas.openxmlformats.org/officeDocument/2006/relationships/hyperlink" Target="https://youtu.be/Rba0GOsf9eQ?si=PiUCCJwS1-UnaKEH" TargetMode="External"/><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d&amp;#95;Exploring&amp;#95;0201">
            <a:extLst>
              <a:ext uri="{FF2B5EF4-FFF2-40B4-BE49-F238E27FC236}">
                <a16:creationId xmlns:a16="http://schemas.microsoft.com/office/drawing/2014/main" id="{5E1CDC13-F636-2F33-C49C-1B4A5AE81590}"/>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flipH="1">
            <a:off x="191" y="0"/>
            <a:ext cx="12216563" cy="6575087"/>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FC17D903-3FAE-0388-4F47-883814A00F4C}"/>
              </a:ext>
            </a:extLst>
          </p:cNvPr>
          <p:cNvSpPr/>
          <p:nvPr/>
        </p:nvSpPr>
        <p:spPr>
          <a:xfrm>
            <a:off x="-12375" y="5055073"/>
            <a:ext cx="12247596" cy="2036280"/>
          </a:xfrm>
          <a:custGeom>
            <a:avLst/>
            <a:gdLst>
              <a:gd name="connsiteX0" fmla="*/ 0 w 12247596"/>
              <a:gd name="connsiteY0" fmla="*/ 91440 h 1828800"/>
              <a:gd name="connsiteX1" fmla="*/ 0 w 12247596"/>
              <a:gd name="connsiteY1" fmla="*/ 91440 h 1828800"/>
              <a:gd name="connsiteX2" fmla="*/ 82296 w 12247596"/>
              <a:gd name="connsiteY2" fmla="*/ 82296 h 1828800"/>
              <a:gd name="connsiteX3" fmla="*/ 109728 w 12247596"/>
              <a:gd name="connsiteY3" fmla="*/ 73152 h 1828800"/>
              <a:gd name="connsiteX4" fmla="*/ 201168 w 12247596"/>
              <a:gd name="connsiteY4" fmla="*/ 54864 h 1828800"/>
              <a:gd name="connsiteX5" fmla="*/ 274320 w 12247596"/>
              <a:gd name="connsiteY5" fmla="*/ 36576 h 1828800"/>
              <a:gd name="connsiteX6" fmla="*/ 539496 w 12247596"/>
              <a:gd name="connsiteY6" fmla="*/ 27432 h 1828800"/>
              <a:gd name="connsiteX7" fmla="*/ 603504 w 12247596"/>
              <a:gd name="connsiteY7" fmla="*/ 18288 h 1828800"/>
              <a:gd name="connsiteX8" fmla="*/ 685800 w 12247596"/>
              <a:gd name="connsiteY8" fmla="*/ 0 h 1828800"/>
              <a:gd name="connsiteX9" fmla="*/ 1700784 w 12247596"/>
              <a:gd name="connsiteY9" fmla="*/ 27432 h 1828800"/>
              <a:gd name="connsiteX10" fmla="*/ 1737360 w 12247596"/>
              <a:gd name="connsiteY10" fmla="*/ 36576 h 1828800"/>
              <a:gd name="connsiteX11" fmla="*/ 1874520 w 12247596"/>
              <a:gd name="connsiteY11" fmla="*/ 64008 h 1828800"/>
              <a:gd name="connsiteX12" fmla="*/ 2221992 w 12247596"/>
              <a:gd name="connsiteY12" fmla="*/ 73152 h 1828800"/>
              <a:gd name="connsiteX13" fmla="*/ 2432304 w 12247596"/>
              <a:gd name="connsiteY13" fmla="*/ 109728 h 1828800"/>
              <a:gd name="connsiteX14" fmla="*/ 2523744 w 12247596"/>
              <a:gd name="connsiteY14" fmla="*/ 173736 h 1828800"/>
              <a:gd name="connsiteX15" fmla="*/ 2532888 w 12247596"/>
              <a:gd name="connsiteY15" fmla="*/ 146304 h 1828800"/>
              <a:gd name="connsiteX16" fmla="*/ 2478024 w 12247596"/>
              <a:gd name="connsiteY16" fmla="*/ 128016 h 1828800"/>
              <a:gd name="connsiteX17" fmla="*/ 2779776 w 12247596"/>
              <a:gd name="connsiteY17" fmla="*/ 155448 h 1828800"/>
              <a:gd name="connsiteX18" fmla="*/ 2907792 w 12247596"/>
              <a:gd name="connsiteY18" fmla="*/ 192024 h 1828800"/>
              <a:gd name="connsiteX19" fmla="*/ 3008376 w 12247596"/>
              <a:gd name="connsiteY19" fmla="*/ 210312 h 1828800"/>
              <a:gd name="connsiteX20" fmla="*/ 3291840 w 12247596"/>
              <a:gd name="connsiteY20" fmla="*/ 246888 h 1828800"/>
              <a:gd name="connsiteX21" fmla="*/ 3611880 w 12247596"/>
              <a:gd name="connsiteY21" fmla="*/ 320040 h 1828800"/>
              <a:gd name="connsiteX22" fmla="*/ 3913632 w 12247596"/>
              <a:gd name="connsiteY22" fmla="*/ 374904 h 1828800"/>
              <a:gd name="connsiteX23" fmla="*/ 4050792 w 12247596"/>
              <a:gd name="connsiteY23" fmla="*/ 411480 h 1828800"/>
              <a:gd name="connsiteX24" fmla="*/ 4078224 w 12247596"/>
              <a:gd name="connsiteY24" fmla="*/ 420624 h 1828800"/>
              <a:gd name="connsiteX25" fmla="*/ 4261104 w 12247596"/>
              <a:gd name="connsiteY25" fmla="*/ 429768 h 1828800"/>
              <a:gd name="connsiteX26" fmla="*/ 4361688 w 12247596"/>
              <a:gd name="connsiteY26" fmla="*/ 438912 h 1828800"/>
              <a:gd name="connsiteX27" fmla="*/ 4471416 w 12247596"/>
              <a:gd name="connsiteY27" fmla="*/ 466344 h 1828800"/>
              <a:gd name="connsiteX28" fmla="*/ 4535424 w 12247596"/>
              <a:gd name="connsiteY28" fmla="*/ 475488 h 1828800"/>
              <a:gd name="connsiteX29" fmla="*/ 4700016 w 12247596"/>
              <a:gd name="connsiteY29" fmla="*/ 493776 h 1828800"/>
              <a:gd name="connsiteX30" fmla="*/ 4800600 w 12247596"/>
              <a:gd name="connsiteY30" fmla="*/ 512064 h 1828800"/>
              <a:gd name="connsiteX31" fmla="*/ 4937760 w 12247596"/>
              <a:gd name="connsiteY31" fmla="*/ 521208 h 1828800"/>
              <a:gd name="connsiteX32" fmla="*/ 5047488 w 12247596"/>
              <a:gd name="connsiteY32" fmla="*/ 539496 h 1828800"/>
              <a:gd name="connsiteX33" fmla="*/ 5093208 w 12247596"/>
              <a:gd name="connsiteY33" fmla="*/ 548640 h 1828800"/>
              <a:gd name="connsiteX34" fmla="*/ 5148072 w 12247596"/>
              <a:gd name="connsiteY34" fmla="*/ 566928 h 1828800"/>
              <a:gd name="connsiteX35" fmla="*/ 5193792 w 12247596"/>
              <a:gd name="connsiteY35" fmla="*/ 576072 h 1828800"/>
              <a:gd name="connsiteX36" fmla="*/ 5239512 w 12247596"/>
              <a:gd name="connsiteY36" fmla="*/ 594360 h 1828800"/>
              <a:gd name="connsiteX37" fmla="*/ 5486400 w 12247596"/>
              <a:gd name="connsiteY37" fmla="*/ 621792 h 1828800"/>
              <a:gd name="connsiteX38" fmla="*/ 5586984 w 12247596"/>
              <a:gd name="connsiteY38" fmla="*/ 640080 h 1828800"/>
              <a:gd name="connsiteX39" fmla="*/ 5779008 w 12247596"/>
              <a:gd name="connsiteY39" fmla="*/ 658368 h 1828800"/>
              <a:gd name="connsiteX40" fmla="*/ 5833872 w 12247596"/>
              <a:gd name="connsiteY40" fmla="*/ 667512 h 1828800"/>
              <a:gd name="connsiteX41" fmla="*/ 5897880 w 12247596"/>
              <a:gd name="connsiteY41" fmla="*/ 676656 h 1828800"/>
              <a:gd name="connsiteX42" fmla="*/ 6089904 w 12247596"/>
              <a:gd name="connsiteY42" fmla="*/ 713232 h 1828800"/>
              <a:gd name="connsiteX43" fmla="*/ 6236208 w 12247596"/>
              <a:gd name="connsiteY43" fmla="*/ 722376 h 1828800"/>
              <a:gd name="connsiteX44" fmla="*/ 6327648 w 12247596"/>
              <a:gd name="connsiteY44" fmla="*/ 740664 h 1828800"/>
              <a:gd name="connsiteX45" fmla="*/ 6409944 w 12247596"/>
              <a:gd name="connsiteY45" fmla="*/ 758952 h 1828800"/>
              <a:gd name="connsiteX46" fmla="*/ 6519672 w 12247596"/>
              <a:gd name="connsiteY46" fmla="*/ 768096 h 1828800"/>
              <a:gd name="connsiteX47" fmla="*/ 6565392 w 12247596"/>
              <a:gd name="connsiteY47" fmla="*/ 777240 h 1828800"/>
              <a:gd name="connsiteX48" fmla="*/ 6647688 w 12247596"/>
              <a:gd name="connsiteY48" fmla="*/ 795528 h 1828800"/>
              <a:gd name="connsiteX49" fmla="*/ 6702552 w 12247596"/>
              <a:gd name="connsiteY49" fmla="*/ 804672 h 1828800"/>
              <a:gd name="connsiteX50" fmla="*/ 6739128 w 12247596"/>
              <a:gd name="connsiteY50" fmla="*/ 813816 h 1828800"/>
              <a:gd name="connsiteX51" fmla="*/ 6830568 w 12247596"/>
              <a:gd name="connsiteY51" fmla="*/ 822960 h 1828800"/>
              <a:gd name="connsiteX52" fmla="*/ 6949440 w 12247596"/>
              <a:gd name="connsiteY52" fmla="*/ 813816 h 1828800"/>
              <a:gd name="connsiteX53" fmla="*/ 6903720 w 12247596"/>
              <a:gd name="connsiteY53" fmla="*/ 786384 h 1828800"/>
              <a:gd name="connsiteX54" fmla="*/ 6757416 w 12247596"/>
              <a:gd name="connsiteY54" fmla="*/ 758952 h 1828800"/>
              <a:gd name="connsiteX55" fmla="*/ 6620256 w 12247596"/>
              <a:gd name="connsiteY55" fmla="*/ 740664 h 1828800"/>
              <a:gd name="connsiteX56" fmla="*/ 6830568 w 12247596"/>
              <a:gd name="connsiteY56" fmla="*/ 777240 h 1828800"/>
              <a:gd name="connsiteX57" fmla="*/ 6858000 w 12247596"/>
              <a:gd name="connsiteY57" fmla="*/ 786384 h 1828800"/>
              <a:gd name="connsiteX58" fmla="*/ 7251192 w 12247596"/>
              <a:gd name="connsiteY58" fmla="*/ 832104 h 1828800"/>
              <a:gd name="connsiteX59" fmla="*/ 7296912 w 12247596"/>
              <a:gd name="connsiteY59" fmla="*/ 841248 h 1828800"/>
              <a:gd name="connsiteX60" fmla="*/ 7360920 w 12247596"/>
              <a:gd name="connsiteY60" fmla="*/ 850392 h 1828800"/>
              <a:gd name="connsiteX61" fmla="*/ 7461504 w 12247596"/>
              <a:gd name="connsiteY61" fmla="*/ 877824 h 1828800"/>
              <a:gd name="connsiteX62" fmla="*/ 7534656 w 12247596"/>
              <a:gd name="connsiteY62" fmla="*/ 868680 h 1828800"/>
              <a:gd name="connsiteX63" fmla="*/ 7562088 w 12247596"/>
              <a:gd name="connsiteY63" fmla="*/ 859536 h 1828800"/>
              <a:gd name="connsiteX64" fmla="*/ 7754112 w 12247596"/>
              <a:gd name="connsiteY64" fmla="*/ 868680 h 1828800"/>
              <a:gd name="connsiteX65" fmla="*/ 7827264 w 12247596"/>
              <a:gd name="connsiteY65" fmla="*/ 886968 h 1828800"/>
              <a:gd name="connsiteX66" fmla="*/ 8065008 w 12247596"/>
              <a:gd name="connsiteY66" fmla="*/ 914400 h 1828800"/>
              <a:gd name="connsiteX67" fmla="*/ 8119872 w 12247596"/>
              <a:gd name="connsiteY67" fmla="*/ 932688 h 1828800"/>
              <a:gd name="connsiteX68" fmla="*/ 8385048 w 12247596"/>
              <a:gd name="connsiteY68" fmla="*/ 969264 h 1828800"/>
              <a:gd name="connsiteX69" fmla="*/ 8686800 w 12247596"/>
              <a:gd name="connsiteY69" fmla="*/ 1005840 h 1828800"/>
              <a:gd name="connsiteX70" fmla="*/ 9144000 w 12247596"/>
              <a:gd name="connsiteY70" fmla="*/ 1033272 h 1828800"/>
              <a:gd name="connsiteX71" fmla="*/ 9400032 w 12247596"/>
              <a:gd name="connsiteY71" fmla="*/ 1051560 h 1828800"/>
              <a:gd name="connsiteX72" fmla="*/ 9573768 w 12247596"/>
              <a:gd name="connsiteY72" fmla="*/ 1069848 h 1828800"/>
              <a:gd name="connsiteX73" fmla="*/ 9893808 w 12247596"/>
              <a:gd name="connsiteY73" fmla="*/ 1088136 h 1828800"/>
              <a:gd name="connsiteX74" fmla="*/ 10140696 w 12247596"/>
              <a:gd name="connsiteY74" fmla="*/ 1069848 h 1828800"/>
              <a:gd name="connsiteX75" fmla="*/ 10186416 w 12247596"/>
              <a:gd name="connsiteY75" fmla="*/ 1060704 h 1828800"/>
              <a:gd name="connsiteX76" fmla="*/ 10250424 w 12247596"/>
              <a:gd name="connsiteY76" fmla="*/ 1051560 h 1828800"/>
              <a:gd name="connsiteX77" fmla="*/ 10744200 w 12247596"/>
              <a:gd name="connsiteY77" fmla="*/ 1051560 h 1828800"/>
              <a:gd name="connsiteX78" fmla="*/ 10844784 w 12247596"/>
              <a:gd name="connsiteY78" fmla="*/ 1014984 h 1828800"/>
              <a:gd name="connsiteX79" fmla="*/ 10890504 w 12247596"/>
              <a:gd name="connsiteY79" fmla="*/ 987552 h 1828800"/>
              <a:gd name="connsiteX80" fmla="*/ 10954512 w 12247596"/>
              <a:gd name="connsiteY80" fmla="*/ 978408 h 1828800"/>
              <a:gd name="connsiteX81" fmla="*/ 11055096 w 12247596"/>
              <a:gd name="connsiteY81" fmla="*/ 987552 h 1828800"/>
              <a:gd name="connsiteX82" fmla="*/ 11137392 w 12247596"/>
              <a:gd name="connsiteY82" fmla="*/ 996696 h 1828800"/>
              <a:gd name="connsiteX83" fmla="*/ 11036808 w 12247596"/>
              <a:gd name="connsiteY83" fmla="*/ 1005840 h 1828800"/>
              <a:gd name="connsiteX84" fmla="*/ 11000232 w 12247596"/>
              <a:gd name="connsiteY84" fmla="*/ 1014984 h 1828800"/>
              <a:gd name="connsiteX85" fmla="*/ 10945368 w 12247596"/>
              <a:gd name="connsiteY85" fmla="*/ 1033272 h 1828800"/>
              <a:gd name="connsiteX86" fmla="*/ 10799064 w 12247596"/>
              <a:gd name="connsiteY86" fmla="*/ 1024128 h 1828800"/>
              <a:gd name="connsiteX87" fmla="*/ 10570464 w 12247596"/>
              <a:gd name="connsiteY87" fmla="*/ 987552 h 1828800"/>
              <a:gd name="connsiteX88" fmla="*/ 10469880 w 12247596"/>
              <a:gd name="connsiteY88" fmla="*/ 969264 h 1828800"/>
              <a:gd name="connsiteX89" fmla="*/ 10424160 w 12247596"/>
              <a:gd name="connsiteY89" fmla="*/ 1014984 h 1828800"/>
              <a:gd name="connsiteX90" fmla="*/ 10378440 w 12247596"/>
              <a:gd name="connsiteY90" fmla="*/ 1024128 h 1828800"/>
              <a:gd name="connsiteX91" fmla="*/ 10287000 w 12247596"/>
              <a:gd name="connsiteY91" fmla="*/ 1033272 h 1828800"/>
              <a:gd name="connsiteX92" fmla="*/ 9546336 w 12247596"/>
              <a:gd name="connsiteY92" fmla="*/ 1024128 h 1828800"/>
              <a:gd name="connsiteX93" fmla="*/ 9491472 w 12247596"/>
              <a:gd name="connsiteY93" fmla="*/ 1014984 h 1828800"/>
              <a:gd name="connsiteX94" fmla="*/ 9372600 w 12247596"/>
              <a:gd name="connsiteY94" fmla="*/ 1005840 h 1828800"/>
              <a:gd name="connsiteX95" fmla="*/ 9683496 w 12247596"/>
              <a:gd name="connsiteY95" fmla="*/ 996696 h 1828800"/>
              <a:gd name="connsiteX96" fmla="*/ 9976104 w 12247596"/>
              <a:gd name="connsiteY96" fmla="*/ 1014984 h 1828800"/>
              <a:gd name="connsiteX97" fmla="*/ 10451592 w 12247596"/>
              <a:gd name="connsiteY97" fmla="*/ 1033272 h 1828800"/>
              <a:gd name="connsiteX98" fmla="*/ 10826496 w 12247596"/>
              <a:gd name="connsiteY98" fmla="*/ 1024128 h 1828800"/>
              <a:gd name="connsiteX99" fmla="*/ 10954512 w 12247596"/>
              <a:gd name="connsiteY99" fmla="*/ 1014984 h 1828800"/>
              <a:gd name="connsiteX100" fmla="*/ 10991088 w 12247596"/>
              <a:gd name="connsiteY100" fmla="*/ 996696 h 1828800"/>
              <a:gd name="connsiteX101" fmla="*/ 11091672 w 12247596"/>
              <a:gd name="connsiteY101" fmla="*/ 987552 h 1828800"/>
              <a:gd name="connsiteX102" fmla="*/ 11137392 w 12247596"/>
              <a:gd name="connsiteY102" fmla="*/ 978408 h 1828800"/>
              <a:gd name="connsiteX103" fmla="*/ 11237976 w 12247596"/>
              <a:gd name="connsiteY103" fmla="*/ 950976 h 1828800"/>
              <a:gd name="connsiteX104" fmla="*/ 11338560 w 12247596"/>
              <a:gd name="connsiteY104" fmla="*/ 932688 h 1828800"/>
              <a:gd name="connsiteX105" fmla="*/ 11393424 w 12247596"/>
              <a:gd name="connsiteY105" fmla="*/ 914400 h 1828800"/>
              <a:gd name="connsiteX106" fmla="*/ 11594592 w 12247596"/>
              <a:gd name="connsiteY106" fmla="*/ 886968 h 1828800"/>
              <a:gd name="connsiteX107" fmla="*/ 11622024 w 12247596"/>
              <a:gd name="connsiteY107" fmla="*/ 868680 h 1828800"/>
              <a:gd name="connsiteX108" fmla="*/ 11759184 w 12247596"/>
              <a:gd name="connsiteY108" fmla="*/ 850392 h 1828800"/>
              <a:gd name="connsiteX109" fmla="*/ 11795760 w 12247596"/>
              <a:gd name="connsiteY109" fmla="*/ 841248 h 1828800"/>
              <a:gd name="connsiteX110" fmla="*/ 11823192 w 12247596"/>
              <a:gd name="connsiteY110" fmla="*/ 832104 h 1828800"/>
              <a:gd name="connsiteX111" fmla="*/ 11996928 w 12247596"/>
              <a:gd name="connsiteY111" fmla="*/ 795528 h 1828800"/>
              <a:gd name="connsiteX112" fmla="*/ 12033504 w 12247596"/>
              <a:gd name="connsiteY112" fmla="*/ 786384 h 1828800"/>
              <a:gd name="connsiteX113" fmla="*/ 12106656 w 12247596"/>
              <a:gd name="connsiteY113" fmla="*/ 758952 h 1828800"/>
              <a:gd name="connsiteX114" fmla="*/ 12225528 w 12247596"/>
              <a:gd name="connsiteY114" fmla="*/ 768096 h 1828800"/>
              <a:gd name="connsiteX115" fmla="*/ 12207240 w 12247596"/>
              <a:gd name="connsiteY115" fmla="*/ 1828800 h 1828800"/>
              <a:gd name="connsiteX116" fmla="*/ 0 w 12247596"/>
              <a:gd name="connsiteY116" fmla="*/ 1801368 h 1828800"/>
              <a:gd name="connsiteX117" fmla="*/ 0 w 12247596"/>
              <a:gd name="connsiteY117" fmla="*/ 9144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247596" h="1828800">
                <a:moveTo>
                  <a:pt x="0" y="91440"/>
                </a:moveTo>
                <a:lnTo>
                  <a:pt x="0" y="91440"/>
                </a:lnTo>
                <a:cubicBezTo>
                  <a:pt x="27432" y="88392"/>
                  <a:pt x="55071" y="86834"/>
                  <a:pt x="82296" y="82296"/>
                </a:cubicBezTo>
                <a:cubicBezTo>
                  <a:pt x="91803" y="80711"/>
                  <a:pt x="100336" y="75319"/>
                  <a:pt x="109728" y="73152"/>
                </a:cubicBezTo>
                <a:cubicBezTo>
                  <a:pt x="140016" y="66163"/>
                  <a:pt x="171012" y="62403"/>
                  <a:pt x="201168" y="54864"/>
                </a:cubicBezTo>
                <a:cubicBezTo>
                  <a:pt x="225552" y="48768"/>
                  <a:pt x="249200" y="37442"/>
                  <a:pt x="274320" y="36576"/>
                </a:cubicBezTo>
                <a:lnTo>
                  <a:pt x="539496" y="27432"/>
                </a:lnTo>
                <a:cubicBezTo>
                  <a:pt x="560832" y="24384"/>
                  <a:pt x="582245" y="21831"/>
                  <a:pt x="603504" y="18288"/>
                </a:cubicBezTo>
                <a:cubicBezTo>
                  <a:pt x="638330" y="12484"/>
                  <a:pt x="652920" y="8220"/>
                  <a:pt x="685800" y="0"/>
                </a:cubicBezTo>
                <a:cubicBezTo>
                  <a:pt x="1077345" y="6636"/>
                  <a:pt x="1315904" y="6813"/>
                  <a:pt x="1700784" y="27432"/>
                </a:cubicBezTo>
                <a:cubicBezTo>
                  <a:pt x="1713333" y="28104"/>
                  <a:pt x="1725115" y="33750"/>
                  <a:pt x="1737360" y="36576"/>
                </a:cubicBezTo>
                <a:cubicBezTo>
                  <a:pt x="1751253" y="39782"/>
                  <a:pt x="1849009" y="62848"/>
                  <a:pt x="1874520" y="64008"/>
                </a:cubicBezTo>
                <a:cubicBezTo>
                  <a:pt x="1990265" y="69269"/>
                  <a:pt x="2106168" y="70104"/>
                  <a:pt x="2221992" y="73152"/>
                </a:cubicBezTo>
                <a:cubicBezTo>
                  <a:pt x="2275802" y="80839"/>
                  <a:pt x="2401376" y="97833"/>
                  <a:pt x="2432304" y="109728"/>
                </a:cubicBezTo>
                <a:cubicBezTo>
                  <a:pt x="2467030" y="123084"/>
                  <a:pt x="2493264" y="152400"/>
                  <a:pt x="2523744" y="173736"/>
                </a:cubicBezTo>
                <a:cubicBezTo>
                  <a:pt x="2526792" y="164592"/>
                  <a:pt x="2539704" y="153120"/>
                  <a:pt x="2532888" y="146304"/>
                </a:cubicBezTo>
                <a:cubicBezTo>
                  <a:pt x="2519257" y="132673"/>
                  <a:pt x="2458760" y="127303"/>
                  <a:pt x="2478024" y="128016"/>
                </a:cubicBezTo>
                <a:cubicBezTo>
                  <a:pt x="2578954" y="131754"/>
                  <a:pt x="2679192" y="146304"/>
                  <a:pt x="2779776" y="155448"/>
                </a:cubicBezTo>
                <a:cubicBezTo>
                  <a:pt x="2882827" y="176058"/>
                  <a:pt x="2756840" y="148895"/>
                  <a:pt x="2907792" y="192024"/>
                </a:cubicBezTo>
                <a:cubicBezTo>
                  <a:pt x="2927556" y="197671"/>
                  <a:pt x="2990833" y="207122"/>
                  <a:pt x="3008376" y="210312"/>
                </a:cubicBezTo>
                <a:cubicBezTo>
                  <a:pt x="3166242" y="239015"/>
                  <a:pt x="2864542" y="197584"/>
                  <a:pt x="3291840" y="246888"/>
                </a:cubicBezTo>
                <a:cubicBezTo>
                  <a:pt x="3380813" y="269131"/>
                  <a:pt x="3536659" y="309294"/>
                  <a:pt x="3611880" y="320040"/>
                </a:cubicBezTo>
                <a:cubicBezTo>
                  <a:pt x="3704582" y="333283"/>
                  <a:pt x="3846415" y="352498"/>
                  <a:pt x="3913632" y="374904"/>
                </a:cubicBezTo>
                <a:cubicBezTo>
                  <a:pt x="3984442" y="398507"/>
                  <a:pt x="3901943" y="371787"/>
                  <a:pt x="4050792" y="411480"/>
                </a:cubicBezTo>
                <a:cubicBezTo>
                  <a:pt x="4060105" y="413964"/>
                  <a:pt x="4068622" y="419789"/>
                  <a:pt x="4078224" y="420624"/>
                </a:cubicBezTo>
                <a:cubicBezTo>
                  <a:pt x="4139031" y="425912"/>
                  <a:pt x="4200194" y="425838"/>
                  <a:pt x="4261104" y="429768"/>
                </a:cubicBezTo>
                <a:cubicBezTo>
                  <a:pt x="4294700" y="431936"/>
                  <a:pt x="4328160" y="435864"/>
                  <a:pt x="4361688" y="438912"/>
                </a:cubicBezTo>
                <a:cubicBezTo>
                  <a:pt x="4398264" y="448056"/>
                  <a:pt x="4434093" y="461012"/>
                  <a:pt x="4471416" y="466344"/>
                </a:cubicBezTo>
                <a:cubicBezTo>
                  <a:pt x="4492752" y="469392"/>
                  <a:pt x="4514019" y="472970"/>
                  <a:pt x="4535424" y="475488"/>
                </a:cubicBezTo>
                <a:cubicBezTo>
                  <a:pt x="4604956" y="483668"/>
                  <a:pt x="4633659" y="483567"/>
                  <a:pt x="4700016" y="493776"/>
                </a:cubicBezTo>
                <a:cubicBezTo>
                  <a:pt x="4742524" y="500316"/>
                  <a:pt x="4755925" y="507809"/>
                  <a:pt x="4800600" y="512064"/>
                </a:cubicBezTo>
                <a:cubicBezTo>
                  <a:pt x="4846215" y="516408"/>
                  <a:pt x="4892040" y="518160"/>
                  <a:pt x="4937760" y="521208"/>
                </a:cubicBezTo>
                <a:lnTo>
                  <a:pt x="5047488" y="539496"/>
                </a:lnTo>
                <a:cubicBezTo>
                  <a:pt x="5062793" y="542197"/>
                  <a:pt x="5078214" y="544551"/>
                  <a:pt x="5093208" y="548640"/>
                </a:cubicBezTo>
                <a:cubicBezTo>
                  <a:pt x="5111806" y="553712"/>
                  <a:pt x="5129474" y="561856"/>
                  <a:pt x="5148072" y="566928"/>
                </a:cubicBezTo>
                <a:cubicBezTo>
                  <a:pt x="5163066" y="571017"/>
                  <a:pt x="5178906" y="571606"/>
                  <a:pt x="5193792" y="576072"/>
                </a:cubicBezTo>
                <a:cubicBezTo>
                  <a:pt x="5209514" y="580789"/>
                  <a:pt x="5223388" y="591289"/>
                  <a:pt x="5239512" y="594360"/>
                </a:cubicBezTo>
                <a:cubicBezTo>
                  <a:pt x="5337797" y="613081"/>
                  <a:pt x="5392647" y="610762"/>
                  <a:pt x="5486400" y="621792"/>
                </a:cubicBezTo>
                <a:cubicBezTo>
                  <a:pt x="5592890" y="634320"/>
                  <a:pt x="5492658" y="626605"/>
                  <a:pt x="5586984" y="640080"/>
                </a:cubicBezTo>
                <a:cubicBezTo>
                  <a:pt x="5677285" y="652980"/>
                  <a:pt x="5679638" y="647327"/>
                  <a:pt x="5779008" y="658368"/>
                </a:cubicBezTo>
                <a:cubicBezTo>
                  <a:pt x="5797435" y="660415"/>
                  <a:pt x="5815547" y="664693"/>
                  <a:pt x="5833872" y="667512"/>
                </a:cubicBezTo>
                <a:cubicBezTo>
                  <a:pt x="5855174" y="670789"/>
                  <a:pt x="5876675" y="672801"/>
                  <a:pt x="5897880" y="676656"/>
                </a:cubicBezTo>
                <a:cubicBezTo>
                  <a:pt x="5997284" y="694729"/>
                  <a:pt x="5872751" y="699660"/>
                  <a:pt x="6089904" y="713232"/>
                </a:cubicBezTo>
                <a:lnTo>
                  <a:pt x="6236208" y="722376"/>
                </a:lnTo>
                <a:lnTo>
                  <a:pt x="6327648" y="740664"/>
                </a:lnTo>
                <a:cubicBezTo>
                  <a:pt x="6355146" y="746453"/>
                  <a:pt x="6382125" y="754978"/>
                  <a:pt x="6409944" y="758952"/>
                </a:cubicBezTo>
                <a:cubicBezTo>
                  <a:pt x="6446278" y="764143"/>
                  <a:pt x="6483096" y="765048"/>
                  <a:pt x="6519672" y="768096"/>
                </a:cubicBezTo>
                <a:lnTo>
                  <a:pt x="6565392" y="777240"/>
                </a:lnTo>
                <a:cubicBezTo>
                  <a:pt x="6592869" y="783128"/>
                  <a:pt x="6620133" y="790017"/>
                  <a:pt x="6647688" y="795528"/>
                </a:cubicBezTo>
                <a:cubicBezTo>
                  <a:pt x="6665868" y="799164"/>
                  <a:pt x="6684372" y="801036"/>
                  <a:pt x="6702552" y="804672"/>
                </a:cubicBezTo>
                <a:cubicBezTo>
                  <a:pt x="6714875" y="807137"/>
                  <a:pt x="6726687" y="812039"/>
                  <a:pt x="6739128" y="813816"/>
                </a:cubicBezTo>
                <a:cubicBezTo>
                  <a:pt x="6769452" y="818148"/>
                  <a:pt x="6800088" y="819912"/>
                  <a:pt x="6830568" y="822960"/>
                </a:cubicBezTo>
                <a:cubicBezTo>
                  <a:pt x="6870192" y="819912"/>
                  <a:pt x="6913895" y="831589"/>
                  <a:pt x="6949440" y="813816"/>
                </a:cubicBezTo>
                <a:cubicBezTo>
                  <a:pt x="6965336" y="805868"/>
                  <a:pt x="6919900" y="793738"/>
                  <a:pt x="6903720" y="786384"/>
                </a:cubicBezTo>
                <a:cubicBezTo>
                  <a:pt x="6846041" y="760166"/>
                  <a:pt x="6826333" y="767222"/>
                  <a:pt x="6757416" y="758952"/>
                </a:cubicBezTo>
                <a:cubicBezTo>
                  <a:pt x="6711620" y="753456"/>
                  <a:pt x="6575509" y="729477"/>
                  <a:pt x="6620256" y="740664"/>
                </a:cubicBezTo>
                <a:cubicBezTo>
                  <a:pt x="6689288" y="757922"/>
                  <a:pt x="6763063" y="754738"/>
                  <a:pt x="6830568" y="777240"/>
                </a:cubicBezTo>
                <a:cubicBezTo>
                  <a:pt x="6839712" y="780288"/>
                  <a:pt x="6848568" y="784398"/>
                  <a:pt x="6858000" y="786384"/>
                </a:cubicBezTo>
                <a:cubicBezTo>
                  <a:pt x="7047036" y="826181"/>
                  <a:pt x="7018646" y="814878"/>
                  <a:pt x="7251192" y="832104"/>
                </a:cubicBezTo>
                <a:cubicBezTo>
                  <a:pt x="7266432" y="835152"/>
                  <a:pt x="7281582" y="838693"/>
                  <a:pt x="7296912" y="841248"/>
                </a:cubicBezTo>
                <a:cubicBezTo>
                  <a:pt x="7318171" y="844791"/>
                  <a:pt x="7339881" y="845717"/>
                  <a:pt x="7360920" y="850392"/>
                </a:cubicBezTo>
                <a:cubicBezTo>
                  <a:pt x="7394845" y="857931"/>
                  <a:pt x="7427976" y="868680"/>
                  <a:pt x="7461504" y="877824"/>
                </a:cubicBezTo>
                <a:cubicBezTo>
                  <a:pt x="7485888" y="874776"/>
                  <a:pt x="7510479" y="873076"/>
                  <a:pt x="7534656" y="868680"/>
                </a:cubicBezTo>
                <a:cubicBezTo>
                  <a:pt x="7544139" y="866956"/>
                  <a:pt x="7552449" y="859536"/>
                  <a:pt x="7562088" y="859536"/>
                </a:cubicBezTo>
                <a:cubicBezTo>
                  <a:pt x="7626169" y="859536"/>
                  <a:pt x="7690104" y="865632"/>
                  <a:pt x="7754112" y="868680"/>
                </a:cubicBezTo>
                <a:cubicBezTo>
                  <a:pt x="7778496" y="874776"/>
                  <a:pt x="7802397" y="883311"/>
                  <a:pt x="7827264" y="886968"/>
                </a:cubicBezTo>
                <a:cubicBezTo>
                  <a:pt x="7906189" y="898575"/>
                  <a:pt x="8065008" y="914400"/>
                  <a:pt x="8065008" y="914400"/>
                </a:cubicBezTo>
                <a:cubicBezTo>
                  <a:pt x="8083296" y="920496"/>
                  <a:pt x="8101107" y="928273"/>
                  <a:pt x="8119872" y="932688"/>
                </a:cubicBezTo>
                <a:cubicBezTo>
                  <a:pt x="8213008" y="954602"/>
                  <a:pt x="8286629" y="957334"/>
                  <a:pt x="8385048" y="969264"/>
                </a:cubicBezTo>
                <a:cubicBezTo>
                  <a:pt x="8536455" y="987616"/>
                  <a:pt x="8524800" y="991113"/>
                  <a:pt x="8686800" y="1005840"/>
                </a:cubicBezTo>
                <a:cubicBezTo>
                  <a:pt x="8909285" y="1026066"/>
                  <a:pt x="8926431" y="1024207"/>
                  <a:pt x="9144000" y="1033272"/>
                </a:cubicBezTo>
                <a:cubicBezTo>
                  <a:pt x="9362320" y="1057530"/>
                  <a:pt x="9034034" y="1022665"/>
                  <a:pt x="9400032" y="1051560"/>
                </a:cubicBezTo>
                <a:cubicBezTo>
                  <a:pt x="9458083" y="1056143"/>
                  <a:pt x="9515775" y="1064576"/>
                  <a:pt x="9573768" y="1069848"/>
                </a:cubicBezTo>
                <a:cubicBezTo>
                  <a:pt x="9679332" y="1079445"/>
                  <a:pt x="9788424" y="1083118"/>
                  <a:pt x="9893808" y="1088136"/>
                </a:cubicBezTo>
                <a:cubicBezTo>
                  <a:pt x="10052687" y="1065439"/>
                  <a:pt x="9838733" y="1094005"/>
                  <a:pt x="10140696" y="1069848"/>
                </a:cubicBezTo>
                <a:cubicBezTo>
                  <a:pt x="10156188" y="1068609"/>
                  <a:pt x="10171086" y="1063259"/>
                  <a:pt x="10186416" y="1060704"/>
                </a:cubicBezTo>
                <a:cubicBezTo>
                  <a:pt x="10207675" y="1057161"/>
                  <a:pt x="10229088" y="1054608"/>
                  <a:pt x="10250424" y="1051560"/>
                </a:cubicBezTo>
                <a:cubicBezTo>
                  <a:pt x="10447438" y="1059441"/>
                  <a:pt x="10541933" y="1068897"/>
                  <a:pt x="10744200" y="1051560"/>
                </a:cubicBezTo>
                <a:cubicBezTo>
                  <a:pt x="10754501" y="1050677"/>
                  <a:pt x="10832368" y="1021192"/>
                  <a:pt x="10844784" y="1014984"/>
                </a:cubicBezTo>
                <a:cubicBezTo>
                  <a:pt x="10860680" y="1007036"/>
                  <a:pt x="10873643" y="993172"/>
                  <a:pt x="10890504" y="987552"/>
                </a:cubicBezTo>
                <a:cubicBezTo>
                  <a:pt x="10910951" y="980736"/>
                  <a:pt x="10933176" y="981456"/>
                  <a:pt x="10954512" y="978408"/>
                </a:cubicBezTo>
                <a:lnTo>
                  <a:pt x="11055096" y="987552"/>
                </a:lnTo>
                <a:cubicBezTo>
                  <a:pt x="11082560" y="990298"/>
                  <a:pt x="11156909" y="977179"/>
                  <a:pt x="11137392" y="996696"/>
                </a:cubicBezTo>
                <a:cubicBezTo>
                  <a:pt x="11113586" y="1020502"/>
                  <a:pt x="11070336" y="1002792"/>
                  <a:pt x="11036808" y="1005840"/>
                </a:cubicBezTo>
                <a:cubicBezTo>
                  <a:pt x="11024616" y="1008888"/>
                  <a:pt x="11012269" y="1011373"/>
                  <a:pt x="11000232" y="1014984"/>
                </a:cubicBezTo>
                <a:cubicBezTo>
                  <a:pt x="10981768" y="1020523"/>
                  <a:pt x="10964625" y="1032397"/>
                  <a:pt x="10945368" y="1033272"/>
                </a:cubicBezTo>
                <a:cubicBezTo>
                  <a:pt x="10896555" y="1035491"/>
                  <a:pt x="10847832" y="1027176"/>
                  <a:pt x="10799064" y="1024128"/>
                </a:cubicBezTo>
                <a:lnTo>
                  <a:pt x="10570464" y="987552"/>
                </a:lnTo>
                <a:cubicBezTo>
                  <a:pt x="10483094" y="973900"/>
                  <a:pt x="10533733" y="985227"/>
                  <a:pt x="10469880" y="969264"/>
                </a:cubicBezTo>
                <a:cubicBezTo>
                  <a:pt x="10375585" y="1000696"/>
                  <a:pt x="10523029" y="944364"/>
                  <a:pt x="10424160" y="1014984"/>
                </a:cubicBezTo>
                <a:cubicBezTo>
                  <a:pt x="10411513" y="1024017"/>
                  <a:pt x="10393845" y="1022074"/>
                  <a:pt x="10378440" y="1024128"/>
                </a:cubicBezTo>
                <a:cubicBezTo>
                  <a:pt x="10348077" y="1028176"/>
                  <a:pt x="10317480" y="1030224"/>
                  <a:pt x="10287000" y="1033272"/>
                </a:cubicBezTo>
                <a:lnTo>
                  <a:pt x="9546336" y="1024128"/>
                </a:lnTo>
                <a:cubicBezTo>
                  <a:pt x="9527801" y="1023702"/>
                  <a:pt x="9509910" y="1016925"/>
                  <a:pt x="9491472" y="1014984"/>
                </a:cubicBezTo>
                <a:cubicBezTo>
                  <a:pt x="9451949" y="1010824"/>
                  <a:pt x="9412224" y="1008888"/>
                  <a:pt x="9372600" y="1005840"/>
                </a:cubicBezTo>
                <a:cubicBezTo>
                  <a:pt x="9476232" y="1002792"/>
                  <a:pt x="9579819" y="996696"/>
                  <a:pt x="9683496" y="996696"/>
                </a:cubicBezTo>
                <a:cubicBezTo>
                  <a:pt x="10375772" y="996696"/>
                  <a:pt x="9679847" y="1000171"/>
                  <a:pt x="9976104" y="1014984"/>
                </a:cubicBezTo>
                <a:cubicBezTo>
                  <a:pt x="10134519" y="1022905"/>
                  <a:pt x="10293096" y="1027176"/>
                  <a:pt x="10451592" y="1033272"/>
                </a:cubicBezTo>
                <a:lnTo>
                  <a:pt x="10826496" y="1024128"/>
                </a:lnTo>
                <a:cubicBezTo>
                  <a:pt x="10869248" y="1022573"/>
                  <a:pt x="10912313" y="1022017"/>
                  <a:pt x="10954512" y="1014984"/>
                </a:cubicBezTo>
                <a:cubicBezTo>
                  <a:pt x="10967958" y="1012743"/>
                  <a:pt x="10977722" y="999369"/>
                  <a:pt x="10991088" y="996696"/>
                </a:cubicBezTo>
                <a:cubicBezTo>
                  <a:pt x="11024100" y="990094"/>
                  <a:pt x="11058144" y="990600"/>
                  <a:pt x="11091672" y="987552"/>
                </a:cubicBezTo>
                <a:cubicBezTo>
                  <a:pt x="11106912" y="984504"/>
                  <a:pt x="11122314" y="982177"/>
                  <a:pt x="11137392" y="978408"/>
                </a:cubicBezTo>
                <a:cubicBezTo>
                  <a:pt x="11165243" y="971445"/>
                  <a:pt x="11207194" y="957132"/>
                  <a:pt x="11237976" y="950976"/>
                </a:cubicBezTo>
                <a:cubicBezTo>
                  <a:pt x="11271392" y="944293"/>
                  <a:pt x="11305388" y="940493"/>
                  <a:pt x="11338560" y="932688"/>
                </a:cubicBezTo>
                <a:cubicBezTo>
                  <a:pt x="11357325" y="928273"/>
                  <a:pt x="11374521" y="918181"/>
                  <a:pt x="11393424" y="914400"/>
                </a:cubicBezTo>
                <a:cubicBezTo>
                  <a:pt x="11429696" y="907146"/>
                  <a:pt x="11544838" y="893187"/>
                  <a:pt x="11594592" y="886968"/>
                </a:cubicBezTo>
                <a:cubicBezTo>
                  <a:pt x="11603736" y="880872"/>
                  <a:pt x="11611598" y="872155"/>
                  <a:pt x="11622024" y="868680"/>
                </a:cubicBezTo>
                <a:cubicBezTo>
                  <a:pt x="11642546" y="861839"/>
                  <a:pt x="11750116" y="851400"/>
                  <a:pt x="11759184" y="850392"/>
                </a:cubicBezTo>
                <a:cubicBezTo>
                  <a:pt x="11771376" y="847344"/>
                  <a:pt x="11783676" y="844700"/>
                  <a:pt x="11795760" y="841248"/>
                </a:cubicBezTo>
                <a:cubicBezTo>
                  <a:pt x="11805028" y="838600"/>
                  <a:pt x="11813767" y="834124"/>
                  <a:pt x="11823192" y="832104"/>
                </a:cubicBezTo>
                <a:cubicBezTo>
                  <a:pt x="12062426" y="780840"/>
                  <a:pt x="11806692" y="843087"/>
                  <a:pt x="11996928" y="795528"/>
                </a:cubicBezTo>
                <a:cubicBezTo>
                  <a:pt x="12009120" y="792480"/>
                  <a:pt x="12021836" y="791051"/>
                  <a:pt x="12033504" y="786384"/>
                </a:cubicBezTo>
                <a:cubicBezTo>
                  <a:pt x="12088173" y="764516"/>
                  <a:pt x="12063652" y="773287"/>
                  <a:pt x="12106656" y="758952"/>
                </a:cubicBezTo>
                <a:cubicBezTo>
                  <a:pt x="12237712" y="768313"/>
                  <a:pt x="12277453" y="768096"/>
                  <a:pt x="12225528" y="768096"/>
                </a:cubicBezTo>
                <a:lnTo>
                  <a:pt x="12207240" y="1828800"/>
                </a:lnTo>
                <a:lnTo>
                  <a:pt x="0" y="1801368"/>
                </a:lnTo>
                <a:lnTo>
                  <a:pt x="0" y="91440"/>
                </a:lnTo>
                <a:close/>
              </a:path>
            </a:pathLst>
          </a:custGeom>
          <a:solidFill>
            <a:schemeClr val="tx1"/>
          </a:solidFill>
          <a:ln>
            <a:solidFill>
              <a:srgbClr val="6A56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163B45AB-542D-D55F-0AD1-8080C208E06B}"/>
              </a:ext>
            </a:extLst>
          </p:cNvPr>
          <p:cNvSpPr/>
          <p:nvPr/>
        </p:nvSpPr>
        <p:spPr>
          <a:xfrm>
            <a:off x="-49129"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171450">
            <a:solidFill>
              <a:srgbClr val="F294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57FAD17-4775-0A99-6DB7-9764F2ADDFEE}"/>
              </a:ext>
            </a:extLst>
          </p:cNvPr>
          <p:cNvSpPr/>
          <p:nvPr/>
        </p:nvSpPr>
        <p:spPr>
          <a:xfrm>
            <a:off x="-36942"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76200">
            <a:solidFill>
              <a:srgbClr val="E956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Snipped 14">
            <a:extLst>
              <a:ext uri="{FF2B5EF4-FFF2-40B4-BE49-F238E27FC236}">
                <a16:creationId xmlns:a16="http://schemas.microsoft.com/office/drawing/2014/main" id="{5381EDB7-255A-A11B-8723-2FBFC9AAE225}"/>
              </a:ext>
            </a:extLst>
          </p:cNvPr>
          <p:cNvSpPr/>
          <p:nvPr/>
        </p:nvSpPr>
        <p:spPr>
          <a:xfrm rot="16200000">
            <a:off x="9865135" y="3150013"/>
            <a:ext cx="739718" cy="3987920"/>
          </a:xfrm>
          <a:prstGeom prst="snip2Same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8" name="TextBox 17">
            <a:extLst>
              <a:ext uri="{FF2B5EF4-FFF2-40B4-BE49-F238E27FC236}">
                <a16:creationId xmlns:a16="http://schemas.microsoft.com/office/drawing/2014/main" id="{E0B5F4BA-32CC-A69E-DA12-17F1BD4F5991}"/>
              </a:ext>
            </a:extLst>
          </p:cNvPr>
          <p:cNvSpPr txBox="1"/>
          <p:nvPr/>
        </p:nvSpPr>
        <p:spPr>
          <a:xfrm>
            <a:off x="2039112" y="4889384"/>
            <a:ext cx="10189829" cy="523220"/>
          </a:xfrm>
          <a:prstGeom prst="rect">
            <a:avLst/>
          </a:prstGeom>
          <a:noFill/>
        </p:spPr>
        <p:txBody>
          <a:bodyPr wrap="square">
            <a:spAutoFit/>
          </a:bodyPr>
          <a:lstStyle/>
          <a:p>
            <a:pPr algn="r"/>
            <a:r>
              <a:rPr lang="en-US" sz="2800" b="1">
                <a:latin typeface="Bitter" pitchFamily="2" charset="0"/>
              </a:rPr>
              <a:t>7B: Buffet for the Birds</a:t>
            </a:r>
          </a:p>
        </p:txBody>
      </p:sp>
      <p:sp>
        <p:nvSpPr>
          <p:cNvPr id="20" name="TextBox 19">
            <a:extLst>
              <a:ext uri="{FF2B5EF4-FFF2-40B4-BE49-F238E27FC236}">
                <a16:creationId xmlns:a16="http://schemas.microsoft.com/office/drawing/2014/main" id="{FEF4676A-92AF-D137-1882-7F38A2645591}"/>
              </a:ext>
            </a:extLst>
          </p:cNvPr>
          <p:cNvSpPr txBox="1"/>
          <p:nvPr/>
        </p:nvSpPr>
        <p:spPr>
          <a:xfrm>
            <a:off x="6108472" y="479488"/>
            <a:ext cx="7042638" cy="1323439"/>
          </a:xfrm>
          <a:prstGeom prst="rect">
            <a:avLst/>
          </a:prstGeom>
          <a:noFill/>
        </p:spPr>
        <p:txBody>
          <a:bodyPr wrap="square">
            <a:spAutoFit/>
          </a:bodyPr>
          <a:lstStyle/>
          <a:p>
            <a:pPr algn="ctr"/>
            <a:r>
              <a:rPr lang="en-US" sz="8000" b="1">
                <a:solidFill>
                  <a:schemeClr val="bg1"/>
                </a:solidFill>
                <a:latin typeface="Bitter SemiBold" pitchFamily="2" charset="0"/>
                <a:cs typeface="Times New Roman" panose="02020603050405020304" pitchFamily="18" charset="0"/>
              </a:rPr>
              <a:t>MISSOURI</a:t>
            </a:r>
          </a:p>
        </p:txBody>
      </p:sp>
      <p:sp>
        <p:nvSpPr>
          <p:cNvPr id="22" name="TextBox 21">
            <a:extLst>
              <a:ext uri="{FF2B5EF4-FFF2-40B4-BE49-F238E27FC236}">
                <a16:creationId xmlns:a16="http://schemas.microsoft.com/office/drawing/2014/main" id="{AF3A31F5-4265-C4B6-A0B1-BDD28EAF5417}"/>
              </a:ext>
            </a:extLst>
          </p:cNvPr>
          <p:cNvSpPr txBox="1"/>
          <p:nvPr/>
        </p:nvSpPr>
        <p:spPr>
          <a:xfrm>
            <a:off x="7196292" y="-6316"/>
            <a:ext cx="5020462" cy="707886"/>
          </a:xfrm>
          <a:prstGeom prst="rect">
            <a:avLst/>
          </a:prstGeom>
          <a:noFill/>
        </p:spPr>
        <p:txBody>
          <a:bodyPr wrap="square">
            <a:spAutoFit/>
          </a:bodyPr>
          <a:lstStyle/>
          <a:p>
            <a:pPr algn="r"/>
            <a:r>
              <a:rPr lang="en-US" sz="4000">
                <a:solidFill>
                  <a:schemeClr val="bg1"/>
                </a:solidFill>
                <a:latin typeface="Montserrat Medium" pitchFamily="2" charset="0"/>
              </a:rPr>
              <a:t>Exploring</a:t>
            </a:r>
          </a:p>
        </p:txBody>
      </p:sp>
      <p:pic>
        <p:nvPicPr>
          <p:cNvPr id="24" name="Picture 23" descr="Logo, company name&#10;&#10;AI-generated content may be incorrect.">
            <a:extLst>
              <a:ext uri="{FF2B5EF4-FFF2-40B4-BE49-F238E27FC236}">
                <a16:creationId xmlns:a16="http://schemas.microsoft.com/office/drawing/2014/main" id="{99E8171B-1648-8C98-9D6F-D8E4D864AB1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8417" y="5210150"/>
            <a:ext cx="2183569" cy="1698332"/>
          </a:xfrm>
          <a:prstGeom prst="rect">
            <a:avLst/>
          </a:prstGeom>
        </p:spPr>
      </p:pic>
    </p:spTree>
    <p:extLst>
      <p:ext uri="{BB962C8B-B14F-4D97-AF65-F5344CB8AC3E}">
        <p14:creationId xmlns:p14="http://schemas.microsoft.com/office/powerpoint/2010/main" val="2104171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82665-F9FE-7E7A-898C-8423851E755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86AC183-3FD8-0F5F-6CB1-4BF6A159A2D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AB616E7-2459-9AE9-EA8D-1958E71D1B4F}"/>
              </a:ext>
            </a:extLst>
          </p:cNvPr>
          <p:cNvSpPr txBox="1"/>
          <p:nvPr/>
        </p:nvSpPr>
        <p:spPr>
          <a:xfrm>
            <a:off x="11645929" y="6366393"/>
            <a:ext cx="46072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10</a:t>
            </a:r>
          </a:p>
        </p:txBody>
      </p:sp>
      <p:sp>
        <p:nvSpPr>
          <p:cNvPr id="5" name="TextBox 4">
            <a:extLst>
              <a:ext uri="{FF2B5EF4-FFF2-40B4-BE49-F238E27FC236}">
                <a16:creationId xmlns:a16="http://schemas.microsoft.com/office/drawing/2014/main" id="{A3753CED-72E8-F497-67EB-C2D999731C9E}"/>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7B Buffet for the Birds: Explore</a:t>
            </a:r>
          </a:p>
        </p:txBody>
      </p:sp>
      <p:sp>
        <p:nvSpPr>
          <p:cNvPr id="12" name="TextBox 11">
            <a:extLst>
              <a:ext uri="{FF2B5EF4-FFF2-40B4-BE49-F238E27FC236}">
                <a16:creationId xmlns:a16="http://schemas.microsoft.com/office/drawing/2014/main" id="{50DFCAB0-9B39-1677-AA6E-02FA91FDB9A1}"/>
              </a:ext>
            </a:extLst>
          </p:cNvPr>
          <p:cNvSpPr txBox="1"/>
          <p:nvPr/>
        </p:nvSpPr>
        <p:spPr>
          <a:xfrm>
            <a:off x="5239034" y="1258945"/>
            <a:ext cx="6406895" cy="3785652"/>
          </a:xfrm>
          <a:prstGeom prst="rect">
            <a:avLst/>
          </a:prstGeom>
          <a:noFill/>
        </p:spPr>
        <p:txBody>
          <a:bodyPr wrap="square" lIns="91440" tIns="45720" rIns="91440" bIns="45720" anchor="t">
            <a:spAutoFit/>
          </a:bodyPr>
          <a:lstStyle/>
          <a:p>
            <a:pPr algn="ctr"/>
            <a:r>
              <a:rPr lang="en-US" sz="4800">
                <a:latin typeface="Avenir Next LT Pro"/>
              </a:rPr>
              <a:t>Is there a </a:t>
            </a:r>
            <a:r>
              <a:rPr lang="en-US" sz="4800" b="1">
                <a:latin typeface="Avenir Next LT Pro"/>
              </a:rPr>
              <a:t>water </a:t>
            </a:r>
            <a:r>
              <a:rPr lang="en-US" sz="4800">
                <a:latin typeface="Avenir Next LT Pro"/>
              </a:rPr>
              <a:t>source for them?</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Locate the water sources on your map?</a:t>
            </a:r>
          </a:p>
        </p:txBody>
      </p:sp>
      <p:sp>
        <p:nvSpPr>
          <p:cNvPr id="6" name="Rectangle: Rounded Corners 5">
            <a:extLst>
              <a:ext uri="{FF2B5EF4-FFF2-40B4-BE49-F238E27FC236}">
                <a16:creationId xmlns:a16="http://schemas.microsoft.com/office/drawing/2014/main" id="{25EBA165-34C0-9796-90BE-6D9F5EB1D676}"/>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C42D66-F07E-42D8-9D8E-21EA7824463B}"/>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7B</a:t>
            </a:r>
            <a:endParaRPr lang="en-US" sz="2000"/>
          </a:p>
        </p:txBody>
      </p:sp>
      <p:pic>
        <p:nvPicPr>
          <p:cNvPr id="7" name="Picture 6" descr="Text&#10;&#10;AI-generated content may be incorrect.">
            <a:extLst>
              <a:ext uri="{FF2B5EF4-FFF2-40B4-BE49-F238E27FC236}">
                <a16:creationId xmlns:a16="http://schemas.microsoft.com/office/drawing/2014/main" id="{45CB141A-9F1B-BBE3-FCF3-F0CF0F088FC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5" y="55043"/>
            <a:ext cx="4715256" cy="6100927"/>
          </a:xfrm>
          <a:prstGeom prst="rect">
            <a:avLst/>
          </a:prstGeom>
          <a:ln>
            <a:solidFill>
              <a:schemeClr val="tx1"/>
            </a:solidFill>
          </a:ln>
        </p:spPr>
      </p:pic>
    </p:spTree>
    <p:extLst>
      <p:ext uri="{BB962C8B-B14F-4D97-AF65-F5344CB8AC3E}">
        <p14:creationId xmlns:p14="http://schemas.microsoft.com/office/powerpoint/2010/main" val="4037203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F4010-C56A-D3DB-C131-A72CBCBAF72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AC8C6C7-1A25-383A-9212-2AF55E7C7F6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6104E72-F4D4-4853-830B-13EBE0B06C77}"/>
              </a:ext>
            </a:extLst>
          </p:cNvPr>
          <p:cNvSpPr txBox="1"/>
          <p:nvPr/>
        </p:nvSpPr>
        <p:spPr>
          <a:xfrm>
            <a:off x="11645929" y="6366393"/>
            <a:ext cx="46072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11</a:t>
            </a:r>
          </a:p>
        </p:txBody>
      </p:sp>
      <p:sp>
        <p:nvSpPr>
          <p:cNvPr id="5" name="TextBox 4">
            <a:extLst>
              <a:ext uri="{FF2B5EF4-FFF2-40B4-BE49-F238E27FC236}">
                <a16:creationId xmlns:a16="http://schemas.microsoft.com/office/drawing/2014/main" id="{BC2BE1B1-CFA7-8B0C-EF2C-C978D53B79FC}"/>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7B Buffet for the Birds: Explore</a:t>
            </a:r>
          </a:p>
        </p:txBody>
      </p:sp>
      <p:sp>
        <p:nvSpPr>
          <p:cNvPr id="12" name="TextBox 11">
            <a:extLst>
              <a:ext uri="{FF2B5EF4-FFF2-40B4-BE49-F238E27FC236}">
                <a16:creationId xmlns:a16="http://schemas.microsoft.com/office/drawing/2014/main" id="{54914632-FFFA-65CC-7F3A-1E390E067E10}"/>
              </a:ext>
            </a:extLst>
          </p:cNvPr>
          <p:cNvSpPr txBox="1"/>
          <p:nvPr/>
        </p:nvSpPr>
        <p:spPr>
          <a:xfrm>
            <a:off x="5239034" y="843348"/>
            <a:ext cx="6406895" cy="4524315"/>
          </a:xfrm>
          <a:prstGeom prst="rect">
            <a:avLst/>
          </a:prstGeom>
          <a:noFill/>
        </p:spPr>
        <p:txBody>
          <a:bodyPr wrap="square" lIns="91440" tIns="45720" rIns="91440" bIns="45720" anchor="t">
            <a:spAutoFit/>
          </a:bodyPr>
          <a:lstStyle/>
          <a:p>
            <a:pPr algn="ctr"/>
            <a:r>
              <a:rPr lang="en-US" sz="4800">
                <a:latin typeface="Avenir Next LT Pro" panose="020B0504020202020204" pitchFamily="34" charset="0"/>
              </a:rPr>
              <a:t>Do they have a way to eat nuts, berries, seeds, or insects?</a:t>
            </a:r>
          </a:p>
          <a:p>
            <a:pPr algn="ctr"/>
            <a:endParaRPr lang="en-US" sz="4800">
              <a:latin typeface="Avenir Next LT Pro" panose="020B0504020202020204" pitchFamily="34" charset="0"/>
            </a:endParaRPr>
          </a:p>
          <a:p>
            <a:pPr algn="ctr"/>
            <a:r>
              <a:rPr lang="en-US" sz="4800">
                <a:latin typeface="Avenir Next LT Pro"/>
              </a:rPr>
              <a:t>Locate the </a:t>
            </a:r>
            <a:r>
              <a:rPr lang="en-US" sz="4800" b="1">
                <a:latin typeface="Avenir Next LT Pro"/>
              </a:rPr>
              <a:t>food </a:t>
            </a:r>
            <a:r>
              <a:rPr lang="en-US" sz="4800">
                <a:latin typeface="Avenir Next LT Pro"/>
              </a:rPr>
              <a:t>source on the map.</a:t>
            </a:r>
          </a:p>
        </p:txBody>
      </p:sp>
      <p:sp>
        <p:nvSpPr>
          <p:cNvPr id="6" name="Rectangle: Rounded Corners 5">
            <a:extLst>
              <a:ext uri="{FF2B5EF4-FFF2-40B4-BE49-F238E27FC236}">
                <a16:creationId xmlns:a16="http://schemas.microsoft.com/office/drawing/2014/main" id="{43D8B6A6-A749-59CE-AA53-A5FACF115B28}"/>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DD5866C-0A97-14DC-4437-423011BFEAD6}"/>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7B</a:t>
            </a:r>
            <a:endParaRPr lang="en-US" sz="2000"/>
          </a:p>
        </p:txBody>
      </p:sp>
      <p:pic>
        <p:nvPicPr>
          <p:cNvPr id="7" name="Picture 6" descr="Text&#10;&#10;AI-generated content may be incorrect.">
            <a:extLst>
              <a:ext uri="{FF2B5EF4-FFF2-40B4-BE49-F238E27FC236}">
                <a16:creationId xmlns:a16="http://schemas.microsoft.com/office/drawing/2014/main" id="{0480A5B2-ACF9-151B-3257-CA823E6F0A3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5" y="55043"/>
            <a:ext cx="4715256" cy="6100927"/>
          </a:xfrm>
          <a:prstGeom prst="rect">
            <a:avLst/>
          </a:prstGeom>
          <a:ln>
            <a:solidFill>
              <a:schemeClr val="tx1"/>
            </a:solidFill>
          </a:ln>
        </p:spPr>
      </p:pic>
    </p:spTree>
    <p:extLst>
      <p:ext uri="{BB962C8B-B14F-4D97-AF65-F5344CB8AC3E}">
        <p14:creationId xmlns:p14="http://schemas.microsoft.com/office/powerpoint/2010/main" val="1173013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BCADD-4295-AB5B-BF5C-1EF12F441B9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8A489BA-6B15-EB0F-B2A8-35C330EF4D5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AD93D99-0D6D-5624-2119-D78423542EF7}"/>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12</a:t>
            </a:r>
          </a:p>
        </p:txBody>
      </p:sp>
      <p:sp>
        <p:nvSpPr>
          <p:cNvPr id="5" name="TextBox 4">
            <a:extLst>
              <a:ext uri="{FF2B5EF4-FFF2-40B4-BE49-F238E27FC236}">
                <a16:creationId xmlns:a16="http://schemas.microsoft.com/office/drawing/2014/main" id="{2143E884-4B78-36BB-B931-20D4A2A01226}"/>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7B Buffet for the Birds: Explore</a:t>
            </a:r>
          </a:p>
        </p:txBody>
      </p:sp>
      <p:sp>
        <p:nvSpPr>
          <p:cNvPr id="12" name="TextBox 11">
            <a:extLst>
              <a:ext uri="{FF2B5EF4-FFF2-40B4-BE49-F238E27FC236}">
                <a16:creationId xmlns:a16="http://schemas.microsoft.com/office/drawing/2014/main" id="{E9820524-A4AB-9089-A7A8-BF3D4CEA32E7}"/>
              </a:ext>
            </a:extLst>
          </p:cNvPr>
          <p:cNvSpPr txBox="1"/>
          <p:nvPr/>
        </p:nvSpPr>
        <p:spPr>
          <a:xfrm>
            <a:off x="5264447" y="1594215"/>
            <a:ext cx="6556725" cy="3046988"/>
          </a:xfrm>
          <a:prstGeom prst="rect">
            <a:avLst/>
          </a:prstGeom>
          <a:noFill/>
        </p:spPr>
        <p:txBody>
          <a:bodyPr wrap="square">
            <a:spAutoFit/>
          </a:bodyPr>
          <a:lstStyle/>
          <a:p>
            <a:pPr algn="ctr"/>
            <a:r>
              <a:rPr lang="en-US" sz="4800">
                <a:latin typeface="Avenir Next LT Pro" panose="020B0504020202020204" pitchFamily="34" charset="0"/>
              </a:rPr>
              <a:t>What time of day do you see the birds most often: morning, afternoon, or evening?</a:t>
            </a:r>
          </a:p>
        </p:txBody>
      </p:sp>
      <p:sp>
        <p:nvSpPr>
          <p:cNvPr id="6" name="Rectangle: Rounded Corners 5">
            <a:extLst>
              <a:ext uri="{FF2B5EF4-FFF2-40B4-BE49-F238E27FC236}">
                <a16:creationId xmlns:a16="http://schemas.microsoft.com/office/drawing/2014/main" id="{776BEBAA-DBDA-1FB3-A358-ECBF1A3C3BE1}"/>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9244128-C36E-3A85-4DA2-747AFC468CF2}"/>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7B</a:t>
            </a:r>
            <a:endParaRPr lang="en-US" sz="2000"/>
          </a:p>
        </p:txBody>
      </p:sp>
      <p:pic>
        <p:nvPicPr>
          <p:cNvPr id="7" name="Picture 6" descr="Text&#10;&#10;AI-generated content may be incorrect.">
            <a:extLst>
              <a:ext uri="{FF2B5EF4-FFF2-40B4-BE49-F238E27FC236}">
                <a16:creationId xmlns:a16="http://schemas.microsoft.com/office/drawing/2014/main" id="{CD938491-E3EC-D7E1-0686-7290782B007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5" y="55043"/>
            <a:ext cx="4715256" cy="6100927"/>
          </a:xfrm>
          <a:prstGeom prst="rect">
            <a:avLst/>
          </a:prstGeom>
          <a:ln>
            <a:solidFill>
              <a:schemeClr val="tx1"/>
            </a:solidFill>
          </a:ln>
        </p:spPr>
      </p:pic>
    </p:spTree>
    <p:extLst>
      <p:ext uri="{BB962C8B-B14F-4D97-AF65-F5344CB8AC3E}">
        <p14:creationId xmlns:p14="http://schemas.microsoft.com/office/powerpoint/2010/main" val="1591048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D44BC-8A35-6BC4-2CFF-949E81FB3E8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C160659-BA6A-183E-141F-2B02E2C5C1B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F762B13-F9B7-DE0C-7D58-97F900455512}"/>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13</a:t>
            </a:r>
          </a:p>
        </p:txBody>
      </p:sp>
      <p:sp>
        <p:nvSpPr>
          <p:cNvPr id="5" name="TextBox 4">
            <a:extLst>
              <a:ext uri="{FF2B5EF4-FFF2-40B4-BE49-F238E27FC236}">
                <a16:creationId xmlns:a16="http://schemas.microsoft.com/office/drawing/2014/main" id="{A4814792-ECBC-D009-5F52-FF822B5E2C76}"/>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7B Buffet for the Birds: Explain</a:t>
            </a:r>
          </a:p>
        </p:txBody>
      </p:sp>
      <p:sp>
        <p:nvSpPr>
          <p:cNvPr id="6" name="Rectangle: Rounded Corners 5">
            <a:extLst>
              <a:ext uri="{FF2B5EF4-FFF2-40B4-BE49-F238E27FC236}">
                <a16:creationId xmlns:a16="http://schemas.microsoft.com/office/drawing/2014/main" id="{A79A0093-655E-5A22-A206-FEB5C6A11AD7}"/>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9BC634E-E136-B7EB-0C2A-4A75844BBAF1}"/>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7B</a:t>
            </a:r>
            <a:endParaRPr lang="en-US" sz="2000"/>
          </a:p>
        </p:txBody>
      </p:sp>
      <p:grpSp>
        <p:nvGrpSpPr>
          <p:cNvPr id="13" name="Group 12">
            <a:extLst>
              <a:ext uri="{FF2B5EF4-FFF2-40B4-BE49-F238E27FC236}">
                <a16:creationId xmlns:a16="http://schemas.microsoft.com/office/drawing/2014/main" id="{C8BFDF15-6ECC-B49F-80A6-368B9644596F}"/>
              </a:ext>
            </a:extLst>
          </p:cNvPr>
          <p:cNvGrpSpPr/>
          <p:nvPr/>
        </p:nvGrpSpPr>
        <p:grpSpPr>
          <a:xfrm>
            <a:off x="1807866" y="122275"/>
            <a:ext cx="8576267" cy="5576689"/>
            <a:chOff x="1294475" y="176411"/>
            <a:chExt cx="9399184" cy="5921053"/>
          </a:xfrm>
        </p:grpSpPr>
        <p:pic>
          <p:nvPicPr>
            <p:cNvPr id="8" name="Picture 7" descr="Diagram&#10;&#10;AI-generated content may be incorrect.">
              <a:extLst>
                <a:ext uri="{FF2B5EF4-FFF2-40B4-BE49-F238E27FC236}">
                  <a16:creationId xmlns:a16="http://schemas.microsoft.com/office/drawing/2014/main" id="{2205517B-6C4C-42D7-FFDE-8E5F821DB9C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294475" y="176411"/>
              <a:ext cx="4580545" cy="5921053"/>
            </a:xfrm>
            <a:prstGeom prst="rect">
              <a:avLst/>
            </a:prstGeom>
            <a:ln>
              <a:solidFill>
                <a:schemeClr val="tx1"/>
              </a:solidFill>
            </a:ln>
          </p:spPr>
        </p:pic>
        <p:pic>
          <p:nvPicPr>
            <p:cNvPr id="11" name="Picture 10" descr="A picture containing text&#10;&#10;AI-generated content may be incorrect.">
              <a:extLst>
                <a:ext uri="{FF2B5EF4-FFF2-40B4-BE49-F238E27FC236}">
                  <a16:creationId xmlns:a16="http://schemas.microsoft.com/office/drawing/2014/main" id="{2D091842-6079-8DFE-6431-ADD2AC8312E8}"/>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096001" y="176411"/>
              <a:ext cx="4597658" cy="5921053"/>
            </a:xfrm>
            <a:prstGeom prst="rect">
              <a:avLst/>
            </a:prstGeom>
            <a:ln>
              <a:solidFill>
                <a:schemeClr val="tx1"/>
              </a:solidFill>
            </a:ln>
          </p:spPr>
        </p:pic>
      </p:grpSp>
      <p:grpSp>
        <p:nvGrpSpPr>
          <p:cNvPr id="14" name="Group 13">
            <a:extLst>
              <a:ext uri="{FF2B5EF4-FFF2-40B4-BE49-F238E27FC236}">
                <a16:creationId xmlns:a16="http://schemas.microsoft.com/office/drawing/2014/main" id="{6BC145BC-24E0-0244-8012-4BA89669C5E0}"/>
              </a:ext>
            </a:extLst>
          </p:cNvPr>
          <p:cNvGrpSpPr/>
          <p:nvPr/>
        </p:nvGrpSpPr>
        <p:grpSpPr>
          <a:xfrm>
            <a:off x="1913659" y="5796169"/>
            <a:ext cx="8550700" cy="338554"/>
            <a:chOff x="2013966" y="5780780"/>
            <a:chExt cx="8550700" cy="338554"/>
          </a:xfrm>
        </p:grpSpPr>
        <p:sp>
          <p:nvSpPr>
            <p:cNvPr id="7" name="TextBox 6">
              <a:extLst>
                <a:ext uri="{FF2B5EF4-FFF2-40B4-BE49-F238E27FC236}">
                  <a16:creationId xmlns:a16="http://schemas.microsoft.com/office/drawing/2014/main" id="{5C88EAD7-5985-733B-3404-731A12D16FFA}"/>
                </a:ext>
              </a:extLst>
            </p:cNvPr>
            <p:cNvSpPr txBox="1"/>
            <p:nvPr/>
          </p:nvSpPr>
          <p:spPr>
            <a:xfrm>
              <a:off x="3620942" y="5808736"/>
              <a:ext cx="6943724" cy="276999"/>
            </a:xfrm>
            <a:prstGeom prst="rect">
              <a:avLst/>
            </a:prstGeom>
            <a:noFill/>
          </p:spPr>
          <p:txBody>
            <a:bodyPr wrap="square">
              <a:spAutoFit/>
            </a:bodyPr>
            <a:lstStyle/>
            <a:p>
              <a:r>
                <a:rPr lang="en-US" sz="1200">
                  <a:hlinkClick r:id="rId5"/>
                </a:rPr>
                <a:t>https://education.mdc.mo.gov/sites/default/files/2023-08/7BSarahsGuideto%20BirdsXplorArticle.pdf</a:t>
              </a:r>
              <a:r>
                <a:rPr lang="en-US" sz="1200"/>
                <a:t> </a:t>
              </a:r>
            </a:p>
          </p:txBody>
        </p:sp>
        <p:sp>
          <p:nvSpPr>
            <p:cNvPr id="12" name="TextBox 11">
              <a:extLst>
                <a:ext uri="{FF2B5EF4-FFF2-40B4-BE49-F238E27FC236}">
                  <a16:creationId xmlns:a16="http://schemas.microsoft.com/office/drawing/2014/main" id="{BCFD4A6B-7488-1D3E-1F8B-C4D2ABF28BD9}"/>
                </a:ext>
              </a:extLst>
            </p:cNvPr>
            <p:cNvSpPr txBox="1"/>
            <p:nvPr/>
          </p:nvSpPr>
          <p:spPr>
            <a:xfrm>
              <a:off x="2013966" y="5780780"/>
              <a:ext cx="1689354" cy="338554"/>
            </a:xfrm>
            <a:prstGeom prst="rect">
              <a:avLst/>
            </a:prstGeom>
            <a:noFill/>
          </p:spPr>
          <p:txBody>
            <a:bodyPr wrap="square">
              <a:spAutoFit/>
            </a:bodyPr>
            <a:lstStyle/>
            <a:p>
              <a:r>
                <a:rPr lang="en-US" sz="1600" b="1">
                  <a:latin typeface="Avenir Next LT Pro" panose="020B0504020202020204" pitchFamily="34" charset="0"/>
                </a:rPr>
                <a:t>Link to Article:</a:t>
              </a:r>
              <a:endParaRPr lang="en-US" sz="1600" b="1"/>
            </a:p>
          </p:txBody>
        </p:sp>
      </p:grpSp>
    </p:spTree>
    <p:extLst>
      <p:ext uri="{BB962C8B-B14F-4D97-AF65-F5344CB8AC3E}">
        <p14:creationId xmlns:p14="http://schemas.microsoft.com/office/powerpoint/2010/main" val="4130465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6AEDB-30B8-DA6B-B48F-2ECE2085F4C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10ABD92-C1AA-FFD4-7841-F05A478CDED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AC3D316-73EE-83F0-B3C5-287CC6EE5C3C}"/>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14</a:t>
            </a:r>
          </a:p>
        </p:txBody>
      </p:sp>
      <p:sp>
        <p:nvSpPr>
          <p:cNvPr id="5" name="TextBox 4">
            <a:extLst>
              <a:ext uri="{FF2B5EF4-FFF2-40B4-BE49-F238E27FC236}">
                <a16:creationId xmlns:a16="http://schemas.microsoft.com/office/drawing/2014/main" id="{6928C9BF-94FC-310B-6AC8-B1E3B41AEC26}"/>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7B Buffet for the Birds: Explain</a:t>
            </a:r>
          </a:p>
        </p:txBody>
      </p:sp>
      <p:sp>
        <p:nvSpPr>
          <p:cNvPr id="6" name="Rectangle: Rounded Corners 5">
            <a:extLst>
              <a:ext uri="{FF2B5EF4-FFF2-40B4-BE49-F238E27FC236}">
                <a16:creationId xmlns:a16="http://schemas.microsoft.com/office/drawing/2014/main" id="{75CFFAED-ED21-28D3-98B8-51AAD15F8770}"/>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8CCC943-2F7C-E47E-551B-FA971E787207}"/>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7B</a:t>
            </a:r>
            <a:endParaRPr lang="en-US" sz="2000"/>
          </a:p>
        </p:txBody>
      </p:sp>
      <p:sp>
        <p:nvSpPr>
          <p:cNvPr id="3" name="TextBox 2">
            <a:extLst>
              <a:ext uri="{FF2B5EF4-FFF2-40B4-BE49-F238E27FC236}">
                <a16:creationId xmlns:a16="http://schemas.microsoft.com/office/drawing/2014/main" id="{707D14CE-CD88-44FE-576A-C02F56DEFF19}"/>
              </a:ext>
            </a:extLst>
          </p:cNvPr>
          <p:cNvSpPr txBox="1"/>
          <p:nvPr/>
        </p:nvSpPr>
        <p:spPr>
          <a:xfrm>
            <a:off x="337306" y="1905506"/>
            <a:ext cx="5297162" cy="3046988"/>
          </a:xfrm>
          <a:prstGeom prst="rect">
            <a:avLst/>
          </a:prstGeom>
          <a:noFill/>
        </p:spPr>
        <p:txBody>
          <a:bodyPr wrap="square">
            <a:spAutoFit/>
          </a:bodyPr>
          <a:lstStyle/>
          <a:p>
            <a:pPr algn="ctr"/>
            <a:r>
              <a:rPr lang="en-US" sz="4800">
                <a:latin typeface="Avenir Next LT Pro" panose="020B0504020202020204" pitchFamily="34" charset="0"/>
              </a:rPr>
              <a:t>What </a:t>
            </a:r>
            <a:r>
              <a:rPr lang="en-US" sz="4800" b="1">
                <a:latin typeface="Avenir Next LT Pro" panose="020B0504020202020204" pitchFamily="34" charset="0"/>
              </a:rPr>
              <a:t>habitats</a:t>
            </a:r>
            <a:r>
              <a:rPr lang="en-US" sz="4800">
                <a:latin typeface="Avenir Next LT Pro" panose="020B0504020202020204" pitchFamily="34" charset="0"/>
              </a:rPr>
              <a:t> are available across Missouri for different birds?</a:t>
            </a:r>
          </a:p>
        </p:txBody>
      </p:sp>
      <p:pic>
        <p:nvPicPr>
          <p:cNvPr id="6146" name="Picture 2" descr="Gold&amp;#95;Finch&amp;#95;0398">
            <a:extLst>
              <a:ext uri="{FF2B5EF4-FFF2-40B4-BE49-F238E27FC236}">
                <a16:creationId xmlns:a16="http://schemas.microsoft.com/office/drawing/2014/main" id="{FEA6190C-E76C-D9E2-B0C8-50EA4AC150ED}"/>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5836135" y="0"/>
            <a:ext cx="6355865"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665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E8995-2B85-58B0-31F5-6CA80EB2F1E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27BF244-9B05-DE2B-F2B0-9E40DA4DC7B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DDF57FA-F4E4-B545-1588-B7DCDB01BB56}"/>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15</a:t>
            </a:r>
          </a:p>
        </p:txBody>
      </p:sp>
      <p:sp>
        <p:nvSpPr>
          <p:cNvPr id="5" name="TextBox 4">
            <a:extLst>
              <a:ext uri="{FF2B5EF4-FFF2-40B4-BE49-F238E27FC236}">
                <a16:creationId xmlns:a16="http://schemas.microsoft.com/office/drawing/2014/main" id="{AA977CFF-19FF-5565-98D0-339C9ABB4A8E}"/>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7B Buffet for the Birds: Explain</a:t>
            </a:r>
          </a:p>
        </p:txBody>
      </p:sp>
      <p:sp>
        <p:nvSpPr>
          <p:cNvPr id="6" name="Rectangle: Rounded Corners 5">
            <a:extLst>
              <a:ext uri="{FF2B5EF4-FFF2-40B4-BE49-F238E27FC236}">
                <a16:creationId xmlns:a16="http://schemas.microsoft.com/office/drawing/2014/main" id="{880D223B-146C-5B84-0D7E-5601FD9F9698}"/>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34D9B0-28F4-93D4-F3BF-2B581123F0B9}"/>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7B</a:t>
            </a:r>
            <a:endParaRPr lang="en-US" sz="2000"/>
          </a:p>
        </p:txBody>
      </p:sp>
      <p:sp>
        <p:nvSpPr>
          <p:cNvPr id="3" name="TextBox 2">
            <a:extLst>
              <a:ext uri="{FF2B5EF4-FFF2-40B4-BE49-F238E27FC236}">
                <a16:creationId xmlns:a16="http://schemas.microsoft.com/office/drawing/2014/main" id="{B5CF1218-2F15-4F35-BCDE-23ADF5524908}"/>
              </a:ext>
            </a:extLst>
          </p:cNvPr>
          <p:cNvSpPr txBox="1"/>
          <p:nvPr/>
        </p:nvSpPr>
        <p:spPr>
          <a:xfrm>
            <a:off x="5416436" y="1954107"/>
            <a:ext cx="6556725" cy="2308324"/>
          </a:xfrm>
          <a:prstGeom prst="rect">
            <a:avLst/>
          </a:prstGeom>
          <a:noFill/>
        </p:spPr>
        <p:txBody>
          <a:bodyPr wrap="square">
            <a:spAutoFit/>
          </a:bodyPr>
          <a:lstStyle/>
          <a:p>
            <a:pPr algn="ctr"/>
            <a:r>
              <a:rPr lang="en-US" sz="4800">
                <a:latin typeface="Avenir Next LT Pro" panose="020B0504020202020204" pitchFamily="34" charset="0"/>
              </a:rPr>
              <a:t>What can we offer in our schoolyard as a habitat for birds?</a:t>
            </a:r>
          </a:p>
        </p:txBody>
      </p:sp>
      <p:pic>
        <p:nvPicPr>
          <p:cNvPr id="7172" name="Picture 4" descr="Bird&amp;#95;Feeder&amp;#95;0021">
            <a:extLst>
              <a:ext uri="{FF2B5EF4-FFF2-40B4-BE49-F238E27FC236}">
                <a16:creationId xmlns:a16="http://schemas.microsoft.com/office/drawing/2014/main" id="{C350FC7D-090C-BE9D-FE46-6CB0F060F1FE}"/>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1" y="0"/>
            <a:ext cx="5416437" cy="621653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820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DDFD2-691E-B15C-55F1-C409BDB2877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BCF9E9C-C108-D9E4-7AAC-4F81993AB18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087533E-96E2-560D-E42F-28F8ADA74A51}"/>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16</a:t>
            </a:r>
          </a:p>
        </p:txBody>
      </p:sp>
      <p:sp>
        <p:nvSpPr>
          <p:cNvPr id="5" name="TextBox 4">
            <a:extLst>
              <a:ext uri="{FF2B5EF4-FFF2-40B4-BE49-F238E27FC236}">
                <a16:creationId xmlns:a16="http://schemas.microsoft.com/office/drawing/2014/main" id="{C02B17F2-0BEF-75A2-2E1F-E11C1E9A34C5}"/>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7B Buffet for the Birds: Elaborate</a:t>
            </a:r>
          </a:p>
        </p:txBody>
      </p:sp>
      <p:sp>
        <p:nvSpPr>
          <p:cNvPr id="6" name="Rectangle: Rounded Corners 5">
            <a:extLst>
              <a:ext uri="{FF2B5EF4-FFF2-40B4-BE49-F238E27FC236}">
                <a16:creationId xmlns:a16="http://schemas.microsoft.com/office/drawing/2014/main" id="{342FA6F3-EA15-6986-3A26-BE2B8C8696CB}"/>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27D2BDA-3C57-85F6-EAC7-9CBAF15EF8CB}"/>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7B</a:t>
            </a:r>
            <a:endParaRPr lang="en-US" sz="2000"/>
          </a:p>
        </p:txBody>
      </p:sp>
      <p:sp>
        <p:nvSpPr>
          <p:cNvPr id="3" name="TextBox 2">
            <a:extLst>
              <a:ext uri="{FF2B5EF4-FFF2-40B4-BE49-F238E27FC236}">
                <a16:creationId xmlns:a16="http://schemas.microsoft.com/office/drawing/2014/main" id="{EB56A62F-52C3-FCCF-14AE-1EDDAF65B893}"/>
              </a:ext>
            </a:extLst>
          </p:cNvPr>
          <p:cNvSpPr txBox="1"/>
          <p:nvPr/>
        </p:nvSpPr>
        <p:spPr>
          <a:xfrm>
            <a:off x="779871" y="2331134"/>
            <a:ext cx="6556725" cy="1569660"/>
          </a:xfrm>
          <a:prstGeom prst="rect">
            <a:avLst/>
          </a:prstGeom>
          <a:noFill/>
        </p:spPr>
        <p:txBody>
          <a:bodyPr wrap="square">
            <a:spAutoFit/>
          </a:bodyPr>
          <a:lstStyle/>
          <a:p>
            <a:pPr algn="ctr"/>
            <a:r>
              <a:rPr lang="en-US" sz="4800">
                <a:latin typeface="Avenir Next LT Pro" panose="020B0504020202020204" pitchFamily="34" charset="0"/>
              </a:rPr>
              <a:t>Which one would work better?</a:t>
            </a:r>
          </a:p>
        </p:txBody>
      </p:sp>
      <p:pic>
        <p:nvPicPr>
          <p:cNvPr id="8200" name="Picture 8" descr="Suet&amp;#95;Making&amp;#95;0095">
            <a:extLst>
              <a:ext uri="{FF2B5EF4-FFF2-40B4-BE49-F238E27FC236}">
                <a16:creationId xmlns:a16="http://schemas.microsoft.com/office/drawing/2014/main" id="{B5A9ED4E-9B14-EA1D-2C21-BD1F85214B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266" y="0"/>
            <a:ext cx="4151734"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972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C29C4-8D48-D214-3A46-32FB98FD752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6E764B5-5C72-9F95-C140-9B1FCFD48E9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A9B6F8C-1C6B-C361-B520-4FE4069B7B95}"/>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17</a:t>
            </a:r>
          </a:p>
        </p:txBody>
      </p:sp>
      <p:sp>
        <p:nvSpPr>
          <p:cNvPr id="5" name="TextBox 4">
            <a:extLst>
              <a:ext uri="{FF2B5EF4-FFF2-40B4-BE49-F238E27FC236}">
                <a16:creationId xmlns:a16="http://schemas.microsoft.com/office/drawing/2014/main" id="{4F9B9217-94AB-AAB3-6B2A-0981CD642C00}"/>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7B Buffet for the Birds: Elaborate</a:t>
            </a:r>
          </a:p>
        </p:txBody>
      </p:sp>
      <p:sp>
        <p:nvSpPr>
          <p:cNvPr id="6" name="Rectangle: Rounded Corners 5">
            <a:extLst>
              <a:ext uri="{FF2B5EF4-FFF2-40B4-BE49-F238E27FC236}">
                <a16:creationId xmlns:a16="http://schemas.microsoft.com/office/drawing/2014/main" id="{B763C971-6F47-218B-9068-330CC6DF5405}"/>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29A075B-122A-62C6-5B3C-1A79DBDC5BB4}"/>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7B</a:t>
            </a:r>
            <a:endParaRPr lang="en-US" sz="2000"/>
          </a:p>
        </p:txBody>
      </p:sp>
      <p:sp>
        <p:nvSpPr>
          <p:cNvPr id="3" name="TextBox 2">
            <a:extLst>
              <a:ext uri="{FF2B5EF4-FFF2-40B4-BE49-F238E27FC236}">
                <a16:creationId xmlns:a16="http://schemas.microsoft.com/office/drawing/2014/main" id="{55991A84-E952-4812-317A-60A5674BB23E}"/>
              </a:ext>
            </a:extLst>
          </p:cNvPr>
          <p:cNvSpPr txBox="1"/>
          <p:nvPr/>
        </p:nvSpPr>
        <p:spPr>
          <a:xfrm>
            <a:off x="585719" y="2598003"/>
            <a:ext cx="6556725" cy="830997"/>
          </a:xfrm>
          <a:prstGeom prst="rect">
            <a:avLst/>
          </a:prstGeom>
          <a:noFill/>
        </p:spPr>
        <p:txBody>
          <a:bodyPr wrap="square">
            <a:spAutoFit/>
          </a:bodyPr>
          <a:lstStyle/>
          <a:p>
            <a:pPr algn="ctr"/>
            <a:r>
              <a:rPr lang="en-US" sz="4800" b="1">
                <a:latin typeface="Avenir Next LT Pro" panose="020B0504020202020204" pitchFamily="34" charset="0"/>
              </a:rPr>
              <a:t>Make a Prediction</a:t>
            </a:r>
          </a:p>
        </p:txBody>
      </p:sp>
      <p:pic>
        <p:nvPicPr>
          <p:cNvPr id="8" name="Picture 7" descr="Table&#10;&#10;AI-generated content may be incorrect.">
            <a:extLst>
              <a:ext uri="{FF2B5EF4-FFF2-40B4-BE49-F238E27FC236}">
                <a16:creationId xmlns:a16="http://schemas.microsoft.com/office/drawing/2014/main" id="{23E75D55-CFA9-6EAC-6533-283D44599F3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06639" y="122275"/>
            <a:ext cx="4608533" cy="5962834"/>
          </a:xfrm>
          <a:prstGeom prst="rect">
            <a:avLst/>
          </a:prstGeom>
          <a:ln>
            <a:solidFill>
              <a:schemeClr val="tx1"/>
            </a:solidFill>
          </a:ln>
        </p:spPr>
      </p:pic>
    </p:spTree>
    <p:extLst>
      <p:ext uri="{BB962C8B-B14F-4D97-AF65-F5344CB8AC3E}">
        <p14:creationId xmlns:p14="http://schemas.microsoft.com/office/powerpoint/2010/main" val="4086387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9F318-B7BC-D1FD-2E5B-ED48F50FB0E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C9AF56C-FE8A-5967-3D53-0DFEE7B60AB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D7EBFEA-FDBB-7556-2010-CDD3FB34E08E}"/>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18</a:t>
            </a:r>
          </a:p>
        </p:txBody>
      </p:sp>
      <p:sp>
        <p:nvSpPr>
          <p:cNvPr id="5" name="TextBox 4">
            <a:extLst>
              <a:ext uri="{FF2B5EF4-FFF2-40B4-BE49-F238E27FC236}">
                <a16:creationId xmlns:a16="http://schemas.microsoft.com/office/drawing/2014/main" id="{80B8212F-3014-88AD-B8D4-66BC84C2775B}"/>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7B Buffet for the Birds: Elaborate</a:t>
            </a:r>
          </a:p>
        </p:txBody>
      </p:sp>
      <p:sp>
        <p:nvSpPr>
          <p:cNvPr id="6" name="Rectangle: Rounded Corners 5">
            <a:extLst>
              <a:ext uri="{FF2B5EF4-FFF2-40B4-BE49-F238E27FC236}">
                <a16:creationId xmlns:a16="http://schemas.microsoft.com/office/drawing/2014/main" id="{ABDFDA1D-55D5-F9FD-B532-DE3796DE17B4}"/>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0575AD0-E920-0D70-FD20-30F99FEC5C48}"/>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7B</a:t>
            </a:r>
            <a:endParaRPr lang="en-US" sz="2000"/>
          </a:p>
        </p:txBody>
      </p:sp>
      <p:pic>
        <p:nvPicPr>
          <p:cNvPr id="10" name="Picture 9" descr="Timeline&#10;&#10;AI-generated content may be incorrect.">
            <a:extLst>
              <a:ext uri="{FF2B5EF4-FFF2-40B4-BE49-F238E27FC236}">
                <a16:creationId xmlns:a16="http://schemas.microsoft.com/office/drawing/2014/main" id="{5E2EF734-5DAE-026C-A74F-784DAC5E64B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899552" y="107270"/>
            <a:ext cx="4392895" cy="5668252"/>
          </a:xfrm>
          <a:prstGeom prst="rect">
            <a:avLst/>
          </a:prstGeom>
          <a:ln>
            <a:solidFill>
              <a:schemeClr val="tx1"/>
            </a:solidFill>
          </a:ln>
        </p:spPr>
      </p:pic>
      <p:grpSp>
        <p:nvGrpSpPr>
          <p:cNvPr id="14" name="Group 13">
            <a:extLst>
              <a:ext uri="{FF2B5EF4-FFF2-40B4-BE49-F238E27FC236}">
                <a16:creationId xmlns:a16="http://schemas.microsoft.com/office/drawing/2014/main" id="{49135F06-D0D1-0B3E-F8C2-73CA575C5A09}"/>
              </a:ext>
            </a:extLst>
          </p:cNvPr>
          <p:cNvGrpSpPr/>
          <p:nvPr/>
        </p:nvGrpSpPr>
        <p:grpSpPr>
          <a:xfrm>
            <a:off x="484153" y="5833838"/>
            <a:ext cx="11223692" cy="338554"/>
            <a:chOff x="882964" y="5850868"/>
            <a:chExt cx="11223692" cy="338554"/>
          </a:xfrm>
        </p:grpSpPr>
        <p:sp>
          <p:nvSpPr>
            <p:cNvPr id="8" name="TextBox 7">
              <a:extLst>
                <a:ext uri="{FF2B5EF4-FFF2-40B4-BE49-F238E27FC236}">
                  <a16:creationId xmlns:a16="http://schemas.microsoft.com/office/drawing/2014/main" id="{43F37843-BEE7-2D67-173A-4B212D1F2BA8}"/>
                </a:ext>
              </a:extLst>
            </p:cNvPr>
            <p:cNvSpPr txBox="1"/>
            <p:nvPr/>
          </p:nvSpPr>
          <p:spPr>
            <a:xfrm>
              <a:off x="882964" y="5850868"/>
              <a:ext cx="1689354" cy="338554"/>
            </a:xfrm>
            <a:prstGeom prst="rect">
              <a:avLst/>
            </a:prstGeom>
            <a:noFill/>
          </p:spPr>
          <p:txBody>
            <a:bodyPr wrap="square">
              <a:spAutoFit/>
            </a:bodyPr>
            <a:lstStyle/>
            <a:p>
              <a:r>
                <a:rPr lang="en-US" sz="1600" b="1">
                  <a:latin typeface="Avenir Next LT Pro" panose="020B0504020202020204" pitchFamily="34" charset="0"/>
                </a:rPr>
                <a:t>Link to Article:</a:t>
              </a:r>
              <a:endParaRPr lang="en-US" sz="1600" b="1"/>
            </a:p>
          </p:txBody>
        </p:sp>
        <p:sp>
          <p:nvSpPr>
            <p:cNvPr id="12" name="TextBox 11">
              <a:extLst>
                <a:ext uri="{FF2B5EF4-FFF2-40B4-BE49-F238E27FC236}">
                  <a16:creationId xmlns:a16="http://schemas.microsoft.com/office/drawing/2014/main" id="{8D0DDE9D-8DCC-1F34-17AC-AA0423AC43AA}"/>
                </a:ext>
              </a:extLst>
            </p:cNvPr>
            <p:cNvSpPr txBox="1"/>
            <p:nvPr/>
          </p:nvSpPr>
          <p:spPr>
            <a:xfrm>
              <a:off x="2479001" y="5887698"/>
              <a:ext cx="9627655" cy="276999"/>
            </a:xfrm>
            <a:prstGeom prst="rect">
              <a:avLst/>
            </a:prstGeom>
            <a:noFill/>
          </p:spPr>
          <p:txBody>
            <a:bodyPr wrap="square">
              <a:spAutoFit/>
            </a:bodyPr>
            <a:lstStyle/>
            <a:p>
              <a:r>
                <a:rPr lang="en-US" sz="1200">
                  <a:effectLst/>
                  <a:latin typeface="Segoe UI" panose="020B0502040204020203" pitchFamily="34" charset="0"/>
                  <a:hlinkClick r:id="rId4"/>
                </a:rPr>
                <a:t>https://education.mdc.mo.gov/sites/default/files/2023-08/7B%20How%20to%20Make%20a%20Pinecone%20Feeder%20Xplor%20Article.pdf</a:t>
              </a:r>
              <a:r>
                <a:rPr lang="en-US" sz="1200">
                  <a:effectLst/>
                  <a:latin typeface="Segoe UI" panose="020B0502040204020203" pitchFamily="34" charset="0"/>
                </a:rPr>
                <a:t> </a:t>
              </a:r>
              <a:endParaRPr lang="en-US" sz="1200"/>
            </a:p>
          </p:txBody>
        </p:sp>
      </p:grpSp>
    </p:spTree>
    <p:extLst>
      <p:ext uri="{BB962C8B-B14F-4D97-AF65-F5344CB8AC3E}">
        <p14:creationId xmlns:p14="http://schemas.microsoft.com/office/powerpoint/2010/main" val="1279988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94982-E480-B42C-E040-F12CBFE52D5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E9B4309-BE81-7502-0203-C402825E7C3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31AB85E-223C-F379-3323-ED43C571BF96}"/>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19</a:t>
            </a:r>
          </a:p>
        </p:txBody>
      </p:sp>
      <p:sp>
        <p:nvSpPr>
          <p:cNvPr id="5" name="TextBox 4">
            <a:extLst>
              <a:ext uri="{FF2B5EF4-FFF2-40B4-BE49-F238E27FC236}">
                <a16:creationId xmlns:a16="http://schemas.microsoft.com/office/drawing/2014/main" id="{C6B733FD-E23F-097A-9AA0-9E8F2C556F58}"/>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7B Buffet for the Birds: Elaborate</a:t>
            </a:r>
          </a:p>
        </p:txBody>
      </p:sp>
      <p:sp>
        <p:nvSpPr>
          <p:cNvPr id="6" name="Rectangle: Rounded Corners 5">
            <a:extLst>
              <a:ext uri="{FF2B5EF4-FFF2-40B4-BE49-F238E27FC236}">
                <a16:creationId xmlns:a16="http://schemas.microsoft.com/office/drawing/2014/main" id="{152E5399-7E11-3BB2-7E5A-8A8190EA30ED}"/>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2C8C833-AC44-808F-926C-FC22A3356145}"/>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7B</a:t>
            </a:r>
            <a:endParaRPr lang="en-US" sz="2000"/>
          </a:p>
        </p:txBody>
      </p:sp>
      <p:sp>
        <p:nvSpPr>
          <p:cNvPr id="3" name="TextBox 2">
            <a:extLst>
              <a:ext uri="{FF2B5EF4-FFF2-40B4-BE49-F238E27FC236}">
                <a16:creationId xmlns:a16="http://schemas.microsoft.com/office/drawing/2014/main" id="{EEFCD964-2DB3-C03E-78EA-66E38A44DDFB}"/>
              </a:ext>
            </a:extLst>
          </p:cNvPr>
          <p:cNvSpPr txBox="1"/>
          <p:nvPr/>
        </p:nvSpPr>
        <p:spPr>
          <a:xfrm>
            <a:off x="390074" y="1961802"/>
            <a:ext cx="5322570" cy="2308324"/>
          </a:xfrm>
          <a:prstGeom prst="rect">
            <a:avLst/>
          </a:prstGeom>
          <a:noFill/>
        </p:spPr>
        <p:txBody>
          <a:bodyPr wrap="square">
            <a:spAutoFit/>
          </a:bodyPr>
          <a:lstStyle/>
          <a:p>
            <a:pPr algn="ctr"/>
            <a:r>
              <a:rPr lang="en-US" sz="4800">
                <a:latin typeface="Avenir Next LT Pro" panose="020B0504020202020204" pitchFamily="34" charset="0"/>
              </a:rPr>
              <a:t>Should we use the same food in each bird feeder?</a:t>
            </a:r>
          </a:p>
        </p:txBody>
      </p:sp>
      <p:pic>
        <p:nvPicPr>
          <p:cNvPr id="9218" name="Picture 2" descr="Ruby-Throated&amp;#95;Hummingbird&amp;#95;Albino0717-byn082123.dng">
            <a:extLst>
              <a:ext uri="{FF2B5EF4-FFF2-40B4-BE49-F238E27FC236}">
                <a16:creationId xmlns:a16="http://schemas.microsoft.com/office/drawing/2014/main" id="{AD62F34E-5BEA-21C9-508E-FCC9BB6004CF}"/>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6102717" y="0"/>
            <a:ext cx="6089283"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259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76CEE-146D-3776-8273-4ED6CCEACC8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7C8EF16-D794-E11E-5D33-849680CE302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A12FA52-9A8E-E263-4620-564AD9D905F2}"/>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a:t>
            </a:r>
          </a:p>
        </p:txBody>
      </p:sp>
      <p:sp>
        <p:nvSpPr>
          <p:cNvPr id="5" name="TextBox 4">
            <a:extLst>
              <a:ext uri="{FF2B5EF4-FFF2-40B4-BE49-F238E27FC236}">
                <a16:creationId xmlns:a16="http://schemas.microsoft.com/office/drawing/2014/main" id="{27534243-38EF-5DDB-CBAD-C14DF8BA27FA}"/>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7B Buffet for the Birds: Engage</a:t>
            </a:r>
          </a:p>
        </p:txBody>
      </p:sp>
      <p:sp>
        <p:nvSpPr>
          <p:cNvPr id="10" name="TextBox 9">
            <a:extLst>
              <a:ext uri="{FF2B5EF4-FFF2-40B4-BE49-F238E27FC236}">
                <a16:creationId xmlns:a16="http://schemas.microsoft.com/office/drawing/2014/main" id="{8DE5CE81-F27C-4A44-8053-1C8FAAD3E2E3}"/>
              </a:ext>
            </a:extLst>
          </p:cNvPr>
          <p:cNvSpPr txBox="1"/>
          <p:nvPr/>
        </p:nvSpPr>
        <p:spPr>
          <a:xfrm>
            <a:off x="337306" y="834012"/>
            <a:ext cx="6658742" cy="1015663"/>
          </a:xfrm>
          <a:prstGeom prst="rect">
            <a:avLst/>
          </a:prstGeom>
          <a:noFill/>
        </p:spPr>
        <p:txBody>
          <a:bodyPr wrap="square">
            <a:spAutoFit/>
          </a:bodyPr>
          <a:lstStyle/>
          <a:p>
            <a:pPr algn="ctr"/>
            <a:r>
              <a:rPr lang="en-US" sz="6000">
                <a:latin typeface="Bitter SemiBold" pitchFamily="2" charset="0"/>
              </a:rPr>
              <a:t>Guiding Question: </a:t>
            </a:r>
          </a:p>
        </p:txBody>
      </p:sp>
      <p:sp>
        <p:nvSpPr>
          <p:cNvPr id="12" name="TextBox 11">
            <a:extLst>
              <a:ext uri="{FF2B5EF4-FFF2-40B4-BE49-F238E27FC236}">
                <a16:creationId xmlns:a16="http://schemas.microsoft.com/office/drawing/2014/main" id="{F2E65FFB-DC38-E92F-8CF3-0A2D2D5AF33A}"/>
              </a:ext>
            </a:extLst>
          </p:cNvPr>
          <p:cNvSpPr txBox="1"/>
          <p:nvPr/>
        </p:nvSpPr>
        <p:spPr>
          <a:xfrm>
            <a:off x="155626" y="2332642"/>
            <a:ext cx="7022101" cy="3416320"/>
          </a:xfrm>
          <a:prstGeom prst="rect">
            <a:avLst/>
          </a:prstGeom>
          <a:noFill/>
        </p:spPr>
        <p:txBody>
          <a:bodyPr wrap="square">
            <a:spAutoFit/>
          </a:bodyPr>
          <a:lstStyle/>
          <a:p>
            <a:pPr algn="ctr"/>
            <a:r>
              <a:rPr lang="en-US" sz="5400">
                <a:latin typeface="Avenir Next LT Pro" panose="020B0504020202020204" pitchFamily="34" charset="0"/>
              </a:rPr>
              <a:t>Which type of feeder helps the greatest number of birds and why?</a:t>
            </a:r>
          </a:p>
        </p:txBody>
      </p:sp>
      <p:sp>
        <p:nvSpPr>
          <p:cNvPr id="6" name="Rectangle: Rounded Corners 5">
            <a:extLst>
              <a:ext uri="{FF2B5EF4-FFF2-40B4-BE49-F238E27FC236}">
                <a16:creationId xmlns:a16="http://schemas.microsoft.com/office/drawing/2014/main" id="{BA8B0DDD-4392-1D36-C61F-1696C949E2B6}"/>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2E26208-9724-936A-6A55-F82CD3C3ED57}"/>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7B</a:t>
            </a:r>
            <a:endParaRPr lang="en-US" sz="2000"/>
          </a:p>
        </p:txBody>
      </p:sp>
      <p:pic>
        <p:nvPicPr>
          <p:cNvPr id="2050" name="Picture 2" descr="Suet&amp;#95;Feeder&amp;#95;0006">
            <a:extLst>
              <a:ext uri="{FF2B5EF4-FFF2-40B4-BE49-F238E27FC236}">
                <a16:creationId xmlns:a16="http://schemas.microsoft.com/office/drawing/2014/main" id="{01BC0ADB-1074-0CB9-84F3-78C543CD82E2}"/>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7169043" y="0"/>
            <a:ext cx="5022957"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21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24A5B-4A11-C2DE-4BD1-71B62CE0B63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F95D295-14FE-778C-6803-D88FF4E1BEA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6EA2762-D069-9653-ACED-EF2977B57A2F}"/>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20</a:t>
            </a:r>
          </a:p>
        </p:txBody>
      </p:sp>
      <p:sp>
        <p:nvSpPr>
          <p:cNvPr id="5" name="TextBox 4">
            <a:extLst>
              <a:ext uri="{FF2B5EF4-FFF2-40B4-BE49-F238E27FC236}">
                <a16:creationId xmlns:a16="http://schemas.microsoft.com/office/drawing/2014/main" id="{D4BD3FDA-4817-21FA-77E6-473A6AC86749}"/>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7B Buffet for the Birds: Elaborate</a:t>
            </a:r>
          </a:p>
        </p:txBody>
      </p:sp>
      <p:sp>
        <p:nvSpPr>
          <p:cNvPr id="6" name="Rectangle: Rounded Corners 5">
            <a:extLst>
              <a:ext uri="{FF2B5EF4-FFF2-40B4-BE49-F238E27FC236}">
                <a16:creationId xmlns:a16="http://schemas.microsoft.com/office/drawing/2014/main" id="{BCBDF442-768B-C440-B3E1-A5F3D26777D9}"/>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708E6E3-CBDC-E306-EAF4-990FEDAD8CA1}"/>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7B</a:t>
            </a:r>
            <a:endParaRPr lang="en-US" sz="2000"/>
          </a:p>
        </p:txBody>
      </p:sp>
      <p:sp>
        <p:nvSpPr>
          <p:cNvPr id="3" name="TextBox 2">
            <a:extLst>
              <a:ext uri="{FF2B5EF4-FFF2-40B4-BE49-F238E27FC236}">
                <a16:creationId xmlns:a16="http://schemas.microsoft.com/office/drawing/2014/main" id="{0CC55B28-1930-5885-8C02-131043803019}"/>
              </a:ext>
            </a:extLst>
          </p:cNvPr>
          <p:cNvSpPr txBox="1"/>
          <p:nvPr/>
        </p:nvSpPr>
        <p:spPr>
          <a:xfrm>
            <a:off x="750929" y="97539"/>
            <a:ext cx="5472590" cy="1569660"/>
          </a:xfrm>
          <a:prstGeom prst="rect">
            <a:avLst/>
          </a:prstGeom>
          <a:noFill/>
        </p:spPr>
        <p:txBody>
          <a:bodyPr wrap="square">
            <a:spAutoFit/>
          </a:bodyPr>
          <a:lstStyle/>
          <a:p>
            <a:pPr algn="ctr"/>
            <a:r>
              <a:rPr lang="en-US" sz="4800">
                <a:latin typeface="Avenir Next LT Pro" panose="020B0504020202020204" pitchFamily="34" charset="0"/>
              </a:rPr>
              <a:t>What food should it be?</a:t>
            </a:r>
          </a:p>
        </p:txBody>
      </p:sp>
      <p:pic>
        <p:nvPicPr>
          <p:cNvPr id="8" name="Picture 7" descr="A picture containing text, oscine&#10;&#10;AI-generated content may be incorrect.">
            <a:extLst>
              <a:ext uri="{FF2B5EF4-FFF2-40B4-BE49-F238E27FC236}">
                <a16:creationId xmlns:a16="http://schemas.microsoft.com/office/drawing/2014/main" id="{EDD4905B-DBF4-D65E-CF6E-D268DEDCA38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63824" y="1734431"/>
            <a:ext cx="5646801" cy="4371717"/>
          </a:xfrm>
          <a:prstGeom prst="rect">
            <a:avLst/>
          </a:prstGeom>
        </p:spPr>
      </p:pic>
      <p:pic>
        <p:nvPicPr>
          <p:cNvPr id="11" name="Picture 10" descr="A picture containing text, newspaper, screenshot&#10;&#10;AI-generated content may be incorrect.">
            <a:extLst>
              <a:ext uri="{FF2B5EF4-FFF2-40B4-BE49-F238E27FC236}">
                <a16:creationId xmlns:a16="http://schemas.microsoft.com/office/drawing/2014/main" id="{88ADEB53-2D1C-8D9A-EB1F-EF2EFC10351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454344" y="97539"/>
            <a:ext cx="5155487" cy="5983873"/>
          </a:xfrm>
          <a:prstGeom prst="rect">
            <a:avLst/>
          </a:prstGeom>
        </p:spPr>
      </p:pic>
    </p:spTree>
    <p:extLst>
      <p:ext uri="{BB962C8B-B14F-4D97-AF65-F5344CB8AC3E}">
        <p14:creationId xmlns:p14="http://schemas.microsoft.com/office/powerpoint/2010/main" val="2286011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E608D-4EA3-BFBB-7210-C137F9CD8FC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5B5D4A6-40A9-4E56-D0B1-E648BF94975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103AF03-0392-A7A4-1F49-2B3CA14E894E}"/>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21</a:t>
            </a:r>
          </a:p>
        </p:txBody>
      </p:sp>
      <p:sp>
        <p:nvSpPr>
          <p:cNvPr id="5" name="TextBox 4">
            <a:extLst>
              <a:ext uri="{FF2B5EF4-FFF2-40B4-BE49-F238E27FC236}">
                <a16:creationId xmlns:a16="http://schemas.microsoft.com/office/drawing/2014/main" id="{E0BF818E-D254-6FC7-C88D-3CFA4ED4851D}"/>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7B Buffet for the Birds: Elaborate</a:t>
            </a:r>
          </a:p>
        </p:txBody>
      </p:sp>
      <p:sp>
        <p:nvSpPr>
          <p:cNvPr id="6" name="Rectangle: Rounded Corners 5">
            <a:extLst>
              <a:ext uri="{FF2B5EF4-FFF2-40B4-BE49-F238E27FC236}">
                <a16:creationId xmlns:a16="http://schemas.microsoft.com/office/drawing/2014/main" id="{542677A3-77D3-03F5-E54E-3A5749A0D9AE}"/>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E39BEB6-3A71-F2A9-657C-2DAA2D647DBF}"/>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7B</a:t>
            </a:r>
            <a:endParaRPr lang="en-US" sz="2000"/>
          </a:p>
        </p:txBody>
      </p:sp>
      <p:sp>
        <p:nvSpPr>
          <p:cNvPr id="3" name="TextBox 2">
            <a:extLst>
              <a:ext uri="{FF2B5EF4-FFF2-40B4-BE49-F238E27FC236}">
                <a16:creationId xmlns:a16="http://schemas.microsoft.com/office/drawing/2014/main" id="{5202DB81-C9C4-B4A8-9D21-B3DE79AA17EE}"/>
              </a:ext>
            </a:extLst>
          </p:cNvPr>
          <p:cNvSpPr txBox="1"/>
          <p:nvPr/>
        </p:nvSpPr>
        <p:spPr>
          <a:xfrm>
            <a:off x="4586244" y="1969497"/>
            <a:ext cx="7194803" cy="2308324"/>
          </a:xfrm>
          <a:prstGeom prst="rect">
            <a:avLst/>
          </a:prstGeom>
          <a:noFill/>
        </p:spPr>
        <p:txBody>
          <a:bodyPr wrap="square">
            <a:spAutoFit/>
          </a:bodyPr>
          <a:lstStyle/>
          <a:p>
            <a:pPr algn="ctr"/>
            <a:r>
              <a:rPr lang="en-US" sz="4800">
                <a:latin typeface="Avenir Next LT Pro" panose="020B0504020202020204" pitchFamily="34" charset="0"/>
              </a:rPr>
              <a:t>Should we use the same amount of food in each bird feeder?</a:t>
            </a:r>
          </a:p>
        </p:txBody>
      </p:sp>
      <p:pic>
        <p:nvPicPr>
          <p:cNvPr id="10244" name="Picture 4">
            <a:extLst>
              <a:ext uri="{FF2B5EF4-FFF2-40B4-BE49-F238E27FC236}">
                <a16:creationId xmlns:a16="http://schemas.microsoft.com/office/drawing/2014/main" id="{D36EAAD5-FA1F-80E1-BA5C-8511430622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75291" cy="624731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342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57477-2B67-6A52-46F2-A6D4F96A36C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782F794-37C6-87FE-485C-71CACCAADA3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F520A01-2493-B4F6-861C-C587855A68DA}"/>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22</a:t>
            </a:r>
          </a:p>
        </p:txBody>
      </p:sp>
      <p:sp>
        <p:nvSpPr>
          <p:cNvPr id="5" name="TextBox 4">
            <a:extLst>
              <a:ext uri="{FF2B5EF4-FFF2-40B4-BE49-F238E27FC236}">
                <a16:creationId xmlns:a16="http://schemas.microsoft.com/office/drawing/2014/main" id="{482CBEF5-860F-C8B0-1867-C2725A66E595}"/>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7B Buffet for the Birds: Elaborate</a:t>
            </a:r>
          </a:p>
        </p:txBody>
      </p:sp>
      <p:sp>
        <p:nvSpPr>
          <p:cNvPr id="6" name="Rectangle: Rounded Corners 5">
            <a:extLst>
              <a:ext uri="{FF2B5EF4-FFF2-40B4-BE49-F238E27FC236}">
                <a16:creationId xmlns:a16="http://schemas.microsoft.com/office/drawing/2014/main" id="{4BBD0F24-12AE-991A-242A-8054408BB562}"/>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9A20D08-86D1-0A0F-F7C7-729B745BB5B1}"/>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7B</a:t>
            </a:r>
            <a:endParaRPr lang="en-US" sz="2000"/>
          </a:p>
        </p:txBody>
      </p:sp>
      <p:sp>
        <p:nvSpPr>
          <p:cNvPr id="3" name="TextBox 2">
            <a:extLst>
              <a:ext uri="{FF2B5EF4-FFF2-40B4-BE49-F238E27FC236}">
                <a16:creationId xmlns:a16="http://schemas.microsoft.com/office/drawing/2014/main" id="{CD41BD89-24EE-69C4-5F5C-C53C94B185F2}"/>
              </a:ext>
            </a:extLst>
          </p:cNvPr>
          <p:cNvSpPr txBox="1"/>
          <p:nvPr/>
        </p:nvSpPr>
        <p:spPr>
          <a:xfrm>
            <a:off x="4983480" y="474016"/>
            <a:ext cx="7040880" cy="5262979"/>
          </a:xfrm>
          <a:prstGeom prst="rect">
            <a:avLst/>
          </a:prstGeom>
          <a:noFill/>
        </p:spPr>
        <p:txBody>
          <a:bodyPr wrap="square">
            <a:spAutoFit/>
          </a:bodyPr>
          <a:lstStyle/>
          <a:p>
            <a:pPr algn="ctr"/>
            <a:r>
              <a:rPr lang="en-US" sz="4800">
                <a:latin typeface="Avenir Next LT Pro" panose="020B0504020202020204" pitchFamily="34" charset="0"/>
              </a:rPr>
              <a:t>Why was this particular place chosen?</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Which bird feeder do you predict will be preferred by our visiting birds?</a:t>
            </a:r>
          </a:p>
        </p:txBody>
      </p:sp>
      <p:pic>
        <p:nvPicPr>
          <p:cNvPr id="7" name="Picture 6" descr="Text&#10;&#10;AI-generated content may be incorrect.">
            <a:extLst>
              <a:ext uri="{FF2B5EF4-FFF2-40B4-BE49-F238E27FC236}">
                <a16:creationId xmlns:a16="http://schemas.microsoft.com/office/drawing/2014/main" id="{0D6CF0AE-B8DE-25E4-C9CA-EBA43129AB5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5" y="55043"/>
            <a:ext cx="4715256" cy="6100927"/>
          </a:xfrm>
          <a:prstGeom prst="rect">
            <a:avLst/>
          </a:prstGeom>
          <a:ln>
            <a:solidFill>
              <a:schemeClr val="tx1"/>
            </a:solidFill>
          </a:ln>
        </p:spPr>
      </p:pic>
    </p:spTree>
    <p:extLst>
      <p:ext uri="{BB962C8B-B14F-4D97-AF65-F5344CB8AC3E}">
        <p14:creationId xmlns:p14="http://schemas.microsoft.com/office/powerpoint/2010/main" val="3571367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7CC16-4C60-7961-BEA2-E400D20660F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2099F0F-1126-E9E0-3A8A-CFBB9377C72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47361ED-72AD-D744-66E6-BBCA9B6B1163}"/>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23</a:t>
            </a:r>
          </a:p>
        </p:txBody>
      </p:sp>
      <p:sp>
        <p:nvSpPr>
          <p:cNvPr id="5" name="TextBox 4">
            <a:extLst>
              <a:ext uri="{FF2B5EF4-FFF2-40B4-BE49-F238E27FC236}">
                <a16:creationId xmlns:a16="http://schemas.microsoft.com/office/drawing/2014/main" id="{12652C3D-128A-ED12-45B2-5CDC3C323ED2}"/>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7B Buffet for the Birds: Elaborate</a:t>
            </a:r>
          </a:p>
        </p:txBody>
      </p:sp>
      <p:sp>
        <p:nvSpPr>
          <p:cNvPr id="6" name="Rectangle: Rounded Corners 5">
            <a:extLst>
              <a:ext uri="{FF2B5EF4-FFF2-40B4-BE49-F238E27FC236}">
                <a16:creationId xmlns:a16="http://schemas.microsoft.com/office/drawing/2014/main" id="{861F19C5-BB02-3DE1-3775-0F590C2E7874}"/>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FF17A0B-C3C3-CDDA-0E7F-FF1219A6506D}"/>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7B</a:t>
            </a:r>
            <a:endParaRPr lang="en-US" sz="2000"/>
          </a:p>
        </p:txBody>
      </p:sp>
      <p:sp>
        <p:nvSpPr>
          <p:cNvPr id="3" name="TextBox 2">
            <a:extLst>
              <a:ext uri="{FF2B5EF4-FFF2-40B4-BE49-F238E27FC236}">
                <a16:creationId xmlns:a16="http://schemas.microsoft.com/office/drawing/2014/main" id="{18F026B8-3B93-E86F-5372-79E8DD4CA326}"/>
              </a:ext>
            </a:extLst>
          </p:cNvPr>
          <p:cNvSpPr txBox="1"/>
          <p:nvPr/>
        </p:nvSpPr>
        <p:spPr>
          <a:xfrm>
            <a:off x="176828" y="2318862"/>
            <a:ext cx="7040880" cy="1569660"/>
          </a:xfrm>
          <a:prstGeom prst="rect">
            <a:avLst/>
          </a:prstGeom>
          <a:noFill/>
        </p:spPr>
        <p:txBody>
          <a:bodyPr wrap="square">
            <a:spAutoFit/>
          </a:bodyPr>
          <a:lstStyle/>
          <a:p>
            <a:pPr algn="ctr"/>
            <a:r>
              <a:rPr lang="en-US" sz="4800">
                <a:latin typeface="Avenir Next LT Pro" panose="020B0504020202020204" pitchFamily="34" charset="0"/>
              </a:rPr>
              <a:t>Revisit your prediction and make any changes.</a:t>
            </a:r>
          </a:p>
        </p:txBody>
      </p:sp>
      <p:pic>
        <p:nvPicPr>
          <p:cNvPr id="8" name="Picture 7" descr="Table&#10;&#10;AI-generated content may be incorrect.">
            <a:extLst>
              <a:ext uri="{FF2B5EF4-FFF2-40B4-BE49-F238E27FC236}">
                <a16:creationId xmlns:a16="http://schemas.microsoft.com/office/drawing/2014/main" id="{FD33F9DC-0FD3-A7C6-429F-693E8C4B193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06639" y="122275"/>
            <a:ext cx="4608533" cy="5962834"/>
          </a:xfrm>
          <a:prstGeom prst="rect">
            <a:avLst/>
          </a:prstGeom>
          <a:ln>
            <a:solidFill>
              <a:schemeClr val="tx1"/>
            </a:solidFill>
          </a:ln>
        </p:spPr>
      </p:pic>
    </p:spTree>
    <p:extLst>
      <p:ext uri="{BB962C8B-B14F-4D97-AF65-F5344CB8AC3E}">
        <p14:creationId xmlns:p14="http://schemas.microsoft.com/office/powerpoint/2010/main" val="3378253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2818E-8C47-F433-1A52-1CC16A66F05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B6390CB-EFE0-50B6-D151-87F8BFEB046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73676E9-D037-3738-E9ED-CB466B93CF47}"/>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24</a:t>
            </a:r>
          </a:p>
        </p:txBody>
      </p:sp>
      <p:sp>
        <p:nvSpPr>
          <p:cNvPr id="5" name="TextBox 4">
            <a:extLst>
              <a:ext uri="{FF2B5EF4-FFF2-40B4-BE49-F238E27FC236}">
                <a16:creationId xmlns:a16="http://schemas.microsoft.com/office/drawing/2014/main" id="{D6B6D8C4-2AF2-31A6-D374-D791BE7F70A5}"/>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7B Buffet for the Birds: Elaborate</a:t>
            </a:r>
          </a:p>
        </p:txBody>
      </p:sp>
      <p:sp>
        <p:nvSpPr>
          <p:cNvPr id="6" name="Rectangle: Rounded Corners 5">
            <a:extLst>
              <a:ext uri="{FF2B5EF4-FFF2-40B4-BE49-F238E27FC236}">
                <a16:creationId xmlns:a16="http://schemas.microsoft.com/office/drawing/2014/main" id="{664F6509-6F33-E518-1424-8BB3329015E0}"/>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623D6D9-E441-BBC4-39F4-39C6E9D3715C}"/>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7B</a:t>
            </a:r>
            <a:endParaRPr lang="en-US" sz="2000"/>
          </a:p>
        </p:txBody>
      </p:sp>
      <p:sp>
        <p:nvSpPr>
          <p:cNvPr id="3" name="TextBox 2">
            <a:extLst>
              <a:ext uri="{FF2B5EF4-FFF2-40B4-BE49-F238E27FC236}">
                <a16:creationId xmlns:a16="http://schemas.microsoft.com/office/drawing/2014/main" id="{021F5D01-224A-F290-19BF-059A22044CF0}"/>
              </a:ext>
            </a:extLst>
          </p:cNvPr>
          <p:cNvSpPr txBox="1"/>
          <p:nvPr/>
        </p:nvSpPr>
        <p:spPr>
          <a:xfrm>
            <a:off x="38100" y="1364724"/>
            <a:ext cx="7280910" cy="3785652"/>
          </a:xfrm>
          <a:prstGeom prst="rect">
            <a:avLst/>
          </a:prstGeom>
          <a:noFill/>
        </p:spPr>
        <p:txBody>
          <a:bodyPr wrap="square">
            <a:spAutoFit/>
          </a:bodyPr>
          <a:lstStyle/>
          <a:p>
            <a:pPr algn="ctr"/>
            <a:r>
              <a:rPr lang="en-US" sz="4800">
                <a:latin typeface="Avenir Next LT Pro" panose="020B0504020202020204" pitchFamily="34" charset="0"/>
              </a:rPr>
              <a:t>Record the type and number of birds that visited your specific pinecone and the purchased feeder.</a:t>
            </a:r>
          </a:p>
        </p:txBody>
      </p:sp>
      <p:pic>
        <p:nvPicPr>
          <p:cNvPr id="8" name="Picture 7" descr="Table&#10;&#10;AI-generated content may be incorrect.">
            <a:extLst>
              <a:ext uri="{FF2B5EF4-FFF2-40B4-BE49-F238E27FC236}">
                <a16:creationId xmlns:a16="http://schemas.microsoft.com/office/drawing/2014/main" id="{ABFDD6FB-0A76-2751-087A-77D8DEB1A40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06639" y="122275"/>
            <a:ext cx="4608533" cy="5962834"/>
          </a:xfrm>
          <a:prstGeom prst="rect">
            <a:avLst/>
          </a:prstGeom>
          <a:ln>
            <a:solidFill>
              <a:schemeClr val="tx1"/>
            </a:solidFill>
          </a:ln>
        </p:spPr>
      </p:pic>
    </p:spTree>
    <p:extLst>
      <p:ext uri="{BB962C8B-B14F-4D97-AF65-F5344CB8AC3E}">
        <p14:creationId xmlns:p14="http://schemas.microsoft.com/office/powerpoint/2010/main" val="744889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37193-3DA0-B2EB-D22A-185E597DDBB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5802A21-641E-2E32-AF0C-D1EEF2FB247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61A560A-7389-A0E5-8241-CC836F5E5BF2}"/>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25</a:t>
            </a:r>
          </a:p>
        </p:txBody>
      </p:sp>
      <p:sp>
        <p:nvSpPr>
          <p:cNvPr id="5" name="TextBox 4">
            <a:extLst>
              <a:ext uri="{FF2B5EF4-FFF2-40B4-BE49-F238E27FC236}">
                <a16:creationId xmlns:a16="http://schemas.microsoft.com/office/drawing/2014/main" id="{C3498CF8-C773-6CCE-F037-25662CD0FB70}"/>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7B Buffet for the Birds: Elaborate</a:t>
            </a:r>
          </a:p>
        </p:txBody>
      </p:sp>
      <p:sp>
        <p:nvSpPr>
          <p:cNvPr id="6" name="Rectangle: Rounded Corners 5">
            <a:extLst>
              <a:ext uri="{FF2B5EF4-FFF2-40B4-BE49-F238E27FC236}">
                <a16:creationId xmlns:a16="http://schemas.microsoft.com/office/drawing/2014/main" id="{9024DE72-B3F8-4D2F-7CC7-3C4FB76A2EB2}"/>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794333A-487A-1F72-17D7-67DFA046D698}"/>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7B</a:t>
            </a:r>
            <a:endParaRPr lang="en-US" sz="2000"/>
          </a:p>
        </p:txBody>
      </p:sp>
      <p:sp>
        <p:nvSpPr>
          <p:cNvPr id="3" name="TextBox 2">
            <a:extLst>
              <a:ext uri="{FF2B5EF4-FFF2-40B4-BE49-F238E27FC236}">
                <a16:creationId xmlns:a16="http://schemas.microsoft.com/office/drawing/2014/main" id="{6F3D8805-7023-7780-4101-E70472799F31}"/>
              </a:ext>
            </a:extLst>
          </p:cNvPr>
          <p:cNvSpPr txBox="1"/>
          <p:nvPr/>
        </p:nvSpPr>
        <p:spPr>
          <a:xfrm>
            <a:off x="857250" y="1949530"/>
            <a:ext cx="5833110" cy="2308324"/>
          </a:xfrm>
          <a:prstGeom prst="rect">
            <a:avLst/>
          </a:prstGeom>
          <a:noFill/>
        </p:spPr>
        <p:txBody>
          <a:bodyPr wrap="square">
            <a:spAutoFit/>
          </a:bodyPr>
          <a:lstStyle/>
          <a:p>
            <a:pPr algn="ctr"/>
            <a:r>
              <a:rPr lang="en-US" sz="4800">
                <a:latin typeface="Avenir Next LT Pro" panose="020B0504020202020204" pitchFamily="34" charset="0"/>
              </a:rPr>
              <a:t>Which feeder is being eaten from more often?</a:t>
            </a:r>
          </a:p>
        </p:txBody>
      </p:sp>
      <p:pic>
        <p:nvPicPr>
          <p:cNvPr id="8" name="Picture 7" descr="Table&#10;&#10;AI-generated content may be incorrect.">
            <a:extLst>
              <a:ext uri="{FF2B5EF4-FFF2-40B4-BE49-F238E27FC236}">
                <a16:creationId xmlns:a16="http://schemas.microsoft.com/office/drawing/2014/main" id="{779641F6-7CFF-50CB-D3B6-00356FB67AB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06639" y="122275"/>
            <a:ext cx="4608533" cy="5962834"/>
          </a:xfrm>
          <a:prstGeom prst="rect">
            <a:avLst/>
          </a:prstGeom>
          <a:ln>
            <a:solidFill>
              <a:schemeClr val="tx1"/>
            </a:solidFill>
          </a:ln>
        </p:spPr>
      </p:pic>
    </p:spTree>
    <p:extLst>
      <p:ext uri="{BB962C8B-B14F-4D97-AF65-F5344CB8AC3E}">
        <p14:creationId xmlns:p14="http://schemas.microsoft.com/office/powerpoint/2010/main" val="3049880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3415A-210A-AF5A-11F2-5E1D752D3E1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E198BDA-6BD5-EDD3-DC18-95B890E84F6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638508F-46AC-C92E-77E3-A4B23C732D11}"/>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26</a:t>
            </a:r>
          </a:p>
        </p:txBody>
      </p:sp>
      <p:sp>
        <p:nvSpPr>
          <p:cNvPr id="5" name="TextBox 4">
            <a:extLst>
              <a:ext uri="{FF2B5EF4-FFF2-40B4-BE49-F238E27FC236}">
                <a16:creationId xmlns:a16="http://schemas.microsoft.com/office/drawing/2014/main" id="{46217EF5-BD98-3E90-6ADD-DB556ADF6B31}"/>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7B Buffet for the Birds: Elaborate</a:t>
            </a:r>
          </a:p>
        </p:txBody>
      </p:sp>
      <p:sp>
        <p:nvSpPr>
          <p:cNvPr id="6" name="Rectangle: Rounded Corners 5">
            <a:extLst>
              <a:ext uri="{FF2B5EF4-FFF2-40B4-BE49-F238E27FC236}">
                <a16:creationId xmlns:a16="http://schemas.microsoft.com/office/drawing/2014/main" id="{6E091CB3-7D68-86A6-81EC-7F222DD15D36}"/>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E62414D-2F5A-EFC8-13AF-81CFCAE475AE}"/>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7B</a:t>
            </a:r>
            <a:endParaRPr lang="en-US" sz="2000"/>
          </a:p>
        </p:txBody>
      </p:sp>
      <p:sp>
        <p:nvSpPr>
          <p:cNvPr id="3" name="TextBox 2">
            <a:extLst>
              <a:ext uri="{FF2B5EF4-FFF2-40B4-BE49-F238E27FC236}">
                <a16:creationId xmlns:a16="http://schemas.microsoft.com/office/drawing/2014/main" id="{0815F1A3-C6D9-E890-F012-C162D4B71CE7}"/>
              </a:ext>
            </a:extLst>
          </p:cNvPr>
          <p:cNvSpPr txBox="1"/>
          <p:nvPr/>
        </p:nvSpPr>
        <p:spPr>
          <a:xfrm>
            <a:off x="597409" y="1869520"/>
            <a:ext cx="6080760" cy="2308324"/>
          </a:xfrm>
          <a:prstGeom prst="rect">
            <a:avLst/>
          </a:prstGeom>
          <a:noFill/>
        </p:spPr>
        <p:txBody>
          <a:bodyPr wrap="square">
            <a:spAutoFit/>
          </a:bodyPr>
          <a:lstStyle/>
          <a:p>
            <a:pPr algn="ctr"/>
            <a:r>
              <a:rPr lang="en-US" sz="4800">
                <a:latin typeface="Avenir Next LT Pro" panose="020B0504020202020204" pitchFamily="34" charset="0"/>
              </a:rPr>
              <a:t>Why do you think that feeder has more birds visiting it?</a:t>
            </a:r>
          </a:p>
        </p:txBody>
      </p:sp>
      <p:pic>
        <p:nvPicPr>
          <p:cNvPr id="8" name="Picture 7" descr="Table&#10;&#10;AI-generated content may be incorrect.">
            <a:extLst>
              <a:ext uri="{FF2B5EF4-FFF2-40B4-BE49-F238E27FC236}">
                <a16:creationId xmlns:a16="http://schemas.microsoft.com/office/drawing/2014/main" id="{ACAAF5EB-48BF-6108-7994-FA8DB9A64F8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06639" y="122275"/>
            <a:ext cx="4608533" cy="5962834"/>
          </a:xfrm>
          <a:prstGeom prst="rect">
            <a:avLst/>
          </a:prstGeom>
          <a:ln>
            <a:solidFill>
              <a:schemeClr val="tx1"/>
            </a:solidFill>
          </a:ln>
        </p:spPr>
      </p:pic>
    </p:spTree>
    <p:extLst>
      <p:ext uri="{BB962C8B-B14F-4D97-AF65-F5344CB8AC3E}">
        <p14:creationId xmlns:p14="http://schemas.microsoft.com/office/powerpoint/2010/main" val="621160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BBB52-A466-CEF5-9154-863A53BDB84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C8E11A4-E512-A5A5-B553-03BA8FAC5CD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097235C-381B-881B-5ABD-42D3EDC5BC1D}"/>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27</a:t>
            </a:r>
          </a:p>
        </p:txBody>
      </p:sp>
      <p:sp>
        <p:nvSpPr>
          <p:cNvPr id="5" name="TextBox 4">
            <a:extLst>
              <a:ext uri="{FF2B5EF4-FFF2-40B4-BE49-F238E27FC236}">
                <a16:creationId xmlns:a16="http://schemas.microsoft.com/office/drawing/2014/main" id="{4C7061CD-07B3-51FD-6010-094496D6AF7B}"/>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7B Buffet for the Birds: Elaborate</a:t>
            </a:r>
          </a:p>
        </p:txBody>
      </p:sp>
      <p:sp>
        <p:nvSpPr>
          <p:cNvPr id="6" name="Rectangle: Rounded Corners 5">
            <a:extLst>
              <a:ext uri="{FF2B5EF4-FFF2-40B4-BE49-F238E27FC236}">
                <a16:creationId xmlns:a16="http://schemas.microsoft.com/office/drawing/2014/main" id="{35406FAA-FC15-421D-2F5C-6EFCAFB6707C}"/>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1E0E0CF-8E23-6132-D504-23A18CF39D0A}"/>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7B</a:t>
            </a:r>
            <a:endParaRPr lang="en-US" sz="2000"/>
          </a:p>
        </p:txBody>
      </p:sp>
      <p:sp>
        <p:nvSpPr>
          <p:cNvPr id="3" name="TextBox 2">
            <a:extLst>
              <a:ext uri="{FF2B5EF4-FFF2-40B4-BE49-F238E27FC236}">
                <a16:creationId xmlns:a16="http://schemas.microsoft.com/office/drawing/2014/main" id="{33CE921A-682E-8D87-9186-063786A4A9AE}"/>
              </a:ext>
            </a:extLst>
          </p:cNvPr>
          <p:cNvSpPr txBox="1"/>
          <p:nvPr/>
        </p:nvSpPr>
        <p:spPr>
          <a:xfrm>
            <a:off x="701924" y="1949530"/>
            <a:ext cx="6080760" cy="2308324"/>
          </a:xfrm>
          <a:prstGeom prst="rect">
            <a:avLst/>
          </a:prstGeom>
          <a:noFill/>
        </p:spPr>
        <p:txBody>
          <a:bodyPr wrap="square">
            <a:spAutoFit/>
          </a:bodyPr>
          <a:lstStyle/>
          <a:p>
            <a:pPr algn="ctr"/>
            <a:r>
              <a:rPr lang="en-US" sz="4800">
                <a:latin typeface="Avenir Next LT Pro" panose="020B0504020202020204" pitchFamily="34" charset="0"/>
              </a:rPr>
              <a:t>Is there any birdseed that is left? Why or why not?</a:t>
            </a:r>
          </a:p>
        </p:txBody>
      </p:sp>
      <p:pic>
        <p:nvPicPr>
          <p:cNvPr id="8" name="Picture 7" descr="Table&#10;&#10;AI-generated content may be incorrect.">
            <a:extLst>
              <a:ext uri="{FF2B5EF4-FFF2-40B4-BE49-F238E27FC236}">
                <a16:creationId xmlns:a16="http://schemas.microsoft.com/office/drawing/2014/main" id="{EF7F4D7B-005B-34E6-5A39-91EA8CB5B54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06639" y="122275"/>
            <a:ext cx="4608533" cy="5962834"/>
          </a:xfrm>
          <a:prstGeom prst="rect">
            <a:avLst/>
          </a:prstGeom>
          <a:ln>
            <a:solidFill>
              <a:schemeClr val="tx1"/>
            </a:solidFill>
          </a:ln>
        </p:spPr>
      </p:pic>
    </p:spTree>
    <p:extLst>
      <p:ext uri="{BB962C8B-B14F-4D97-AF65-F5344CB8AC3E}">
        <p14:creationId xmlns:p14="http://schemas.microsoft.com/office/powerpoint/2010/main" val="752740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6DA22-F97D-72D6-B8F8-75994F8D3DC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EDADF5C-3FA6-B02A-12AE-B0FCEFD8902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A6E6A13-67E4-B517-A44E-1A5AE3BFADB4}"/>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28</a:t>
            </a:r>
          </a:p>
        </p:txBody>
      </p:sp>
      <p:sp>
        <p:nvSpPr>
          <p:cNvPr id="5" name="TextBox 4">
            <a:extLst>
              <a:ext uri="{FF2B5EF4-FFF2-40B4-BE49-F238E27FC236}">
                <a16:creationId xmlns:a16="http://schemas.microsoft.com/office/drawing/2014/main" id="{F029D4C5-B854-0871-1325-22DC6511C2FB}"/>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7B Buffet for the Birds: Elaborate</a:t>
            </a:r>
          </a:p>
        </p:txBody>
      </p:sp>
      <p:sp>
        <p:nvSpPr>
          <p:cNvPr id="6" name="Rectangle: Rounded Corners 5">
            <a:extLst>
              <a:ext uri="{FF2B5EF4-FFF2-40B4-BE49-F238E27FC236}">
                <a16:creationId xmlns:a16="http://schemas.microsoft.com/office/drawing/2014/main" id="{F5E146C9-F252-627B-7CF5-A6DE9D410230}"/>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9614699-EDA5-4D53-CF1E-49C8FA51E98E}"/>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7B</a:t>
            </a:r>
            <a:endParaRPr lang="en-US" sz="2000"/>
          </a:p>
        </p:txBody>
      </p:sp>
      <p:sp>
        <p:nvSpPr>
          <p:cNvPr id="3" name="TextBox 2">
            <a:extLst>
              <a:ext uri="{FF2B5EF4-FFF2-40B4-BE49-F238E27FC236}">
                <a16:creationId xmlns:a16="http://schemas.microsoft.com/office/drawing/2014/main" id="{EF2D048F-1766-61FA-C614-CD14194F8F34}"/>
              </a:ext>
            </a:extLst>
          </p:cNvPr>
          <p:cNvSpPr txBox="1"/>
          <p:nvPr/>
        </p:nvSpPr>
        <p:spPr>
          <a:xfrm>
            <a:off x="274320" y="452200"/>
            <a:ext cx="11832336" cy="5201424"/>
          </a:xfrm>
          <a:prstGeom prst="rect">
            <a:avLst/>
          </a:prstGeom>
          <a:noFill/>
        </p:spPr>
        <p:txBody>
          <a:bodyPr wrap="square">
            <a:spAutoFit/>
          </a:bodyPr>
          <a:lstStyle/>
          <a:p>
            <a:pPr algn="ctr"/>
            <a:r>
              <a:rPr lang="en-US" sz="4000">
                <a:latin typeface="Avenir Next LT Pro" panose="020B0504020202020204" pitchFamily="34" charset="0"/>
              </a:rPr>
              <a:t>Work together in small groups to </a:t>
            </a:r>
            <a:r>
              <a:rPr lang="en-US" sz="4000" b="1">
                <a:latin typeface="Avenir Next LT Pro" panose="020B0504020202020204" pitchFamily="34" charset="0"/>
              </a:rPr>
              <a:t>summarize</a:t>
            </a:r>
            <a:r>
              <a:rPr lang="en-US" sz="4000">
                <a:latin typeface="Avenir Next LT Pro" panose="020B0504020202020204" pitchFamily="34" charset="0"/>
              </a:rPr>
              <a:t> findings and </a:t>
            </a:r>
            <a:r>
              <a:rPr lang="en-US" sz="4000" b="1">
                <a:latin typeface="Avenir Next LT Pro" panose="020B0504020202020204" pitchFamily="34" charset="0"/>
              </a:rPr>
              <a:t>report</a:t>
            </a:r>
            <a:r>
              <a:rPr lang="en-US" sz="4000">
                <a:latin typeface="Avenir Next LT Pro" panose="020B0504020202020204" pitchFamily="34" charset="0"/>
              </a:rPr>
              <a:t> conclusions.</a:t>
            </a:r>
          </a:p>
          <a:p>
            <a:pPr algn="ctr"/>
            <a:endParaRPr lang="en-US" sz="2800">
              <a:latin typeface="Avenir Next LT Pro" panose="020B0504020202020204" pitchFamily="34" charset="0"/>
            </a:endParaRPr>
          </a:p>
          <a:p>
            <a:r>
              <a:rPr lang="en-US" sz="2800">
                <a:latin typeface="Avenir Next LT Pro" panose="020B0504020202020204" pitchFamily="34" charset="0"/>
              </a:rPr>
              <a:t>Summaries may include:</a:t>
            </a:r>
          </a:p>
          <a:p>
            <a:pPr algn="ctr"/>
            <a:endParaRPr lang="en-US" sz="2800">
              <a:latin typeface="Avenir Next LT Pro" panose="020B0504020202020204" pitchFamily="34" charset="0"/>
            </a:endParaRPr>
          </a:p>
          <a:p>
            <a:pPr marL="571500" indent="-571500">
              <a:buFont typeface="Arial" panose="020B0604020202020204" pitchFamily="34" charset="0"/>
              <a:buChar char="•"/>
            </a:pPr>
            <a:r>
              <a:rPr lang="en-US" sz="2800">
                <a:latin typeface="Avenir Next LT Pro" panose="020B0504020202020204" pitchFamily="34" charset="0"/>
              </a:rPr>
              <a:t>Which bird feeder was the best and why?</a:t>
            </a:r>
          </a:p>
          <a:p>
            <a:pPr marL="571500" indent="-571500">
              <a:buFont typeface="Arial" panose="020B0604020202020204" pitchFamily="34" charset="0"/>
              <a:buChar char="•"/>
            </a:pPr>
            <a:r>
              <a:rPr lang="en-US" sz="2800">
                <a:latin typeface="Avenir Next LT Pro" panose="020B0504020202020204" pitchFamily="34" charset="0"/>
              </a:rPr>
              <a:t>What was one strength of the purchased bird feeder compared to the pinecone bird feeder?</a:t>
            </a:r>
          </a:p>
          <a:p>
            <a:pPr marL="571500" indent="-571500">
              <a:buFont typeface="Arial" panose="020B0604020202020204" pitchFamily="34" charset="0"/>
              <a:buChar char="•"/>
            </a:pPr>
            <a:r>
              <a:rPr lang="en-US" sz="2800">
                <a:latin typeface="Avenir Next LT Pro" panose="020B0504020202020204" pitchFamily="34" charset="0"/>
              </a:rPr>
              <a:t>What was one weakness of the purchased bird feeder compared to the pinecone bird feeder?</a:t>
            </a:r>
          </a:p>
          <a:p>
            <a:pPr marL="571500" indent="-571500">
              <a:buFont typeface="Arial" panose="020B0604020202020204" pitchFamily="34" charset="0"/>
              <a:buChar char="•"/>
            </a:pPr>
            <a:r>
              <a:rPr lang="en-US" sz="2800">
                <a:latin typeface="Avenir Next LT Pro" panose="020B0504020202020204" pitchFamily="34" charset="0"/>
              </a:rPr>
              <a:t>Was this location successful? Why or why not?</a:t>
            </a:r>
          </a:p>
        </p:txBody>
      </p:sp>
    </p:spTree>
    <p:extLst>
      <p:ext uri="{BB962C8B-B14F-4D97-AF65-F5344CB8AC3E}">
        <p14:creationId xmlns:p14="http://schemas.microsoft.com/office/powerpoint/2010/main" val="868120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5DC00-F2DB-CDE7-658D-F6604E6B9F2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399F753-FC69-65A7-99C3-496ADD4EF6A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30B4DC1-486D-0E21-AED6-71D725A82E09}"/>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29</a:t>
            </a:r>
          </a:p>
        </p:txBody>
      </p:sp>
      <p:sp>
        <p:nvSpPr>
          <p:cNvPr id="5" name="TextBox 4">
            <a:extLst>
              <a:ext uri="{FF2B5EF4-FFF2-40B4-BE49-F238E27FC236}">
                <a16:creationId xmlns:a16="http://schemas.microsoft.com/office/drawing/2014/main" id="{C9E43A29-0E36-8CDF-1466-85B53CF44BD0}"/>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7B Buffet for the Birds: Evaluate</a:t>
            </a:r>
          </a:p>
        </p:txBody>
      </p:sp>
      <p:sp>
        <p:nvSpPr>
          <p:cNvPr id="6" name="Rectangle: Rounded Corners 5">
            <a:extLst>
              <a:ext uri="{FF2B5EF4-FFF2-40B4-BE49-F238E27FC236}">
                <a16:creationId xmlns:a16="http://schemas.microsoft.com/office/drawing/2014/main" id="{A78FCB8A-B412-63BF-D2AD-17A47AD50BD7}"/>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A84FE9E-0B2C-01F8-ED6B-1AB0499F1643}"/>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7B</a:t>
            </a:r>
            <a:endParaRPr lang="en-US" sz="2000"/>
          </a:p>
        </p:txBody>
      </p:sp>
      <p:sp>
        <p:nvSpPr>
          <p:cNvPr id="3" name="TextBox 2">
            <a:extLst>
              <a:ext uri="{FF2B5EF4-FFF2-40B4-BE49-F238E27FC236}">
                <a16:creationId xmlns:a16="http://schemas.microsoft.com/office/drawing/2014/main" id="{9828874F-D4FD-C0B6-E07D-ECE246CCFEB7}"/>
              </a:ext>
            </a:extLst>
          </p:cNvPr>
          <p:cNvSpPr txBox="1"/>
          <p:nvPr/>
        </p:nvSpPr>
        <p:spPr>
          <a:xfrm>
            <a:off x="4983219" y="1166842"/>
            <a:ext cx="6875024" cy="4524315"/>
          </a:xfrm>
          <a:prstGeom prst="rect">
            <a:avLst/>
          </a:prstGeom>
          <a:noFill/>
        </p:spPr>
        <p:txBody>
          <a:bodyPr wrap="square">
            <a:spAutoFit/>
          </a:bodyPr>
          <a:lstStyle/>
          <a:p>
            <a:pPr algn="ctr"/>
            <a:r>
              <a:rPr lang="en-US" sz="4800" b="1">
                <a:latin typeface="Avenir Next LT Pro" panose="020B0504020202020204" pitchFamily="34" charset="0"/>
              </a:rPr>
              <a:t>Guiding Question:</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Which type of feeder helps the greatest number of birds and why?</a:t>
            </a:r>
          </a:p>
        </p:txBody>
      </p:sp>
      <p:pic>
        <p:nvPicPr>
          <p:cNvPr id="8" name="Picture 7" descr="Text, letter&#10;&#10;AI-generated content may be incorrect.">
            <a:extLst>
              <a:ext uri="{FF2B5EF4-FFF2-40B4-BE49-F238E27FC236}">
                <a16:creationId xmlns:a16="http://schemas.microsoft.com/office/drawing/2014/main" id="{66B89B04-7713-E3E8-94E9-A093D24AB7B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63776"/>
            <a:ext cx="4715256" cy="6100919"/>
          </a:xfrm>
          <a:prstGeom prst="rect">
            <a:avLst/>
          </a:prstGeom>
          <a:ln>
            <a:solidFill>
              <a:schemeClr val="tx1"/>
            </a:solidFill>
          </a:ln>
        </p:spPr>
      </p:pic>
      <p:pic>
        <p:nvPicPr>
          <p:cNvPr id="10" name="Picture 9" descr="A picture containing text, silhouette&#10;&#10;AI-generated content may be incorrect.">
            <a:extLst>
              <a:ext uri="{FF2B5EF4-FFF2-40B4-BE49-F238E27FC236}">
                <a16:creationId xmlns:a16="http://schemas.microsoft.com/office/drawing/2014/main" id="{2D132195-B77A-C698-F114-60F7F347DA7A}"/>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039808" y="122275"/>
            <a:ext cx="967027" cy="1356836"/>
          </a:xfrm>
          <a:prstGeom prst="rect">
            <a:avLst/>
          </a:prstGeom>
        </p:spPr>
      </p:pic>
    </p:spTree>
    <p:extLst>
      <p:ext uri="{BB962C8B-B14F-4D97-AF65-F5344CB8AC3E}">
        <p14:creationId xmlns:p14="http://schemas.microsoft.com/office/powerpoint/2010/main" val="654878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E5564-3A55-B899-E356-77470B8C09C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73035E4-4373-5D16-5091-4BFD8CE5086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F2E4F0E-405B-26B3-2DAA-E2BEB7ABCE31}"/>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a:t>
            </a:r>
          </a:p>
        </p:txBody>
      </p:sp>
      <p:sp>
        <p:nvSpPr>
          <p:cNvPr id="5" name="TextBox 4">
            <a:extLst>
              <a:ext uri="{FF2B5EF4-FFF2-40B4-BE49-F238E27FC236}">
                <a16:creationId xmlns:a16="http://schemas.microsoft.com/office/drawing/2014/main" id="{7BDEBBFD-928A-8F99-827A-0C47A8786928}"/>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7B Buffet for the Birds: Engage</a:t>
            </a:r>
          </a:p>
        </p:txBody>
      </p:sp>
      <p:sp>
        <p:nvSpPr>
          <p:cNvPr id="12" name="TextBox 11">
            <a:extLst>
              <a:ext uri="{FF2B5EF4-FFF2-40B4-BE49-F238E27FC236}">
                <a16:creationId xmlns:a16="http://schemas.microsoft.com/office/drawing/2014/main" id="{B194D658-A2BF-FBC4-4539-616E0D7E6245}"/>
              </a:ext>
            </a:extLst>
          </p:cNvPr>
          <p:cNvSpPr txBox="1"/>
          <p:nvPr/>
        </p:nvSpPr>
        <p:spPr>
          <a:xfrm>
            <a:off x="4686300" y="1961802"/>
            <a:ext cx="7109459" cy="2308324"/>
          </a:xfrm>
          <a:prstGeom prst="rect">
            <a:avLst/>
          </a:prstGeom>
          <a:noFill/>
        </p:spPr>
        <p:txBody>
          <a:bodyPr wrap="square">
            <a:spAutoFit/>
          </a:bodyPr>
          <a:lstStyle/>
          <a:p>
            <a:pPr algn="ctr"/>
            <a:r>
              <a:rPr lang="en-US" sz="4800">
                <a:latin typeface="Avenir Next LT Pro" panose="020B0504020202020204" pitchFamily="34" charset="0"/>
              </a:rPr>
              <a:t>What wildlife did we see today? What were they doing?</a:t>
            </a:r>
          </a:p>
        </p:txBody>
      </p:sp>
      <p:sp>
        <p:nvSpPr>
          <p:cNvPr id="6" name="Rectangle: Rounded Corners 5">
            <a:extLst>
              <a:ext uri="{FF2B5EF4-FFF2-40B4-BE49-F238E27FC236}">
                <a16:creationId xmlns:a16="http://schemas.microsoft.com/office/drawing/2014/main" id="{BD94D328-379E-337E-2C32-9DE7C0A7DA92}"/>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919D58D-EA4C-950E-D906-15EB8724E6EA}"/>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7B</a:t>
            </a:r>
            <a:endParaRPr lang="en-US" sz="2000"/>
          </a:p>
        </p:txBody>
      </p:sp>
      <p:pic>
        <p:nvPicPr>
          <p:cNvPr id="4098" name="Picture 2" descr="20080709-Scrapbooking&amp;#32;at&amp;#32;Youngdahl&amp;#32;CA-070">
            <a:extLst>
              <a:ext uri="{FF2B5EF4-FFF2-40B4-BE49-F238E27FC236}">
                <a16:creationId xmlns:a16="http://schemas.microsoft.com/office/drawing/2014/main" id="{AD3DADBD-8DA8-6F75-482C-40168D692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154619"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691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42235-8828-4C7E-4EA7-09A7FB75412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B5CAF84-F07D-7A5F-900C-DAB17202442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1A55B74-0B20-A432-FD48-A59D6E32A186}"/>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a:solidFill>
                  <a:schemeClr val="bg1"/>
                </a:solidFill>
                <a:latin typeface="Avenir Next LT Pro"/>
              </a:rPr>
              <a:t>30</a:t>
            </a:r>
            <a:endParaRPr lang="en-US">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DB8165FB-9298-5B22-4F5F-D5755D57CF8A}"/>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7B Buffet for the Birds: Evaluate</a:t>
            </a:r>
          </a:p>
        </p:txBody>
      </p:sp>
      <p:sp>
        <p:nvSpPr>
          <p:cNvPr id="6" name="Rectangle: Rounded Corners 5">
            <a:extLst>
              <a:ext uri="{FF2B5EF4-FFF2-40B4-BE49-F238E27FC236}">
                <a16:creationId xmlns:a16="http://schemas.microsoft.com/office/drawing/2014/main" id="{B113D55D-D1F2-7A06-9114-DC9B1ED4D5EE}"/>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BBC7AC7-47CD-C406-61FD-8F10B6EC4A13}"/>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7B</a:t>
            </a:r>
            <a:endParaRPr lang="en-US" sz="2000"/>
          </a:p>
        </p:txBody>
      </p:sp>
      <p:sp>
        <p:nvSpPr>
          <p:cNvPr id="3" name="TextBox 2">
            <a:extLst>
              <a:ext uri="{FF2B5EF4-FFF2-40B4-BE49-F238E27FC236}">
                <a16:creationId xmlns:a16="http://schemas.microsoft.com/office/drawing/2014/main" id="{30910383-EE57-F038-0AA2-CC354112F068}"/>
              </a:ext>
            </a:extLst>
          </p:cNvPr>
          <p:cNvSpPr txBox="1"/>
          <p:nvPr/>
        </p:nvSpPr>
        <p:spPr>
          <a:xfrm>
            <a:off x="4970929" y="2186939"/>
            <a:ext cx="6875024" cy="2308324"/>
          </a:xfrm>
          <a:prstGeom prst="rect">
            <a:avLst/>
          </a:prstGeom>
          <a:noFill/>
        </p:spPr>
        <p:txBody>
          <a:bodyPr wrap="square" lIns="91440" tIns="45720" rIns="91440" bIns="45720" anchor="t">
            <a:spAutoFit/>
          </a:bodyPr>
          <a:lstStyle/>
          <a:p>
            <a:pPr algn="ctr"/>
            <a:r>
              <a:rPr lang="en-US" sz="4800" b="1">
                <a:latin typeface="Avenir Next LT Pro"/>
              </a:rPr>
              <a:t>Answers</a:t>
            </a:r>
            <a:endParaRPr lang="en-US" sz="4800" b="1">
              <a:latin typeface="Avenir Next LT Pro" panose="020B0504020202020204" pitchFamily="34" charset="0"/>
            </a:endParaRPr>
          </a:p>
          <a:p>
            <a:pPr algn="ctr"/>
            <a:endParaRPr lang="en-US" sz="4800">
              <a:latin typeface="Avenir Next LT Pro" panose="020B0504020202020204" pitchFamily="34" charset="0"/>
            </a:endParaRPr>
          </a:p>
          <a:p>
            <a:pPr algn="ctr"/>
            <a:r>
              <a:rPr lang="en-US" sz="4800">
                <a:solidFill>
                  <a:srgbClr val="FF0000"/>
                </a:solidFill>
                <a:latin typeface="Avenir Next LT Pro"/>
              </a:rPr>
              <a:t>Answers will vary</a:t>
            </a:r>
            <a:endParaRPr lang="en-US" sz="4800">
              <a:latin typeface="Avenir Next LT Pro" panose="020B0504020202020204" pitchFamily="34" charset="0"/>
            </a:endParaRPr>
          </a:p>
        </p:txBody>
      </p:sp>
      <p:pic>
        <p:nvPicPr>
          <p:cNvPr id="8" name="Picture 7" descr="Text, letter&#10;&#10;AI-generated content may be incorrect.">
            <a:extLst>
              <a:ext uri="{FF2B5EF4-FFF2-40B4-BE49-F238E27FC236}">
                <a16:creationId xmlns:a16="http://schemas.microsoft.com/office/drawing/2014/main" id="{B16DEEB5-AFAD-A9F6-1F59-0CA6F7CCCFB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63776"/>
            <a:ext cx="4715256" cy="6100919"/>
          </a:xfrm>
          <a:prstGeom prst="rect">
            <a:avLst/>
          </a:prstGeom>
          <a:ln>
            <a:solidFill>
              <a:schemeClr val="tx1"/>
            </a:solidFill>
          </a:ln>
        </p:spPr>
      </p:pic>
      <p:pic>
        <p:nvPicPr>
          <p:cNvPr id="10" name="Picture 9" descr="A picture containing text, silhouette&#10;&#10;AI-generated content may be incorrect.">
            <a:extLst>
              <a:ext uri="{FF2B5EF4-FFF2-40B4-BE49-F238E27FC236}">
                <a16:creationId xmlns:a16="http://schemas.microsoft.com/office/drawing/2014/main" id="{3B4F5F38-738D-58F7-3DF4-D0C97C00DBFB}"/>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039808" y="122275"/>
            <a:ext cx="967027" cy="1356836"/>
          </a:xfrm>
          <a:prstGeom prst="rect">
            <a:avLst/>
          </a:prstGeom>
        </p:spPr>
      </p:pic>
    </p:spTree>
    <p:extLst>
      <p:ext uri="{BB962C8B-B14F-4D97-AF65-F5344CB8AC3E}">
        <p14:creationId xmlns:p14="http://schemas.microsoft.com/office/powerpoint/2010/main" val="2401460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2DE3C-79A1-CA2F-8B2A-684934B77B4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5B3BFBE-9E73-230E-1D21-D39EB99994C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07DC410-33A0-2D44-A625-55569679B9A1}"/>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a:solidFill>
                  <a:schemeClr val="bg1"/>
                </a:solidFill>
                <a:latin typeface="Avenir Next LT Pro"/>
              </a:rPr>
              <a:t>31</a:t>
            </a:r>
            <a:endParaRPr lang="en-US">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25F482D3-647C-8AC2-8018-68193BCDA8E7}"/>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7B Buffet for the Birds: Extend</a:t>
            </a:r>
          </a:p>
        </p:txBody>
      </p:sp>
      <p:sp>
        <p:nvSpPr>
          <p:cNvPr id="6" name="Rectangle: Rounded Corners 5">
            <a:extLst>
              <a:ext uri="{FF2B5EF4-FFF2-40B4-BE49-F238E27FC236}">
                <a16:creationId xmlns:a16="http://schemas.microsoft.com/office/drawing/2014/main" id="{F8450BFD-7570-4DBA-4EBD-C5741BDA87D3}"/>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022C356-A319-9F7A-332A-4385C264E900}"/>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7B</a:t>
            </a:r>
            <a:endParaRPr lang="en-US" sz="2000"/>
          </a:p>
        </p:txBody>
      </p:sp>
      <p:sp>
        <p:nvSpPr>
          <p:cNvPr id="3" name="TextBox 2">
            <a:extLst>
              <a:ext uri="{FF2B5EF4-FFF2-40B4-BE49-F238E27FC236}">
                <a16:creationId xmlns:a16="http://schemas.microsoft.com/office/drawing/2014/main" id="{059ED6E9-BB59-15D0-E3BB-56751F53A55E}"/>
              </a:ext>
            </a:extLst>
          </p:cNvPr>
          <p:cNvSpPr txBox="1"/>
          <p:nvPr/>
        </p:nvSpPr>
        <p:spPr>
          <a:xfrm>
            <a:off x="585719" y="122275"/>
            <a:ext cx="11000993" cy="2308324"/>
          </a:xfrm>
          <a:prstGeom prst="rect">
            <a:avLst/>
          </a:prstGeom>
          <a:noFill/>
        </p:spPr>
        <p:txBody>
          <a:bodyPr wrap="square">
            <a:spAutoFit/>
          </a:bodyPr>
          <a:lstStyle/>
          <a:p>
            <a:pPr algn="ctr"/>
            <a:r>
              <a:rPr lang="en-US" sz="4800">
                <a:latin typeface="Avenir Next LT Pro" panose="020B0504020202020204" pitchFamily="34" charset="0"/>
              </a:rPr>
              <a:t>Explore how community science contributes to scientists’ knowledge of bird populations.</a:t>
            </a:r>
          </a:p>
        </p:txBody>
      </p:sp>
      <p:grpSp>
        <p:nvGrpSpPr>
          <p:cNvPr id="7" name="Group 6">
            <a:extLst>
              <a:ext uri="{FF2B5EF4-FFF2-40B4-BE49-F238E27FC236}">
                <a16:creationId xmlns:a16="http://schemas.microsoft.com/office/drawing/2014/main" id="{7DA8D28A-C969-C674-9AF9-0114080E79D6}"/>
              </a:ext>
            </a:extLst>
          </p:cNvPr>
          <p:cNvGrpSpPr/>
          <p:nvPr/>
        </p:nvGrpSpPr>
        <p:grpSpPr>
          <a:xfrm>
            <a:off x="2846068" y="2565063"/>
            <a:ext cx="6480293" cy="3224403"/>
            <a:chOff x="2552700" y="2719062"/>
            <a:chExt cx="6480293" cy="3224403"/>
          </a:xfrm>
        </p:grpSpPr>
        <p:pic>
          <p:nvPicPr>
            <p:cNvPr id="1026" name="Picture 2" descr="Bird Count by Susan Edwards Richmond (2021, Picture Book) for sale ...">
              <a:extLst>
                <a:ext uri="{FF2B5EF4-FFF2-40B4-BE49-F238E27FC236}">
                  <a16:creationId xmlns:a16="http://schemas.microsoft.com/office/drawing/2014/main" id="{3A00F7EF-A569-0970-4079-B559955487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2700" y="2719062"/>
              <a:ext cx="3543300" cy="32244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unting Birds: The Idea That Helped Save Our Feathered Friends von ...">
              <a:extLst>
                <a:ext uri="{FF2B5EF4-FFF2-40B4-BE49-F238E27FC236}">
                  <a16:creationId xmlns:a16="http://schemas.microsoft.com/office/drawing/2014/main" id="{149E6096-68C2-F9A5-62AB-223838A594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7022" y="2719062"/>
              <a:ext cx="2585971" cy="32244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a:extLst>
              <a:ext uri="{FF2B5EF4-FFF2-40B4-BE49-F238E27FC236}">
                <a16:creationId xmlns:a16="http://schemas.microsoft.com/office/drawing/2014/main" id="{89C4E0C8-B80F-E937-0E8D-9079236A86D0}"/>
              </a:ext>
            </a:extLst>
          </p:cNvPr>
          <p:cNvGrpSpPr/>
          <p:nvPr/>
        </p:nvGrpSpPr>
        <p:grpSpPr>
          <a:xfrm>
            <a:off x="9444787" y="3345993"/>
            <a:ext cx="2846068" cy="1517419"/>
            <a:chOff x="9481857" y="3429000"/>
            <a:chExt cx="2846068" cy="1517419"/>
          </a:xfrm>
        </p:grpSpPr>
        <p:sp>
          <p:nvSpPr>
            <p:cNvPr id="14" name="TextBox 13">
              <a:extLst>
                <a:ext uri="{FF2B5EF4-FFF2-40B4-BE49-F238E27FC236}">
                  <a16:creationId xmlns:a16="http://schemas.microsoft.com/office/drawing/2014/main" id="{2D18398A-D605-63FA-D514-CB59BE3C0DCF}"/>
                </a:ext>
              </a:extLst>
            </p:cNvPr>
            <p:cNvSpPr txBox="1"/>
            <p:nvPr/>
          </p:nvSpPr>
          <p:spPr>
            <a:xfrm>
              <a:off x="9481857" y="3429000"/>
              <a:ext cx="2846068" cy="646331"/>
            </a:xfrm>
            <a:prstGeom prst="rect">
              <a:avLst/>
            </a:prstGeom>
            <a:noFill/>
          </p:spPr>
          <p:txBody>
            <a:bodyPr wrap="square">
              <a:spAutoFit/>
            </a:bodyPr>
            <a:lstStyle/>
            <a:p>
              <a:r>
                <a:rPr lang="en-US" b="1">
                  <a:latin typeface="Avenir Next LT Pro" panose="020B0504020202020204" pitchFamily="34" charset="0"/>
                </a:rPr>
                <a:t>Counting Birds Read Aloud:</a:t>
              </a:r>
              <a:endParaRPr lang="en-US"/>
            </a:p>
          </p:txBody>
        </p:sp>
        <p:sp>
          <p:nvSpPr>
            <p:cNvPr id="16" name="TextBox 15">
              <a:extLst>
                <a:ext uri="{FF2B5EF4-FFF2-40B4-BE49-F238E27FC236}">
                  <a16:creationId xmlns:a16="http://schemas.microsoft.com/office/drawing/2014/main" id="{9D1BE3E9-9234-78DB-053C-EBC31DF3447F}"/>
                </a:ext>
              </a:extLst>
            </p:cNvPr>
            <p:cNvSpPr txBox="1"/>
            <p:nvPr/>
          </p:nvSpPr>
          <p:spPr>
            <a:xfrm>
              <a:off x="9481857" y="4023089"/>
              <a:ext cx="2624800" cy="923330"/>
            </a:xfrm>
            <a:prstGeom prst="rect">
              <a:avLst/>
            </a:prstGeom>
            <a:noFill/>
          </p:spPr>
          <p:txBody>
            <a:bodyPr wrap="square">
              <a:spAutoFit/>
            </a:bodyPr>
            <a:lstStyle/>
            <a:p>
              <a:r>
                <a:rPr lang="en-US">
                  <a:hlinkClick r:id="rId5"/>
                </a:rPr>
                <a:t>https://youtu.be/08aceCeWwtQ?si=kKVXvyEBFC8L56u7</a:t>
              </a:r>
              <a:r>
                <a:rPr lang="en-US"/>
                <a:t> </a:t>
              </a:r>
            </a:p>
          </p:txBody>
        </p:sp>
      </p:grpSp>
      <p:grpSp>
        <p:nvGrpSpPr>
          <p:cNvPr id="15" name="Group 14">
            <a:extLst>
              <a:ext uri="{FF2B5EF4-FFF2-40B4-BE49-F238E27FC236}">
                <a16:creationId xmlns:a16="http://schemas.microsoft.com/office/drawing/2014/main" id="{823CBA3C-EE51-7541-F720-01FE0C226799}"/>
              </a:ext>
            </a:extLst>
          </p:cNvPr>
          <p:cNvGrpSpPr/>
          <p:nvPr/>
        </p:nvGrpSpPr>
        <p:grpSpPr>
          <a:xfrm>
            <a:off x="0" y="2918107"/>
            <a:ext cx="2865639" cy="2632581"/>
            <a:chOff x="0" y="3491115"/>
            <a:chExt cx="2865639" cy="2632581"/>
          </a:xfrm>
        </p:grpSpPr>
        <p:sp>
          <p:nvSpPr>
            <p:cNvPr id="10" name="TextBox 9">
              <a:extLst>
                <a:ext uri="{FF2B5EF4-FFF2-40B4-BE49-F238E27FC236}">
                  <a16:creationId xmlns:a16="http://schemas.microsoft.com/office/drawing/2014/main" id="{10C48C91-DE00-AC2C-B7F4-081470813427}"/>
                </a:ext>
              </a:extLst>
            </p:cNvPr>
            <p:cNvSpPr txBox="1"/>
            <p:nvPr/>
          </p:nvSpPr>
          <p:spPr>
            <a:xfrm>
              <a:off x="7728" y="3940082"/>
              <a:ext cx="2755043" cy="923330"/>
            </a:xfrm>
            <a:prstGeom prst="rect">
              <a:avLst/>
            </a:prstGeom>
            <a:noFill/>
          </p:spPr>
          <p:txBody>
            <a:bodyPr wrap="square">
              <a:spAutoFit/>
            </a:bodyPr>
            <a:lstStyle/>
            <a:p>
              <a:r>
                <a:rPr lang="en-US">
                  <a:hlinkClick r:id="rId6"/>
                </a:rPr>
                <a:t>https://youtu.be/eHHgBSRadcU?si=sXpXyD_wmZcU8VxQ</a:t>
              </a:r>
              <a:r>
                <a:rPr lang="en-US"/>
                <a:t> </a:t>
              </a:r>
            </a:p>
          </p:txBody>
        </p:sp>
        <p:sp>
          <p:nvSpPr>
            <p:cNvPr id="12" name="TextBox 11">
              <a:extLst>
                <a:ext uri="{FF2B5EF4-FFF2-40B4-BE49-F238E27FC236}">
                  <a16:creationId xmlns:a16="http://schemas.microsoft.com/office/drawing/2014/main" id="{A7B3755E-5B74-3012-307E-4A32CDDC74F8}"/>
                </a:ext>
              </a:extLst>
            </p:cNvPr>
            <p:cNvSpPr txBox="1"/>
            <p:nvPr/>
          </p:nvSpPr>
          <p:spPr>
            <a:xfrm>
              <a:off x="19571" y="3491115"/>
              <a:ext cx="2846068" cy="369332"/>
            </a:xfrm>
            <a:prstGeom prst="rect">
              <a:avLst/>
            </a:prstGeom>
            <a:noFill/>
          </p:spPr>
          <p:txBody>
            <a:bodyPr wrap="square">
              <a:spAutoFit/>
            </a:bodyPr>
            <a:lstStyle/>
            <a:p>
              <a:r>
                <a:rPr lang="en-US" b="1">
                  <a:latin typeface="Avenir Next LT Pro" panose="020B0504020202020204" pitchFamily="34" charset="0"/>
                </a:rPr>
                <a:t>Bird Count Read Aloud:</a:t>
              </a:r>
              <a:endParaRPr lang="en-US"/>
            </a:p>
          </p:txBody>
        </p:sp>
        <p:sp>
          <p:nvSpPr>
            <p:cNvPr id="8" name="TextBox 7">
              <a:extLst>
                <a:ext uri="{FF2B5EF4-FFF2-40B4-BE49-F238E27FC236}">
                  <a16:creationId xmlns:a16="http://schemas.microsoft.com/office/drawing/2014/main" id="{CB679DDD-4325-A032-0E37-7DD482D350F2}"/>
                </a:ext>
              </a:extLst>
            </p:cNvPr>
            <p:cNvSpPr txBox="1"/>
            <p:nvPr/>
          </p:nvSpPr>
          <p:spPr>
            <a:xfrm>
              <a:off x="0" y="4861522"/>
              <a:ext cx="2846068" cy="369332"/>
            </a:xfrm>
            <a:prstGeom prst="rect">
              <a:avLst/>
            </a:prstGeom>
            <a:noFill/>
          </p:spPr>
          <p:txBody>
            <a:bodyPr wrap="square">
              <a:spAutoFit/>
            </a:bodyPr>
            <a:lstStyle/>
            <a:p>
              <a:r>
                <a:rPr lang="en-US" b="1">
                  <a:latin typeface="Avenir Next LT Pro" panose="020B0504020202020204" pitchFamily="34" charset="0"/>
                </a:rPr>
                <a:t>Epic Link:</a:t>
              </a:r>
              <a:endParaRPr lang="en-US"/>
            </a:p>
          </p:txBody>
        </p:sp>
        <p:sp>
          <p:nvSpPr>
            <p:cNvPr id="13" name="TextBox 12">
              <a:extLst>
                <a:ext uri="{FF2B5EF4-FFF2-40B4-BE49-F238E27FC236}">
                  <a16:creationId xmlns:a16="http://schemas.microsoft.com/office/drawing/2014/main" id="{0F8F61BD-C9D7-7615-3601-FAD09380EB68}"/>
                </a:ext>
              </a:extLst>
            </p:cNvPr>
            <p:cNvSpPr txBox="1"/>
            <p:nvPr/>
          </p:nvSpPr>
          <p:spPr>
            <a:xfrm>
              <a:off x="19571" y="5200366"/>
              <a:ext cx="2743200" cy="923330"/>
            </a:xfrm>
            <a:prstGeom prst="rect">
              <a:avLst/>
            </a:prstGeom>
            <a:noFill/>
          </p:spPr>
          <p:txBody>
            <a:bodyPr wrap="square">
              <a:spAutoFit/>
            </a:bodyPr>
            <a:lstStyle/>
            <a:p>
              <a:r>
                <a:rPr lang="en-US" sz="1800">
                  <a:effectLst/>
                  <a:latin typeface="Segoe UI" panose="020B0502040204020203" pitchFamily="34" charset="0"/>
                  <a:hlinkClick r:id="rId7"/>
                </a:rPr>
                <a:t>https://www.getepic.com/collection/31148895/bird-count</a:t>
              </a:r>
              <a:r>
                <a:rPr lang="en-US" sz="1800">
                  <a:effectLst/>
                  <a:latin typeface="Segoe UI" panose="020B0502040204020203" pitchFamily="34" charset="0"/>
                </a:rPr>
                <a:t> </a:t>
              </a:r>
              <a:endParaRPr lang="en-US"/>
            </a:p>
          </p:txBody>
        </p:sp>
      </p:grpSp>
    </p:spTree>
    <p:extLst>
      <p:ext uri="{BB962C8B-B14F-4D97-AF65-F5344CB8AC3E}">
        <p14:creationId xmlns:p14="http://schemas.microsoft.com/office/powerpoint/2010/main" val="2822192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F9B85-9988-E14C-B4BB-E331636C9FC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296C078-9A1B-4951-DF53-72702FE83F2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DADCEF3-2407-DEA1-9DB6-3E7FDCFC2DB6}"/>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a:solidFill>
                  <a:schemeClr val="bg1"/>
                </a:solidFill>
                <a:latin typeface="Avenir Next LT Pro"/>
              </a:rPr>
              <a:t>32</a:t>
            </a:r>
            <a:endParaRPr lang="en-US">
              <a:solidFill>
                <a:schemeClr val="bg1"/>
              </a:solidFill>
            </a:endParaRPr>
          </a:p>
        </p:txBody>
      </p:sp>
      <p:sp>
        <p:nvSpPr>
          <p:cNvPr id="5" name="TextBox 4">
            <a:extLst>
              <a:ext uri="{FF2B5EF4-FFF2-40B4-BE49-F238E27FC236}">
                <a16:creationId xmlns:a16="http://schemas.microsoft.com/office/drawing/2014/main" id="{73D26AD4-13B1-54DF-E700-8FA6C79D1A2F}"/>
              </a:ext>
            </a:extLst>
          </p:cNvPr>
          <p:cNvSpPr txBox="1"/>
          <p:nvPr/>
        </p:nvSpPr>
        <p:spPr>
          <a:xfrm>
            <a:off x="597408" y="6366393"/>
            <a:ext cx="8786621"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7B Buffet for the Birds: Cross-Curricular Extension</a:t>
            </a:r>
          </a:p>
        </p:txBody>
      </p:sp>
      <p:sp>
        <p:nvSpPr>
          <p:cNvPr id="6" name="Rectangle: Rounded Corners 5">
            <a:extLst>
              <a:ext uri="{FF2B5EF4-FFF2-40B4-BE49-F238E27FC236}">
                <a16:creationId xmlns:a16="http://schemas.microsoft.com/office/drawing/2014/main" id="{E3EAD130-1BC4-61EB-B518-711AED1EA0C6}"/>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5AB1431-76E3-24DC-CEDA-5CEF7E6B4386}"/>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7B</a:t>
            </a:r>
            <a:endParaRPr lang="en-US" sz="2000"/>
          </a:p>
        </p:txBody>
      </p:sp>
      <p:sp>
        <p:nvSpPr>
          <p:cNvPr id="3" name="TextBox 2">
            <a:extLst>
              <a:ext uri="{FF2B5EF4-FFF2-40B4-BE49-F238E27FC236}">
                <a16:creationId xmlns:a16="http://schemas.microsoft.com/office/drawing/2014/main" id="{35820290-3ABE-09F3-70CE-90A7B85A2607}"/>
              </a:ext>
            </a:extLst>
          </p:cNvPr>
          <p:cNvSpPr txBox="1"/>
          <p:nvPr/>
        </p:nvSpPr>
        <p:spPr>
          <a:xfrm>
            <a:off x="585719" y="1544300"/>
            <a:ext cx="11000993" cy="2554545"/>
          </a:xfrm>
          <a:prstGeom prst="rect">
            <a:avLst/>
          </a:prstGeom>
          <a:noFill/>
        </p:spPr>
        <p:txBody>
          <a:bodyPr wrap="square">
            <a:spAutoFit/>
          </a:bodyPr>
          <a:lstStyle/>
          <a:p>
            <a:pPr algn="ctr"/>
            <a:r>
              <a:rPr lang="en-US" sz="4000" b="1">
                <a:latin typeface="Avenir Next LT Pro" panose="020B0504020202020204" pitchFamily="34" charset="0"/>
              </a:rPr>
              <a:t>Community/Citizen Science</a:t>
            </a:r>
          </a:p>
          <a:p>
            <a:pPr algn="ctr"/>
            <a:endParaRPr lang="en-US" sz="4000">
              <a:latin typeface="Avenir Next LT Pro" panose="020B0504020202020204" pitchFamily="34" charset="0"/>
            </a:endParaRPr>
          </a:p>
          <a:p>
            <a:pPr algn="ctr"/>
            <a:r>
              <a:rPr lang="en-US" sz="4000">
                <a:latin typeface="Avenir Next LT Pro" panose="020B0504020202020204" pitchFamily="34" charset="0"/>
              </a:rPr>
              <a:t>Use free apps to contribute your data to the greater scientific community.</a:t>
            </a:r>
          </a:p>
        </p:txBody>
      </p:sp>
      <p:grpSp>
        <p:nvGrpSpPr>
          <p:cNvPr id="8" name="Group 7">
            <a:extLst>
              <a:ext uri="{FF2B5EF4-FFF2-40B4-BE49-F238E27FC236}">
                <a16:creationId xmlns:a16="http://schemas.microsoft.com/office/drawing/2014/main" id="{1063B946-A530-F814-FB13-0FAE7A38C000}"/>
              </a:ext>
            </a:extLst>
          </p:cNvPr>
          <p:cNvGrpSpPr/>
          <p:nvPr/>
        </p:nvGrpSpPr>
        <p:grpSpPr>
          <a:xfrm>
            <a:off x="1949300" y="220720"/>
            <a:ext cx="8293399" cy="657225"/>
            <a:chOff x="1733481" y="200089"/>
            <a:chExt cx="8293399" cy="657225"/>
          </a:xfrm>
        </p:grpSpPr>
        <p:sp>
          <p:nvSpPr>
            <p:cNvPr id="10" name="TextBox 9">
              <a:extLst>
                <a:ext uri="{FF2B5EF4-FFF2-40B4-BE49-F238E27FC236}">
                  <a16:creationId xmlns:a16="http://schemas.microsoft.com/office/drawing/2014/main" id="{60AC60E7-2BFC-E54A-D09A-EC4C5979CB3F}"/>
                </a:ext>
              </a:extLst>
            </p:cNvPr>
            <p:cNvSpPr txBox="1"/>
            <p:nvPr/>
          </p:nvSpPr>
          <p:spPr>
            <a:xfrm>
              <a:off x="1733481" y="236313"/>
              <a:ext cx="7410519" cy="584775"/>
            </a:xfrm>
            <a:prstGeom prst="rect">
              <a:avLst/>
            </a:prstGeom>
            <a:noFill/>
          </p:spPr>
          <p:txBody>
            <a:bodyPr wrap="square">
              <a:spAutoFit/>
            </a:bodyPr>
            <a:lstStyle/>
            <a:p>
              <a:pPr algn="ctr"/>
              <a:r>
                <a:rPr lang="en-US" sz="3200" b="1">
                  <a:latin typeface="Avenir Next LT Pro"/>
                </a:rPr>
                <a:t>Optional: Cross-Curricular Extension</a:t>
              </a:r>
              <a:endParaRPr lang="en-US" sz="3200"/>
            </a:p>
          </p:txBody>
        </p:sp>
        <p:pic>
          <p:nvPicPr>
            <p:cNvPr id="11" name="Picture 10" descr="A picture containing clipart&#10;&#10;AI-generated content may be incorrect.">
              <a:extLst>
                <a:ext uri="{FF2B5EF4-FFF2-40B4-BE49-F238E27FC236}">
                  <a16:creationId xmlns:a16="http://schemas.microsoft.com/office/drawing/2014/main" id="{5046D2E9-D3BE-A2BB-6A4B-F9F5B9F16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3455" y="200089"/>
              <a:ext cx="733425" cy="657225"/>
            </a:xfrm>
            <a:prstGeom prst="rect">
              <a:avLst/>
            </a:prstGeom>
          </p:spPr>
        </p:pic>
      </p:grpSp>
      <p:sp>
        <p:nvSpPr>
          <p:cNvPr id="12" name="TextBox 11">
            <a:extLst>
              <a:ext uri="{FF2B5EF4-FFF2-40B4-BE49-F238E27FC236}">
                <a16:creationId xmlns:a16="http://schemas.microsoft.com/office/drawing/2014/main" id="{471BCF39-CD20-9CD4-7249-6A1034637911}"/>
              </a:ext>
            </a:extLst>
          </p:cNvPr>
          <p:cNvSpPr txBox="1"/>
          <p:nvPr/>
        </p:nvSpPr>
        <p:spPr>
          <a:xfrm>
            <a:off x="3532286" y="4519628"/>
            <a:ext cx="6098058" cy="369332"/>
          </a:xfrm>
          <a:prstGeom prst="rect">
            <a:avLst/>
          </a:prstGeom>
          <a:noFill/>
        </p:spPr>
        <p:txBody>
          <a:bodyPr wrap="square">
            <a:spAutoFit/>
          </a:bodyPr>
          <a:lstStyle/>
          <a:p>
            <a:r>
              <a:rPr lang="en-US" b="1">
                <a:latin typeface="Avenir Next LT Pro" panose="020B0504020202020204" pitchFamily="34" charset="0"/>
              </a:rPr>
              <a:t>Project Feeder Watch: </a:t>
            </a:r>
            <a:r>
              <a:rPr lang="en-US">
                <a:hlinkClick r:id="rId4"/>
              </a:rPr>
              <a:t>https://feederwatch.org/</a:t>
            </a:r>
            <a:r>
              <a:rPr lang="en-US"/>
              <a:t> </a:t>
            </a:r>
            <a:r>
              <a:rPr lang="en-US">
                <a:latin typeface="Avenir Next LT Pro" panose="020B0504020202020204" pitchFamily="34" charset="0"/>
              </a:rPr>
              <a:t> </a:t>
            </a:r>
            <a:endParaRPr lang="en-US"/>
          </a:p>
        </p:txBody>
      </p:sp>
      <p:sp>
        <p:nvSpPr>
          <p:cNvPr id="13" name="TextBox 12">
            <a:extLst>
              <a:ext uri="{FF2B5EF4-FFF2-40B4-BE49-F238E27FC236}">
                <a16:creationId xmlns:a16="http://schemas.microsoft.com/office/drawing/2014/main" id="{24B5E376-2C59-CB0B-9D69-E5E22D5983DC}"/>
              </a:ext>
            </a:extLst>
          </p:cNvPr>
          <p:cNvSpPr txBox="1"/>
          <p:nvPr/>
        </p:nvSpPr>
        <p:spPr>
          <a:xfrm>
            <a:off x="3532286" y="5023425"/>
            <a:ext cx="6098058" cy="369332"/>
          </a:xfrm>
          <a:prstGeom prst="rect">
            <a:avLst/>
          </a:prstGeom>
          <a:noFill/>
        </p:spPr>
        <p:txBody>
          <a:bodyPr wrap="square">
            <a:spAutoFit/>
          </a:bodyPr>
          <a:lstStyle/>
          <a:p>
            <a:r>
              <a:rPr lang="en-US" b="1">
                <a:latin typeface="Avenir Next LT Pro" panose="020B0504020202020204" pitchFamily="34" charset="0"/>
              </a:rPr>
              <a:t>Seek: </a:t>
            </a:r>
            <a:r>
              <a:rPr lang="en-US">
                <a:hlinkClick r:id="rId5"/>
              </a:rPr>
              <a:t>https://www.inaturalist.org/pages/seek_app</a:t>
            </a:r>
            <a:r>
              <a:rPr lang="en-US"/>
              <a:t> </a:t>
            </a:r>
          </a:p>
        </p:txBody>
      </p:sp>
    </p:spTree>
    <p:extLst>
      <p:ext uri="{BB962C8B-B14F-4D97-AF65-F5344CB8AC3E}">
        <p14:creationId xmlns:p14="http://schemas.microsoft.com/office/powerpoint/2010/main" val="2962409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7BE9C-DDA7-6938-8D49-F3743B287E1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CFB8C27-4405-B41B-C0A8-8DE05B16638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3B96D77-4809-6401-C867-5B4F8C53556D}"/>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a:solidFill>
                  <a:schemeClr val="bg1"/>
                </a:solidFill>
                <a:latin typeface="Avenir Next LT Pro"/>
              </a:rPr>
              <a:t>33</a:t>
            </a:r>
            <a:endParaRPr lang="en-US">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9255A132-A8E4-ACA7-3AAD-5456709BAE91}"/>
              </a:ext>
            </a:extLst>
          </p:cNvPr>
          <p:cNvSpPr txBox="1"/>
          <p:nvPr/>
        </p:nvSpPr>
        <p:spPr>
          <a:xfrm>
            <a:off x="597408" y="6366393"/>
            <a:ext cx="8786621"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7B Buffet for the Birds: Cross-Curricular Extension</a:t>
            </a:r>
          </a:p>
        </p:txBody>
      </p:sp>
      <p:sp>
        <p:nvSpPr>
          <p:cNvPr id="6" name="Rectangle: Rounded Corners 5">
            <a:extLst>
              <a:ext uri="{FF2B5EF4-FFF2-40B4-BE49-F238E27FC236}">
                <a16:creationId xmlns:a16="http://schemas.microsoft.com/office/drawing/2014/main" id="{3BB83E48-C7C1-FAD5-1C66-F3140A7A5971}"/>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7EE45A6-68E0-7FD6-6842-3A86FF724034}"/>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7B</a:t>
            </a:r>
            <a:endParaRPr lang="en-US" sz="2000"/>
          </a:p>
        </p:txBody>
      </p:sp>
      <p:sp>
        <p:nvSpPr>
          <p:cNvPr id="3" name="TextBox 2">
            <a:extLst>
              <a:ext uri="{FF2B5EF4-FFF2-40B4-BE49-F238E27FC236}">
                <a16:creationId xmlns:a16="http://schemas.microsoft.com/office/drawing/2014/main" id="{4F0CDCF2-7DA4-B34D-5650-C79EEDE1F8FD}"/>
              </a:ext>
            </a:extLst>
          </p:cNvPr>
          <p:cNvSpPr txBox="1"/>
          <p:nvPr/>
        </p:nvSpPr>
        <p:spPr>
          <a:xfrm>
            <a:off x="374584" y="1258945"/>
            <a:ext cx="6076167" cy="3785652"/>
          </a:xfrm>
          <a:prstGeom prst="rect">
            <a:avLst/>
          </a:prstGeom>
          <a:noFill/>
        </p:spPr>
        <p:txBody>
          <a:bodyPr wrap="square">
            <a:spAutoFit/>
          </a:bodyPr>
          <a:lstStyle/>
          <a:p>
            <a:pPr algn="ctr"/>
            <a:r>
              <a:rPr lang="en-US" sz="4000" b="1">
                <a:latin typeface="Avenir Next LT Pro" panose="020B0504020202020204" pitchFamily="34" charset="0"/>
              </a:rPr>
              <a:t>English Language Arts</a:t>
            </a:r>
          </a:p>
          <a:p>
            <a:pPr algn="ctr"/>
            <a:endParaRPr lang="en-US" sz="4000">
              <a:latin typeface="Avenir Next LT Pro" panose="020B0504020202020204" pitchFamily="34" charset="0"/>
            </a:endParaRPr>
          </a:p>
          <a:p>
            <a:pPr algn="ctr"/>
            <a:r>
              <a:rPr lang="en-US" sz="4000">
                <a:latin typeface="Avenir Next LT Pro" panose="020B0504020202020204" pitchFamily="34" charset="0"/>
              </a:rPr>
              <a:t>Read Ruby’s Birds by Mya Thompson, then go outside and birdwatch in the schoolyard.</a:t>
            </a:r>
          </a:p>
        </p:txBody>
      </p:sp>
      <p:grpSp>
        <p:nvGrpSpPr>
          <p:cNvPr id="8" name="Group 7">
            <a:extLst>
              <a:ext uri="{FF2B5EF4-FFF2-40B4-BE49-F238E27FC236}">
                <a16:creationId xmlns:a16="http://schemas.microsoft.com/office/drawing/2014/main" id="{E888388A-3DDA-97BD-A610-B97846E9B97D}"/>
              </a:ext>
            </a:extLst>
          </p:cNvPr>
          <p:cNvGrpSpPr/>
          <p:nvPr/>
        </p:nvGrpSpPr>
        <p:grpSpPr>
          <a:xfrm>
            <a:off x="1949300" y="220720"/>
            <a:ext cx="8293399" cy="657225"/>
            <a:chOff x="1733481" y="200089"/>
            <a:chExt cx="8293399" cy="657225"/>
          </a:xfrm>
        </p:grpSpPr>
        <p:sp>
          <p:nvSpPr>
            <p:cNvPr id="10" name="TextBox 9">
              <a:extLst>
                <a:ext uri="{FF2B5EF4-FFF2-40B4-BE49-F238E27FC236}">
                  <a16:creationId xmlns:a16="http://schemas.microsoft.com/office/drawing/2014/main" id="{7558C255-9EAC-A98A-1A13-670C5A3405A5}"/>
                </a:ext>
              </a:extLst>
            </p:cNvPr>
            <p:cNvSpPr txBox="1"/>
            <p:nvPr/>
          </p:nvSpPr>
          <p:spPr>
            <a:xfrm>
              <a:off x="1733481" y="236313"/>
              <a:ext cx="7410519" cy="584775"/>
            </a:xfrm>
            <a:prstGeom prst="rect">
              <a:avLst/>
            </a:prstGeom>
            <a:noFill/>
          </p:spPr>
          <p:txBody>
            <a:bodyPr wrap="square">
              <a:spAutoFit/>
            </a:bodyPr>
            <a:lstStyle/>
            <a:p>
              <a:pPr algn="ctr"/>
              <a:r>
                <a:rPr lang="en-US" sz="3200" b="1">
                  <a:latin typeface="Avenir Next LT Pro"/>
                </a:rPr>
                <a:t>Optional: Cross-Curricular Extension</a:t>
              </a:r>
              <a:endParaRPr lang="en-US" sz="3200"/>
            </a:p>
          </p:txBody>
        </p:sp>
        <p:pic>
          <p:nvPicPr>
            <p:cNvPr id="11" name="Picture 10" descr="A picture containing clipart&#10;&#10;AI-generated content may be incorrect.">
              <a:extLst>
                <a:ext uri="{FF2B5EF4-FFF2-40B4-BE49-F238E27FC236}">
                  <a16:creationId xmlns:a16="http://schemas.microsoft.com/office/drawing/2014/main" id="{7FF72673-C704-3A68-3898-232D7D25E8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3455" y="200089"/>
              <a:ext cx="733425" cy="657225"/>
            </a:xfrm>
            <a:prstGeom prst="rect">
              <a:avLst/>
            </a:prstGeom>
          </p:spPr>
        </p:pic>
      </p:grpSp>
      <p:pic>
        <p:nvPicPr>
          <p:cNvPr id="1026" name="Picture 2" descr="Ruby's Birds: Thompson, Mya, Dávila, Claudia: 9781943645336: Amazon.com ...">
            <a:extLst>
              <a:ext uri="{FF2B5EF4-FFF2-40B4-BE49-F238E27FC236}">
                <a16:creationId xmlns:a16="http://schemas.microsoft.com/office/drawing/2014/main" id="{52B38EB0-EA70-F24A-1B52-586DAA6DFDB8}"/>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118845" y="1258945"/>
            <a:ext cx="4698571" cy="384647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768B5AD-0A75-7447-C586-91210780E2D1}"/>
              </a:ext>
            </a:extLst>
          </p:cNvPr>
          <p:cNvSpPr txBox="1"/>
          <p:nvPr/>
        </p:nvSpPr>
        <p:spPr>
          <a:xfrm>
            <a:off x="7999476" y="5296955"/>
            <a:ext cx="3939744" cy="276999"/>
          </a:xfrm>
          <a:prstGeom prst="rect">
            <a:avLst/>
          </a:prstGeom>
          <a:noFill/>
        </p:spPr>
        <p:txBody>
          <a:bodyPr wrap="square">
            <a:spAutoFit/>
          </a:bodyPr>
          <a:lstStyle/>
          <a:p>
            <a:r>
              <a:rPr lang="en-US" sz="1200">
                <a:hlinkClick r:id="rId5"/>
              </a:rPr>
              <a:t>https://youtu.be/Rba0GOsf9eQ?si=PiUCCJwS1-UnaKEH</a:t>
            </a:r>
            <a:r>
              <a:rPr lang="en-US" sz="1200"/>
              <a:t> </a:t>
            </a:r>
          </a:p>
        </p:txBody>
      </p:sp>
      <p:sp>
        <p:nvSpPr>
          <p:cNvPr id="14" name="TextBox 13">
            <a:extLst>
              <a:ext uri="{FF2B5EF4-FFF2-40B4-BE49-F238E27FC236}">
                <a16:creationId xmlns:a16="http://schemas.microsoft.com/office/drawing/2014/main" id="{D46413DF-FFA3-088C-E8D7-5C9F4F7AB3B0}"/>
              </a:ext>
            </a:extLst>
          </p:cNvPr>
          <p:cNvSpPr txBox="1"/>
          <p:nvPr/>
        </p:nvSpPr>
        <p:spPr>
          <a:xfrm>
            <a:off x="6474866" y="5250789"/>
            <a:ext cx="1604362" cy="369332"/>
          </a:xfrm>
          <a:prstGeom prst="rect">
            <a:avLst/>
          </a:prstGeom>
          <a:noFill/>
        </p:spPr>
        <p:txBody>
          <a:bodyPr wrap="square">
            <a:spAutoFit/>
          </a:bodyPr>
          <a:lstStyle/>
          <a:p>
            <a:r>
              <a:rPr lang="en-US" b="1">
                <a:latin typeface="Avenir Next LT Pro" panose="020B0504020202020204" pitchFamily="34" charset="0"/>
              </a:rPr>
              <a:t>Read Aloud:</a:t>
            </a:r>
            <a:endParaRPr lang="en-US" b="1"/>
          </a:p>
        </p:txBody>
      </p:sp>
      <p:sp>
        <p:nvSpPr>
          <p:cNvPr id="16" name="TextBox 15">
            <a:extLst>
              <a:ext uri="{FF2B5EF4-FFF2-40B4-BE49-F238E27FC236}">
                <a16:creationId xmlns:a16="http://schemas.microsoft.com/office/drawing/2014/main" id="{D296DD8E-5F7C-5466-640C-BCD0BA68EFAA}"/>
              </a:ext>
            </a:extLst>
          </p:cNvPr>
          <p:cNvSpPr txBox="1"/>
          <p:nvPr/>
        </p:nvSpPr>
        <p:spPr>
          <a:xfrm>
            <a:off x="402458" y="5111829"/>
            <a:ext cx="6098058" cy="923330"/>
          </a:xfrm>
          <a:prstGeom prst="rect">
            <a:avLst/>
          </a:prstGeom>
          <a:noFill/>
        </p:spPr>
        <p:txBody>
          <a:bodyPr wrap="square">
            <a:spAutoFit/>
          </a:bodyPr>
          <a:lstStyle/>
          <a:p>
            <a:pPr algn="ctr"/>
            <a:r>
              <a:rPr lang="en-US">
                <a:latin typeface="Avenir Next LT Pro" panose="020B0504020202020204" pitchFamily="34" charset="0"/>
              </a:rPr>
              <a:t>Use </a:t>
            </a:r>
            <a:r>
              <a:rPr lang="en-US" b="1">
                <a:latin typeface="Avenir Next LT Pro" panose="020B0504020202020204" pitchFamily="34" charset="0"/>
              </a:rPr>
              <a:t>field guides </a:t>
            </a:r>
            <a:r>
              <a:rPr lang="en-US">
                <a:latin typeface="Avenir Next LT Pro" panose="020B0504020202020204" pitchFamily="34" charset="0"/>
              </a:rPr>
              <a:t>to identify natural observations. A recommended guide is Stokes Beginner’s Guide to Birds: Eastern Region by Donal Stokes</a:t>
            </a:r>
            <a:endParaRPr lang="en-US"/>
          </a:p>
        </p:txBody>
      </p:sp>
      <p:sp>
        <p:nvSpPr>
          <p:cNvPr id="7" name="TextBox 6">
            <a:extLst>
              <a:ext uri="{FF2B5EF4-FFF2-40B4-BE49-F238E27FC236}">
                <a16:creationId xmlns:a16="http://schemas.microsoft.com/office/drawing/2014/main" id="{99BC3DAE-B85D-E5E8-F188-D82531AA0366}"/>
              </a:ext>
            </a:extLst>
          </p:cNvPr>
          <p:cNvSpPr txBox="1"/>
          <p:nvPr/>
        </p:nvSpPr>
        <p:spPr>
          <a:xfrm>
            <a:off x="6474866" y="5620120"/>
            <a:ext cx="1604362" cy="369332"/>
          </a:xfrm>
          <a:prstGeom prst="rect">
            <a:avLst/>
          </a:prstGeom>
          <a:noFill/>
        </p:spPr>
        <p:txBody>
          <a:bodyPr wrap="square">
            <a:spAutoFit/>
          </a:bodyPr>
          <a:lstStyle/>
          <a:p>
            <a:r>
              <a:rPr lang="en-US" b="1">
                <a:latin typeface="Avenir Next LT Pro" panose="020B0504020202020204" pitchFamily="34" charset="0"/>
              </a:rPr>
              <a:t>Epic Link:</a:t>
            </a:r>
            <a:endParaRPr lang="en-US" b="1"/>
          </a:p>
        </p:txBody>
      </p:sp>
      <p:sp>
        <p:nvSpPr>
          <p:cNvPr id="15" name="TextBox 14">
            <a:extLst>
              <a:ext uri="{FF2B5EF4-FFF2-40B4-BE49-F238E27FC236}">
                <a16:creationId xmlns:a16="http://schemas.microsoft.com/office/drawing/2014/main" id="{C1C69250-8F79-FDA0-FD5D-7423BF2188BA}"/>
              </a:ext>
            </a:extLst>
          </p:cNvPr>
          <p:cNvSpPr txBox="1"/>
          <p:nvPr/>
        </p:nvSpPr>
        <p:spPr>
          <a:xfrm>
            <a:off x="7686675" y="5666286"/>
            <a:ext cx="3810000" cy="276999"/>
          </a:xfrm>
          <a:prstGeom prst="rect">
            <a:avLst/>
          </a:prstGeom>
          <a:noFill/>
        </p:spPr>
        <p:txBody>
          <a:bodyPr wrap="square">
            <a:spAutoFit/>
          </a:bodyPr>
          <a:lstStyle/>
          <a:p>
            <a:r>
              <a:rPr lang="en-US" sz="1200">
                <a:effectLst/>
                <a:latin typeface="Segoe UI" panose="020B0502040204020203" pitchFamily="34" charset="0"/>
                <a:hlinkClick r:id="rId6"/>
              </a:rPr>
              <a:t>https://www.getepic.com/book/84161585/rubys-birds</a:t>
            </a:r>
            <a:r>
              <a:rPr lang="en-US" sz="1200">
                <a:effectLst/>
                <a:latin typeface="Segoe UI" panose="020B0502040204020203" pitchFamily="34" charset="0"/>
              </a:rPr>
              <a:t> </a:t>
            </a:r>
            <a:endParaRPr lang="en-US" sz="1200"/>
          </a:p>
        </p:txBody>
      </p:sp>
    </p:spTree>
    <p:extLst>
      <p:ext uri="{BB962C8B-B14F-4D97-AF65-F5344CB8AC3E}">
        <p14:creationId xmlns:p14="http://schemas.microsoft.com/office/powerpoint/2010/main" val="3224019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31E9C-31AB-0136-9A84-9384CDBA567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17715AB-AA3F-B860-43D1-30A1BE160DD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3F06D8F-6FEE-7F94-8B54-FD9C9C418193}"/>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a:t>
            </a:r>
          </a:p>
        </p:txBody>
      </p:sp>
      <p:sp>
        <p:nvSpPr>
          <p:cNvPr id="5" name="TextBox 4">
            <a:extLst>
              <a:ext uri="{FF2B5EF4-FFF2-40B4-BE49-F238E27FC236}">
                <a16:creationId xmlns:a16="http://schemas.microsoft.com/office/drawing/2014/main" id="{18D5A354-EBD7-F1E1-94C0-6111E2B6BF9B}"/>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7B Buffet for the Birds: Engage</a:t>
            </a:r>
          </a:p>
        </p:txBody>
      </p:sp>
      <p:sp>
        <p:nvSpPr>
          <p:cNvPr id="12" name="TextBox 11">
            <a:extLst>
              <a:ext uri="{FF2B5EF4-FFF2-40B4-BE49-F238E27FC236}">
                <a16:creationId xmlns:a16="http://schemas.microsoft.com/office/drawing/2014/main" id="{6AB798E0-AA95-53F1-4DF7-FD3BE53CF95F}"/>
              </a:ext>
            </a:extLst>
          </p:cNvPr>
          <p:cNvSpPr txBox="1"/>
          <p:nvPr/>
        </p:nvSpPr>
        <p:spPr>
          <a:xfrm>
            <a:off x="597409" y="823022"/>
            <a:ext cx="7022101" cy="4524315"/>
          </a:xfrm>
          <a:prstGeom prst="rect">
            <a:avLst/>
          </a:prstGeom>
          <a:noFill/>
        </p:spPr>
        <p:txBody>
          <a:bodyPr wrap="square" lIns="91440" tIns="45720" rIns="91440" bIns="45720" anchor="t">
            <a:spAutoFit/>
          </a:bodyPr>
          <a:lstStyle/>
          <a:p>
            <a:pPr algn="ctr"/>
            <a:r>
              <a:rPr lang="en-US" sz="4800">
                <a:latin typeface="Avenir Next LT Pro" panose="020B0504020202020204" pitchFamily="34" charset="0"/>
              </a:rPr>
              <a:t>As we move through the year, do we notice any </a:t>
            </a:r>
            <a:r>
              <a:rPr lang="en-US" sz="4800" b="1">
                <a:latin typeface="Avenir Next LT Pro" panose="020B0504020202020204" pitchFamily="34" charset="0"/>
              </a:rPr>
              <a:t>changes</a:t>
            </a:r>
            <a:r>
              <a:rPr lang="en-US" sz="4800">
                <a:latin typeface="Avenir Next LT Pro" panose="020B0504020202020204" pitchFamily="34" charset="0"/>
              </a:rPr>
              <a:t> in wildlife?</a:t>
            </a:r>
          </a:p>
          <a:p>
            <a:pPr algn="ctr"/>
            <a:endParaRPr lang="en-US" sz="4800">
              <a:latin typeface="Avenir Next LT Pro" panose="020B0504020202020204" pitchFamily="34" charset="0"/>
            </a:endParaRPr>
          </a:p>
          <a:p>
            <a:pPr algn="ctr"/>
            <a:r>
              <a:rPr lang="en-US" sz="4800">
                <a:latin typeface="Avenir Next LT Pro"/>
              </a:rPr>
              <a:t>What changes do we see?</a:t>
            </a:r>
            <a:endParaRPr lang="en-US" sz="4800">
              <a:latin typeface="Avenir Next LT Pro" panose="020B0504020202020204" pitchFamily="34" charset="0"/>
            </a:endParaRPr>
          </a:p>
        </p:txBody>
      </p:sp>
      <p:sp>
        <p:nvSpPr>
          <p:cNvPr id="6" name="Rectangle: Rounded Corners 5">
            <a:extLst>
              <a:ext uri="{FF2B5EF4-FFF2-40B4-BE49-F238E27FC236}">
                <a16:creationId xmlns:a16="http://schemas.microsoft.com/office/drawing/2014/main" id="{6DDBA76D-0C52-4DCD-3C5C-DDE8D72A789F}"/>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D90601A-5485-A20F-E503-86EF308253BD}"/>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7B</a:t>
            </a:r>
            <a:endParaRPr lang="en-US" sz="2000"/>
          </a:p>
        </p:txBody>
      </p:sp>
      <p:pic>
        <p:nvPicPr>
          <p:cNvPr id="3074" name="Picture 2" descr="Bird&amp;#95;Feeder&amp;#95;0062">
            <a:extLst>
              <a:ext uri="{FF2B5EF4-FFF2-40B4-BE49-F238E27FC236}">
                <a16:creationId xmlns:a16="http://schemas.microsoft.com/office/drawing/2014/main" id="{A6DB433E-9126-1746-17A1-198B469A87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6601" y="0"/>
            <a:ext cx="4151734"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895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4D36E-A843-ADEF-557B-BFE84E77D03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A66BF23-8398-2DA6-21C0-C5FD30F052A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7A9DE42-D182-E06F-95C3-DA87002667F8}"/>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5</a:t>
            </a:r>
          </a:p>
        </p:txBody>
      </p:sp>
      <p:sp>
        <p:nvSpPr>
          <p:cNvPr id="5" name="TextBox 4">
            <a:extLst>
              <a:ext uri="{FF2B5EF4-FFF2-40B4-BE49-F238E27FC236}">
                <a16:creationId xmlns:a16="http://schemas.microsoft.com/office/drawing/2014/main" id="{00DFFE25-CC29-D7EE-5074-2ECCF90ECD52}"/>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7B Buffet for the Birds: Engage</a:t>
            </a:r>
          </a:p>
        </p:txBody>
      </p:sp>
      <p:sp>
        <p:nvSpPr>
          <p:cNvPr id="12" name="TextBox 11">
            <a:extLst>
              <a:ext uri="{FF2B5EF4-FFF2-40B4-BE49-F238E27FC236}">
                <a16:creationId xmlns:a16="http://schemas.microsoft.com/office/drawing/2014/main" id="{813FC64A-0AE0-135A-A371-F4E5ACC0EEB8}"/>
              </a:ext>
            </a:extLst>
          </p:cNvPr>
          <p:cNvSpPr txBox="1"/>
          <p:nvPr/>
        </p:nvSpPr>
        <p:spPr>
          <a:xfrm>
            <a:off x="665226" y="1089582"/>
            <a:ext cx="11131935" cy="3785652"/>
          </a:xfrm>
          <a:prstGeom prst="rect">
            <a:avLst/>
          </a:prstGeom>
          <a:noFill/>
        </p:spPr>
        <p:txBody>
          <a:bodyPr wrap="square" lIns="91440" tIns="45720" rIns="91440" bIns="45720" anchor="t">
            <a:spAutoFit/>
          </a:bodyPr>
          <a:lstStyle/>
          <a:p>
            <a:pPr algn="ctr"/>
            <a:r>
              <a:rPr lang="en-US" sz="4800">
                <a:latin typeface="Avenir Next LT Pro"/>
              </a:rPr>
              <a:t>As the season of spring approaches, share observations about some animal groups not being as noticeable. </a:t>
            </a:r>
            <a:endParaRPr lang="en-US">
              <a:latin typeface="Avenir Next LT Pro"/>
            </a:endParaRPr>
          </a:p>
          <a:p>
            <a:pPr algn="ctr"/>
            <a:endParaRPr lang="en-US" sz="4800">
              <a:latin typeface="Avenir Next LT Pro"/>
            </a:endParaRPr>
          </a:p>
          <a:p>
            <a:pPr algn="ctr"/>
            <a:r>
              <a:rPr lang="en-US" sz="4800">
                <a:latin typeface="Avenir Next LT Pro"/>
              </a:rPr>
              <a:t>Why is this?</a:t>
            </a:r>
            <a:endParaRPr lang="en-US"/>
          </a:p>
        </p:txBody>
      </p:sp>
      <p:sp>
        <p:nvSpPr>
          <p:cNvPr id="6" name="Rectangle: Rounded Corners 5">
            <a:extLst>
              <a:ext uri="{FF2B5EF4-FFF2-40B4-BE49-F238E27FC236}">
                <a16:creationId xmlns:a16="http://schemas.microsoft.com/office/drawing/2014/main" id="{0CE6E2C2-9D5E-217E-B88B-49CF35CCF427}"/>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054E0AB-E918-3C5A-AA84-F2634F706D6D}"/>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7B</a:t>
            </a:r>
            <a:endParaRPr lang="en-US" sz="2000"/>
          </a:p>
        </p:txBody>
      </p:sp>
    </p:spTree>
    <p:extLst>
      <p:ext uri="{BB962C8B-B14F-4D97-AF65-F5344CB8AC3E}">
        <p14:creationId xmlns:p14="http://schemas.microsoft.com/office/powerpoint/2010/main" val="3083018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8FCB6-B848-2FC5-69BD-04E6525D7A2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C843F27-1BB8-BB5E-FC74-CC9BC6657AC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AD55ED5-6D2C-0EDD-7267-31034B3BBFA7}"/>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6</a:t>
            </a:r>
          </a:p>
        </p:txBody>
      </p:sp>
      <p:sp>
        <p:nvSpPr>
          <p:cNvPr id="5" name="TextBox 4">
            <a:extLst>
              <a:ext uri="{FF2B5EF4-FFF2-40B4-BE49-F238E27FC236}">
                <a16:creationId xmlns:a16="http://schemas.microsoft.com/office/drawing/2014/main" id="{21DA736D-3D53-D539-7958-37F91291B0D5}"/>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7B Buffet for the Birds: Explore</a:t>
            </a:r>
          </a:p>
        </p:txBody>
      </p:sp>
      <p:sp>
        <p:nvSpPr>
          <p:cNvPr id="12" name="TextBox 11">
            <a:extLst>
              <a:ext uri="{FF2B5EF4-FFF2-40B4-BE49-F238E27FC236}">
                <a16:creationId xmlns:a16="http://schemas.microsoft.com/office/drawing/2014/main" id="{055CB0CF-771F-0F2E-5E38-29F8C7AE0591}"/>
              </a:ext>
            </a:extLst>
          </p:cNvPr>
          <p:cNvSpPr txBox="1"/>
          <p:nvPr/>
        </p:nvSpPr>
        <p:spPr>
          <a:xfrm>
            <a:off x="230734" y="1581662"/>
            <a:ext cx="7329760" cy="3046988"/>
          </a:xfrm>
          <a:prstGeom prst="rect">
            <a:avLst/>
          </a:prstGeom>
          <a:noFill/>
        </p:spPr>
        <p:txBody>
          <a:bodyPr wrap="square" lIns="91440" tIns="45720" rIns="91440" bIns="45720" anchor="t">
            <a:spAutoFit/>
          </a:bodyPr>
          <a:lstStyle/>
          <a:p>
            <a:pPr algn="ctr"/>
            <a:r>
              <a:rPr lang="en-US" sz="4800" b="1">
                <a:latin typeface="Avenir Next LT Pro"/>
              </a:rPr>
              <a:t>Let's go outside:</a:t>
            </a:r>
            <a:endParaRPr lang="en-US" b="1"/>
          </a:p>
          <a:p>
            <a:pPr algn="ctr"/>
            <a:r>
              <a:rPr lang="en-US" sz="4800">
                <a:latin typeface="Avenir Next LT Pro"/>
              </a:rPr>
              <a:t>After standing for one minute, what do you hear? What do you see?</a:t>
            </a:r>
            <a:endParaRPr lang="en-US"/>
          </a:p>
        </p:txBody>
      </p:sp>
      <p:sp>
        <p:nvSpPr>
          <p:cNvPr id="6" name="Rectangle: Rounded Corners 5">
            <a:extLst>
              <a:ext uri="{FF2B5EF4-FFF2-40B4-BE49-F238E27FC236}">
                <a16:creationId xmlns:a16="http://schemas.microsoft.com/office/drawing/2014/main" id="{4BB381E1-C0A9-56EA-429C-69BE6B7832E0}"/>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382F8D8-B32D-81B7-0EA1-616547B52F89}"/>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7B</a:t>
            </a:r>
            <a:endParaRPr lang="en-US" sz="2000"/>
          </a:p>
        </p:txBody>
      </p:sp>
      <p:pic>
        <p:nvPicPr>
          <p:cNvPr id="5122" name="Picture 2" descr="Bird&amp;#95;Feeder&amp;#95;0015">
            <a:extLst>
              <a:ext uri="{FF2B5EF4-FFF2-40B4-BE49-F238E27FC236}">
                <a16:creationId xmlns:a16="http://schemas.microsoft.com/office/drawing/2014/main" id="{99A1FB20-A5FF-E8EF-47D6-A85A1516F0A6}"/>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7742065" y="-22860"/>
            <a:ext cx="4449935" cy="625478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538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C2F71-0307-B00A-3EB1-72A47862D2F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468A1B7-514E-97C3-635E-56071253AE4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1674251-E057-83E9-A11C-523389B8EC7C}"/>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7</a:t>
            </a:r>
          </a:p>
        </p:txBody>
      </p:sp>
      <p:sp>
        <p:nvSpPr>
          <p:cNvPr id="5" name="TextBox 4">
            <a:extLst>
              <a:ext uri="{FF2B5EF4-FFF2-40B4-BE49-F238E27FC236}">
                <a16:creationId xmlns:a16="http://schemas.microsoft.com/office/drawing/2014/main" id="{645BD3B5-5F4F-7179-FD23-F96F908D28C5}"/>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7B Buffet for the Birds: Explore</a:t>
            </a:r>
          </a:p>
        </p:txBody>
      </p:sp>
      <p:sp>
        <p:nvSpPr>
          <p:cNvPr id="12" name="TextBox 11">
            <a:extLst>
              <a:ext uri="{FF2B5EF4-FFF2-40B4-BE49-F238E27FC236}">
                <a16:creationId xmlns:a16="http://schemas.microsoft.com/office/drawing/2014/main" id="{A0C15F77-F8CF-A5CF-A9CB-2CCF86B388B1}"/>
              </a:ext>
            </a:extLst>
          </p:cNvPr>
          <p:cNvSpPr txBox="1"/>
          <p:nvPr/>
        </p:nvSpPr>
        <p:spPr>
          <a:xfrm>
            <a:off x="2074164" y="2598003"/>
            <a:ext cx="8043671" cy="830997"/>
          </a:xfrm>
          <a:prstGeom prst="rect">
            <a:avLst/>
          </a:prstGeom>
          <a:noFill/>
        </p:spPr>
        <p:txBody>
          <a:bodyPr wrap="square">
            <a:spAutoFit/>
          </a:bodyPr>
          <a:lstStyle/>
          <a:p>
            <a:pPr algn="ctr"/>
            <a:r>
              <a:rPr lang="en-US" sz="4800" b="1">
                <a:latin typeface="Avenir Next LT Pro" panose="020B0504020202020204" pitchFamily="34" charset="0"/>
              </a:rPr>
              <a:t>Habitat</a:t>
            </a:r>
          </a:p>
        </p:txBody>
      </p:sp>
      <p:sp>
        <p:nvSpPr>
          <p:cNvPr id="6" name="Rectangle: Rounded Corners 5">
            <a:extLst>
              <a:ext uri="{FF2B5EF4-FFF2-40B4-BE49-F238E27FC236}">
                <a16:creationId xmlns:a16="http://schemas.microsoft.com/office/drawing/2014/main" id="{4B409C59-A283-8D84-9ECA-E6E2AE0A36BF}"/>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62ACFD4-B1AB-50FC-12F4-AEA4B80D1C34}"/>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7B</a:t>
            </a:r>
            <a:endParaRPr lang="en-US" sz="2000"/>
          </a:p>
        </p:txBody>
      </p:sp>
    </p:spTree>
    <p:extLst>
      <p:ext uri="{BB962C8B-B14F-4D97-AF65-F5344CB8AC3E}">
        <p14:creationId xmlns:p14="http://schemas.microsoft.com/office/powerpoint/2010/main" val="274265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8D3B1-D959-75F2-A95E-34E771F9AE0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3026DF9-09DD-4F51-E955-75EFDBF5F1F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12E968F-1B24-B054-2094-1E87935EBA5C}"/>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8</a:t>
            </a:r>
          </a:p>
        </p:txBody>
      </p:sp>
      <p:sp>
        <p:nvSpPr>
          <p:cNvPr id="5" name="TextBox 4">
            <a:extLst>
              <a:ext uri="{FF2B5EF4-FFF2-40B4-BE49-F238E27FC236}">
                <a16:creationId xmlns:a16="http://schemas.microsoft.com/office/drawing/2014/main" id="{63A909D0-BC4B-2CDE-2EFA-8596AE98C3AE}"/>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7B Buffet for the Birds: Explore</a:t>
            </a:r>
          </a:p>
        </p:txBody>
      </p:sp>
      <p:sp>
        <p:nvSpPr>
          <p:cNvPr id="12" name="TextBox 11">
            <a:extLst>
              <a:ext uri="{FF2B5EF4-FFF2-40B4-BE49-F238E27FC236}">
                <a16:creationId xmlns:a16="http://schemas.microsoft.com/office/drawing/2014/main" id="{B0A0FEBA-ACFF-F979-C8AB-4AA75D9109E9}"/>
              </a:ext>
            </a:extLst>
          </p:cNvPr>
          <p:cNvSpPr txBox="1"/>
          <p:nvPr/>
        </p:nvSpPr>
        <p:spPr>
          <a:xfrm>
            <a:off x="5216174" y="1536174"/>
            <a:ext cx="6406895" cy="3785652"/>
          </a:xfrm>
          <a:prstGeom prst="rect">
            <a:avLst/>
          </a:prstGeom>
          <a:noFill/>
        </p:spPr>
        <p:txBody>
          <a:bodyPr wrap="square" lIns="91440" tIns="45720" rIns="91440" bIns="45720" anchor="t">
            <a:spAutoFit/>
          </a:bodyPr>
          <a:lstStyle/>
          <a:p>
            <a:pPr algn="ctr"/>
            <a:r>
              <a:rPr lang="en-US" sz="4800">
                <a:latin typeface="Avenir Next LT Pro"/>
              </a:rPr>
              <a:t>Let’s </a:t>
            </a:r>
            <a:r>
              <a:rPr lang="en-US" sz="4800" b="1">
                <a:latin typeface="Avenir Next LT Pro"/>
              </a:rPr>
              <a:t>draw</a:t>
            </a:r>
            <a:r>
              <a:rPr lang="en-US" sz="4800">
                <a:latin typeface="Avenir Next LT Pro"/>
              </a:rPr>
              <a:t> a map of our schoolyard and see if we can locate some pieces that make a habitat.</a:t>
            </a:r>
          </a:p>
        </p:txBody>
      </p:sp>
      <p:sp>
        <p:nvSpPr>
          <p:cNvPr id="6" name="Rectangle: Rounded Corners 5">
            <a:extLst>
              <a:ext uri="{FF2B5EF4-FFF2-40B4-BE49-F238E27FC236}">
                <a16:creationId xmlns:a16="http://schemas.microsoft.com/office/drawing/2014/main" id="{2590FA55-19D4-784A-39DF-A6E129F996A5}"/>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AA87612-DA8B-641E-F168-8EDD4270EF6B}"/>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7B</a:t>
            </a:r>
            <a:endParaRPr lang="en-US" sz="2000"/>
          </a:p>
        </p:txBody>
      </p:sp>
      <p:pic>
        <p:nvPicPr>
          <p:cNvPr id="7" name="Picture 6" descr="Text&#10;&#10;AI-generated content may be incorrect.">
            <a:extLst>
              <a:ext uri="{FF2B5EF4-FFF2-40B4-BE49-F238E27FC236}">
                <a16:creationId xmlns:a16="http://schemas.microsoft.com/office/drawing/2014/main" id="{362E96DF-D8B2-777E-1CA0-FEBB65E2879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5" y="55043"/>
            <a:ext cx="4715256" cy="6100927"/>
          </a:xfrm>
          <a:prstGeom prst="rect">
            <a:avLst/>
          </a:prstGeom>
          <a:ln>
            <a:solidFill>
              <a:schemeClr val="tx1"/>
            </a:solidFill>
          </a:ln>
        </p:spPr>
      </p:pic>
      <p:pic>
        <p:nvPicPr>
          <p:cNvPr id="8" name="Picture 7" descr="A picture containing text, silhouette&#10;&#10;AI-generated content may be incorrect.">
            <a:extLst>
              <a:ext uri="{FF2B5EF4-FFF2-40B4-BE49-F238E27FC236}">
                <a16:creationId xmlns:a16="http://schemas.microsoft.com/office/drawing/2014/main" id="{31D02D5B-8068-87FF-84D2-3DD67556E7B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47865" y="55043"/>
            <a:ext cx="950409" cy="1293930"/>
          </a:xfrm>
          <a:prstGeom prst="rect">
            <a:avLst/>
          </a:prstGeom>
        </p:spPr>
      </p:pic>
    </p:spTree>
    <p:extLst>
      <p:ext uri="{BB962C8B-B14F-4D97-AF65-F5344CB8AC3E}">
        <p14:creationId xmlns:p14="http://schemas.microsoft.com/office/powerpoint/2010/main" val="2242107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B3F71-9681-2842-D912-B2FF410BD7F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65B2838-3C75-D3C9-5B28-1E7295EC88D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633A514-1B22-562E-4F19-2661F788E2BC}"/>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9</a:t>
            </a:r>
          </a:p>
        </p:txBody>
      </p:sp>
      <p:sp>
        <p:nvSpPr>
          <p:cNvPr id="5" name="TextBox 4">
            <a:extLst>
              <a:ext uri="{FF2B5EF4-FFF2-40B4-BE49-F238E27FC236}">
                <a16:creationId xmlns:a16="http://schemas.microsoft.com/office/drawing/2014/main" id="{9FF75150-01B4-2A3F-62DF-56A262D9BF9A}"/>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7B Buffet for the Birds: Explore</a:t>
            </a:r>
          </a:p>
        </p:txBody>
      </p:sp>
      <p:sp>
        <p:nvSpPr>
          <p:cNvPr id="12" name="TextBox 11">
            <a:extLst>
              <a:ext uri="{FF2B5EF4-FFF2-40B4-BE49-F238E27FC236}">
                <a16:creationId xmlns:a16="http://schemas.microsoft.com/office/drawing/2014/main" id="{DC9F7B88-E4FC-9FE3-97DF-D0403125F4CF}"/>
              </a:ext>
            </a:extLst>
          </p:cNvPr>
          <p:cNvSpPr txBox="1"/>
          <p:nvPr/>
        </p:nvSpPr>
        <p:spPr>
          <a:xfrm>
            <a:off x="5296184" y="1212680"/>
            <a:ext cx="6406895" cy="3785652"/>
          </a:xfrm>
          <a:prstGeom prst="rect">
            <a:avLst/>
          </a:prstGeom>
          <a:noFill/>
        </p:spPr>
        <p:txBody>
          <a:bodyPr wrap="square">
            <a:spAutoFit/>
          </a:bodyPr>
          <a:lstStyle/>
          <a:p>
            <a:pPr algn="ctr"/>
            <a:r>
              <a:rPr lang="en-US" sz="4800">
                <a:latin typeface="Avenir Next LT Pro" panose="020B0504020202020204" pitchFamily="34" charset="0"/>
              </a:rPr>
              <a:t>Do the birds have a </a:t>
            </a:r>
            <a:r>
              <a:rPr lang="en-US" sz="4800" b="1">
                <a:latin typeface="Avenir Next LT Pro" panose="020B0504020202020204" pitchFamily="34" charset="0"/>
              </a:rPr>
              <a:t>shelter</a:t>
            </a:r>
            <a:r>
              <a:rPr lang="en-US" sz="4800">
                <a:latin typeface="Avenir Next LT Pro" panose="020B0504020202020204" pitchFamily="34" charset="0"/>
              </a:rPr>
              <a:t>? </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Where on the map do you think birds stay?</a:t>
            </a:r>
          </a:p>
        </p:txBody>
      </p:sp>
      <p:sp>
        <p:nvSpPr>
          <p:cNvPr id="6" name="Rectangle: Rounded Corners 5">
            <a:extLst>
              <a:ext uri="{FF2B5EF4-FFF2-40B4-BE49-F238E27FC236}">
                <a16:creationId xmlns:a16="http://schemas.microsoft.com/office/drawing/2014/main" id="{D7FC63AD-E438-1D3C-72E2-05081E046E55}"/>
              </a:ext>
            </a:extLst>
          </p:cNvPr>
          <p:cNvSpPr/>
          <p:nvPr/>
        </p:nvSpPr>
        <p:spPr>
          <a:xfrm>
            <a:off x="88894" y="6299161"/>
            <a:ext cx="496825" cy="503796"/>
          </a:xfrm>
          <a:prstGeom prst="roundRect">
            <a:avLst/>
          </a:prstGeom>
          <a:solidFill>
            <a:srgbClr val="E9560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4545848-6FAE-4CDF-010C-26E2AD5479E1}"/>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7B</a:t>
            </a:r>
            <a:endParaRPr lang="en-US" sz="2000"/>
          </a:p>
        </p:txBody>
      </p:sp>
      <p:pic>
        <p:nvPicPr>
          <p:cNvPr id="7" name="Picture 6" descr="Text&#10;&#10;AI-generated content may be incorrect.">
            <a:extLst>
              <a:ext uri="{FF2B5EF4-FFF2-40B4-BE49-F238E27FC236}">
                <a16:creationId xmlns:a16="http://schemas.microsoft.com/office/drawing/2014/main" id="{3276066A-5A1B-8850-E9A5-2E5DC0367C0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5" y="55043"/>
            <a:ext cx="4715256" cy="6100927"/>
          </a:xfrm>
          <a:prstGeom prst="rect">
            <a:avLst/>
          </a:prstGeom>
          <a:ln>
            <a:solidFill>
              <a:schemeClr val="tx1"/>
            </a:solidFill>
          </a:ln>
        </p:spPr>
      </p:pic>
    </p:spTree>
    <p:extLst>
      <p:ext uri="{BB962C8B-B14F-4D97-AF65-F5344CB8AC3E}">
        <p14:creationId xmlns:p14="http://schemas.microsoft.com/office/powerpoint/2010/main" val="17758758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2586</Words>
  <Application>Microsoft Office PowerPoint</Application>
  <PresentationFormat>Widescreen</PresentationFormat>
  <Paragraphs>286</Paragraphs>
  <Slides>33</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Aptos</vt:lpstr>
      <vt:lpstr>Aptos Display</vt:lpstr>
      <vt:lpstr>Aptos Light</vt:lpstr>
      <vt:lpstr>Arial</vt:lpstr>
      <vt:lpstr>Avenir Next LT Pro</vt:lpstr>
      <vt:lpstr>Bitter</vt:lpstr>
      <vt:lpstr>Bitter SemiBold</vt:lpstr>
      <vt:lpstr>Montserrat Medium</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Lydia Princ</dc:creator>
  <cp:lastModifiedBy>Wendy Parrett</cp:lastModifiedBy>
  <cp:revision>2</cp:revision>
  <dcterms:created xsi:type="dcterms:W3CDTF">2025-07-17T17:10:32Z</dcterms:created>
  <dcterms:modified xsi:type="dcterms:W3CDTF">2025-08-14T15:04:06Z</dcterms:modified>
</cp:coreProperties>
</file>