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06" r:id="rId3"/>
    <p:sldId id="307" r:id="rId4"/>
    <p:sldId id="308" r:id="rId5"/>
    <p:sldId id="305"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Parrett" userId="e75cd84c-1935-4997-9548-8fd9dced76ae" providerId="ADAL" clId="{C22C490F-05DD-4BC4-962E-B9F504A88DFD}"/>
    <pc:docChg chg="custSel modSld">
      <pc:chgData name="Wendy Parrett" userId="e75cd84c-1935-4997-9548-8fd9dced76ae" providerId="ADAL" clId="{C22C490F-05DD-4BC4-962E-B9F504A88DFD}" dt="2025-11-05T17:58:27.911" v="3" actId="1076"/>
      <pc:docMkLst>
        <pc:docMk/>
      </pc:docMkLst>
      <pc:sldChg chg="addSp delSp modSp mod">
        <pc:chgData name="Wendy Parrett" userId="e75cd84c-1935-4997-9548-8fd9dced76ae" providerId="ADAL" clId="{C22C490F-05DD-4BC4-962E-B9F504A88DFD}" dt="2025-11-05T17:58:27.911" v="3" actId="1076"/>
        <pc:sldMkLst>
          <pc:docMk/>
          <pc:sldMk cId="3418199601" sldId="310"/>
        </pc:sldMkLst>
        <pc:spChg chg="topLvl">
          <ac:chgData name="Wendy Parrett" userId="e75cd84c-1935-4997-9548-8fd9dced76ae" providerId="ADAL" clId="{C22C490F-05DD-4BC4-962E-B9F504A88DFD}" dt="2025-11-05T17:58:14.802" v="1" actId="478"/>
          <ac:spMkLst>
            <pc:docMk/>
            <pc:sldMk cId="3418199601" sldId="310"/>
            <ac:spMk id="7" creationId="{291F0CBF-5AAD-D72D-71E4-0AAD5A6D453E}"/>
          </ac:spMkLst>
        </pc:spChg>
        <pc:spChg chg="del mod topLvl">
          <ac:chgData name="Wendy Parrett" userId="e75cd84c-1935-4997-9548-8fd9dced76ae" providerId="ADAL" clId="{C22C490F-05DD-4BC4-962E-B9F504A88DFD}" dt="2025-11-05T17:58:14.802" v="1" actId="478"/>
          <ac:spMkLst>
            <pc:docMk/>
            <pc:sldMk cId="3418199601" sldId="310"/>
            <ac:spMk id="10" creationId="{A675D839-3854-1BD0-3B80-70F09820A39E}"/>
          </ac:spMkLst>
        </pc:spChg>
        <pc:spChg chg="add mod">
          <ac:chgData name="Wendy Parrett" userId="e75cd84c-1935-4997-9548-8fd9dced76ae" providerId="ADAL" clId="{C22C490F-05DD-4BC4-962E-B9F504A88DFD}" dt="2025-11-05T17:58:27.911" v="3" actId="1076"/>
          <ac:spMkLst>
            <pc:docMk/>
            <pc:sldMk cId="3418199601" sldId="310"/>
            <ac:spMk id="13" creationId="{997591A5-1EBB-05C5-1707-1285A669759A}"/>
          </ac:spMkLst>
        </pc:spChg>
        <pc:grpChg chg="del">
          <ac:chgData name="Wendy Parrett" userId="e75cd84c-1935-4997-9548-8fd9dced76ae" providerId="ADAL" clId="{C22C490F-05DD-4BC4-962E-B9F504A88DFD}" dt="2025-11-05T17:58:14.802" v="1" actId="478"/>
          <ac:grpSpMkLst>
            <pc:docMk/>
            <pc:sldMk cId="3418199601" sldId="310"/>
            <ac:grpSpMk id="12" creationId="{980090AF-4570-69B2-5065-9FC2AA27B87B}"/>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A6EF1-A78F-4431-AF08-DA2FD189DF4E}"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156E0-B485-425E-8B12-74169FCB81CE}" type="slidenum">
              <a:rPr lang="en-US" smtClean="0"/>
              <a:t>‹#›</a:t>
            </a:fld>
            <a:endParaRPr lang="en-US"/>
          </a:p>
        </p:txBody>
      </p:sp>
    </p:spTree>
    <p:extLst>
      <p:ext uri="{BB962C8B-B14F-4D97-AF65-F5344CB8AC3E}">
        <p14:creationId xmlns:p14="http://schemas.microsoft.com/office/powerpoint/2010/main" val="287294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dc.mo.gov/discover-nature/field-guid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9A200-6E06-81B3-8984-D4DDCB861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EC5C5-5C7A-E5D1-1DB2-98A8A2E22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EC3C3-28B8-327C-9A40-5911900D847A}"/>
              </a:ext>
            </a:extLst>
          </p:cNvPr>
          <p:cNvSpPr>
            <a:spLocks noGrp="1"/>
          </p:cNvSpPr>
          <p:nvPr>
            <p:ph type="body" idx="1"/>
          </p:nvPr>
        </p:nvSpPr>
        <p:spPr/>
        <p:txBody>
          <a:bodyPr/>
          <a:lstStyle/>
          <a:p>
            <a:r>
              <a:rPr lang="en-US" i="1"/>
              <a:t>Let’s review.</a:t>
            </a:r>
          </a:p>
          <a:p>
            <a:endParaRPr lang="en-US" i="1"/>
          </a:p>
          <a:p>
            <a:r>
              <a:rPr lang="en-US"/>
              <a:t>Animal in Picture: Gray squirrel</a:t>
            </a:r>
          </a:p>
        </p:txBody>
      </p:sp>
      <p:sp>
        <p:nvSpPr>
          <p:cNvPr id="4" name="Slide Number Placeholder 3">
            <a:extLst>
              <a:ext uri="{FF2B5EF4-FFF2-40B4-BE49-F238E27FC236}">
                <a16:creationId xmlns:a16="http://schemas.microsoft.com/office/drawing/2014/main" id="{91DDFFCE-87E1-B7F6-85D5-0FEB2C67F4D3}"/>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365625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3E000-E393-BAA7-6111-54EB6EC33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2301B-3C81-733E-F9BF-2BC9AE0C4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C8E2ED-7295-C44A-0869-D558661A0C76}"/>
              </a:ext>
            </a:extLst>
          </p:cNvPr>
          <p:cNvSpPr>
            <a:spLocks noGrp="1"/>
          </p:cNvSpPr>
          <p:nvPr>
            <p:ph type="body" idx="1"/>
          </p:nvPr>
        </p:nvSpPr>
        <p:spPr/>
        <p:txBody>
          <a:bodyPr/>
          <a:lstStyle/>
          <a:p>
            <a:r>
              <a:rPr lang="en-US" i="0"/>
              <a:t>Divide class into groups of 3-5 students. Distribute magnifying glasses and any collection bags such as paper bags.</a:t>
            </a:r>
          </a:p>
          <a:p>
            <a:endParaRPr lang="en-US" i="0"/>
          </a:p>
          <a:p>
            <a:r>
              <a:rPr lang="en-US" i="0"/>
              <a:t>Distribute magnifying glasses and bug jars to partners or a group of students. With the two guides in hand, take students out to the schoolyard again and look at the diversity and habitats of insects and tiny creatures. Count and record the numbers of different types of insects and tiny creatures in the </a:t>
            </a:r>
            <a:r>
              <a:rPr lang="en-US" b="1" i="0"/>
              <a:t>Draw It! 2D Going Buggy! </a:t>
            </a:r>
            <a:r>
              <a:rPr lang="en-US" i="0"/>
              <a:t>section Page 65. Have students look for at least 10 different types of insects or tiny creatures. If they need help in identifying which type of insect or tiny creatures they have found, they can refer to the two guides, </a:t>
            </a:r>
            <a:r>
              <a:rPr lang="en-US" i="1"/>
              <a:t>Peterson’s First Guide to Insects</a:t>
            </a:r>
            <a:r>
              <a:rPr lang="en-US" i="0"/>
              <a:t> and the </a:t>
            </a:r>
            <a:r>
              <a:rPr lang="en-US" i="1"/>
              <a:t>Big Book of Bugs</a:t>
            </a:r>
            <a:r>
              <a:rPr lang="en-US" i="0"/>
              <a:t>. Have each group explore a minimum of 2-3 different habitats to compare (such as a log, tree, alongside the building, in the weeds, under rocks, in leaves, flying in the air, on the sidewalk, etc.)</a:t>
            </a:r>
          </a:p>
          <a:p>
            <a:endParaRPr lang="en-US" i="0"/>
          </a:p>
          <a:p>
            <a:r>
              <a:rPr lang="en-US" b="1" i="0"/>
              <a:t>Teacher Note: </a:t>
            </a:r>
            <a:r>
              <a:rPr lang="en-US" i="0"/>
              <a:t>Remind students to return all tiny creatures to their original habitat prior to coming back inside the classroom. </a:t>
            </a:r>
          </a:p>
        </p:txBody>
      </p:sp>
      <p:sp>
        <p:nvSpPr>
          <p:cNvPr id="4" name="Slide Number Placeholder 3">
            <a:extLst>
              <a:ext uri="{FF2B5EF4-FFF2-40B4-BE49-F238E27FC236}">
                <a16:creationId xmlns:a16="http://schemas.microsoft.com/office/drawing/2014/main" id="{B9C5C13B-9FF0-51AB-B3BC-220591BA43C7}"/>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69268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5E541-BF9C-F2ED-8594-7635C875B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D7CEE-10A7-AEE1-1A9B-11274E7A1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13F84-21A5-1CE0-A578-5D3CD04B2932}"/>
              </a:ext>
            </a:extLst>
          </p:cNvPr>
          <p:cNvSpPr>
            <a:spLocks noGrp="1"/>
          </p:cNvSpPr>
          <p:nvPr>
            <p:ph type="body" idx="1"/>
          </p:nvPr>
        </p:nvSpPr>
        <p:spPr/>
        <p:txBody>
          <a:bodyPr/>
          <a:lstStyle/>
          <a:p>
            <a:r>
              <a:rPr lang="en-US" i="0"/>
              <a:t>Once back in the classroom initiate a discussion of student findings. Write a list on the board of the different types of insects or tiny creatures students found. Put a checkmark per each of the same insect or tiny creatures found.</a:t>
            </a:r>
          </a:p>
        </p:txBody>
      </p:sp>
      <p:sp>
        <p:nvSpPr>
          <p:cNvPr id="4" name="Slide Number Placeholder 3">
            <a:extLst>
              <a:ext uri="{FF2B5EF4-FFF2-40B4-BE49-F238E27FC236}">
                <a16:creationId xmlns:a16="http://schemas.microsoft.com/office/drawing/2014/main" id="{7CE4B32E-CAE1-404D-2D89-E52C5AAC2714}"/>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2458327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EFE34-91D5-2375-6284-0B2F0FA25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1BB56-95BF-FD66-21D3-3842BB92C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19F671-1D60-DC8C-6868-33FA1D991874}"/>
              </a:ext>
            </a:extLst>
          </p:cNvPr>
          <p:cNvSpPr>
            <a:spLocks noGrp="1"/>
          </p:cNvSpPr>
          <p:nvPr>
            <p:ph type="body" idx="1"/>
          </p:nvPr>
        </p:nvSpPr>
        <p:spPr/>
        <p:txBody>
          <a:bodyPr/>
          <a:lstStyle/>
          <a:p>
            <a:r>
              <a:rPr lang="en-US" i="0"/>
              <a:t>Notice how two habitats are different from one another. Have students draw the habitat where they found their insect or tiny creature next to the list of what was found on the board.</a:t>
            </a:r>
          </a:p>
          <a:p>
            <a:endParaRPr lang="en-US" i="0"/>
          </a:p>
          <a:p>
            <a:r>
              <a:rPr lang="en-US" i="0"/>
              <a:t>Animal in Picture: Bumble </a:t>
            </a:r>
            <a:r>
              <a:rPr lang="en-US"/>
              <a:t>bee</a:t>
            </a:r>
            <a:endParaRPr lang="en-US" i="0"/>
          </a:p>
        </p:txBody>
      </p:sp>
      <p:sp>
        <p:nvSpPr>
          <p:cNvPr id="4" name="Slide Number Placeholder 3">
            <a:extLst>
              <a:ext uri="{FF2B5EF4-FFF2-40B4-BE49-F238E27FC236}">
                <a16:creationId xmlns:a16="http://schemas.microsoft.com/office/drawing/2014/main" id="{8B784F8F-AA69-EA81-FBDF-CEC6DC0BD240}"/>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4126550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CCCC7-C221-0C41-57A9-5C58EC4D2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6BB14-71EA-D7F4-B6F3-41335F2E0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11F16C-F4E5-F781-2DAB-0CB95A6BFA01}"/>
              </a:ext>
            </a:extLst>
          </p:cNvPr>
          <p:cNvSpPr>
            <a:spLocks noGrp="1"/>
          </p:cNvSpPr>
          <p:nvPr>
            <p:ph type="body" idx="1"/>
          </p:nvPr>
        </p:nvSpPr>
        <p:spPr/>
        <p:txBody>
          <a:bodyPr/>
          <a:lstStyle/>
          <a:p>
            <a:r>
              <a:rPr lang="en-US" i="0"/>
              <a:t>Make a bar graph on the board and write “Habitat” below on the x-axis and ‘Number of Insects” on the y-axis.</a:t>
            </a:r>
          </a:p>
        </p:txBody>
      </p:sp>
      <p:sp>
        <p:nvSpPr>
          <p:cNvPr id="4" name="Slide Number Placeholder 3">
            <a:extLst>
              <a:ext uri="{FF2B5EF4-FFF2-40B4-BE49-F238E27FC236}">
                <a16:creationId xmlns:a16="http://schemas.microsoft.com/office/drawing/2014/main" id="{B62457AB-89F1-E540-61E9-7D3417EB0F73}"/>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173076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7936-565E-4DA7-A17F-7A870BA45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518E0-2296-7D87-C09F-258435D33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1C199-98A0-6FA0-95A8-DA312B605FC4}"/>
              </a:ext>
            </a:extLst>
          </p:cNvPr>
          <p:cNvSpPr>
            <a:spLocks noGrp="1"/>
          </p:cNvSpPr>
          <p:nvPr>
            <p:ph type="body" idx="1"/>
          </p:nvPr>
        </p:nvSpPr>
        <p:spPr/>
        <p:txBody>
          <a:bodyPr/>
          <a:lstStyle/>
          <a:p>
            <a:r>
              <a:rPr lang="en-US" i="0"/>
              <a:t>(Consider temperature, moisture, sunlight, actual temperature if it was taken, shade, etc.)</a:t>
            </a:r>
          </a:p>
          <a:p>
            <a:endParaRPr lang="en-US"/>
          </a:p>
          <a:p>
            <a:r>
              <a:rPr lang="en-US"/>
              <a:t>Plant in Picture: </a:t>
            </a:r>
            <a:r>
              <a:rPr lang="en-US" err="1"/>
              <a:t>Chickory</a:t>
            </a:r>
          </a:p>
        </p:txBody>
      </p:sp>
      <p:sp>
        <p:nvSpPr>
          <p:cNvPr id="4" name="Slide Number Placeholder 3">
            <a:extLst>
              <a:ext uri="{FF2B5EF4-FFF2-40B4-BE49-F238E27FC236}">
                <a16:creationId xmlns:a16="http://schemas.microsoft.com/office/drawing/2014/main" id="{16BC8CC3-3C11-FD0B-437A-8261DF06053F}"/>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2306187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68BFE-CBD0-19EC-6989-81C8B20FA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5918E-ECFA-F14A-8E1F-BFF6A1FBE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71D01-A392-7E8C-1B73-6779D7151E0F}"/>
              </a:ext>
            </a:extLst>
          </p:cNvPr>
          <p:cNvSpPr>
            <a:spLocks noGrp="1"/>
          </p:cNvSpPr>
          <p:nvPr>
            <p:ph type="body" idx="1"/>
          </p:nvPr>
        </p:nvSpPr>
        <p:spPr/>
        <p:txBody>
          <a:bodyPr/>
          <a:lstStyle/>
          <a:p>
            <a:r>
              <a:rPr lang="en-US" i="0"/>
              <a:t>Discuss and remind students the scientific concepts learned from the last lesson. </a:t>
            </a:r>
            <a:r>
              <a:rPr lang="en-US" b="1" i="0"/>
              <a:t>What is a habitat? </a:t>
            </a:r>
            <a:r>
              <a:rPr lang="en-US" b="1" i="1"/>
              <a:t>Habitats</a:t>
            </a:r>
            <a:r>
              <a:rPr lang="en-US" i="1"/>
              <a:t> are where plants and animals live. This is where plants and animal find their food, water, shelter, and space. </a:t>
            </a:r>
          </a:p>
        </p:txBody>
      </p:sp>
      <p:sp>
        <p:nvSpPr>
          <p:cNvPr id="4" name="Slide Number Placeholder 3">
            <a:extLst>
              <a:ext uri="{FF2B5EF4-FFF2-40B4-BE49-F238E27FC236}">
                <a16:creationId xmlns:a16="http://schemas.microsoft.com/office/drawing/2014/main" id="{E75411C9-FCB9-E51C-A8BD-4FD418DAEEC8}"/>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811022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13531-EF19-3DCE-21FC-A1EC1A078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882B7-EAAF-1028-5391-189B451D3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75026-D71C-042D-E086-C30307CCC08C}"/>
              </a:ext>
            </a:extLst>
          </p:cNvPr>
          <p:cNvSpPr>
            <a:spLocks noGrp="1"/>
          </p:cNvSpPr>
          <p:nvPr>
            <p:ph type="body" idx="1"/>
          </p:nvPr>
        </p:nvSpPr>
        <p:spPr/>
        <p:txBody>
          <a:bodyPr/>
          <a:lstStyle/>
          <a:p>
            <a:r>
              <a:rPr lang="en-US" i="1"/>
              <a:t>Healthy habitats have a large diversity of different plants and animals using them. </a:t>
            </a:r>
            <a:r>
              <a:rPr lang="en-US" b="1" i="1"/>
              <a:t>Diversity</a:t>
            </a:r>
            <a:r>
              <a:rPr lang="en-US" i="1"/>
              <a:t> is lots of different kinds of plants and animals.</a:t>
            </a:r>
          </a:p>
          <a:p>
            <a:endParaRPr lang="en-US" i="1"/>
          </a:p>
          <a:p>
            <a:r>
              <a:rPr lang="en-US"/>
              <a:t>Animal in Picture: Belted kingfisher</a:t>
            </a:r>
          </a:p>
        </p:txBody>
      </p:sp>
      <p:sp>
        <p:nvSpPr>
          <p:cNvPr id="4" name="Slide Number Placeholder 3">
            <a:extLst>
              <a:ext uri="{FF2B5EF4-FFF2-40B4-BE49-F238E27FC236}">
                <a16:creationId xmlns:a16="http://schemas.microsoft.com/office/drawing/2014/main" id="{284B811C-9BB6-6CD5-F38F-2E59FA5A9A71}"/>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35266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EBAD2-857E-8042-6BB7-E87758F86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2D002-4DAD-F774-6501-6323367D2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726AFE-388C-6D7B-1015-86A67FB946AE}"/>
              </a:ext>
            </a:extLst>
          </p:cNvPr>
          <p:cNvSpPr>
            <a:spLocks noGrp="1"/>
          </p:cNvSpPr>
          <p:nvPr>
            <p:ph type="body" idx="1"/>
          </p:nvPr>
        </p:nvSpPr>
        <p:spPr/>
        <p:txBody>
          <a:bodyPr/>
          <a:lstStyle/>
          <a:p>
            <a:r>
              <a:rPr lang="en-US" i="1"/>
              <a:t>Let’s revisit out guiding question.</a:t>
            </a:r>
          </a:p>
          <a:p>
            <a:endParaRPr lang="en-US" i="1"/>
          </a:p>
          <a:p>
            <a:r>
              <a:rPr lang="en-US"/>
              <a:t>Animal in Picture: Skipper; Plant in Picture: </a:t>
            </a:r>
            <a:r>
              <a:rPr lang="en-US" err="1"/>
              <a:t>Beggartick</a:t>
            </a:r>
            <a:r>
              <a:rPr lang="en-US"/>
              <a:t> flower</a:t>
            </a:r>
          </a:p>
        </p:txBody>
      </p:sp>
      <p:sp>
        <p:nvSpPr>
          <p:cNvPr id="4" name="Slide Number Placeholder 3">
            <a:extLst>
              <a:ext uri="{FF2B5EF4-FFF2-40B4-BE49-F238E27FC236}">
                <a16:creationId xmlns:a16="http://schemas.microsoft.com/office/drawing/2014/main" id="{D85EB2A4-AE2F-2348-137C-EC8D16376905}"/>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1812478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B638F-ECB8-3077-649E-87E5A3D13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4BA5A-A63E-717C-A6BC-7327EB673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7EFB3-4B28-B106-B196-2E048B133812}"/>
              </a:ext>
            </a:extLst>
          </p:cNvPr>
          <p:cNvSpPr>
            <a:spLocks noGrp="1"/>
          </p:cNvSpPr>
          <p:nvPr>
            <p:ph type="body" idx="1"/>
          </p:nvPr>
        </p:nvSpPr>
        <p:spPr/>
        <p:txBody>
          <a:bodyPr/>
          <a:lstStyle/>
          <a:p>
            <a:endParaRPr lang="en-US" i="1"/>
          </a:p>
        </p:txBody>
      </p:sp>
      <p:sp>
        <p:nvSpPr>
          <p:cNvPr id="4" name="Slide Number Placeholder 3">
            <a:extLst>
              <a:ext uri="{FF2B5EF4-FFF2-40B4-BE49-F238E27FC236}">
                <a16:creationId xmlns:a16="http://schemas.microsoft.com/office/drawing/2014/main" id="{FFF8BBB8-FA5E-3D71-C165-5CAB822F6A7D}"/>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2335887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1422A-D373-9D70-5AF9-0848DEFB0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748DF7-5A17-2C8F-4E10-7DF31AF33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DA7171-64AF-ECD2-DFAE-A43F93E7C68E}"/>
              </a:ext>
            </a:extLst>
          </p:cNvPr>
          <p:cNvSpPr>
            <a:spLocks noGrp="1"/>
          </p:cNvSpPr>
          <p:nvPr>
            <p:ph type="body" idx="1"/>
          </p:nvPr>
        </p:nvSpPr>
        <p:spPr/>
        <p:txBody>
          <a:bodyPr/>
          <a:lstStyle/>
          <a:p>
            <a:endParaRPr lang="en-US" i="1"/>
          </a:p>
        </p:txBody>
      </p:sp>
      <p:sp>
        <p:nvSpPr>
          <p:cNvPr id="4" name="Slide Number Placeholder 3">
            <a:extLst>
              <a:ext uri="{FF2B5EF4-FFF2-40B4-BE49-F238E27FC236}">
                <a16:creationId xmlns:a16="http://schemas.microsoft.com/office/drawing/2014/main" id="{F88FAAB1-76DC-8575-38FA-49AC02263D81}"/>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99564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6799F-E352-4E7D-DDB7-E8E74822E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93BA0-66E6-22C2-5D76-F985814D4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358835-6D24-2122-F6ED-30BF284CB59B}"/>
              </a:ext>
            </a:extLst>
          </p:cNvPr>
          <p:cNvSpPr>
            <a:spLocks noGrp="1"/>
          </p:cNvSpPr>
          <p:nvPr>
            <p:ph type="body" idx="1"/>
          </p:nvPr>
        </p:nvSpPr>
        <p:spPr/>
        <p:txBody>
          <a:bodyPr/>
          <a:lstStyle/>
          <a:p>
            <a:r>
              <a:rPr lang="en-US" i="0"/>
              <a:t>Make a list of places students would look if they were told to collect insects and tiny creatures like ants, snails, </a:t>
            </a:r>
            <a:r>
              <a:rPr lang="en-US" i="0" err="1"/>
              <a:t>roly</a:t>
            </a:r>
            <a:r>
              <a:rPr lang="en-US" i="0"/>
              <a:t>-polys, dragonflies, butterflies, spiders, moths, crickets, or grasshoppers.</a:t>
            </a:r>
          </a:p>
          <a:p>
            <a:endParaRPr lang="en-US" i="0"/>
          </a:p>
          <a:p>
            <a:r>
              <a:rPr lang="en-US" i="0"/>
              <a:t>Examples may include grass, flowers, alongside buildings, in the weeds, under rocks, on trees, under logs, in leaves, flying in the air, on the sidewalks, etc.</a:t>
            </a:r>
          </a:p>
          <a:p>
            <a:endParaRPr lang="en-US"/>
          </a:p>
          <a:p>
            <a:r>
              <a:rPr lang="en-US"/>
              <a:t>Animal in Picture: Monarch butterfly, Plant in Picture: Common milkweed</a:t>
            </a:r>
          </a:p>
        </p:txBody>
      </p:sp>
      <p:sp>
        <p:nvSpPr>
          <p:cNvPr id="4" name="Slide Number Placeholder 3">
            <a:extLst>
              <a:ext uri="{FF2B5EF4-FFF2-40B4-BE49-F238E27FC236}">
                <a16:creationId xmlns:a16="http://schemas.microsoft.com/office/drawing/2014/main" id="{951C4255-8D0B-B919-A246-4883CFDBBC85}"/>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580817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0E522-3114-0D8E-F075-54EB2389B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7DE47-3A1B-7BA4-FC97-C198C0CC6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3EF80-B261-CC8F-6553-95D1975D8940}"/>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72334FD4-A80C-CBA6-8463-3F8D13541A90}"/>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3450589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EAA8F-AB5F-B2D6-0433-813462416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62BD8-0D6E-29F8-DC7A-C933197DB1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EF496E-6A63-62C3-6FF6-0FA96584CB78}"/>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658D1220-233C-7E29-C1AE-96AEDD0F6803}"/>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2135678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A5178-8077-CA07-BFA2-E31B0E3C1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56BF0-160A-4B0C-0C9D-9821268A95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0A678-0391-3DDA-9491-0534A451E6A1}"/>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166FC811-F42D-B86D-B1FB-638CA9B9E540}"/>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2107339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EDB82-730A-3FC3-83D0-261957634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98EFA-8D3A-F635-78EE-8F2BE3935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D4375-3016-5CD8-0036-20048FFB4E7D}"/>
              </a:ext>
            </a:extLst>
          </p:cNvPr>
          <p:cNvSpPr>
            <a:spLocks noGrp="1"/>
          </p:cNvSpPr>
          <p:nvPr>
            <p:ph type="body" idx="1"/>
          </p:nvPr>
        </p:nvSpPr>
        <p:spPr/>
        <p:txBody>
          <a:bodyPr/>
          <a:lstStyle/>
          <a:p>
            <a:r>
              <a:rPr lang="en-US" i="0"/>
              <a:t>Have students open their guides to </a:t>
            </a:r>
            <a:r>
              <a:rPr lang="en-US" b="1" i="0"/>
              <a:t>Read Together 2D A Buggy Poem </a:t>
            </a:r>
            <a:r>
              <a:rPr lang="en-US" i="0"/>
              <a:t>on Page 66. </a:t>
            </a:r>
          </a:p>
        </p:txBody>
      </p:sp>
      <p:sp>
        <p:nvSpPr>
          <p:cNvPr id="4" name="Slide Number Placeholder 3">
            <a:extLst>
              <a:ext uri="{FF2B5EF4-FFF2-40B4-BE49-F238E27FC236}">
                <a16:creationId xmlns:a16="http://schemas.microsoft.com/office/drawing/2014/main" id="{9B017202-10B7-F763-EE3D-AC3B49F4FC9D}"/>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3359250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39F89-3929-876A-1FE2-3EEA3D217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45D9B-77D2-81A9-3FDE-2A0E5252E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5431B1-DD08-BDB4-B121-BF46846E8E0E}"/>
              </a:ext>
            </a:extLst>
          </p:cNvPr>
          <p:cNvSpPr>
            <a:spLocks noGrp="1"/>
          </p:cNvSpPr>
          <p:nvPr>
            <p:ph type="body" idx="1"/>
          </p:nvPr>
        </p:nvSpPr>
        <p:spPr/>
        <p:txBody>
          <a:bodyPr/>
          <a:lstStyle/>
          <a:p>
            <a:r>
              <a:rPr lang="en-US" i="0"/>
              <a:t>Read the poem and Fun Fact on that page and introduce the term microhabitats, which are small habitats like logs, leaves, or the area under a rock where smaller animals like insects and tiny creatures and spiders may live.</a:t>
            </a:r>
          </a:p>
        </p:txBody>
      </p:sp>
      <p:sp>
        <p:nvSpPr>
          <p:cNvPr id="4" name="Slide Number Placeholder 3">
            <a:extLst>
              <a:ext uri="{FF2B5EF4-FFF2-40B4-BE49-F238E27FC236}">
                <a16:creationId xmlns:a16="http://schemas.microsoft.com/office/drawing/2014/main" id="{64DC30EF-0971-E04D-E8AF-F0577201DF07}"/>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3411569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AD9A2-B1DB-BB82-AF25-1E8F764F3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93506-CB65-36BA-BA7D-7ECC31CB0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D69FB-CFF6-DD54-37F5-BAAC7B513667}"/>
              </a:ext>
            </a:extLst>
          </p:cNvPr>
          <p:cNvSpPr>
            <a:spLocks noGrp="1"/>
          </p:cNvSpPr>
          <p:nvPr>
            <p:ph type="body" idx="1"/>
          </p:nvPr>
        </p:nvSpPr>
        <p:spPr/>
        <p:txBody>
          <a:bodyPr/>
          <a:lstStyle/>
          <a:p>
            <a:r>
              <a:rPr lang="en-US" i="0"/>
              <a:t>Have students make a sketch of a small area in their backyard or neighborhood that has some of the same small microhabitats. </a:t>
            </a:r>
          </a:p>
        </p:txBody>
      </p:sp>
      <p:sp>
        <p:nvSpPr>
          <p:cNvPr id="4" name="Slide Number Placeholder 3">
            <a:extLst>
              <a:ext uri="{FF2B5EF4-FFF2-40B4-BE49-F238E27FC236}">
                <a16:creationId xmlns:a16="http://schemas.microsoft.com/office/drawing/2014/main" id="{3218AE92-08F3-3E07-2B7F-456D98A74C50}"/>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1741454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3399B-1118-193F-04D2-B117D131D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5250A-584F-64C4-43E0-7585183E8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74C84-ED64-6835-4CF2-6FF2C293C02B}"/>
              </a:ext>
            </a:extLst>
          </p:cNvPr>
          <p:cNvSpPr>
            <a:spLocks noGrp="1"/>
          </p:cNvSpPr>
          <p:nvPr>
            <p:ph type="body" idx="1"/>
          </p:nvPr>
        </p:nvSpPr>
        <p:spPr/>
        <p:txBody>
          <a:bodyPr/>
          <a:lstStyle/>
          <a:p>
            <a:r>
              <a:rPr lang="en-US" i="0"/>
              <a:t>Using the student guide,</a:t>
            </a:r>
            <a:r>
              <a:rPr lang="en-US" b="1" i="0"/>
              <a:t> Science Notebook 2D My Backyard Insects,</a:t>
            </a:r>
            <a:r>
              <a:rPr lang="en-US" i="0"/>
              <a:t> have students draw or list what they predict they can find in these locations. Have students explore these locations over the weekend, and share their findings the next day or week. </a:t>
            </a:r>
          </a:p>
        </p:txBody>
      </p:sp>
      <p:sp>
        <p:nvSpPr>
          <p:cNvPr id="4" name="Slide Number Placeholder 3">
            <a:extLst>
              <a:ext uri="{FF2B5EF4-FFF2-40B4-BE49-F238E27FC236}">
                <a16:creationId xmlns:a16="http://schemas.microsoft.com/office/drawing/2014/main" id="{BE01EF85-5A5C-F630-B790-759C5EBDA6E3}"/>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2369725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3BF28-09E5-8B84-03B5-2D09E9AF9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A4A3A-FBF2-2DAC-D0A4-F602174008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72F14-B726-C850-6FE6-1B5F077D2806}"/>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3405CD19-D602-9BE2-D849-373197420DF7}"/>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462372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CF702-B881-A97E-18EE-1595E613B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04042-7937-04AA-D608-E2101E6E5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D1DDAB-41E2-B8D3-7AEF-22E93A26A1DF}"/>
              </a:ext>
            </a:extLst>
          </p:cNvPr>
          <p:cNvSpPr>
            <a:spLocks noGrp="1"/>
          </p:cNvSpPr>
          <p:nvPr>
            <p:ph type="body" idx="1"/>
          </p:nvPr>
        </p:nvSpPr>
        <p:spPr/>
        <p:txBody>
          <a:bodyPr/>
          <a:lstStyle/>
          <a:p>
            <a:r>
              <a:rPr lang="en-US" i="0"/>
              <a:t>Allow students time to share their reasonings and write it into their student guide </a:t>
            </a:r>
            <a:r>
              <a:rPr lang="en-US" b="1" i="0"/>
              <a:t>Science Notebook 2D My Backyard Insects </a:t>
            </a:r>
            <a:r>
              <a:rPr lang="en-US" i="0"/>
              <a:t>page.</a:t>
            </a:r>
          </a:p>
        </p:txBody>
      </p:sp>
      <p:sp>
        <p:nvSpPr>
          <p:cNvPr id="4" name="Slide Number Placeholder 3">
            <a:extLst>
              <a:ext uri="{FF2B5EF4-FFF2-40B4-BE49-F238E27FC236}">
                <a16:creationId xmlns:a16="http://schemas.microsoft.com/office/drawing/2014/main" id="{03A761D4-6F88-3A59-B474-26CB0D2B2CBC}"/>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3219979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D51CD-9BC1-CB27-A615-68C134526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CA2F0-48DA-B358-D55B-A9B71BE89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8ABCB-26A1-21E8-6C7F-1E6F0DA40407}"/>
              </a:ext>
            </a:extLst>
          </p:cNvPr>
          <p:cNvSpPr>
            <a:spLocks noGrp="1"/>
          </p:cNvSpPr>
          <p:nvPr>
            <p:ph type="body" idx="1"/>
          </p:nvPr>
        </p:nvSpPr>
        <p:spPr/>
        <p:txBody>
          <a:bodyPr/>
          <a:lstStyle/>
          <a:p>
            <a:r>
              <a:rPr lang="en-US" b="1"/>
              <a:t>Guiding Question:</a:t>
            </a:r>
            <a:r>
              <a:rPr lang="en-US"/>
              <a:t> Are the same insects and tiny creatures always found in the same microhabitat?</a:t>
            </a:r>
          </a:p>
          <a:p>
            <a:endParaRPr lang="en-US"/>
          </a:p>
          <a:p>
            <a:r>
              <a:rPr lang="en-US"/>
              <a:t>After</a:t>
            </a:r>
            <a:r>
              <a:rPr lang="en-US" i="0"/>
              <a:t> exploring habitats and diversity through lesson activities, have students complete the </a:t>
            </a:r>
            <a:r>
              <a:rPr lang="en-US" b="1" i="0"/>
              <a:t>2D Claim, Evidence, Reasoning </a:t>
            </a:r>
            <a:r>
              <a:rPr lang="en-US" i="0"/>
              <a:t>questions on student guide pages 68-69.</a:t>
            </a:r>
            <a:endParaRPr lang="en-US"/>
          </a:p>
          <a:p>
            <a:endParaRPr lang="en-US" i="0"/>
          </a:p>
          <a:p>
            <a:endParaRPr lang="en-US" i="0"/>
          </a:p>
        </p:txBody>
      </p:sp>
      <p:sp>
        <p:nvSpPr>
          <p:cNvPr id="4" name="Slide Number Placeholder 3">
            <a:extLst>
              <a:ext uri="{FF2B5EF4-FFF2-40B4-BE49-F238E27FC236}">
                <a16:creationId xmlns:a16="http://schemas.microsoft.com/office/drawing/2014/main" id="{1AD0B0D7-E833-19DD-372C-0171E59D47A9}"/>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141488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E1CE1-F0AE-F5B0-13AE-2407D89CF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83E92-360F-F296-3433-05B163A99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6387A-4355-0509-F6C6-0C5BCA839DF0}"/>
              </a:ext>
            </a:extLst>
          </p:cNvPr>
          <p:cNvSpPr>
            <a:spLocks noGrp="1"/>
          </p:cNvSpPr>
          <p:nvPr>
            <p:ph type="body" idx="1"/>
          </p:nvPr>
        </p:nvSpPr>
        <p:spPr/>
        <p:txBody>
          <a:bodyPr/>
          <a:lstStyle/>
          <a:p>
            <a:r>
              <a:rPr lang="en-US" i="0"/>
              <a:t>(A </a:t>
            </a:r>
            <a:r>
              <a:rPr lang="en-US" b="1" i="0"/>
              <a:t>habitat</a:t>
            </a:r>
            <a:r>
              <a:rPr lang="en-US" i="0"/>
              <a:t> is where an animal lives. It provides an animal with food, water, shelter, space, and air to survive.) </a:t>
            </a:r>
          </a:p>
          <a:p>
            <a:endParaRPr lang="en-US" i="0"/>
          </a:p>
          <a:p>
            <a:r>
              <a:rPr lang="en-US" i="0"/>
              <a:t>Allow students time to share their definition and the needs that a habitat provides. Some insects, spiders, and other tiny creatures are found in many different areas while others are only found in very limited habitats. For example, some insects are only found on one type of tree.</a:t>
            </a:r>
          </a:p>
          <a:p>
            <a:endParaRPr lang="en-US"/>
          </a:p>
          <a:p>
            <a:r>
              <a:rPr lang="en-US"/>
              <a:t>Plant in Picture: pale purple coneflower</a:t>
            </a:r>
          </a:p>
        </p:txBody>
      </p:sp>
      <p:sp>
        <p:nvSpPr>
          <p:cNvPr id="4" name="Slide Number Placeholder 3">
            <a:extLst>
              <a:ext uri="{FF2B5EF4-FFF2-40B4-BE49-F238E27FC236}">
                <a16:creationId xmlns:a16="http://schemas.microsoft.com/office/drawing/2014/main" id="{F1113409-ABE8-7FD8-A10A-A355AF123226}"/>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3327594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11453-0291-E007-C11F-6B3DE3F03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A403E-0957-7115-83EA-A01BEA6E4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A5C4C-F78D-A278-2FE5-AD93C3A76ACA}"/>
              </a:ext>
            </a:extLst>
          </p:cNvPr>
          <p:cNvSpPr>
            <a:spLocks noGrp="1"/>
          </p:cNvSpPr>
          <p:nvPr>
            <p:ph type="body" idx="1"/>
          </p:nvPr>
        </p:nvSpPr>
        <p:spPr/>
        <p:txBody>
          <a:bodyPr/>
          <a:lstStyle/>
          <a:p>
            <a:r>
              <a:rPr lang="en-US" b="1" i="0"/>
              <a:t>Rubric: </a:t>
            </a:r>
            <a:endParaRPr lang="en-US"/>
          </a:p>
          <a:p>
            <a:pPr marL="171450" indent="-171450">
              <a:buFont typeface="Arial" panose="020B0604020202020204" pitchFamily="34" charset="0"/>
              <a:buChar char="•"/>
            </a:pPr>
            <a:r>
              <a:rPr lang="en-US" i="0"/>
              <a:t>4 (Exceeds) – Student circles the correct claim. Under evidence, the student writes the same microhabitat twice, lists at least 4-5 insects and tiny creatures found in each microhabitat, and circles the correct yes or no answer. Under reasoning, the student writes at least 2-3 correct words into the blanks.</a:t>
            </a:r>
          </a:p>
          <a:p>
            <a:pPr marL="171450" indent="-171450">
              <a:buFont typeface="Arial" panose="020B0604020202020204" pitchFamily="34" charset="0"/>
              <a:buChar char="•"/>
            </a:pPr>
            <a:r>
              <a:rPr lang="en-US" i="0"/>
              <a:t>3 (Meets) – Student circles the correct claim. Under evidence, the student writes the same microhabitat twice, lists at least 2-3 insects and tiny creatures found in each microhabitat, and circles the correct yes or no answer. Under reasoning, the student writes at least 2-3 correct words into the blanks. </a:t>
            </a:r>
          </a:p>
          <a:p>
            <a:pPr marL="171450" indent="-171450">
              <a:buFont typeface="Arial" panose="020B0604020202020204" pitchFamily="34" charset="0"/>
              <a:buChar char="•"/>
            </a:pPr>
            <a:r>
              <a:rPr lang="en-US" i="0"/>
              <a:t>2 (Partially meets) – Student may or may not circle the correct claim. Under evidence, the student lists a microhabitat once, lists at least 1-2 insects and tiny creatures found in each microhabitat, and may or may not circle the correct yes or no answer. Under reasoning, the student writes at least 1-2 correct words into the blanks.</a:t>
            </a:r>
          </a:p>
          <a:p>
            <a:pPr marL="171450" indent="-171450">
              <a:buFont typeface="Arial" panose="020B0604020202020204" pitchFamily="34" charset="0"/>
              <a:buChar char="•"/>
            </a:pPr>
            <a:r>
              <a:rPr lang="en-US" i="0"/>
              <a:t>1 (Doesn’t meet) – Student does not circle the correct claim. Under evidence, the student lists a microhabitat once, lists only 1 or no insects and tiny creatures for only one microhabitat, and does not circle the correct yes or no answer. Under reasoning, the student does not fill in the blanks with the correct answer.</a:t>
            </a:r>
          </a:p>
        </p:txBody>
      </p:sp>
      <p:sp>
        <p:nvSpPr>
          <p:cNvPr id="4" name="Slide Number Placeholder 3">
            <a:extLst>
              <a:ext uri="{FF2B5EF4-FFF2-40B4-BE49-F238E27FC236}">
                <a16:creationId xmlns:a16="http://schemas.microsoft.com/office/drawing/2014/main" id="{8C17F184-9930-22D4-78C5-9E919B7A7267}"/>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9723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6D4F9-5BB9-8ED9-34E2-EA3AE9951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D68EC-F28E-8B8D-5F78-6992B31CA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C75F2-F3F3-E00D-6B26-4AA0BF04C31D}"/>
              </a:ext>
            </a:extLst>
          </p:cNvPr>
          <p:cNvSpPr>
            <a:spLocks noGrp="1"/>
          </p:cNvSpPr>
          <p:nvPr>
            <p:ph type="body" idx="1"/>
          </p:nvPr>
        </p:nvSpPr>
        <p:spPr/>
        <p:txBody>
          <a:bodyPr/>
          <a:lstStyle/>
          <a:p>
            <a:r>
              <a:rPr lang="en-US" i="0"/>
              <a:t>Have students open their student guides to the </a:t>
            </a:r>
            <a:r>
              <a:rPr lang="en-US" b="1" i="0"/>
              <a:t>Lesson 2D Tiny Worlds, Tiny Animals </a:t>
            </a:r>
            <a:r>
              <a:rPr lang="en-US" i="0"/>
              <a:t>introduction on Page 64. Read the guiding question together. Brainstorm ideas as a class.</a:t>
            </a:r>
          </a:p>
        </p:txBody>
      </p:sp>
      <p:sp>
        <p:nvSpPr>
          <p:cNvPr id="4" name="Slide Number Placeholder 3">
            <a:extLst>
              <a:ext uri="{FF2B5EF4-FFF2-40B4-BE49-F238E27FC236}">
                <a16:creationId xmlns:a16="http://schemas.microsoft.com/office/drawing/2014/main" id="{B12006ED-F9D4-183E-0944-367B6EE3D00A}"/>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226964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B06C1-815D-0827-57E7-DF72B0575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9D80B-B5D1-F515-B132-3821AAF45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C946FE-6579-B351-A108-C42B004F81BA}"/>
              </a:ext>
            </a:extLst>
          </p:cNvPr>
          <p:cNvSpPr>
            <a:spLocks noGrp="1"/>
          </p:cNvSpPr>
          <p:nvPr>
            <p:ph type="body" idx="1"/>
          </p:nvPr>
        </p:nvSpPr>
        <p:spPr/>
        <p:txBody>
          <a:bodyPr/>
          <a:lstStyle/>
          <a:p>
            <a:r>
              <a:rPr lang="en-US" i="0"/>
              <a:t>Display and share the </a:t>
            </a:r>
            <a:r>
              <a:rPr lang="en-US" i="1"/>
              <a:t>Big Book of Bugs</a:t>
            </a:r>
            <a:r>
              <a:rPr lang="en-US" i="0"/>
              <a:t>. After flipping through the book, explain to the students that scientists classify plants and animals based on their characteristics. That is, they place plants and animals into groups based on how similar they look. So beetles are grouped together because they all have wings that are covered by a hard shell and grasshoppers are a group because they have a similar body shape and leg structure. </a:t>
            </a:r>
          </a:p>
        </p:txBody>
      </p:sp>
      <p:sp>
        <p:nvSpPr>
          <p:cNvPr id="4" name="Slide Number Placeholder 3">
            <a:extLst>
              <a:ext uri="{FF2B5EF4-FFF2-40B4-BE49-F238E27FC236}">
                <a16:creationId xmlns:a16="http://schemas.microsoft.com/office/drawing/2014/main" id="{1D356A82-31E2-6FC3-01DD-E14DF96CE0DC}"/>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416530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F5386-C9C8-84B5-B876-479D1A1D6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D5B98-84EC-CE04-C75D-6F71ACCE7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A7ED2F-7599-3F44-3810-26BAAEEEF31F}"/>
              </a:ext>
            </a:extLst>
          </p:cNvPr>
          <p:cNvSpPr>
            <a:spLocks noGrp="1"/>
          </p:cNvSpPr>
          <p:nvPr>
            <p:ph type="body" idx="1"/>
          </p:nvPr>
        </p:nvSpPr>
        <p:spPr/>
        <p:txBody>
          <a:bodyPr/>
          <a:lstStyle/>
          <a:p>
            <a:r>
              <a:rPr lang="en-US" i="0"/>
              <a:t>Read through the </a:t>
            </a:r>
            <a:r>
              <a:rPr lang="en-US" i="1"/>
              <a:t>Big Book of Bugs </a:t>
            </a:r>
            <a:r>
              <a:rPr lang="en-US" i="0"/>
              <a:t>together. Ask students to notice what characteristics different groups of insects have in common.</a:t>
            </a:r>
          </a:p>
        </p:txBody>
      </p:sp>
      <p:sp>
        <p:nvSpPr>
          <p:cNvPr id="4" name="Slide Number Placeholder 3">
            <a:extLst>
              <a:ext uri="{FF2B5EF4-FFF2-40B4-BE49-F238E27FC236}">
                <a16:creationId xmlns:a16="http://schemas.microsoft.com/office/drawing/2014/main" id="{59FB0B4D-6C2B-98DF-BE5A-8B328D185A49}"/>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246196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5362A-83CE-7D85-56FB-320D6F099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8D929-9C90-6337-E5E0-C95DDA3914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93F7C-CDB0-03FC-397D-862F2A1622A7}"/>
              </a:ext>
            </a:extLst>
          </p:cNvPr>
          <p:cNvSpPr>
            <a:spLocks noGrp="1"/>
          </p:cNvSpPr>
          <p:nvPr>
            <p:ph type="body" idx="1"/>
          </p:nvPr>
        </p:nvSpPr>
        <p:spPr/>
        <p:txBody>
          <a:bodyPr/>
          <a:lstStyle/>
          <a:p>
            <a:r>
              <a:rPr lang="en-US"/>
              <a:t>You will need a copy of </a:t>
            </a:r>
            <a:r>
              <a:rPr lang="en-US" i="1"/>
              <a:t>Peterson's First Field Guide to Insects</a:t>
            </a:r>
            <a:r>
              <a:rPr lang="en-US"/>
              <a:t>. Display</a:t>
            </a:r>
            <a:r>
              <a:rPr lang="en-US" i="0"/>
              <a:t> and share </a:t>
            </a:r>
            <a:r>
              <a:rPr lang="en-US" i="1"/>
              <a:t>Peterson’s First Field Guide to Insects</a:t>
            </a:r>
            <a:r>
              <a:rPr lang="en-US" i="0"/>
              <a:t>. Show students how this field guide is divided into insect groups. </a:t>
            </a:r>
          </a:p>
        </p:txBody>
      </p:sp>
      <p:sp>
        <p:nvSpPr>
          <p:cNvPr id="4" name="Slide Number Placeholder 3">
            <a:extLst>
              <a:ext uri="{FF2B5EF4-FFF2-40B4-BE49-F238E27FC236}">
                <a16:creationId xmlns:a16="http://schemas.microsoft.com/office/drawing/2014/main" id="{7F7FAA9E-60D3-941F-9A45-542174CFC4D7}"/>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4188179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AA9D3-376A-FD3E-76CD-2DE54290B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236EC-6755-52C8-E521-AAC48409CB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A6604-87A1-7583-F21B-2218AF162E40}"/>
              </a:ext>
            </a:extLst>
          </p:cNvPr>
          <p:cNvSpPr>
            <a:spLocks noGrp="1"/>
          </p:cNvSpPr>
          <p:nvPr>
            <p:ph type="body" idx="1"/>
          </p:nvPr>
        </p:nvSpPr>
        <p:spPr/>
        <p:txBody>
          <a:bodyPr/>
          <a:lstStyle/>
          <a:p>
            <a:r>
              <a:rPr lang="en-US" i="0"/>
              <a:t>Show how this book is also divided into groups like dragonflies and damselflies, grasshoppers and crickets, beetles, butterflies and moths, flies, wasps and ants.</a:t>
            </a:r>
          </a:p>
          <a:p>
            <a:endParaRPr lang="en-US"/>
          </a:p>
          <a:p>
            <a:r>
              <a:rPr lang="en-US">
                <a:hlinkClick r:id="rId3"/>
              </a:rPr>
              <a:t>Field Guide | Missouri Department of Conservation</a:t>
            </a:r>
            <a:endParaRPr lang="en-US"/>
          </a:p>
        </p:txBody>
      </p:sp>
      <p:sp>
        <p:nvSpPr>
          <p:cNvPr id="4" name="Slide Number Placeholder 3">
            <a:extLst>
              <a:ext uri="{FF2B5EF4-FFF2-40B4-BE49-F238E27FC236}">
                <a16:creationId xmlns:a16="http://schemas.microsoft.com/office/drawing/2014/main" id="{E2B3E1E3-3B86-5D91-048B-12EF1AF9EFA0}"/>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414499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09DB6-1D49-3856-1F0D-83DFA94DA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F4FFD-0BEB-3F3C-3F1F-9B817C847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1C456-F5DA-6FD6-35E2-6B81ADD51AEC}"/>
              </a:ext>
            </a:extLst>
          </p:cNvPr>
          <p:cNvSpPr>
            <a:spLocks noGrp="1"/>
          </p:cNvSpPr>
          <p:nvPr>
            <p:ph type="body" idx="1"/>
          </p:nvPr>
        </p:nvSpPr>
        <p:spPr/>
        <p:txBody>
          <a:bodyPr/>
          <a:lstStyle/>
          <a:p>
            <a:r>
              <a:rPr lang="en-US" i="0"/>
              <a:t>Turn to the grasshopper section on Page 23. This section shows many types of grasshoppers. So, if they find a grasshopper outside, then they should flip to where the grasshoppers are in the book.</a:t>
            </a:r>
          </a:p>
          <a:p>
            <a:endParaRPr lang="en-US"/>
          </a:p>
          <a:p>
            <a:r>
              <a:rPr lang="en-US"/>
              <a:t>Illustrations:</a:t>
            </a:r>
          </a:p>
          <a:p>
            <a:r>
              <a:rPr lang="en-US"/>
              <a:t>Lichen grasshopper</a:t>
            </a:r>
          </a:p>
          <a:p>
            <a:r>
              <a:rPr lang="en-US"/>
              <a:t>IO Moth</a:t>
            </a:r>
          </a:p>
          <a:p>
            <a:endParaRPr lang="en-US"/>
          </a:p>
        </p:txBody>
      </p:sp>
      <p:sp>
        <p:nvSpPr>
          <p:cNvPr id="4" name="Slide Number Placeholder 3">
            <a:extLst>
              <a:ext uri="{FF2B5EF4-FFF2-40B4-BE49-F238E27FC236}">
                <a16:creationId xmlns:a16="http://schemas.microsoft.com/office/drawing/2014/main" id="{BC452F17-69A8-3832-416A-7259A417720F}"/>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139503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611F-7960-4FBE-EE70-CD80FE3F2A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4CC0CE-6D69-B560-8F83-58794D945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4035F9-4AB0-128A-7223-9AFBF04B69AA}"/>
              </a:ext>
            </a:extLst>
          </p:cNvPr>
          <p:cNvSpPr>
            <a:spLocks noGrp="1"/>
          </p:cNvSpPr>
          <p:nvPr>
            <p:ph type="dt" sz="half" idx="10"/>
          </p:nvPr>
        </p:nvSpPr>
        <p:spPr/>
        <p:txBody>
          <a:bodyPr/>
          <a:lstStyle/>
          <a:p>
            <a:fld id="{A88F7054-EE60-4CFA-9963-CE83FC3699A8}" type="datetimeFigureOut">
              <a:rPr lang="en-US" smtClean="0"/>
              <a:t>11/5/2025</a:t>
            </a:fld>
            <a:endParaRPr lang="en-US"/>
          </a:p>
        </p:txBody>
      </p:sp>
      <p:sp>
        <p:nvSpPr>
          <p:cNvPr id="5" name="Footer Placeholder 4">
            <a:extLst>
              <a:ext uri="{FF2B5EF4-FFF2-40B4-BE49-F238E27FC236}">
                <a16:creationId xmlns:a16="http://schemas.microsoft.com/office/drawing/2014/main" id="{F894F04D-87FE-22B1-761D-A9B1DBD4B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AB66A-8EFE-271B-A97E-8720DB67F238}"/>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38267256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094F-13FC-ECFF-EAFC-E68B6090FA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9CC26E-50D1-765C-1247-5631EF2812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EA5D5-3701-D6D9-CD07-D0E9C7C17BAF}"/>
              </a:ext>
            </a:extLst>
          </p:cNvPr>
          <p:cNvSpPr>
            <a:spLocks noGrp="1"/>
          </p:cNvSpPr>
          <p:nvPr>
            <p:ph type="dt" sz="half" idx="10"/>
          </p:nvPr>
        </p:nvSpPr>
        <p:spPr/>
        <p:txBody>
          <a:bodyPr/>
          <a:lstStyle/>
          <a:p>
            <a:fld id="{A88F7054-EE60-4CFA-9963-CE83FC3699A8}" type="datetimeFigureOut">
              <a:rPr lang="en-US" smtClean="0"/>
              <a:t>11/5/2025</a:t>
            </a:fld>
            <a:endParaRPr lang="en-US"/>
          </a:p>
        </p:txBody>
      </p:sp>
      <p:sp>
        <p:nvSpPr>
          <p:cNvPr id="5" name="Footer Placeholder 4">
            <a:extLst>
              <a:ext uri="{FF2B5EF4-FFF2-40B4-BE49-F238E27FC236}">
                <a16:creationId xmlns:a16="http://schemas.microsoft.com/office/drawing/2014/main" id="{F56B3CC4-E41B-FEF6-5A82-271B1FB57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84046-37EB-D0A7-611E-BBF3FC3C71C3}"/>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11531647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DA3E3A-4C77-D1A9-B9AA-12F592F091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37E213-74F0-09A9-9B0A-F50BCD3DC7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83C50-6029-C86A-F1E2-5396A9F659C2}"/>
              </a:ext>
            </a:extLst>
          </p:cNvPr>
          <p:cNvSpPr>
            <a:spLocks noGrp="1"/>
          </p:cNvSpPr>
          <p:nvPr>
            <p:ph type="dt" sz="half" idx="10"/>
          </p:nvPr>
        </p:nvSpPr>
        <p:spPr/>
        <p:txBody>
          <a:bodyPr/>
          <a:lstStyle/>
          <a:p>
            <a:fld id="{A88F7054-EE60-4CFA-9963-CE83FC3699A8}" type="datetimeFigureOut">
              <a:rPr lang="en-US" smtClean="0"/>
              <a:t>11/5/2025</a:t>
            </a:fld>
            <a:endParaRPr lang="en-US"/>
          </a:p>
        </p:txBody>
      </p:sp>
      <p:sp>
        <p:nvSpPr>
          <p:cNvPr id="5" name="Footer Placeholder 4">
            <a:extLst>
              <a:ext uri="{FF2B5EF4-FFF2-40B4-BE49-F238E27FC236}">
                <a16:creationId xmlns:a16="http://schemas.microsoft.com/office/drawing/2014/main" id="{6FA96E1A-09F4-E524-B80D-19FC6CD15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64695-8323-FCCF-C83F-78C04C1257D6}"/>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211265466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93F7A-315B-64D6-B2F5-9E10553A9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371E5-A459-5805-5FD2-D2D4A95B78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FEE78-2C86-4934-6CDE-595103143C6E}"/>
              </a:ext>
            </a:extLst>
          </p:cNvPr>
          <p:cNvSpPr>
            <a:spLocks noGrp="1"/>
          </p:cNvSpPr>
          <p:nvPr>
            <p:ph type="dt" sz="half" idx="10"/>
          </p:nvPr>
        </p:nvSpPr>
        <p:spPr/>
        <p:txBody>
          <a:bodyPr/>
          <a:lstStyle/>
          <a:p>
            <a:fld id="{A88F7054-EE60-4CFA-9963-CE83FC3699A8}" type="datetimeFigureOut">
              <a:rPr lang="en-US" smtClean="0"/>
              <a:t>11/5/2025</a:t>
            </a:fld>
            <a:endParaRPr lang="en-US"/>
          </a:p>
        </p:txBody>
      </p:sp>
      <p:sp>
        <p:nvSpPr>
          <p:cNvPr id="5" name="Footer Placeholder 4">
            <a:extLst>
              <a:ext uri="{FF2B5EF4-FFF2-40B4-BE49-F238E27FC236}">
                <a16:creationId xmlns:a16="http://schemas.microsoft.com/office/drawing/2014/main" id="{916C901E-915A-97B2-FD76-1D97A9A7E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B3FEA-9ABA-AA82-B6D6-2B0583CBFC0D}"/>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17365414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CFE5-56C1-8E89-9E29-138F5D071A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E53A43-F390-89AE-6EAE-3B602A50AB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B46ABA-4A7D-A0D1-B309-0957DEE98C82}"/>
              </a:ext>
            </a:extLst>
          </p:cNvPr>
          <p:cNvSpPr>
            <a:spLocks noGrp="1"/>
          </p:cNvSpPr>
          <p:nvPr>
            <p:ph type="dt" sz="half" idx="10"/>
          </p:nvPr>
        </p:nvSpPr>
        <p:spPr/>
        <p:txBody>
          <a:bodyPr/>
          <a:lstStyle/>
          <a:p>
            <a:fld id="{A88F7054-EE60-4CFA-9963-CE83FC3699A8}" type="datetimeFigureOut">
              <a:rPr lang="en-US" smtClean="0"/>
              <a:t>11/5/2025</a:t>
            </a:fld>
            <a:endParaRPr lang="en-US"/>
          </a:p>
        </p:txBody>
      </p:sp>
      <p:sp>
        <p:nvSpPr>
          <p:cNvPr id="5" name="Footer Placeholder 4">
            <a:extLst>
              <a:ext uri="{FF2B5EF4-FFF2-40B4-BE49-F238E27FC236}">
                <a16:creationId xmlns:a16="http://schemas.microsoft.com/office/drawing/2014/main" id="{116DC2B6-12F6-DC4E-CCBB-65696FED5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9380B-3DCF-ED15-0DC3-BE2941E0DD59}"/>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30716406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DF9A-750B-183C-42B0-C2EF40D28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59E12-0387-C554-40B3-78905A1FD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8869BC-867F-9AB7-E652-EC8C88DB2D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74F7F1-BC3A-83C2-D083-C5056921C85A}"/>
              </a:ext>
            </a:extLst>
          </p:cNvPr>
          <p:cNvSpPr>
            <a:spLocks noGrp="1"/>
          </p:cNvSpPr>
          <p:nvPr>
            <p:ph type="dt" sz="half" idx="10"/>
          </p:nvPr>
        </p:nvSpPr>
        <p:spPr/>
        <p:txBody>
          <a:bodyPr/>
          <a:lstStyle/>
          <a:p>
            <a:fld id="{A88F7054-EE60-4CFA-9963-CE83FC3699A8}" type="datetimeFigureOut">
              <a:rPr lang="en-US" smtClean="0"/>
              <a:t>11/5/2025</a:t>
            </a:fld>
            <a:endParaRPr lang="en-US"/>
          </a:p>
        </p:txBody>
      </p:sp>
      <p:sp>
        <p:nvSpPr>
          <p:cNvPr id="6" name="Footer Placeholder 5">
            <a:extLst>
              <a:ext uri="{FF2B5EF4-FFF2-40B4-BE49-F238E27FC236}">
                <a16:creationId xmlns:a16="http://schemas.microsoft.com/office/drawing/2014/main" id="{7A953285-479F-834A-D88B-B53F237C4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799A0-C97E-204A-0517-9BDCB133685C}"/>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33073066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79FF-21CC-4AA5-94E8-08BD88B353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AB970A-3C0A-7242-0F97-BE71C8BFF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CCF69-E605-DEB7-D5ED-4F3EBCDF0D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84A053-E9EB-F567-D359-A97569450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C238D-EF0C-A9E2-1807-5A58413A06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4CEB95-EE98-44B6-E36D-B0FECD40142D}"/>
              </a:ext>
            </a:extLst>
          </p:cNvPr>
          <p:cNvSpPr>
            <a:spLocks noGrp="1"/>
          </p:cNvSpPr>
          <p:nvPr>
            <p:ph type="dt" sz="half" idx="10"/>
          </p:nvPr>
        </p:nvSpPr>
        <p:spPr/>
        <p:txBody>
          <a:bodyPr/>
          <a:lstStyle/>
          <a:p>
            <a:fld id="{A88F7054-EE60-4CFA-9963-CE83FC3699A8}" type="datetimeFigureOut">
              <a:rPr lang="en-US" smtClean="0"/>
              <a:t>11/5/2025</a:t>
            </a:fld>
            <a:endParaRPr lang="en-US"/>
          </a:p>
        </p:txBody>
      </p:sp>
      <p:sp>
        <p:nvSpPr>
          <p:cNvPr id="8" name="Footer Placeholder 7">
            <a:extLst>
              <a:ext uri="{FF2B5EF4-FFF2-40B4-BE49-F238E27FC236}">
                <a16:creationId xmlns:a16="http://schemas.microsoft.com/office/drawing/2014/main" id="{7AB03552-0237-2153-8D6D-8D8D538B39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5E1929-AA31-6EA5-9ACD-44052615F179}"/>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42199588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963A-03A8-3A9D-CF1D-C9DEBF4B8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109969-D49D-7A8A-6EB2-AC74E2C055D2}"/>
              </a:ext>
            </a:extLst>
          </p:cNvPr>
          <p:cNvSpPr>
            <a:spLocks noGrp="1"/>
          </p:cNvSpPr>
          <p:nvPr>
            <p:ph type="dt" sz="half" idx="10"/>
          </p:nvPr>
        </p:nvSpPr>
        <p:spPr/>
        <p:txBody>
          <a:bodyPr/>
          <a:lstStyle/>
          <a:p>
            <a:fld id="{A88F7054-EE60-4CFA-9963-CE83FC3699A8}" type="datetimeFigureOut">
              <a:rPr lang="en-US" smtClean="0"/>
              <a:t>11/5/2025</a:t>
            </a:fld>
            <a:endParaRPr lang="en-US"/>
          </a:p>
        </p:txBody>
      </p:sp>
      <p:sp>
        <p:nvSpPr>
          <p:cNvPr id="4" name="Footer Placeholder 3">
            <a:extLst>
              <a:ext uri="{FF2B5EF4-FFF2-40B4-BE49-F238E27FC236}">
                <a16:creationId xmlns:a16="http://schemas.microsoft.com/office/drawing/2014/main" id="{992E2D55-E830-9E15-9A37-3C84B4D2EB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D8E36-8F27-0D26-CD98-3056039FFFA2}"/>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20037104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9CA782-DFB4-74DB-3BBD-7FD33FD0F501}"/>
              </a:ext>
            </a:extLst>
          </p:cNvPr>
          <p:cNvSpPr>
            <a:spLocks noGrp="1"/>
          </p:cNvSpPr>
          <p:nvPr>
            <p:ph type="dt" sz="half" idx="10"/>
          </p:nvPr>
        </p:nvSpPr>
        <p:spPr/>
        <p:txBody>
          <a:bodyPr/>
          <a:lstStyle/>
          <a:p>
            <a:fld id="{A88F7054-EE60-4CFA-9963-CE83FC3699A8}" type="datetimeFigureOut">
              <a:rPr lang="en-US" smtClean="0"/>
              <a:t>11/5/2025</a:t>
            </a:fld>
            <a:endParaRPr lang="en-US"/>
          </a:p>
        </p:txBody>
      </p:sp>
      <p:sp>
        <p:nvSpPr>
          <p:cNvPr id="3" name="Footer Placeholder 2">
            <a:extLst>
              <a:ext uri="{FF2B5EF4-FFF2-40B4-BE49-F238E27FC236}">
                <a16:creationId xmlns:a16="http://schemas.microsoft.com/office/drawing/2014/main" id="{A384F23E-FD98-BED8-2585-ADF1281845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7F2025-F551-BAFA-2063-B94CC1C8D713}"/>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207385191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C46D-D78C-7793-DE55-B502210409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08A5AD-21B7-9E64-3217-E01098BA0D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0BB8FA-EE7A-5FE2-4487-CEECABE9D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D87706-1E2E-98D2-4133-9C8464F424F2}"/>
              </a:ext>
            </a:extLst>
          </p:cNvPr>
          <p:cNvSpPr>
            <a:spLocks noGrp="1"/>
          </p:cNvSpPr>
          <p:nvPr>
            <p:ph type="dt" sz="half" idx="10"/>
          </p:nvPr>
        </p:nvSpPr>
        <p:spPr/>
        <p:txBody>
          <a:bodyPr/>
          <a:lstStyle/>
          <a:p>
            <a:fld id="{A88F7054-EE60-4CFA-9963-CE83FC3699A8}" type="datetimeFigureOut">
              <a:rPr lang="en-US" smtClean="0"/>
              <a:t>11/5/2025</a:t>
            </a:fld>
            <a:endParaRPr lang="en-US"/>
          </a:p>
        </p:txBody>
      </p:sp>
      <p:sp>
        <p:nvSpPr>
          <p:cNvPr id="6" name="Footer Placeholder 5">
            <a:extLst>
              <a:ext uri="{FF2B5EF4-FFF2-40B4-BE49-F238E27FC236}">
                <a16:creationId xmlns:a16="http://schemas.microsoft.com/office/drawing/2014/main" id="{5428070A-1370-F8C5-7495-526FB10F7E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8AF75B-0106-C6FE-78CB-20FD8065E8E3}"/>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29283718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5B52-57BD-FF72-45B5-2EB65657A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8930BD-F676-29C9-120D-F2301364A1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3646E5-BC89-292B-CF61-466EB8963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8ED60-AB25-634E-18C1-39F7FCE6F5F5}"/>
              </a:ext>
            </a:extLst>
          </p:cNvPr>
          <p:cNvSpPr>
            <a:spLocks noGrp="1"/>
          </p:cNvSpPr>
          <p:nvPr>
            <p:ph type="dt" sz="half" idx="10"/>
          </p:nvPr>
        </p:nvSpPr>
        <p:spPr/>
        <p:txBody>
          <a:bodyPr/>
          <a:lstStyle/>
          <a:p>
            <a:fld id="{A88F7054-EE60-4CFA-9963-CE83FC3699A8}" type="datetimeFigureOut">
              <a:rPr lang="en-US" smtClean="0"/>
              <a:t>11/5/2025</a:t>
            </a:fld>
            <a:endParaRPr lang="en-US"/>
          </a:p>
        </p:txBody>
      </p:sp>
      <p:sp>
        <p:nvSpPr>
          <p:cNvPr id="6" name="Footer Placeholder 5">
            <a:extLst>
              <a:ext uri="{FF2B5EF4-FFF2-40B4-BE49-F238E27FC236}">
                <a16:creationId xmlns:a16="http://schemas.microsoft.com/office/drawing/2014/main" id="{32D0CABB-DDBC-6077-BCAF-86224ADAA3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2E9FA-3F60-4B6C-B2CB-B3889089ED1C}"/>
              </a:ext>
            </a:extLst>
          </p:cNvPr>
          <p:cNvSpPr>
            <a:spLocks noGrp="1"/>
          </p:cNvSpPr>
          <p:nvPr>
            <p:ph type="sldNum" sz="quarter" idx="12"/>
          </p:nvPr>
        </p:nvSpPr>
        <p:spPr/>
        <p:txBody>
          <a:bodyPr/>
          <a:lstStyle/>
          <a:p>
            <a:fld id="{0F6BD5A5-9E9A-4FA0-8F7E-DF139FD4E61D}" type="slidenum">
              <a:rPr lang="en-US" smtClean="0"/>
              <a:t>‹#›</a:t>
            </a:fld>
            <a:endParaRPr lang="en-US"/>
          </a:p>
        </p:txBody>
      </p:sp>
    </p:spTree>
    <p:extLst>
      <p:ext uri="{BB962C8B-B14F-4D97-AF65-F5344CB8AC3E}">
        <p14:creationId xmlns:p14="http://schemas.microsoft.com/office/powerpoint/2010/main" val="8063631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B6EDE0-1AD8-F8AF-F6DD-59C3B7D36A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1BD827-A477-13B1-CFF4-88EA1C4E2C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2B097-D02B-AEDA-D544-1C95C2B752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8F7054-EE60-4CFA-9963-CE83FC3699A8}" type="datetimeFigureOut">
              <a:rPr lang="en-US" smtClean="0"/>
              <a:t>11/5/2025</a:t>
            </a:fld>
            <a:endParaRPr lang="en-US"/>
          </a:p>
        </p:txBody>
      </p:sp>
      <p:sp>
        <p:nvSpPr>
          <p:cNvPr id="5" name="Footer Placeholder 4">
            <a:extLst>
              <a:ext uri="{FF2B5EF4-FFF2-40B4-BE49-F238E27FC236}">
                <a16:creationId xmlns:a16="http://schemas.microsoft.com/office/drawing/2014/main" id="{97E0CE96-E42D-FBF9-B0C0-92CF44A81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6741A36-F085-A0EA-228A-95C052F1E8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6BD5A5-9E9A-4FA0-8F7E-DF139FD4E61D}" type="slidenum">
              <a:rPr lang="en-US" smtClean="0"/>
              <a:t>‹#›</a:t>
            </a:fld>
            <a:endParaRPr lang="en-US"/>
          </a:p>
        </p:txBody>
      </p:sp>
    </p:spTree>
    <p:extLst>
      <p:ext uri="{BB962C8B-B14F-4D97-AF65-F5344CB8AC3E}">
        <p14:creationId xmlns:p14="http://schemas.microsoft.com/office/powerpoint/2010/main" val="3610109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youtube.com/watch?v=zhgAyhXgTN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D7E5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8CB1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301634" y="2586512"/>
            <a:ext cx="739718" cy="5114922"/>
          </a:xfrm>
          <a:prstGeom prst="snip2Same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2D: Tiny Worlds Tiny Animals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5F6F5-9EE1-F48A-35D1-BAF5C1B8C1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EB299B1-A542-6D41-3AB4-35B972CDFE6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4A0C8AD-3A7A-BB0D-F4C1-979AF6773FD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8F87ABE1-1873-5E19-2EF6-3338D68220C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6AD36CE5-92EA-2ECA-42C8-8CB33101EF4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F6F759-DE8A-0767-27CD-8F80006FC04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14" name="TextBox 13">
            <a:extLst>
              <a:ext uri="{FF2B5EF4-FFF2-40B4-BE49-F238E27FC236}">
                <a16:creationId xmlns:a16="http://schemas.microsoft.com/office/drawing/2014/main" id="{C705BAEB-5682-1B9C-574E-F48267FC81C1}"/>
              </a:ext>
            </a:extLst>
          </p:cNvPr>
          <p:cNvSpPr txBox="1"/>
          <p:nvPr/>
        </p:nvSpPr>
        <p:spPr>
          <a:xfrm>
            <a:off x="287715" y="378226"/>
            <a:ext cx="11616569" cy="5509200"/>
          </a:xfrm>
          <a:prstGeom prst="rect">
            <a:avLst/>
          </a:prstGeom>
          <a:noFill/>
        </p:spPr>
        <p:txBody>
          <a:bodyPr wrap="square" lIns="91440" tIns="45720" rIns="91440" bIns="45720" anchor="t">
            <a:spAutoFit/>
          </a:bodyPr>
          <a:lstStyle/>
          <a:p>
            <a:r>
              <a:rPr lang="en-US" sz="3200">
                <a:latin typeface="Avenir Next LT Pro"/>
              </a:rPr>
              <a:t>Where are the </a:t>
            </a:r>
            <a:r>
              <a:rPr lang="en-US" sz="3200" b="1">
                <a:latin typeface="Avenir Next LT Pro"/>
              </a:rPr>
              <a:t>grasshoppers</a:t>
            </a:r>
            <a:r>
              <a:rPr lang="en-US" sz="3200">
                <a:latin typeface="Avenir Next LT Pro"/>
              </a:rPr>
              <a:t> in our guide?</a:t>
            </a:r>
            <a:endParaRPr lang="en-US"/>
          </a:p>
          <a:p>
            <a:r>
              <a:rPr lang="en-US" sz="3200">
                <a:latin typeface="Avenir Next LT Pro"/>
              </a:rPr>
              <a:t>How many kinds of grasshoppers are there?</a:t>
            </a:r>
          </a:p>
          <a:p>
            <a:endParaRPr lang="en-US" sz="3200">
              <a:latin typeface="Avenir Next LT Pro" panose="020B0504020202020204" pitchFamily="34" charset="0"/>
            </a:endParaRPr>
          </a:p>
          <a:p>
            <a:r>
              <a:rPr lang="en-US" sz="3200">
                <a:latin typeface="Avenir Next LT Pro"/>
              </a:rPr>
              <a:t>Where are the </a:t>
            </a:r>
            <a:r>
              <a:rPr lang="en-US" sz="3200" b="1">
                <a:latin typeface="Avenir Next LT Pro"/>
              </a:rPr>
              <a:t>butterflies</a:t>
            </a:r>
            <a:r>
              <a:rPr lang="en-US" sz="3200">
                <a:latin typeface="Avenir Next LT Pro"/>
              </a:rPr>
              <a:t> and </a:t>
            </a:r>
            <a:r>
              <a:rPr lang="en-US" sz="3200" b="1">
                <a:latin typeface="Avenir Next LT Pro"/>
              </a:rPr>
              <a:t>moths</a:t>
            </a:r>
            <a:r>
              <a:rPr lang="en-US" sz="3200">
                <a:latin typeface="Avenir Next LT Pro"/>
              </a:rPr>
              <a:t> in our guide?</a:t>
            </a:r>
          </a:p>
          <a:p>
            <a:r>
              <a:rPr lang="en-US" sz="3200">
                <a:latin typeface="Avenir Next LT Pro"/>
              </a:rPr>
              <a:t>How many different kinds can you count?</a:t>
            </a:r>
          </a:p>
          <a:p>
            <a:endParaRPr lang="en-US" sz="3200">
              <a:latin typeface="Avenir Next LT Pro" panose="020B0504020202020204" pitchFamily="34" charset="0"/>
            </a:endParaRPr>
          </a:p>
          <a:p>
            <a:r>
              <a:rPr lang="en-US" sz="3200">
                <a:latin typeface="Avenir Next LT Pro"/>
              </a:rPr>
              <a:t>Where are the </a:t>
            </a:r>
            <a:r>
              <a:rPr lang="en-US" sz="3200" b="1">
                <a:latin typeface="Avenir Next LT Pro"/>
              </a:rPr>
              <a:t>beetles</a:t>
            </a:r>
            <a:r>
              <a:rPr lang="en-US" sz="3200">
                <a:latin typeface="Avenir Next LT Pro"/>
              </a:rPr>
              <a:t> in our guide?</a:t>
            </a:r>
          </a:p>
          <a:p>
            <a:r>
              <a:rPr lang="en-US" sz="3200">
                <a:latin typeface="Avenir Next LT Pro"/>
              </a:rPr>
              <a:t>How many beetles do you see?</a:t>
            </a:r>
          </a:p>
          <a:p>
            <a:endParaRPr lang="en-US" sz="3200">
              <a:latin typeface="Avenir Next LT Pro" panose="020B0504020202020204" pitchFamily="34" charset="0"/>
            </a:endParaRPr>
          </a:p>
          <a:p>
            <a:r>
              <a:rPr lang="en-US" sz="3200">
                <a:latin typeface="Avenir Next LT Pro"/>
              </a:rPr>
              <a:t>Where are the </a:t>
            </a:r>
            <a:r>
              <a:rPr lang="en-US" sz="3200" b="1">
                <a:latin typeface="Avenir Next LT Pro"/>
              </a:rPr>
              <a:t>ants</a:t>
            </a:r>
            <a:r>
              <a:rPr lang="en-US" sz="3200">
                <a:latin typeface="Avenir Next LT Pro"/>
              </a:rPr>
              <a:t>?</a:t>
            </a:r>
          </a:p>
          <a:p>
            <a:r>
              <a:rPr lang="en-US" sz="3200">
                <a:latin typeface="Avenir Next LT Pro"/>
              </a:rPr>
              <a:t>How many kinds of ants do you see?</a:t>
            </a:r>
          </a:p>
        </p:txBody>
      </p:sp>
      <p:pic>
        <p:nvPicPr>
          <p:cNvPr id="3" name="Picture 2">
            <a:extLst>
              <a:ext uri="{FF2B5EF4-FFF2-40B4-BE49-F238E27FC236}">
                <a16:creationId xmlns:a16="http://schemas.microsoft.com/office/drawing/2014/main" id="{614B9A64-2447-C488-AFB2-94287940810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148185" y="1587"/>
            <a:ext cx="2300721" cy="1728644"/>
          </a:xfrm>
          <a:prstGeom prst="rect">
            <a:avLst/>
          </a:prstGeom>
        </p:spPr>
      </p:pic>
      <p:pic>
        <p:nvPicPr>
          <p:cNvPr id="7" name="Picture 6">
            <a:extLst>
              <a:ext uri="{FF2B5EF4-FFF2-40B4-BE49-F238E27FC236}">
                <a16:creationId xmlns:a16="http://schemas.microsoft.com/office/drawing/2014/main" id="{D4AF67D2-2ABC-A965-0DA4-E1A596DCDA2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968632" y="1731484"/>
            <a:ext cx="1930700" cy="1856656"/>
          </a:xfrm>
          <a:prstGeom prst="rect">
            <a:avLst/>
          </a:prstGeom>
        </p:spPr>
      </p:pic>
      <p:pic>
        <p:nvPicPr>
          <p:cNvPr id="8" name="Picture 7" descr="Ants&amp;#32;Prairie">
            <a:extLst>
              <a:ext uri="{FF2B5EF4-FFF2-40B4-BE49-F238E27FC236}">
                <a16:creationId xmlns:a16="http://schemas.microsoft.com/office/drawing/2014/main" id="{334B7370-8D34-F537-C5DE-9AD5435200C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758023" y="5140495"/>
            <a:ext cx="2743200" cy="918972"/>
          </a:xfrm>
          <a:prstGeom prst="rect">
            <a:avLst/>
          </a:prstGeom>
        </p:spPr>
      </p:pic>
      <p:pic>
        <p:nvPicPr>
          <p:cNvPr id="10" name="Picture 9" descr="Green&amp;#32;tiger&amp;#32;beetle">
            <a:extLst>
              <a:ext uri="{FF2B5EF4-FFF2-40B4-BE49-F238E27FC236}">
                <a16:creationId xmlns:a16="http://schemas.microsoft.com/office/drawing/2014/main" id="{453B1C9A-1A0A-1735-7EC4-1C8FCEE7DEF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218218" y="3131641"/>
            <a:ext cx="2743200" cy="1587627"/>
          </a:xfrm>
          <a:prstGeom prst="rect">
            <a:avLst/>
          </a:prstGeom>
        </p:spPr>
      </p:pic>
    </p:spTree>
    <p:extLst>
      <p:ext uri="{BB962C8B-B14F-4D97-AF65-F5344CB8AC3E}">
        <p14:creationId xmlns:p14="http://schemas.microsoft.com/office/powerpoint/2010/main" val="271325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BAE6C-8EA2-6D6D-5A6A-7FC3BDAFB0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B1A211-74E1-477B-119C-6C766569901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2502C4E-DDE7-B34A-2024-5AC11A4B6656}"/>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E661E84D-1554-3379-D1C3-F023EC733FC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8D224233-DE6D-F88D-499C-72EF29D5D5F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A71186-7CB8-99D3-07B5-18523F884C71}"/>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pic>
        <p:nvPicPr>
          <p:cNvPr id="7" name="Picture 6" descr="Table&#10;&#10;AI-generated content may be incorrect.">
            <a:extLst>
              <a:ext uri="{FF2B5EF4-FFF2-40B4-BE49-F238E27FC236}">
                <a16:creationId xmlns:a16="http://schemas.microsoft.com/office/drawing/2014/main" id="{FB6490FA-8EF9-440E-1A93-368BBC1FAF1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6"/>
            <a:ext cx="4655622" cy="6024922"/>
          </a:xfrm>
          <a:prstGeom prst="rect">
            <a:avLst/>
          </a:prstGeom>
          <a:ln>
            <a:solidFill>
              <a:schemeClr val="tx1"/>
            </a:solidFill>
          </a:ln>
        </p:spPr>
      </p:pic>
      <p:sp>
        <p:nvSpPr>
          <p:cNvPr id="8" name="TextBox 7">
            <a:extLst>
              <a:ext uri="{FF2B5EF4-FFF2-40B4-BE49-F238E27FC236}">
                <a16:creationId xmlns:a16="http://schemas.microsoft.com/office/drawing/2014/main" id="{74786EF7-28CD-D851-0F7D-0657D22BAC01}"/>
              </a:ext>
            </a:extLst>
          </p:cNvPr>
          <p:cNvSpPr txBox="1"/>
          <p:nvPr/>
        </p:nvSpPr>
        <p:spPr>
          <a:xfrm>
            <a:off x="4899990" y="303191"/>
            <a:ext cx="6440557" cy="5632311"/>
          </a:xfrm>
          <a:prstGeom prst="rect">
            <a:avLst/>
          </a:prstGeom>
          <a:noFill/>
        </p:spPr>
        <p:txBody>
          <a:bodyPr wrap="square">
            <a:spAutoFit/>
          </a:bodyPr>
          <a:lstStyle/>
          <a:p>
            <a:pPr algn="ctr"/>
            <a:r>
              <a:rPr lang="en-US" sz="4000">
                <a:latin typeface="Avenir Next LT Pro" panose="020B0504020202020204" pitchFamily="34" charset="0"/>
              </a:rPr>
              <a:t>Go outside in your schoolyard and see how many insects and tiny creatures you can find!</a:t>
            </a:r>
          </a:p>
          <a:p>
            <a:pPr algn="ctr"/>
            <a:endParaRPr lang="en-US" sz="4000">
              <a:latin typeface="Avenir Next LT Pro" panose="020B0504020202020204" pitchFamily="34" charset="0"/>
            </a:endParaRPr>
          </a:p>
          <a:p>
            <a:pPr algn="ctr"/>
            <a:r>
              <a:rPr lang="en-US" sz="4000" b="1">
                <a:latin typeface="Avenir Next LT Pro" panose="020B0504020202020204" pitchFamily="34" charset="0"/>
              </a:rPr>
              <a:t>Count</a:t>
            </a:r>
            <a:r>
              <a:rPr lang="en-US" sz="4000">
                <a:latin typeface="Avenir Next LT Pro" panose="020B0504020202020204" pitchFamily="34" charset="0"/>
              </a:rPr>
              <a:t> </a:t>
            </a:r>
            <a:r>
              <a:rPr lang="en-US" sz="4000" b="1">
                <a:latin typeface="Avenir Next LT Pro" panose="020B0504020202020204" pitchFamily="34" charset="0"/>
              </a:rPr>
              <a:t>and</a:t>
            </a:r>
            <a:r>
              <a:rPr lang="en-US" sz="4000">
                <a:latin typeface="Avenir Next LT Pro" panose="020B0504020202020204" pitchFamily="34" charset="0"/>
              </a:rPr>
              <a:t> </a:t>
            </a:r>
            <a:r>
              <a:rPr lang="en-US" sz="4000" b="1">
                <a:latin typeface="Avenir Next LT Pro" panose="020B0504020202020204" pitchFamily="34" charset="0"/>
              </a:rPr>
              <a:t>record</a:t>
            </a:r>
            <a:r>
              <a:rPr lang="en-US" sz="4000">
                <a:latin typeface="Avenir Next LT Pro" panose="020B0504020202020204" pitchFamily="34" charset="0"/>
              </a:rPr>
              <a:t> the numbers of different types of insects and tiny creatures.</a:t>
            </a:r>
          </a:p>
        </p:txBody>
      </p:sp>
      <p:pic>
        <p:nvPicPr>
          <p:cNvPr id="10" name="Picture 9" descr="A picture containing text, silhouette&#10;&#10;AI-generated content may be incorrect.">
            <a:extLst>
              <a:ext uri="{FF2B5EF4-FFF2-40B4-BE49-F238E27FC236}">
                <a16:creationId xmlns:a16="http://schemas.microsoft.com/office/drawing/2014/main" id="{DABF80BE-0B3A-3D54-C7C1-DF9FEF2D304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4626" y="88324"/>
            <a:ext cx="950409" cy="1293930"/>
          </a:xfrm>
          <a:prstGeom prst="rect">
            <a:avLst/>
          </a:prstGeom>
        </p:spPr>
      </p:pic>
    </p:spTree>
    <p:extLst>
      <p:ext uri="{BB962C8B-B14F-4D97-AF65-F5344CB8AC3E}">
        <p14:creationId xmlns:p14="http://schemas.microsoft.com/office/powerpoint/2010/main" val="426229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6A907-83CD-39D5-62B8-3740E02892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ACCC00E-B362-E6B0-BEF4-C260D922187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8A48BF3-A8AD-C59E-8809-664BDD366EA3}"/>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C54B2300-96BA-C5B7-7F11-85B3E6027DE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3396419D-6766-7082-F666-0FD8E2A8E19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7FD3F0-0D41-68AC-E28D-E387563A3FA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6A08EE06-60F6-ECF9-AD3D-D9A46CBF63AD}"/>
              </a:ext>
            </a:extLst>
          </p:cNvPr>
          <p:cNvSpPr txBox="1"/>
          <p:nvPr/>
        </p:nvSpPr>
        <p:spPr>
          <a:xfrm>
            <a:off x="587614" y="1294294"/>
            <a:ext cx="5128592" cy="3046988"/>
          </a:xfrm>
          <a:prstGeom prst="rect">
            <a:avLst/>
          </a:prstGeom>
          <a:noFill/>
        </p:spPr>
        <p:txBody>
          <a:bodyPr wrap="square">
            <a:spAutoFit/>
          </a:bodyPr>
          <a:lstStyle/>
          <a:p>
            <a:pPr algn="ctr"/>
            <a:r>
              <a:rPr lang="en-US" sz="4800">
                <a:latin typeface="Avenir Next LT Pro" panose="020B0504020202020204" pitchFamily="34" charset="0"/>
              </a:rPr>
              <a:t>Write a </a:t>
            </a:r>
            <a:r>
              <a:rPr lang="en-US" sz="4800" b="1">
                <a:latin typeface="Avenir Next LT Pro" panose="020B0504020202020204" pitchFamily="34" charset="0"/>
              </a:rPr>
              <a:t>list</a:t>
            </a:r>
            <a:r>
              <a:rPr lang="en-US" sz="4800">
                <a:latin typeface="Avenir Next LT Pro" panose="020B0504020202020204" pitchFamily="34" charset="0"/>
              </a:rPr>
              <a:t> of the different types of insects or tiny creatures found.</a:t>
            </a:r>
          </a:p>
        </p:txBody>
      </p:sp>
      <p:pic>
        <p:nvPicPr>
          <p:cNvPr id="3" name="Picture 2" descr="Xplor&amp;#32;Ants&amp;#95;ants&amp;#95;IntroPage">
            <a:extLst>
              <a:ext uri="{FF2B5EF4-FFF2-40B4-BE49-F238E27FC236}">
                <a16:creationId xmlns:a16="http://schemas.microsoft.com/office/drawing/2014/main" id="{B194E3D4-2BE8-F3B8-4BB3-235454F85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764" y="116006"/>
            <a:ext cx="4555834" cy="5967901"/>
          </a:xfrm>
          <a:prstGeom prst="rect">
            <a:avLst/>
          </a:prstGeom>
        </p:spPr>
      </p:pic>
    </p:spTree>
    <p:extLst>
      <p:ext uri="{BB962C8B-B14F-4D97-AF65-F5344CB8AC3E}">
        <p14:creationId xmlns:p14="http://schemas.microsoft.com/office/powerpoint/2010/main" val="34519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E4E7C-08EF-7263-F097-C3DF7A49E8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7B90245-AF13-9005-27BE-8209BC5E210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BA69BE4-BDAE-65D3-2AC5-6B3264156BEB}"/>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2BFCEC5C-983B-1035-E5CA-2B5192161E5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0BCBE6E5-FB2C-6DF6-0DD2-1C9C7BBF91A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2FE0EED-7EC5-330D-EEAA-FC90F09307A0}"/>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4430A327-0E6A-AA4E-9D20-497E5E15EDD8}"/>
              </a:ext>
            </a:extLst>
          </p:cNvPr>
          <p:cNvSpPr txBox="1"/>
          <p:nvPr/>
        </p:nvSpPr>
        <p:spPr>
          <a:xfrm>
            <a:off x="3963118" y="484474"/>
            <a:ext cx="7932790" cy="5262979"/>
          </a:xfrm>
          <a:prstGeom prst="rect">
            <a:avLst/>
          </a:prstGeom>
          <a:noFill/>
        </p:spPr>
        <p:txBody>
          <a:bodyPr wrap="square">
            <a:spAutoFit/>
          </a:bodyPr>
          <a:lstStyle/>
          <a:p>
            <a:pPr algn="ctr"/>
            <a:r>
              <a:rPr lang="en-US" sz="4800">
                <a:latin typeface="Avenir Next LT Pro" panose="020B0504020202020204" pitchFamily="34" charset="0"/>
              </a:rPr>
              <a:t>How many different types of insects or tiny creatures did you find in the schoolyard?</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Was there a lot of </a:t>
            </a:r>
            <a:r>
              <a:rPr lang="en-US" sz="4800" b="1">
                <a:latin typeface="Avenir Next LT Pro" panose="020B0504020202020204" pitchFamily="34" charset="0"/>
              </a:rPr>
              <a:t>diversity</a:t>
            </a:r>
            <a:r>
              <a:rPr lang="en-US" sz="4800">
                <a:latin typeface="Avenir Next LT Pro" panose="020B0504020202020204" pitchFamily="34" charset="0"/>
              </a:rPr>
              <a:t> in our schoolyard?</a:t>
            </a:r>
          </a:p>
        </p:txBody>
      </p:sp>
      <p:pic>
        <p:nvPicPr>
          <p:cNvPr id="6146" name="Picture 2" descr="Black&amp;#38;Gold&amp;#95;Bumblebee&amp;#95;0010">
            <a:extLst>
              <a:ext uri="{FF2B5EF4-FFF2-40B4-BE49-F238E27FC236}">
                <a16:creationId xmlns:a16="http://schemas.microsoft.com/office/drawing/2014/main" id="{25C8775C-2A0B-F1E8-16BF-028D79675F5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3667027"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35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FECB9-0557-16DE-0998-8BB61F98A7E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4C3540C-5224-D7B2-1004-4B4C1C86A17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0407C5F-2BDA-E37F-9888-8E778CA6BAF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450AAE6E-003F-908A-6D6E-B18D10EB810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Explain</a:t>
            </a:r>
          </a:p>
        </p:txBody>
      </p:sp>
      <p:sp>
        <p:nvSpPr>
          <p:cNvPr id="6" name="Rectangle: Rounded Corners 5">
            <a:extLst>
              <a:ext uri="{FF2B5EF4-FFF2-40B4-BE49-F238E27FC236}">
                <a16:creationId xmlns:a16="http://schemas.microsoft.com/office/drawing/2014/main" id="{6E62AD7A-E23D-0418-BDBF-9AD8E5179AB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077B1EF-6BBB-08B0-A1A7-5A1ED2D0ADA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85B68196-5012-B6F7-5CF4-B5CB5F8F5F87}"/>
              </a:ext>
            </a:extLst>
          </p:cNvPr>
          <p:cNvSpPr txBox="1"/>
          <p:nvPr/>
        </p:nvSpPr>
        <p:spPr>
          <a:xfrm>
            <a:off x="5192469" y="5389578"/>
            <a:ext cx="2033280" cy="707886"/>
          </a:xfrm>
          <a:prstGeom prst="rect">
            <a:avLst/>
          </a:prstGeom>
          <a:noFill/>
        </p:spPr>
        <p:txBody>
          <a:bodyPr wrap="square">
            <a:spAutoFit/>
          </a:bodyPr>
          <a:lstStyle/>
          <a:p>
            <a:pPr algn="ctr"/>
            <a:r>
              <a:rPr lang="en-US" sz="4000" b="1">
                <a:latin typeface="Avenir Next LT Pro" panose="020B0504020202020204" pitchFamily="34" charset="0"/>
              </a:rPr>
              <a:t>Habitat</a:t>
            </a:r>
          </a:p>
        </p:txBody>
      </p:sp>
      <p:sp>
        <p:nvSpPr>
          <p:cNvPr id="3" name="TextBox 2">
            <a:extLst>
              <a:ext uri="{FF2B5EF4-FFF2-40B4-BE49-F238E27FC236}">
                <a16:creationId xmlns:a16="http://schemas.microsoft.com/office/drawing/2014/main" id="{6DB0586F-AF85-54D6-05CF-FF3CF55BD2DC}"/>
              </a:ext>
            </a:extLst>
          </p:cNvPr>
          <p:cNvSpPr txBox="1"/>
          <p:nvPr/>
        </p:nvSpPr>
        <p:spPr>
          <a:xfrm rot="16200000">
            <a:off x="-2066566" y="2369379"/>
            <a:ext cx="5011706" cy="707886"/>
          </a:xfrm>
          <a:prstGeom prst="rect">
            <a:avLst/>
          </a:prstGeom>
          <a:noFill/>
        </p:spPr>
        <p:txBody>
          <a:bodyPr wrap="square">
            <a:spAutoFit/>
          </a:bodyPr>
          <a:lstStyle/>
          <a:p>
            <a:pPr algn="ctr"/>
            <a:r>
              <a:rPr lang="en-US" sz="4000" b="1">
                <a:latin typeface="Avenir Next LT Pro" panose="020B0504020202020204" pitchFamily="34" charset="0"/>
              </a:rPr>
              <a:t>Number of Insects</a:t>
            </a:r>
          </a:p>
        </p:txBody>
      </p:sp>
      <p:cxnSp>
        <p:nvCxnSpPr>
          <p:cNvPr id="10" name="Straight Connector 9">
            <a:extLst>
              <a:ext uri="{FF2B5EF4-FFF2-40B4-BE49-F238E27FC236}">
                <a16:creationId xmlns:a16="http://schemas.microsoft.com/office/drawing/2014/main" id="{D738BF81-AEB7-F34A-51A6-A38A637EEA81}"/>
              </a:ext>
            </a:extLst>
          </p:cNvPr>
          <p:cNvCxnSpPr>
            <a:cxnSpLocks/>
          </p:cNvCxnSpPr>
          <p:nvPr/>
        </p:nvCxnSpPr>
        <p:spPr>
          <a:xfrm>
            <a:off x="1464365" y="496957"/>
            <a:ext cx="0" cy="44527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18D7371-FDB7-1156-B66A-97CDD6CEC52D}"/>
              </a:ext>
            </a:extLst>
          </p:cNvPr>
          <p:cNvCxnSpPr>
            <a:cxnSpLocks/>
          </p:cNvCxnSpPr>
          <p:nvPr/>
        </p:nvCxnSpPr>
        <p:spPr>
          <a:xfrm flipH="1">
            <a:off x="1464365" y="4949687"/>
            <a:ext cx="1014546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55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4E73C-BDAC-4079-7876-F6901C3DE9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AF6064-71CC-4F52-3B0E-DFF99EF5CB0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2D50468-97E5-3BC4-9390-98C2AED45C16}"/>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2A583E43-C8B6-A3DC-9A1A-7BCE93623D3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Explain</a:t>
            </a:r>
          </a:p>
        </p:txBody>
      </p:sp>
      <p:sp>
        <p:nvSpPr>
          <p:cNvPr id="6" name="Rectangle: Rounded Corners 5">
            <a:extLst>
              <a:ext uri="{FF2B5EF4-FFF2-40B4-BE49-F238E27FC236}">
                <a16:creationId xmlns:a16="http://schemas.microsoft.com/office/drawing/2014/main" id="{B57A5C02-35CA-5412-413E-2C140EED9C0A}"/>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CB9A0-BEF9-03CC-2491-74C78FB41BA7}"/>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3D7889D5-4CEF-3CC6-40E0-C139A4103707}"/>
              </a:ext>
            </a:extLst>
          </p:cNvPr>
          <p:cNvSpPr txBox="1"/>
          <p:nvPr/>
        </p:nvSpPr>
        <p:spPr>
          <a:xfrm>
            <a:off x="189821" y="988992"/>
            <a:ext cx="7801240" cy="4401205"/>
          </a:xfrm>
          <a:prstGeom prst="rect">
            <a:avLst/>
          </a:prstGeom>
          <a:noFill/>
        </p:spPr>
        <p:txBody>
          <a:bodyPr wrap="square">
            <a:spAutoFit/>
          </a:bodyPr>
          <a:lstStyle/>
          <a:p>
            <a:pPr algn="ctr"/>
            <a:r>
              <a:rPr lang="en-US" sz="4000">
                <a:latin typeface="Avenir Next LT Pro" panose="020B0504020202020204" pitchFamily="34" charset="0"/>
              </a:rPr>
              <a:t>After looking at our bar graph, which locations have the biggest variety of tiny creatures?</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Which had the fewest? </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How are the locations different?</a:t>
            </a:r>
          </a:p>
        </p:txBody>
      </p:sp>
      <p:pic>
        <p:nvPicPr>
          <p:cNvPr id="7170" name="Picture 2" descr="071020&amp;#32;big&amp;#32;creek&amp;#32;ca&amp;#32;ptg-48">
            <a:extLst>
              <a:ext uri="{FF2B5EF4-FFF2-40B4-BE49-F238E27FC236}">
                <a16:creationId xmlns:a16="http://schemas.microsoft.com/office/drawing/2014/main" id="{C2E485BE-2FEA-1875-9CEB-F062D668C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7"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59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DDAB8-B7B2-9D0D-85F0-2F1380CBB07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8DDDC70-D5E1-1752-94F8-78135BD37D6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66AD173-009C-8D68-20E6-A388EAD77D50}"/>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B39772C3-6C25-6B58-4587-80525B32BCC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Explain</a:t>
            </a:r>
          </a:p>
        </p:txBody>
      </p:sp>
      <p:sp>
        <p:nvSpPr>
          <p:cNvPr id="6" name="Rectangle: Rounded Corners 5">
            <a:extLst>
              <a:ext uri="{FF2B5EF4-FFF2-40B4-BE49-F238E27FC236}">
                <a16:creationId xmlns:a16="http://schemas.microsoft.com/office/drawing/2014/main" id="{92848A28-E73B-3D2B-B5CF-D3B0E758966C}"/>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317EC-EC6E-1186-B0F8-12D36E55C89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CBC9C521-B91A-0AEF-BA67-72C603F73972}"/>
              </a:ext>
            </a:extLst>
          </p:cNvPr>
          <p:cNvSpPr txBox="1"/>
          <p:nvPr/>
        </p:nvSpPr>
        <p:spPr>
          <a:xfrm>
            <a:off x="7110313" y="1713100"/>
            <a:ext cx="4366149" cy="1569660"/>
          </a:xfrm>
          <a:prstGeom prst="rect">
            <a:avLst/>
          </a:prstGeom>
          <a:noFill/>
        </p:spPr>
        <p:txBody>
          <a:bodyPr wrap="square">
            <a:spAutoFit/>
          </a:bodyPr>
          <a:lstStyle/>
          <a:p>
            <a:pPr algn="ctr"/>
            <a:r>
              <a:rPr lang="en-US" sz="4800">
                <a:latin typeface="Avenir Next LT Pro" panose="020B0504020202020204" pitchFamily="34" charset="0"/>
              </a:rPr>
              <a:t>What is a </a:t>
            </a:r>
            <a:r>
              <a:rPr lang="en-US" sz="4800" b="1">
                <a:latin typeface="Avenir Next LT Pro" panose="020B0504020202020204" pitchFamily="34" charset="0"/>
              </a:rPr>
              <a:t>habitat</a:t>
            </a:r>
            <a:r>
              <a:rPr lang="en-US" sz="4800">
                <a:latin typeface="Avenir Next LT Pro" panose="020B0504020202020204" pitchFamily="34" charset="0"/>
              </a:rPr>
              <a:t>?</a:t>
            </a:r>
          </a:p>
        </p:txBody>
      </p:sp>
      <p:pic>
        <p:nvPicPr>
          <p:cNvPr id="3" name="Picture 2">
            <a:extLst>
              <a:ext uri="{FF2B5EF4-FFF2-40B4-BE49-F238E27FC236}">
                <a16:creationId xmlns:a16="http://schemas.microsoft.com/office/drawing/2014/main" id="{1C00D09D-F720-ACF4-ED83-D39C55FB7D7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7532" y="934065"/>
            <a:ext cx="7030063" cy="4707193"/>
          </a:xfrm>
          <a:prstGeom prst="rect">
            <a:avLst/>
          </a:prstGeom>
          <a:ln>
            <a:noFill/>
          </a:ln>
          <a:effectLst>
            <a:softEdge rad="112500"/>
          </a:effectLst>
        </p:spPr>
      </p:pic>
    </p:spTree>
    <p:extLst>
      <p:ext uri="{BB962C8B-B14F-4D97-AF65-F5344CB8AC3E}">
        <p14:creationId xmlns:p14="http://schemas.microsoft.com/office/powerpoint/2010/main" val="2221322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C0531-666E-3C37-519A-BB179D14F3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DDB2E35-8335-37DB-0D61-A0F75BDCCA5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3D72A9A-B142-AF3B-88E7-FCC094965C5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334FAFB2-3F9A-2745-5C56-4B63F092046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Explain</a:t>
            </a:r>
          </a:p>
        </p:txBody>
      </p:sp>
      <p:sp>
        <p:nvSpPr>
          <p:cNvPr id="6" name="Rectangle: Rounded Corners 5">
            <a:extLst>
              <a:ext uri="{FF2B5EF4-FFF2-40B4-BE49-F238E27FC236}">
                <a16:creationId xmlns:a16="http://schemas.microsoft.com/office/drawing/2014/main" id="{4F2ED7B8-CA02-9EB4-8ADF-48D1A6D6B9B5}"/>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E661EB-F47A-A5D1-AAD6-2FEE61B4A1A1}"/>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B04D227F-194B-AA9F-C7C4-9B69FCFB09F5}"/>
              </a:ext>
            </a:extLst>
          </p:cNvPr>
          <p:cNvSpPr txBox="1"/>
          <p:nvPr/>
        </p:nvSpPr>
        <p:spPr>
          <a:xfrm>
            <a:off x="918228" y="2331134"/>
            <a:ext cx="6043854" cy="1569660"/>
          </a:xfrm>
          <a:prstGeom prst="rect">
            <a:avLst/>
          </a:prstGeom>
          <a:noFill/>
        </p:spPr>
        <p:txBody>
          <a:bodyPr wrap="square">
            <a:spAutoFit/>
          </a:bodyPr>
          <a:lstStyle/>
          <a:p>
            <a:pPr algn="ctr"/>
            <a:r>
              <a:rPr lang="en-US" sz="4800">
                <a:latin typeface="Avenir Next LT Pro" panose="020B0504020202020204" pitchFamily="34" charset="0"/>
              </a:rPr>
              <a:t>How do we know if a habitat is healthy?</a:t>
            </a:r>
          </a:p>
        </p:txBody>
      </p:sp>
      <p:pic>
        <p:nvPicPr>
          <p:cNvPr id="9218" name="Picture 2" descr="041713&amp;#32;belted&amp;#32;kingfisher-33">
            <a:extLst>
              <a:ext uri="{FF2B5EF4-FFF2-40B4-BE49-F238E27FC236}">
                <a16:creationId xmlns:a16="http://schemas.microsoft.com/office/drawing/2014/main" id="{92CCFDC9-91FF-63C4-B624-6DC784D1EBB4}"/>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747558" y="0"/>
            <a:ext cx="4444442"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89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83A9D-38D6-5A03-CBEB-8733D220B4E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2B3155-40E2-E28A-C3AE-C77F904D07A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17EA46E-E85E-3640-4752-3C32C1BF10F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DDBBFBA7-0A5A-EC75-3287-EC52F7D12CD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Explain</a:t>
            </a:r>
          </a:p>
        </p:txBody>
      </p:sp>
      <p:sp>
        <p:nvSpPr>
          <p:cNvPr id="6" name="Rectangle: Rounded Corners 5">
            <a:extLst>
              <a:ext uri="{FF2B5EF4-FFF2-40B4-BE49-F238E27FC236}">
                <a16:creationId xmlns:a16="http://schemas.microsoft.com/office/drawing/2014/main" id="{B001A352-4CA2-B9A3-DBF0-26080038BBA8}"/>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CFA85EF-44E9-58B2-3DFE-FE8C42CD36A1}"/>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FB737296-2BB7-D362-F011-11E9DF4EF3FD}"/>
              </a:ext>
            </a:extLst>
          </p:cNvPr>
          <p:cNvSpPr txBox="1"/>
          <p:nvPr/>
        </p:nvSpPr>
        <p:spPr>
          <a:xfrm>
            <a:off x="4563674" y="1960850"/>
            <a:ext cx="6888507" cy="2308324"/>
          </a:xfrm>
          <a:prstGeom prst="rect">
            <a:avLst/>
          </a:prstGeom>
          <a:noFill/>
        </p:spPr>
        <p:txBody>
          <a:bodyPr wrap="square">
            <a:spAutoFit/>
          </a:bodyPr>
          <a:lstStyle/>
          <a:p>
            <a:pPr algn="ctr"/>
            <a:r>
              <a:rPr lang="en-US" sz="4800">
                <a:latin typeface="Avenir Next LT Pro" panose="020B0504020202020204" pitchFamily="34" charset="0"/>
              </a:rPr>
              <a:t>Were the same insects and tiny creatures found in each habitat?</a:t>
            </a:r>
          </a:p>
        </p:txBody>
      </p:sp>
      <p:pic>
        <p:nvPicPr>
          <p:cNvPr id="10242" name="Picture 2" descr="090622&amp;#32;bellefontaine&amp;#32;cemetery-91">
            <a:extLst>
              <a:ext uri="{FF2B5EF4-FFF2-40B4-BE49-F238E27FC236}">
                <a16:creationId xmlns:a16="http://schemas.microsoft.com/office/drawing/2014/main" id="{43DEBCF4-B3C3-F111-F602-72BD68BC9CE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1"/>
            <a:ext cx="3823855" cy="623002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30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9A5A2-C344-2F83-E50E-58F4E14716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1CDFD5F-290D-1A93-9198-37F9E255F01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8D8D489-2E92-B761-1BAE-837ACDEE1D6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00809D94-E627-4F15-86E3-5213FCDDA5B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Explain</a:t>
            </a:r>
          </a:p>
        </p:txBody>
      </p:sp>
      <p:sp>
        <p:nvSpPr>
          <p:cNvPr id="6" name="Rectangle: Rounded Corners 5">
            <a:extLst>
              <a:ext uri="{FF2B5EF4-FFF2-40B4-BE49-F238E27FC236}">
                <a16:creationId xmlns:a16="http://schemas.microsoft.com/office/drawing/2014/main" id="{BF5FA093-F1C0-F272-748A-8982A70D514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473161-E7DF-9C88-E9D9-B261B75D1948}"/>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2814F033-227E-D9D7-A7A8-EBEE966AFAF2}"/>
              </a:ext>
            </a:extLst>
          </p:cNvPr>
          <p:cNvSpPr txBox="1"/>
          <p:nvPr/>
        </p:nvSpPr>
        <p:spPr>
          <a:xfrm>
            <a:off x="1001446" y="831247"/>
            <a:ext cx="10189107" cy="4524315"/>
          </a:xfrm>
          <a:prstGeom prst="rect">
            <a:avLst/>
          </a:prstGeom>
          <a:noFill/>
        </p:spPr>
        <p:txBody>
          <a:bodyPr wrap="square">
            <a:spAutoFit/>
          </a:bodyPr>
          <a:lstStyle/>
          <a:p>
            <a:pPr algn="ctr"/>
            <a:r>
              <a:rPr lang="en-US" sz="4800">
                <a:latin typeface="Avenir Next LT Pro" panose="020B0504020202020204" pitchFamily="34" charset="0"/>
              </a:rPr>
              <a:t>Are there places in our schoolyard where you found more types of insects or tiny creatures than in other places?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Why do you think that is?</a:t>
            </a:r>
          </a:p>
        </p:txBody>
      </p:sp>
    </p:spTree>
    <p:extLst>
      <p:ext uri="{BB962C8B-B14F-4D97-AF65-F5344CB8AC3E}">
        <p14:creationId xmlns:p14="http://schemas.microsoft.com/office/powerpoint/2010/main" val="62509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5EC19-EDFE-099C-E764-8A56D4308CE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5D32EF-96D2-C3E8-A358-9C8BB8BB6EE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80D4C7B-99FD-623D-4D08-68AD96EEB84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18920A35-8A99-4A00-90EE-47C56509C9A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Engage</a:t>
            </a:r>
          </a:p>
        </p:txBody>
      </p:sp>
      <p:sp>
        <p:nvSpPr>
          <p:cNvPr id="6" name="Rectangle: Rounded Corners 5">
            <a:extLst>
              <a:ext uri="{FF2B5EF4-FFF2-40B4-BE49-F238E27FC236}">
                <a16:creationId xmlns:a16="http://schemas.microsoft.com/office/drawing/2014/main" id="{75E03C52-7C37-B435-CF1A-AF6FF6885FEC}"/>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8A4F9B-DF50-C653-07B7-19B60DAF037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11" name="TextBox 10">
            <a:extLst>
              <a:ext uri="{FF2B5EF4-FFF2-40B4-BE49-F238E27FC236}">
                <a16:creationId xmlns:a16="http://schemas.microsoft.com/office/drawing/2014/main" id="{7B74C489-C2FE-950C-8B41-741217F6614C}"/>
              </a:ext>
            </a:extLst>
          </p:cNvPr>
          <p:cNvSpPr txBox="1"/>
          <p:nvPr/>
        </p:nvSpPr>
        <p:spPr>
          <a:xfrm>
            <a:off x="0" y="1961802"/>
            <a:ext cx="8139182" cy="2308324"/>
          </a:xfrm>
          <a:prstGeom prst="rect">
            <a:avLst/>
          </a:prstGeom>
          <a:noFill/>
        </p:spPr>
        <p:txBody>
          <a:bodyPr wrap="square">
            <a:spAutoFit/>
          </a:bodyPr>
          <a:lstStyle/>
          <a:p>
            <a:pPr algn="ctr"/>
            <a:r>
              <a:rPr lang="en-US" sz="4800">
                <a:latin typeface="Avenir Next LT Pro" panose="020B0504020202020204" pitchFamily="34" charset="0"/>
              </a:rPr>
              <a:t>What animals live in your schoolyard or neighborhood?</a:t>
            </a:r>
          </a:p>
        </p:txBody>
      </p:sp>
      <p:pic>
        <p:nvPicPr>
          <p:cNvPr id="3074" name="Picture 2" descr="Grey&amp;#95;Squirrel&amp;#95;0378">
            <a:extLst>
              <a:ext uri="{FF2B5EF4-FFF2-40B4-BE49-F238E27FC236}">
                <a16:creationId xmlns:a16="http://schemas.microsoft.com/office/drawing/2014/main" id="{42E2336A-8866-DFD2-0E8F-69B471425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60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61691-E746-1523-5987-C6D70F422FD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0551560-1694-DC1C-ABF4-CE4A1604D8E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4F7F5DA-0172-C96A-31FF-8177BBCA2BD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4517F05F-06FA-4CF0-A043-47BC885BBD7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Explain</a:t>
            </a:r>
          </a:p>
        </p:txBody>
      </p:sp>
      <p:sp>
        <p:nvSpPr>
          <p:cNvPr id="6" name="Rectangle: Rounded Corners 5">
            <a:extLst>
              <a:ext uri="{FF2B5EF4-FFF2-40B4-BE49-F238E27FC236}">
                <a16:creationId xmlns:a16="http://schemas.microsoft.com/office/drawing/2014/main" id="{C9AAD26B-ABC2-8716-B31A-10D05E1C434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355BDD8-B074-13AA-1F00-C24BE5B708B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F0AB4AB4-E635-E21B-CBFF-59B304F5452E}"/>
              </a:ext>
            </a:extLst>
          </p:cNvPr>
          <p:cNvSpPr txBox="1"/>
          <p:nvPr/>
        </p:nvSpPr>
        <p:spPr>
          <a:xfrm>
            <a:off x="4178726" y="2339586"/>
            <a:ext cx="8276672" cy="1569660"/>
          </a:xfrm>
          <a:prstGeom prst="rect">
            <a:avLst/>
          </a:prstGeom>
          <a:noFill/>
        </p:spPr>
        <p:txBody>
          <a:bodyPr wrap="square">
            <a:spAutoFit/>
          </a:bodyPr>
          <a:lstStyle/>
          <a:p>
            <a:pPr algn="ctr"/>
            <a:r>
              <a:rPr lang="en-US" sz="4800">
                <a:latin typeface="Avenir Next LT Pro" panose="020B0504020202020204" pitchFamily="34" charset="0"/>
              </a:rPr>
              <a:t>What did the different habitats look like?</a:t>
            </a:r>
          </a:p>
        </p:txBody>
      </p:sp>
      <p:pic>
        <p:nvPicPr>
          <p:cNvPr id="11266" name="Picture 2" descr="091323&amp;#32;eleven&amp;#32;point&amp;#32;river-41">
            <a:extLst>
              <a:ext uri="{FF2B5EF4-FFF2-40B4-BE49-F238E27FC236}">
                <a16:creationId xmlns:a16="http://schemas.microsoft.com/office/drawing/2014/main" id="{CAEA99FF-8020-39F3-3D1B-7B52C02EE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6038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84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1D516-86C6-D0E4-1442-A6B4196428F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5EEADD3-DC8C-C27A-5DFB-4F7C6D26847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EF1BAC8-4AEF-A0C7-D32D-76AF6290EBC1}"/>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2A15DB1E-9462-AAC8-3C3E-A4FE2B62770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Explain</a:t>
            </a:r>
          </a:p>
        </p:txBody>
      </p:sp>
      <p:sp>
        <p:nvSpPr>
          <p:cNvPr id="6" name="Rectangle: Rounded Corners 5">
            <a:extLst>
              <a:ext uri="{FF2B5EF4-FFF2-40B4-BE49-F238E27FC236}">
                <a16:creationId xmlns:a16="http://schemas.microsoft.com/office/drawing/2014/main" id="{1F74FA3B-A2E1-DDA4-DAE1-27C73A47219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73089C-F588-4921-21DF-F383F7A8AE07}"/>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AF400F16-1DE8-0A44-3F51-82DF0F0C1F44}"/>
              </a:ext>
            </a:extLst>
          </p:cNvPr>
          <p:cNvSpPr txBox="1"/>
          <p:nvPr/>
        </p:nvSpPr>
        <p:spPr>
          <a:xfrm>
            <a:off x="833671" y="1258945"/>
            <a:ext cx="10524658" cy="3785652"/>
          </a:xfrm>
          <a:prstGeom prst="rect">
            <a:avLst/>
          </a:prstGeom>
          <a:noFill/>
        </p:spPr>
        <p:txBody>
          <a:bodyPr wrap="square">
            <a:spAutoFit/>
          </a:bodyPr>
          <a:lstStyle/>
          <a:p>
            <a:pPr algn="ctr"/>
            <a:r>
              <a:rPr lang="en-US" sz="4800">
                <a:latin typeface="Avenir Next LT Pro" panose="020B0504020202020204" pitchFamily="34" charset="0"/>
              </a:rPr>
              <a:t>Let’s circle which insects and tiny creatures were found everywhere and put an “x” next to the insects and tiny creatures found only in one location.</a:t>
            </a:r>
          </a:p>
        </p:txBody>
      </p:sp>
    </p:spTree>
    <p:extLst>
      <p:ext uri="{BB962C8B-B14F-4D97-AF65-F5344CB8AC3E}">
        <p14:creationId xmlns:p14="http://schemas.microsoft.com/office/powerpoint/2010/main" val="944014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2E461-2B31-67C8-FA8B-59E815FFBB7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F2E7516-6161-CB10-8BF5-0C2F2BE2F00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EE8F7D3-9C22-A41B-89F6-825F1045582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DA3334C0-8BFF-C55A-1B18-4294227C724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Explain</a:t>
            </a:r>
          </a:p>
        </p:txBody>
      </p:sp>
      <p:sp>
        <p:nvSpPr>
          <p:cNvPr id="6" name="Rectangle: Rounded Corners 5">
            <a:extLst>
              <a:ext uri="{FF2B5EF4-FFF2-40B4-BE49-F238E27FC236}">
                <a16:creationId xmlns:a16="http://schemas.microsoft.com/office/drawing/2014/main" id="{1CE4E2EE-4EAE-DFD3-1659-2ADEE281B7E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899AC43-F799-D008-8960-FA67560CC77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B1B9E658-8C69-5E30-E74B-B9F9F84355DC}"/>
              </a:ext>
            </a:extLst>
          </p:cNvPr>
          <p:cNvSpPr txBox="1"/>
          <p:nvPr/>
        </p:nvSpPr>
        <p:spPr>
          <a:xfrm>
            <a:off x="1957664" y="2364011"/>
            <a:ext cx="8276672" cy="1569660"/>
          </a:xfrm>
          <a:prstGeom prst="rect">
            <a:avLst/>
          </a:prstGeom>
          <a:noFill/>
        </p:spPr>
        <p:txBody>
          <a:bodyPr wrap="square">
            <a:spAutoFit/>
          </a:bodyPr>
          <a:lstStyle/>
          <a:p>
            <a:pPr algn="ctr"/>
            <a:r>
              <a:rPr lang="en-US" sz="4800">
                <a:latin typeface="Avenir Next LT Pro" panose="020B0504020202020204" pitchFamily="34" charset="0"/>
              </a:rPr>
              <a:t>How were these locations the same?</a:t>
            </a:r>
          </a:p>
        </p:txBody>
      </p:sp>
    </p:spTree>
    <p:extLst>
      <p:ext uri="{BB962C8B-B14F-4D97-AF65-F5344CB8AC3E}">
        <p14:creationId xmlns:p14="http://schemas.microsoft.com/office/powerpoint/2010/main" val="2575471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D6CA8-FD54-6683-A7C5-0DDD48D2C9E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49EEF40-6748-DCAE-DDAF-1445026A280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A29F427-F7FB-1338-9F78-8254A3AFB637}"/>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DC3AF45B-20DC-ACCC-FA78-E19C6FD1DE8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Explain</a:t>
            </a:r>
          </a:p>
        </p:txBody>
      </p:sp>
      <p:sp>
        <p:nvSpPr>
          <p:cNvPr id="6" name="Rectangle: Rounded Corners 5">
            <a:extLst>
              <a:ext uri="{FF2B5EF4-FFF2-40B4-BE49-F238E27FC236}">
                <a16:creationId xmlns:a16="http://schemas.microsoft.com/office/drawing/2014/main" id="{F097E063-4C8A-C95F-D8E0-2153CED10963}"/>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B12232-14BC-6DB1-4FB4-2BDC1AD832A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8" name="TextBox 7">
            <a:extLst>
              <a:ext uri="{FF2B5EF4-FFF2-40B4-BE49-F238E27FC236}">
                <a16:creationId xmlns:a16="http://schemas.microsoft.com/office/drawing/2014/main" id="{8A562051-CF0B-C276-C8B8-6891AE12274E}"/>
              </a:ext>
            </a:extLst>
          </p:cNvPr>
          <p:cNvSpPr txBox="1"/>
          <p:nvPr/>
        </p:nvSpPr>
        <p:spPr>
          <a:xfrm>
            <a:off x="1599613" y="2041039"/>
            <a:ext cx="8992774" cy="2308324"/>
          </a:xfrm>
          <a:prstGeom prst="rect">
            <a:avLst/>
          </a:prstGeom>
          <a:noFill/>
        </p:spPr>
        <p:txBody>
          <a:bodyPr wrap="square">
            <a:spAutoFit/>
          </a:bodyPr>
          <a:lstStyle/>
          <a:p>
            <a:pPr algn="ctr"/>
            <a:r>
              <a:rPr lang="en-US" sz="4800">
                <a:latin typeface="Avenir Next LT Pro" panose="020B0504020202020204" pitchFamily="34" charset="0"/>
              </a:rPr>
              <a:t>Were there any locations with no insects and tiny creatures? Why?</a:t>
            </a:r>
          </a:p>
        </p:txBody>
      </p:sp>
    </p:spTree>
    <p:extLst>
      <p:ext uri="{BB962C8B-B14F-4D97-AF65-F5344CB8AC3E}">
        <p14:creationId xmlns:p14="http://schemas.microsoft.com/office/powerpoint/2010/main" val="427565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5CA33-B349-2976-FA4A-16452846BA7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2D7897A-2FF6-658A-DBE4-1C3E1C9F4C6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F4B8729-F0AC-F1B0-9DD3-F67A7F92711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8F41D249-8DEE-B118-29B1-3431A9317E8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Explain</a:t>
            </a:r>
          </a:p>
        </p:txBody>
      </p:sp>
      <p:sp>
        <p:nvSpPr>
          <p:cNvPr id="6" name="Rectangle: Rounded Corners 5">
            <a:extLst>
              <a:ext uri="{FF2B5EF4-FFF2-40B4-BE49-F238E27FC236}">
                <a16:creationId xmlns:a16="http://schemas.microsoft.com/office/drawing/2014/main" id="{98E49F65-BACF-88BC-81F9-BC504058140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FA515B-AC5F-3AEE-BB4C-122F56BA1353}"/>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pic>
        <p:nvPicPr>
          <p:cNvPr id="7" name="Picture 6" descr="Diagram&#10;&#10;AI-generated content may be incorrect.">
            <a:extLst>
              <a:ext uri="{FF2B5EF4-FFF2-40B4-BE49-F238E27FC236}">
                <a16:creationId xmlns:a16="http://schemas.microsoft.com/office/drawing/2014/main" id="{C29CCB88-586C-C019-95DE-A2BC17A4EFA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8324"/>
            <a:ext cx="4695378" cy="6076371"/>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E7813791-5366-15C3-99B7-1C597303F6D2}"/>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96599" y="122275"/>
            <a:ext cx="1194816" cy="1205896"/>
          </a:xfrm>
          <a:prstGeom prst="rect">
            <a:avLst/>
          </a:prstGeom>
        </p:spPr>
      </p:pic>
      <p:sp>
        <p:nvSpPr>
          <p:cNvPr id="11" name="TextBox 10">
            <a:extLst>
              <a:ext uri="{FF2B5EF4-FFF2-40B4-BE49-F238E27FC236}">
                <a16:creationId xmlns:a16="http://schemas.microsoft.com/office/drawing/2014/main" id="{107D6DB3-5102-152B-2A59-732AB2A0AD69}"/>
              </a:ext>
            </a:extLst>
          </p:cNvPr>
          <p:cNvSpPr txBox="1"/>
          <p:nvPr/>
        </p:nvSpPr>
        <p:spPr>
          <a:xfrm>
            <a:off x="3799885" y="309724"/>
            <a:ext cx="634136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A Buggy Poem</a:t>
            </a:r>
          </a:p>
        </p:txBody>
      </p:sp>
      <p:sp>
        <p:nvSpPr>
          <p:cNvPr id="3" name="TextBox 2">
            <a:extLst>
              <a:ext uri="{FF2B5EF4-FFF2-40B4-BE49-F238E27FC236}">
                <a16:creationId xmlns:a16="http://schemas.microsoft.com/office/drawing/2014/main" id="{7A48AF45-9AC3-A9B4-2635-3AFCF111F8CE}"/>
              </a:ext>
            </a:extLst>
          </p:cNvPr>
          <p:cNvSpPr txBox="1"/>
          <p:nvPr/>
        </p:nvSpPr>
        <p:spPr>
          <a:xfrm>
            <a:off x="4928986" y="1267439"/>
            <a:ext cx="7177670" cy="4770537"/>
          </a:xfrm>
          <a:prstGeom prst="rect">
            <a:avLst/>
          </a:prstGeom>
          <a:noFill/>
        </p:spPr>
        <p:txBody>
          <a:bodyPr wrap="square">
            <a:spAutoFit/>
          </a:bodyPr>
          <a:lstStyle/>
          <a:p>
            <a:r>
              <a:rPr lang="en-US" sz="1600">
                <a:latin typeface="Avenir Next LT Pro" panose="020B0504020202020204" pitchFamily="34" charset="0"/>
              </a:rPr>
              <a:t>Green bugs, round bugs,</a:t>
            </a:r>
          </a:p>
          <a:p>
            <a:endParaRPr lang="en-US" sz="1600">
              <a:latin typeface="Avenir Next LT Pro" panose="020B0504020202020204" pitchFamily="34" charset="0"/>
            </a:endParaRPr>
          </a:p>
          <a:p>
            <a:r>
              <a:rPr lang="en-US" sz="1600">
                <a:latin typeface="Avenir Next LT Pro" panose="020B0504020202020204" pitchFamily="34" charset="0"/>
              </a:rPr>
              <a:t>Sleepy bugs, brown bugs.</a:t>
            </a:r>
          </a:p>
          <a:p>
            <a:endParaRPr lang="en-US" sz="1600">
              <a:latin typeface="Avenir Next LT Pro" panose="020B0504020202020204" pitchFamily="34" charset="0"/>
            </a:endParaRPr>
          </a:p>
          <a:p>
            <a:r>
              <a:rPr lang="en-US" sz="1600">
                <a:latin typeface="Avenir Next LT Pro" panose="020B0504020202020204" pitchFamily="34" charset="0"/>
              </a:rPr>
              <a:t>I always look around for as many bugs as a I can see.</a:t>
            </a:r>
          </a:p>
          <a:p>
            <a:endParaRPr lang="en-US" sz="1600">
              <a:latin typeface="Avenir Next LT Pro" panose="020B0504020202020204" pitchFamily="34" charset="0"/>
            </a:endParaRPr>
          </a:p>
          <a:p>
            <a:r>
              <a:rPr lang="en-US" sz="1600">
                <a:latin typeface="Avenir Next LT Pro" panose="020B0504020202020204" pitchFamily="34" charset="0"/>
              </a:rPr>
              <a:t>I look upon flowers. I look upon trees.</a:t>
            </a:r>
          </a:p>
          <a:p>
            <a:endParaRPr lang="en-US" sz="1600">
              <a:latin typeface="Avenir Next LT Pro" panose="020B0504020202020204" pitchFamily="34" charset="0"/>
            </a:endParaRPr>
          </a:p>
          <a:p>
            <a:r>
              <a:rPr lang="en-US" sz="1600">
                <a:latin typeface="Avenir Next LT Pro" panose="020B0504020202020204" pitchFamily="34" charset="0"/>
              </a:rPr>
              <a:t>I look upon green grass, blowing in the breeze.</a:t>
            </a:r>
          </a:p>
          <a:p>
            <a:endParaRPr lang="en-US" sz="1600">
              <a:latin typeface="Avenir Next LT Pro" panose="020B0504020202020204" pitchFamily="34" charset="0"/>
            </a:endParaRPr>
          </a:p>
          <a:p>
            <a:r>
              <a:rPr lang="en-US" sz="1600">
                <a:latin typeface="Avenir Next LT Pro" panose="020B0504020202020204" pitchFamily="34" charset="0"/>
              </a:rPr>
              <a:t>I always look around for as many bugs as I can see.</a:t>
            </a:r>
          </a:p>
          <a:p>
            <a:endParaRPr lang="en-US" sz="1600">
              <a:latin typeface="Avenir Next LT Pro" panose="020B0504020202020204" pitchFamily="34" charset="0"/>
            </a:endParaRPr>
          </a:p>
          <a:p>
            <a:r>
              <a:rPr lang="en-US" sz="1600">
                <a:latin typeface="Avenir Next LT Pro" panose="020B0504020202020204" pitchFamily="34" charset="0"/>
              </a:rPr>
              <a:t>Some fly fast, some walk slow,</a:t>
            </a:r>
          </a:p>
          <a:p>
            <a:endParaRPr lang="en-US" sz="1600">
              <a:latin typeface="Avenir Next LT Pro" panose="020B0504020202020204" pitchFamily="34" charset="0"/>
            </a:endParaRPr>
          </a:p>
          <a:p>
            <a:r>
              <a:rPr lang="en-US" sz="1600">
                <a:latin typeface="Avenir Next LT Pro" panose="020B0504020202020204" pitchFamily="34" charset="0"/>
              </a:rPr>
              <a:t>Over my head they will go.</a:t>
            </a:r>
          </a:p>
          <a:p>
            <a:endParaRPr lang="en-US" sz="1600">
              <a:latin typeface="Avenir Next LT Pro" panose="020B0504020202020204" pitchFamily="34" charset="0"/>
            </a:endParaRPr>
          </a:p>
          <a:p>
            <a:r>
              <a:rPr lang="en-US" sz="1600">
                <a:latin typeface="Avenir Next LT Pro" panose="020B0504020202020204" pitchFamily="34" charset="0"/>
              </a:rPr>
              <a:t>I always look around for as many bugs as I can see.</a:t>
            </a:r>
          </a:p>
          <a:p>
            <a:endParaRPr lang="en-US" sz="1600">
              <a:latin typeface="Avenir Next LT Pro" panose="020B0504020202020204" pitchFamily="34" charset="0"/>
            </a:endParaRPr>
          </a:p>
          <a:p>
            <a:r>
              <a:rPr lang="en-US" sz="1600">
                <a:latin typeface="Avenir Next LT Pro" panose="020B0504020202020204" pitchFamily="34" charset="0"/>
              </a:rPr>
              <a:t>Because bus are the best for me.</a:t>
            </a:r>
          </a:p>
        </p:txBody>
      </p:sp>
    </p:spTree>
    <p:extLst>
      <p:ext uri="{BB962C8B-B14F-4D97-AF65-F5344CB8AC3E}">
        <p14:creationId xmlns:p14="http://schemas.microsoft.com/office/powerpoint/2010/main" val="3092630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C93F6-DDBE-2185-7EC9-8F469B7F0A1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FDAB3B7-DDE8-F120-4D4C-8335AC43EDC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0034F95-CA69-E002-3FE6-A6CA37283E2F}"/>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DC520C12-B695-D566-8B16-90F5ACE9432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Explain</a:t>
            </a:r>
          </a:p>
        </p:txBody>
      </p:sp>
      <p:sp>
        <p:nvSpPr>
          <p:cNvPr id="6" name="Rectangle: Rounded Corners 5">
            <a:extLst>
              <a:ext uri="{FF2B5EF4-FFF2-40B4-BE49-F238E27FC236}">
                <a16:creationId xmlns:a16="http://schemas.microsoft.com/office/drawing/2014/main" id="{0423385D-BBFB-4AA3-34E5-0CDEEB447ED5}"/>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AB7230-6109-EF90-43E9-98959DC345DE}"/>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pic>
        <p:nvPicPr>
          <p:cNvPr id="7" name="Picture 6" descr="Diagram&#10;&#10;AI-generated content may be incorrect.">
            <a:extLst>
              <a:ext uri="{FF2B5EF4-FFF2-40B4-BE49-F238E27FC236}">
                <a16:creationId xmlns:a16="http://schemas.microsoft.com/office/drawing/2014/main" id="{703A7050-55EE-5C5E-C17E-88241BFB843C}"/>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64091" b="92773" l="7059" r="93412">
                        <a14:foregroundMark x1="83588" y1="75909" x2="83588" y2="75909"/>
                        <a14:foregroundMark x1="80824" y1="69818" x2="80824" y2="69818"/>
                        <a14:foregroundMark x1="80471" y1="69500" x2="80471" y2="69500"/>
                        <a14:foregroundMark x1="22353" y1="80182" x2="22353" y2="80182"/>
                        <a14:foregroundMark x1="17118" y1="76500" x2="17118" y2="76500"/>
                        <a14:foregroundMark x1="18824" y1="83273" x2="18824" y2="83273"/>
                        <a14:foregroundMark x1="17941" y1="92818" x2="18471" y2="84273"/>
                        <a14:foregroundMark x1="9941" y1="81045" x2="11294" y2="81182"/>
                        <a14:foregroundMark x1="17824" y1="83682" x2="17235" y2="81818"/>
                        <a14:foregroundMark x1="87118" y1="71773" x2="82294" y2="69682"/>
                        <a14:foregroundMark x1="82294" y1="69682" x2="79235" y2="70955"/>
                        <a14:foregroundMark x1="86353" y1="68727" x2="76118" y2="70545"/>
                        <a14:foregroundMark x1="76118" y1="70545" x2="83471" y2="76500"/>
                        <a14:foregroundMark x1="83471" y1="76500" x2="89706" y2="71545"/>
                        <a14:foregroundMark x1="89706" y1="71545" x2="88882" y2="69500"/>
                        <a14:foregroundMark x1="86118" y1="79682" x2="90118" y2="78455"/>
                        <a14:foregroundMark x1="89353" y1="83955" x2="89353" y2="83955"/>
                        <a14:foregroundMark x1="93412" y1="83500" x2="93412" y2="83500"/>
                        <a14:foregroundMark x1="7059" y1="81864" x2="7059" y2="81864"/>
                        <a14:foregroundMark x1="83824" y1="64091" x2="83824" y2="64091"/>
                        <a14:foregroundMark x1="29765" y1="81045" x2="20882" y2="78591"/>
                        <a14:foregroundMark x1="20882" y1="78591" x2="15059" y2="81818"/>
                        <a14:foregroundMark x1="15059" y1="81818" x2="13941" y2="86727"/>
                        <a14:foregroundMark x1="13941" y1="86727" x2="20412" y2="89227"/>
                        <a14:foregroundMark x1="20412" y1="89227" x2="29882" y2="83818"/>
                        <a14:foregroundMark x1="29882" y1="83818" x2="30529" y2="81727"/>
                        <a14:foregroundMark x1="19882" y1="84545" x2="19882" y2="84545"/>
                      </a14:backgroundRemoval>
                    </a14:imgEffect>
                  </a14:imgLayer>
                </a14:imgProps>
              </a:ext>
              <a:ext uri="{28A0092B-C50C-407E-A947-70E740481C1C}">
                <a14:useLocalDpi xmlns:a14="http://schemas.microsoft.com/office/drawing/2010/main" val="0"/>
              </a:ext>
            </a:extLst>
          </a:blip>
          <a:srcRect l="4744" t="63320" r="5503" b="5111"/>
          <a:stretch>
            <a:fillRect/>
          </a:stretch>
        </p:blipFill>
        <p:spPr>
          <a:xfrm>
            <a:off x="1272277" y="675860"/>
            <a:ext cx="9083435" cy="4134677"/>
          </a:xfrm>
          <a:prstGeom prst="rect">
            <a:avLst/>
          </a:prstGeom>
          <a:ln>
            <a:noFill/>
          </a:ln>
        </p:spPr>
      </p:pic>
    </p:spTree>
    <p:extLst>
      <p:ext uri="{BB962C8B-B14F-4D97-AF65-F5344CB8AC3E}">
        <p14:creationId xmlns:p14="http://schemas.microsoft.com/office/powerpoint/2010/main" val="1978440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158F7-0A51-5389-7F32-A5629E6E6A3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7A8531C-EDA3-A72A-BB4B-4A9F7AE2352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5EA1BA2-21A3-638B-82F0-E61962F4CB83}"/>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25732615-F69C-0A89-6D1C-2B8FFB39EE6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Elaborate</a:t>
            </a:r>
          </a:p>
        </p:txBody>
      </p:sp>
      <p:sp>
        <p:nvSpPr>
          <p:cNvPr id="6" name="Rectangle: Rounded Corners 5">
            <a:extLst>
              <a:ext uri="{FF2B5EF4-FFF2-40B4-BE49-F238E27FC236}">
                <a16:creationId xmlns:a16="http://schemas.microsoft.com/office/drawing/2014/main" id="{CAB78F8C-657C-9219-E0AC-B8137B10F9A5}"/>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F1A241-35A2-907F-F191-43E6EFE4BC4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3" name="TextBox 2">
            <a:extLst>
              <a:ext uri="{FF2B5EF4-FFF2-40B4-BE49-F238E27FC236}">
                <a16:creationId xmlns:a16="http://schemas.microsoft.com/office/drawing/2014/main" id="{CFD01C0C-225E-BAFF-2070-35F1ADD6DE58}"/>
              </a:ext>
            </a:extLst>
          </p:cNvPr>
          <p:cNvSpPr txBox="1"/>
          <p:nvPr/>
        </p:nvSpPr>
        <p:spPr>
          <a:xfrm>
            <a:off x="1096907" y="1713290"/>
            <a:ext cx="9998185" cy="3046988"/>
          </a:xfrm>
          <a:prstGeom prst="rect">
            <a:avLst/>
          </a:prstGeom>
          <a:noFill/>
        </p:spPr>
        <p:txBody>
          <a:bodyPr wrap="square" lIns="91440" tIns="45720" rIns="91440" bIns="45720" anchor="t">
            <a:spAutoFit/>
          </a:bodyPr>
          <a:lstStyle/>
          <a:p>
            <a:pPr algn="ctr"/>
            <a:r>
              <a:rPr lang="en-US" sz="4800">
                <a:latin typeface="Avenir Next LT Pro"/>
              </a:rPr>
              <a:t>Make a </a:t>
            </a:r>
            <a:r>
              <a:rPr lang="en-US" sz="4800" b="1">
                <a:latin typeface="Avenir Next LT Pro"/>
              </a:rPr>
              <a:t>sketch</a:t>
            </a:r>
            <a:r>
              <a:rPr lang="en-US" sz="4800">
                <a:latin typeface="Avenir Next LT Pro"/>
              </a:rPr>
              <a:t> of a small area in your backyard or neighborhood that has some of the same small </a:t>
            </a:r>
            <a:r>
              <a:rPr lang="en-US" sz="4800" b="1">
                <a:latin typeface="Avenir Next LT Pro"/>
              </a:rPr>
              <a:t>microhabitats </a:t>
            </a:r>
            <a:r>
              <a:rPr lang="en-US" sz="4800">
                <a:latin typeface="Avenir Next LT Pro"/>
              </a:rPr>
              <a:t>as your schoolyard.</a:t>
            </a:r>
          </a:p>
        </p:txBody>
      </p:sp>
    </p:spTree>
    <p:extLst>
      <p:ext uri="{BB962C8B-B14F-4D97-AF65-F5344CB8AC3E}">
        <p14:creationId xmlns:p14="http://schemas.microsoft.com/office/powerpoint/2010/main" val="3255966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D282F-36D5-16E2-2E3C-AAEBEEEC226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43A2E9-3E8D-AA37-A37D-B0F303CCA6B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70785D1-E18E-4CD0-C13C-8AD74C56CCA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7218B477-814F-179F-8262-531707C31A8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Elaborate</a:t>
            </a:r>
          </a:p>
        </p:txBody>
      </p:sp>
      <p:sp>
        <p:nvSpPr>
          <p:cNvPr id="6" name="Rectangle: Rounded Corners 5">
            <a:extLst>
              <a:ext uri="{FF2B5EF4-FFF2-40B4-BE49-F238E27FC236}">
                <a16:creationId xmlns:a16="http://schemas.microsoft.com/office/drawing/2014/main" id="{C3AD1270-0733-57BF-E260-A92B1B5DF84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C8A2BDB-F26F-7F3E-65C4-C452D777D43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3" name="TextBox 2">
            <a:extLst>
              <a:ext uri="{FF2B5EF4-FFF2-40B4-BE49-F238E27FC236}">
                <a16:creationId xmlns:a16="http://schemas.microsoft.com/office/drawing/2014/main" id="{457949A7-F232-7EE7-4316-80551D4444F5}"/>
              </a:ext>
            </a:extLst>
          </p:cNvPr>
          <p:cNvSpPr txBox="1"/>
          <p:nvPr/>
        </p:nvSpPr>
        <p:spPr>
          <a:xfrm>
            <a:off x="5020122" y="1553938"/>
            <a:ext cx="6838123" cy="3785652"/>
          </a:xfrm>
          <a:prstGeom prst="rect">
            <a:avLst/>
          </a:prstGeom>
          <a:noFill/>
        </p:spPr>
        <p:txBody>
          <a:bodyPr wrap="square">
            <a:spAutoFit/>
          </a:bodyPr>
          <a:lstStyle/>
          <a:p>
            <a:pPr algn="ctr"/>
            <a:r>
              <a:rPr lang="en-US" sz="4000" b="1">
                <a:latin typeface="Avenir Next LT Pro" panose="020B0504020202020204" pitchFamily="34" charset="0"/>
              </a:rPr>
              <a:t>Name</a:t>
            </a:r>
            <a:r>
              <a:rPr lang="en-US" sz="4000">
                <a:latin typeface="Avenir Next LT Pro" panose="020B0504020202020204" pitchFamily="34" charset="0"/>
              </a:rPr>
              <a:t> and </a:t>
            </a:r>
            <a:r>
              <a:rPr lang="en-US" sz="4000" b="1">
                <a:latin typeface="Avenir Next LT Pro" panose="020B0504020202020204" pitchFamily="34" charset="0"/>
              </a:rPr>
              <a:t>draw</a:t>
            </a:r>
            <a:r>
              <a:rPr lang="en-US" sz="4000">
                <a:latin typeface="Avenir Next LT Pro" panose="020B0504020202020204" pitchFamily="34" charset="0"/>
              </a:rPr>
              <a:t> 3 microhabitats you will explore in your backyard or neighborhood. </a:t>
            </a:r>
            <a:r>
              <a:rPr lang="en-US" sz="4000" b="1">
                <a:latin typeface="Avenir Next LT Pro" panose="020B0504020202020204" pitchFamily="34" charset="0"/>
              </a:rPr>
              <a:t>Write</a:t>
            </a:r>
            <a:r>
              <a:rPr lang="en-US" sz="4000">
                <a:latin typeface="Avenir Next LT Pro" panose="020B0504020202020204" pitchFamily="34" charset="0"/>
              </a:rPr>
              <a:t> what insects and tiny creatures you think you will find.</a:t>
            </a:r>
          </a:p>
        </p:txBody>
      </p:sp>
      <p:pic>
        <p:nvPicPr>
          <p:cNvPr id="8" name="Picture 7" descr="Text, letter&#10;&#10;AI-generated content may be incorrect.">
            <a:extLst>
              <a:ext uri="{FF2B5EF4-FFF2-40B4-BE49-F238E27FC236}">
                <a16:creationId xmlns:a16="http://schemas.microsoft.com/office/drawing/2014/main" id="{99CB2C36-F1E9-694A-A55A-ABF6C5C2D0B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6"/>
            <a:ext cx="4640975" cy="6005967"/>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E7D22448-067F-C11C-C874-5F165C53ED7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spTree>
    <p:extLst>
      <p:ext uri="{BB962C8B-B14F-4D97-AF65-F5344CB8AC3E}">
        <p14:creationId xmlns:p14="http://schemas.microsoft.com/office/powerpoint/2010/main" val="430654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44896-BB27-33CE-8D83-DE3D5F3FFD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82B1CE-24DE-2739-2B6C-E2A8A00EB04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8E53825-1F8B-DAF9-6D26-EB1E5E8FA60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537972AB-8549-F758-7C60-B8E2FDEE9F8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Elaborate</a:t>
            </a:r>
          </a:p>
        </p:txBody>
      </p:sp>
      <p:sp>
        <p:nvSpPr>
          <p:cNvPr id="6" name="Rectangle: Rounded Corners 5">
            <a:extLst>
              <a:ext uri="{FF2B5EF4-FFF2-40B4-BE49-F238E27FC236}">
                <a16:creationId xmlns:a16="http://schemas.microsoft.com/office/drawing/2014/main" id="{D6828370-753E-7801-8C8E-B7F3E5E15653}"/>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22B751-FA21-AF09-6D21-D5ACC7C0F46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3" name="TextBox 2">
            <a:extLst>
              <a:ext uri="{FF2B5EF4-FFF2-40B4-BE49-F238E27FC236}">
                <a16:creationId xmlns:a16="http://schemas.microsoft.com/office/drawing/2014/main" id="{2BFB0CE2-7567-7F97-3AF2-4F5E027A5961}"/>
              </a:ext>
            </a:extLst>
          </p:cNvPr>
          <p:cNvSpPr txBox="1"/>
          <p:nvPr/>
        </p:nvSpPr>
        <p:spPr>
          <a:xfrm>
            <a:off x="1516976" y="1098558"/>
            <a:ext cx="9158047" cy="3785652"/>
          </a:xfrm>
          <a:prstGeom prst="rect">
            <a:avLst/>
          </a:prstGeom>
          <a:noFill/>
        </p:spPr>
        <p:txBody>
          <a:bodyPr wrap="square">
            <a:spAutoFit/>
          </a:bodyPr>
          <a:lstStyle/>
          <a:p>
            <a:pPr algn="ctr"/>
            <a:r>
              <a:rPr lang="en-US" sz="4800">
                <a:latin typeface="Avenir Next LT Pro" panose="020B0504020202020204" pitchFamily="34" charset="0"/>
              </a:rPr>
              <a:t>How do the locations and insects and tiny creatures found compare to the schoolyard?</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Are they the </a:t>
            </a:r>
            <a:r>
              <a:rPr lang="en-US" sz="4800" b="1">
                <a:latin typeface="Avenir Next LT Pro" panose="020B0504020202020204" pitchFamily="34" charset="0"/>
              </a:rPr>
              <a:t>same</a:t>
            </a:r>
            <a:r>
              <a:rPr lang="en-US" sz="4800">
                <a:latin typeface="Avenir Next LT Pro" panose="020B0504020202020204" pitchFamily="34" charset="0"/>
              </a:rPr>
              <a:t> or </a:t>
            </a:r>
            <a:r>
              <a:rPr lang="en-US" sz="4800" b="1">
                <a:latin typeface="Avenir Next LT Pro" panose="020B0504020202020204" pitchFamily="34" charset="0"/>
              </a:rPr>
              <a:t>different</a:t>
            </a:r>
            <a:r>
              <a:rPr lang="en-US" sz="4800">
                <a:latin typeface="Avenir Next LT Pro" panose="020B0504020202020204" pitchFamily="34" charset="0"/>
              </a:rPr>
              <a:t>?</a:t>
            </a:r>
          </a:p>
        </p:txBody>
      </p:sp>
    </p:spTree>
    <p:extLst>
      <p:ext uri="{BB962C8B-B14F-4D97-AF65-F5344CB8AC3E}">
        <p14:creationId xmlns:p14="http://schemas.microsoft.com/office/powerpoint/2010/main" val="2023296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2912-C4D2-C22D-3D2D-DBD9646943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A19C98-2B57-C08D-7A41-2802E67B5ED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F652416-0927-3767-C7AF-88357D27C2E7}"/>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FE7D1C38-D606-F5FA-A8CE-980355144E8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Elaborate</a:t>
            </a:r>
          </a:p>
        </p:txBody>
      </p:sp>
      <p:sp>
        <p:nvSpPr>
          <p:cNvPr id="6" name="Rectangle: Rounded Corners 5">
            <a:extLst>
              <a:ext uri="{FF2B5EF4-FFF2-40B4-BE49-F238E27FC236}">
                <a16:creationId xmlns:a16="http://schemas.microsoft.com/office/drawing/2014/main" id="{B6532F5B-3C4C-9533-D066-3719182479B9}"/>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C374B8-2332-F616-6DFC-2DBD3288DC43}"/>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3" name="TextBox 2">
            <a:extLst>
              <a:ext uri="{FF2B5EF4-FFF2-40B4-BE49-F238E27FC236}">
                <a16:creationId xmlns:a16="http://schemas.microsoft.com/office/drawing/2014/main" id="{BA7E0079-D750-2D09-F661-6D7072427674}"/>
              </a:ext>
            </a:extLst>
          </p:cNvPr>
          <p:cNvSpPr txBox="1"/>
          <p:nvPr/>
        </p:nvSpPr>
        <p:spPr>
          <a:xfrm>
            <a:off x="5418616" y="1955707"/>
            <a:ext cx="6191217" cy="2308324"/>
          </a:xfrm>
          <a:prstGeom prst="rect">
            <a:avLst/>
          </a:prstGeom>
          <a:noFill/>
        </p:spPr>
        <p:txBody>
          <a:bodyPr wrap="square">
            <a:spAutoFit/>
          </a:bodyPr>
          <a:lstStyle/>
          <a:p>
            <a:pPr algn="ctr"/>
            <a:r>
              <a:rPr lang="en-US" sz="4800" b="1">
                <a:latin typeface="Avenir Next LT Pro" panose="020B0504020202020204" pitchFamily="34" charset="0"/>
              </a:rPr>
              <a:t>Write</a:t>
            </a:r>
            <a:r>
              <a:rPr lang="en-US" sz="4800">
                <a:latin typeface="Avenir Next LT Pro" panose="020B0504020202020204" pitchFamily="34" charset="0"/>
              </a:rPr>
              <a:t> what insects and tiny creatures you found.</a:t>
            </a:r>
          </a:p>
        </p:txBody>
      </p:sp>
      <p:pic>
        <p:nvPicPr>
          <p:cNvPr id="8" name="Picture 7" descr="Text, letter&#10;&#10;AI-generated content may be incorrect.">
            <a:extLst>
              <a:ext uri="{FF2B5EF4-FFF2-40B4-BE49-F238E27FC236}">
                <a16:creationId xmlns:a16="http://schemas.microsoft.com/office/drawing/2014/main" id="{6D370A39-D045-2B08-5C37-1B69B860615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6"/>
            <a:ext cx="4640975" cy="6005967"/>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8BFD1C1C-C46D-3C75-8823-ACFE937C5D2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spTree>
    <p:extLst>
      <p:ext uri="{BB962C8B-B14F-4D97-AF65-F5344CB8AC3E}">
        <p14:creationId xmlns:p14="http://schemas.microsoft.com/office/powerpoint/2010/main" val="175181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8DCD-443D-929B-CB12-A031515DDFC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36E6D3A-E84E-E563-640C-5B9CE04ACAC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7240B4C-5D1D-4EFA-748B-767316F9232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87338E58-1369-2C0E-8EB3-1E8B79B3022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Engage</a:t>
            </a:r>
          </a:p>
        </p:txBody>
      </p:sp>
      <p:sp>
        <p:nvSpPr>
          <p:cNvPr id="6" name="Rectangle: Rounded Corners 5">
            <a:extLst>
              <a:ext uri="{FF2B5EF4-FFF2-40B4-BE49-F238E27FC236}">
                <a16:creationId xmlns:a16="http://schemas.microsoft.com/office/drawing/2014/main" id="{B2D8948B-8A91-AC6E-BADF-DD2F23768FB1}"/>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89A6B4B-90F2-8435-6AAC-F9341CDC66B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11" name="TextBox 10">
            <a:extLst>
              <a:ext uri="{FF2B5EF4-FFF2-40B4-BE49-F238E27FC236}">
                <a16:creationId xmlns:a16="http://schemas.microsoft.com/office/drawing/2014/main" id="{C3C78EA6-B924-3D09-6EEA-9258268E4B44}"/>
              </a:ext>
            </a:extLst>
          </p:cNvPr>
          <p:cNvSpPr txBox="1"/>
          <p:nvPr/>
        </p:nvSpPr>
        <p:spPr>
          <a:xfrm>
            <a:off x="5052291" y="299808"/>
            <a:ext cx="6898916" cy="5632311"/>
          </a:xfrm>
          <a:prstGeom prst="rect">
            <a:avLst/>
          </a:prstGeom>
          <a:noFill/>
        </p:spPr>
        <p:txBody>
          <a:bodyPr wrap="square">
            <a:spAutoFit/>
          </a:bodyPr>
          <a:lstStyle/>
          <a:p>
            <a:pPr algn="ctr"/>
            <a:r>
              <a:rPr lang="en-US" sz="4000">
                <a:latin typeface="Avenir Next LT Pro" panose="020B0504020202020204" pitchFamily="34" charset="0"/>
              </a:rPr>
              <a:t>Now let’s think on a smaller scale.</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What </a:t>
            </a:r>
            <a:r>
              <a:rPr lang="en-US" sz="4000" b="1">
                <a:latin typeface="Avenir Next LT Pro" panose="020B0504020202020204" pitchFamily="34" charset="0"/>
              </a:rPr>
              <a:t>insects</a:t>
            </a:r>
            <a:r>
              <a:rPr lang="en-US" sz="4000">
                <a:latin typeface="Avenir Next LT Pro" panose="020B0504020202020204" pitchFamily="34" charset="0"/>
              </a:rPr>
              <a:t> and tiny creatures live in your schoolyard or neighborhood?</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Where would we go to look?</a:t>
            </a:r>
          </a:p>
        </p:txBody>
      </p:sp>
      <p:pic>
        <p:nvPicPr>
          <p:cNvPr id="4098" name="Picture 2" descr="Monarch&amp;#95;Butterfly&amp;#95;1781">
            <a:extLst>
              <a:ext uri="{FF2B5EF4-FFF2-40B4-BE49-F238E27FC236}">
                <a16:creationId xmlns:a16="http://schemas.microsoft.com/office/drawing/2014/main" id="{5075D096-956B-A0D7-9CE0-33ED9541E41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0"/>
            <a:ext cx="4795917"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09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8C3BF-DA8D-2173-ED9C-B7F425373F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73C3394-C2F7-83DF-91F4-23548E2563C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77E0584-F553-3CA9-5A03-C2B73AFAF0B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010070BE-CFFB-0BD5-C481-79608D3E2E2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Evaluate</a:t>
            </a:r>
          </a:p>
        </p:txBody>
      </p:sp>
      <p:sp>
        <p:nvSpPr>
          <p:cNvPr id="6" name="Rectangle: Rounded Corners 5">
            <a:extLst>
              <a:ext uri="{FF2B5EF4-FFF2-40B4-BE49-F238E27FC236}">
                <a16:creationId xmlns:a16="http://schemas.microsoft.com/office/drawing/2014/main" id="{CB088742-A87E-066D-A929-24622D14B0D7}"/>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2ADE93-25D4-C23C-8459-720B0B0039BA}"/>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pic>
        <p:nvPicPr>
          <p:cNvPr id="11" name="Picture 10" descr="Text, letter&#10;&#10;AI-generated content may be incorrect.">
            <a:extLst>
              <a:ext uri="{FF2B5EF4-FFF2-40B4-BE49-F238E27FC236}">
                <a16:creationId xmlns:a16="http://schemas.microsoft.com/office/drawing/2014/main" id="{106B958C-1014-3C81-5221-85E7E96C5CF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52692" y="735372"/>
            <a:ext cx="3691133" cy="4861333"/>
          </a:xfrm>
          <a:prstGeom prst="rect">
            <a:avLst/>
          </a:prstGeom>
          <a:ln>
            <a:solidFill>
              <a:schemeClr val="tx1"/>
            </a:solidFill>
          </a:ln>
        </p:spPr>
      </p:pic>
      <p:pic>
        <p:nvPicPr>
          <p:cNvPr id="13" name="Picture 12" descr="Graphical user interface, text, application&#10;&#10;AI-generated content may be incorrect.">
            <a:extLst>
              <a:ext uri="{FF2B5EF4-FFF2-40B4-BE49-F238E27FC236}">
                <a16:creationId xmlns:a16="http://schemas.microsoft.com/office/drawing/2014/main" id="{596672A8-1D7B-DC38-FA8B-0937F933455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38890" y="735370"/>
            <a:ext cx="3705512" cy="4861334"/>
          </a:xfrm>
          <a:prstGeom prst="rect">
            <a:avLst/>
          </a:prstGeom>
          <a:ln>
            <a:solidFill>
              <a:schemeClr val="tx1"/>
            </a:solidFill>
          </a:ln>
        </p:spPr>
      </p:pic>
      <p:pic>
        <p:nvPicPr>
          <p:cNvPr id="8" name="Picture 7" descr="Text&#10;&#10;AI-generated content may be incorrect.">
            <a:extLst>
              <a:ext uri="{FF2B5EF4-FFF2-40B4-BE49-F238E27FC236}">
                <a16:creationId xmlns:a16="http://schemas.microsoft.com/office/drawing/2014/main" id="{DBA528F5-EDE1-A8AC-6885-35F47D1F693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44967" y="732302"/>
            <a:ext cx="3680178" cy="4854767"/>
          </a:xfrm>
          <a:prstGeom prst="rect">
            <a:avLst/>
          </a:prstGeom>
          <a:ln>
            <a:solidFill>
              <a:schemeClr val="tx1"/>
            </a:solidFill>
          </a:ln>
        </p:spPr>
      </p:pic>
    </p:spTree>
    <p:extLst>
      <p:ext uri="{BB962C8B-B14F-4D97-AF65-F5344CB8AC3E}">
        <p14:creationId xmlns:p14="http://schemas.microsoft.com/office/powerpoint/2010/main" val="788710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07F7-A3FE-7848-4950-54B123418F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771436D-C7F2-F8C4-5E1C-FF29F8F301B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CD2681A-6004-08FF-7AFF-6D2409131512}"/>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31</a:t>
            </a:r>
            <a:endParaRPr lang="en-US" dirty="0">
              <a:solidFill>
                <a:schemeClr val="bg1"/>
              </a:solidFill>
            </a:endParaRPr>
          </a:p>
        </p:txBody>
      </p:sp>
      <p:sp>
        <p:nvSpPr>
          <p:cNvPr id="5" name="TextBox 4">
            <a:extLst>
              <a:ext uri="{FF2B5EF4-FFF2-40B4-BE49-F238E27FC236}">
                <a16:creationId xmlns:a16="http://schemas.microsoft.com/office/drawing/2014/main" id="{9CB80DE5-5ED1-1074-9F9D-C17F02E57B8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Evaluate</a:t>
            </a:r>
          </a:p>
        </p:txBody>
      </p:sp>
      <p:sp>
        <p:nvSpPr>
          <p:cNvPr id="6" name="Rectangle: Rounded Corners 5">
            <a:extLst>
              <a:ext uri="{FF2B5EF4-FFF2-40B4-BE49-F238E27FC236}">
                <a16:creationId xmlns:a16="http://schemas.microsoft.com/office/drawing/2014/main" id="{73A33FFC-D2DB-2EF5-A7D8-6B29D4D7F490}"/>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4922421-0B67-4F99-41EA-150A796923B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pic>
        <p:nvPicPr>
          <p:cNvPr id="13" name="Picture 12" descr="Graphical user interface, text, application&#10;&#10;AI-generated content may be incorrect.">
            <a:extLst>
              <a:ext uri="{FF2B5EF4-FFF2-40B4-BE49-F238E27FC236}">
                <a16:creationId xmlns:a16="http://schemas.microsoft.com/office/drawing/2014/main" id="{D54270C1-731E-0DF3-DABF-D6544D46688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38890" y="735370"/>
            <a:ext cx="3705512" cy="4861334"/>
          </a:xfrm>
          <a:prstGeom prst="rect">
            <a:avLst/>
          </a:prstGeom>
          <a:ln>
            <a:solidFill>
              <a:schemeClr val="tx1"/>
            </a:solidFill>
          </a:ln>
        </p:spPr>
      </p:pic>
      <p:pic>
        <p:nvPicPr>
          <p:cNvPr id="8" name="Picture 7" descr="Text&#10;&#10;AI-generated content may be incorrect.">
            <a:extLst>
              <a:ext uri="{FF2B5EF4-FFF2-40B4-BE49-F238E27FC236}">
                <a16:creationId xmlns:a16="http://schemas.microsoft.com/office/drawing/2014/main" id="{3F483576-FDBC-D6B0-6B71-15B7774676F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4967" y="732302"/>
            <a:ext cx="3680178" cy="4854767"/>
          </a:xfrm>
          <a:prstGeom prst="rect">
            <a:avLst/>
          </a:prstGeom>
          <a:ln>
            <a:solidFill>
              <a:schemeClr val="tx1"/>
            </a:solidFill>
          </a:ln>
        </p:spPr>
      </p:pic>
      <p:pic>
        <p:nvPicPr>
          <p:cNvPr id="3" name="Picture 2">
            <a:extLst>
              <a:ext uri="{FF2B5EF4-FFF2-40B4-BE49-F238E27FC236}">
                <a16:creationId xmlns:a16="http://schemas.microsoft.com/office/drawing/2014/main" id="{BF09484A-3EB3-ABFB-3B13-C25806D4F13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174329" y="737417"/>
            <a:ext cx="3806473" cy="4854680"/>
          </a:xfrm>
          <a:prstGeom prst="rect">
            <a:avLst/>
          </a:prstGeom>
        </p:spPr>
      </p:pic>
      <p:pic>
        <p:nvPicPr>
          <p:cNvPr id="7" name="Picture 6">
            <a:extLst>
              <a:ext uri="{FF2B5EF4-FFF2-40B4-BE49-F238E27FC236}">
                <a16:creationId xmlns:a16="http://schemas.microsoft.com/office/drawing/2014/main" id="{C14D765D-459A-7C42-F1E8-581A85E4687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96359" y="1191979"/>
            <a:ext cx="3082694" cy="4080472"/>
          </a:xfrm>
          <a:prstGeom prst="rect">
            <a:avLst/>
          </a:prstGeom>
        </p:spPr>
      </p:pic>
    </p:spTree>
    <p:extLst>
      <p:ext uri="{BB962C8B-B14F-4D97-AF65-F5344CB8AC3E}">
        <p14:creationId xmlns:p14="http://schemas.microsoft.com/office/powerpoint/2010/main" val="272332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A35C6-94E4-CB92-5991-20DE7E81CF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D54C7C-5E12-BCF9-44EC-38A1C0B59E0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64CD73E-979C-7ABC-ABF1-09136BBB9893}"/>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AAACB5F9-67A8-4770-7F70-A57DE647DA7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2D Tiny Worlds Tiny Animals: Engage</a:t>
            </a:r>
          </a:p>
        </p:txBody>
      </p:sp>
      <p:sp>
        <p:nvSpPr>
          <p:cNvPr id="6" name="Rectangle: Rounded Corners 5">
            <a:extLst>
              <a:ext uri="{FF2B5EF4-FFF2-40B4-BE49-F238E27FC236}">
                <a16:creationId xmlns:a16="http://schemas.microsoft.com/office/drawing/2014/main" id="{B85C49ED-97AE-612B-113E-19CDCC6847B7}"/>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3F4115-A67E-626F-B1F7-91FC9DBD67E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11" name="TextBox 10">
            <a:extLst>
              <a:ext uri="{FF2B5EF4-FFF2-40B4-BE49-F238E27FC236}">
                <a16:creationId xmlns:a16="http://schemas.microsoft.com/office/drawing/2014/main" id="{D4F8D7BA-CF48-0705-73C7-44931C346081}"/>
              </a:ext>
            </a:extLst>
          </p:cNvPr>
          <p:cNvSpPr txBox="1"/>
          <p:nvPr/>
        </p:nvSpPr>
        <p:spPr>
          <a:xfrm>
            <a:off x="935410" y="1223138"/>
            <a:ext cx="6160790" cy="3785652"/>
          </a:xfrm>
          <a:prstGeom prst="rect">
            <a:avLst/>
          </a:prstGeom>
          <a:noFill/>
        </p:spPr>
        <p:txBody>
          <a:bodyPr wrap="square">
            <a:spAutoFit/>
          </a:bodyPr>
          <a:lstStyle/>
          <a:p>
            <a:pPr algn="ctr"/>
            <a:r>
              <a:rPr lang="en-US" sz="4800">
                <a:latin typeface="Avenir Next LT Pro" panose="020B0504020202020204" pitchFamily="34" charset="0"/>
              </a:rPr>
              <a:t>What is a</a:t>
            </a:r>
            <a:r>
              <a:rPr lang="en-US" sz="4800" b="1">
                <a:latin typeface="Avenir Next LT Pro" panose="020B0504020202020204" pitchFamily="34" charset="0"/>
              </a:rPr>
              <a:t> habitat</a:t>
            </a:r>
            <a:r>
              <a:rPr lang="en-US" sz="4800">
                <a:latin typeface="Avenir Next LT Pro" panose="020B0504020202020204" pitchFamily="34" charset="0"/>
              </a:rPr>
              <a:t>?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does an animal need to survive in its habitat?</a:t>
            </a:r>
          </a:p>
        </p:txBody>
      </p:sp>
      <p:pic>
        <p:nvPicPr>
          <p:cNvPr id="5122" name="Picture 2" descr="061422&amp;#32;osage&amp;#32;prairie&amp;#32;ptg-54">
            <a:extLst>
              <a:ext uri="{FF2B5EF4-FFF2-40B4-BE49-F238E27FC236}">
                <a16:creationId xmlns:a16="http://schemas.microsoft.com/office/drawing/2014/main" id="{C1CE35EB-B80E-3B3D-7FCE-B15B026CE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610" y="0"/>
            <a:ext cx="416038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87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FAF7D-93C5-64A3-264B-581465D0686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061AE0-E575-8409-9621-5B79AE6BF43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72938EC-D874-C96A-E7BD-BB68049E7C3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DA48BFAF-440A-7B25-5569-A5C863CB6D9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Engage</a:t>
            </a:r>
          </a:p>
        </p:txBody>
      </p:sp>
      <p:sp>
        <p:nvSpPr>
          <p:cNvPr id="6" name="Rectangle: Rounded Corners 5">
            <a:extLst>
              <a:ext uri="{FF2B5EF4-FFF2-40B4-BE49-F238E27FC236}">
                <a16:creationId xmlns:a16="http://schemas.microsoft.com/office/drawing/2014/main" id="{27E55310-E2FD-0A3D-7FCC-A636F79CEF35}"/>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D3C3DC-7EEC-CF0A-BEF1-33B0504F996A}"/>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grpSp>
        <p:nvGrpSpPr>
          <p:cNvPr id="8" name="Group 7">
            <a:extLst>
              <a:ext uri="{FF2B5EF4-FFF2-40B4-BE49-F238E27FC236}">
                <a16:creationId xmlns:a16="http://schemas.microsoft.com/office/drawing/2014/main" id="{AD123E7E-5260-A3F7-1BB8-DEE382560E2F}"/>
              </a:ext>
            </a:extLst>
          </p:cNvPr>
          <p:cNvGrpSpPr/>
          <p:nvPr/>
        </p:nvGrpSpPr>
        <p:grpSpPr>
          <a:xfrm>
            <a:off x="4927441" y="702391"/>
            <a:ext cx="7120875" cy="4799567"/>
            <a:chOff x="452921" y="1711109"/>
            <a:chExt cx="6791540" cy="4799567"/>
          </a:xfrm>
        </p:grpSpPr>
        <p:sp>
          <p:nvSpPr>
            <p:cNvPr id="10" name="TextBox 9">
              <a:extLst>
                <a:ext uri="{FF2B5EF4-FFF2-40B4-BE49-F238E27FC236}">
                  <a16:creationId xmlns:a16="http://schemas.microsoft.com/office/drawing/2014/main" id="{5AA69DE3-3B66-BC28-AA3F-2E95B1104BB1}"/>
                </a:ext>
              </a:extLst>
            </p:cNvPr>
            <p:cNvSpPr txBox="1"/>
            <p:nvPr/>
          </p:nvSpPr>
          <p:spPr>
            <a:xfrm>
              <a:off x="519320" y="1711109"/>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1" name="TextBox 10">
              <a:extLst>
                <a:ext uri="{FF2B5EF4-FFF2-40B4-BE49-F238E27FC236}">
                  <a16:creationId xmlns:a16="http://schemas.microsoft.com/office/drawing/2014/main" id="{C64D1F27-498A-29CC-6753-8D51DB1C74F9}"/>
                </a:ext>
              </a:extLst>
            </p:cNvPr>
            <p:cNvSpPr txBox="1"/>
            <p:nvPr/>
          </p:nvSpPr>
          <p:spPr>
            <a:xfrm>
              <a:off x="452921" y="3094356"/>
              <a:ext cx="6791540" cy="3416320"/>
            </a:xfrm>
            <a:prstGeom prst="rect">
              <a:avLst/>
            </a:prstGeom>
            <a:noFill/>
          </p:spPr>
          <p:txBody>
            <a:bodyPr wrap="square">
              <a:spAutoFit/>
            </a:bodyPr>
            <a:lstStyle/>
            <a:p>
              <a:pPr algn="ctr"/>
              <a:r>
                <a:rPr lang="en-US" sz="5400">
                  <a:latin typeface="Avenir Next LT Pro" panose="020B0504020202020204" pitchFamily="34" charset="0"/>
                </a:rPr>
                <a:t>Are the same insects or tiny creatures always found in the same microhabitat?</a:t>
              </a:r>
            </a:p>
          </p:txBody>
        </p:sp>
      </p:grpSp>
      <p:pic>
        <p:nvPicPr>
          <p:cNvPr id="7" name="Picture 6" descr="Text&#10;&#10;AI-generated content may be incorrect.">
            <a:extLst>
              <a:ext uri="{FF2B5EF4-FFF2-40B4-BE49-F238E27FC236}">
                <a16:creationId xmlns:a16="http://schemas.microsoft.com/office/drawing/2014/main" id="{A0CCCCCE-E52E-07B5-DFFD-ADED37C8022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3684" y="106886"/>
            <a:ext cx="4629083" cy="5990578"/>
          </a:xfrm>
          <a:prstGeom prst="rect">
            <a:avLst/>
          </a:prstGeom>
          <a:ln>
            <a:solidFill>
              <a:schemeClr val="tx1"/>
            </a:solidFill>
          </a:ln>
        </p:spPr>
      </p:pic>
    </p:spTree>
    <p:extLst>
      <p:ext uri="{BB962C8B-B14F-4D97-AF65-F5344CB8AC3E}">
        <p14:creationId xmlns:p14="http://schemas.microsoft.com/office/powerpoint/2010/main" val="60852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86E0B-6D78-0EC1-7518-F68DF789B97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D0E19F-9FE5-A150-2088-8BBED63DB8F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BDFC64F-66C9-248E-3BB8-230566CE3B0E}"/>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2CA05798-3EB5-B76A-DE24-89C62BCFB71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C78074EF-D721-28FA-80EC-4CF11D3A3E2B}"/>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38A33B-CA03-4BA4-989A-E6AA05D31E6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14" name="TextBox 13">
            <a:extLst>
              <a:ext uri="{FF2B5EF4-FFF2-40B4-BE49-F238E27FC236}">
                <a16:creationId xmlns:a16="http://schemas.microsoft.com/office/drawing/2014/main" id="{7B84A40B-6E49-6BC7-5066-9B4B920E7D31}"/>
              </a:ext>
            </a:extLst>
          </p:cNvPr>
          <p:cNvSpPr txBox="1"/>
          <p:nvPr/>
        </p:nvSpPr>
        <p:spPr>
          <a:xfrm>
            <a:off x="353272" y="1258945"/>
            <a:ext cx="11485456" cy="3785652"/>
          </a:xfrm>
          <a:prstGeom prst="rect">
            <a:avLst/>
          </a:prstGeom>
          <a:noFill/>
        </p:spPr>
        <p:txBody>
          <a:bodyPr wrap="square">
            <a:spAutoFit/>
          </a:bodyPr>
          <a:lstStyle/>
          <a:p>
            <a:pPr algn="ctr"/>
            <a:r>
              <a:rPr lang="en-US" sz="4800">
                <a:latin typeface="Avenir Next LT Pro" panose="020B0504020202020204" pitchFamily="34" charset="0"/>
              </a:rPr>
              <a:t>Scientists classify plants and animals based on their </a:t>
            </a:r>
            <a:r>
              <a:rPr lang="en-US" sz="4800" b="1">
                <a:latin typeface="Avenir Next LT Pro" panose="020B0504020202020204" pitchFamily="34" charset="0"/>
              </a:rPr>
              <a:t>characteristics</a:t>
            </a:r>
            <a:r>
              <a:rPr lang="en-US" sz="4800">
                <a:latin typeface="Avenir Next LT Pro" panose="020B0504020202020204" pitchFamily="34" charset="0"/>
              </a:rPr>
              <a:t>.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They place plants and animals into groups based on how </a:t>
            </a:r>
            <a:r>
              <a:rPr lang="en-US" sz="4800" b="1">
                <a:latin typeface="Avenir Next LT Pro" panose="020B0504020202020204" pitchFamily="34" charset="0"/>
              </a:rPr>
              <a:t>similar</a:t>
            </a:r>
            <a:r>
              <a:rPr lang="en-US" sz="4800">
                <a:latin typeface="Avenir Next LT Pro" panose="020B0504020202020204" pitchFamily="34" charset="0"/>
              </a:rPr>
              <a:t> they look.</a:t>
            </a:r>
          </a:p>
        </p:txBody>
      </p:sp>
    </p:spTree>
    <p:extLst>
      <p:ext uri="{BB962C8B-B14F-4D97-AF65-F5344CB8AC3E}">
        <p14:creationId xmlns:p14="http://schemas.microsoft.com/office/powerpoint/2010/main" val="276083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D60F4-1D5D-C2EB-BE6A-A6992FCBCA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2AA0D7-DA3F-5CAC-8796-796DD1415DD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6A15BEB-6953-4C96-3468-B73FC180A30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0D36FAA0-C7F7-FEC9-D337-99C25B420BC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1FCDF8FD-EAC0-7BA5-A126-42483E0DE09F}"/>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7E7F6F-7E8D-913B-3707-2AC03546DDF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pic>
        <p:nvPicPr>
          <p:cNvPr id="1026" name="Picture 2" descr="The Big Book of Bugs (The Big Book series) : Zommer, Yuval: Amazon.co ...">
            <a:extLst>
              <a:ext uri="{FF2B5EF4-FFF2-40B4-BE49-F238E27FC236}">
                <a16:creationId xmlns:a16="http://schemas.microsoft.com/office/drawing/2014/main" id="{D6990C39-BFC5-F007-E0B0-CA84B9CBDEE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5344" y="122275"/>
            <a:ext cx="4074747" cy="59751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2FE5A19-0713-11F1-55F7-2D6FE5187F1A}"/>
              </a:ext>
            </a:extLst>
          </p:cNvPr>
          <p:cNvSpPr txBox="1"/>
          <p:nvPr/>
        </p:nvSpPr>
        <p:spPr>
          <a:xfrm>
            <a:off x="4372529" y="985030"/>
            <a:ext cx="7423230" cy="1883968"/>
          </a:xfrm>
          <a:prstGeom prst="rect">
            <a:avLst/>
          </a:prstGeom>
          <a:noFill/>
        </p:spPr>
        <p:txBody>
          <a:bodyPr wrap="square">
            <a:spAutoFit/>
          </a:bodyPr>
          <a:lstStyle/>
          <a:p>
            <a:pPr algn="ctr"/>
            <a:r>
              <a:rPr lang="en-US" sz="4800" b="1">
                <a:latin typeface="Avenir Next LT Pro" panose="020B0504020202020204" pitchFamily="34" charset="0"/>
              </a:rPr>
              <a:t>Read</a:t>
            </a:r>
            <a:r>
              <a:rPr lang="en-US" sz="4800">
                <a:latin typeface="Avenir Next LT Pro" panose="020B0504020202020204" pitchFamily="34" charset="0"/>
              </a:rPr>
              <a:t> the book </a:t>
            </a:r>
            <a:r>
              <a:rPr lang="en-US" sz="4800" i="1">
                <a:latin typeface="Avenir Next LT Pro" panose="020B0504020202020204" pitchFamily="34" charset="0"/>
              </a:rPr>
              <a:t>The Big Book of Bugs</a:t>
            </a:r>
            <a:r>
              <a:rPr lang="en-US" sz="4800">
                <a:latin typeface="Avenir Next LT Pro" panose="020B0504020202020204" pitchFamily="34" charset="0"/>
              </a:rPr>
              <a:t> by Yuval Zommer.</a:t>
            </a:r>
          </a:p>
        </p:txBody>
      </p:sp>
      <p:sp>
        <p:nvSpPr>
          <p:cNvPr id="7" name="TextBox 6">
            <a:extLst>
              <a:ext uri="{FF2B5EF4-FFF2-40B4-BE49-F238E27FC236}">
                <a16:creationId xmlns:a16="http://schemas.microsoft.com/office/drawing/2014/main" id="{291F0CBF-5AAD-D72D-71E4-0AAD5A6D453E}"/>
              </a:ext>
            </a:extLst>
          </p:cNvPr>
          <p:cNvSpPr txBox="1"/>
          <p:nvPr/>
        </p:nvSpPr>
        <p:spPr>
          <a:xfrm>
            <a:off x="4624182" y="3468164"/>
            <a:ext cx="1582837" cy="301435"/>
          </a:xfrm>
          <a:prstGeom prst="rect">
            <a:avLst/>
          </a:prstGeom>
          <a:noFill/>
        </p:spPr>
        <p:txBody>
          <a:bodyPr wrap="square">
            <a:spAutoFit/>
          </a:bodyPr>
          <a:lstStyle/>
          <a:p>
            <a:r>
              <a:rPr lang="en-US" sz="1800" b="1">
                <a:latin typeface="Avenir Next LT Pro" panose="020B0504020202020204" pitchFamily="34" charset="0"/>
              </a:rPr>
              <a:t>Read Aloud: </a:t>
            </a:r>
            <a:endParaRPr lang="en-US"/>
          </a:p>
        </p:txBody>
      </p:sp>
      <p:sp>
        <p:nvSpPr>
          <p:cNvPr id="3" name="TextBox 2">
            <a:extLst>
              <a:ext uri="{FF2B5EF4-FFF2-40B4-BE49-F238E27FC236}">
                <a16:creationId xmlns:a16="http://schemas.microsoft.com/office/drawing/2014/main" id="{2AE790A4-825D-3362-8E60-DA853F1E5BFA}"/>
              </a:ext>
            </a:extLst>
          </p:cNvPr>
          <p:cNvSpPr txBox="1"/>
          <p:nvPr/>
        </p:nvSpPr>
        <p:spPr>
          <a:xfrm>
            <a:off x="4217080" y="4138440"/>
            <a:ext cx="7734127" cy="1077218"/>
          </a:xfrm>
          <a:prstGeom prst="rect">
            <a:avLst/>
          </a:prstGeom>
          <a:noFill/>
        </p:spPr>
        <p:txBody>
          <a:bodyPr wrap="square">
            <a:spAutoFit/>
          </a:bodyPr>
          <a:lstStyle/>
          <a:p>
            <a:pPr algn="ctr"/>
            <a:r>
              <a:rPr lang="en-US" sz="3200" b="1">
                <a:latin typeface="Avenir Next LT Pro" panose="020B0504020202020204" pitchFamily="34" charset="0"/>
              </a:rPr>
              <a:t>Notice what characteristics different groups of insects have in common.</a:t>
            </a:r>
          </a:p>
        </p:txBody>
      </p:sp>
      <p:sp>
        <p:nvSpPr>
          <p:cNvPr id="13" name="TextBox 12">
            <a:extLst>
              <a:ext uri="{FF2B5EF4-FFF2-40B4-BE49-F238E27FC236}">
                <a16:creationId xmlns:a16="http://schemas.microsoft.com/office/drawing/2014/main" id="{997591A5-1EBB-05C5-1707-1285A669759A}"/>
              </a:ext>
            </a:extLst>
          </p:cNvPr>
          <p:cNvSpPr txBox="1"/>
          <p:nvPr/>
        </p:nvSpPr>
        <p:spPr>
          <a:xfrm>
            <a:off x="6096000" y="3468164"/>
            <a:ext cx="6096000" cy="369332"/>
          </a:xfrm>
          <a:prstGeom prst="rect">
            <a:avLst/>
          </a:prstGeom>
          <a:noFill/>
        </p:spPr>
        <p:txBody>
          <a:bodyPr wrap="square">
            <a:spAutoFit/>
          </a:bodyPr>
          <a:lstStyle/>
          <a:p>
            <a:r>
              <a:rPr lang="en-US" dirty="0">
                <a:hlinkClick r:id="rId4"/>
              </a:rPr>
              <a:t>Abi reads "The Big book of bugs" - YouTube</a:t>
            </a:r>
            <a:endParaRPr lang="en-US" dirty="0"/>
          </a:p>
        </p:txBody>
      </p:sp>
    </p:spTree>
    <p:extLst>
      <p:ext uri="{BB962C8B-B14F-4D97-AF65-F5344CB8AC3E}">
        <p14:creationId xmlns:p14="http://schemas.microsoft.com/office/powerpoint/2010/main" val="341819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9E585-48CF-6A94-7F69-40F35EA15A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FFD5548-93EC-B500-5026-2CF592FA148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F323DE9-814E-19AD-4085-E6FB080BE0E3}"/>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D8C32A67-2FE9-ACCD-2127-AAE1C9C005A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C3BC5D4A-E907-5D24-69AE-A9368E1F7ADA}"/>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8C248B-7D81-895A-306A-1C217454F2DC}"/>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14" name="TextBox 13">
            <a:extLst>
              <a:ext uri="{FF2B5EF4-FFF2-40B4-BE49-F238E27FC236}">
                <a16:creationId xmlns:a16="http://schemas.microsoft.com/office/drawing/2014/main" id="{F7C5F6CF-99B3-AC17-D1AE-F1AD39414F76}"/>
              </a:ext>
            </a:extLst>
          </p:cNvPr>
          <p:cNvSpPr txBox="1"/>
          <p:nvPr/>
        </p:nvSpPr>
        <p:spPr>
          <a:xfrm>
            <a:off x="495299" y="801545"/>
            <a:ext cx="7820026" cy="1569660"/>
          </a:xfrm>
          <a:prstGeom prst="rect">
            <a:avLst/>
          </a:prstGeom>
          <a:noFill/>
        </p:spPr>
        <p:txBody>
          <a:bodyPr wrap="square" lIns="91440" tIns="45720" rIns="91440" bIns="45720" anchor="t">
            <a:spAutoFit/>
          </a:bodyPr>
          <a:lstStyle/>
          <a:p>
            <a:pPr algn="ctr"/>
            <a:r>
              <a:rPr lang="en-US" sz="4800">
                <a:latin typeface="Avenir Next LT Pro"/>
              </a:rPr>
              <a:t>Explore</a:t>
            </a:r>
            <a:r>
              <a:rPr lang="en-US" sz="4800" i="1">
                <a:latin typeface="Avenir Next LT Pro"/>
              </a:rPr>
              <a:t> Peterson’s First Field Guide to Insects</a:t>
            </a:r>
          </a:p>
        </p:txBody>
      </p:sp>
      <p:pic>
        <p:nvPicPr>
          <p:cNvPr id="2050" name="Picture 2" descr="Peterson First Guide To Insects Of North America: White, Richard E ...">
            <a:extLst>
              <a:ext uri="{FF2B5EF4-FFF2-40B4-BE49-F238E27FC236}">
                <a16:creationId xmlns:a16="http://schemas.microsoft.com/office/drawing/2014/main" id="{9492CD7D-56D9-B2AC-A6A9-ABE066D4957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930807" y="122275"/>
            <a:ext cx="3091331" cy="59751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9855CF-3D64-2236-7F7C-EA41A139A5A3}"/>
              </a:ext>
            </a:extLst>
          </p:cNvPr>
          <p:cNvSpPr txBox="1"/>
          <p:nvPr/>
        </p:nvSpPr>
        <p:spPr>
          <a:xfrm>
            <a:off x="495299" y="2815685"/>
            <a:ext cx="7820026" cy="2908489"/>
          </a:xfrm>
          <a:prstGeom prst="rect">
            <a:avLst/>
          </a:prstGeom>
          <a:noFill/>
        </p:spPr>
        <p:txBody>
          <a:bodyPr wrap="square" lIns="91440" tIns="45720" rIns="91440" bIns="45720" anchor="t">
            <a:spAutoFit/>
          </a:bodyPr>
          <a:lstStyle/>
          <a:p>
            <a:pPr algn="ctr"/>
            <a:r>
              <a:rPr lang="en-US" sz="4800">
                <a:latin typeface="Avenir Next LT Pro"/>
              </a:rPr>
              <a:t>This field guide is divided into insect groups.</a:t>
            </a:r>
          </a:p>
          <a:p>
            <a:pPr algn="ctr"/>
            <a:r>
              <a:rPr lang="en-US" sz="2900" b="1">
                <a:latin typeface="Avenir Next LT Pro"/>
              </a:rPr>
              <a:t>Notice what characteristics different groups of insects have in common.</a:t>
            </a:r>
            <a:endParaRPr lang="en-US">
              <a:latin typeface="Avenir Next LT Pro"/>
            </a:endParaRPr>
          </a:p>
        </p:txBody>
      </p:sp>
    </p:spTree>
    <p:extLst>
      <p:ext uri="{BB962C8B-B14F-4D97-AF65-F5344CB8AC3E}">
        <p14:creationId xmlns:p14="http://schemas.microsoft.com/office/powerpoint/2010/main" val="272197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29239-2D57-9B7D-DC2F-3AA489C030C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3BB727-F03B-2AD1-5C9E-E4EF9264757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30633FC-EB8D-B528-B59F-8032B2E72071}"/>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FBD41B33-FE2C-D88A-E519-E0B65BC3FCD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2D Tiny Worlds Tiny Animals: Explore</a:t>
            </a:r>
          </a:p>
        </p:txBody>
      </p:sp>
      <p:sp>
        <p:nvSpPr>
          <p:cNvPr id="6" name="Rectangle: Rounded Corners 5">
            <a:extLst>
              <a:ext uri="{FF2B5EF4-FFF2-40B4-BE49-F238E27FC236}">
                <a16:creationId xmlns:a16="http://schemas.microsoft.com/office/drawing/2014/main" id="{C3B94648-DD96-0EED-C619-386A9E5A7C1B}"/>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0E94D0-FEC5-7E78-D92E-80E4AE34B91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2D</a:t>
            </a:r>
            <a:endParaRPr lang="en-US" sz="2000"/>
          </a:p>
        </p:txBody>
      </p:sp>
      <p:sp>
        <p:nvSpPr>
          <p:cNvPr id="14" name="TextBox 13">
            <a:extLst>
              <a:ext uri="{FF2B5EF4-FFF2-40B4-BE49-F238E27FC236}">
                <a16:creationId xmlns:a16="http://schemas.microsoft.com/office/drawing/2014/main" id="{E4BB883D-269C-B466-91D3-0026E4841FCE}"/>
              </a:ext>
            </a:extLst>
          </p:cNvPr>
          <p:cNvSpPr txBox="1"/>
          <p:nvPr/>
        </p:nvSpPr>
        <p:spPr>
          <a:xfrm>
            <a:off x="942974" y="659927"/>
            <a:ext cx="10306051" cy="2308324"/>
          </a:xfrm>
          <a:prstGeom prst="rect">
            <a:avLst/>
          </a:prstGeom>
          <a:noFill/>
        </p:spPr>
        <p:txBody>
          <a:bodyPr wrap="square" lIns="91440" tIns="45720" rIns="91440" bIns="45720" anchor="t">
            <a:spAutoFit/>
          </a:bodyPr>
          <a:lstStyle/>
          <a:p>
            <a:pPr algn="ctr"/>
            <a:r>
              <a:rPr lang="en-US" sz="4800" b="1">
                <a:latin typeface="Avenir Next LT Pro"/>
              </a:rPr>
              <a:t>Field guides </a:t>
            </a:r>
            <a:r>
              <a:rPr lang="en-US" sz="4800">
                <a:latin typeface="Avenir Next LT Pro"/>
              </a:rPr>
              <a:t>are book that help us identify what we are specifically look at, or observing, outside in nature.</a:t>
            </a:r>
            <a:endParaRPr lang="en-US" sz="4800" i="1">
              <a:latin typeface="Avenir Next LT Pro"/>
            </a:endParaRPr>
          </a:p>
        </p:txBody>
      </p:sp>
      <p:pic>
        <p:nvPicPr>
          <p:cNvPr id="3" name="Picture 2">
            <a:extLst>
              <a:ext uri="{FF2B5EF4-FFF2-40B4-BE49-F238E27FC236}">
                <a16:creationId xmlns:a16="http://schemas.microsoft.com/office/drawing/2014/main" id="{A05CA4E2-50E1-8CD8-717F-8EF46ECCA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667" y="3135842"/>
            <a:ext cx="8964082" cy="2861733"/>
          </a:xfrm>
          <a:prstGeom prst="rect">
            <a:avLst/>
          </a:prstGeom>
        </p:spPr>
      </p:pic>
    </p:spTree>
    <p:extLst>
      <p:ext uri="{BB962C8B-B14F-4D97-AF65-F5344CB8AC3E}">
        <p14:creationId xmlns:p14="http://schemas.microsoft.com/office/powerpoint/2010/main" val="3737794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2443</Words>
  <Application>Microsoft Office PowerPoint</Application>
  <PresentationFormat>Widescreen</PresentationFormat>
  <Paragraphs>264</Paragraphs>
  <Slides>31</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Aptos</vt:lpstr>
      <vt:lpstr>Aptos Display</vt:lpstr>
      <vt:lpstr>Aptos Light</vt:lpstr>
      <vt:lpstr>Arial</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18</cp:revision>
  <dcterms:created xsi:type="dcterms:W3CDTF">2025-07-23T16:51:28Z</dcterms:created>
  <dcterms:modified xsi:type="dcterms:W3CDTF">2025-11-05T17:58:29Z</dcterms:modified>
</cp:coreProperties>
</file>