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0B726F-80A4-840A-BFCF-7D0AF03821BC}" v="4" dt="2025-08-13T15:57:59.346"/>
    <p1510:client id="{C9FCCECD-12AC-FDAA-989E-B2B9878DF888}" v="4" dt="2025-08-13T21:35:33.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165" autoAdjust="0"/>
  </p:normalViewPr>
  <p:slideViewPr>
    <p:cSldViewPr snapToGrid="0">
      <p:cViewPr varScale="1">
        <p:scale>
          <a:sx n="61" d="100"/>
          <a:sy n="61" d="100"/>
        </p:scale>
        <p:origin x="152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88FDD-EE04-4EB3-A96A-DD8C8409A89C}"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D9EFE-2862-411B-8340-4314979DE8CB}" type="slidenum">
              <a:rPr lang="en-US" smtClean="0"/>
              <a:t>‹#›</a:t>
            </a:fld>
            <a:endParaRPr lang="en-US"/>
          </a:p>
        </p:txBody>
      </p:sp>
    </p:spTree>
    <p:extLst>
      <p:ext uri="{BB962C8B-B14F-4D97-AF65-F5344CB8AC3E}">
        <p14:creationId xmlns:p14="http://schemas.microsoft.com/office/powerpoint/2010/main" val="1964606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r>
              <a:rPr lang="en-US" dirty="0"/>
              <a:t>Animal in Picture: Raccoons</a:t>
            </a:r>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7DBF3-34AA-963F-ABF6-F4151A808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E1380-041C-755A-27D7-F6AD90768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636E2-F317-BE9C-2AE3-DFEA68FEB6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8030C6-81CE-B7A0-62DB-5DD9B9E56264}"/>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126853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0FFB5-242A-119F-7C8D-622AFBEED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99FC5-AC68-B2FF-ADAC-B24DB5017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F6B94-6D0D-19F8-9E7A-0BA200861C23}"/>
              </a:ext>
            </a:extLst>
          </p:cNvPr>
          <p:cNvSpPr>
            <a:spLocks noGrp="1"/>
          </p:cNvSpPr>
          <p:nvPr>
            <p:ph type="body" idx="1"/>
          </p:nvPr>
        </p:nvSpPr>
        <p:spPr/>
        <p:txBody>
          <a:bodyPr/>
          <a:lstStyle/>
          <a:p>
            <a:r>
              <a:rPr lang="en-US" dirty="0"/>
              <a:t>Have students open their student guide to the </a:t>
            </a:r>
            <a:r>
              <a:rPr lang="en-US" b="1" dirty="0"/>
              <a:t>Science Notebook 8C How I Found You </a:t>
            </a:r>
            <a:r>
              <a:rPr lang="en-US" dirty="0"/>
              <a:t>section Page 147 and record the results after the matching game.</a:t>
            </a:r>
          </a:p>
        </p:txBody>
      </p:sp>
      <p:sp>
        <p:nvSpPr>
          <p:cNvPr id="4" name="Slide Number Placeholder 3">
            <a:extLst>
              <a:ext uri="{FF2B5EF4-FFF2-40B4-BE49-F238E27FC236}">
                <a16:creationId xmlns:a16="http://schemas.microsoft.com/office/drawing/2014/main" id="{700AACCF-3AB1-A243-6E3C-5D67314E1C34}"/>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327366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6011C-5E5B-8E62-BF6D-8D5CB84C0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0DEE1-5F82-B3B9-9E36-E03F2747C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CBD83-9DE3-7237-0B5B-21A0CB149E97}"/>
              </a:ext>
            </a:extLst>
          </p:cNvPr>
          <p:cNvSpPr>
            <a:spLocks noGrp="1"/>
          </p:cNvSpPr>
          <p:nvPr>
            <p:ph type="body" idx="1"/>
          </p:nvPr>
        </p:nvSpPr>
        <p:spPr/>
        <p:txBody>
          <a:bodyPr/>
          <a:lstStyle/>
          <a:p>
            <a:r>
              <a:rPr lang="en-US" dirty="0"/>
              <a:t>Some locate by sound while others locate by location. Mothers remember where they leave their babies. Mother birds leave their babies in the nest. Some mammals make nests too. Squirrels and rabbits both make nests. Mother deer make a bed for their babies when they go away to eat.</a:t>
            </a:r>
          </a:p>
          <a:p>
            <a:endParaRPr lang="en-US" dirty="0"/>
          </a:p>
          <a:p>
            <a:r>
              <a:rPr lang="en-US" dirty="0"/>
              <a:t>Animal in Picture:</a:t>
            </a:r>
            <a:r>
              <a:rPr lang="en-US"/>
              <a:t> Red Fox litter</a:t>
            </a:r>
            <a:endParaRPr lang="en-US" dirty="0"/>
          </a:p>
        </p:txBody>
      </p:sp>
      <p:sp>
        <p:nvSpPr>
          <p:cNvPr id="4" name="Slide Number Placeholder 3">
            <a:extLst>
              <a:ext uri="{FF2B5EF4-FFF2-40B4-BE49-F238E27FC236}">
                <a16:creationId xmlns:a16="http://schemas.microsoft.com/office/drawing/2014/main" id="{9D971B13-E10C-804F-0088-C7C77649BF68}"/>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1718768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30534-3B70-2E85-9370-1541E2BA7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9BEC5-568E-AEB9-FAA1-CDB7AA905E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1BAA8-4265-F506-0310-FDDB35F3FA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BA6F7B-3F17-83E4-C025-60C489098D65}"/>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4100806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CB62F-C1C1-0172-8BE4-1A6743570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62891-9980-493E-E302-43D9E8714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16AC1-56B8-037B-96C5-FE6CD2E2D5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F8969E-0CF0-60C0-93CC-6CE80E8A5611}"/>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730803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6D2C0-268E-B9C5-51CB-88B334BC9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E189E-2A83-C0AB-AB31-16EB10121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80FB9-4639-02C6-4DFD-EF0D92FC55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E1F46A-EBE2-A931-0239-F02FC0C51B3D}"/>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659073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8B28D-45E4-1F80-818D-F435D3D78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3A87E-1FCD-C5EC-75C8-0C02922E6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56E67-B695-AD42-5665-4082E2692C84}"/>
              </a:ext>
            </a:extLst>
          </p:cNvPr>
          <p:cNvSpPr>
            <a:spLocks noGrp="1"/>
          </p:cNvSpPr>
          <p:nvPr>
            <p:ph type="body" idx="1"/>
          </p:nvPr>
        </p:nvSpPr>
        <p:spPr/>
        <p:txBody>
          <a:bodyPr/>
          <a:lstStyle/>
          <a:p>
            <a:r>
              <a:rPr lang="en-US" dirty="0"/>
              <a:t>If a bird nest falls from a tree, the mother bird will look for and use sound to call to her babies. Squirrels also respond this way when their babies fall from a nest. When a mama gray bat comes back to the roost, she knows where she left her baby. But if baby bat moves, she can smell for and look for her baby.</a:t>
            </a:r>
          </a:p>
        </p:txBody>
      </p:sp>
      <p:sp>
        <p:nvSpPr>
          <p:cNvPr id="4" name="Slide Number Placeholder 3">
            <a:extLst>
              <a:ext uri="{FF2B5EF4-FFF2-40B4-BE49-F238E27FC236}">
                <a16:creationId xmlns:a16="http://schemas.microsoft.com/office/drawing/2014/main" id="{83ECB0CE-8486-6616-431C-06AB053461B6}"/>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3942603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18CD7-51FA-530A-9034-B6EE33FDA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274B1-D194-0974-78AD-542281006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B9216-5B67-1951-6555-2364C06C81DC}"/>
              </a:ext>
            </a:extLst>
          </p:cNvPr>
          <p:cNvSpPr>
            <a:spLocks noGrp="1"/>
          </p:cNvSpPr>
          <p:nvPr>
            <p:ph type="body" idx="1"/>
          </p:nvPr>
        </p:nvSpPr>
        <p:spPr/>
        <p:txBody>
          <a:bodyPr/>
          <a:lstStyle/>
          <a:p>
            <a:r>
              <a:rPr lang="en-US" dirty="0"/>
              <a:t>Read the </a:t>
            </a:r>
            <a:r>
              <a:rPr lang="en-US" b="1" dirty="0"/>
              <a:t>Fun Fact </a:t>
            </a:r>
            <a:r>
              <a:rPr lang="en-US" dirty="0"/>
              <a:t>from the </a:t>
            </a:r>
            <a:r>
              <a:rPr lang="en-US" b="1" dirty="0"/>
              <a:t>Science Notebook Animal Senses </a:t>
            </a:r>
            <a:r>
              <a:rPr lang="en-US" dirty="0"/>
              <a:t>section on Page 148 in the student guide. Wild animal mothers do not abandon their babies or young. They must leave their babies occasionally to go get food but check in with their babies regularly. Unfortunately, wild animals do not have babysitters like humans. Wild animal mothers trust their baby’s ability to hide from things that would hurt them. They baby remains quiet when the mother is gone to avoid being found by a predator. If you find babies in the wild, look but leave them where you find them. While you are in the area, the animal mother will probably not come back until you leave the area, and she knows it is safe.</a:t>
            </a:r>
          </a:p>
        </p:txBody>
      </p:sp>
      <p:sp>
        <p:nvSpPr>
          <p:cNvPr id="4" name="Slide Number Placeholder 3">
            <a:extLst>
              <a:ext uri="{FF2B5EF4-FFF2-40B4-BE49-F238E27FC236}">
                <a16:creationId xmlns:a16="http://schemas.microsoft.com/office/drawing/2014/main" id="{95023F40-15D4-AD87-658B-9F8F8AC3DA43}"/>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3988458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C9B85-6035-7B77-9F99-A5E0B0E13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CB97-95AA-8288-5705-419E128B02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BA37C5-137D-C29F-34A6-BC33C522D8B5}"/>
              </a:ext>
            </a:extLst>
          </p:cNvPr>
          <p:cNvSpPr>
            <a:spLocks noGrp="1"/>
          </p:cNvSpPr>
          <p:nvPr>
            <p:ph type="body" idx="1"/>
          </p:nvPr>
        </p:nvSpPr>
        <p:spPr/>
        <p:txBody>
          <a:bodyPr/>
          <a:lstStyle/>
          <a:p>
            <a:r>
              <a:rPr lang="en-US" dirty="0"/>
              <a:t>Have students open their student guide to Science Notebook 8C Animal Senses section on Page 148. Have them draw in the five circles the different ways that animals locate their young.</a:t>
            </a:r>
          </a:p>
        </p:txBody>
      </p:sp>
      <p:sp>
        <p:nvSpPr>
          <p:cNvPr id="4" name="Slide Number Placeholder 3">
            <a:extLst>
              <a:ext uri="{FF2B5EF4-FFF2-40B4-BE49-F238E27FC236}">
                <a16:creationId xmlns:a16="http://schemas.microsoft.com/office/drawing/2014/main" id="{3484EC2E-D1E0-A1BC-964F-4AB6C79B5465}"/>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3942123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3DF1-0AA1-DFEF-CD44-4C210DD7D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93FD0-35DE-3CD3-8AB7-4422472F8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93CD6-CA38-B377-9FB3-379BFD0B87FF}"/>
              </a:ext>
            </a:extLst>
          </p:cNvPr>
          <p:cNvSpPr>
            <a:spLocks noGrp="1"/>
          </p:cNvSpPr>
          <p:nvPr>
            <p:ph type="body" idx="1"/>
          </p:nvPr>
        </p:nvSpPr>
        <p:spPr/>
        <p:txBody>
          <a:bodyPr/>
          <a:lstStyle/>
          <a:p>
            <a:r>
              <a:rPr lang="en-US" b="1" dirty="0"/>
              <a:t>Teacher Note: </a:t>
            </a:r>
            <a:r>
              <a:rPr lang="en-US" dirty="0"/>
              <a:t>If you have access to technology, incorporate computer or tablets into this lesson. You may want to collaborate with the computer teacher and/or school librarians.</a:t>
            </a:r>
          </a:p>
          <a:p>
            <a:endParaRPr lang="en-US" dirty="0"/>
          </a:p>
          <a:p>
            <a:r>
              <a:rPr lang="en-US" dirty="0"/>
              <a:t>Animal in Picture: Raccoon</a:t>
            </a:r>
          </a:p>
        </p:txBody>
      </p:sp>
      <p:sp>
        <p:nvSpPr>
          <p:cNvPr id="4" name="Slide Number Placeholder 3">
            <a:extLst>
              <a:ext uri="{FF2B5EF4-FFF2-40B4-BE49-F238E27FC236}">
                <a16:creationId xmlns:a16="http://schemas.microsoft.com/office/drawing/2014/main" id="{62E022F8-9E4A-5050-7DC1-E5404F100370}"/>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1707156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A8CE1-EC6B-B4B0-0AEA-E06B71B20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8C17B-B9A5-C8D3-CBB2-919EA573D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2D9B0-C99D-F3EF-F98C-AA00A0160F20}"/>
              </a:ext>
            </a:extLst>
          </p:cNvPr>
          <p:cNvSpPr>
            <a:spLocks noGrp="1"/>
          </p:cNvSpPr>
          <p:nvPr>
            <p:ph type="body" idx="1"/>
          </p:nvPr>
        </p:nvSpPr>
        <p:spPr/>
        <p:txBody>
          <a:bodyPr/>
          <a:lstStyle/>
          <a:p>
            <a:r>
              <a:rPr lang="en-US" dirty="0"/>
              <a:t>Have students look at the photo of the bats in a roost from the student guide </a:t>
            </a:r>
            <a:r>
              <a:rPr lang="en-US" b="1" dirty="0"/>
              <a:t>Lesson 8C Where is My Mama? </a:t>
            </a:r>
            <a:r>
              <a:rPr lang="en-US" dirty="0"/>
              <a:t>Introduction section on Page 146.</a:t>
            </a:r>
          </a:p>
        </p:txBody>
      </p:sp>
      <p:sp>
        <p:nvSpPr>
          <p:cNvPr id="4" name="Slide Number Placeholder 3">
            <a:extLst>
              <a:ext uri="{FF2B5EF4-FFF2-40B4-BE49-F238E27FC236}">
                <a16:creationId xmlns:a16="http://schemas.microsoft.com/office/drawing/2014/main" id="{734F6984-0B8E-60C6-B0E7-2804794CAA92}"/>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3929910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6757E-217B-14A7-A750-E09460FDD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EB329-3626-AEBC-5C7E-DDF185FF4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A7584-3DEE-174D-5DFF-104B2B5E6AFF}"/>
              </a:ext>
            </a:extLst>
          </p:cNvPr>
          <p:cNvSpPr>
            <a:spLocks noGrp="1"/>
          </p:cNvSpPr>
          <p:nvPr>
            <p:ph type="body" idx="1"/>
          </p:nvPr>
        </p:nvSpPr>
        <p:spPr/>
        <p:txBody>
          <a:bodyPr/>
          <a:lstStyle/>
          <a:p>
            <a:r>
              <a:rPr lang="en-US" dirty="0"/>
              <a:t>Animal in Picture: Baby birds</a:t>
            </a:r>
            <a:endParaRPr lang="en-US" b="0" dirty="0"/>
          </a:p>
        </p:txBody>
      </p:sp>
      <p:sp>
        <p:nvSpPr>
          <p:cNvPr id="4" name="Slide Number Placeholder 3">
            <a:extLst>
              <a:ext uri="{FF2B5EF4-FFF2-40B4-BE49-F238E27FC236}">
                <a16:creationId xmlns:a16="http://schemas.microsoft.com/office/drawing/2014/main" id="{6E2EA142-8EFC-86B6-DCC8-46514B4F833B}"/>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4053332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06190-1647-DA98-E566-18A5001AB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9FB31-8342-2ED0-3D11-B121BFAB0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781AEC-A809-13CB-81A3-E4086A1D2F71}"/>
              </a:ext>
            </a:extLst>
          </p:cNvPr>
          <p:cNvSpPr>
            <a:spLocks noGrp="1"/>
          </p:cNvSpPr>
          <p:nvPr>
            <p:ph type="body" idx="1"/>
          </p:nvPr>
        </p:nvSpPr>
        <p:spPr/>
        <p:txBody>
          <a:bodyPr/>
          <a:lstStyle/>
          <a:p>
            <a:r>
              <a:rPr lang="en-US" b="0" dirty="0"/>
              <a:t>Let’s research a few more animals and see what we can find through our investigations.</a:t>
            </a:r>
          </a:p>
          <a:p>
            <a:endParaRPr lang="en-US" b="0" dirty="0"/>
          </a:p>
          <a:p>
            <a:r>
              <a:rPr lang="en-US" b="0" dirty="0"/>
              <a:t>Brainstorm and make a list on the classroom board of animal babies and research what kinds of sounds they may make and how the animal mother might respond to them.</a:t>
            </a:r>
          </a:p>
        </p:txBody>
      </p:sp>
      <p:sp>
        <p:nvSpPr>
          <p:cNvPr id="4" name="Slide Number Placeholder 3">
            <a:extLst>
              <a:ext uri="{FF2B5EF4-FFF2-40B4-BE49-F238E27FC236}">
                <a16:creationId xmlns:a16="http://schemas.microsoft.com/office/drawing/2014/main" id="{24C5D53E-18F8-DC62-EB60-F872BB35780A}"/>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3482318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36A67-ECA9-609A-CA33-7C6DFCE41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9DA87-33F5-FA2E-EDF5-4769E9157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0C992-D9D4-8B4D-2BE2-145A4CFACF0A}"/>
              </a:ext>
            </a:extLst>
          </p:cNvPr>
          <p:cNvSpPr>
            <a:spLocks noGrp="1"/>
          </p:cNvSpPr>
          <p:nvPr>
            <p:ph type="body" idx="1"/>
          </p:nvPr>
        </p:nvSpPr>
        <p:spPr/>
        <p:txBody>
          <a:bodyPr/>
          <a:lstStyle/>
          <a:p>
            <a:r>
              <a:rPr lang="en-US" b="0" dirty="0"/>
              <a:t>Have students open their student guide to </a:t>
            </a:r>
            <a:r>
              <a:rPr lang="en-US" b="1" dirty="0"/>
              <a:t>Science Notebook 8C Missouri Animal Mothers and Babies </a:t>
            </a:r>
            <a:r>
              <a:rPr lang="en-US" b="0" dirty="0"/>
              <a:t>on page 149 to record student research of different Missouri animals.</a:t>
            </a:r>
          </a:p>
        </p:txBody>
      </p:sp>
      <p:sp>
        <p:nvSpPr>
          <p:cNvPr id="4" name="Slide Number Placeholder 3">
            <a:extLst>
              <a:ext uri="{FF2B5EF4-FFF2-40B4-BE49-F238E27FC236}">
                <a16:creationId xmlns:a16="http://schemas.microsoft.com/office/drawing/2014/main" id="{4CD8CD65-F322-8A85-FFF3-86284E4642B6}"/>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1587152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0099C-EAEC-8EB2-26F7-CF7E29B3F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47948-B471-1399-BFBC-DAB9033D07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92C49-4186-2284-7182-943D47EA1403}"/>
              </a:ext>
            </a:extLst>
          </p:cNvPr>
          <p:cNvSpPr>
            <a:spLocks noGrp="1"/>
          </p:cNvSpPr>
          <p:nvPr>
            <p:ph type="body" idx="1"/>
          </p:nvPr>
        </p:nvSpPr>
        <p:spPr/>
        <p:txBody>
          <a:bodyPr/>
          <a:lstStyle/>
          <a:p>
            <a:r>
              <a:rPr lang="en-US" b="0" dirty="0"/>
              <a:t>After researching how different Missouri animals use their senses to find their offspring, have students open their student guides to the </a:t>
            </a:r>
            <a:r>
              <a:rPr lang="en-US" b="1" dirty="0"/>
              <a:t>Claim, Evidence, Reasoning </a:t>
            </a:r>
            <a:r>
              <a:rPr lang="en-US" b="0" dirty="0"/>
              <a:t>section on Page 150. Discuss the page with the students – read the guiding question and explain what the students need to do to answer the questions (fill in the blanks and draw three examples of animal mothers locating their babies).</a:t>
            </a:r>
          </a:p>
        </p:txBody>
      </p:sp>
      <p:sp>
        <p:nvSpPr>
          <p:cNvPr id="4" name="Slide Number Placeholder 3">
            <a:extLst>
              <a:ext uri="{FF2B5EF4-FFF2-40B4-BE49-F238E27FC236}">
                <a16:creationId xmlns:a16="http://schemas.microsoft.com/office/drawing/2014/main" id="{44F0CA44-A656-6ED9-4424-B92FC29785BF}"/>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3205337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B80B9-E5DC-D8E2-E563-BC74B7FF91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8FB0E-55A9-FF18-14B1-B437EF007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0DCEE-8AA5-4823-47F9-43C43ABEB127}"/>
              </a:ext>
            </a:extLst>
          </p:cNvPr>
          <p:cNvSpPr>
            <a:spLocks noGrp="1"/>
          </p:cNvSpPr>
          <p:nvPr>
            <p:ph type="body" idx="1"/>
          </p:nvPr>
        </p:nvSpPr>
        <p:spPr/>
        <p:txBody>
          <a:bodyPr/>
          <a:lstStyle/>
          <a:p>
            <a:r>
              <a:rPr lang="en-US" b="1" dirty="0"/>
              <a:t>Rubric:</a:t>
            </a:r>
          </a:p>
          <a:p>
            <a:pPr marL="171450" indent="-171450">
              <a:buFont typeface="Arial" panose="020B0604020202020204" pitchFamily="34" charset="0"/>
              <a:buChar char="•"/>
            </a:pPr>
            <a:r>
              <a:rPr lang="en-US" b="0" dirty="0"/>
              <a:t>4 (Exceeds) – Students write the correct claim and evidence into the blanks and fill in all the blanks with the correct answers for their reasoning,</a:t>
            </a:r>
          </a:p>
          <a:p>
            <a:pPr marL="171450" indent="-171450">
              <a:buFont typeface="Arial" panose="020B0604020202020204" pitchFamily="34" charset="0"/>
              <a:buChar char="•"/>
            </a:pPr>
            <a:r>
              <a:rPr lang="en-US" b="0" dirty="0"/>
              <a:t>3 (Meets) – Students write either the correct claim or evidence into the blanks and fill in most of the blanks with the correct answers for their reasoning.</a:t>
            </a:r>
          </a:p>
          <a:p>
            <a:pPr marL="171450" indent="-171450">
              <a:buFont typeface="Arial" panose="020B0604020202020204" pitchFamily="34" charset="0"/>
              <a:buChar char="•"/>
            </a:pPr>
            <a:r>
              <a:rPr lang="en-US" b="0" dirty="0"/>
              <a:t>2 (Partially Meets) – Students write either the correct claim or evidence into the blanks and fill in some of the blanks with the correct answers.</a:t>
            </a:r>
          </a:p>
          <a:p>
            <a:pPr marL="171450" indent="-171450">
              <a:buFont typeface="Arial" panose="020B0604020202020204" pitchFamily="34" charset="0"/>
              <a:buChar char="•"/>
            </a:pPr>
            <a:r>
              <a:rPr lang="en-US" b="0" dirty="0"/>
              <a:t>1 (Doesn’t Meet) – Students do not provide the correct claim or evidence and do not fill in any of the blanks with the correct answers for their reasoning.</a:t>
            </a:r>
          </a:p>
        </p:txBody>
      </p:sp>
      <p:sp>
        <p:nvSpPr>
          <p:cNvPr id="4" name="Slide Number Placeholder 3">
            <a:extLst>
              <a:ext uri="{FF2B5EF4-FFF2-40B4-BE49-F238E27FC236}">
                <a16:creationId xmlns:a16="http://schemas.microsoft.com/office/drawing/2014/main" id="{A6492517-D5BB-6E7D-9397-23C018ECD38C}"/>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1969634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35684-C651-E4A2-B75A-FF6613046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14E17-B8D9-562C-53E8-342EB4B4A4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4C1D1-0488-C0B7-3387-6B612DB88413}"/>
              </a:ext>
            </a:extLst>
          </p:cNvPr>
          <p:cNvSpPr>
            <a:spLocks noGrp="1"/>
          </p:cNvSpPr>
          <p:nvPr>
            <p:ph type="body" idx="1"/>
          </p:nvPr>
        </p:nvSpPr>
        <p:spPr/>
        <p:txBody>
          <a:bodyPr/>
          <a:lstStyle/>
          <a:p>
            <a:r>
              <a:rPr lang="en-US" b="1" dirty="0"/>
              <a:t>English</a:t>
            </a:r>
          </a:p>
          <a:p>
            <a:endParaRPr lang="en-US" b="0" dirty="0"/>
          </a:p>
          <a:p>
            <a:r>
              <a:rPr lang="en-US" b="0" dirty="0"/>
              <a:t>Make an acrostic poem of their favorite plant or animal and in the poem describe how it changes as it grows.</a:t>
            </a:r>
          </a:p>
          <a:p>
            <a:endParaRPr lang="en-US" b="0" dirty="0"/>
          </a:p>
        </p:txBody>
      </p:sp>
      <p:sp>
        <p:nvSpPr>
          <p:cNvPr id="4" name="Slide Number Placeholder 3">
            <a:extLst>
              <a:ext uri="{FF2B5EF4-FFF2-40B4-BE49-F238E27FC236}">
                <a16:creationId xmlns:a16="http://schemas.microsoft.com/office/drawing/2014/main" id="{BD3857E3-A09A-71ED-D86C-5602F8F08AB9}"/>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3645689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2B798-54DF-1614-6F05-867FD5D39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25C06A-E121-61DF-4798-97B94A680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53912-9126-3B7B-3263-463A9AEAB4A5}"/>
              </a:ext>
            </a:extLst>
          </p:cNvPr>
          <p:cNvSpPr>
            <a:spLocks noGrp="1"/>
          </p:cNvSpPr>
          <p:nvPr>
            <p:ph type="body" idx="1"/>
          </p:nvPr>
        </p:nvSpPr>
        <p:spPr/>
        <p:txBody>
          <a:bodyPr/>
          <a:lstStyle/>
          <a:p>
            <a:r>
              <a:rPr lang="en-US" b="1" dirty="0"/>
              <a:t>Arts/English</a:t>
            </a:r>
          </a:p>
          <a:p>
            <a:endParaRPr lang="en-US" b="0" dirty="0"/>
          </a:p>
          <a:p>
            <a:r>
              <a:rPr lang="en-US" b="0" dirty="0"/>
              <a:t>Make a comic book about a series of baby animals growing up in a Missouri habitat. How do they find their parents when they are lost?</a:t>
            </a:r>
          </a:p>
        </p:txBody>
      </p:sp>
      <p:sp>
        <p:nvSpPr>
          <p:cNvPr id="4" name="Slide Number Placeholder 3">
            <a:extLst>
              <a:ext uri="{FF2B5EF4-FFF2-40B4-BE49-F238E27FC236}">
                <a16:creationId xmlns:a16="http://schemas.microsoft.com/office/drawing/2014/main" id="{5FEB3ECF-0C27-4686-2CEC-BD7F528042CB}"/>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219943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07438-6C01-3869-E55D-B792DC72C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F8C6C-371A-7738-8226-B163C480D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DD4DFD-5593-8590-87EA-2B0F29D29591}"/>
              </a:ext>
            </a:extLst>
          </p:cNvPr>
          <p:cNvSpPr>
            <a:spLocks noGrp="1"/>
          </p:cNvSpPr>
          <p:nvPr>
            <p:ph type="body" idx="1"/>
          </p:nvPr>
        </p:nvSpPr>
        <p:spPr/>
        <p:txBody>
          <a:bodyPr/>
          <a:lstStyle/>
          <a:p>
            <a:r>
              <a:rPr lang="en-US" b="1" dirty="0"/>
              <a:t>Science</a:t>
            </a:r>
          </a:p>
          <a:p>
            <a:endParaRPr lang="en-US" b="0" dirty="0"/>
          </a:p>
          <a:p>
            <a:r>
              <a:rPr lang="en-US" b="0" dirty="0"/>
              <a:t>Distribute wildflower seeds and small cup of soil to each student. Give them time to plant and water their seed and put cup onto a windowsill. Document the growth every day in a nature journal from seed to first leaves. What changes did they see?</a:t>
            </a:r>
          </a:p>
        </p:txBody>
      </p:sp>
      <p:sp>
        <p:nvSpPr>
          <p:cNvPr id="4" name="Slide Number Placeholder 3">
            <a:extLst>
              <a:ext uri="{FF2B5EF4-FFF2-40B4-BE49-F238E27FC236}">
                <a16:creationId xmlns:a16="http://schemas.microsoft.com/office/drawing/2014/main" id="{050BB9E7-8097-2053-5539-C1B58D11BFAD}"/>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585616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88F78-3FDB-7B7A-9190-64D956436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BBDB8-5152-5755-FCC1-E7ACA43D1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5766B-F829-821A-7482-848472B3E7F7}"/>
              </a:ext>
            </a:extLst>
          </p:cNvPr>
          <p:cNvSpPr>
            <a:spLocks noGrp="1"/>
          </p:cNvSpPr>
          <p:nvPr>
            <p:ph type="body" idx="1"/>
          </p:nvPr>
        </p:nvSpPr>
        <p:spPr/>
        <p:txBody>
          <a:bodyPr/>
          <a:lstStyle/>
          <a:p>
            <a:r>
              <a:rPr lang="en-US" dirty="0"/>
              <a:t>Animal in Picture: Canada Goose – adult and chicks</a:t>
            </a:r>
          </a:p>
        </p:txBody>
      </p:sp>
      <p:sp>
        <p:nvSpPr>
          <p:cNvPr id="4" name="Slide Number Placeholder 3">
            <a:extLst>
              <a:ext uri="{FF2B5EF4-FFF2-40B4-BE49-F238E27FC236}">
                <a16:creationId xmlns:a16="http://schemas.microsoft.com/office/drawing/2014/main" id="{341493F4-1A80-06F3-86D3-35AB9D9FD09B}"/>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334433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D6E4B-9A70-8557-952D-C6857B0E3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149D0-B256-2025-4C18-BAF55B4A4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BA6D7-1B33-2A2B-04E2-03FA869B622C}"/>
              </a:ext>
            </a:extLst>
          </p:cNvPr>
          <p:cNvSpPr>
            <a:spLocks noGrp="1"/>
          </p:cNvSpPr>
          <p:nvPr>
            <p:ph type="body" idx="1"/>
          </p:nvPr>
        </p:nvSpPr>
        <p:spPr/>
        <p:txBody>
          <a:bodyPr/>
          <a:lstStyle/>
          <a:p>
            <a:r>
              <a:rPr lang="en-US" dirty="0"/>
              <a:t>Animal in Picture: Indiana Bats</a:t>
            </a:r>
          </a:p>
        </p:txBody>
      </p:sp>
      <p:sp>
        <p:nvSpPr>
          <p:cNvPr id="4" name="Slide Number Placeholder 3">
            <a:extLst>
              <a:ext uri="{FF2B5EF4-FFF2-40B4-BE49-F238E27FC236}">
                <a16:creationId xmlns:a16="http://schemas.microsoft.com/office/drawing/2014/main" id="{30F5158D-5F08-A57C-8FF7-BA337036C79E}"/>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123953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8974B-A990-DBDC-3FA1-6B707CC23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75718-FFBF-ABCD-334F-344CBABF6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C8AEE-83C2-2366-93C3-410851C493F8}"/>
              </a:ext>
            </a:extLst>
          </p:cNvPr>
          <p:cNvSpPr>
            <a:spLocks noGrp="1"/>
          </p:cNvSpPr>
          <p:nvPr>
            <p:ph type="body" idx="1"/>
          </p:nvPr>
        </p:nvSpPr>
        <p:spPr/>
        <p:txBody>
          <a:bodyPr/>
          <a:lstStyle/>
          <a:p>
            <a:r>
              <a:rPr lang="en-US" dirty="0"/>
              <a:t>This activity will demonstrate how animal mothers can identify their babies and how the babies can identify their mothers by the distinct sound each makes.</a:t>
            </a:r>
          </a:p>
          <a:p>
            <a:endParaRPr lang="en-US" dirty="0"/>
          </a:p>
          <a:p>
            <a:r>
              <a:rPr lang="en-US" b="1" dirty="0"/>
              <a:t>Teacher Note: </a:t>
            </a:r>
            <a:r>
              <a:rPr lang="en-US" dirty="0"/>
              <a:t>As time allows, repeat this activity over several days to provide multiple learning opportunities for students. It is advisable to initially limit six students/group with three different sounds to make it easier to match as students learn to listen and distinguish various sounds.</a:t>
            </a:r>
          </a:p>
          <a:p>
            <a:endParaRPr lang="en-US" dirty="0"/>
          </a:p>
          <a:p>
            <a:r>
              <a:rPr lang="en-US" dirty="0"/>
              <a:t>Introduce students to the set of </a:t>
            </a:r>
            <a:r>
              <a:rPr lang="en-US" i="1" dirty="0"/>
              <a:t>Sound Makers </a:t>
            </a:r>
            <a:r>
              <a:rPr lang="en-US" dirty="0"/>
              <a:t>that you made prior to this lesson. Discuss that each rattling sound container has one that matches its sound. Show students the matching sound pairs of </a:t>
            </a:r>
            <a:r>
              <a:rPr lang="en-US" i="1" dirty="0"/>
              <a:t>Sound Makers</a:t>
            </a:r>
            <a:r>
              <a:rPr lang="en-US" dirty="0"/>
              <a:t>. Demonstrate that the </a:t>
            </a:r>
            <a:r>
              <a:rPr lang="en-US" i="1" dirty="0"/>
              <a:t>Sound Makers</a:t>
            </a:r>
            <a:r>
              <a:rPr lang="en-US" dirty="0"/>
              <a:t> have different sounds that only are like one other container. Also indicate that each student will be role playing either an animal mother or its baby and they are going to seek out the matching sound, just as an animal mother would locate her young. </a:t>
            </a:r>
          </a:p>
          <a:p>
            <a:endParaRPr lang="en-US" dirty="0"/>
          </a:p>
          <a:p>
            <a:r>
              <a:rPr lang="en-US" dirty="0"/>
              <a:t>Pass out the </a:t>
            </a:r>
            <a:r>
              <a:rPr lang="en-US" i="1" dirty="0"/>
              <a:t>Sound Makers</a:t>
            </a:r>
            <a:r>
              <a:rPr lang="en-US" dirty="0"/>
              <a:t>. Indicate to students that one other student will have a matching sound in their container as well. They are to identify and find their matching sound and try to pair up with their mama. They will be acting as mother and baby pairs trying to locate each other. </a:t>
            </a:r>
          </a:p>
          <a:p>
            <a:endParaRPr lang="en-US" dirty="0"/>
          </a:p>
          <a:p>
            <a:r>
              <a:rPr lang="en-US" dirty="0"/>
              <a:t>You are trying to locate your matching sound (mama and baby pair). You will try to locate each other by listening for the distinct sound of either mama or baby. Some sounds are very similar, so you must listen closely for sound differences. Once you locate the person who has the same sound as you, stand next to your partner but do not rattle the </a:t>
            </a:r>
            <a:r>
              <a:rPr lang="en-US" i="1" dirty="0"/>
              <a:t>Sound Maker </a:t>
            </a:r>
            <a:r>
              <a:rPr lang="en-US" dirty="0"/>
              <a:t>any longer. </a:t>
            </a:r>
          </a:p>
          <a:p>
            <a:endParaRPr lang="en-US" dirty="0"/>
          </a:p>
          <a:p>
            <a:r>
              <a:rPr lang="en-US" b="1" dirty="0"/>
              <a:t>Teacher Note: </a:t>
            </a:r>
            <a:r>
              <a:rPr lang="en-US" dirty="0"/>
              <a:t>In the event of an uneven number of students for a matching pair, as the teacher, you may participate so that each student will be paired.</a:t>
            </a:r>
          </a:p>
          <a:p>
            <a:endParaRPr lang="en-US" dirty="0"/>
          </a:p>
          <a:p>
            <a:r>
              <a:rPr lang="en-US" dirty="0"/>
              <a:t>Announce to students that once they are signaled with the phrase, “Mamas, find your babies!” that they will wander around the classroom shaking their </a:t>
            </a:r>
            <a:r>
              <a:rPr lang="en-US" i="1" dirty="0"/>
              <a:t>Sound Makers </a:t>
            </a:r>
            <a:r>
              <a:rPr lang="en-US" dirty="0"/>
              <a:t>and try to pair up with the matching partner sound. Also indicate the importance of remaining quiet so that everyone only hears sounds coming from their </a:t>
            </a:r>
            <a:r>
              <a:rPr lang="en-US" i="1" dirty="0"/>
              <a:t>Sound Makers</a:t>
            </a:r>
            <a:r>
              <a:rPr lang="en-US" dirty="0"/>
              <a:t>.</a:t>
            </a:r>
          </a:p>
        </p:txBody>
      </p:sp>
      <p:sp>
        <p:nvSpPr>
          <p:cNvPr id="4" name="Slide Number Placeholder 3">
            <a:extLst>
              <a:ext uri="{FF2B5EF4-FFF2-40B4-BE49-F238E27FC236}">
                <a16:creationId xmlns:a16="http://schemas.microsoft.com/office/drawing/2014/main" id="{B64DA2D5-9120-A903-7252-8959A8882710}"/>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3591531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CB38B-DDD2-85D5-ADEC-86B67A392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F85DF-9E6F-74CA-BA29-FF7B8561E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0C6784-D1D9-A64A-A797-BB69BB8E9641}"/>
              </a:ext>
            </a:extLst>
          </p:cNvPr>
          <p:cNvSpPr>
            <a:spLocks noGrp="1"/>
          </p:cNvSpPr>
          <p:nvPr>
            <p:ph type="body" idx="1"/>
          </p:nvPr>
        </p:nvSpPr>
        <p:spPr/>
        <p:txBody>
          <a:bodyPr/>
          <a:lstStyle/>
          <a:p>
            <a:r>
              <a:rPr lang="en-US" dirty="0"/>
              <a:t>Announce: “Mamas, find your babies!”</a:t>
            </a:r>
          </a:p>
          <a:p>
            <a:endParaRPr lang="en-US" dirty="0"/>
          </a:p>
          <a:p>
            <a:r>
              <a:rPr lang="en-US" dirty="0"/>
              <a:t>Once all students think they’ve found their partner, they will stand next to their partner. Check your </a:t>
            </a:r>
            <a:r>
              <a:rPr lang="en-US" b="1" dirty="0"/>
              <a:t>8C Sound Matching Activity Chart </a:t>
            </a:r>
            <a:r>
              <a:rPr lang="en-US" dirty="0"/>
              <a:t>to assess.</a:t>
            </a:r>
          </a:p>
        </p:txBody>
      </p:sp>
      <p:sp>
        <p:nvSpPr>
          <p:cNvPr id="4" name="Slide Number Placeholder 3">
            <a:extLst>
              <a:ext uri="{FF2B5EF4-FFF2-40B4-BE49-F238E27FC236}">
                <a16:creationId xmlns:a16="http://schemas.microsoft.com/office/drawing/2014/main" id="{F05B7E4B-0DC9-8D1B-E673-3E020488F658}"/>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71717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6BD6D-1D8F-BEAF-EF83-5CF58FD66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E57F0-46AA-8406-6C80-E1698C0A3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199ED-77D5-EDC1-3097-1944D03EEA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A68AC9-2E3D-5A53-359A-5914CA08488D}"/>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1841476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C50DC-7C32-05F3-937B-751A6F9FB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C703E-2875-5275-FDBA-CAE30C2EB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FFF0F-500D-C288-B603-98A52C3DC4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90A64F-334E-0B87-CA88-E75187E78391}"/>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2861746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C4B34-FAA1-7684-3DE7-21D89EF0F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FDB6C-E749-25EF-9BBD-81EC01650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0F2E5-49C7-158A-91BF-B27DA3431B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7C8019-D880-4A70-9C64-97EBFBC3D788}"/>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2277628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C614-028D-1463-C52A-BD9989405F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8AE33D-2B8C-6933-3B71-1F1FDE521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D48A67-B289-AA70-D777-8744C3A2079D}"/>
              </a:ext>
            </a:extLst>
          </p:cNvPr>
          <p:cNvSpPr>
            <a:spLocks noGrp="1"/>
          </p:cNvSpPr>
          <p:nvPr>
            <p:ph type="dt" sz="half" idx="10"/>
          </p:nvPr>
        </p:nvSpPr>
        <p:spPr/>
        <p:txBody>
          <a:bodyPr/>
          <a:lstStyle/>
          <a:p>
            <a:fld id="{0CBC3090-E183-4DEA-AA3D-BC90CE38E2F4}" type="datetimeFigureOut">
              <a:rPr lang="en-US" smtClean="0"/>
              <a:t>8/13/2025</a:t>
            </a:fld>
            <a:endParaRPr lang="en-US"/>
          </a:p>
        </p:txBody>
      </p:sp>
      <p:sp>
        <p:nvSpPr>
          <p:cNvPr id="5" name="Footer Placeholder 4">
            <a:extLst>
              <a:ext uri="{FF2B5EF4-FFF2-40B4-BE49-F238E27FC236}">
                <a16:creationId xmlns:a16="http://schemas.microsoft.com/office/drawing/2014/main" id="{8BFC3907-145C-07FE-D60D-66494D917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8B859-4C88-E805-9D6D-3B1FF0BE7A30}"/>
              </a:ext>
            </a:extLst>
          </p:cNvPr>
          <p:cNvSpPr>
            <a:spLocks noGrp="1"/>
          </p:cNvSpPr>
          <p:nvPr>
            <p:ph type="sldNum" sz="quarter" idx="12"/>
          </p:nvPr>
        </p:nvSpPr>
        <p:spPr/>
        <p:txBody>
          <a:bodyPr/>
          <a:lstStyle/>
          <a:p>
            <a:fld id="{5AFFA967-BFD7-40F7-B158-EF89C0863C29}" type="slidenum">
              <a:rPr lang="en-US" smtClean="0"/>
              <a:t>‹#›</a:t>
            </a:fld>
            <a:endParaRPr lang="en-US"/>
          </a:p>
        </p:txBody>
      </p:sp>
    </p:spTree>
    <p:extLst>
      <p:ext uri="{BB962C8B-B14F-4D97-AF65-F5344CB8AC3E}">
        <p14:creationId xmlns:p14="http://schemas.microsoft.com/office/powerpoint/2010/main" val="2336154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E54E-ED96-96FA-450E-F921BBAFF7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074623-99FF-D609-711F-C3810673FB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57241-E059-DF3B-5DED-9C8D212066A9}"/>
              </a:ext>
            </a:extLst>
          </p:cNvPr>
          <p:cNvSpPr>
            <a:spLocks noGrp="1"/>
          </p:cNvSpPr>
          <p:nvPr>
            <p:ph type="dt" sz="half" idx="10"/>
          </p:nvPr>
        </p:nvSpPr>
        <p:spPr/>
        <p:txBody>
          <a:bodyPr/>
          <a:lstStyle/>
          <a:p>
            <a:fld id="{0CBC3090-E183-4DEA-AA3D-BC90CE38E2F4}" type="datetimeFigureOut">
              <a:rPr lang="en-US" smtClean="0"/>
              <a:t>8/13/2025</a:t>
            </a:fld>
            <a:endParaRPr lang="en-US"/>
          </a:p>
        </p:txBody>
      </p:sp>
      <p:sp>
        <p:nvSpPr>
          <p:cNvPr id="5" name="Footer Placeholder 4">
            <a:extLst>
              <a:ext uri="{FF2B5EF4-FFF2-40B4-BE49-F238E27FC236}">
                <a16:creationId xmlns:a16="http://schemas.microsoft.com/office/drawing/2014/main" id="{BE7CBBAF-6851-4D58-728D-B226A3056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A3D80-E3AB-43E9-A249-D8AD64D737ED}"/>
              </a:ext>
            </a:extLst>
          </p:cNvPr>
          <p:cNvSpPr>
            <a:spLocks noGrp="1"/>
          </p:cNvSpPr>
          <p:nvPr>
            <p:ph type="sldNum" sz="quarter" idx="12"/>
          </p:nvPr>
        </p:nvSpPr>
        <p:spPr/>
        <p:txBody>
          <a:bodyPr/>
          <a:lstStyle/>
          <a:p>
            <a:fld id="{5AFFA967-BFD7-40F7-B158-EF89C0863C29}" type="slidenum">
              <a:rPr lang="en-US" smtClean="0"/>
              <a:t>‹#›</a:t>
            </a:fld>
            <a:endParaRPr lang="en-US"/>
          </a:p>
        </p:txBody>
      </p:sp>
    </p:spTree>
    <p:extLst>
      <p:ext uri="{BB962C8B-B14F-4D97-AF65-F5344CB8AC3E}">
        <p14:creationId xmlns:p14="http://schemas.microsoft.com/office/powerpoint/2010/main" val="335889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2303E3-B0C3-3886-65DE-CE1E13B7C4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BF531D-B866-DC27-8626-D36EC9E00C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8FF6D-0B50-132E-1D9F-7A5572D1DC2D}"/>
              </a:ext>
            </a:extLst>
          </p:cNvPr>
          <p:cNvSpPr>
            <a:spLocks noGrp="1"/>
          </p:cNvSpPr>
          <p:nvPr>
            <p:ph type="dt" sz="half" idx="10"/>
          </p:nvPr>
        </p:nvSpPr>
        <p:spPr/>
        <p:txBody>
          <a:bodyPr/>
          <a:lstStyle/>
          <a:p>
            <a:fld id="{0CBC3090-E183-4DEA-AA3D-BC90CE38E2F4}" type="datetimeFigureOut">
              <a:rPr lang="en-US" smtClean="0"/>
              <a:t>8/13/2025</a:t>
            </a:fld>
            <a:endParaRPr lang="en-US"/>
          </a:p>
        </p:txBody>
      </p:sp>
      <p:sp>
        <p:nvSpPr>
          <p:cNvPr id="5" name="Footer Placeholder 4">
            <a:extLst>
              <a:ext uri="{FF2B5EF4-FFF2-40B4-BE49-F238E27FC236}">
                <a16:creationId xmlns:a16="http://schemas.microsoft.com/office/drawing/2014/main" id="{13C23092-745D-C7A8-BECB-DB3766238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D8A28-FC86-F7CA-5CE8-59F59A36416A}"/>
              </a:ext>
            </a:extLst>
          </p:cNvPr>
          <p:cNvSpPr>
            <a:spLocks noGrp="1"/>
          </p:cNvSpPr>
          <p:nvPr>
            <p:ph type="sldNum" sz="quarter" idx="12"/>
          </p:nvPr>
        </p:nvSpPr>
        <p:spPr/>
        <p:txBody>
          <a:bodyPr/>
          <a:lstStyle/>
          <a:p>
            <a:fld id="{5AFFA967-BFD7-40F7-B158-EF89C0863C29}" type="slidenum">
              <a:rPr lang="en-US" smtClean="0"/>
              <a:t>‹#›</a:t>
            </a:fld>
            <a:endParaRPr lang="en-US"/>
          </a:p>
        </p:txBody>
      </p:sp>
    </p:spTree>
    <p:extLst>
      <p:ext uri="{BB962C8B-B14F-4D97-AF65-F5344CB8AC3E}">
        <p14:creationId xmlns:p14="http://schemas.microsoft.com/office/powerpoint/2010/main" val="456555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4372-D7E7-83A7-A4B5-BD93971B7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686B1-123F-57A7-6595-379F118031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B8FFC-B123-8472-A6E2-5BE776B2EE35}"/>
              </a:ext>
            </a:extLst>
          </p:cNvPr>
          <p:cNvSpPr>
            <a:spLocks noGrp="1"/>
          </p:cNvSpPr>
          <p:nvPr>
            <p:ph type="dt" sz="half" idx="10"/>
          </p:nvPr>
        </p:nvSpPr>
        <p:spPr/>
        <p:txBody>
          <a:bodyPr/>
          <a:lstStyle/>
          <a:p>
            <a:fld id="{0CBC3090-E183-4DEA-AA3D-BC90CE38E2F4}" type="datetimeFigureOut">
              <a:rPr lang="en-US" smtClean="0"/>
              <a:t>8/13/2025</a:t>
            </a:fld>
            <a:endParaRPr lang="en-US"/>
          </a:p>
        </p:txBody>
      </p:sp>
      <p:sp>
        <p:nvSpPr>
          <p:cNvPr id="5" name="Footer Placeholder 4">
            <a:extLst>
              <a:ext uri="{FF2B5EF4-FFF2-40B4-BE49-F238E27FC236}">
                <a16:creationId xmlns:a16="http://schemas.microsoft.com/office/drawing/2014/main" id="{5E1A829F-45AB-2DFF-DE15-15F6EDEF3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6EAE2-DBAA-F22F-1F9D-E35317A86871}"/>
              </a:ext>
            </a:extLst>
          </p:cNvPr>
          <p:cNvSpPr>
            <a:spLocks noGrp="1"/>
          </p:cNvSpPr>
          <p:nvPr>
            <p:ph type="sldNum" sz="quarter" idx="12"/>
          </p:nvPr>
        </p:nvSpPr>
        <p:spPr/>
        <p:txBody>
          <a:bodyPr/>
          <a:lstStyle/>
          <a:p>
            <a:fld id="{5AFFA967-BFD7-40F7-B158-EF89C0863C29}" type="slidenum">
              <a:rPr lang="en-US" smtClean="0"/>
              <a:t>‹#›</a:t>
            </a:fld>
            <a:endParaRPr lang="en-US"/>
          </a:p>
        </p:txBody>
      </p:sp>
    </p:spTree>
    <p:extLst>
      <p:ext uri="{BB962C8B-B14F-4D97-AF65-F5344CB8AC3E}">
        <p14:creationId xmlns:p14="http://schemas.microsoft.com/office/powerpoint/2010/main" val="3392870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6AFA4-4E65-866F-F52B-0ACF5AA2B9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A0AE1-52F0-8178-DF43-AF30B57BA3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37E736-CDF1-B8EF-4F61-DAE095AD8C44}"/>
              </a:ext>
            </a:extLst>
          </p:cNvPr>
          <p:cNvSpPr>
            <a:spLocks noGrp="1"/>
          </p:cNvSpPr>
          <p:nvPr>
            <p:ph type="dt" sz="half" idx="10"/>
          </p:nvPr>
        </p:nvSpPr>
        <p:spPr/>
        <p:txBody>
          <a:bodyPr/>
          <a:lstStyle/>
          <a:p>
            <a:fld id="{0CBC3090-E183-4DEA-AA3D-BC90CE38E2F4}" type="datetimeFigureOut">
              <a:rPr lang="en-US" smtClean="0"/>
              <a:t>8/13/2025</a:t>
            </a:fld>
            <a:endParaRPr lang="en-US"/>
          </a:p>
        </p:txBody>
      </p:sp>
      <p:sp>
        <p:nvSpPr>
          <p:cNvPr id="5" name="Footer Placeholder 4">
            <a:extLst>
              <a:ext uri="{FF2B5EF4-FFF2-40B4-BE49-F238E27FC236}">
                <a16:creationId xmlns:a16="http://schemas.microsoft.com/office/drawing/2014/main" id="{E66EA4FE-EBF6-711E-5C99-3F41667B8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7F343-97BB-754B-0136-5F5FE75BE9B2}"/>
              </a:ext>
            </a:extLst>
          </p:cNvPr>
          <p:cNvSpPr>
            <a:spLocks noGrp="1"/>
          </p:cNvSpPr>
          <p:nvPr>
            <p:ph type="sldNum" sz="quarter" idx="12"/>
          </p:nvPr>
        </p:nvSpPr>
        <p:spPr/>
        <p:txBody>
          <a:bodyPr/>
          <a:lstStyle/>
          <a:p>
            <a:fld id="{5AFFA967-BFD7-40F7-B158-EF89C0863C29}" type="slidenum">
              <a:rPr lang="en-US" smtClean="0"/>
              <a:t>‹#›</a:t>
            </a:fld>
            <a:endParaRPr lang="en-US"/>
          </a:p>
        </p:txBody>
      </p:sp>
    </p:spTree>
    <p:extLst>
      <p:ext uri="{BB962C8B-B14F-4D97-AF65-F5344CB8AC3E}">
        <p14:creationId xmlns:p14="http://schemas.microsoft.com/office/powerpoint/2010/main" val="163596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2F1B-B8AF-E7DD-DF67-2855845EEE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EAB8C-D456-56E6-2915-CF1B5C438D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AEFDB9-0D39-C027-2753-4AD5494D03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0939ED-C402-055E-2016-D71DA36B64B7}"/>
              </a:ext>
            </a:extLst>
          </p:cNvPr>
          <p:cNvSpPr>
            <a:spLocks noGrp="1"/>
          </p:cNvSpPr>
          <p:nvPr>
            <p:ph type="dt" sz="half" idx="10"/>
          </p:nvPr>
        </p:nvSpPr>
        <p:spPr/>
        <p:txBody>
          <a:bodyPr/>
          <a:lstStyle/>
          <a:p>
            <a:fld id="{0CBC3090-E183-4DEA-AA3D-BC90CE38E2F4}" type="datetimeFigureOut">
              <a:rPr lang="en-US" smtClean="0"/>
              <a:t>8/13/2025</a:t>
            </a:fld>
            <a:endParaRPr lang="en-US"/>
          </a:p>
        </p:txBody>
      </p:sp>
      <p:sp>
        <p:nvSpPr>
          <p:cNvPr id="6" name="Footer Placeholder 5">
            <a:extLst>
              <a:ext uri="{FF2B5EF4-FFF2-40B4-BE49-F238E27FC236}">
                <a16:creationId xmlns:a16="http://schemas.microsoft.com/office/drawing/2014/main" id="{261D23A4-3162-F12A-8DBB-CF596DADB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AC084-C881-9260-9F13-622EE0848D1D}"/>
              </a:ext>
            </a:extLst>
          </p:cNvPr>
          <p:cNvSpPr>
            <a:spLocks noGrp="1"/>
          </p:cNvSpPr>
          <p:nvPr>
            <p:ph type="sldNum" sz="quarter" idx="12"/>
          </p:nvPr>
        </p:nvSpPr>
        <p:spPr/>
        <p:txBody>
          <a:bodyPr/>
          <a:lstStyle/>
          <a:p>
            <a:fld id="{5AFFA967-BFD7-40F7-B158-EF89C0863C29}" type="slidenum">
              <a:rPr lang="en-US" smtClean="0"/>
              <a:t>‹#›</a:t>
            </a:fld>
            <a:endParaRPr lang="en-US"/>
          </a:p>
        </p:txBody>
      </p:sp>
    </p:spTree>
    <p:extLst>
      <p:ext uri="{BB962C8B-B14F-4D97-AF65-F5344CB8AC3E}">
        <p14:creationId xmlns:p14="http://schemas.microsoft.com/office/powerpoint/2010/main" val="3672277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1120-CD95-B49D-80FB-D01F64DA67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C5B355-3D91-7A9E-D981-7C9D01180A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D0D129-1AFC-0A25-7197-E3166E8D34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2D5ED8-EF8C-FCE8-0210-62F3E301E5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29350-DD67-2C97-1361-0AC01BBF1A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09BAD1-A5F4-3555-61BB-8887B3A2E6A8}"/>
              </a:ext>
            </a:extLst>
          </p:cNvPr>
          <p:cNvSpPr>
            <a:spLocks noGrp="1"/>
          </p:cNvSpPr>
          <p:nvPr>
            <p:ph type="dt" sz="half" idx="10"/>
          </p:nvPr>
        </p:nvSpPr>
        <p:spPr/>
        <p:txBody>
          <a:bodyPr/>
          <a:lstStyle/>
          <a:p>
            <a:fld id="{0CBC3090-E183-4DEA-AA3D-BC90CE38E2F4}" type="datetimeFigureOut">
              <a:rPr lang="en-US" smtClean="0"/>
              <a:t>8/13/2025</a:t>
            </a:fld>
            <a:endParaRPr lang="en-US"/>
          </a:p>
        </p:txBody>
      </p:sp>
      <p:sp>
        <p:nvSpPr>
          <p:cNvPr id="8" name="Footer Placeholder 7">
            <a:extLst>
              <a:ext uri="{FF2B5EF4-FFF2-40B4-BE49-F238E27FC236}">
                <a16:creationId xmlns:a16="http://schemas.microsoft.com/office/drawing/2014/main" id="{8F890379-6B05-4F46-6020-CE7BCE9126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EC75B2-6A84-B1B1-7209-EA869B156E3A}"/>
              </a:ext>
            </a:extLst>
          </p:cNvPr>
          <p:cNvSpPr>
            <a:spLocks noGrp="1"/>
          </p:cNvSpPr>
          <p:nvPr>
            <p:ph type="sldNum" sz="quarter" idx="12"/>
          </p:nvPr>
        </p:nvSpPr>
        <p:spPr/>
        <p:txBody>
          <a:bodyPr/>
          <a:lstStyle/>
          <a:p>
            <a:fld id="{5AFFA967-BFD7-40F7-B158-EF89C0863C29}" type="slidenum">
              <a:rPr lang="en-US" smtClean="0"/>
              <a:t>‹#›</a:t>
            </a:fld>
            <a:endParaRPr lang="en-US"/>
          </a:p>
        </p:txBody>
      </p:sp>
    </p:spTree>
    <p:extLst>
      <p:ext uri="{BB962C8B-B14F-4D97-AF65-F5344CB8AC3E}">
        <p14:creationId xmlns:p14="http://schemas.microsoft.com/office/powerpoint/2010/main" val="3761653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FF8B5-7439-91C4-2BA7-DA4D977F65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036B93-C29B-A36E-8957-ACDE95873084}"/>
              </a:ext>
            </a:extLst>
          </p:cNvPr>
          <p:cNvSpPr>
            <a:spLocks noGrp="1"/>
          </p:cNvSpPr>
          <p:nvPr>
            <p:ph type="dt" sz="half" idx="10"/>
          </p:nvPr>
        </p:nvSpPr>
        <p:spPr/>
        <p:txBody>
          <a:bodyPr/>
          <a:lstStyle/>
          <a:p>
            <a:fld id="{0CBC3090-E183-4DEA-AA3D-BC90CE38E2F4}" type="datetimeFigureOut">
              <a:rPr lang="en-US" smtClean="0"/>
              <a:t>8/13/2025</a:t>
            </a:fld>
            <a:endParaRPr lang="en-US"/>
          </a:p>
        </p:txBody>
      </p:sp>
      <p:sp>
        <p:nvSpPr>
          <p:cNvPr id="4" name="Footer Placeholder 3">
            <a:extLst>
              <a:ext uri="{FF2B5EF4-FFF2-40B4-BE49-F238E27FC236}">
                <a16:creationId xmlns:a16="http://schemas.microsoft.com/office/drawing/2014/main" id="{1F13BD12-DF5A-84D6-985A-10E2B9D289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1268E8-7CDE-9900-1EE4-BF6A698F3182}"/>
              </a:ext>
            </a:extLst>
          </p:cNvPr>
          <p:cNvSpPr>
            <a:spLocks noGrp="1"/>
          </p:cNvSpPr>
          <p:nvPr>
            <p:ph type="sldNum" sz="quarter" idx="12"/>
          </p:nvPr>
        </p:nvSpPr>
        <p:spPr/>
        <p:txBody>
          <a:bodyPr/>
          <a:lstStyle/>
          <a:p>
            <a:fld id="{5AFFA967-BFD7-40F7-B158-EF89C0863C29}" type="slidenum">
              <a:rPr lang="en-US" smtClean="0"/>
              <a:t>‹#›</a:t>
            </a:fld>
            <a:endParaRPr lang="en-US"/>
          </a:p>
        </p:txBody>
      </p:sp>
    </p:spTree>
    <p:extLst>
      <p:ext uri="{BB962C8B-B14F-4D97-AF65-F5344CB8AC3E}">
        <p14:creationId xmlns:p14="http://schemas.microsoft.com/office/powerpoint/2010/main" val="3701791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C2F95B-DE7B-DF9B-1519-D362B2DD1FA0}"/>
              </a:ext>
            </a:extLst>
          </p:cNvPr>
          <p:cNvSpPr>
            <a:spLocks noGrp="1"/>
          </p:cNvSpPr>
          <p:nvPr>
            <p:ph type="dt" sz="half" idx="10"/>
          </p:nvPr>
        </p:nvSpPr>
        <p:spPr/>
        <p:txBody>
          <a:bodyPr/>
          <a:lstStyle/>
          <a:p>
            <a:fld id="{0CBC3090-E183-4DEA-AA3D-BC90CE38E2F4}" type="datetimeFigureOut">
              <a:rPr lang="en-US" smtClean="0"/>
              <a:t>8/13/2025</a:t>
            </a:fld>
            <a:endParaRPr lang="en-US"/>
          </a:p>
        </p:txBody>
      </p:sp>
      <p:sp>
        <p:nvSpPr>
          <p:cNvPr id="3" name="Footer Placeholder 2">
            <a:extLst>
              <a:ext uri="{FF2B5EF4-FFF2-40B4-BE49-F238E27FC236}">
                <a16:creationId xmlns:a16="http://schemas.microsoft.com/office/drawing/2014/main" id="{32199A4B-C0B8-5A24-CF90-1F77FDB98C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D875D9-2046-001D-E91F-F5364BDCFB98}"/>
              </a:ext>
            </a:extLst>
          </p:cNvPr>
          <p:cNvSpPr>
            <a:spLocks noGrp="1"/>
          </p:cNvSpPr>
          <p:nvPr>
            <p:ph type="sldNum" sz="quarter" idx="12"/>
          </p:nvPr>
        </p:nvSpPr>
        <p:spPr/>
        <p:txBody>
          <a:bodyPr/>
          <a:lstStyle/>
          <a:p>
            <a:fld id="{5AFFA967-BFD7-40F7-B158-EF89C0863C29}" type="slidenum">
              <a:rPr lang="en-US" smtClean="0"/>
              <a:t>‹#›</a:t>
            </a:fld>
            <a:endParaRPr lang="en-US"/>
          </a:p>
        </p:txBody>
      </p:sp>
    </p:spTree>
    <p:extLst>
      <p:ext uri="{BB962C8B-B14F-4D97-AF65-F5344CB8AC3E}">
        <p14:creationId xmlns:p14="http://schemas.microsoft.com/office/powerpoint/2010/main" val="410330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12A5-80B2-6FF4-C0FE-587E419D02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6D3101-448B-97C6-485B-258F733577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8AB084-6F0F-B78B-546F-9CE060B71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78AA9-FC4F-D6C5-36F3-1699F1484B25}"/>
              </a:ext>
            </a:extLst>
          </p:cNvPr>
          <p:cNvSpPr>
            <a:spLocks noGrp="1"/>
          </p:cNvSpPr>
          <p:nvPr>
            <p:ph type="dt" sz="half" idx="10"/>
          </p:nvPr>
        </p:nvSpPr>
        <p:spPr/>
        <p:txBody>
          <a:bodyPr/>
          <a:lstStyle/>
          <a:p>
            <a:fld id="{0CBC3090-E183-4DEA-AA3D-BC90CE38E2F4}" type="datetimeFigureOut">
              <a:rPr lang="en-US" smtClean="0"/>
              <a:t>8/13/2025</a:t>
            </a:fld>
            <a:endParaRPr lang="en-US"/>
          </a:p>
        </p:txBody>
      </p:sp>
      <p:sp>
        <p:nvSpPr>
          <p:cNvPr id="6" name="Footer Placeholder 5">
            <a:extLst>
              <a:ext uri="{FF2B5EF4-FFF2-40B4-BE49-F238E27FC236}">
                <a16:creationId xmlns:a16="http://schemas.microsoft.com/office/drawing/2014/main" id="{31530BCB-E82E-43AA-55A6-7450267873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F146F-452A-C5DF-314A-EB8EF617167B}"/>
              </a:ext>
            </a:extLst>
          </p:cNvPr>
          <p:cNvSpPr>
            <a:spLocks noGrp="1"/>
          </p:cNvSpPr>
          <p:nvPr>
            <p:ph type="sldNum" sz="quarter" idx="12"/>
          </p:nvPr>
        </p:nvSpPr>
        <p:spPr/>
        <p:txBody>
          <a:bodyPr/>
          <a:lstStyle/>
          <a:p>
            <a:fld id="{5AFFA967-BFD7-40F7-B158-EF89C0863C29}" type="slidenum">
              <a:rPr lang="en-US" smtClean="0"/>
              <a:t>‹#›</a:t>
            </a:fld>
            <a:endParaRPr lang="en-US"/>
          </a:p>
        </p:txBody>
      </p:sp>
    </p:spTree>
    <p:extLst>
      <p:ext uri="{BB962C8B-B14F-4D97-AF65-F5344CB8AC3E}">
        <p14:creationId xmlns:p14="http://schemas.microsoft.com/office/powerpoint/2010/main" val="2488557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CE6B-8421-CC7C-70D2-D75D36CE3D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F7B7EE-DFB1-8A74-146F-48590ACD1A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DA2E39-2BFE-AB1B-0E53-528B4BDF7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B3093D-E897-823F-B142-D3BD7DE2FCA2}"/>
              </a:ext>
            </a:extLst>
          </p:cNvPr>
          <p:cNvSpPr>
            <a:spLocks noGrp="1"/>
          </p:cNvSpPr>
          <p:nvPr>
            <p:ph type="dt" sz="half" idx="10"/>
          </p:nvPr>
        </p:nvSpPr>
        <p:spPr/>
        <p:txBody>
          <a:bodyPr/>
          <a:lstStyle/>
          <a:p>
            <a:fld id="{0CBC3090-E183-4DEA-AA3D-BC90CE38E2F4}" type="datetimeFigureOut">
              <a:rPr lang="en-US" smtClean="0"/>
              <a:t>8/13/2025</a:t>
            </a:fld>
            <a:endParaRPr lang="en-US"/>
          </a:p>
        </p:txBody>
      </p:sp>
      <p:sp>
        <p:nvSpPr>
          <p:cNvPr id="6" name="Footer Placeholder 5">
            <a:extLst>
              <a:ext uri="{FF2B5EF4-FFF2-40B4-BE49-F238E27FC236}">
                <a16:creationId xmlns:a16="http://schemas.microsoft.com/office/drawing/2014/main" id="{33EBA5A0-785E-403A-3E12-F8F280871E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25F88-7A35-8A44-16B5-14A16E25A286}"/>
              </a:ext>
            </a:extLst>
          </p:cNvPr>
          <p:cNvSpPr>
            <a:spLocks noGrp="1"/>
          </p:cNvSpPr>
          <p:nvPr>
            <p:ph type="sldNum" sz="quarter" idx="12"/>
          </p:nvPr>
        </p:nvSpPr>
        <p:spPr/>
        <p:txBody>
          <a:bodyPr/>
          <a:lstStyle/>
          <a:p>
            <a:fld id="{5AFFA967-BFD7-40F7-B158-EF89C0863C29}" type="slidenum">
              <a:rPr lang="en-US" smtClean="0"/>
              <a:t>‹#›</a:t>
            </a:fld>
            <a:endParaRPr lang="en-US"/>
          </a:p>
        </p:txBody>
      </p:sp>
    </p:spTree>
    <p:extLst>
      <p:ext uri="{BB962C8B-B14F-4D97-AF65-F5344CB8AC3E}">
        <p14:creationId xmlns:p14="http://schemas.microsoft.com/office/powerpoint/2010/main" val="1325826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8E4CA8-E09F-8904-ECBF-601CDE49FA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AA9DEC-0030-F770-63BC-56C8E646B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A64B74-6945-8CED-929B-13626CD68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BC3090-E183-4DEA-AA3D-BC90CE38E2F4}" type="datetimeFigureOut">
              <a:rPr lang="en-US" smtClean="0"/>
              <a:t>8/13/2025</a:t>
            </a:fld>
            <a:endParaRPr lang="en-US"/>
          </a:p>
        </p:txBody>
      </p:sp>
      <p:sp>
        <p:nvSpPr>
          <p:cNvPr id="5" name="Footer Placeholder 4">
            <a:extLst>
              <a:ext uri="{FF2B5EF4-FFF2-40B4-BE49-F238E27FC236}">
                <a16:creationId xmlns:a16="http://schemas.microsoft.com/office/drawing/2014/main" id="{1251B197-0EE5-A12C-81E8-90DCD9F3A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FBEE87-AFBA-2390-87D9-5B8A77E28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FFA967-BFD7-40F7-B158-EF89C0863C29}" type="slidenum">
              <a:rPr lang="en-US" smtClean="0"/>
              <a:t>‹#›</a:t>
            </a:fld>
            <a:endParaRPr lang="en-US"/>
          </a:p>
        </p:txBody>
      </p:sp>
    </p:spTree>
    <p:extLst>
      <p:ext uri="{BB962C8B-B14F-4D97-AF65-F5344CB8AC3E}">
        <p14:creationId xmlns:p14="http://schemas.microsoft.com/office/powerpoint/2010/main" val="385093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d&amp;#95;Exploring&amp;#95;0201">
            <a:extLst>
              <a:ext uri="{FF2B5EF4-FFF2-40B4-BE49-F238E27FC236}">
                <a16:creationId xmlns:a16="http://schemas.microsoft.com/office/drawing/2014/main" id="{5E1CDC13-F636-2F33-C49C-1B4A5AE81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18"/>
          <a:stretch/>
        </p:blipFill>
        <p:spPr bwMode="auto">
          <a:xfrm flipH="1">
            <a:off x="191" y="0"/>
            <a:ext cx="12216563" cy="657508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solidFill>
              <a:srgbClr val="6A56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8FD2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53A9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799982" y="3084860"/>
            <a:ext cx="739718" cy="4118226"/>
          </a:xfrm>
          <a:prstGeom prst="snip2Same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8" name="TextBox 17">
            <a:extLst>
              <a:ext uri="{FF2B5EF4-FFF2-40B4-BE49-F238E27FC236}">
                <a16:creationId xmlns:a16="http://schemas.microsoft.com/office/drawing/2014/main" id="{E0B5F4BA-32CC-A69E-DA12-17F1BD4F5991}"/>
              </a:ext>
            </a:extLst>
          </p:cNvPr>
          <p:cNvSpPr txBox="1"/>
          <p:nvPr/>
        </p:nvSpPr>
        <p:spPr>
          <a:xfrm>
            <a:off x="2039112" y="4889384"/>
            <a:ext cx="10189829" cy="523220"/>
          </a:xfrm>
          <a:prstGeom prst="rect">
            <a:avLst/>
          </a:prstGeom>
          <a:noFill/>
        </p:spPr>
        <p:txBody>
          <a:bodyPr wrap="square">
            <a:spAutoFit/>
          </a:bodyPr>
          <a:lstStyle/>
          <a:p>
            <a:pPr algn="r"/>
            <a:r>
              <a:rPr lang="en-US" sz="2800" b="1" dirty="0">
                <a:latin typeface="Bitter" pitchFamily="2" charset="0"/>
              </a:rPr>
              <a:t>8C: Where is My Mama?</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108472" y="47948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MISSOURI</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196292" y="-6316"/>
            <a:ext cx="5020462" cy="707886"/>
          </a:xfrm>
          <a:prstGeom prst="rect">
            <a:avLst/>
          </a:prstGeom>
          <a:noFill/>
        </p:spPr>
        <p:txBody>
          <a:bodyPr wrap="square">
            <a:spAutoFit/>
          </a:bodyPr>
          <a:lstStyle/>
          <a:p>
            <a:pPr algn="r"/>
            <a:r>
              <a:rPr lang="en-US" sz="4000">
                <a:solidFill>
                  <a:schemeClr val="bg1"/>
                </a:solidFill>
                <a:latin typeface="Montserrat Medium" pitchFamily="2" charset="0"/>
              </a:rPr>
              <a:t>Exploring</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3CD34-EA4F-B9DA-90D2-4C6AFF8F8D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F1E0223-EE02-C9CF-547D-BF260FB2A24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12AD2FF-301E-D4EF-CD4B-FE4D04D7275B}"/>
              </a:ext>
            </a:extLst>
          </p:cNvPr>
          <p:cNvSpPr txBox="1"/>
          <p:nvPr/>
        </p:nvSpPr>
        <p:spPr>
          <a:xfrm>
            <a:off x="11609833" y="6366393"/>
            <a:ext cx="49682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357BABA8-1FBF-71A7-5943-0CF628E09858}"/>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Explore</a:t>
            </a:r>
          </a:p>
        </p:txBody>
      </p:sp>
      <p:sp>
        <p:nvSpPr>
          <p:cNvPr id="12" name="TextBox 11">
            <a:extLst>
              <a:ext uri="{FF2B5EF4-FFF2-40B4-BE49-F238E27FC236}">
                <a16:creationId xmlns:a16="http://schemas.microsoft.com/office/drawing/2014/main" id="{366A9BF6-D161-059A-EDF9-CCC1F11F80C7}"/>
              </a:ext>
            </a:extLst>
          </p:cNvPr>
          <p:cNvSpPr txBox="1"/>
          <p:nvPr/>
        </p:nvSpPr>
        <p:spPr>
          <a:xfrm>
            <a:off x="2018647" y="2183229"/>
            <a:ext cx="8154705" cy="1569660"/>
          </a:xfrm>
          <a:prstGeom prst="rect">
            <a:avLst/>
          </a:prstGeom>
          <a:noFill/>
        </p:spPr>
        <p:txBody>
          <a:bodyPr wrap="square">
            <a:spAutoFit/>
          </a:bodyPr>
          <a:lstStyle/>
          <a:p>
            <a:pPr algn="ctr"/>
            <a:r>
              <a:rPr lang="en-US" sz="4800" dirty="0">
                <a:latin typeface="Avenir Next LT Pro" panose="020B0504020202020204" pitchFamily="34" charset="0"/>
              </a:rPr>
              <a:t>Was it </a:t>
            </a:r>
            <a:r>
              <a:rPr lang="en-US" sz="4800" b="1" dirty="0">
                <a:latin typeface="Avenir Next LT Pro" panose="020B0504020202020204" pitchFamily="34" charset="0"/>
              </a:rPr>
              <a:t>easy</a:t>
            </a:r>
            <a:r>
              <a:rPr lang="en-US" sz="4800" dirty="0">
                <a:latin typeface="Avenir Next LT Pro" panose="020B0504020202020204" pitchFamily="34" charset="0"/>
              </a:rPr>
              <a:t> or </a:t>
            </a:r>
            <a:r>
              <a:rPr lang="en-US" sz="4800" b="1" dirty="0">
                <a:latin typeface="Avenir Next LT Pro" panose="020B0504020202020204" pitchFamily="34" charset="0"/>
              </a:rPr>
              <a:t>difficult</a:t>
            </a:r>
            <a:r>
              <a:rPr lang="en-US" sz="4800" dirty="0">
                <a:latin typeface="Avenir Next LT Pro" panose="020B0504020202020204" pitchFamily="34" charset="0"/>
              </a:rPr>
              <a:t> to find your partner?</a:t>
            </a:r>
          </a:p>
        </p:txBody>
      </p:sp>
      <p:sp>
        <p:nvSpPr>
          <p:cNvPr id="6" name="Rectangle: Rounded Corners 5">
            <a:extLst>
              <a:ext uri="{FF2B5EF4-FFF2-40B4-BE49-F238E27FC236}">
                <a16:creationId xmlns:a16="http://schemas.microsoft.com/office/drawing/2014/main" id="{D0BD473C-8AD4-11B3-E9E2-06FAE1C367A1}"/>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09F47B-204A-D30E-3F1D-49AD94BCA121}"/>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Tree>
    <p:extLst>
      <p:ext uri="{BB962C8B-B14F-4D97-AF65-F5344CB8AC3E}">
        <p14:creationId xmlns:p14="http://schemas.microsoft.com/office/powerpoint/2010/main" val="3890128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B5AFF-134C-93B7-2656-B155DA07EBE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3E07F9-E2CA-A1F6-6327-E47BE088BF5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7F33EA9-7AFE-7872-20AD-B7DA3E307014}"/>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B70E9891-20EA-6DB0-F1CF-0252D0F2AAF9}"/>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Explore</a:t>
            </a:r>
          </a:p>
        </p:txBody>
      </p:sp>
      <p:sp>
        <p:nvSpPr>
          <p:cNvPr id="12" name="TextBox 11">
            <a:extLst>
              <a:ext uri="{FF2B5EF4-FFF2-40B4-BE49-F238E27FC236}">
                <a16:creationId xmlns:a16="http://schemas.microsoft.com/office/drawing/2014/main" id="{206A5FCA-4051-7DE6-6594-884EB38A968F}"/>
              </a:ext>
            </a:extLst>
          </p:cNvPr>
          <p:cNvSpPr txBox="1"/>
          <p:nvPr/>
        </p:nvSpPr>
        <p:spPr>
          <a:xfrm>
            <a:off x="1938997" y="2507009"/>
            <a:ext cx="8314005" cy="830997"/>
          </a:xfrm>
          <a:prstGeom prst="rect">
            <a:avLst/>
          </a:prstGeom>
          <a:noFill/>
        </p:spPr>
        <p:txBody>
          <a:bodyPr wrap="square">
            <a:spAutoFit/>
          </a:bodyPr>
          <a:lstStyle/>
          <a:p>
            <a:pPr algn="ctr"/>
            <a:r>
              <a:rPr lang="en-US" sz="4800" dirty="0">
                <a:latin typeface="Avenir Next LT Pro" panose="020B0504020202020204" pitchFamily="34" charset="0"/>
              </a:rPr>
              <a:t>Were all the sounds </a:t>
            </a:r>
            <a:r>
              <a:rPr lang="en-US" sz="4800" b="1" dirty="0">
                <a:latin typeface="Avenir Next LT Pro" panose="020B0504020202020204" pitchFamily="34" charset="0"/>
              </a:rPr>
              <a:t>similar</a:t>
            </a:r>
            <a:r>
              <a:rPr lang="en-US" sz="4800" dirty="0">
                <a:latin typeface="Avenir Next LT Pro" panose="020B0504020202020204" pitchFamily="34" charset="0"/>
              </a:rPr>
              <a:t>?</a:t>
            </a:r>
          </a:p>
        </p:txBody>
      </p:sp>
      <p:sp>
        <p:nvSpPr>
          <p:cNvPr id="6" name="Rectangle: Rounded Corners 5">
            <a:extLst>
              <a:ext uri="{FF2B5EF4-FFF2-40B4-BE49-F238E27FC236}">
                <a16:creationId xmlns:a16="http://schemas.microsoft.com/office/drawing/2014/main" id="{E7001C04-65C2-262A-9B4D-88E3DF0FAA8B}"/>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82A9AF6-3731-E500-C75D-43CF8701194B}"/>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Tree>
    <p:extLst>
      <p:ext uri="{BB962C8B-B14F-4D97-AF65-F5344CB8AC3E}">
        <p14:creationId xmlns:p14="http://schemas.microsoft.com/office/powerpoint/2010/main" val="712854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4154C-150F-DB7C-9C38-14B0F4F601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740F87-F29C-26B6-E663-4DE74B157E4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53F59B2-480E-6F2F-4922-4FEE4A110802}"/>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8D254064-94CC-FD05-E828-10DF174F7C7E}"/>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Explore</a:t>
            </a:r>
          </a:p>
        </p:txBody>
      </p:sp>
      <p:sp>
        <p:nvSpPr>
          <p:cNvPr id="12" name="TextBox 11">
            <a:extLst>
              <a:ext uri="{FF2B5EF4-FFF2-40B4-BE49-F238E27FC236}">
                <a16:creationId xmlns:a16="http://schemas.microsoft.com/office/drawing/2014/main" id="{1B37D8C8-8DF2-2AE8-0D99-5FA79BC0DC6D}"/>
              </a:ext>
            </a:extLst>
          </p:cNvPr>
          <p:cNvSpPr txBox="1"/>
          <p:nvPr/>
        </p:nvSpPr>
        <p:spPr>
          <a:xfrm>
            <a:off x="5546892" y="1166842"/>
            <a:ext cx="5716305" cy="4524315"/>
          </a:xfrm>
          <a:prstGeom prst="rect">
            <a:avLst/>
          </a:prstGeom>
          <a:noFill/>
        </p:spPr>
        <p:txBody>
          <a:bodyPr wrap="square">
            <a:spAutoFit/>
          </a:bodyPr>
          <a:lstStyle/>
          <a:p>
            <a:pPr algn="ctr"/>
            <a:r>
              <a:rPr lang="en-US" sz="4800" b="1" dirty="0">
                <a:latin typeface="Avenir Next LT Pro" panose="020B0504020202020204" pitchFamily="34" charset="0"/>
              </a:rPr>
              <a:t>Draw</a:t>
            </a:r>
            <a:r>
              <a:rPr lang="en-US" sz="4800" dirty="0">
                <a:latin typeface="Avenir Next LT Pro" panose="020B0504020202020204" pitchFamily="34" charset="0"/>
              </a:rPr>
              <a:t> the things inside of your </a:t>
            </a:r>
            <a:r>
              <a:rPr lang="en-US" sz="4800" i="1" dirty="0">
                <a:latin typeface="Avenir Next LT Pro" panose="020B0504020202020204" pitchFamily="34" charset="0"/>
              </a:rPr>
              <a:t>Sound Maker </a:t>
            </a:r>
            <a:r>
              <a:rPr lang="en-US" sz="4800" dirty="0">
                <a:latin typeface="Avenir Next LT Pro" panose="020B0504020202020204" pitchFamily="34" charset="0"/>
              </a:rPr>
              <a:t>and the things inside of your partner’s </a:t>
            </a:r>
            <a:r>
              <a:rPr lang="en-US" sz="4800" i="1" dirty="0">
                <a:latin typeface="Avenir Next LT Pro" panose="020B0504020202020204" pitchFamily="34" charset="0"/>
              </a:rPr>
              <a:t>Sound Maker</a:t>
            </a:r>
            <a:r>
              <a:rPr lang="en-US" sz="4800" dirty="0">
                <a:latin typeface="Avenir Next LT Pro" panose="020B0504020202020204" pitchFamily="34" charset="0"/>
              </a:rPr>
              <a:t>.</a:t>
            </a:r>
          </a:p>
        </p:txBody>
      </p:sp>
      <p:sp>
        <p:nvSpPr>
          <p:cNvPr id="6" name="Rectangle: Rounded Corners 5">
            <a:extLst>
              <a:ext uri="{FF2B5EF4-FFF2-40B4-BE49-F238E27FC236}">
                <a16:creationId xmlns:a16="http://schemas.microsoft.com/office/drawing/2014/main" id="{48E119D3-F52E-1101-EA75-71A780D6D332}"/>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4A78342-CB49-C3AC-4770-1EA47CFF07B5}"/>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pic>
        <p:nvPicPr>
          <p:cNvPr id="7" name="Picture 6" descr="Graphical user interface, application&#10;&#10;AI-generated content may be incorrect.">
            <a:extLst>
              <a:ext uri="{FF2B5EF4-FFF2-40B4-BE49-F238E27FC236}">
                <a16:creationId xmlns:a16="http://schemas.microsoft.com/office/drawing/2014/main" id="{45DD3A1F-1D52-8333-99BC-D58521E95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85356"/>
            <a:ext cx="4697671" cy="6079339"/>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F1D3CD6D-1514-18B8-D059-D0158F782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9808" y="122275"/>
            <a:ext cx="967027" cy="1356836"/>
          </a:xfrm>
          <a:prstGeom prst="rect">
            <a:avLst/>
          </a:prstGeom>
        </p:spPr>
      </p:pic>
    </p:spTree>
    <p:extLst>
      <p:ext uri="{BB962C8B-B14F-4D97-AF65-F5344CB8AC3E}">
        <p14:creationId xmlns:p14="http://schemas.microsoft.com/office/powerpoint/2010/main" val="2059882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5390B-3599-041C-519C-6C736174DA1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B622E76-FDA3-DB6B-C721-8717ED026E6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4371CA5-03CD-CB33-8D8C-55CD806D892D}"/>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8AF5958B-44A1-ACD0-1595-5BA5C19A000C}"/>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Explain</a:t>
            </a:r>
          </a:p>
        </p:txBody>
      </p:sp>
      <p:sp>
        <p:nvSpPr>
          <p:cNvPr id="12" name="TextBox 11">
            <a:extLst>
              <a:ext uri="{FF2B5EF4-FFF2-40B4-BE49-F238E27FC236}">
                <a16:creationId xmlns:a16="http://schemas.microsoft.com/office/drawing/2014/main" id="{B1EF513D-5E03-E895-E87C-A5E8EA28EEEA}"/>
              </a:ext>
            </a:extLst>
          </p:cNvPr>
          <p:cNvSpPr txBox="1"/>
          <p:nvPr/>
        </p:nvSpPr>
        <p:spPr>
          <a:xfrm>
            <a:off x="995994" y="1961802"/>
            <a:ext cx="5348571" cy="2308324"/>
          </a:xfrm>
          <a:prstGeom prst="rect">
            <a:avLst/>
          </a:prstGeom>
          <a:noFill/>
        </p:spPr>
        <p:txBody>
          <a:bodyPr wrap="square">
            <a:spAutoFit/>
          </a:bodyPr>
          <a:lstStyle/>
          <a:p>
            <a:pPr algn="ctr"/>
            <a:r>
              <a:rPr lang="en-US" sz="4800" dirty="0">
                <a:latin typeface="Avenir Next LT Pro" panose="020B0504020202020204" pitchFamily="34" charset="0"/>
              </a:rPr>
              <a:t>How do you think animal mothers find their babies?</a:t>
            </a:r>
          </a:p>
        </p:txBody>
      </p:sp>
      <p:sp>
        <p:nvSpPr>
          <p:cNvPr id="6" name="Rectangle: Rounded Corners 5">
            <a:extLst>
              <a:ext uri="{FF2B5EF4-FFF2-40B4-BE49-F238E27FC236}">
                <a16:creationId xmlns:a16="http://schemas.microsoft.com/office/drawing/2014/main" id="{4181FEAB-D881-09D9-6145-DACDD3800A3F}"/>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E67F0-1834-DE40-BFC9-48802AAB7C1B}"/>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pic>
        <p:nvPicPr>
          <p:cNvPr id="5122" name="Picture 2" descr="red&amp;#32;fox&amp;#32;litter&amp;#32;in&amp;#32;den-4">
            <a:extLst>
              <a:ext uri="{FF2B5EF4-FFF2-40B4-BE49-F238E27FC236}">
                <a16:creationId xmlns:a16="http://schemas.microsoft.com/office/drawing/2014/main" id="{69DE0B35-4104-8DC1-1CFC-2A2DA51441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74" r="11231"/>
          <a:stretch>
            <a:fillRect/>
          </a:stretch>
        </p:blipFill>
        <p:spPr bwMode="auto">
          <a:xfrm>
            <a:off x="6936941" y="0"/>
            <a:ext cx="5255059"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012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4F7BA-50C7-C84E-B885-DD560CD10F0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1CE9B4-E08A-3711-A151-15C69024982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E7F2BFF-461B-6A5D-6983-8AFE589774D8}"/>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AA3A9C29-655A-41EE-22F7-2D12F81F8F71}"/>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Explain</a:t>
            </a:r>
          </a:p>
        </p:txBody>
      </p:sp>
      <p:sp>
        <p:nvSpPr>
          <p:cNvPr id="12" name="TextBox 11">
            <a:extLst>
              <a:ext uri="{FF2B5EF4-FFF2-40B4-BE49-F238E27FC236}">
                <a16:creationId xmlns:a16="http://schemas.microsoft.com/office/drawing/2014/main" id="{75BA5C08-5349-CE14-7AD5-50FE685B30A3}"/>
              </a:ext>
            </a:extLst>
          </p:cNvPr>
          <p:cNvSpPr txBox="1"/>
          <p:nvPr/>
        </p:nvSpPr>
        <p:spPr>
          <a:xfrm>
            <a:off x="514458" y="824326"/>
            <a:ext cx="11163084" cy="4524315"/>
          </a:xfrm>
          <a:prstGeom prst="rect">
            <a:avLst/>
          </a:prstGeom>
          <a:noFill/>
        </p:spPr>
        <p:txBody>
          <a:bodyPr wrap="square">
            <a:spAutoFit/>
          </a:bodyPr>
          <a:lstStyle/>
          <a:p>
            <a:pPr algn="ctr"/>
            <a:r>
              <a:rPr lang="en-US" sz="4800" dirty="0">
                <a:latin typeface="Avenir Next LT Pro" panose="020B0504020202020204" pitchFamily="34" charset="0"/>
              </a:rPr>
              <a:t>Can you think of a time when someone left you someplace and you moved or hid?</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When they came back, did they have trouble finding you?</a:t>
            </a:r>
          </a:p>
        </p:txBody>
      </p:sp>
      <p:sp>
        <p:nvSpPr>
          <p:cNvPr id="6" name="Rectangle: Rounded Corners 5">
            <a:extLst>
              <a:ext uri="{FF2B5EF4-FFF2-40B4-BE49-F238E27FC236}">
                <a16:creationId xmlns:a16="http://schemas.microsoft.com/office/drawing/2014/main" id="{5288E0BF-6442-3456-366C-F61A970FA500}"/>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13D3D5-5BA8-45B6-AA1E-41901AADAE15}"/>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Tree>
    <p:extLst>
      <p:ext uri="{BB962C8B-B14F-4D97-AF65-F5344CB8AC3E}">
        <p14:creationId xmlns:p14="http://schemas.microsoft.com/office/powerpoint/2010/main" val="2676100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20252-20FB-388C-0F90-68642FB7499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D818B9-1A06-0CA9-21D5-723B116904A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B376395-E7D2-9A4A-764B-1F26BEA98642}"/>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F6B1004C-1195-B19C-829D-59EA060F846C}"/>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Explain</a:t>
            </a:r>
          </a:p>
        </p:txBody>
      </p:sp>
      <p:sp>
        <p:nvSpPr>
          <p:cNvPr id="6" name="Rectangle: Rounded Corners 5">
            <a:extLst>
              <a:ext uri="{FF2B5EF4-FFF2-40B4-BE49-F238E27FC236}">
                <a16:creationId xmlns:a16="http://schemas.microsoft.com/office/drawing/2014/main" id="{22685FFD-CBAF-6CAF-64F3-DC08E8BDDD49}"/>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F716C0-8788-F4EF-AE71-32FD6BC2A104}"/>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grpSp>
        <p:nvGrpSpPr>
          <p:cNvPr id="8" name="Group 7">
            <a:extLst>
              <a:ext uri="{FF2B5EF4-FFF2-40B4-BE49-F238E27FC236}">
                <a16:creationId xmlns:a16="http://schemas.microsoft.com/office/drawing/2014/main" id="{81D4B77B-A1C2-AAD2-2818-74997837DCAE}"/>
              </a:ext>
            </a:extLst>
          </p:cNvPr>
          <p:cNvGrpSpPr/>
          <p:nvPr/>
        </p:nvGrpSpPr>
        <p:grpSpPr>
          <a:xfrm>
            <a:off x="1218732" y="1690941"/>
            <a:ext cx="9502020" cy="2610867"/>
            <a:chOff x="597409" y="1972295"/>
            <a:chExt cx="9502020" cy="2610867"/>
          </a:xfrm>
        </p:grpSpPr>
        <p:sp>
          <p:nvSpPr>
            <p:cNvPr id="12" name="TextBox 11">
              <a:extLst>
                <a:ext uri="{FF2B5EF4-FFF2-40B4-BE49-F238E27FC236}">
                  <a16:creationId xmlns:a16="http://schemas.microsoft.com/office/drawing/2014/main" id="{04BA0637-3CA6-85F9-25CC-5C3E102BAE14}"/>
                </a:ext>
              </a:extLst>
            </p:cNvPr>
            <p:cNvSpPr txBox="1"/>
            <p:nvPr/>
          </p:nvSpPr>
          <p:spPr>
            <a:xfrm>
              <a:off x="597409" y="2274838"/>
              <a:ext cx="6123838" cy="2308324"/>
            </a:xfrm>
            <a:prstGeom prst="rect">
              <a:avLst/>
            </a:prstGeom>
            <a:noFill/>
          </p:spPr>
          <p:txBody>
            <a:bodyPr wrap="square">
              <a:spAutoFit/>
            </a:bodyPr>
            <a:lstStyle/>
            <a:p>
              <a:pPr algn="ctr"/>
              <a:r>
                <a:rPr lang="en-US" sz="4800" b="1" dirty="0">
                  <a:latin typeface="Avenir Next LT Pro" panose="020B0504020202020204" pitchFamily="34" charset="0"/>
                </a:rPr>
                <a:t>Looking</a:t>
              </a:r>
              <a:r>
                <a:rPr lang="en-US" sz="4800" dirty="0">
                  <a:latin typeface="Avenir Next LT Pro" panose="020B0504020202020204" pitchFamily="34" charset="0"/>
                </a:rPr>
                <a:t> – Animal mothers can look for their babies</a:t>
              </a:r>
            </a:p>
          </p:txBody>
        </p:sp>
        <p:pic>
          <p:nvPicPr>
            <p:cNvPr id="7" name="Graphic 6" descr="Glasses outline">
              <a:extLst>
                <a:ext uri="{FF2B5EF4-FFF2-40B4-BE49-F238E27FC236}">
                  <a16:creationId xmlns:a16="http://schemas.microsoft.com/office/drawing/2014/main" id="{063B2A6B-F0DB-AAD2-D9DF-11BA9DBA19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7937" y="1972295"/>
              <a:ext cx="2561492" cy="2561492"/>
            </a:xfrm>
            <a:prstGeom prst="rect">
              <a:avLst/>
            </a:prstGeom>
          </p:spPr>
        </p:pic>
      </p:grpSp>
    </p:spTree>
    <p:extLst>
      <p:ext uri="{BB962C8B-B14F-4D97-AF65-F5344CB8AC3E}">
        <p14:creationId xmlns:p14="http://schemas.microsoft.com/office/powerpoint/2010/main" val="2009502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25CD8-26C5-8A97-27CD-DC294501FF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9244BD-8184-B77D-B7A4-921A66AA699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244996B-55BC-DCD3-10DB-9993B6CF00DC}"/>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9862C567-3E39-F676-120B-C1EB8B158064}"/>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Explain</a:t>
            </a:r>
          </a:p>
        </p:txBody>
      </p:sp>
      <p:sp>
        <p:nvSpPr>
          <p:cNvPr id="6" name="Rectangle: Rounded Corners 5">
            <a:extLst>
              <a:ext uri="{FF2B5EF4-FFF2-40B4-BE49-F238E27FC236}">
                <a16:creationId xmlns:a16="http://schemas.microsoft.com/office/drawing/2014/main" id="{70B3B380-762F-045E-7B10-2B0092245AAF}"/>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44DF75-3322-0DA9-FCDA-BC7EC1AAB692}"/>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grpSp>
        <p:nvGrpSpPr>
          <p:cNvPr id="8" name="Group 7">
            <a:extLst>
              <a:ext uri="{FF2B5EF4-FFF2-40B4-BE49-F238E27FC236}">
                <a16:creationId xmlns:a16="http://schemas.microsoft.com/office/drawing/2014/main" id="{D49A7CC9-10C9-9F7E-AE50-19436E0B15C2}"/>
              </a:ext>
            </a:extLst>
          </p:cNvPr>
          <p:cNvGrpSpPr/>
          <p:nvPr/>
        </p:nvGrpSpPr>
        <p:grpSpPr>
          <a:xfrm>
            <a:off x="1686448" y="1969353"/>
            <a:ext cx="8819103" cy="2308324"/>
            <a:chOff x="2520462" y="1594215"/>
            <a:chExt cx="8819103" cy="2308324"/>
          </a:xfrm>
        </p:grpSpPr>
        <p:sp>
          <p:nvSpPr>
            <p:cNvPr id="12" name="TextBox 11">
              <a:extLst>
                <a:ext uri="{FF2B5EF4-FFF2-40B4-BE49-F238E27FC236}">
                  <a16:creationId xmlns:a16="http://schemas.microsoft.com/office/drawing/2014/main" id="{5A06CEAD-E640-DCC3-F417-4EA897BC1E52}"/>
                </a:ext>
              </a:extLst>
            </p:cNvPr>
            <p:cNvSpPr txBox="1"/>
            <p:nvPr/>
          </p:nvSpPr>
          <p:spPr>
            <a:xfrm>
              <a:off x="5380892" y="1594215"/>
              <a:ext cx="5958673" cy="2308324"/>
            </a:xfrm>
            <a:prstGeom prst="rect">
              <a:avLst/>
            </a:prstGeom>
            <a:noFill/>
          </p:spPr>
          <p:txBody>
            <a:bodyPr wrap="square">
              <a:spAutoFit/>
            </a:bodyPr>
            <a:lstStyle/>
            <a:p>
              <a:pPr algn="ctr"/>
              <a:r>
                <a:rPr lang="en-US" sz="4800" b="1" dirty="0">
                  <a:latin typeface="Avenir Next LT Pro" panose="020B0504020202020204" pitchFamily="34" charset="0"/>
                </a:rPr>
                <a:t>Smelling</a:t>
              </a:r>
              <a:r>
                <a:rPr lang="en-US" sz="4800" dirty="0">
                  <a:latin typeface="Avenir Next LT Pro" panose="020B0504020202020204" pitchFamily="34" charset="0"/>
                </a:rPr>
                <a:t> – Animal mothers know their babies’ smell</a:t>
              </a:r>
            </a:p>
          </p:txBody>
        </p:sp>
        <p:pic>
          <p:nvPicPr>
            <p:cNvPr id="7" name="Graphic 6" descr="Nose outline">
              <a:extLst>
                <a:ext uri="{FF2B5EF4-FFF2-40B4-BE49-F238E27FC236}">
                  <a16:creationId xmlns:a16="http://schemas.microsoft.com/office/drawing/2014/main" id="{A36A137E-DDDB-7750-85E5-CF9E2E11BC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20462" y="1594215"/>
              <a:ext cx="2198078" cy="2198078"/>
            </a:xfrm>
            <a:prstGeom prst="rect">
              <a:avLst/>
            </a:prstGeom>
          </p:spPr>
        </p:pic>
      </p:grpSp>
    </p:spTree>
    <p:extLst>
      <p:ext uri="{BB962C8B-B14F-4D97-AF65-F5344CB8AC3E}">
        <p14:creationId xmlns:p14="http://schemas.microsoft.com/office/powerpoint/2010/main" val="2770397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D4825-29E2-25D4-A250-5743CD3916E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D95F9E-C892-0AF3-BD17-93DC1373657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5A5F8EC-5B52-66CE-E98A-36D986803CCE}"/>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D1F8FC99-42C8-1C53-368D-020CA961BEA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Explain</a:t>
            </a:r>
          </a:p>
        </p:txBody>
      </p:sp>
      <p:sp>
        <p:nvSpPr>
          <p:cNvPr id="6" name="Rectangle: Rounded Corners 5">
            <a:extLst>
              <a:ext uri="{FF2B5EF4-FFF2-40B4-BE49-F238E27FC236}">
                <a16:creationId xmlns:a16="http://schemas.microsoft.com/office/drawing/2014/main" id="{67D1FDAC-639A-1001-7218-D4B55F68D2D4}"/>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4B0D226-C4DF-6839-BF07-21FAAB9D30E7}"/>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grpSp>
        <p:nvGrpSpPr>
          <p:cNvPr id="8" name="Group 7">
            <a:extLst>
              <a:ext uri="{FF2B5EF4-FFF2-40B4-BE49-F238E27FC236}">
                <a16:creationId xmlns:a16="http://schemas.microsoft.com/office/drawing/2014/main" id="{D8201085-96F3-21B2-155F-6CA9983B2C3A}"/>
              </a:ext>
            </a:extLst>
          </p:cNvPr>
          <p:cNvGrpSpPr/>
          <p:nvPr/>
        </p:nvGrpSpPr>
        <p:grpSpPr>
          <a:xfrm>
            <a:off x="1298554" y="1870277"/>
            <a:ext cx="9594891" cy="2537599"/>
            <a:chOff x="-70340" y="1788216"/>
            <a:chExt cx="9594891" cy="2537599"/>
          </a:xfrm>
        </p:grpSpPr>
        <p:sp>
          <p:nvSpPr>
            <p:cNvPr id="12" name="TextBox 11">
              <a:extLst>
                <a:ext uri="{FF2B5EF4-FFF2-40B4-BE49-F238E27FC236}">
                  <a16:creationId xmlns:a16="http://schemas.microsoft.com/office/drawing/2014/main" id="{0F0814D5-4CA2-54D0-F7A4-61D58CDCD48E}"/>
                </a:ext>
              </a:extLst>
            </p:cNvPr>
            <p:cNvSpPr txBox="1"/>
            <p:nvPr/>
          </p:nvSpPr>
          <p:spPr>
            <a:xfrm>
              <a:off x="-70340" y="1902853"/>
              <a:ext cx="6978581" cy="2308324"/>
            </a:xfrm>
            <a:prstGeom prst="rect">
              <a:avLst/>
            </a:prstGeom>
            <a:noFill/>
          </p:spPr>
          <p:txBody>
            <a:bodyPr wrap="square">
              <a:spAutoFit/>
            </a:bodyPr>
            <a:lstStyle/>
            <a:p>
              <a:pPr algn="ctr"/>
              <a:r>
                <a:rPr lang="en-US" sz="4800" b="1" dirty="0">
                  <a:latin typeface="Avenir Next LT Pro" panose="020B0504020202020204" pitchFamily="34" charset="0"/>
                </a:rPr>
                <a:t>Sound</a:t>
              </a:r>
              <a:r>
                <a:rPr lang="en-US" sz="4800" dirty="0">
                  <a:latin typeface="Avenir Next LT Pro" panose="020B0504020202020204" pitchFamily="34" charset="0"/>
                </a:rPr>
                <a:t> – Animal mothers know what their babies sound like</a:t>
              </a:r>
            </a:p>
          </p:txBody>
        </p:sp>
        <p:pic>
          <p:nvPicPr>
            <p:cNvPr id="7" name="Graphic 6" descr="Ear outline">
              <a:extLst>
                <a:ext uri="{FF2B5EF4-FFF2-40B4-BE49-F238E27FC236}">
                  <a16:creationId xmlns:a16="http://schemas.microsoft.com/office/drawing/2014/main" id="{C1FB2BD3-D618-D924-3BFE-CD72D44002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6952" y="1788216"/>
              <a:ext cx="2537599" cy="2537599"/>
            </a:xfrm>
            <a:prstGeom prst="rect">
              <a:avLst/>
            </a:prstGeom>
          </p:spPr>
        </p:pic>
      </p:grpSp>
    </p:spTree>
    <p:extLst>
      <p:ext uri="{BB962C8B-B14F-4D97-AF65-F5344CB8AC3E}">
        <p14:creationId xmlns:p14="http://schemas.microsoft.com/office/powerpoint/2010/main" val="873321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F415B-D449-512B-B741-94392F1E55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3116A24-7A61-1674-C6D8-213F28DEB79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D5B6F24-4503-4E32-8521-1C9FDF53E845}"/>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918A74E6-3721-50C9-EF40-20CBCB5EE146}"/>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Explain</a:t>
            </a:r>
          </a:p>
        </p:txBody>
      </p:sp>
      <p:sp>
        <p:nvSpPr>
          <p:cNvPr id="6" name="Rectangle: Rounded Corners 5">
            <a:extLst>
              <a:ext uri="{FF2B5EF4-FFF2-40B4-BE49-F238E27FC236}">
                <a16:creationId xmlns:a16="http://schemas.microsoft.com/office/drawing/2014/main" id="{01702F3F-8713-D648-866F-AD67AEA9B50C}"/>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2C2308-B41E-E98A-9A37-70CC442C3363}"/>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pic>
        <p:nvPicPr>
          <p:cNvPr id="7" name="Picture 6">
            <a:extLst>
              <a:ext uri="{FF2B5EF4-FFF2-40B4-BE49-F238E27FC236}">
                <a16:creationId xmlns:a16="http://schemas.microsoft.com/office/drawing/2014/main" id="{F5E1283C-D79E-BF4B-F7FE-42F8497DBA8E}"/>
              </a:ext>
            </a:extLst>
          </p:cNvPr>
          <p:cNvPicPr>
            <a:picLocks noChangeAspect="1"/>
          </p:cNvPicPr>
          <p:nvPr/>
        </p:nvPicPr>
        <p:blipFill>
          <a:blip r:embed="rId3">
            <a:extLst>
              <a:ext uri="{28A0092B-C50C-407E-A947-70E740481C1C}">
                <a14:useLocalDpi xmlns:a14="http://schemas.microsoft.com/office/drawing/2010/main" val="0"/>
              </a:ext>
            </a:extLst>
          </a:blip>
          <a:srcRect l="8728" t="74432" r="5377" b="8149"/>
          <a:stretch>
            <a:fillRect/>
          </a:stretch>
        </p:blipFill>
        <p:spPr>
          <a:xfrm>
            <a:off x="1508983" y="2038577"/>
            <a:ext cx="9174033" cy="2407628"/>
          </a:xfrm>
          <a:prstGeom prst="rect">
            <a:avLst/>
          </a:prstGeom>
        </p:spPr>
      </p:pic>
    </p:spTree>
    <p:extLst>
      <p:ext uri="{BB962C8B-B14F-4D97-AF65-F5344CB8AC3E}">
        <p14:creationId xmlns:p14="http://schemas.microsoft.com/office/powerpoint/2010/main" val="2379494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2DAE9-A402-8CBE-EAAA-24FA00BB97C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EDAEAE-7E76-4C6F-D50B-DBFEAA1E263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39459A7-20A9-8AF2-8504-47FE3B3A4544}"/>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34D24BF4-25ED-A6B0-30AF-9BC73FF04219}"/>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Explain</a:t>
            </a:r>
          </a:p>
        </p:txBody>
      </p:sp>
      <p:sp>
        <p:nvSpPr>
          <p:cNvPr id="6" name="Rectangle: Rounded Corners 5">
            <a:extLst>
              <a:ext uri="{FF2B5EF4-FFF2-40B4-BE49-F238E27FC236}">
                <a16:creationId xmlns:a16="http://schemas.microsoft.com/office/drawing/2014/main" id="{01767DF1-E042-A638-0985-EAC0D28739EA}"/>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431927-37C6-11B7-D9F3-D8FA3CF09F79}"/>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pic>
        <p:nvPicPr>
          <p:cNvPr id="8" name="Picture 7">
            <a:extLst>
              <a:ext uri="{FF2B5EF4-FFF2-40B4-BE49-F238E27FC236}">
                <a16:creationId xmlns:a16="http://schemas.microsoft.com/office/drawing/2014/main" id="{A373A40C-13BA-F30E-80BF-95698A57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5" y="55043"/>
            <a:ext cx="4721094" cy="6109653"/>
          </a:xfrm>
          <a:prstGeom prst="rect">
            <a:avLst/>
          </a:prstGeom>
          <a:ln>
            <a:solidFill>
              <a:schemeClr val="tx1"/>
            </a:solidFill>
          </a:ln>
        </p:spPr>
      </p:pic>
      <p:sp>
        <p:nvSpPr>
          <p:cNvPr id="10" name="TextBox 9">
            <a:extLst>
              <a:ext uri="{FF2B5EF4-FFF2-40B4-BE49-F238E27FC236}">
                <a16:creationId xmlns:a16="http://schemas.microsoft.com/office/drawing/2014/main" id="{73D40EEB-6DD6-37F4-0311-8A5E1FF0A588}"/>
              </a:ext>
            </a:extLst>
          </p:cNvPr>
          <p:cNvSpPr txBox="1"/>
          <p:nvPr/>
        </p:nvSpPr>
        <p:spPr>
          <a:xfrm>
            <a:off x="5523857" y="1586375"/>
            <a:ext cx="6085974" cy="3046988"/>
          </a:xfrm>
          <a:prstGeom prst="rect">
            <a:avLst/>
          </a:prstGeom>
          <a:noFill/>
        </p:spPr>
        <p:txBody>
          <a:bodyPr wrap="square">
            <a:spAutoFit/>
          </a:bodyPr>
          <a:lstStyle/>
          <a:p>
            <a:pPr algn="ctr"/>
            <a:r>
              <a:rPr lang="en-US" sz="4800" b="1" dirty="0">
                <a:latin typeface="Avenir Next LT Pro" panose="020B0504020202020204" pitchFamily="34" charset="0"/>
              </a:rPr>
              <a:t>Draw</a:t>
            </a:r>
            <a:r>
              <a:rPr lang="en-US" sz="4800" dirty="0">
                <a:latin typeface="Avenir Next LT Pro" panose="020B0504020202020204" pitchFamily="34" charset="0"/>
              </a:rPr>
              <a:t> the different senses that animals may use to find their babies.</a:t>
            </a:r>
          </a:p>
        </p:txBody>
      </p:sp>
    </p:spTree>
    <p:extLst>
      <p:ext uri="{BB962C8B-B14F-4D97-AF65-F5344CB8AC3E}">
        <p14:creationId xmlns:p14="http://schemas.microsoft.com/office/powerpoint/2010/main" val="2155001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585719" y="1324455"/>
            <a:ext cx="6658742" cy="1015663"/>
          </a:xfrm>
          <a:prstGeom prst="rect">
            <a:avLst/>
          </a:prstGeom>
          <a:noFill/>
        </p:spPr>
        <p:txBody>
          <a:bodyPr wrap="square">
            <a:spAutoFit/>
          </a:bodyPr>
          <a:lstStyle/>
          <a:p>
            <a:pPr algn="ctr"/>
            <a:r>
              <a:rPr lang="en-US" sz="6000" dirty="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452921" y="2646300"/>
            <a:ext cx="6791540" cy="2585323"/>
          </a:xfrm>
          <a:prstGeom prst="rect">
            <a:avLst/>
          </a:prstGeom>
          <a:noFill/>
        </p:spPr>
        <p:txBody>
          <a:bodyPr wrap="square">
            <a:spAutoFit/>
          </a:bodyPr>
          <a:lstStyle/>
          <a:p>
            <a:pPr algn="ctr"/>
            <a:r>
              <a:rPr lang="en-US" sz="5400" dirty="0">
                <a:latin typeface="Avenir Next LT Pro" panose="020B0504020202020204" pitchFamily="34" charset="0"/>
              </a:rPr>
              <a:t>How do some animal mothers locate their babies?</a:t>
            </a:r>
          </a:p>
        </p:txBody>
      </p:sp>
      <p:sp>
        <p:nvSpPr>
          <p:cNvPr id="6" name="Rectangle: Rounded Corners 5">
            <a:extLst>
              <a:ext uri="{FF2B5EF4-FFF2-40B4-BE49-F238E27FC236}">
                <a16:creationId xmlns:a16="http://schemas.microsoft.com/office/drawing/2014/main" id="{BA8B0DDD-4392-1D36-C61F-1696C949E2B6}"/>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2E26208-9724-936A-6A55-F82CD3C3ED57}"/>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pic>
        <p:nvPicPr>
          <p:cNvPr id="3" name="Picture 2">
            <a:extLst>
              <a:ext uri="{FF2B5EF4-FFF2-40B4-BE49-F238E27FC236}">
                <a16:creationId xmlns:a16="http://schemas.microsoft.com/office/drawing/2014/main" id="{BF654CD2-CF74-EE1A-260B-34D8416805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22" r="25224"/>
          <a:stretch>
            <a:fillRect/>
          </a:stretch>
        </p:blipFill>
        <p:spPr bwMode="auto">
          <a:xfrm>
            <a:off x="7546127" y="0"/>
            <a:ext cx="4645873"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99475-DCBF-A48B-50E6-09AC77141AF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A85CEF0-D0F2-A971-9824-71185FE91BC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638F2C4-4FDF-C1C5-6E29-C35A60B21803}"/>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B24893F7-2178-2537-18CA-C6816191D3EC}"/>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Explain</a:t>
            </a:r>
          </a:p>
        </p:txBody>
      </p:sp>
      <p:sp>
        <p:nvSpPr>
          <p:cNvPr id="6" name="Rectangle: Rounded Corners 5">
            <a:extLst>
              <a:ext uri="{FF2B5EF4-FFF2-40B4-BE49-F238E27FC236}">
                <a16:creationId xmlns:a16="http://schemas.microsoft.com/office/drawing/2014/main" id="{FE245B29-CA9E-A5BB-806A-2A42991A5BEF}"/>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BEC8C7F-8D77-9553-7832-C23238209974}"/>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
        <p:nvSpPr>
          <p:cNvPr id="10" name="TextBox 9">
            <a:extLst>
              <a:ext uri="{FF2B5EF4-FFF2-40B4-BE49-F238E27FC236}">
                <a16:creationId xmlns:a16="http://schemas.microsoft.com/office/drawing/2014/main" id="{4BF51E02-CFA7-1A3D-17ED-E6A339F7CD0F}"/>
              </a:ext>
            </a:extLst>
          </p:cNvPr>
          <p:cNvSpPr txBox="1"/>
          <p:nvPr/>
        </p:nvSpPr>
        <p:spPr>
          <a:xfrm>
            <a:off x="1135739" y="1653753"/>
            <a:ext cx="6085974" cy="3046988"/>
          </a:xfrm>
          <a:prstGeom prst="rect">
            <a:avLst/>
          </a:prstGeom>
          <a:noFill/>
        </p:spPr>
        <p:txBody>
          <a:bodyPr wrap="square">
            <a:spAutoFit/>
          </a:bodyPr>
          <a:lstStyle/>
          <a:p>
            <a:pPr algn="ctr"/>
            <a:r>
              <a:rPr lang="en-US" sz="4800" dirty="0">
                <a:latin typeface="Avenir Next LT Pro" panose="020B0504020202020204" pitchFamily="34" charset="0"/>
              </a:rPr>
              <a:t>What kinds of </a:t>
            </a:r>
            <a:r>
              <a:rPr lang="en-US" sz="4800" b="1" dirty="0">
                <a:latin typeface="Avenir Next LT Pro" panose="020B0504020202020204" pitchFamily="34" charset="0"/>
              </a:rPr>
              <a:t>sounds</a:t>
            </a:r>
            <a:r>
              <a:rPr lang="en-US" sz="4800" dirty="0">
                <a:latin typeface="Avenir Next LT Pro" panose="020B0504020202020204" pitchFamily="34" charset="0"/>
              </a:rPr>
              <a:t> do other baby animals make and why?</a:t>
            </a:r>
          </a:p>
        </p:txBody>
      </p:sp>
      <p:pic>
        <p:nvPicPr>
          <p:cNvPr id="2050" name="Picture 2">
            <a:extLst>
              <a:ext uri="{FF2B5EF4-FFF2-40B4-BE49-F238E27FC236}">
                <a16:creationId xmlns:a16="http://schemas.microsoft.com/office/drawing/2014/main" id="{6CEFDD5F-D8B1-83BE-1B60-17758F32F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985" y="-2204"/>
            <a:ext cx="4021015" cy="623413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043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A4C1F-CE01-65F1-7205-1356FD3795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8329715-1E3B-C115-E4F3-F9EE038140A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E571374-2B75-971D-83A9-C3C651D024FC}"/>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2A2179DC-588F-AA76-2AF4-36394035956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Explain</a:t>
            </a:r>
          </a:p>
        </p:txBody>
      </p:sp>
      <p:sp>
        <p:nvSpPr>
          <p:cNvPr id="6" name="Rectangle: Rounded Corners 5">
            <a:extLst>
              <a:ext uri="{FF2B5EF4-FFF2-40B4-BE49-F238E27FC236}">
                <a16:creationId xmlns:a16="http://schemas.microsoft.com/office/drawing/2014/main" id="{C284CCD6-5F47-7180-9A02-726DA9F39460}"/>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28401B-18F5-176A-49E5-ADC9A2A9C11B}"/>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
        <p:nvSpPr>
          <p:cNvPr id="10" name="TextBox 9">
            <a:extLst>
              <a:ext uri="{FF2B5EF4-FFF2-40B4-BE49-F238E27FC236}">
                <a16:creationId xmlns:a16="http://schemas.microsoft.com/office/drawing/2014/main" id="{4D7AE48F-1B45-8DE2-6846-3A79BE571AE3}"/>
              </a:ext>
            </a:extLst>
          </p:cNvPr>
          <p:cNvSpPr txBox="1"/>
          <p:nvPr/>
        </p:nvSpPr>
        <p:spPr>
          <a:xfrm>
            <a:off x="6020682" y="1699723"/>
            <a:ext cx="6085974" cy="3046988"/>
          </a:xfrm>
          <a:prstGeom prst="rect">
            <a:avLst/>
          </a:prstGeom>
          <a:noFill/>
        </p:spPr>
        <p:txBody>
          <a:bodyPr wrap="square">
            <a:spAutoFit/>
          </a:bodyPr>
          <a:lstStyle/>
          <a:p>
            <a:pPr algn="ctr"/>
            <a:r>
              <a:rPr lang="en-US" sz="4800" dirty="0">
                <a:latin typeface="Avenir Next LT Pro" panose="020B0504020202020204" pitchFamily="34" charset="0"/>
              </a:rPr>
              <a:t>When a mother hears her babies, how does she respond?</a:t>
            </a:r>
          </a:p>
        </p:txBody>
      </p:sp>
      <p:pic>
        <p:nvPicPr>
          <p:cNvPr id="3074" name="Picture 2">
            <a:extLst>
              <a:ext uri="{FF2B5EF4-FFF2-40B4-BE49-F238E27FC236}">
                <a16:creationId xmlns:a16="http://schemas.microsoft.com/office/drawing/2014/main" id="{D72C4F0A-810A-2D54-FAEC-03B70A222F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85" r="18307"/>
          <a:stretch>
            <a:fillRect/>
          </a:stretch>
        </p:blipFill>
        <p:spPr bwMode="auto">
          <a:xfrm>
            <a:off x="-1" y="0"/>
            <a:ext cx="6260127"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57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227A7-5ABA-8033-D109-09DBBD174E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AC11C7F-F5A1-743C-F105-5821DEDEBAF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00ADE4B-01DE-EB18-9050-FFAE316EC8CF}"/>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6C88782A-3FE9-E963-A5F4-761629035928}"/>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Explain</a:t>
            </a:r>
          </a:p>
        </p:txBody>
      </p:sp>
      <p:sp>
        <p:nvSpPr>
          <p:cNvPr id="6" name="Rectangle: Rounded Corners 5">
            <a:extLst>
              <a:ext uri="{FF2B5EF4-FFF2-40B4-BE49-F238E27FC236}">
                <a16:creationId xmlns:a16="http://schemas.microsoft.com/office/drawing/2014/main" id="{10BAFDBD-A608-5735-22C3-67458E25A8F2}"/>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622484-1580-FAF0-D570-ED1882463DF4}"/>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
        <p:nvSpPr>
          <p:cNvPr id="10" name="TextBox 9">
            <a:extLst>
              <a:ext uri="{FF2B5EF4-FFF2-40B4-BE49-F238E27FC236}">
                <a16:creationId xmlns:a16="http://schemas.microsoft.com/office/drawing/2014/main" id="{77D5006D-F2CB-EDF0-B163-7657308AE1EB}"/>
              </a:ext>
            </a:extLst>
          </p:cNvPr>
          <p:cNvSpPr txBox="1"/>
          <p:nvPr/>
        </p:nvSpPr>
        <p:spPr>
          <a:xfrm>
            <a:off x="846540" y="1403296"/>
            <a:ext cx="10498920" cy="3785652"/>
          </a:xfrm>
          <a:prstGeom prst="rect">
            <a:avLst/>
          </a:prstGeom>
          <a:noFill/>
        </p:spPr>
        <p:txBody>
          <a:bodyPr wrap="square">
            <a:spAutoFit/>
          </a:bodyPr>
          <a:lstStyle/>
          <a:p>
            <a:pPr algn="ctr"/>
            <a:r>
              <a:rPr lang="en-US" sz="4800" dirty="0">
                <a:latin typeface="Avenir Next LT Pro" panose="020B0504020202020204" pitchFamily="34" charset="0"/>
              </a:rPr>
              <a:t>Brainstorm and make a list of animal babies and research what kinds of sounds they may make and how the animal mother might respond to them.</a:t>
            </a:r>
          </a:p>
        </p:txBody>
      </p:sp>
    </p:spTree>
    <p:extLst>
      <p:ext uri="{BB962C8B-B14F-4D97-AF65-F5344CB8AC3E}">
        <p14:creationId xmlns:p14="http://schemas.microsoft.com/office/powerpoint/2010/main" val="724886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EB0BC-63EF-BB0D-A1CE-6188BC49276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3D25B2B-B1A8-13EC-9752-05F23F42187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AB2BD53-1382-6040-33E2-E3948019BA4B}"/>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B8A9F1AC-1CF5-6ED1-8009-E47A12067119}"/>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Explain</a:t>
            </a:r>
          </a:p>
        </p:txBody>
      </p:sp>
      <p:sp>
        <p:nvSpPr>
          <p:cNvPr id="6" name="Rectangle: Rounded Corners 5">
            <a:extLst>
              <a:ext uri="{FF2B5EF4-FFF2-40B4-BE49-F238E27FC236}">
                <a16:creationId xmlns:a16="http://schemas.microsoft.com/office/drawing/2014/main" id="{BA14FD27-23ED-C33A-9BA4-367A064BE986}"/>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B7482D-FEFD-571E-776A-43EBB9604A0F}"/>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
        <p:nvSpPr>
          <p:cNvPr id="10" name="TextBox 9">
            <a:extLst>
              <a:ext uri="{FF2B5EF4-FFF2-40B4-BE49-F238E27FC236}">
                <a16:creationId xmlns:a16="http://schemas.microsoft.com/office/drawing/2014/main" id="{8673698D-8080-99A9-0348-174C597F0901}"/>
              </a:ext>
            </a:extLst>
          </p:cNvPr>
          <p:cNvSpPr txBox="1"/>
          <p:nvPr/>
        </p:nvSpPr>
        <p:spPr>
          <a:xfrm>
            <a:off x="5058224" y="1536174"/>
            <a:ext cx="6732396" cy="3785652"/>
          </a:xfrm>
          <a:prstGeom prst="rect">
            <a:avLst/>
          </a:prstGeom>
          <a:noFill/>
        </p:spPr>
        <p:txBody>
          <a:bodyPr wrap="square">
            <a:spAutoFit/>
          </a:bodyPr>
          <a:lstStyle/>
          <a:p>
            <a:pPr algn="ctr"/>
            <a:r>
              <a:rPr lang="en-US" sz="4000" b="1" dirty="0">
                <a:latin typeface="Avenir Next LT Pro" panose="020B0504020202020204" pitchFamily="34" charset="0"/>
              </a:rPr>
              <a:t>Draw</a:t>
            </a:r>
            <a:r>
              <a:rPr lang="en-US" sz="4000" dirty="0">
                <a:latin typeface="Avenir Next LT Pro" panose="020B0504020202020204" pitchFamily="34" charset="0"/>
              </a:rPr>
              <a:t> and </a:t>
            </a:r>
            <a:r>
              <a:rPr lang="en-US" sz="4000" b="1" dirty="0">
                <a:latin typeface="Avenir Next LT Pro" panose="020B0504020202020204" pitchFamily="34" charset="0"/>
              </a:rPr>
              <a:t>list</a:t>
            </a:r>
            <a:r>
              <a:rPr lang="en-US" sz="4000" dirty="0">
                <a:latin typeface="Avenir Next LT Pro" panose="020B0504020202020204" pitchFamily="34" charset="0"/>
              </a:rPr>
              <a:t> two different animals you researched. </a:t>
            </a:r>
          </a:p>
          <a:p>
            <a:pPr algn="ctr"/>
            <a:endParaRPr lang="en-US" sz="4000" dirty="0">
              <a:latin typeface="Avenir Next LT Pro" panose="020B0504020202020204" pitchFamily="34" charset="0"/>
            </a:endParaRPr>
          </a:p>
          <a:p>
            <a:pPr algn="ctr"/>
            <a:r>
              <a:rPr lang="en-US" sz="4000" dirty="0">
                <a:latin typeface="Avenir Next LT Pro" panose="020B0504020202020204" pitchFamily="34" charset="0"/>
              </a:rPr>
              <a:t>What sounds does the animal baby make and what does the animal mother do?</a:t>
            </a:r>
          </a:p>
        </p:txBody>
      </p:sp>
      <p:pic>
        <p:nvPicPr>
          <p:cNvPr id="7" name="Picture 6">
            <a:extLst>
              <a:ext uri="{FF2B5EF4-FFF2-40B4-BE49-F238E27FC236}">
                <a16:creationId xmlns:a16="http://schemas.microsoft.com/office/drawing/2014/main" id="{0BB9E149-7D32-2512-619D-58FD3CC43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5" y="85357"/>
            <a:ext cx="4697670" cy="6079339"/>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02D91D67-259C-8274-04E5-A6AB4F632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9808" y="122275"/>
            <a:ext cx="967027" cy="1356836"/>
          </a:xfrm>
          <a:prstGeom prst="rect">
            <a:avLst/>
          </a:prstGeom>
        </p:spPr>
      </p:pic>
    </p:spTree>
    <p:extLst>
      <p:ext uri="{BB962C8B-B14F-4D97-AF65-F5344CB8AC3E}">
        <p14:creationId xmlns:p14="http://schemas.microsoft.com/office/powerpoint/2010/main" val="3655333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25995-C331-C2B5-8029-DBDDDB3875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44EFE35-8921-79DC-9442-2B48373803E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DD50AE9-5C25-E2A9-974D-2A1C057F4C20}"/>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61088D7B-5D9C-A894-506E-29A6F4D693AB}"/>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Evaluate</a:t>
            </a:r>
          </a:p>
        </p:txBody>
      </p:sp>
      <p:sp>
        <p:nvSpPr>
          <p:cNvPr id="6" name="Rectangle: Rounded Corners 5">
            <a:extLst>
              <a:ext uri="{FF2B5EF4-FFF2-40B4-BE49-F238E27FC236}">
                <a16:creationId xmlns:a16="http://schemas.microsoft.com/office/drawing/2014/main" id="{377239EA-ECE1-C5F2-D5F6-61B439A2E3CD}"/>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E82840-642C-9126-1A5A-8B3455FE5078}"/>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
        <p:nvSpPr>
          <p:cNvPr id="10" name="TextBox 9">
            <a:extLst>
              <a:ext uri="{FF2B5EF4-FFF2-40B4-BE49-F238E27FC236}">
                <a16:creationId xmlns:a16="http://schemas.microsoft.com/office/drawing/2014/main" id="{4771BF94-9FB5-CA8E-1C1C-345033E053FE}"/>
              </a:ext>
            </a:extLst>
          </p:cNvPr>
          <p:cNvSpPr txBox="1"/>
          <p:nvPr/>
        </p:nvSpPr>
        <p:spPr>
          <a:xfrm>
            <a:off x="5058224" y="1536174"/>
            <a:ext cx="6732396" cy="3785652"/>
          </a:xfrm>
          <a:prstGeom prst="rect">
            <a:avLst/>
          </a:prstGeom>
          <a:noFill/>
        </p:spPr>
        <p:txBody>
          <a:bodyPr wrap="square">
            <a:spAutoFit/>
          </a:bodyPr>
          <a:lstStyle/>
          <a:p>
            <a:pPr algn="ctr"/>
            <a:r>
              <a:rPr lang="en-US" sz="4800" b="1" dirty="0">
                <a:latin typeface="Avenir Next LT Pro" panose="020B0504020202020204" pitchFamily="34" charset="0"/>
              </a:rPr>
              <a:t>Guiding Question:</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How do some animal mothers locate their babies?</a:t>
            </a:r>
          </a:p>
        </p:txBody>
      </p:sp>
      <p:pic>
        <p:nvPicPr>
          <p:cNvPr id="8" name="Picture 7" descr="A picture containing text, silhouette&#10;&#10;AI-generated content may be incorrect.">
            <a:extLst>
              <a:ext uri="{FF2B5EF4-FFF2-40B4-BE49-F238E27FC236}">
                <a16:creationId xmlns:a16="http://schemas.microsoft.com/office/drawing/2014/main" id="{CA529920-E393-6712-6B3B-C21622DEF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9808" y="122275"/>
            <a:ext cx="967027" cy="1356836"/>
          </a:xfrm>
          <a:prstGeom prst="rect">
            <a:avLst/>
          </a:prstGeom>
        </p:spPr>
      </p:pic>
      <p:pic>
        <p:nvPicPr>
          <p:cNvPr id="11" name="Picture 10" descr="Text&#10;&#10;AI-generated content may be incorrect.">
            <a:extLst>
              <a:ext uri="{FF2B5EF4-FFF2-40B4-BE49-F238E27FC236}">
                <a16:creationId xmlns:a16="http://schemas.microsoft.com/office/drawing/2014/main" id="{E47C5787-B054-97CA-F322-E0D3FC32F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 y="72352"/>
            <a:ext cx="4707719" cy="6092344"/>
          </a:xfrm>
          <a:prstGeom prst="rect">
            <a:avLst/>
          </a:prstGeom>
          <a:ln>
            <a:solidFill>
              <a:schemeClr val="tx1"/>
            </a:solidFill>
          </a:ln>
        </p:spPr>
      </p:pic>
    </p:spTree>
    <p:extLst>
      <p:ext uri="{BB962C8B-B14F-4D97-AF65-F5344CB8AC3E}">
        <p14:creationId xmlns:p14="http://schemas.microsoft.com/office/powerpoint/2010/main" val="279065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954AB-85AF-4878-C354-7898F4288E6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128CE1-6253-7DF2-B138-A086CD2500D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B01E97D-C43E-A2EF-F0FA-5B2A3CEC4BDE}"/>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B7F91FA3-2DE2-A59F-62C8-BD5716BF02C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Evaluate</a:t>
            </a:r>
          </a:p>
        </p:txBody>
      </p:sp>
      <p:sp>
        <p:nvSpPr>
          <p:cNvPr id="6" name="Rectangle: Rounded Corners 5">
            <a:extLst>
              <a:ext uri="{FF2B5EF4-FFF2-40B4-BE49-F238E27FC236}">
                <a16:creationId xmlns:a16="http://schemas.microsoft.com/office/drawing/2014/main" id="{6F40729D-D928-03C8-5BA4-E36A80F42E48}"/>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AC903CD-F0E3-056A-6FF1-C812E84ABDB9}"/>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
        <p:nvSpPr>
          <p:cNvPr id="10" name="TextBox 9">
            <a:extLst>
              <a:ext uri="{FF2B5EF4-FFF2-40B4-BE49-F238E27FC236}">
                <a16:creationId xmlns:a16="http://schemas.microsoft.com/office/drawing/2014/main" id="{61809C89-3331-5EA8-E544-2C85C456406B}"/>
              </a:ext>
            </a:extLst>
          </p:cNvPr>
          <p:cNvSpPr txBox="1"/>
          <p:nvPr/>
        </p:nvSpPr>
        <p:spPr>
          <a:xfrm>
            <a:off x="6820176" y="2638344"/>
            <a:ext cx="6732396" cy="830997"/>
          </a:xfrm>
          <a:prstGeom prst="rect">
            <a:avLst/>
          </a:prstGeom>
          <a:noFill/>
        </p:spPr>
        <p:txBody>
          <a:bodyPr wrap="square">
            <a:spAutoFit/>
          </a:bodyPr>
          <a:lstStyle/>
          <a:p>
            <a:pPr algn="ctr"/>
            <a:r>
              <a:rPr lang="en-US" sz="4800" b="1" dirty="0">
                <a:latin typeface="Avenir Next LT Pro" panose="020B0504020202020204" pitchFamily="34" charset="0"/>
              </a:rPr>
              <a:t>Answers</a:t>
            </a:r>
            <a:endParaRPr lang="en-US" sz="4800" dirty="0">
              <a:latin typeface="Avenir Next LT Pro" panose="020B0504020202020204" pitchFamily="34" charset="0"/>
            </a:endParaRPr>
          </a:p>
        </p:txBody>
      </p:sp>
      <p:pic>
        <p:nvPicPr>
          <p:cNvPr id="11" name="Picture 10" descr="Text&#10;&#10;AI-generated content may be incorrect.">
            <a:extLst>
              <a:ext uri="{FF2B5EF4-FFF2-40B4-BE49-F238E27FC236}">
                <a16:creationId xmlns:a16="http://schemas.microsoft.com/office/drawing/2014/main" id="{51FAAA37-F704-D353-984A-5E896769C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599690"/>
            <a:ext cx="3894985" cy="5040570"/>
          </a:xfrm>
          <a:prstGeom prst="rect">
            <a:avLst/>
          </a:prstGeom>
          <a:ln>
            <a:solidFill>
              <a:schemeClr val="tx1"/>
            </a:solidFill>
          </a:ln>
        </p:spPr>
      </p:pic>
      <p:sp>
        <p:nvSpPr>
          <p:cNvPr id="7" name="TextBox 6">
            <a:extLst>
              <a:ext uri="{FF2B5EF4-FFF2-40B4-BE49-F238E27FC236}">
                <a16:creationId xmlns:a16="http://schemas.microsoft.com/office/drawing/2014/main" id="{433BAA4C-B1F0-8473-C62C-2D04B59F2A5F}"/>
              </a:ext>
            </a:extLst>
          </p:cNvPr>
          <p:cNvSpPr txBox="1"/>
          <p:nvPr/>
        </p:nvSpPr>
        <p:spPr>
          <a:xfrm>
            <a:off x="2278078" y="2638344"/>
            <a:ext cx="780861" cy="276999"/>
          </a:xfrm>
          <a:prstGeom prst="rect">
            <a:avLst/>
          </a:prstGeom>
          <a:noFill/>
        </p:spPr>
        <p:txBody>
          <a:bodyPr wrap="square">
            <a:spAutoFit/>
          </a:bodyPr>
          <a:lstStyle/>
          <a:p>
            <a:r>
              <a:rPr lang="en-US" sz="1200" dirty="0">
                <a:solidFill>
                  <a:srgbClr val="FF0000"/>
                </a:solidFill>
                <a:latin typeface="Avenir Next LT Pro" panose="020B0504020202020204" pitchFamily="34" charset="0"/>
              </a:rPr>
              <a:t>senses</a:t>
            </a:r>
            <a:endParaRPr lang="en-US" sz="1200" dirty="0">
              <a:solidFill>
                <a:srgbClr val="FF0000"/>
              </a:solidFill>
            </a:endParaRPr>
          </a:p>
        </p:txBody>
      </p:sp>
      <p:sp>
        <p:nvSpPr>
          <p:cNvPr id="12" name="TextBox 11">
            <a:extLst>
              <a:ext uri="{FF2B5EF4-FFF2-40B4-BE49-F238E27FC236}">
                <a16:creationId xmlns:a16="http://schemas.microsoft.com/office/drawing/2014/main" id="{62E5BAF9-24FF-91E0-514F-1BE06465963E}"/>
              </a:ext>
            </a:extLst>
          </p:cNvPr>
          <p:cNvSpPr txBox="1"/>
          <p:nvPr/>
        </p:nvSpPr>
        <p:spPr>
          <a:xfrm>
            <a:off x="592177" y="3942658"/>
            <a:ext cx="3119212" cy="1015663"/>
          </a:xfrm>
          <a:prstGeom prst="rect">
            <a:avLst/>
          </a:prstGeom>
          <a:noFill/>
        </p:spPr>
        <p:txBody>
          <a:bodyPr wrap="square">
            <a:spAutoFit/>
          </a:bodyPr>
          <a:lstStyle/>
          <a:p>
            <a:r>
              <a:rPr lang="en-US" sz="1200" dirty="0">
                <a:solidFill>
                  <a:srgbClr val="FF0000"/>
                </a:solidFill>
                <a:latin typeface="Avenir Next LT Pro" panose="020B0504020202020204" pitchFamily="34" charset="0"/>
              </a:rPr>
              <a:t>Students draws and lists 3 examples of a mother finding her baby. Example could be deer smelling her fawn. Bat locating by scent and smell. Squirrel locating by sound using chirps.</a:t>
            </a:r>
            <a:endParaRPr lang="en-US" sz="1200" dirty="0">
              <a:solidFill>
                <a:srgbClr val="FF0000"/>
              </a:solidFill>
            </a:endParaRPr>
          </a:p>
        </p:txBody>
      </p:sp>
      <p:pic>
        <p:nvPicPr>
          <p:cNvPr id="8" name="Picture 7" descr="Graphical user interface, application&#10;&#10;AI-generated content may be incorrect.">
            <a:extLst>
              <a:ext uri="{FF2B5EF4-FFF2-40B4-BE49-F238E27FC236}">
                <a16:creationId xmlns:a16="http://schemas.microsoft.com/office/drawing/2014/main" id="{68D16D67-7270-6C5D-DD78-52E22E612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3104" y="599690"/>
            <a:ext cx="3894986" cy="5040570"/>
          </a:xfrm>
          <a:prstGeom prst="rect">
            <a:avLst/>
          </a:prstGeom>
        </p:spPr>
      </p:pic>
    </p:spTree>
    <p:extLst>
      <p:ext uri="{BB962C8B-B14F-4D97-AF65-F5344CB8AC3E}">
        <p14:creationId xmlns:p14="http://schemas.microsoft.com/office/powerpoint/2010/main" val="2914733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1C259-9EEE-293E-CA5A-33196FA00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DA74EA6-DE81-7BB6-BF6C-D402990E035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7BEA0E3-D909-3885-2C95-AD82AE90ED92}"/>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E09766C7-916B-BD1A-C99D-8BCD16A4EE44}"/>
              </a:ext>
            </a:extLst>
          </p:cNvPr>
          <p:cNvSpPr txBox="1"/>
          <p:nvPr/>
        </p:nvSpPr>
        <p:spPr>
          <a:xfrm>
            <a:off x="597408" y="6366393"/>
            <a:ext cx="8288683"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Cross-Curricular Extension</a:t>
            </a:r>
          </a:p>
        </p:txBody>
      </p:sp>
      <p:sp>
        <p:nvSpPr>
          <p:cNvPr id="6" name="Rectangle: Rounded Corners 5">
            <a:extLst>
              <a:ext uri="{FF2B5EF4-FFF2-40B4-BE49-F238E27FC236}">
                <a16:creationId xmlns:a16="http://schemas.microsoft.com/office/drawing/2014/main" id="{948B69DB-131C-AB0F-66A1-60B332899DA2}"/>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407DFCF-15B6-3158-51C1-9D1BA0761986}"/>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grpSp>
        <p:nvGrpSpPr>
          <p:cNvPr id="3" name="Group 2">
            <a:extLst>
              <a:ext uri="{FF2B5EF4-FFF2-40B4-BE49-F238E27FC236}">
                <a16:creationId xmlns:a16="http://schemas.microsoft.com/office/drawing/2014/main" id="{74671553-FEEB-ACC0-4FBE-845EA2AA1C38}"/>
              </a:ext>
            </a:extLst>
          </p:cNvPr>
          <p:cNvGrpSpPr/>
          <p:nvPr/>
        </p:nvGrpSpPr>
        <p:grpSpPr>
          <a:xfrm>
            <a:off x="1949300" y="220720"/>
            <a:ext cx="8293399" cy="657225"/>
            <a:chOff x="1733481" y="200089"/>
            <a:chExt cx="8293399" cy="657225"/>
          </a:xfrm>
        </p:grpSpPr>
        <p:sp>
          <p:nvSpPr>
            <p:cNvPr id="8" name="TextBox 7">
              <a:extLst>
                <a:ext uri="{FF2B5EF4-FFF2-40B4-BE49-F238E27FC236}">
                  <a16:creationId xmlns:a16="http://schemas.microsoft.com/office/drawing/2014/main" id="{CA58A155-BF08-886D-0443-D143F41FBE9F}"/>
                </a:ext>
              </a:extLst>
            </p:cNvPr>
            <p:cNvSpPr txBox="1"/>
            <p:nvPr/>
          </p:nvSpPr>
          <p:spPr>
            <a:xfrm>
              <a:off x="1733481" y="236313"/>
              <a:ext cx="7410519" cy="584775"/>
            </a:xfrm>
            <a:prstGeom prst="rect">
              <a:avLst/>
            </a:prstGeom>
            <a:noFill/>
          </p:spPr>
          <p:txBody>
            <a:bodyPr wrap="square">
              <a:spAutoFit/>
            </a:bodyPr>
            <a:lstStyle/>
            <a:p>
              <a:pPr algn="ctr"/>
              <a:r>
                <a:rPr lang="en-US" sz="3200" b="1" dirty="0">
                  <a:latin typeface="Avenir Next LT Pro"/>
                </a:rPr>
                <a:t>Optional: Cross-Curricular Extension</a:t>
              </a:r>
              <a:endParaRPr lang="en-US" sz="3200" dirty="0"/>
            </a:p>
          </p:txBody>
        </p:sp>
        <p:pic>
          <p:nvPicPr>
            <p:cNvPr id="13" name="Picture 12" descr="A picture containing clipart&#10;&#10;AI-generated content may be incorrect.">
              <a:extLst>
                <a:ext uri="{FF2B5EF4-FFF2-40B4-BE49-F238E27FC236}">
                  <a16:creationId xmlns:a16="http://schemas.microsoft.com/office/drawing/2014/main" id="{2EA7F6A9-D92B-DBBB-BEC8-3B5177202ECA}"/>
                </a:ext>
              </a:extLst>
            </p:cNvPr>
            <p:cNvPicPr>
              <a:picLocks noChangeAspect="1"/>
            </p:cNvPicPr>
            <p:nvPr/>
          </p:nvPicPr>
          <p:blipFill>
            <a:blip r:embed="rId3"/>
            <a:stretch>
              <a:fillRect/>
            </a:stretch>
          </p:blipFill>
          <p:spPr>
            <a:xfrm>
              <a:off x="9293455" y="200089"/>
              <a:ext cx="733425" cy="657225"/>
            </a:xfrm>
            <a:prstGeom prst="rect">
              <a:avLst/>
            </a:prstGeom>
          </p:spPr>
        </p:pic>
      </p:grpSp>
      <p:sp>
        <p:nvSpPr>
          <p:cNvPr id="7" name="TextBox 6">
            <a:extLst>
              <a:ext uri="{FF2B5EF4-FFF2-40B4-BE49-F238E27FC236}">
                <a16:creationId xmlns:a16="http://schemas.microsoft.com/office/drawing/2014/main" id="{A3107587-42D8-FF09-129C-2546EBF24823}"/>
              </a:ext>
            </a:extLst>
          </p:cNvPr>
          <p:cNvSpPr txBox="1"/>
          <p:nvPr/>
        </p:nvSpPr>
        <p:spPr>
          <a:xfrm>
            <a:off x="1141528" y="1843950"/>
            <a:ext cx="9908943" cy="3170099"/>
          </a:xfrm>
          <a:prstGeom prst="rect">
            <a:avLst/>
          </a:prstGeom>
          <a:noFill/>
        </p:spPr>
        <p:txBody>
          <a:bodyPr wrap="square">
            <a:spAutoFit/>
          </a:bodyPr>
          <a:lstStyle/>
          <a:p>
            <a:pPr algn="ctr"/>
            <a:r>
              <a:rPr lang="en-US" sz="4000" b="1" dirty="0">
                <a:latin typeface="Avenir Next LT Pro" panose="020B0504020202020204" pitchFamily="34" charset="0"/>
              </a:rPr>
              <a:t>English</a:t>
            </a:r>
          </a:p>
          <a:p>
            <a:pPr algn="ctr"/>
            <a:endParaRPr lang="en-US" sz="4000" b="1" dirty="0">
              <a:latin typeface="Avenir Next LT Pro" panose="020B0504020202020204" pitchFamily="34" charset="0"/>
            </a:endParaRPr>
          </a:p>
          <a:p>
            <a:pPr algn="ctr"/>
            <a:r>
              <a:rPr lang="en-US" sz="4000" dirty="0">
                <a:latin typeface="Avenir Next LT Pro" panose="020B0504020202020204" pitchFamily="34" charset="0"/>
              </a:rPr>
              <a:t>Make an acrostic poem of your favorite plant or animal and in the poem describe how it changes as it grows.</a:t>
            </a:r>
          </a:p>
        </p:txBody>
      </p:sp>
    </p:spTree>
    <p:extLst>
      <p:ext uri="{BB962C8B-B14F-4D97-AF65-F5344CB8AC3E}">
        <p14:creationId xmlns:p14="http://schemas.microsoft.com/office/powerpoint/2010/main" val="3360514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7E2FB-A6FE-D407-3BE7-36E11AD7BAE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063976F-D4B2-3E8D-E1C1-7784B83B660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6EEF241-DD81-A70E-B283-1D7850299131}"/>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1813E337-F009-7B4C-71AC-1D4BC6D44C87}"/>
              </a:ext>
            </a:extLst>
          </p:cNvPr>
          <p:cNvSpPr txBox="1"/>
          <p:nvPr/>
        </p:nvSpPr>
        <p:spPr>
          <a:xfrm>
            <a:off x="597408" y="6366393"/>
            <a:ext cx="8288683"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Cross-Curricular Extension</a:t>
            </a:r>
          </a:p>
        </p:txBody>
      </p:sp>
      <p:sp>
        <p:nvSpPr>
          <p:cNvPr id="6" name="Rectangle: Rounded Corners 5">
            <a:extLst>
              <a:ext uri="{FF2B5EF4-FFF2-40B4-BE49-F238E27FC236}">
                <a16:creationId xmlns:a16="http://schemas.microsoft.com/office/drawing/2014/main" id="{1DCFE5E6-03B4-9D15-A93E-5AF445B8F8CF}"/>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7863A4E-29E0-36D8-7CA2-19D630EFC7B7}"/>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grpSp>
        <p:nvGrpSpPr>
          <p:cNvPr id="3" name="Group 2">
            <a:extLst>
              <a:ext uri="{FF2B5EF4-FFF2-40B4-BE49-F238E27FC236}">
                <a16:creationId xmlns:a16="http://schemas.microsoft.com/office/drawing/2014/main" id="{01EF9189-67AE-74BA-FEF3-A9F12A97425D}"/>
              </a:ext>
            </a:extLst>
          </p:cNvPr>
          <p:cNvGrpSpPr/>
          <p:nvPr/>
        </p:nvGrpSpPr>
        <p:grpSpPr>
          <a:xfrm>
            <a:off x="1949300" y="220720"/>
            <a:ext cx="8293399" cy="657225"/>
            <a:chOff x="1733481" y="200089"/>
            <a:chExt cx="8293399" cy="657225"/>
          </a:xfrm>
        </p:grpSpPr>
        <p:sp>
          <p:nvSpPr>
            <p:cNvPr id="8" name="TextBox 7">
              <a:extLst>
                <a:ext uri="{FF2B5EF4-FFF2-40B4-BE49-F238E27FC236}">
                  <a16:creationId xmlns:a16="http://schemas.microsoft.com/office/drawing/2014/main" id="{4BB3645D-2EEB-E497-3F4B-733D533EB871}"/>
                </a:ext>
              </a:extLst>
            </p:cNvPr>
            <p:cNvSpPr txBox="1"/>
            <p:nvPr/>
          </p:nvSpPr>
          <p:spPr>
            <a:xfrm>
              <a:off x="1733481" y="236313"/>
              <a:ext cx="7410519" cy="584775"/>
            </a:xfrm>
            <a:prstGeom prst="rect">
              <a:avLst/>
            </a:prstGeom>
            <a:noFill/>
          </p:spPr>
          <p:txBody>
            <a:bodyPr wrap="square">
              <a:spAutoFit/>
            </a:bodyPr>
            <a:lstStyle/>
            <a:p>
              <a:pPr algn="ctr"/>
              <a:r>
                <a:rPr lang="en-US" sz="3200" b="1" dirty="0">
                  <a:latin typeface="Avenir Next LT Pro"/>
                </a:rPr>
                <a:t>Optional: Cross-Curricular Extension</a:t>
              </a:r>
              <a:endParaRPr lang="en-US" sz="3200" dirty="0"/>
            </a:p>
          </p:txBody>
        </p:sp>
        <p:pic>
          <p:nvPicPr>
            <p:cNvPr id="13" name="Picture 12" descr="A picture containing clipart&#10;&#10;AI-generated content may be incorrect.">
              <a:extLst>
                <a:ext uri="{FF2B5EF4-FFF2-40B4-BE49-F238E27FC236}">
                  <a16:creationId xmlns:a16="http://schemas.microsoft.com/office/drawing/2014/main" id="{F807DBF2-4945-C1EA-4DC5-648E55D0E679}"/>
                </a:ext>
              </a:extLst>
            </p:cNvPr>
            <p:cNvPicPr>
              <a:picLocks noChangeAspect="1"/>
            </p:cNvPicPr>
            <p:nvPr/>
          </p:nvPicPr>
          <p:blipFill>
            <a:blip r:embed="rId3"/>
            <a:stretch>
              <a:fillRect/>
            </a:stretch>
          </p:blipFill>
          <p:spPr>
            <a:xfrm>
              <a:off x="9293455" y="200089"/>
              <a:ext cx="733425" cy="657225"/>
            </a:xfrm>
            <a:prstGeom prst="rect">
              <a:avLst/>
            </a:prstGeom>
          </p:spPr>
        </p:pic>
      </p:grpSp>
      <p:sp>
        <p:nvSpPr>
          <p:cNvPr id="7" name="TextBox 6">
            <a:extLst>
              <a:ext uri="{FF2B5EF4-FFF2-40B4-BE49-F238E27FC236}">
                <a16:creationId xmlns:a16="http://schemas.microsoft.com/office/drawing/2014/main" id="{AF9FEE00-1752-1DAF-41F2-2FBA005D9F89}"/>
              </a:ext>
            </a:extLst>
          </p:cNvPr>
          <p:cNvSpPr txBox="1"/>
          <p:nvPr/>
        </p:nvSpPr>
        <p:spPr>
          <a:xfrm>
            <a:off x="1141528" y="1536174"/>
            <a:ext cx="9908943" cy="3785652"/>
          </a:xfrm>
          <a:prstGeom prst="rect">
            <a:avLst/>
          </a:prstGeom>
          <a:noFill/>
        </p:spPr>
        <p:txBody>
          <a:bodyPr wrap="square">
            <a:spAutoFit/>
          </a:bodyPr>
          <a:lstStyle/>
          <a:p>
            <a:pPr algn="ctr"/>
            <a:r>
              <a:rPr lang="en-US" sz="4000" b="1" dirty="0">
                <a:latin typeface="Avenir Next LT Pro" panose="020B0504020202020204" pitchFamily="34" charset="0"/>
              </a:rPr>
              <a:t>Arts/English</a:t>
            </a:r>
          </a:p>
          <a:p>
            <a:pPr algn="ctr"/>
            <a:endParaRPr lang="en-US" sz="4000" b="1" dirty="0">
              <a:latin typeface="Avenir Next LT Pro" panose="020B0504020202020204" pitchFamily="34" charset="0"/>
            </a:endParaRPr>
          </a:p>
          <a:p>
            <a:pPr algn="ctr"/>
            <a:r>
              <a:rPr lang="en-US" sz="4000" dirty="0">
                <a:latin typeface="Avenir Next LT Pro" panose="020B0504020202020204" pitchFamily="34" charset="0"/>
              </a:rPr>
              <a:t>Make a comic book about a series of baby animals growing up in a Missouri habitat. How do they find their parents when they are lost?</a:t>
            </a:r>
          </a:p>
        </p:txBody>
      </p:sp>
    </p:spTree>
    <p:extLst>
      <p:ext uri="{BB962C8B-B14F-4D97-AF65-F5344CB8AC3E}">
        <p14:creationId xmlns:p14="http://schemas.microsoft.com/office/powerpoint/2010/main" val="2121418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EA3C1-D113-05B2-2938-DFF7ED0B71F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6690787-3E14-0C60-FE6C-4434B3351C5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C02ABA8-9AD4-19F1-BF2A-DE32A4AF6184}"/>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B79D5EB4-A1F3-F8A1-28B8-115A36C9C0E0}"/>
              </a:ext>
            </a:extLst>
          </p:cNvPr>
          <p:cNvSpPr txBox="1"/>
          <p:nvPr/>
        </p:nvSpPr>
        <p:spPr>
          <a:xfrm>
            <a:off x="597408" y="6366393"/>
            <a:ext cx="8288683"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Cross-Curricular Extension</a:t>
            </a:r>
          </a:p>
        </p:txBody>
      </p:sp>
      <p:sp>
        <p:nvSpPr>
          <p:cNvPr id="6" name="Rectangle: Rounded Corners 5">
            <a:extLst>
              <a:ext uri="{FF2B5EF4-FFF2-40B4-BE49-F238E27FC236}">
                <a16:creationId xmlns:a16="http://schemas.microsoft.com/office/drawing/2014/main" id="{B9E1ED9D-0E2E-93C8-801E-E6111FEE4110}"/>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109121-6870-A753-4D6D-99D5DE276B7A}"/>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grpSp>
        <p:nvGrpSpPr>
          <p:cNvPr id="3" name="Group 2">
            <a:extLst>
              <a:ext uri="{FF2B5EF4-FFF2-40B4-BE49-F238E27FC236}">
                <a16:creationId xmlns:a16="http://schemas.microsoft.com/office/drawing/2014/main" id="{ECFAB445-584D-FBAE-B78D-72DB9703489C}"/>
              </a:ext>
            </a:extLst>
          </p:cNvPr>
          <p:cNvGrpSpPr/>
          <p:nvPr/>
        </p:nvGrpSpPr>
        <p:grpSpPr>
          <a:xfrm>
            <a:off x="1949300" y="220720"/>
            <a:ext cx="8293399" cy="657225"/>
            <a:chOff x="1733481" y="200089"/>
            <a:chExt cx="8293399" cy="657225"/>
          </a:xfrm>
        </p:grpSpPr>
        <p:sp>
          <p:nvSpPr>
            <p:cNvPr id="8" name="TextBox 7">
              <a:extLst>
                <a:ext uri="{FF2B5EF4-FFF2-40B4-BE49-F238E27FC236}">
                  <a16:creationId xmlns:a16="http://schemas.microsoft.com/office/drawing/2014/main" id="{20DFBFD3-F3D0-AA30-15F2-B468FCC36E13}"/>
                </a:ext>
              </a:extLst>
            </p:cNvPr>
            <p:cNvSpPr txBox="1"/>
            <p:nvPr/>
          </p:nvSpPr>
          <p:spPr>
            <a:xfrm>
              <a:off x="1733481" y="236313"/>
              <a:ext cx="7410519" cy="584775"/>
            </a:xfrm>
            <a:prstGeom prst="rect">
              <a:avLst/>
            </a:prstGeom>
            <a:noFill/>
          </p:spPr>
          <p:txBody>
            <a:bodyPr wrap="square">
              <a:spAutoFit/>
            </a:bodyPr>
            <a:lstStyle/>
            <a:p>
              <a:pPr algn="ctr"/>
              <a:r>
                <a:rPr lang="en-US" sz="3200" b="1" dirty="0">
                  <a:latin typeface="Avenir Next LT Pro"/>
                </a:rPr>
                <a:t>Optional: Cross-Curricular Extension</a:t>
              </a:r>
              <a:endParaRPr lang="en-US" sz="3200" dirty="0"/>
            </a:p>
          </p:txBody>
        </p:sp>
        <p:pic>
          <p:nvPicPr>
            <p:cNvPr id="13" name="Picture 12" descr="A picture containing clipart&#10;&#10;AI-generated content may be incorrect.">
              <a:extLst>
                <a:ext uri="{FF2B5EF4-FFF2-40B4-BE49-F238E27FC236}">
                  <a16:creationId xmlns:a16="http://schemas.microsoft.com/office/drawing/2014/main" id="{63D793A4-5C63-03F9-5297-1C4ECC24EE81}"/>
                </a:ext>
              </a:extLst>
            </p:cNvPr>
            <p:cNvPicPr>
              <a:picLocks noChangeAspect="1"/>
            </p:cNvPicPr>
            <p:nvPr/>
          </p:nvPicPr>
          <p:blipFill>
            <a:blip r:embed="rId3"/>
            <a:stretch>
              <a:fillRect/>
            </a:stretch>
          </p:blipFill>
          <p:spPr>
            <a:xfrm>
              <a:off x="9293455" y="200089"/>
              <a:ext cx="733425" cy="657225"/>
            </a:xfrm>
            <a:prstGeom prst="rect">
              <a:avLst/>
            </a:prstGeom>
          </p:spPr>
        </p:pic>
      </p:grpSp>
      <p:sp>
        <p:nvSpPr>
          <p:cNvPr id="7" name="TextBox 6">
            <a:extLst>
              <a:ext uri="{FF2B5EF4-FFF2-40B4-BE49-F238E27FC236}">
                <a16:creationId xmlns:a16="http://schemas.microsoft.com/office/drawing/2014/main" id="{4C353542-829A-03D6-EF42-1E6F089A0924}"/>
              </a:ext>
            </a:extLst>
          </p:cNvPr>
          <p:cNvSpPr txBox="1"/>
          <p:nvPr/>
        </p:nvSpPr>
        <p:spPr>
          <a:xfrm>
            <a:off x="88894" y="1096095"/>
            <a:ext cx="12017762" cy="5016758"/>
          </a:xfrm>
          <a:prstGeom prst="rect">
            <a:avLst/>
          </a:prstGeom>
          <a:noFill/>
        </p:spPr>
        <p:txBody>
          <a:bodyPr wrap="square">
            <a:spAutoFit/>
          </a:bodyPr>
          <a:lstStyle/>
          <a:p>
            <a:pPr algn="ctr"/>
            <a:r>
              <a:rPr lang="en-US" sz="4000" b="1" dirty="0">
                <a:latin typeface="Avenir Next LT Pro" panose="020B0504020202020204" pitchFamily="34" charset="0"/>
              </a:rPr>
              <a:t>Science</a:t>
            </a:r>
          </a:p>
          <a:p>
            <a:pPr algn="ctr"/>
            <a:endParaRPr lang="en-US" sz="4000" b="1" dirty="0">
              <a:latin typeface="Avenir Next LT Pro" panose="020B0504020202020204" pitchFamily="34" charset="0"/>
            </a:endParaRPr>
          </a:p>
          <a:p>
            <a:pPr algn="ctr"/>
            <a:r>
              <a:rPr lang="en-US" sz="4000" dirty="0">
                <a:latin typeface="Avenir Next LT Pro" panose="020B0504020202020204" pitchFamily="34" charset="0"/>
              </a:rPr>
              <a:t>Distribute wildflower seeds and small cup of soil to each student. Give them time to plant and water their seed and put cup onto a windowsill. Document the growth every day in a nature journal from seed to first leaves. What changes did they see?</a:t>
            </a:r>
          </a:p>
        </p:txBody>
      </p:sp>
    </p:spTree>
    <p:extLst>
      <p:ext uri="{BB962C8B-B14F-4D97-AF65-F5344CB8AC3E}">
        <p14:creationId xmlns:p14="http://schemas.microsoft.com/office/powerpoint/2010/main" val="2147926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8369-60FF-3087-BFEF-C173D373CD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89A2B0-3324-6AAC-D78F-6747B2D8EE4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9D5982-2D75-048A-6AC6-9A82C1FD5ED8}"/>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7ECCBF19-57AD-B0B8-C013-C4703F108DA8}"/>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Engage</a:t>
            </a:r>
          </a:p>
        </p:txBody>
      </p:sp>
      <p:sp>
        <p:nvSpPr>
          <p:cNvPr id="12" name="TextBox 11">
            <a:extLst>
              <a:ext uri="{FF2B5EF4-FFF2-40B4-BE49-F238E27FC236}">
                <a16:creationId xmlns:a16="http://schemas.microsoft.com/office/drawing/2014/main" id="{45E3886F-6FE5-B080-06F1-99A2C00FA3A3}"/>
              </a:ext>
            </a:extLst>
          </p:cNvPr>
          <p:cNvSpPr txBox="1"/>
          <p:nvPr/>
        </p:nvSpPr>
        <p:spPr>
          <a:xfrm>
            <a:off x="5016226" y="2350961"/>
            <a:ext cx="7090430" cy="2308324"/>
          </a:xfrm>
          <a:prstGeom prst="rect">
            <a:avLst/>
          </a:prstGeom>
          <a:noFill/>
        </p:spPr>
        <p:txBody>
          <a:bodyPr wrap="square" lIns="91440" tIns="45720" rIns="91440" bIns="45720" anchor="t">
            <a:spAutoFit/>
          </a:bodyPr>
          <a:lstStyle/>
          <a:p>
            <a:pPr algn="ctr"/>
            <a:r>
              <a:rPr lang="en-US" sz="4800" dirty="0">
                <a:latin typeface="Avenir Next LT Pro"/>
              </a:rPr>
              <a:t>Are animal mothers always with their young?</a:t>
            </a:r>
          </a:p>
        </p:txBody>
      </p:sp>
      <p:sp>
        <p:nvSpPr>
          <p:cNvPr id="6" name="Rectangle: Rounded Corners 5">
            <a:extLst>
              <a:ext uri="{FF2B5EF4-FFF2-40B4-BE49-F238E27FC236}">
                <a16:creationId xmlns:a16="http://schemas.microsoft.com/office/drawing/2014/main" id="{A3573FD5-A044-5CA9-D2D7-5F836F9A0B87}"/>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1641378-653F-E6F5-4DD5-A7639597CA74}"/>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pic>
        <p:nvPicPr>
          <p:cNvPr id="7" name="Picture 6" descr="A picture containing map&#10;&#10;AI-generated content may be incorrect.">
            <a:extLst>
              <a:ext uri="{FF2B5EF4-FFF2-40B4-BE49-F238E27FC236}">
                <a16:creationId xmlns:a16="http://schemas.microsoft.com/office/drawing/2014/main" id="{A5F7220B-C6DA-7A23-AB18-8981CD6BF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106886"/>
            <a:ext cx="4681035" cy="6057810"/>
          </a:xfrm>
          <a:prstGeom prst="rect">
            <a:avLst/>
          </a:prstGeom>
          <a:ln>
            <a:solidFill>
              <a:schemeClr val="tx1"/>
            </a:solidFill>
          </a:ln>
        </p:spPr>
      </p:pic>
    </p:spTree>
    <p:extLst>
      <p:ext uri="{BB962C8B-B14F-4D97-AF65-F5344CB8AC3E}">
        <p14:creationId xmlns:p14="http://schemas.microsoft.com/office/powerpoint/2010/main" val="191559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52919-04B0-F14C-9B40-6329116D56B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9D3422-504F-52E2-8923-68C1A5536AE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3E082E7-0A4E-1882-DEEC-C170DBF21DA3}"/>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9AB3B3BE-EAF8-B470-A509-A968CE877758}"/>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Engage</a:t>
            </a:r>
          </a:p>
        </p:txBody>
      </p:sp>
      <p:sp>
        <p:nvSpPr>
          <p:cNvPr id="12" name="TextBox 11">
            <a:extLst>
              <a:ext uri="{FF2B5EF4-FFF2-40B4-BE49-F238E27FC236}">
                <a16:creationId xmlns:a16="http://schemas.microsoft.com/office/drawing/2014/main" id="{FB8E4FC0-7D48-E66D-2760-C40915BEFBF1}"/>
              </a:ext>
            </a:extLst>
          </p:cNvPr>
          <p:cNvSpPr txBox="1"/>
          <p:nvPr/>
        </p:nvSpPr>
        <p:spPr>
          <a:xfrm>
            <a:off x="464078" y="1960327"/>
            <a:ext cx="7090430" cy="2308324"/>
          </a:xfrm>
          <a:prstGeom prst="rect">
            <a:avLst/>
          </a:prstGeom>
          <a:noFill/>
        </p:spPr>
        <p:txBody>
          <a:bodyPr wrap="square">
            <a:spAutoFit/>
          </a:bodyPr>
          <a:lstStyle/>
          <a:p>
            <a:pPr algn="ctr"/>
            <a:r>
              <a:rPr lang="en-US" sz="4800" dirty="0">
                <a:latin typeface="Avenir Next LT Pro" panose="020B0504020202020204" pitchFamily="34" charset="0"/>
              </a:rPr>
              <a:t>Why would an animal mother need to leave her babies alone?</a:t>
            </a:r>
          </a:p>
        </p:txBody>
      </p:sp>
      <p:sp>
        <p:nvSpPr>
          <p:cNvPr id="6" name="Rectangle: Rounded Corners 5">
            <a:extLst>
              <a:ext uri="{FF2B5EF4-FFF2-40B4-BE49-F238E27FC236}">
                <a16:creationId xmlns:a16="http://schemas.microsoft.com/office/drawing/2014/main" id="{F6921375-5020-1D0C-A055-BC95140B9115}"/>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BF256AC-8CC1-693B-1442-C50E448FD280}"/>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pic>
        <p:nvPicPr>
          <p:cNvPr id="4098" name="Picture 2">
            <a:extLst>
              <a:ext uri="{FF2B5EF4-FFF2-40B4-BE49-F238E27FC236}">
                <a16:creationId xmlns:a16="http://schemas.microsoft.com/office/drawing/2014/main" id="{9FE49ED8-3637-62FE-EC1F-E61BEFB7B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585" y="0"/>
            <a:ext cx="4173415" cy="622897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68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028FC-9B96-C4E8-8CB5-273DA9820E5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2D4179F-18AA-B455-339A-922B4A46C72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684391C-29B7-BAB5-74E4-9792EBABA253}"/>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B22397CD-3CFD-CD53-2870-FCC1712407E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Engage</a:t>
            </a:r>
          </a:p>
        </p:txBody>
      </p:sp>
      <p:sp>
        <p:nvSpPr>
          <p:cNvPr id="12" name="TextBox 11">
            <a:extLst>
              <a:ext uri="{FF2B5EF4-FFF2-40B4-BE49-F238E27FC236}">
                <a16:creationId xmlns:a16="http://schemas.microsoft.com/office/drawing/2014/main" id="{D870585F-7B13-1D61-B3F0-180D7631C3C4}"/>
              </a:ext>
            </a:extLst>
          </p:cNvPr>
          <p:cNvSpPr txBox="1"/>
          <p:nvPr/>
        </p:nvSpPr>
        <p:spPr>
          <a:xfrm>
            <a:off x="4332950" y="637622"/>
            <a:ext cx="7462809" cy="5262979"/>
          </a:xfrm>
          <a:prstGeom prst="rect">
            <a:avLst/>
          </a:prstGeom>
          <a:noFill/>
        </p:spPr>
        <p:txBody>
          <a:bodyPr wrap="square">
            <a:spAutoFit/>
          </a:bodyPr>
          <a:lstStyle/>
          <a:p>
            <a:pPr algn="ctr"/>
            <a:r>
              <a:rPr lang="en-US" sz="4800" dirty="0">
                <a:latin typeface="Avenir Next LT Pro" panose="020B0504020202020204" pitchFamily="34" charset="0"/>
              </a:rPr>
              <a:t>How would a mother bat find her baby in this roost?</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How do some animal mothers locate their babies?</a:t>
            </a:r>
          </a:p>
        </p:txBody>
      </p:sp>
      <p:sp>
        <p:nvSpPr>
          <p:cNvPr id="6" name="Rectangle: Rounded Corners 5">
            <a:extLst>
              <a:ext uri="{FF2B5EF4-FFF2-40B4-BE49-F238E27FC236}">
                <a16:creationId xmlns:a16="http://schemas.microsoft.com/office/drawing/2014/main" id="{0F4A974A-6C3E-6120-BF50-8AAA4EE5436E}"/>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156CF0-F7F2-974D-AAED-17A48BC5B9F1}"/>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pic>
        <p:nvPicPr>
          <p:cNvPr id="6146" name="Picture 2" descr="Indiana&amp;#32;Bat7">
            <a:extLst>
              <a:ext uri="{FF2B5EF4-FFF2-40B4-BE49-F238E27FC236}">
                <a16:creationId xmlns:a16="http://schemas.microsoft.com/office/drawing/2014/main" id="{55A56736-78FD-64CC-3E02-EC26F11E0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068672" y="1068672"/>
            <a:ext cx="6240421" cy="410307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322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7F6B8-D299-70C3-7D8E-53F8962BC1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B5028C-EC89-01BF-0BB7-92A9757F3AB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6C9000F-DC27-32BD-3FAF-4CFB13A83390}"/>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789D9681-F72A-C6FC-9C82-9E394B4EFA38}"/>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Explore</a:t>
            </a:r>
          </a:p>
        </p:txBody>
      </p:sp>
      <p:sp>
        <p:nvSpPr>
          <p:cNvPr id="12" name="TextBox 11">
            <a:extLst>
              <a:ext uri="{FF2B5EF4-FFF2-40B4-BE49-F238E27FC236}">
                <a16:creationId xmlns:a16="http://schemas.microsoft.com/office/drawing/2014/main" id="{290BB495-F0B1-FEED-D918-361D5CE37EEF}"/>
              </a:ext>
            </a:extLst>
          </p:cNvPr>
          <p:cNvSpPr txBox="1"/>
          <p:nvPr/>
        </p:nvSpPr>
        <p:spPr>
          <a:xfrm>
            <a:off x="766686" y="576773"/>
            <a:ext cx="10658627" cy="5262979"/>
          </a:xfrm>
          <a:prstGeom prst="rect">
            <a:avLst/>
          </a:prstGeom>
          <a:noFill/>
        </p:spPr>
        <p:txBody>
          <a:bodyPr wrap="square">
            <a:spAutoFit/>
          </a:bodyPr>
          <a:lstStyle/>
          <a:p>
            <a:pPr algn="ctr"/>
            <a:r>
              <a:rPr lang="en-US" sz="2800" dirty="0">
                <a:latin typeface="Avenir Next LT Pro" panose="020B0504020202020204" pitchFamily="34" charset="0"/>
              </a:rPr>
              <a:t>You are trying to </a:t>
            </a:r>
            <a:r>
              <a:rPr lang="en-US" sz="2800" b="1" dirty="0">
                <a:latin typeface="Avenir Next LT Pro" panose="020B0504020202020204" pitchFamily="34" charset="0"/>
              </a:rPr>
              <a:t>locate your matching sound </a:t>
            </a:r>
            <a:r>
              <a:rPr lang="en-US" sz="2800" dirty="0">
                <a:latin typeface="Avenir Next LT Pro" panose="020B0504020202020204" pitchFamily="34" charset="0"/>
              </a:rPr>
              <a:t>(mama and baby pair). </a:t>
            </a:r>
          </a:p>
          <a:p>
            <a:pPr algn="ctr"/>
            <a:endParaRPr lang="en-US" sz="2800" dirty="0">
              <a:latin typeface="Avenir Next LT Pro" panose="020B0504020202020204" pitchFamily="34" charset="0"/>
            </a:endParaRPr>
          </a:p>
          <a:p>
            <a:pPr algn="ctr"/>
            <a:r>
              <a:rPr lang="en-US" sz="2800" dirty="0">
                <a:latin typeface="Avenir Next LT Pro" panose="020B0504020202020204" pitchFamily="34" charset="0"/>
              </a:rPr>
              <a:t>You will try to locate each other by listening for the distinct sound of either mama or baby. </a:t>
            </a:r>
          </a:p>
          <a:p>
            <a:pPr algn="ctr"/>
            <a:endParaRPr lang="en-US" sz="2800" dirty="0">
              <a:latin typeface="Avenir Next LT Pro" panose="020B0504020202020204" pitchFamily="34" charset="0"/>
            </a:endParaRPr>
          </a:p>
          <a:p>
            <a:pPr algn="ctr"/>
            <a:r>
              <a:rPr lang="en-US" sz="2800" dirty="0">
                <a:latin typeface="Avenir Next LT Pro" panose="020B0504020202020204" pitchFamily="34" charset="0"/>
              </a:rPr>
              <a:t>Some sounds are very similar, so you must listen closely for sound differences. </a:t>
            </a:r>
          </a:p>
          <a:p>
            <a:pPr algn="ctr"/>
            <a:endParaRPr lang="en-US" sz="2800" dirty="0">
              <a:latin typeface="Avenir Next LT Pro" panose="020B0504020202020204" pitchFamily="34" charset="0"/>
            </a:endParaRPr>
          </a:p>
          <a:p>
            <a:pPr algn="ctr"/>
            <a:r>
              <a:rPr lang="en-US" sz="2800" dirty="0">
                <a:latin typeface="Avenir Next LT Pro" panose="020B0504020202020204" pitchFamily="34" charset="0"/>
              </a:rPr>
              <a:t>Once you locate the person who has the same sound as you, stand next to your partner but do not rattle the Sound Maker any longer.</a:t>
            </a:r>
          </a:p>
        </p:txBody>
      </p:sp>
      <p:sp>
        <p:nvSpPr>
          <p:cNvPr id="6" name="Rectangle: Rounded Corners 5">
            <a:extLst>
              <a:ext uri="{FF2B5EF4-FFF2-40B4-BE49-F238E27FC236}">
                <a16:creationId xmlns:a16="http://schemas.microsoft.com/office/drawing/2014/main" id="{64109D89-00B4-6928-5A24-3E880520D1FE}"/>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62B449-A70F-0409-A4F3-CD1BEAEC8966}"/>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Tree>
    <p:extLst>
      <p:ext uri="{BB962C8B-B14F-4D97-AF65-F5344CB8AC3E}">
        <p14:creationId xmlns:p14="http://schemas.microsoft.com/office/powerpoint/2010/main" val="2073472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82C27-3C49-183A-5DBB-3DD148BB57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FE8C37-5261-1BC0-2573-50C31FB4EC4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51107C0-8CBE-6756-6AF5-40232B11B32B}"/>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ACDC67DB-F0AC-742D-CD20-DEC1E9A600C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Explore</a:t>
            </a:r>
          </a:p>
        </p:txBody>
      </p:sp>
      <p:sp>
        <p:nvSpPr>
          <p:cNvPr id="12" name="TextBox 11">
            <a:extLst>
              <a:ext uri="{FF2B5EF4-FFF2-40B4-BE49-F238E27FC236}">
                <a16:creationId xmlns:a16="http://schemas.microsoft.com/office/drawing/2014/main" id="{FED58297-F59A-10CE-0B68-2EB1F9F7A490}"/>
              </a:ext>
            </a:extLst>
          </p:cNvPr>
          <p:cNvSpPr txBox="1"/>
          <p:nvPr/>
        </p:nvSpPr>
        <p:spPr>
          <a:xfrm>
            <a:off x="766686" y="2598003"/>
            <a:ext cx="10658627" cy="830997"/>
          </a:xfrm>
          <a:prstGeom prst="rect">
            <a:avLst/>
          </a:prstGeom>
          <a:noFill/>
        </p:spPr>
        <p:txBody>
          <a:bodyPr wrap="square">
            <a:spAutoFit/>
          </a:bodyPr>
          <a:lstStyle/>
          <a:p>
            <a:pPr algn="ctr"/>
            <a:r>
              <a:rPr lang="en-US" sz="4800" b="1" dirty="0">
                <a:latin typeface="Avenir Next LT Pro" panose="020B0504020202020204" pitchFamily="34" charset="0"/>
              </a:rPr>
              <a:t>Mamas, find your babies!</a:t>
            </a:r>
          </a:p>
        </p:txBody>
      </p:sp>
      <p:sp>
        <p:nvSpPr>
          <p:cNvPr id="6" name="Rectangle: Rounded Corners 5">
            <a:extLst>
              <a:ext uri="{FF2B5EF4-FFF2-40B4-BE49-F238E27FC236}">
                <a16:creationId xmlns:a16="http://schemas.microsoft.com/office/drawing/2014/main" id="{2D81EA54-9CC3-D507-B01B-C0FA2ADAD0EF}"/>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0E03C2-4388-A25C-C499-A989CFDE362F}"/>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Tree>
    <p:extLst>
      <p:ext uri="{BB962C8B-B14F-4D97-AF65-F5344CB8AC3E}">
        <p14:creationId xmlns:p14="http://schemas.microsoft.com/office/powerpoint/2010/main" val="3158165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DBE82-3C57-B14F-216E-2814BD716C3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5E86FF-899E-466A-9ECD-2DC93367C8A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E7F10AC-753E-A667-4E73-0F497FAFE186}"/>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8AD77612-7C18-3071-EB45-28262403D39F}"/>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Explore</a:t>
            </a:r>
          </a:p>
        </p:txBody>
      </p:sp>
      <p:sp>
        <p:nvSpPr>
          <p:cNvPr id="12" name="TextBox 11">
            <a:extLst>
              <a:ext uri="{FF2B5EF4-FFF2-40B4-BE49-F238E27FC236}">
                <a16:creationId xmlns:a16="http://schemas.microsoft.com/office/drawing/2014/main" id="{E4D85B01-9928-2CCC-E25A-F041ED25149E}"/>
              </a:ext>
            </a:extLst>
          </p:cNvPr>
          <p:cNvSpPr txBox="1"/>
          <p:nvPr/>
        </p:nvSpPr>
        <p:spPr>
          <a:xfrm>
            <a:off x="2120545" y="2193277"/>
            <a:ext cx="7950909" cy="1569660"/>
          </a:xfrm>
          <a:prstGeom prst="rect">
            <a:avLst/>
          </a:prstGeom>
          <a:noFill/>
        </p:spPr>
        <p:txBody>
          <a:bodyPr wrap="square">
            <a:spAutoFit/>
          </a:bodyPr>
          <a:lstStyle/>
          <a:p>
            <a:pPr algn="ctr"/>
            <a:r>
              <a:rPr lang="en-US" sz="4800" dirty="0">
                <a:latin typeface="Avenir Next LT Pro" panose="020B0504020202020204" pitchFamily="34" charset="0"/>
              </a:rPr>
              <a:t>How did you find your partner?</a:t>
            </a:r>
          </a:p>
        </p:txBody>
      </p:sp>
      <p:sp>
        <p:nvSpPr>
          <p:cNvPr id="6" name="Rectangle: Rounded Corners 5">
            <a:extLst>
              <a:ext uri="{FF2B5EF4-FFF2-40B4-BE49-F238E27FC236}">
                <a16:creationId xmlns:a16="http://schemas.microsoft.com/office/drawing/2014/main" id="{CFCBD77D-E433-C0F8-00A2-9A3C623DB055}"/>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9D8295-99FB-57D6-B0CB-4D63B0518A1D}"/>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Tree>
    <p:extLst>
      <p:ext uri="{BB962C8B-B14F-4D97-AF65-F5344CB8AC3E}">
        <p14:creationId xmlns:p14="http://schemas.microsoft.com/office/powerpoint/2010/main" val="1609501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4A017-C90B-2883-B0C0-72B2FAAADF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8955BD-2627-B58C-5E40-4337931DFB1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2CD1AE7-73A6-44CF-91B6-25385E4DADD7}"/>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B3C9F6C7-CF87-C1A6-4BCC-090A24C82C35}"/>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8C Where is My Mama: Explore</a:t>
            </a:r>
          </a:p>
        </p:txBody>
      </p:sp>
      <p:sp>
        <p:nvSpPr>
          <p:cNvPr id="12" name="TextBox 11">
            <a:extLst>
              <a:ext uri="{FF2B5EF4-FFF2-40B4-BE49-F238E27FC236}">
                <a16:creationId xmlns:a16="http://schemas.microsoft.com/office/drawing/2014/main" id="{9A837A5B-45A0-704E-87C8-D97C880DA9A6}"/>
              </a:ext>
            </a:extLst>
          </p:cNvPr>
          <p:cNvSpPr txBox="1"/>
          <p:nvPr/>
        </p:nvSpPr>
        <p:spPr>
          <a:xfrm>
            <a:off x="1494692" y="2209466"/>
            <a:ext cx="9202615" cy="1569660"/>
          </a:xfrm>
          <a:prstGeom prst="rect">
            <a:avLst/>
          </a:prstGeom>
          <a:noFill/>
        </p:spPr>
        <p:txBody>
          <a:bodyPr wrap="square">
            <a:spAutoFit/>
          </a:bodyPr>
          <a:lstStyle/>
          <a:p>
            <a:pPr algn="ctr"/>
            <a:r>
              <a:rPr lang="en-US" sz="4800" dirty="0">
                <a:latin typeface="Avenir Next LT Pro" panose="020B0504020202020204" pitchFamily="34" charset="0"/>
              </a:rPr>
              <a:t>What </a:t>
            </a:r>
            <a:r>
              <a:rPr lang="en-US" sz="4800" b="1" dirty="0">
                <a:latin typeface="Avenir Next LT Pro" panose="020B0504020202020204" pitchFamily="34" charset="0"/>
              </a:rPr>
              <a:t>skills </a:t>
            </a:r>
            <a:r>
              <a:rPr lang="en-US" sz="4800" dirty="0">
                <a:latin typeface="Avenir Next LT Pro" panose="020B0504020202020204" pitchFamily="34" charset="0"/>
              </a:rPr>
              <a:t>and </a:t>
            </a:r>
            <a:r>
              <a:rPr lang="en-US" sz="4800" b="1" dirty="0">
                <a:latin typeface="Avenir Next LT Pro" panose="020B0504020202020204" pitchFamily="34" charset="0"/>
              </a:rPr>
              <a:t>senses</a:t>
            </a:r>
            <a:r>
              <a:rPr lang="en-US" sz="4800" dirty="0">
                <a:latin typeface="Avenir Next LT Pro" panose="020B0504020202020204" pitchFamily="34" charset="0"/>
              </a:rPr>
              <a:t> did you have to use?</a:t>
            </a:r>
          </a:p>
        </p:txBody>
      </p:sp>
      <p:sp>
        <p:nvSpPr>
          <p:cNvPr id="6" name="Rectangle: Rounded Corners 5">
            <a:extLst>
              <a:ext uri="{FF2B5EF4-FFF2-40B4-BE49-F238E27FC236}">
                <a16:creationId xmlns:a16="http://schemas.microsoft.com/office/drawing/2014/main" id="{F1B70A0F-06FC-DFC6-4CC3-1E7940A2E393}"/>
              </a:ext>
            </a:extLst>
          </p:cNvPr>
          <p:cNvSpPr/>
          <p:nvPr/>
        </p:nvSpPr>
        <p:spPr>
          <a:xfrm>
            <a:off x="88894" y="6299161"/>
            <a:ext cx="496825" cy="503796"/>
          </a:xfrm>
          <a:prstGeom prst="roundRect">
            <a:avLst/>
          </a:prstGeom>
          <a:solidFill>
            <a:srgbClr val="53A9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A94636-E39B-F6CA-7789-7269AE0A5446}"/>
              </a:ext>
            </a:extLst>
          </p:cNvPr>
          <p:cNvSpPr txBox="1"/>
          <p:nvPr/>
        </p:nvSpPr>
        <p:spPr>
          <a:xfrm>
            <a:off x="85344" y="6351004"/>
            <a:ext cx="578480" cy="400110"/>
          </a:xfrm>
          <a:prstGeom prst="rect">
            <a:avLst/>
          </a:prstGeom>
          <a:noFill/>
        </p:spPr>
        <p:txBody>
          <a:bodyPr wrap="square">
            <a:spAutoFit/>
          </a:bodyPr>
          <a:lstStyle/>
          <a:p>
            <a:r>
              <a:rPr lang="en-US" sz="2000" dirty="0">
                <a:latin typeface="Bitter SemiBold" pitchFamily="2" charset="0"/>
              </a:rPr>
              <a:t>8C</a:t>
            </a:r>
            <a:endParaRPr lang="en-US" sz="2000" dirty="0"/>
          </a:p>
        </p:txBody>
      </p:sp>
    </p:spTree>
    <p:extLst>
      <p:ext uri="{BB962C8B-B14F-4D97-AF65-F5344CB8AC3E}">
        <p14:creationId xmlns:p14="http://schemas.microsoft.com/office/powerpoint/2010/main" val="3049067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TotalTime>
  <Words>2096</Words>
  <Application>Microsoft Office PowerPoint</Application>
  <PresentationFormat>Widescreen</PresentationFormat>
  <Paragraphs>213</Paragraphs>
  <Slides>28</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Aptos Display</vt:lpstr>
      <vt:lpstr>Aptos Light</vt:lpstr>
      <vt:lpstr>Arial</vt:lpstr>
      <vt:lpstr>Avenir Next LT Pro</vt:lpstr>
      <vt:lpstr>Bitter</vt:lpstr>
      <vt:lpstr>Bitter SemiBold</vt:lpstr>
      <vt:lpstr>Montserrat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Wendy Parrett</cp:lastModifiedBy>
  <cp:revision>44</cp:revision>
  <dcterms:created xsi:type="dcterms:W3CDTF">2025-07-18T17:33:27Z</dcterms:created>
  <dcterms:modified xsi:type="dcterms:W3CDTF">2025-08-14T00:25:17Z</dcterms:modified>
</cp:coreProperties>
</file>