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01" r:id="rId3"/>
    <p:sldId id="302" r:id="rId4"/>
    <p:sldId id="303" r:id="rId5"/>
    <p:sldId id="304" r:id="rId6"/>
    <p:sldId id="305" r:id="rId7"/>
    <p:sldId id="321"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50297-B58A-5DBD-0C9D-63D7F2001506}" v="2" dt="2025-08-13T21:31:27.444"/>
    <p1510:client id="{2B844394-4F25-4544-A3EA-E2D737D63F61}" v="1" dt="2025-08-14T15:01:01.756"/>
    <p1510:client id="{4323D242-30FE-33EE-B46E-8EDF6DF26A4E}" v="4" dt="2025-08-13T15:55:25.755"/>
    <p1510:client id="{B50526E5-84A1-FF1C-CB85-366F9690DB39}" v="2" dt="2025-08-13T21:31:03.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A5CB6-98F5-4820-B6F9-1E5F75840551}"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F567E-640E-4A7B-9B4F-15B4FBD91750}" type="slidenum">
              <a:rPr lang="en-US" smtClean="0"/>
              <a:t>‹#›</a:t>
            </a:fld>
            <a:endParaRPr lang="en-US"/>
          </a:p>
        </p:txBody>
      </p:sp>
    </p:spTree>
    <p:extLst>
      <p:ext uri="{BB962C8B-B14F-4D97-AF65-F5344CB8AC3E}">
        <p14:creationId xmlns:p14="http://schemas.microsoft.com/office/powerpoint/2010/main" val="309220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mdc.mo.gov/sites/default/files/2023-08/8BThanksMomXplorArticle.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mdc.mo.gov/sites/default/files/2025-05/8B%20Plant%20and%20Animal%20Card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ducation.mdc.mo.gov/sites/default/files/2025-05/8B%20Plant%20and%20Animal%20Cards.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r>
              <a:rPr lang="en-US"/>
              <a:t>Animal in Picture: Black Bear</a:t>
            </a:r>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3E98C-92FC-AB55-7501-8FF3F6CC3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D33F8-3AFE-F8DF-B32B-AA3D2FB72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1B03F-3135-8875-D8F8-9F9CBC49816D}"/>
              </a:ext>
            </a:extLst>
          </p:cNvPr>
          <p:cNvSpPr>
            <a:spLocks noGrp="1"/>
          </p:cNvSpPr>
          <p:nvPr>
            <p:ph type="body" idx="1"/>
          </p:nvPr>
        </p:nvSpPr>
        <p:spPr/>
        <p:txBody>
          <a:bodyPr/>
          <a:lstStyle/>
          <a:p>
            <a:r>
              <a:rPr lang="en-US"/>
              <a:t>Write ideas on the board in a brainstorming session and have students write in the Venn Diagram in their student guide </a:t>
            </a:r>
            <a:r>
              <a:rPr lang="en-US" b="1"/>
              <a:t>Science Notebook 8B How do Humans Compare? </a:t>
            </a:r>
            <a:r>
              <a:rPr lang="en-US"/>
              <a:t>section on Page 144.</a:t>
            </a:r>
          </a:p>
        </p:txBody>
      </p:sp>
      <p:sp>
        <p:nvSpPr>
          <p:cNvPr id="4" name="Slide Number Placeholder 3">
            <a:extLst>
              <a:ext uri="{FF2B5EF4-FFF2-40B4-BE49-F238E27FC236}">
                <a16:creationId xmlns:a16="http://schemas.microsoft.com/office/drawing/2014/main" id="{202DB09C-C6BB-56E3-60DF-6DE9EC56A3FC}"/>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122236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2A200-990B-8F16-2F71-6FE4ADE68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31335-C630-3541-9A1D-F3BC37A2A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DB7D1-D936-9F9F-F283-5BF19E85EC3F}"/>
              </a:ext>
            </a:extLst>
          </p:cNvPr>
          <p:cNvSpPr>
            <a:spLocks noGrp="1"/>
          </p:cNvSpPr>
          <p:nvPr>
            <p:ph type="body" idx="1"/>
          </p:nvPr>
        </p:nvSpPr>
        <p:spPr/>
        <p:txBody>
          <a:bodyPr/>
          <a:lstStyle/>
          <a:p>
            <a:r>
              <a:rPr lang="en-US"/>
              <a:t>From the </a:t>
            </a:r>
            <a:r>
              <a:rPr lang="en-US" i="1"/>
              <a:t>MDC Teacher Portal</a:t>
            </a:r>
            <a:r>
              <a:rPr lang="en-US"/>
              <a:t>, display </a:t>
            </a:r>
            <a:r>
              <a:rPr lang="en-US" i="1"/>
              <a:t>Thanks, Mom! </a:t>
            </a:r>
            <a:r>
              <a:rPr lang="en-US"/>
              <a:t>By Bonnie Chasteen from the May 2019 issue of </a:t>
            </a:r>
            <a:r>
              <a:rPr lang="en-US" i="1" err="1"/>
              <a:t>Xplor</a:t>
            </a:r>
            <a:r>
              <a:rPr lang="en-US"/>
              <a:t>. https://education.mdc.mo.gov/sites/default/files/2023-08/8BThanksMomXplorArticle.pdf </a:t>
            </a:r>
          </a:p>
          <a:p>
            <a:endParaRPr lang="en-US"/>
          </a:p>
          <a:p>
            <a:r>
              <a:rPr lang="en-US"/>
              <a:t>Identify animal parents and offspring in the article as a class. </a:t>
            </a:r>
          </a:p>
        </p:txBody>
      </p:sp>
      <p:sp>
        <p:nvSpPr>
          <p:cNvPr id="4" name="Slide Number Placeholder 3">
            <a:extLst>
              <a:ext uri="{FF2B5EF4-FFF2-40B4-BE49-F238E27FC236}">
                <a16:creationId xmlns:a16="http://schemas.microsoft.com/office/drawing/2014/main" id="{EC1A8AA0-B620-B50D-DED0-A071E7ED8D4C}"/>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85929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0F0EB-3BFF-2776-0F4F-F4093894F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A48A1-73E0-AD60-853B-74DD1DC349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0A142-B226-AB79-5ACD-487B9F821BD7}"/>
              </a:ext>
            </a:extLst>
          </p:cNvPr>
          <p:cNvSpPr>
            <a:spLocks noGrp="1"/>
          </p:cNvSpPr>
          <p:nvPr>
            <p:ph type="body" idx="1"/>
          </p:nvPr>
        </p:nvSpPr>
        <p:spPr/>
        <p:txBody>
          <a:bodyPr/>
          <a:lstStyle/>
          <a:p>
            <a:r>
              <a:rPr lang="en-US"/>
              <a:t>Xplor link: </a:t>
            </a:r>
            <a:r>
              <a:rPr lang="en-US">
                <a:hlinkClick r:id="rId3"/>
              </a:rPr>
              <a:t>Thanks, Mom!</a:t>
            </a:r>
            <a:endParaRPr lang="en-US"/>
          </a:p>
        </p:txBody>
      </p:sp>
      <p:sp>
        <p:nvSpPr>
          <p:cNvPr id="4" name="Slide Number Placeholder 3">
            <a:extLst>
              <a:ext uri="{FF2B5EF4-FFF2-40B4-BE49-F238E27FC236}">
                <a16:creationId xmlns:a16="http://schemas.microsoft.com/office/drawing/2014/main" id="{B4CD8411-264F-8203-64ED-296A05EE339D}"/>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3704549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2237-9951-F659-A9E2-2AF1ED8BF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AABBA-1F78-2636-5C3D-432B04457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9359C-A456-8EC3-89B6-499E74E173A4}"/>
              </a:ext>
            </a:extLst>
          </p:cNvPr>
          <p:cNvSpPr>
            <a:spLocks noGrp="1"/>
          </p:cNvSpPr>
          <p:nvPr>
            <p:ph type="body" idx="1"/>
          </p:nvPr>
        </p:nvSpPr>
        <p:spPr/>
        <p:txBody>
          <a:bodyPr/>
          <a:lstStyle/>
          <a:p>
            <a:r>
              <a:rPr lang="en-US" dirty="0"/>
              <a:t>Explain that although some offspring may look like their parents in some ways, they will grow and change through the years.</a:t>
            </a:r>
          </a:p>
          <a:p>
            <a:endParaRPr lang="en-US"/>
          </a:p>
          <a:p>
            <a:r>
              <a:rPr lang="en-US" dirty="0"/>
              <a:t>Animal in Picture: Three-toed Box Turtle</a:t>
            </a:r>
          </a:p>
        </p:txBody>
      </p:sp>
      <p:sp>
        <p:nvSpPr>
          <p:cNvPr id="4" name="Slide Number Placeholder 3">
            <a:extLst>
              <a:ext uri="{FF2B5EF4-FFF2-40B4-BE49-F238E27FC236}">
                <a16:creationId xmlns:a16="http://schemas.microsoft.com/office/drawing/2014/main" id="{68FEF96F-DE21-3BE1-DEF4-7C1E4678D5B5}"/>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350489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26EB9-2306-1085-30EC-769541D53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C0366-3A48-BD50-6009-49375B0DA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CBAADA-C0AD-B115-30CB-DB03031108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E17271-33E7-4BFF-F144-E097284A9539}"/>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195009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F61EC-F5F7-3EE0-C1DC-94BBFF183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C3A63-4A5F-DFB6-6A2F-1021A13C7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08250-3EB1-F1F8-C9A9-625ABC2738AC}"/>
              </a:ext>
            </a:extLst>
          </p:cNvPr>
          <p:cNvSpPr>
            <a:spLocks noGrp="1"/>
          </p:cNvSpPr>
          <p:nvPr>
            <p:ph type="body" idx="1"/>
          </p:nvPr>
        </p:nvSpPr>
        <p:spPr/>
        <p:txBody>
          <a:bodyPr/>
          <a:lstStyle/>
          <a:p>
            <a:r>
              <a:rPr lang="en-US"/>
              <a:t>Reproducible cards are located on pages 183-191of the Teacher Guide. - </a:t>
            </a:r>
            <a:r>
              <a:rPr lang="en-US">
                <a:hlinkClick r:id="rId3"/>
              </a:rPr>
              <a:t>8B Plant and Animal Cards.pdf</a:t>
            </a:r>
            <a:endParaRPr lang="en-US"/>
          </a:p>
          <a:p>
            <a:endParaRPr lang="en-US"/>
          </a:p>
          <a:p>
            <a:r>
              <a:rPr lang="en-US"/>
              <a:t>We are going to play a game with the </a:t>
            </a:r>
            <a:r>
              <a:rPr lang="en-US" b="1"/>
              <a:t>Plant and Animal Cards</a:t>
            </a:r>
            <a:r>
              <a:rPr lang="en-US"/>
              <a:t>. I am going to distribute groups of cards and you will put them in order of their life cycle stage. Divide students into groups of three and distribute one to two plant and animal card groupings to each group. Challenge children to sequence the plant and animal cards during explorations/lessons. </a:t>
            </a:r>
          </a:p>
          <a:p>
            <a:endParaRPr lang="en-US"/>
          </a:p>
          <a:p>
            <a:r>
              <a:rPr lang="en-US"/>
              <a:t>Card sets include: </a:t>
            </a:r>
          </a:p>
          <a:p>
            <a:r>
              <a:rPr lang="en-US"/>
              <a:t>Sunflower: sunflower seeds, young plant, and mature plant</a:t>
            </a:r>
          </a:p>
          <a:p>
            <a:r>
              <a:rPr lang="en-US"/>
              <a:t>Milkweed: milkweed seeds, young plant, and mature plant</a:t>
            </a:r>
          </a:p>
          <a:p>
            <a:r>
              <a:rPr lang="en-US"/>
              <a:t>Dandelion: seeds, young plant, and mature plant</a:t>
            </a:r>
          </a:p>
          <a:p>
            <a:r>
              <a:rPr lang="en-US"/>
              <a:t>Sugar Maple: seeds, seedling, and tree</a:t>
            </a:r>
          </a:p>
          <a:p>
            <a:r>
              <a:rPr lang="en-US"/>
              <a:t>White Oak: acorn, seedling, and tree</a:t>
            </a:r>
          </a:p>
          <a:p>
            <a:r>
              <a:rPr lang="en-US"/>
              <a:t>Red Fox: newborn babies, kits, juvenile, and adult</a:t>
            </a:r>
          </a:p>
          <a:p>
            <a:r>
              <a:rPr lang="en-US"/>
              <a:t>Wild Turkey: egg, chick, poult, and gobbler (male tom)</a:t>
            </a:r>
          </a:p>
          <a:p>
            <a:r>
              <a:rPr lang="en-US"/>
              <a:t>Black Rat Snake: eggs, hatchling, juvenil, and adult</a:t>
            </a:r>
          </a:p>
        </p:txBody>
      </p:sp>
      <p:sp>
        <p:nvSpPr>
          <p:cNvPr id="4" name="Slide Number Placeholder 3">
            <a:extLst>
              <a:ext uri="{FF2B5EF4-FFF2-40B4-BE49-F238E27FC236}">
                <a16:creationId xmlns:a16="http://schemas.microsoft.com/office/drawing/2014/main" id="{5DA72560-7613-5BE8-2ABE-7E87DA5B2F10}"/>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2953503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BF32-59EA-8B07-EAC6-3DBBA193A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E2A2D-4F9F-304C-22E0-BB2A5FD36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BC591-64F7-E295-6ABC-9F7DB78FD3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92A9B0-636C-3C89-D0D1-E18434B0E31C}"/>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137230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A214D-37C3-58A7-30D2-6E3C1EF79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A9AD88-F703-9967-17DD-E4ACA4D6D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1438C-2811-366D-6B8F-CDA3F4DD3C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372888-70F4-9228-2C17-E4E1EC80824E}"/>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80890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BC914-1BD8-661C-864C-B3295F155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4A5D1-B8E1-D0F1-9D85-EA1790482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F128B-48AF-34D9-666A-5B619025B4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F73379-3B9E-D54B-CE03-D05C89D1A167}"/>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2643734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AC71-3242-D326-6ABE-A19584DBB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7368A-8185-C758-1805-80EE090E5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2C3CE-E96F-0579-B708-C2037828B0AC}"/>
              </a:ext>
            </a:extLst>
          </p:cNvPr>
          <p:cNvSpPr>
            <a:spLocks noGrp="1"/>
          </p:cNvSpPr>
          <p:nvPr>
            <p:ph type="body" idx="1"/>
          </p:nvPr>
        </p:nvSpPr>
        <p:spPr/>
        <p:txBody>
          <a:bodyPr/>
          <a:lstStyle/>
          <a:p>
            <a:r>
              <a:rPr lang="en-US"/>
              <a:t>Have students choose one animal card from the </a:t>
            </a:r>
            <a:r>
              <a:rPr lang="en-US" b="1"/>
              <a:t>Plants and Animal cards found in Teacher Guide on pages 188-190. </a:t>
            </a:r>
            <a:r>
              <a:rPr lang="en-US">
                <a:hlinkClick r:id="rId3"/>
              </a:rPr>
              <a:t>8B Plant and Animal Cards.pdf</a:t>
            </a:r>
            <a:endParaRPr lang="en-US"/>
          </a:p>
        </p:txBody>
      </p:sp>
      <p:sp>
        <p:nvSpPr>
          <p:cNvPr id="4" name="Slide Number Placeholder 3">
            <a:extLst>
              <a:ext uri="{FF2B5EF4-FFF2-40B4-BE49-F238E27FC236}">
                <a16:creationId xmlns:a16="http://schemas.microsoft.com/office/drawing/2014/main" id="{16B9ECE7-905F-F037-704E-2CE1425FD53F}"/>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265571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1C2A9-51E0-5B59-D79C-CF0218901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B1110-73AD-428D-0409-DEFDE4E3F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22AAB0-A073-6D67-2917-CF33479A4F85}"/>
              </a:ext>
            </a:extLst>
          </p:cNvPr>
          <p:cNvSpPr>
            <a:spLocks noGrp="1"/>
          </p:cNvSpPr>
          <p:nvPr>
            <p:ph type="body" idx="1"/>
          </p:nvPr>
        </p:nvSpPr>
        <p:spPr/>
        <p:txBody>
          <a:bodyPr/>
          <a:lstStyle/>
          <a:p>
            <a:r>
              <a:rPr lang="en-US"/>
              <a:t>Using photographs of parent and child, have a class interactive lesson where students will match photos of children to photos of parents that teacher has taped to a wall prior to beginning this lesson. Parent photos can be placed in one grouping and child photos in another. This can also be done by making cut-out photos as cards and children can play a matching name as they would with a deck of matching pairs.</a:t>
            </a:r>
          </a:p>
          <a:p>
            <a:endParaRPr lang="en-US"/>
          </a:p>
          <a:p>
            <a:r>
              <a:rPr lang="en-US"/>
              <a:t>Whether on a wall or used as cards, make sure that there is only one matching choice per child/parent pair. Teachers may also use discretion when explaining that a child will not always inherit all characteristics of both parents and there may be mere similarities. For this lesson, obvious characteristics in pairs will be most helpful.</a:t>
            </a:r>
          </a:p>
          <a:p>
            <a:endParaRPr lang="en-US"/>
          </a:p>
          <a:p>
            <a:r>
              <a:rPr lang="en-US"/>
              <a:t>Have students as a group try to find matching pairs of parent/child matches.</a:t>
            </a:r>
          </a:p>
        </p:txBody>
      </p:sp>
      <p:sp>
        <p:nvSpPr>
          <p:cNvPr id="4" name="Slide Number Placeholder 3">
            <a:extLst>
              <a:ext uri="{FF2B5EF4-FFF2-40B4-BE49-F238E27FC236}">
                <a16:creationId xmlns:a16="http://schemas.microsoft.com/office/drawing/2014/main" id="{803C8E89-D6E1-841D-9394-AC760CC7CA7F}"/>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3300734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AA94C-0DD6-95BD-517E-A4ABD6715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1393D-601A-E2BC-2219-E48024E30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DFFAA-4B98-48E2-BC61-39A6A3A62B96}"/>
              </a:ext>
            </a:extLst>
          </p:cNvPr>
          <p:cNvSpPr>
            <a:spLocks noGrp="1"/>
          </p:cNvSpPr>
          <p:nvPr>
            <p:ph type="body" idx="1"/>
          </p:nvPr>
        </p:nvSpPr>
        <p:spPr/>
        <p:txBody>
          <a:bodyPr/>
          <a:lstStyle/>
          <a:p>
            <a:r>
              <a:rPr lang="en-US"/>
              <a:t>After comparing the similarities and differences of animal babies and their parents, have students open their student guides to the </a:t>
            </a:r>
            <a:r>
              <a:rPr lang="en-US" b="1"/>
              <a:t>Claim, Evidence, and Reasoning </a:t>
            </a:r>
            <a:r>
              <a:rPr lang="en-US"/>
              <a:t>section on Page 145. Discuss the page with the students – read the guiding question and explain what the students need to do to answer the questions (fill in the blanks).</a:t>
            </a:r>
          </a:p>
        </p:txBody>
      </p:sp>
      <p:sp>
        <p:nvSpPr>
          <p:cNvPr id="4" name="Slide Number Placeholder 3">
            <a:extLst>
              <a:ext uri="{FF2B5EF4-FFF2-40B4-BE49-F238E27FC236}">
                <a16:creationId xmlns:a16="http://schemas.microsoft.com/office/drawing/2014/main" id="{7BEF0483-FEF1-4BAB-DA83-E45384ABDA90}"/>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1511423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A561-D7B6-6859-69ED-6ED142CEB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005D14-0FFA-CBD2-FC0D-8953740EB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9C892-4FAE-A592-DEF3-AF76CAD03466}"/>
              </a:ext>
            </a:extLst>
          </p:cNvPr>
          <p:cNvSpPr>
            <a:spLocks noGrp="1"/>
          </p:cNvSpPr>
          <p:nvPr>
            <p:ph type="body" idx="1"/>
          </p:nvPr>
        </p:nvSpPr>
        <p:spPr/>
        <p:txBody>
          <a:bodyPr/>
          <a:lstStyle/>
          <a:p>
            <a:r>
              <a:rPr lang="en-US" b="1"/>
              <a:t>Rubric:</a:t>
            </a:r>
          </a:p>
          <a:p>
            <a:pPr marL="171450" indent="-171450">
              <a:buFont typeface="Arial" panose="020B0604020202020204" pitchFamily="34" charset="0"/>
              <a:buChar char="•"/>
            </a:pPr>
            <a:r>
              <a:rPr lang="en-US"/>
              <a:t>4 (Exceeds) – Student identifies two or more similarities and two or more differences between animal baby and animal adult and fills in all the blanks correctly under the reasoning.</a:t>
            </a:r>
          </a:p>
          <a:p>
            <a:pPr marL="171450" indent="-171450">
              <a:buFont typeface="Arial" panose="020B0604020202020204" pitchFamily="34" charset="0"/>
              <a:buChar char="•"/>
            </a:pPr>
            <a:r>
              <a:rPr lang="en-US"/>
              <a:t>3 (Meets) – Student identifies one to two similarities and one to two differences between animal baby and animal adult and fills in two or the blanks correctly under the reasoning.</a:t>
            </a:r>
          </a:p>
          <a:p>
            <a:pPr marL="171450" indent="-171450">
              <a:buFont typeface="Arial" panose="020B0604020202020204" pitchFamily="34" charset="0"/>
              <a:buChar char="•"/>
            </a:pPr>
            <a:r>
              <a:rPr lang="en-US"/>
              <a:t>2 (Partially Meets) – Student identifies one similarity and one difference between animal baby and animal adult and fills in one of the blanks correctly under the reasoning.</a:t>
            </a:r>
          </a:p>
          <a:p>
            <a:pPr marL="171450" indent="-171450">
              <a:buFont typeface="Arial" panose="020B0604020202020204" pitchFamily="34" charset="0"/>
              <a:buChar char="•"/>
            </a:pPr>
            <a:r>
              <a:rPr lang="en-US"/>
              <a:t>1 (Doesn’t Meet) – Student identifies zero to one similarity and zero to one difference between the between animal baby and animal adult and does not fill in the blanks correctly under the reasoning. </a:t>
            </a:r>
          </a:p>
        </p:txBody>
      </p:sp>
      <p:sp>
        <p:nvSpPr>
          <p:cNvPr id="4" name="Slide Number Placeholder 3">
            <a:extLst>
              <a:ext uri="{FF2B5EF4-FFF2-40B4-BE49-F238E27FC236}">
                <a16:creationId xmlns:a16="http://schemas.microsoft.com/office/drawing/2014/main" id="{5D3D0266-BEBD-FB37-4FAE-0A4C9D2D48B5}"/>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232442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C6C2E-4D0C-8C1B-DAFA-C8DAAC766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57BD7-655C-DBCE-1A2F-FD86B4F56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3DEB8-C75D-3BB5-DD54-1A7DF42518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AF5931-2F22-42EB-E452-4C468A4E4F2A}"/>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179163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B7558-B409-F0E9-0E88-CB155811B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8EC4D-0612-AE6A-279B-E8A1521C2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9C01B8-2AE1-B78E-4C9A-AF2BE3DD26D7}"/>
              </a:ext>
            </a:extLst>
          </p:cNvPr>
          <p:cNvSpPr>
            <a:spLocks noGrp="1"/>
          </p:cNvSpPr>
          <p:nvPr>
            <p:ph type="body" idx="1"/>
          </p:nvPr>
        </p:nvSpPr>
        <p:spPr/>
        <p:txBody>
          <a:bodyPr/>
          <a:lstStyle/>
          <a:p>
            <a:r>
              <a:rPr lang="en-US"/>
              <a:t>From the </a:t>
            </a:r>
            <a:r>
              <a:rPr lang="en-US" i="1"/>
              <a:t>MDC Teacher Portal</a:t>
            </a:r>
            <a:r>
              <a:rPr lang="en-US"/>
              <a:t>, view the </a:t>
            </a:r>
            <a:r>
              <a:rPr lang="en-US" i="1"/>
              <a:t>Mother’s Day Baby Wildlife </a:t>
            </a:r>
            <a:r>
              <a:rPr lang="en-US"/>
              <a:t>video.</a:t>
            </a:r>
          </a:p>
        </p:txBody>
      </p:sp>
      <p:sp>
        <p:nvSpPr>
          <p:cNvPr id="4" name="Slide Number Placeholder 3">
            <a:extLst>
              <a:ext uri="{FF2B5EF4-FFF2-40B4-BE49-F238E27FC236}">
                <a16:creationId xmlns:a16="http://schemas.microsoft.com/office/drawing/2014/main" id="{25617EC1-B808-5637-1798-CBBAA5E82E83}"/>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11346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8D24E-3194-B1B0-0D29-07438FEEA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0F415-15DD-48B6-FF73-A4DA408F1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F088E-6C0D-B541-FF6F-0EF66E2A0447}"/>
              </a:ext>
            </a:extLst>
          </p:cNvPr>
          <p:cNvSpPr>
            <a:spLocks noGrp="1"/>
          </p:cNvSpPr>
          <p:nvPr>
            <p:ph type="body" idx="1"/>
          </p:nvPr>
        </p:nvSpPr>
        <p:spPr/>
        <p:txBody>
          <a:bodyPr/>
          <a:lstStyle/>
          <a:p>
            <a:r>
              <a:rPr lang="en-US"/>
              <a:t>Next have students turn in student guide to </a:t>
            </a:r>
            <a:r>
              <a:rPr lang="en-US" b="1"/>
              <a:t>Read Together 8B Turkey Traits </a:t>
            </a:r>
            <a:r>
              <a:rPr lang="en-US"/>
              <a:t>on Page 143.</a:t>
            </a:r>
          </a:p>
          <a:p>
            <a:endParaRPr lang="en-US"/>
          </a:p>
          <a:p>
            <a:r>
              <a:rPr lang="en-US"/>
              <a:t>Read together from student book and discuss the following as a class.</a:t>
            </a:r>
          </a:p>
        </p:txBody>
      </p:sp>
      <p:sp>
        <p:nvSpPr>
          <p:cNvPr id="4" name="Slide Number Placeholder 3">
            <a:extLst>
              <a:ext uri="{FF2B5EF4-FFF2-40B4-BE49-F238E27FC236}">
                <a16:creationId xmlns:a16="http://schemas.microsoft.com/office/drawing/2014/main" id="{392BAF1F-7F12-9566-F423-984A5EC82FCA}"/>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65454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78F52-DE88-E2EF-3EF9-D973A0A072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21423-EC25-B5D6-852A-9E9EFEAAD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762CF-B82A-3A44-7621-887FA38F2BC0}"/>
              </a:ext>
            </a:extLst>
          </p:cNvPr>
          <p:cNvSpPr>
            <a:spLocks noGrp="1"/>
          </p:cNvSpPr>
          <p:nvPr>
            <p:ph type="body" idx="1"/>
          </p:nvPr>
        </p:nvSpPr>
        <p:spPr/>
        <p:txBody>
          <a:bodyPr/>
          <a:lstStyle/>
          <a:p>
            <a:r>
              <a:rPr lang="en-US"/>
              <a:t>Next have students turn in student guide to </a:t>
            </a:r>
            <a:r>
              <a:rPr lang="en-US" b="1"/>
              <a:t>Read Together 8B Turkey Traits </a:t>
            </a:r>
            <a:r>
              <a:rPr lang="en-US"/>
              <a:t>on Page 143.</a:t>
            </a:r>
          </a:p>
          <a:p>
            <a:endParaRPr lang="en-US"/>
          </a:p>
          <a:p>
            <a:r>
              <a:rPr lang="en-US"/>
              <a:t>Read together from student book and discuss the following as a class.</a:t>
            </a:r>
          </a:p>
        </p:txBody>
      </p:sp>
      <p:sp>
        <p:nvSpPr>
          <p:cNvPr id="4" name="Slide Number Placeholder 3">
            <a:extLst>
              <a:ext uri="{FF2B5EF4-FFF2-40B4-BE49-F238E27FC236}">
                <a16:creationId xmlns:a16="http://schemas.microsoft.com/office/drawing/2014/main" id="{8EE2CF1C-95AE-AF60-AABA-3023923EDA14}"/>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106948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D4038-1513-C853-A74E-C11678FC6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B42BC-8CB2-1D5F-82AE-871C1FB1F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AE1ED-8E6A-2B00-2E06-488AFB972872}"/>
              </a:ext>
            </a:extLst>
          </p:cNvPr>
          <p:cNvSpPr>
            <a:spLocks noGrp="1"/>
          </p:cNvSpPr>
          <p:nvPr>
            <p:ph type="body" idx="1"/>
          </p:nvPr>
        </p:nvSpPr>
        <p:spPr/>
        <p:txBody>
          <a:bodyPr/>
          <a:lstStyle/>
          <a:p>
            <a:r>
              <a:rPr lang="en-US" dirty="0"/>
              <a:t>Looking for responses such as different parts of lifecycle, etc.</a:t>
            </a:r>
          </a:p>
          <a:p>
            <a:endParaRPr lang="en-US"/>
          </a:p>
          <a:p>
            <a:r>
              <a:rPr lang="en-US"/>
              <a:t>Animal in Picture: Wild Turkey</a:t>
            </a:r>
          </a:p>
        </p:txBody>
      </p:sp>
      <p:sp>
        <p:nvSpPr>
          <p:cNvPr id="4" name="Slide Number Placeholder 3">
            <a:extLst>
              <a:ext uri="{FF2B5EF4-FFF2-40B4-BE49-F238E27FC236}">
                <a16:creationId xmlns:a16="http://schemas.microsoft.com/office/drawing/2014/main" id="{DFF6401B-8FD8-E533-7717-3C715526CCFE}"/>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54047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F60E0-05CD-815F-B3B4-8B4EAAD88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486D3-293E-60ED-B2F8-2F0AD754E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72916-4F64-EA51-190E-90FFB7DE4501}"/>
              </a:ext>
            </a:extLst>
          </p:cNvPr>
          <p:cNvSpPr>
            <a:spLocks noGrp="1"/>
          </p:cNvSpPr>
          <p:nvPr>
            <p:ph type="body" idx="1"/>
          </p:nvPr>
        </p:nvSpPr>
        <p:spPr/>
        <p:txBody>
          <a:bodyPr/>
          <a:lstStyle/>
          <a:p>
            <a:r>
              <a:rPr lang="en-US" dirty="0"/>
              <a:t>Plant in Picture: Common Dandelion (seeds)</a:t>
            </a:r>
          </a:p>
        </p:txBody>
      </p:sp>
      <p:sp>
        <p:nvSpPr>
          <p:cNvPr id="4" name="Slide Number Placeholder 3">
            <a:extLst>
              <a:ext uri="{FF2B5EF4-FFF2-40B4-BE49-F238E27FC236}">
                <a16:creationId xmlns:a16="http://schemas.microsoft.com/office/drawing/2014/main" id="{2ECF0EE0-05AF-AD55-C784-49BAFBF7A02D}"/>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239979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087E0-7A14-2BEE-5082-D4E155985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2CABC3-D49A-412B-1FD1-6605C3485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F0141-A764-5A8D-0AD2-79BEA0792A02}"/>
              </a:ext>
            </a:extLst>
          </p:cNvPr>
          <p:cNvSpPr>
            <a:spLocks noGrp="1"/>
          </p:cNvSpPr>
          <p:nvPr>
            <p:ph type="body" idx="1"/>
          </p:nvPr>
        </p:nvSpPr>
        <p:spPr/>
        <p:txBody>
          <a:bodyPr/>
          <a:lstStyle/>
          <a:p>
            <a:r>
              <a:rPr lang="en-US"/>
              <a:t>Let’s talk about human mothers and babies and parents and offspring.</a:t>
            </a:r>
          </a:p>
          <a:p>
            <a:endParaRPr lang="en-US"/>
          </a:p>
          <a:p>
            <a:r>
              <a:rPr lang="en-US" b="1"/>
              <a:t>How are human children like their parents? How are they different?</a:t>
            </a:r>
            <a:r>
              <a:rPr lang="en-US"/>
              <a:t> (smaller, less hair, etc.)</a:t>
            </a:r>
          </a:p>
        </p:txBody>
      </p:sp>
      <p:sp>
        <p:nvSpPr>
          <p:cNvPr id="4" name="Slide Number Placeholder 3">
            <a:extLst>
              <a:ext uri="{FF2B5EF4-FFF2-40B4-BE49-F238E27FC236}">
                <a16:creationId xmlns:a16="http://schemas.microsoft.com/office/drawing/2014/main" id="{34ACDEC5-12C1-8E30-9A5B-A9589E4C6D94}"/>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1379083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752A3-2495-8651-9A29-98C8B1E88A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535ED2-3128-06FF-1839-4648556B1D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D4137B-47E6-DBE3-50D4-34ABD6A9B9A7}"/>
              </a:ext>
            </a:extLst>
          </p:cNvPr>
          <p:cNvSpPr>
            <a:spLocks noGrp="1"/>
          </p:cNvSpPr>
          <p:nvPr>
            <p:ph type="dt" sz="half" idx="10"/>
          </p:nvPr>
        </p:nvSpPr>
        <p:spPr/>
        <p:txBody>
          <a:bodyPr/>
          <a:lstStyle/>
          <a:p>
            <a:fld id="{C43E8EEC-C8AE-401B-AACB-847BA0227AD6}" type="datetimeFigureOut">
              <a:rPr lang="en-US" smtClean="0"/>
              <a:t>8/14/2025</a:t>
            </a:fld>
            <a:endParaRPr lang="en-US"/>
          </a:p>
        </p:txBody>
      </p:sp>
      <p:sp>
        <p:nvSpPr>
          <p:cNvPr id="5" name="Footer Placeholder 4">
            <a:extLst>
              <a:ext uri="{FF2B5EF4-FFF2-40B4-BE49-F238E27FC236}">
                <a16:creationId xmlns:a16="http://schemas.microsoft.com/office/drawing/2014/main" id="{4E120F51-6ECA-420B-2897-FCD927C53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1E294-B4F4-F305-AD63-A7027173A3AA}"/>
              </a:ext>
            </a:extLst>
          </p:cNvPr>
          <p:cNvSpPr>
            <a:spLocks noGrp="1"/>
          </p:cNvSpPr>
          <p:nvPr>
            <p:ph type="sldNum" sz="quarter" idx="12"/>
          </p:nvPr>
        </p:nvSpPr>
        <p:spPr/>
        <p:txBody>
          <a:bodyPr/>
          <a:lstStyle/>
          <a:p>
            <a:fld id="{1351DEC9-23C6-4EEF-A47B-A49C0AA5A6A8}" type="slidenum">
              <a:rPr lang="en-US" smtClean="0"/>
              <a:t>‹#›</a:t>
            </a:fld>
            <a:endParaRPr lang="en-US"/>
          </a:p>
        </p:txBody>
      </p:sp>
    </p:spTree>
    <p:extLst>
      <p:ext uri="{BB962C8B-B14F-4D97-AF65-F5344CB8AC3E}">
        <p14:creationId xmlns:p14="http://schemas.microsoft.com/office/powerpoint/2010/main" val="2174934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69B2-BAA9-B023-B499-EE922DC05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D91EE4-BAB1-979A-C0B2-4DA7AE9FBF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54FDA-3E82-B129-D4E3-180AEA39700B}"/>
              </a:ext>
            </a:extLst>
          </p:cNvPr>
          <p:cNvSpPr>
            <a:spLocks noGrp="1"/>
          </p:cNvSpPr>
          <p:nvPr>
            <p:ph type="dt" sz="half" idx="10"/>
          </p:nvPr>
        </p:nvSpPr>
        <p:spPr/>
        <p:txBody>
          <a:bodyPr/>
          <a:lstStyle/>
          <a:p>
            <a:fld id="{C43E8EEC-C8AE-401B-AACB-847BA0227AD6}" type="datetimeFigureOut">
              <a:rPr lang="en-US" smtClean="0"/>
              <a:t>8/14/2025</a:t>
            </a:fld>
            <a:endParaRPr lang="en-US"/>
          </a:p>
        </p:txBody>
      </p:sp>
      <p:sp>
        <p:nvSpPr>
          <p:cNvPr id="5" name="Footer Placeholder 4">
            <a:extLst>
              <a:ext uri="{FF2B5EF4-FFF2-40B4-BE49-F238E27FC236}">
                <a16:creationId xmlns:a16="http://schemas.microsoft.com/office/drawing/2014/main" id="{314BD711-75DF-4F0D-B779-AF09BD15F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C2172-B853-1563-3840-ACF9F7C7BD20}"/>
              </a:ext>
            </a:extLst>
          </p:cNvPr>
          <p:cNvSpPr>
            <a:spLocks noGrp="1"/>
          </p:cNvSpPr>
          <p:nvPr>
            <p:ph type="sldNum" sz="quarter" idx="12"/>
          </p:nvPr>
        </p:nvSpPr>
        <p:spPr/>
        <p:txBody>
          <a:bodyPr/>
          <a:lstStyle/>
          <a:p>
            <a:fld id="{1351DEC9-23C6-4EEF-A47B-A49C0AA5A6A8}" type="slidenum">
              <a:rPr lang="en-US" smtClean="0"/>
              <a:t>‹#›</a:t>
            </a:fld>
            <a:endParaRPr lang="en-US"/>
          </a:p>
        </p:txBody>
      </p:sp>
    </p:spTree>
    <p:extLst>
      <p:ext uri="{BB962C8B-B14F-4D97-AF65-F5344CB8AC3E}">
        <p14:creationId xmlns:p14="http://schemas.microsoft.com/office/powerpoint/2010/main" val="49371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4B211A-8292-AC06-E66B-429A788B22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269DF4-1819-855F-DD08-4E728C4F16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9539D-0494-2F53-D4B2-6C929BB1E1C2}"/>
              </a:ext>
            </a:extLst>
          </p:cNvPr>
          <p:cNvSpPr>
            <a:spLocks noGrp="1"/>
          </p:cNvSpPr>
          <p:nvPr>
            <p:ph type="dt" sz="half" idx="10"/>
          </p:nvPr>
        </p:nvSpPr>
        <p:spPr/>
        <p:txBody>
          <a:bodyPr/>
          <a:lstStyle/>
          <a:p>
            <a:fld id="{C43E8EEC-C8AE-401B-AACB-847BA0227AD6}" type="datetimeFigureOut">
              <a:rPr lang="en-US" smtClean="0"/>
              <a:t>8/14/2025</a:t>
            </a:fld>
            <a:endParaRPr lang="en-US"/>
          </a:p>
        </p:txBody>
      </p:sp>
      <p:sp>
        <p:nvSpPr>
          <p:cNvPr id="5" name="Footer Placeholder 4">
            <a:extLst>
              <a:ext uri="{FF2B5EF4-FFF2-40B4-BE49-F238E27FC236}">
                <a16:creationId xmlns:a16="http://schemas.microsoft.com/office/drawing/2014/main" id="{09F2856E-D1F7-84D5-7F03-E0C3EC855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862C3-93A9-77FC-B56A-416BFB375924}"/>
              </a:ext>
            </a:extLst>
          </p:cNvPr>
          <p:cNvSpPr>
            <a:spLocks noGrp="1"/>
          </p:cNvSpPr>
          <p:nvPr>
            <p:ph type="sldNum" sz="quarter" idx="12"/>
          </p:nvPr>
        </p:nvSpPr>
        <p:spPr/>
        <p:txBody>
          <a:bodyPr/>
          <a:lstStyle/>
          <a:p>
            <a:fld id="{1351DEC9-23C6-4EEF-A47B-A49C0AA5A6A8}" type="slidenum">
              <a:rPr lang="en-US" smtClean="0"/>
              <a:t>‹#›</a:t>
            </a:fld>
            <a:endParaRPr lang="en-US"/>
          </a:p>
        </p:txBody>
      </p:sp>
    </p:spTree>
    <p:extLst>
      <p:ext uri="{BB962C8B-B14F-4D97-AF65-F5344CB8AC3E}">
        <p14:creationId xmlns:p14="http://schemas.microsoft.com/office/powerpoint/2010/main" val="366290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8BC9-A089-9924-4BC2-811120824C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24FCD9-603D-C42F-608F-CB9DB4F9D7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C0BEE-FE1C-DDB1-E729-DE9FB2D8740F}"/>
              </a:ext>
            </a:extLst>
          </p:cNvPr>
          <p:cNvSpPr>
            <a:spLocks noGrp="1"/>
          </p:cNvSpPr>
          <p:nvPr>
            <p:ph type="dt" sz="half" idx="10"/>
          </p:nvPr>
        </p:nvSpPr>
        <p:spPr/>
        <p:txBody>
          <a:bodyPr/>
          <a:lstStyle/>
          <a:p>
            <a:fld id="{C43E8EEC-C8AE-401B-AACB-847BA0227AD6}" type="datetimeFigureOut">
              <a:rPr lang="en-US" smtClean="0"/>
              <a:t>8/14/2025</a:t>
            </a:fld>
            <a:endParaRPr lang="en-US"/>
          </a:p>
        </p:txBody>
      </p:sp>
      <p:sp>
        <p:nvSpPr>
          <p:cNvPr id="5" name="Footer Placeholder 4">
            <a:extLst>
              <a:ext uri="{FF2B5EF4-FFF2-40B4-BE49-F238E27FC236}">
                <a16:creationId xmlns:a16="http://schemas.microsoft.com/office/drawing/2014/main" id="{55071EB9-5CEF-FA7C-F279-371A4839C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9E3B2-73D0-4CFA-1E8E-9EF25366CEDE}"/>
              </a:ext>
            </a:extLst>
          </p:cNvPr>
          <p:cNvSpPr>
            <a:spLocks noGrp="1"/>
          </p:cNvSpPr>
          <p:nvPr>
            <p:ph type="sldNum" sz="quarter" idx="12"/>
          </p:nvPr>
        </p:nvSpPr>
        <p:spPr/>
        <p:txBody>
          <a:bodyPr/>
          <a:lstStyle/>
          <a:p>
            <a:fld id="{1351DEC9-23C6-4EEF-A47B-A49C0AA5A6A8}" type="slidenum">
              <a:rPr lang="en-US" smtClean="0"/>
              <a:t>‹#›</a:t>
            </a:fld>
            <a:endParaRPr lang="en-US"/>
          </a:p>
        </p:txBody>
      </p:sp>
    </p:spTree>
    <p:extLst>
      <p:ext uri="{BB962C8B-B14F-4D97-AF65-F5344CB8AC3E}">
        <p14:creationId xmlns:p14="http://schemas.microsoft.com/office/powerpoint/2010/main" val="4794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E92A-0D16-1D5E-C9F5-AC0DF54DB7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E77FE5-9FEC-575C-1B19-905D5D963D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F7BC17-2B5C-6A7D-9053-97D84F629A37}"/>
              </a:ext>
            </a:extLst>
          </p:cNvPr>
          <p:cNvSpPr>
            <a:spLocks noGrp="1"/>
          </p:cNvSpPr>
          <p:nvPr>
            <p:ph type="dt" sz="half" idx="10"/>
          </p:nvPr>
        </p:nvSpPr>
        <p:spPr/>
        <p:txBody>
          <a:bodyPr/>
          <a:lstStyle/>
          <a:p>
            <a:fld id="{C43E8EEC-C8AE-401B-AACB-847BA0227AD6}" type="datetimeFigureOut">
              <a:rPr lang="en-US" smtClean="0"/>
              <a:t>8/14/2025</a:t>
            </a:fld>
            <a:endParaRPr lang="en-US"/>
          </a:p>
        </p:txBody>
      </p:sp>
      <p:sp>
        <p:nvSpPr>
          <p:cNvPr id="5" name="Footer Placeholder 4">
            <a:extLst>
              <a:ext uri="{FF2B5EF4-FFF2-40B4-BE49-F238E27FC236}">
                <a16:creationId xmlns:a16="http://schemas.microsoft.com/office/drawing/2014/main" id="{59672E50-D5BD-4F29-D630-4F22E9762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4340C-95C5-7407-832C-EE48609A4580}"/>
              </a:ext>
            </a:extLst>
          </p:cNvPr>
          <p:cNvSpPr>
            <a:spLocks noGrp="1"/>
          </p:cNvSpPr>
          <p:nvPr>
            <p:ph type="sldNum" sz="quarter" idx="12"/>
          </p:nvPr>
        </p:nvSpPr>
        <p:spPr/>
        <p:txBody>
          <a:bodyPr/>
          <a:lstStyle/>
          <a:p>
            <a:fld id="{1351DEC9-23C6-4EEF-A47B-A49C0AA5A6A8}" type="slidenum">
              <a:rPr lang="en-US" smtClean="0"/>
              <a:t>‹#›</a:t>
            </a:fld>
            <a:endParaRPr lang="en-US"/>
          </a:p>
        </p:txBody>
      </p:sp>
    </p:spTree>
    <p:extLst>
      <p:ext uri="{BB962C8B-B14F-4D97-AF65-F5344CB8AC3E}">
        <p14:creationId xmlns:p14="http://schemas.microsoft.com/office/powerpoint/2010/main" val="119936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3851-79A4-B5A6-BBAD-33041803B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213F3-CB74-E223-2BCA-71EA60B6B6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F2DDE1-F8F2-2E54-5F0F-88699F77FD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A1BFD-C311-2D0E-2D08-84C2F9A5CFED}"/>
              </a:ext>
            </a:extLst>
          </p:cNvPr>
          <p:cNvSpPr>
            <a:spLocks noGrp="1"/>
          </p:cNvSpPr>
          <p:nvPr>
            <p:ph type="dt" sz="half" idx="10"/>
          </p:nvPr>
        </p:nvSpPr>
        <p:spPr/>
        <p:txBody>
          <a:bodyPr/>
          <a:lstStyle/>
          <a:p>
            <a:fld id="{C43E8EEC-C8AE-401B-AACB-847BA0227AD6}" type="datetimeFigureOut">
              <a:rPr lang="en-US" smtClean="0"/>
              <a:t>8/14/2025</a:t>
            </a:fld>
            <a:endParaRPr lang="en-US"/>
          </a:p>
        </p:txBody>
      </p:sp>
      <p:sp>
        <p:nvSpPr>
          <p:cNvPr id="6" name="Footer Placeholder 5">
            <a:extLst>
              <a:ext uri="{FF2B5EF4-FFF2-40B4-BE49-F238E27FC236}">
                <a16:creationId xmlns:a16="http://schemas.microsoft.com/office/drawing/2014/main" id="{550FC076-287D-95BE-B4B1-2B20D0999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E783DB-08B2-83C7-19C4-163715BE8C83}"/>
              </a:ext>
            </a:extLst>
          </p:cNvPr>
          <p:cNvSpPr>
            <a:spLocks noGrp="1"/>
          </p:cNvSpPr>
          <p:nvPr>
            <p:ph type="sldNum" sz="quarter" idx="12"/>
          </p:nvPr>
        </p:nvSpPr>
        <p:spPr/>
        <p:txBody>
          <a:bodyPr/>
          <a:lstStyle/>
          <a:p>
            <a:fld id="{1351DEC9-23C6-4EEF-A47B-A49C0AA5A6A8}" type="slidenum">
              <a:rPr lang="en-US" smtClean="0"/>
              <a:t>‹#›</a:t>
            </a:fld>
            <a:endParaRPr lang="en-US"/>
          </a:p>
        </p:txBody>
      </p:sp>
    </p:spTree>
    <p:extLst>
      <p:ext uri="{BB962C8B-B14F-4D97-AF65-F5344CB8AC3E}">
        <p14:creationId xmlns:p14="http://schemas.microsoft.com/office/powerpoint/2010/main" val="375770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DAA0-7489-987E-A781-CD7CA61C32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B4E985-E9BA-44CA-27FA-6905C4A1AC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80ACE5-5201-47A4-AC7A-BF62728014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73079B-2A2A-871F-7E36-2CE5E57CB8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39D27-9A1E-D2F2-6285-5006906BC1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9F2C4-720D-131E-CECF-1185B26897D3}"/>
              </a:ext>
            </a:extLst>
          </p:cNvPr>
          <p:cNvSpPr>
            <a:spLocks noGrp="1"/>
          </p:cNvSpPr>
          <p:nvPr>
            <p:ph type="dt" sz="half" idx="10"/>
          </p:nvPr>
        </p:nvSpPr>
        <p:spPr/>
        <p:txBody>
          <a:bodyPr/>
          <a:lstStyle/>
          <a:p>
            <a:fld id="{C43E8EEC-C8AE-401B-AACB-847BA0227AD6}" type="datetimeFigureOut">
              <a:rPr lang="en-US" smtClean="0"/>
              <a:t>8/14/2025</a:t>
            </a:fld>
            <a:endParaRPr lang="en-US"/>
          </a:p>
        </p:txBody>
      </p:sp>
      <p:sp>
        <p:nvSpPr>
          <p:cNvPr id="8" name="Footer Placeholder 7">
            <a:extLst>
              <a:ext uri="{FF2B5EF4-FFF2-40B4-BE49-F238E27FC236}">
                <a16:creationId xmlns:a16="http://schemas.microsoft.com/office/drawing/2014/main" id="{15A23140-DAE4-6DC5-89ED-9B5A9AA71E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248BF8-AA65-D6E6-4A6D-8C578E195B2B}"/>
              </a:ext>
            </a:extLst>
          </p:cNvPr>
          <p:cNvSpPr>
            <a:spLocks noGrp="1"/>
          </p:cNvSpPr>
          <p:nvPr>
            <p:ph type="sldNum" sz="quarter" idx="12"/>
          </p:nvPr>
        </p:nvSpPr>
        <p:spPr/>
        <p:txBody>
          <a:bodyPr/>
          <a:lstStyle/>
          <a:p>
            <a:fld id="{1351DEC9-23C6-4EEF-A47B-A49C0AA5A6A8}" type="slidenum">
              <a:rPr lang="en-US" smtClean="0"/>
              <a:t>‹#›</a:t>
            </a:fld>
            <a:endParaRPr lang="en-US"/>
          </a:p>
        </p:txBody>
      </p:sp>
    </p:spTree>
    <p:extLst>
      <p:ext uri="{BB962C8B-B14F-4D97-AF65-F5344CB8AC3E}">
        <p14:creationId xmlns:p14="http://schemas.microsoft.com/office/powerpoint/2010/main" val="79746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A640-F39D-60E6-912B-7B1789FBF0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B63600-A663-00A0-0390-4DDC7BC78EEE}"/>
              </a:ext>
            </a:extLst>
          </p:cNvPr>
          <p:cNvSpPr>
            <a:spLocks noGrp="1"/>
          </p:cNvSpPr>
          <p:nvPr>
            <p:ph type="dt" sz="half" idx="10"/>
          </p:nvPr>
        </p:nvSpPr>
        <p:spPr/>
        <p:txBody>
          <a:bodyPr/>
          <a:lstStyle/>
          <a:p>
            <a:fld id="{C43E8EEC-C8AE-401B-AACB-847BA0227AD6}" type="datetimeFigureOut">
              <a:rPr lang="en-US" smtClean="0"/>
              <a:t>8/14/2025</a:t>
            </a:fld>
            <a:endParaRPr lang="en-US"/>
          </a:p>
        </p:txBody>
      </p:sp>
      <p:sp>
        <p:nvSpPr>
          <p:cNvPr id="4" name="Footer Placeholder 3">
            <a:extLst>
              <a:ext uri="{FF2B5EF4-FFF2-40B4-BE49-F238E27FC236}">
                <a16:creationId xmlns:a16="http://schemas.microsoft.com/office/drawing/2014/main" id="{5E39DBF1-D131-F145-E787-8C6D002C35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A654E8-2466-BC5A-2E6E-FB15E2A0BCD3}"/>
              </a:ext>
            </a:extLst>
          </p:cNvPr>
          <p:cNvSpPr>
            <a:spLocks noGrp="1"/>
          </p:cNvSpPr>
          <p:nvPr>
            <p:ph type="sldNum" sz="quarter" idx="12"/>
          </p:nvPr>
        </p:nvSpPr>
        <p:spPr/>
        <p:txBody>
          <a:bodyPr/>
          <a:lstStyle/>
          <a:p>
            <a:fld id="{1351DEC9-23C6-4EEF-A47B-A49C0AA5A6A8}" type="slidenum">
              <a:rPr lang="en-US" smtClean="0"/>
              <a:t>‹#›</a:t>
            </a:fld>
            <a:endParaRPr lang="en-US"/>
          </a:p>
        </p:txBody>
      </p:sp>
    </p:spTree>
    <p:extLst>
      <p:ext uri="{BB962C8B-B14F-4D97-AF65-F5344CB8AC3E}">
        <p14:creationId xmlns:p14="http://schemas.microsoft.com/office/powerpoint/2010/main" val="250086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E08293-87FA-C769-B757-BEBD9089F003}"/>
              </a:ext>
            </a:extLst>
          </p:cNvPr>
          <p:cNvSpPr>
            <a:spLocks noGrp="1"/>
          </p:cNvSpPr>
          <p:nvPr>
            <p:ph type="dt" sz="half" idx="10"/>
          </p:nvPr>
        </p:nvSpPr>
        <p:spPr/>
        <p:txBody>
          <a:bodyPr/>
          <a:lstStyle/>
          <a:p>
            <a:fld id="{C43E8EEC-C8AE-401B-AACB-847BA0227AD6}" type="datetimeFigureOut">
              <a:rPr lang="en-US" smtClean="0"/>
              <a:t>8/14/2025</a:t>
            </a:fld>
            <a:endParaRPr lang="en-US"/>
          </a:p>
        </p:txBody>
      </p:sp>
      <p:sp>
        <p:nvSpPr>
          <p:cNvPr id="3" name="Footer Placeholder 2">
            <a:extLst>
              <a:ext uri="{FF2B5EF4-FFF2-40B4-BE49-F238E27FC236}">
                <a16:creationId xmlns:a16="http://schemas.microsoft.com/office/drawing/2014/main" id="{5F4097EC-F72E-32AF-3F4F-10A4D8A6CB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5A6CB8-DB6F-F2F5-AD51-0DF2EBC43847}"/>
              </a:ext>
            </a:extLst>
          </p:cNvPr>
          <p:cNvSpPr>
            <a:spLocks noGrp="1"/>
          </p:cNvSpPr>
          <p:nvPr>
            <p:ph type="sldNum" sz="quarter" idx="12"/>
          </p:nvPr>
        </p:nvSpPr>
        <p:spPr/>
        <p:txBody>
          <a:bodyPr/>
          <a:lstStyle/>
          <a:p>
            <a:fld id="{1351DEC9-23C6-4EEF-A47B-A49C0AA5A6A8}" type="slidenum">
              <a:rPr lang="en-US" smtClean="0"/>
              <a:t>‹#›</a:t>
            </a:fld>
            <a:endParaRPr lang="en-US"/>
          </a:p>
        </p:txBody>
      </p:sp>
    </p:spTree>
    <p:extLst>
      <p:ext uri="{BB962C8B-B14F-4D97-AF65-F5344CB8AC3E}">
        <p14:creationId xmlns:p14="http://schemas.microsoft.com/office/powerpoint/2010/main" val="73551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FD3B-1F32-C47C-BBF2-C32409D6F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ABDBE4-87F2-26DF-9272-D80C24154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0FDD33-B7C5-59CD-78E2-741E4FEDB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393EE-F90A-0C8C-8E13-EC93C37A183C}"/>
              </a:ext>
            </a:extLst>
          </p:cNvPr>
          <p:cNvSpPr>
            <a:spLocks noGrp="1"/>
          </p:cNvSpPr>
          <p:nvPr>
            <p:ph type="dt" sz="half" idx="10"/>
          </p:nvPr>
        </p:nvSpPr>
        <p:spPr/>
        <p:txBody>
          <a:bodyPr/>
          <a:lstStyle/>
          <a:p>
            <a:fld id="{C43E8EEC-C8AE-401B-AACB-847BA0227AD6}" type="datetimeFigureOut">
              <a:rPr lang="en-US" smtClean="0"/>
              <a:t>8/14/2025</a:t>
            </a:fld>
            <a:endParaRPr lang="en-US"/>
          </a:p>
        </p:txBody>
      </p:sp>
      <p:sp>
        <p:nvSpPr>
          <p:cNvPr id="6" name="Footer Placeholder 5">
            <a:extLst>
              <a:ext uri="{FF2B5EF4-FFF2-40B4-BE49-F238E27FC236}">
                <a16:creationId xmlns:a16="http://schemas.microsoft.com/office/drawing/2014/main" id="{EA9FA8DC-C0D3-CD25-4536-EF3205F7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3C964-8691-13FE-0188-B286E27172FA}"/>
              </a:ext>
            </a:extLst>
          </p:cNvPr>
          <p:cNvSpPr>
            <a:spLocks noGrp="1"/>
          </p:cNvSpPr>
          <p:nvPr>
            <p:ph type="sldNum" sz="quarter" idx="12"/>
          </p:nvPr>
        </p:nvSpPr>
        <p:spPr/>
        <p:txBody>
          <a:bodyPr/>
          <a:lstStyle/>
          <a:p>
            <a:fld id="{1351DEC9-23C6-4EEF-A47B-A49C0AA5A6A8}" type="slidenum">
              <a:rPr lang="en-US" smtClean="0"/>
              <a:t>‹#›</a:t>
            </a:fld>
            <a:endParaRPr lang="en-US"/>
          </a:p>
        </p:txBody>
      </p:sp>
    </p:spTree>
    <p:extLst>
      <p:ext uri="{BB962C8B-B14F-4D97-AF65-F5344CB8AC3E}">
        <p14:creationId xmlns:p14="http://schemas.microsoft.com/office/powerpoint/2010/main" val="249447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1CE4-3448-1577-2FF0-374994556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046CF0-D544-B05B-35C5-6311F1B60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A4F068-95FC-ECC4-A727-28EFA6B1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E0D29E-E5CB-8925-A47D-FAD505789E91}"/>
              </a:ext>
            </a:extLst>
          </p:cNvPr>
          <p:cNvSpPr>
            <a:spLocks noGrp="1"/>
          </p:cNvSpPr>
          <p:nvPr>
            <p:ph type="dt" sz="half" idx="10"/>
          </p:nvPr>
        </p:nvSpPr>
        <p:spPr/>
        <p:txBody>
          <a:bodyPr/>
          <a:lstStyle/>
          <a:p>
            <a:fld id="{C43E8EEC-C8AE-401B-AACB-847BA0227AD6}" type="datetimeFigureOut">
              <a:rPr lang="en-US" smtClean="0"/>
              <a:t>8/14/2025</a:t>
            </a:fld>
            <a:endParaRPr lang="en-US"/>
          </a:p>
        </p:txBody>
      </p:sp>
      <p:sp>
        <p:nvSpPr>
          <p:cNvPr id="6" name="Footer Placeholder 5">
            <a:extLst>
              <a:ext uri="{FF2B5EF4-FFF2-40B4-BE49-F238E27FC236}">
                <a16:creationId xmlns:a16="http://schemas.microsoft.com/office/drawing/2014/main" id="{A1C09F17-F6C6-48A8-74C4-8864233227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87F09-0FA6-6CF1-110B-630A9191529E}"/>
              </a:ext>
            </a:extLst>
          </p:cNvPr>
          <p:cNvSpPr>
            <a:spLocks noGrp="1"/>
          </p:cNvSpPr>
          <p:nvPr>
            <p:ph type="sldNum" sz="quarter" idx="12"/>
          </p:nvPr>
        </p:nvSpPr>
        <p:spPr/>
        <p:txBody>
          <a:bodyPr/>
          <a:lstStyle/>
          <a:p>
            <a:fld id="{1351DEC9-23C6-4EEF-A47B-A49C0AA5A6A8}" type="slidenum">
              <a:rPr lang="en-US" smtClean="0"/>
              <a:t>‹#›</a:t>
            </a:fld>
            <a:endParaRPr lang="en-US"/>
          </a:p>
        </p:txBody>
      </p:sp>
    </p:spTree>
    <p:extLst>
      <p:ext uri="{BB962C8B-B14F-4D97-AF65-F5344CB8AC3E}">
        <p14:creationId xmlns:p14="http://schemas.microsoft.com/office/powerpoint/2010/main" val="38575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7B2D94-BA65-EFAB-1FA6-6E427713C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F1C400-5D9F-39EB-1A63-6776858B2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F0D4C-9AD2-71A5-65AA-51DF78385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3E8EEC-C8AE-401B-AACB-847BA0227AD6}" type="datetimeFigureOut">
              <a:rPr lang="en-US" smtClean="0"/>
              <a:t>8/14/2025</a:t>
            </a:fld>
            <a:endParaRPr lang="en-US"/>
          </a:p>
        </p:txBody>
      </p:sp>
      <p:sp>
        <p:nvSpPr>
          <p:cNvPr id="5" name="Footer Placeholder 4">
            <a:extLst>
              <a:ext uri="{FF2B5EF4-FFF2-40B4-BE49-F238E27FC236}">
                <a16:creationId xmlns:a16="http://schemas.microsoft.com/office/drawing/2014/main" id="{5DAD4F70-E306-6826-2BF5-C619F5E0E9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0C6B0A-A480-962A-6130-8390B248A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51DEC9-23C6-4EEF-A47B-A49C0AA5A6A8}" type="slidenum">
              <a:rPr lang="en-US" smtClean="0"/>
              <a:t>‹#›</a:t>
            </a:fld>
            <a:endParaRPr lang="en-US"/>
          </a:p>
        </p:txBody>
      </p:sp>
    </p:spTree>
    <p:extLst>
      <p:ext uri="{BB962C8B-B14F-4D97-AF65-F5344CB8AC3E}">
        <p14:creationId xmlns:p14="http://schemas.microsoft.com/office/powerpoint/2010/main" val="153964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kkI1DgW1yIM?si=JcIeBMRuJwmB78-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FD2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3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607958" y="2892836"/>
            <a:ext cx="739718" cy="4502274"/>
          </a:xfrm>
          <a:prstGeom prst="snip2Same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8B: Parents and Offspring</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941CC-52DF-FA08-1541-5C50F79FD1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6FAD36-7D37-85BD-ADD2-AFD6A465A37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1F79363-8C2A-BEF8-AE76-59680F321D8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DA438084-DE93-011C-6409-385EC815C9A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Explore</a:t>
            </a:r>
          </a:p>
        </p:txBody>
      </p:sp>
      <p:sp>
        <p:nvSpPr>
          <p:cNvPr id="6" name="Rectangle: Rounded Corners 5">
            <a:extLst>
              <a:ext uri="{FF2B5EF4-FFF2-40B4-BE49-F238E27FC236}">
                <a16:creationId xmlns:a16="http://schemas.microsoft.com/office/drawing/2014/main" id="{4F1AD651-53BC-8B07-28AB-BAFAC2DB067A}"/>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5957A26-D755-056D-C300-7BFE3BC594F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0625F06D-4BA2-7CBC-5122-941D8D9E9B7A}"/>
              </a:ext>
            </a:extLst>
          </p:cNvPr>
          <p:cNvSpPr txBox="1"/>
          <p:nvPr/>
        </p:nvSpPr>
        <p:spPr>
          <a:xfrm>
            <a:off x="667675" y="1592470"/>
            <a:ext cx="7022101" cy="3046988"/>
          </a:xfrm>
          <a:prstGeom prst="rect">
            <a:avLst/>
          </a:prstGeom>
          <a:noFill/>
        </p:spPr>
        <p:txBody>
          <a:bodyPr wrap="square">
            <a:spAutoFit/>
          </a:bodyPr>
          <a:lstStyle/>
          <a:p>
            <a:pPr algn="ctr"/>
            <a:r>
              <a:rPr lang="en-US" sz="4800">
                <a:latin typeface="Avenir Next LT Pro" panose="020B0504020202020204" pitchFamily="34" charset="0"/>
              </a:rPr>
              <a:t>How are human children </a:t>
            </a:r>
            <a:r>
              <a:rPr lang="en-US" sz="4800" b="1">
                <a:latin typeface="Avenir Next LT Pro" panose="020B0504020202020204" pitchFamily="34" charset="0"/>
              </a:rPr>
              <a:t>like</a:t>
            </a:r>
            <a:r>
              <a:rPr lang="en-US" sz="4800">
                <a:latin typeface="Avenir Next LT Pro" panose="020B0504020202020204" pitchFamily="34" charset="0"/>
              </a:rPr>
              <a:t> their parents?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are they </a:t>
            </a:r>
            <a:r>
              <a:rPr lang="en-US" sz="4800" b="1">
                <a:latin typeface="Avenir Next LT Pro" panose="020B0504020202020204" pitchFamily="34" charset="0"/>
              </a:rPr>
              <a:t>different</a:t>
            </a:r>
            <a:r>
              <a:rPr lang="en-US" sz="4800">
                <a:latin typeface="Avenir Next LT Pro" panose="020B0504020202020204" pitchFamily="34" charset="0"/>
              </a:rPr>
              <a:t>?</a:t>
            </a:r>
          </a:p>
        </p:txBody>
      </p:sp>
      <p:pic>
        <p:nvPicPr>
          <p:cNvPr id="3074" name="Picture 2" descr="100716&amp;#32;hike&amp;#32;it&amp;#32;baby-112">
            <a:extLst>
              <a:ext uri="{FF2B5EF4-FFF2-40B4-BE49-F238E27FC236}">
                <a16:creationId xmlns:a16="http://schemas.microsoft.com/office/drawing/2014/main" id="{44C7E9DF-99F4-E7FE-41B0-84CFD951B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91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AEC45-AA30-8469-FDA4-72F165F2C03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7EFD7B-9C2F-D80E-57B6-C7BEB1A1FF5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C9C3421-D88F-8255-8884-843010E7BA0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369955AC-EBF9-0982-B531-9BA179CDBD7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Explore</a:t>
            </a:r>
          </a:p>
        </p:txBody>
      </p:sp>
      <p:sp>
        <p:nvSpPr>
          <p:cNvPr id="6" name="Rectangle: Rounded Corners 5">
            <a:extLst>
              <a:ext uri="{FF2B5EF4-FFF2-40B4-BE49-F238E27FC236}">
                <a16:creationId xmlns:a16="http://schemas.microsoft.com/office/drawing/2014/main" id="{3DA7483A-2E70-944F-2D45-7327E100E32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ACED57-8A73-38BF-DD92-B28747437AE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97C57FF8-0F94-0E53-8838-7B3A74952BD8}"/>
              </a:ext>
            </a:extLst>
          </p:cNvPr>
          <p:cNvSpPr txBox="1"/>
          <p:nvPr/>
        </p:nvSpPr>
        <p:spPr>
          <a:xfrm>
            <a:off x="4960377" y="1586375"/>
            <a:ext cx="7022101" cy="3046988"/>
          </a:xfrm>
          <a:prstGeom prst="rect">
            <a:avLst/>
          </a:prstGeom>
          <a:noFill/>
        </p:spPr>
        <p:txBody>
          <a:bodyPr wrap="square">
            <a:spAutoFit/>
          </a:bodyPr>
          <a:lstStyle/>
          <a:p>
            <a:pPr algn="ctr"/>
            <a:r>
              <a:rPr lang="en-US" sz="4800">
                <a:latin typeface="Avenir Next LT Pro" panose="020B0504020202020204" pitchFamily="34" charset="0"/>
              </a:rPr>
              <a:t>How are human children </a:t>
            </a:r>
            <a:r>
              <a:rPr lang="en-US" sz="4800" b="1">
                <a:latin typeface="Avenir Next LT Pro" panose="020B0504020202020204" pitchFamily="34" charset="0"/>
              </a:rPr>
              <a:t>like</a:t>
            </a:r>
            <a:r>
              <a:rPr lang="en-US" sz="4800">
                <a:latin typeface="Avenir Next LT Pro" panose="020B0504020202020204" pitchFamily="34" charset="0"/>
              </a:rPr>
              <a:t> their parents?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are they </a:t>
            </a:r>
            <a:r>
              <a:rPr lang="en-US" sz="4800" b="1">
                <a:latin typeface="Avenir Next LT Pro" panose="020B0504020202020204" pitchFamily="34" charset="0"/>
              </a:rPr>
              <a:t>different</a:t>
            </a:r>
            <a:r>
              <a:rPr lang="en-US" sz="4800">
                <a:latin typeface="Avenir Next LT Pro" panose="020B0504020202020204" pitchFamily="34" charset="0"/>
              </a:rPr>
              <a:t>?</a:t>
            </a:r>
          </a:p>
        </p:txBody>
      </p:sp>
      <p:pic>
        <p:nvPicPr>
          <p:cNvPr id="8" name="Picture 7" descr="Graphical user interface, application&#10;&#10;AI-generated content may be incorrect.">
            <a:extLst>
              <a:ext uri="{FF2B5EF4-FFF2-40B4-BE49-F238E27FC236}">
                <a16:creationId xmlns:a16="http://schemas.microsoft.com/office/drawing/2014/main" id="{DCACD88A-F6FD-DCC8-16AF-C957427DE5B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106886"/>
            <a:ext cx="4640974" cy="6005967"/>
          </a:xfrm>
          <a:prstGeom prst="rect">
            <a:avLst/>
          </a:prstGeom>
          <a:ln>
            <a:solidFill>
              <a:schemeClr val="tx1"/>
            </a:solidFill>
          </a:ln>
        </p:spPr>
      </p:pic>
    </p:spTree>
    <p:extLst>
      <p:ext uri="{BB962C8B-B14F-4D97-AF65-F5344CB8AC3E}">
        <p14:creationId xmlns:p14="http://schemas.microsoft.com/office/powerpoint/2010/main" val="279979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AD039-6B02-41E9-5876-CC716B2611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C9869C-4BBF-5ABB-B0D0-04350A8E543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0B53A86-8060-2EF2-C5FB-CB76D018D6F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AF2132D1-F9F2-C5EF-986B-0C25D9CD46B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Explain</a:t>
            </a:r>
          </a:p>
        </p:txBody>
      </p:sp>
      <p:sp>
        <p:nvSpPr>
          <p:cNvPr id="6" name="Rectangle: Rounded Corners 5">
            <a:extLst>
              <a:ext uri="{FF2B5EF4-FFF2-40B4-BE49-F238E27FC236}">
                <a16:creationId xmlns:a16="http://schemas.microsoft.com/office/drawing/2014/main" id="{0598722D-C463-097B-0E36-6A0D608D0E4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760644-B184-F7D8-745E-C2302ED4CDB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grpSp>
        <p:nvGrpSpPr>
          <p:cNvPr id="13" name="Group 12">
            <a:extLst>
              <a:ext uri="{FF2B5EF4-FFF2-40B4-BE49-F238E27FC236}">
                <a16:creationId xmlns:a16="http://schemas.microsoft.com/office/drawing/2014/main" id="{F130814A-1D68-A265-87FF-E8D1D24A9A4B}"/>
              </a:ext>
            </a:extLst>
          </p:cNvPr>
          <p:cNvGrpSpPr/>
          <p:nvPr/>
        </p:nvGrpSpPr>
        <p:grpSpPr>
          <a:xfrm>
            <a:off x="1372642" y="122275"/>
            <a:ext cx="9446715" cy="5975189"/>
            <a:chOff x="1726882" y="122275"/>
            <a:chExt cx="9446715" cy="5975189"/>
          </a:xfrm>
        </p:grpSpPr>
        <p:pic>
          <p:nvPicPr>
            <p:cNvPr id="10" name="Picture 9" descr="A group of animals&#10;&#10;AI-generated content may be incorrect.">
              <a:extLst>
                <a:ext uri="{FF2B5EF4-FFF2-40B4-BE49-F238E27FC236}">
                  <a16:creationId xmlns:a16="http://schemas.microsoft.com/office/drawing/2014/main" id="{142156F8-6AF6-2128-B98B-FF4D7478DEC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26882" y="122275"/>
              <a:ext cx="4622425" cy="5975189"/>
            </a:xfrm>
            <a:prstGeom prst="rect">
              <a:avLst/>
            </a:prstGeom>
            <a:ln>
              <a:solidFill>
                <a:schemeClr val="tx1"/>
              </a:solidFill>
            </a:ln>
          </p:spPr>
        </p:pic>
        <p:pic>
          <p:nvPicPr>
            <p:cNvPr id="12" name="Picture 11" descr="Text&#10;&#10;AI-generated content may be incorrect.">
              <a:extLst>
                <a:ext uri="{FF2B5EF4-FFF2-40B4-BE49-F238E27FC236}">
                  <a16:creationId xmlns:a16="http://schemas.microsoft.com/office/drawing/2014/main" id="{CBC46D26-62CC-3D03-E1B0-0CC530C8B63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539659" y="122275"/>
              <a:ext cx="4633938" cy="5975189"/>
            </a:xfrm>
            <a:prstGeom prst="rect">
              <a:avLst/>
            </a:prstGeom>
            <a:ln>
              <a:solidFill>
                <a:schemeClr val="tx1"/>
              </a:solidFill>
            </a:ln>
          </p:spPr>
        </p:pic>
      </p:grpSp>
    </p:spTree>
    <p:extLst>
      <p:ext uri="{BB962C8B-B14F-4D97-AF65-F5344CB8AC3E}">
        <p14:creationId xmlns:p14="http://schemas.microsoft.com/office/powerpoint/2010/main" val="147307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8BFFE-A68D-2AD4-8F81-BAAA22BB86A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CA5D474-C020-D757-792E-1E7BCAE4E4A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E6AF719-7A51-9480-4228-54F9B9D3C1B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9B083427-F9F1-A403-C5DD-F441A872D83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Explain</a:t>
            </a:r>
          </a:p>
        </p:txBody>
      </p:sp>
      <p:sp>
        <p:nvSpPr>
          <p:cNvPr id="6" name="Rectangle: Rounded Corners 5">
            <a:extLst>
              <a:ext uri="{FF2B5EF4-FFF2-40B4-BE49-F238E27FC236}">
                <a16:creationId xmlns:a16="http://schemas.microsoft.com/office/drawing/2014/main" id="{C543914A-52D9-5780-5A15-3E8682769C0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AA2B50-46D8-B240-03A4-7AF4423ABC9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pic>
        <p:nvPicPr>
          <p:cNvPr id="7" name="Picture 6" descr="A picture containing text&#10;&#10;AI-generated content may be incorrect.">
            <a:extLst>
              <a:ext uri="{FF2B5EF4-FFF2-40B4-BE49-F238E27FC236}">
                <a16:creationId xmlns:a16="http://schemas.microsoft.com/office/drawing/2014/main" id="{CC0550A8-2247-ECC7-52AD-9B057CCCC48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72642" y="122275"/>
            <a:ext cx="4633939" cy="5975191"/>
          </a:xfrm>
          <a:prstGeom prst="rect">
            <a:avLst/>
          </a:prstGeom>
          <a:ln>
            <a:solidFill>
              <a:schemeClr val="tx1"/>
            </a:solidFill>
          </a:ln>
        </p:spPr>
      </p:pic>
      <p:pic>
        <p:nvPicPr>
          <p:cNvPr id="11" name="Picture 10" descr="A picture containing text, arthropod&#10;&#10;AI-generated content may be incorrect.">
            <a:extLst>
              <a:ext uri="{FF2B5EF4-FFF2-40B4-BE49-F238E27FC236}">
                <a16:creationId xmlns:a16="http://schemas.microsoft.com/office/drawing/2014/main" id="{473A6015-5A1F-DA8A-F251-A9139DF9B19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85421" y="122275"/>
            <a:ext cx="4612225" cy="5975189"/>
          </a:xfrm>
          <a:prstGeom prst="rect">
            <a:avLst/>
          </a:prstGeom>
          <a:ln>
            <a:solidFill>
              <a:schemeClr val="tx1"/>
            </a:solidFill>
          </a:ln>
        </p:spPr>
      </p:pic>
    </p:spTree>
    <p:extLst>
      <p:ext uri="{BB962C8B-B14F-4D97-AF65-F5344CB8AC3E}">
        <p14:creationId xmlns:p14="http://schemas.microsoft.com/office/powerpoint/2010/main" val="3732280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C3D32-E217-86C0-AB77-E88A4D5B05D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7BB697-57C2-F11D-3400-25CAC289F93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7157981-1BD5-65B3-B52F-887D44913FC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33188AC5-D486-01E8-A3B0-0D673EA319E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Explain</a:t>
            </a:r>
          </a:p>
        </p:txBody>
      </p:sp>
      <p:sp>
        <p:nvSpPr>
          <p:cNvPr id="6" name="Rectangle: Rounded Corners 5">
            <a:extLst>
              <a:ext uri="{FF2B5EF4-FFF2-40B4-BE49-F238E27FC236}">
                <a16:creationId xmlns:a16="http://schemas.microsoft.com/office/drawing/2014/main" id="{07233D77-61B4-B194-A019-544636E69C0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6C5A18-1428-9E43-E058-10B45882516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0E612CD3-FFC7-1FBD-B1EA-AA94B41E2F58}"/>
              </a:ext>
            </a:extLst>
          </p:cNvPr>
          <p:cNvSpPr txBox="1"/>
          <p:nvPr/>
        </p:nvSpPr>
        <p:spPr>
          <a:xfrm>
            <a:off x="464722" y="846112"/>
            <a:ext cx="5089771" cy="4524315"/>
          </a:xfrm>
          <a:prstGeom prst="rect">
            <a:avLst/>
          </a:prstGeom>
          <a:noFill/>
        </p:spPr>
        <p:txBody>
          <a:bodyPr wrap="square">
            <a:spAutoFit/>
          </a:bodyPr>
          <a:lstStyle/>
          <a:p>
            <a:pPr algn="ctr"/>
            <a:r>
              <a:rPr lang="en-US" sz="4800">
                <a:latin typeface="Avenir Next LT Pro" panose="020B0504020202020204" pitchFamily="34" charset="0"/>
              </a:rPr>
              <a:t>How are animal offspring </a:t>
            </a:r>
            <a:r>
              <a:rPr lang="en-US" sz="4800" b="1">
                <a:latin typeface="Avenir Next LT Pro" panose="020B0504020202020204" pitchFamily="34" charset="0"/>
              </a:rPr>
              <a:t>like</a:t>
            </a:r>
            <a:r>
              <a:rPr lang="en-US" sz="4800">
                <a:latin typeface="Avenir Next LT Pro" panose="020B0504020202020204" pitchFamily="34" charset="0"/>
              </a:rPr>
              <a:t> their parents?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are they </a:t>
            </a:r>
            <a:r>
              <a:rPr lang="en-US" sz="4800" b="1">
                <a:latin typeface="Avenir Next LT Pro" panose="020B0504020202020204" pitchFamily="34" charset="0"/>
              </a:rPr>
              <a:t>different</a:t>
            </a:r>
            <a:r>
              <a:rPr lang="en-US" sz="4800">
                <a:latin typeface="Avenir Next LT Pro" panose="020B0504020202020204" pitchFamily="34" charset="0"/>
              </a:rPr>
              <a:t>?</a:t>
            </a:r>
          </a:p>
        </p:txBody>
      </p:sp>
      <p:pic>
        <p:nvPicPr>
          <p:cNvPr id="4098" name="Picture 2" descr="Three-toed&amp;#95;Box&amp;#95;Turtle&amp;#95;0428.dng">
            <a:extLst>
              <a:ext uri="{FF2B5EF4-FFF2-40B4-BE49-F238E27FC236}">
                <a16:creationId xmlns:a16="http://schemas.microsoft.com/office/drawing/2014/main" id="{626E4E6E-0C7A-92B2-DC3B-FC1D94C3F784}"/>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5652611" y="0"/>
            <a:ext cx="6539390" cy="62165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73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6DC27-7D1D-9301-389E-6B54B8C85C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2EB305A-6DAF-1585-BE1F-2C909295517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E2DDD1D-9AE8-9EC4-06E1-8F1F2FDCB5B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1AC9EC04-EF71-E2F1-4BA5-DACB31FB917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Explain</a:t>
            </a:r>
          </a:p>
        </p:txBody>
      </p:sp>
      <p:sp>
        <p:nvSpPr>
          <p:cNvPr id="6" name="Rectangle: Rounded Corners 5">
            <a:extLst>
              <a:ext uri="{FF2B5EF4-FFF2-40B4-BE49-F238E27FC236}">
                <a16:creationId xmlns:a16="http://schemas.microsoft.com/office/drawing/2014/main" id="{F174D1A9-82AA-ED8F-A7BB-74753CE40DB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0E1410-6FD4-EAA7-1C48-554C022917A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C79C5B08-8971-630E-B8BF-F679442AC56A}"/>
              </a:ext>
            </a:extLst>
          </p:cNvPr>
          <p:cNvSpPr txBox="1"/>
          <p:nvPr/>
        </p:nvSpPr>
        <p:spPr>
          <a:xfrm>
            <a:off x="5700409" y="707613"/>
            <a:ext cx="6157834" cy="4832092"/>
          </a:xfrm>
          <a:prstGeom prst="rect">
            <a:avLst/>
          </a:prstGeom>
          <a:noFill/>
        </p:spPr>
        <p:txBody>
          <a:bodyPr wrap="square">
            <a:spAutoFit/>
          </a:bodyPr>
          <a:lstStyle/>
          <a:p>
            <a:pPr algn="ctr"/>
            <a:r>
              <a:rPr lang="en-US" sz="4400">
                <a:latin typeface="Avenir Next LT Pro" panose="020B0504020202020204" pitchFamily="34" charset="0"/>
              </a:rPr>
              <a:t>How is this similar to what we learned earlier about the dandelions and the trees? </a:t>
            </a:r>
          </a:p>
          <a:p>
            <a:pPr algn="ctr"/>
            <a:endParaRPr lang="en-US" sz="4400">
              <a:latin typeface="Avenir Next LT Pro" panose="020B0504020202020204" pitchFamily="34" charset="0"/>
            </a:endParaRPr>
          </a:p>
          <a:p>
            <a:pPr algn="ctr"/>
            <a:r>
              <a:rPr lang="en-US" sz="4400">
                <a:latin typeface="Avenir Next LT Pro" panose="020B0504020202020204" pitchFamily="34" charset="0"/>
              </a:rPr>
              <a:t>How did they grow and change?</a:t>
            </a:r>
          </a:p>
        </p:txBody>
      </p:sp>
      <p:pic>
        <p:nvPicPr>
          <p:cNvPr id="8" name="Picture 7" descr="Child playing with plant">
            <a:extLst>
              <a:ext uri="{FF2B5EF4-FFF2-40B4-BE49-F238E27FC236}">
                <a16:creationId xmlns:a16="http://schemas.microsoft.com/office/drawing/2014/main" id="{A6A23191-31E9-231A-A07F-F6BC20C3E20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0"/>
            <a:ext cx="5609295" cy="6247318"/>
          </a:xfrm>
          <a:prstGeom prst="rect">
            <a:avLst/>
          </a:prstGeom>
          <a:effectLst>
            <a:softEdge rad="635000"/>
          </a:effectLst>
        </p:spPr>
      </p:pic>
    </p:spTree>
    <p:extLst>
      <p:ext uri="{BB962C8B-B14F-4D97-AF65-F5344CB8AC3E}">
        <p14:creationId xmlns:p14="http://schemas.microsoft.com/office/powerpoint/2010/main" val="340124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DF8C9-45BD-987A-A768-01D38D4D03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3F94A3-D1D1-18FC-B0DB-E297932978B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55E8321-C1D7-D2E7-9C92-53B220D813A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D9EBCC99-146F-4EA6-6078-EB8BBEFB335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Elaborate</a:t>
            </a:r>
          </a:p>
        </p:txBody>
      </p:sp>
      <p:sp>
        <p:nvSpPr>
          <p:cNvPr id="6" name="Rectangle: Rounded Corners 5">
            <a:extLst>
              <a:ext uri="{FF2B5EF4-FFF2-40B4-BE49-F238E27FC236}">
                <a16:creationId xmlns:a16="http://schemas.microsoft.com/office/drawing/2014/main" id="{33343420-4461-F65A-C712-F5CF19ADFAE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6C2CAC-2A4D-6763-97F8-8A8D5823EF5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571D5973-E72F-EC60-0DE4-209DD101EA0A}"/>
              </a:ext>
            </a:extLst>
          </p:cNvPr>
          <p:cNvSpPr txBox="1"/>
          <p:nvPr/>
        </p:nvSpPr>
        <p:spPr>
          <a:xfrm>
            <a:off x="1272252" y="1862060"/>
            <a:ext cx="9647495" cy="2308324"/>
          </a:xfrm>
          <a:prstGeom prst="rect">
            <a:avLst/>
          </a:prstGeom>
          <a:noFill/>
        </p:spPr>
        <p:txBody>
          <a:bodyPr wrap="square">
            <a:spAutoFit/>
          </a:bodyPr>
          <a:lstStyle/>
          <a:p>
            <a:pPr algn="ctr"/>
            <a:r>
              <a:rPr lang="en-US" sz="4800">
                <a:latin typeface="Avenir Next LT Pro" panose="020B0504020202020204" pitchFamily="34" charset="0"/>
              </a:rPr>
              <a:t>I am going to distribute groups of cards and you will put them in the order of their </a:t>
            </a:r>
            <a:r>
              <a:rPr lang="en-US" sz="4800" b="1">
                <a:latin typeface="Avenir Next LT Pro" panose="020B0504020202020204" pitchFamily="34" charset="0"/>
              </a:rPr>
              <a:t>life cycle stage</a:t>
            </a:r>
            <a:r>
              <a:rPr lang="en-US" sz="4800">
                <a:latin typeface="Avenir Next LT Pro" panose="020B0504020202020204" pitchFamily="34" charset="0"/>
              </a:rPr>
              <a:t>.</a:t>
            </a:r>
          </a:p>
        </p:txBody>
      </p:sp>
    </p:spTree>
    <p:extLst>
      <p:ext uri="{BB962C8B-B14F-4D97-AF65-F5344CB8AC3E}">
        <p14:creationId xmlns:p14="http://schemas.microsoft.com/office/powerpoint/2010/main" val="199650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17C17-FEEA-D56C-3803-9BFFB43403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D2DE94-50D8-BEC6-7E75-2A746FB3EBB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74B1A8A-33DF-FEE6-B611-34E3E3B8409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F2A3785C-0CBC-9FCD-372B-D46F84E1A18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Elaborate</a:t>
            </a:r>
          </a:p>
        </p:txBody>
      </p:sp>
      <p:sp>
        <p:nvSpPr>
          <p:cNvPr id="6" name="Rectangle: Rounded Corners 5">
            <a:extLst>
              <a:ext uri="{FF2B5EF4-FFF2-40B4-BE49-F238E27FC236}">
                <a16:creationId xmlns:a16="http://schemas.microsoft.com/office/drawing/2014/main" id="{B6347E69-3FDD-60BD-9F68-21ACF12D7F1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3EDC9BC-48F9-C61E-1B0B-2A425244510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8D8081E0-4DF4-5124-B0F2-265F6CCDAE98}"/>
              </a:ext>
            </a:extLst>
          </p:cNvPr>
          <p:cNvSpPr txBox="1"/>
          <p:nvPr/>
        </p:nvSpPr>
        <p:spPr>
          <a:xfrm>
            <a:off x="901317" y="2187262"/>
            <a:ext cx="10389366" cy="1569660"/>
          </a:xfrm>
          <a:prstGeom prst="rect">
            <a:avLst/>
          </a:prstGeom>
          <a:noFill/>
        </p:spPr>
        <p:txBody>
          <a:bodyPr wrap="square">
            <a:spAutoFit/>
          </a:bodyPr>
          <a:lstStyle/>
          <a:p>
            <a:pPr algn="ctr"/>
            <a:r>
              <a:rPr lang="en-US" sz="4800">
                <a:latin typeface="Avenir Next LT Pro" panose="020B0504020202020204" pitchFamily="34" charset="0"/>
              </a:rPr>
              <a:t>How can you tell which offspring belong to which parents?</a:t>
            </a:r>
          </a:p>
        </p:txBody>
      </p:sp>
    </p:spTree>
    <p:extLst>
      <p:ext uri="{BB962C8B-B14F-4D97-AF65-F5344CB8AC3E}">
        <p14:creationId xmlns:p14="http://schemas.microsoft.com/office/powerpoint/2010/main" val="273037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A3559-EDA4-456F-38D5-33D3CD635F9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A79FDED-CDD8-915A-D8D8-56F7EE8B61F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39D273C-E9AA-B747-35A6-F843A21D491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89B8C28F-2E28-A376-2984-5A990BFAFDE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Elaborate</a:t>
            </a:r>
          </a:p>
        </p:txBody>
      </p:sp>
      <p:sp>
        <p:nvSpPr>
          <p:cNvPr id="6" name="Rectangle: Rounded Corners 5">
            <a:extLst>
              <a:ext uri="{FF2B5EF4-FFF2-40B4-BE49-F238E27FC236}">
                <a16:creationId xmlns:a16="http://schemas.microsoft.com/office/drawing/2014/main" id="{64984F4C-9A1D-9D5D-6778-DAB743029FE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94DAB4-0E33-A129-3C56-F28D8DB9B1E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1BCEA554-0094-89E6-7E34-552A39762317}"/>
              </a:ext>
            </a:extLst>
          </p:cNvPr>
          <p:cNvSpPr txBox="1"/>
          <p:nvPr/>
        </p:nvSpPr>
        <p:spPr>
          <a:xfrm>
            <a:off x="2287442" y="1974617"/>
            <a:ext cx="7617115" cy="2308324"/>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characteristics</a:t>
            </a:r>
            <a:r>
              <a:rPr lang="en-US" sz="4800">
                <a:latin typeface="Avenir Next LT Pro" panose="020B0504020202020204" pitchFamily="34" charset="0"/>
              </a:rPr>
              <a:t> are you noticing between the offspring and parents?</a:t>
            </a:r>
          </a:p>
        </p:txBody>
      </p:sp>
    </p:spTree>
    <p:extLst>
      <p:ext uri="{BB962C8B-B14F-4D97-AF65-F5344CB8AC3E}">
        <p14:creationId xmlns:p14="http://schemas.microsoft.com/office/powerpoint/2010/main" val="3176174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27898-3EA4-6C09-487D-1629DBA705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49B856B-3C64-2162-9E08-58D3B2DB901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593BDC6-C8D8-83C8-E627-90881098355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553CB721-C6CE-1627-C80F-9DA1CE2F668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Elaborate</a:t>
            </a:r>
          </a:p>
        </p:txBody>
      </p:sp>
      <p:sp>
        <p:nvSpPr>
          <p:cNvPr id="6" name="Rectangle: Rounded Corners 5">
            <a:extLst>
              <a:ext uri="{FF2B5EF4-FFF2-40B4-BE49-F238E27FC236}">
                <a16:creationId xmlns:a16="http://schemas.microsoft.com/office/drawing/2014/main" id="{21D133E9-B72D-BE9E-BB7D-1F0D5714752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DD0357-1C61-3483-CF8F-26BB3837331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F2A8998D-D92D-5060-8C68-CA4772EFE658}"/>
              </a:ext>
            </a:extLst>
          </p:cNvPr>
          <p:cNvSpPr txBox="1"/>
          <p:nvPr/>
        </p:nvSpPr>
        <p:spPr>
          <a:xfrm>
            <a:off x="1359351" y="1808224"/>
            <a:ext cx="9473298" cy="2308324"/>
          </a:xfrm>
          <a:prstGeom prst="rect">
            <a:avLst/>
          </a:prstGeom>
          <a:noFill/>
        </p:spPr>
        <p:txBody>
          <a:bodyPr wrap="square">
            <a:spAutoFit/>
          </a:bodyPr>
          <a:lstStyle/>
          <a:p>
            <a:pPr algn="ctr"/>
            <a:r>
              <a:rPr lang="en-US" sz="4800">
                <a:latin typeface="Avenir Next LT Pro" panose="020B0504020202020204" pitchFamily="34" charset="0"/>
              </a:rPr>
              <a:t>Do they have similar </a:t>
            </a:r>
            <a:r>
              <a:rPr lang="en-US" sz="4800" b="1">
                <a:latin typeface="Avenir Next LT Pro" panose="020B0504020202020204" pitchFamily="34" charset="0"/>
              </a:rPr>
              <a:t>characteristics</a:t>
            </a:r>
            <a:r>
              <a:rPr lang="en-US" sz="4800">
                <a:latin typeface="Avenir Next LT Pro" panose="020B0504020202020204" pitchFamily="34" charset="0"/>
              </a:rPr>
              <a:t> that </a:t>
            </a:r>
            <a:r>
              <a:rPr lang="en-US" sz="4800" b="1">
                <a:latin typeface="Avenir Next LT Pro" panose="020B0504020202020204" pitchFamily="34" charset="0"/>
              </a:rPr>
              <a:t>do not change</a:t>
            </a:r>
            <a:r>
              <a:rPr lang="en-US" sz="4800">
                <a:latin typeface="Avenir Next LT Pro" panose="020B0504020202020204" pitchFamily="34" charset="0"/>
              </a:rPr>
              <a:t> through the years?</a:t>
            </a:r>
          </a:p>
        </p:txBody>
      </p:sp>
    </p:spTree>
    <p:extLst>
      <p:ext uri="{BB962C8B-B14F-4D97-AF65-F5344CB8AC3E}">
        <p14:creationId xmlns:p14="http://schemas.microsoft.com/office/powerpoint/2010/main" val="333809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132797" y="1250131"/>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1" y="2609724"/>
            <a:ext cx="6791540" cy="2585323"/>
          </a:xfrm>
          <a:prstGeom prst="rect">
            <a:avLst/>
          </a:prstGeom>
          <a:noFill/>
        </p:spPr>
        <p:txBody>
          <a:bodyPr wrap="square">
            <a:spAutoFit/>
          </a:bodyPr>
          <a:lstStyle/>
          <a:p>
            <a:pPr algn="ctr"/>
            <a:r>
              <a:rPr lang="en-US" sz="5400">
                <a:latin typeface="Avenir Next LT Pro" panose="020B0504020202020204" pitchFamily="34" charset="0"/>
              </a:rPr>
              <a:t>Do young animals look like their parents?</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pic>
        <p:nvPicPr>
          <p:cNvPr id="1026" name="Picture 2" descr="Black&amp;#95;Bear&amp;#95;Survey&amp;#95;1132.dng">
            <a:extLst>
              <a:ext uri="{FF2B5EF4-FFF2-40B4-BE49-F238E27FC236}">
                <a16:creationId xmlns:a16="http://schemas.microsoft.com/office/drawing/2014/main" id="{048C1668-1903-B8E8-6DF8-E9E0C952D8A4}"/>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791540" y="0"/>
            <a:ext cx="5400460"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0929-EB24-22C8-E615-4C1746CE28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B751C24-2B50-BEE6-DF43-06EDFDA98B3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51958C1-A018-5012-F6A9-40344760AE6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B96ADDD0-3A6F-E7C1-FCB6-C12C9BB7793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Evaluate</a:t>
            </a:r>
          </a:p>
        </p:txBody>
      </p:sp>
      <p:sp>
        <p:nvSpPr>
          <p:cNvPr id="6" name="Rectangle: Rounded Corners 5">
            <a:extLst>
              <a:ext uri="{FF2B5EF4-FFF2-40B4-BE49-F238E27FC236}">
                <a16:creationId xmlns:a16="http://schemas.microsoft.com/office/drawing/2014/main" id="{C8A93BDA-8BA1-8B1D-1053-3904C19DE20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7C20D96-6E04-027B-509A-DD6F8B209DB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A80D618E-356D-6744-87E4-AF27BAF091D6}"/>
              </a:ext>
            </a:extLst>
          </p:cNvPr>
          <p:cNvSpPr txBox="1"/>
          <p:nvPr/>
        </p:nvSpPr>
        <p:spPr>
          <a:xfrm>
            <a:off x="2287442" y="2598003"/>
            <a:ext cx="7617115" cy="830997"/>
          </a:xfrm>
          <a:prstGeom prst="rect">
            <a:avLst/>
          </a:prstGeom>
          <a:noFill/>
        </p:spPr>
        <p:txBody>
          <a:bodyPr wrap="square">
            <a:spAutoFit/>
          </a:bodyPr>
          <a:lstStyle/>
          <a:p>
            <a:pPr algn="ctr"/>
            <a:r>
              <a:rPr lang="en-US" sz="4800">
                <a:latin typeface="Avenir Next LT Pro" panose="020B0504020202020204" pitchFamily="34" charset="0"/>
              </a:rPr>
              <a:t>Choose </a:t>
            </a:r>
            <a:r>
              <a:rPr lang="en-US" sz="4800" b="1">
                <a:latin typeface="Avenir Next LT Pro" panose="020B0504020202020204" pitchFamily="34" charset="0"/>
              </a:rPr>
              <a:t>one animal card</a:t>
            </a:r>
            <a:r>
              <a:rPr lang="en-US" sz="4800">
                <a:latin typeface="Avenir Next LT Pro" panose="020B0504020202020204" pitchFamily="34" charset="0"/>
              </a:rPr>
              <a:t>.</a:t>
            </a:r>
          </a:p>
        </p:txBody>
      </p:sp>
    </p:spTree>
    <p:extLst>
      <p:ext uri="{BB962C8B-B14F-4D97-AF65-F5344CB8AC3E}">
        <p14:creationId xmlns:p14="http://schemas.microsoft.com/office/powerpoint/2010/main" val="239367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62EEE-BC49-06C6-D2F2-ACBFABA34E3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954B10-9ADB-DEBF-A22C-DE6F6DA52C4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D0FBE64-D78E-83C0-92A2-4C1B9E532EC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87678553-E1C8-10E6-F9CB-2102FE2C209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Evaluate</a:t>
            </a:r>
          </a:p>
        </p:txBody>
      </p:sp>
      <p:sp>
        <p:nvSpPr>
          <p:cNvPr id="6" name="Rectangle: Rounded Corners 5">
            <a:extLst>
              <a:ext uri="{FF2B5EF4-FFF2-40B4-BE49-F238E27FC236}">
                <a16:creationId xmlns:a16="http://schemas.microsoft.com/office/drawing/2014/main" id="{775506F3-47C3-D3DA-C2AD-AA30FC1480A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1A0398-0673-D6FE-C1FC-9911F796DAC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517762E2-611A-1511-7BF7-668A2D83C88B}"/>
              </a:ext>
            </a:extLst>
          </p:cNvPr>
          <p:cNvSpPr txBox="1"/>
          <p:nvPr/>
        </p:nvSpPr>
        <p:spPr>
          <a:xfrm>
            <a:off x="4574885" y="1607712"/>
            <a:ext cx="7617115" cy="3046988"/>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Do young animals look like their parents?</a:t>
            </a:r>
          </a:p>
        </p:txBody>
      </p:sp>
      <p:pic>
        <p:nvPicPr>
          <p:cNvPr id="8" name="Picture 7" descr="Text&#10;&#10;AI-generated content may be incorrect.">
            <a:extLst>
              <a:ext uri="{FF2B5EF4-FFF2-40B4-BE49-F238E27FC236}">
                <a16:creationId xmlns:a16="http://schemas.microsoft.com/office/drawing/2014/main" id="{B503BE72-0AB0-C75E-CD2C-CF2870D2BB3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106886"/>
            <a:ext cx="4649942" cy="6017573"/>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17692CB1-9331-6F12-1AD1-9756312D3BC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39808" y="122275"/>
            <a:ext cx="967027" cy="1356836"/>
          </a:xfrm>
          <a:prstGeom prst="rect">
            <a:avLst/>
          </a:prstGeom>
        </p:spPr>
      </p:pic>
    </p:spTree>
    <p:extLst>
      <p:ext uri="{BB962C8B-B14F-4D97-AF65-F5344CB8AC3E}">
        <p14:creationId xmlns:p14="http://schemas.microsoft.com/office/powerpoint/2010/main" val="2009949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759BA-3098-D69E-9076-8D72DE7F1B7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D4B726-CAF5-AE39-1859-04FE0A3FDAE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D0E8AAF-99C7-37A9-85B3-C16795DE261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685A3931-FD1E-5085-1D30-09C716EF5F4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Evaluate</a:t>
            </a:r>
          </a:p>
        </p:txBody>
      </p:sp>
      <p:sp>
        <p:nvSpPr>
          <p:cNvPr id="6" name="Rectangle: Rounded Corners 5">
            <a:extLst>
              <a:ext uri="{FF2B5EF4-FFF2-40B4-BE49-F238E27FC236}">
                <a16:creationId xmlns:a16="http://schemas.microsoft.com/office/drawing/2014/main" id="{737CE340-E6C2-8667-BFA9-C3A6EED5B61E}"/>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31C4F3-96A6-45E0-F78F-B06D71E5BEE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AFFB664B-9917-510A-7D65-4D7FE941DD46}"/>
              </a:ext>
            </a:extLst>
          </p:cNvPr>
          <p:cNvSpPr txBox="1"/>
          <p:nvPr/>
        </p:nvSpPr>
        <p:spPr>
          <a:xfrm>
            <a:off x="4735287" y="2598003"/>
            <a:ext cx="7617115" cy="830997"/>
          </a:xfrm>
          <a:prstGeom prst="rect">
            <a:avLst/>
          </a:prstGeom>
          <a:noFill/>
        </p:spPr>
        <p:txBody>
          <a:bodyPr wrap="square">
            <a:spAutoFit/>
          </a:bodyPr>
          <a:lstStyle/>
          <a:p>
            <a:pPr algn="ctr"/>
            <a:r>
              <a:rPr lang="en-US" sz="4800" b="1">
                <a:latin typeface="Avenir Next LT Pro" panose="020B0504020202020204" pitchFamily="34" charset="0"/>
              </a:rPr>
              <a:t>Answers</a:t>
            </a:r>
            <a:endParaRPr lang="en-US" sz="4800">
              <a:latin typeface="Avenir Next LT Pro" panose="020B0504020202020204" pitchFamily="34" charset="0"/>
            </a:endParaRPr>
          </a:p>
        </p:txBody>
      </p:sp>
      <p:pic>
        <p:nvPicPr>
          <p:cNvPr id="8" name="Picture 7" descr="Text&#10;&#10;AI-generated content may be incorrect.">
            <a:extLst>
              <a:ext uri="{FF2B5EF4-FFF2-40B4-BE49-F238E27FC236}">
                <a16:creationId xmlns:a16="http://schemas.microsoft.com/office/drawing/2014/main" id="{92BDE874-8BA8-054F-3413-68BC5C45E3AD}"/>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85345" y="106886"/>
            <a:ext cx="4649942" cy="6017573"/>
          </a:xfrm>
          <a:prstGeom prst="rect">
            <a:avLst/>
          </a:prstGeom>
          <a:ln>
            <a:solidFill>
              <a:schemeClr val="tx1"/>
            </a:solidFill>
          </a:ln>
        </p:spPr>
      </p:pic>
      <p:sp>
        <p:nvSpPr>
          <p:cNvPr id="11" name="TextBox 10">
            <a:extLst>
              <a:ext uri="{FF2B5EF4-FFF2-40B4-BE49-F238E27FC236}">
                <a16:creationId xmlns:a16="http://schemas.microsoft.com/office/drawing/2014/main" id="{FFBB0AB3-C7EA-ECF0-0F41-DE10840C620B}"/>
              </a:ext>
            </a:extLst>
          </p:cNvPr>
          <p:cNvSpPr txBox="1"/>
          <p:nvPr/>
        </p:nvSpPr>
        <p:spPr>
          <a:xfrm>
            <a:off x="1052423" y="2625334"/>
            <a:ext cx="569343" cy="276999"/>
          </a:xfrm>
          <a:prstGeom prst="rect">
            <a:avLst/>
          </a:prstGeom>
          <a:noFill/>
        </p:spPr>
        <p:txBody>
          <a:bodyPr wrap="square">
            <a:spAutoFit/>
          </a:bodyPr>
          <a:lstStyle/>
          <a:p>
            <a:r>
              <a:rPr lang="en-US" sz="1200">
                <a:solidFill>
                  <a:srgbClr val="FF0000"/>
                </a:solidFill>
                <a:latin typeface="Avenir Next LT Pro" panose="020B0504020202020204" pitchFamily="34" charset="0"/>
              </a:rPr>
              <a:t>adult</a:t>
            </a:r>
            <a:endParaRPr lang="en-US" sz="1200">
              <a:solidFill>
                <a:srgbClr val="FF0000"/>
              </a:solidFill>
            </a:endParaRPr>
          </a:p>
        </p:txBody>
      </p:sp>
      <p:sp>
        <p:nvSpPr>
          <p:cNvPr id="12" name="TextBox 11">
            <a:extLst>
              <a:ext uri="{FF2B5EF4-FFF2-40B4-BE49-F238E27FC236}">
                <a16:creationId xmlns:a16="http://schemas.microsoft.com/office/drawing/2014/main" id="{03323D37-712A-2CBD-8EC2-A11571DD39EB}"/>
              </a:ext>
            </a:extLst>
          </p:cNvPr>
          <p:cNvSpPr txBox="1"/>
          <p:nvPr/>
        </p:nvSpPr>
        <p:spPr>
          <a:xfrm>
            <a:off x="2904227" y="4813568"/>
            <a:ext cx="569343" cy="276999"/>
          </a:xfrm>
          <a:prstGeom prst="rect">
            <a:avLst/>
          </a:prstGeom>
          <a:noFill/>
        </p:spPr>
        <p:txBody>
          <a:bodyPr wrap="square">
            <a:spAutoFit/>
          </a:bodyPr>
          <a:lstStyle/>
          <a:p>
            <a:r>
              <a:rPr lang="en-US" sz="1200" dirty="0">
                <a:solidFill>
                  <a:srgbClr val="FF0000"/>
                </a:solidFill>
                <a:latin typeface="Avenir Next LT Pro" panose="020B0504020202020204" pitchFamily="34" charset="0"/>
              </a:rPr>
              <a:t>adult</a:t>
            </a:r>
            <a:endParaRPr lang="en-US" sz="1200" dirty="0">
              <a:solidFill>
                <a:srgbClr val="FF0000"/>
              </a:solidFill>
            </a:endParaRPr>
          </a:p>
        </p:txBody>
      </p:sp>
      <p:sp>
        <p:nvSpPr>
          <p:cNvPr id="13" name="TextBox 12">
            <a:extLst>
              <a:ext uri="{FF2B5EF4-FFF2-40B4-BE49-F238E27FC236}">
                <a16:creationId xmlns:a16="http://schemas.microsoft.com/office/drawing/2014/main" id="{FD74E6BC-6307-2849-3E64-A779BBC22551}"/>
              </a:ext>
            </a:extLst>
          </p:cNvPr>
          <p:cNvSpPr txBox="1"/>
          <p:nvPr/>
        </p:nvSpPr>
        <p:spPr>
          <a:xfrm>
            <a:off x="2532264" y="2634920"/>
            <a:ext cx="569343" cy="276999"/>
          </a:xfrm>
          <a:prstGeom prst="rect">
            <a:avLst/>
          </a:prstGeom>
          <a:noFill/>
        </p:spPr>
        <p:txBody>
          <a:bodyPr wrap="square">
            <a:spAutoFit/>
          </a:bodyPr>
          <a:lstStyle/>
          <a:p>
            <a:r>
              <a:rPr lang="en-US" sz="1200">
                <a:solidFill>
                  <a:srgbClr val="FF0000"/>
                </a:solidFill>
                <a:latin typeface="Avenir Next LT Pro" panose="020B0504020202020204" pitchFamily="34" charset="0"/>
              </a:rPr>
              <a:t>baby</a:t>
            </a:r>
            <a:endParaRPr lang="en-US" sz="1200">
              <a:solidFill>
                <a:srgbClr val="FF0000"/>
              </a:solidFill>
            </a:endParaRPr>
          </a:p>
        </p:txBody>
      </p:sp>
      <p:sp>
        <p:nvSpPr>
          <p:cNvPr id="14" name="TextBox 13">
            <a:extLst>
              <a:ext uri="{FF2B5EF4-FFF2-40B4-BE49-F238E27FC236}">
                <a16:creationId xmlns:a16="http://schemas.microsoft.com/office/drawing/2014/main" id="{49628E0D-88FC-694C-2D61-DB285BA82341}"/>
              </a:ext>
            </a:extLst>
          </p:cNvPr>
          <p:cNvSpPr txBox="1"/>
          <p:nvPr/>
        </p:nvSpPr>
        <p:spPr>
          <a:xfrm>
            <a:off x="925443" y="4813567"/>
            <a:ext cx="569343" cy="276999"/>
          </a:xfrm>
          <a:prstGeom prst="rect">
            <a:avLst/>
          </a:prstGeom>
          <a:noFill/>
        </p:spPr>
        <p:txBody>
          <a:bodyPr wrap="square">
            <a:spAutoFit/>
          </a:bodyPr>
          <a:lstStyle/>
          <a:p>
            <a:r>
              <a:rPr lang="en-US" sz="1200">
                <a:solidFill>
                  <a:srgbClr val="FF0000"/>
                </a:solidFill>
                <a:latin typeface="Avenir Next LT Pro" panose="020B0504020202020204" pitchFamily="34" charset="0"/>
              </a:rPr>
              <a:t>baby</a:t>
            </a:r>
            <a:endParaRPr lang="en-US" sz="1200">
              <a:solidFill>
                <a:srgbClr val="FF0000"/>
              </a:solidFill>
            </a:endParaRPr>
          </a:p>
        </p:txBody>
      </p:sp>
      <p:sp>
        <p:nvSpPr>
          <p:cNvPr id="15" name="TextBox 14">
            <a:extLst>
              <a:ext uri="{FF2B5EF4-FFF2-40B4-BE49-F238E27FC236}">
                <a16:creationId xmlns:a16="http://schemas.microsoft.com/office/drawing/2014/main" id="{A00F12AF-70C1-7324-8BEE-5B75BE010CEA}"/>
              </a:ext>
            </a:extLst>
          </p:cNvPr>
          <p:cNvSpPr txBox="1"/>
          <p:nvPr/>
        </p:nvSpPr>
        <p:spPr>
          <a:xfrm>
            <a:off x="636917" y="2815676"/>
            <a:ext cx="831012" cy="276999"/>
          </a:xfrm>
          <a:prstGeom prst="rect">
            <a:avLst/>
          </a:prstGeom>
          <a:noFill/>
        </p:spPr>
        <p:txBody>
          <a:bodyPr wrap="square">
            <a:spAutoFit/>
          </a:bodyPr>
          <a:lstStyle/>
          <a:p>
            <a:r>
              <a:rPr lang="en-US" sz="1200">
                <a:solidFill>
                  <a:srgbClr val="FF0000"/>
                </a:solidFill>
                <a:latin typeface="Avenir Next LT Pro" panose="020B0504020202020204" pitchFamily="34" charset="0"/>
              </a:rPr>
              <a:t>different</a:t>
            </a:r>
            <a:endParaRPr lang="en-US" sz="1200">
              <a:solidFill>
                <a:srgbClr val="FF0000"/>
              </a:solidFill>
            </a:endParaRPr>
          </a:p>
        </p:txBody>
      </p:sp>
      <p:sp>
        <p:nvSpPr>
          <p:cNvPr id="16" name="TextBox 15">
            <a:extLst>
              <a:ext uri="{FF2B5EF4-FFF2-40B4-BE49-F238E27FC236}">
                <a16:creationId xmlns:a16="http://schemas.microsoft.com/office/drawing/2014/main" id="{5FEAF1DF-BB5A-5F80-5C52-A7EB0F2D7B71}"/>
              </a:ext>
            </a:extLst>
          </p:cNvPr>
          <p:cNvSpPr txBox="1"/>
          <p:nvPr/>
        </p:nvSpPr>
        <p:spPr>
          <a:xfrm>
            <a:off x="3158089" y="2815675"/>
            <a:ext cx="569343" cy="276999"/>
          </a:xfrm>
          <a:prstGeom prst="rect">
            <a:avLst/>
          </a:prstGeom>
          <a:noFill/>
        </p:spPr>
        <p:txBody>
          <a:bodyPr wrap="square">
            <a:spAutoFit/>
          </a:bodyPr>
          <a:lstStyle/>
          <a:p>
            <a:r>
              <a:rPr lang="en-US" sz="1200">
                <a:solidFill>
                  <a:srgbClr val="FF0000"/>
                </a:solidFill>
                <a:latin typeface="Avenir Next LT Pro" panose="020B0504020202020204" pitchFamily="34" charset="0"/>
              </a:rPr>
              <a:t>same</a:t>
            </a:r>
            <a:endParaRPr lang="en-US" sz="1200">
              <a:solidFill>
                <a:srgbClr val="FF0000"/>
              </a:solidFill>
            </a:endParaRPr>
          </a:p>
        </p:txBody>
      </p:sp>
      <p:sp>
        <p:nvSpPr>
          <p:cNvPr id="17" name="TextBox 16">
            <a:extLst>
              <a:ext uri="{FF2B5EF4-FFF2-40B4-BE49-F238E27FC236}">
                <a16:creationId xmlns:a16="http://schemas.microsoft.com/office/drawing/2014/main" id="{0490327F-1571-E9FF-FF59-E16262E10463}"/>
              </a:ext>
            </a:extLst>
          </p:cNvPr>
          <p:cNvSpPr txBox="1"/>
          <p:nvPr/>
        </p:nvSpPr>
        <p:spPr>
          <a:xfrm>
            <a:off x="423413" y="4002726"/>
            <a:ext cx="1827361" cy="276999"/>
          </a:xfrm>
          <a:prstGeom prst="rect">
            <a:avLst/>
          </a:prstGeom>
          <a:noFill/>
        </p:spPr>
        <p:txBody>
          <a:bodyPr wrap="square">
            <a:spAutoFit/>
          </a:bodyPr>
          <a:lstStyle/>
          <a:p>
            <a:r>
              <a:rPr lang="en-US" sz="1200">
                <a:solidFill>
                  <a:srgbClr val="FF0000"/>
                </a:solidFill>
                <a:latin typeface="Avenir Next LT Pro" panose="020B0504020202020204" pitchFamily="34" charset="0"/>
              </a:rPr>
              <a:t>Similarities can include:</a:t>
            </a:r>
            <a:endParaRPr lang="en-US" sz="1200">
              <a:solidFill>
                <a:srgbClr val="FF0000"/>
              </a:solidFill>
            </a:endParaRPr>
          </a:p>
        </p:txBody>
      </p:sp>
      <p:sp>
        <p:nvSpPr>
          <p:cNvPr id="18" name="TextBox 17">
            <a:extLst>
              <a:ext uri="{FF2B5EF4-FFF2-40B4-BE49-F238E27FC236}">
                <a16:creationId xmlns:a16="http://schemas.microsoft.com/office/drawing/2014/main" id="{47B55849-C2CB-7BA9-1740-8683B5871940}"/>
              </a:ext>
            </a:extLst>
          </p:cNvPr>
          <p:cNvSpPr txBox="1"/>
          <p:nvPr/>
        </p:nvSpPr>
        <p:spPr>
          <a:xfrm>
            <a:off x="423413" y="4179631"/>
            <a:ext cx="1966104" cy="461665"/>
          </a:xfrm>
          <a:prstGeom prst="rect">
            <a:avLst/>
          </a:prstGeom>
          <a:noFill/>
        </p:spPr>
        <p:txBody>
          <a:bodyPr wrap="square">
            <a:spAutoFit/>
          </a:bodyPr>
          <a:lstStyle/>
          <a:p>
            <a:r>
              <a:rPr lang="en-US" sz="1200">
                <a:solidFill>
                  <a:srgbClr val="FF0000"/>
                </a:solidFill>
                <a:latin typeface="Avenir Next LT Pro" panose="020B0504020202020204" pitchFamily="34" charset="0"/>
              </a:rPr>
              <a:t>fur, nose, eyes, scales, etc.</a:t>
            </a:r>
            <a:endParaRPr lang="en-US" sz="1200">
              <a:solidFill>
                <a:srgbClr val="FF0000"/>
              </a:solidFill>
            </a:endParaRPr>
          </a:p>
        </p:txBody>
      </p:sp>
      <p:sp>
        <p:nvSpPr>
          <p:cNvPr id="19" name="TextBox 18">
            <a:extLst>
              <a:ext uri="{FF2B5EF4-FFF2-40B4-BE49-F238E27FC236}">
                <a16:creationId xmlns:a16="http://schemas.microsoft.com/office/drawing/2014/main" id="{0E74CEDB-8A32-9E55-C819-5D84A8ED0042}"/>
              </a:ext>
            </a:extLst>
          </p:cNvPr>
          <p:cNvSpPr txBox="1"/>
          <p:nvPr/>
        </p:nvSpPr>
        <p:spPr>
          <a:xfrm>
            <a:off x="2442913" y="4183489"/>
            <a:ext cx="2034196" cy="461665"/>
          </a:xfrm>
          <a:prstGeom prst="rect">
            <a:avLst/>
          </a:prstGeom>
          <a:noFill/>
        </p:spPr>
        <p:txBody>
          <a:bodyPr wrap="square">
            <a:spAutoFit/>
          </a:bodyPr>
          <a:lstStyle/>
          <a:p>
            <a:r>
              <a:rPr lang="en-US" sz="1200">
                <a:solidFill>
                  <a:srgbClr val="FF0000"/>
                </a:solidFill>
                <a:latin typeface="Avenir Next LT Pro" panose="020B0504020202020204" pitchFamily="34" charset="0"/>
              </a:rPr>
              <a:t>Size, longer nose, longer tail, color changes, etc.</a:t>
            </a:r>
            <a:endParaRPr lang="en-US" sz="1200">
              <a:solidFill>
                <a:srgbClr val="FF0000"/>
              </a:solidFill>
            </a:endParaRPr>
          </a:p>
        </p:txBody>
      </p:sp>
      <p:sp>
        <p:nvSpPr>
          <p:cNvPr id="20" name="TextBox 19">
            <a:extLst>
              <a:ext uri="{FF2B5EF4-FFF2-40B4-BE49-F238E27FC236}">
                <a16:creationId xmlns:a16="http://schemas.microsoft.com/office/drawing/2014/main" id="{72D74B7D-4EA4-48C6-2988-6F16B425DFE5}"/>
              </a:ext>
            </a:extLst>
          </p:cNvPr>
          <p:cNvSpPr txBox="1"/>
          <p:nvPr/>
        </p:nvSpPr>
        <p:spPr>
          <a:xfrm>
            <a:off x="2410316" y="4002725"/>
            <a:ext cx="2066793" cy="276999"/>
          </a:xfrm>
          <a:prstGeom prst="rect">
            <a:avLst/>
          </a:prstGeom>
          <a:noFill/>
        </p:spPr>
        <p:txBody>
          <a:bodyPr wrap="square">
            <a:spAutoFit/>
          </a:bodyPr>
          <a:lstStyle/>
          <a:p>
            <a:r>
              <a:rPr lang="en-US" sz="1200">
                <a:solidFill>
                  <a:srgbClr val="FF0000"/>
                </a:solidFill>
                <a:latin typeface="Avenir Next LT Pro" panose="020B0504020202020204" pitchFamily="34" charset="0"/>
              </a:rPr>
              <a:t>Differences can include:</a:t>
            </a:r>
            <a:endParaRPr lang="en-US" sz="1200">
              <a:solidFill>
                <a:srgbClr val="FF0000"/>
              </a:solidFill>
            </a:endParaRPr>
          </a:p>
        </p:txBody>
      </p:sp>
      <p:sp>
        <p:nvSpPr>
          <p:cNvPr id="7" name="TextBox 6">
            <a:extLst>
              <a:ext uri="{FF2B5EF4-FFF2-40B4-BE49-F238E27FC236}">
                <a16:creationId xmlns:a16="http://schemas.microsoft.com/office/drawing/2014/main" id="{BE7AAF5C-B886-C0E9-54E6-81804371511B}"/>
              </a:ext>
            </a:extLst>
          </p:cNvPr>
          <p:cNvSpPr txBox="1"/>
          <p:nvPr/>
        </p:nvSpPr>
        <p:spPr>
          <a:xfrm>
            <a:off x="993733" y="5005802"/>
            <a:ext cx="1257041" cy="276999"/>
          </a:xfrm>
          <a:prstGeom prst="rect">
            <a:avLst/>
          </a:prstGeom>
          <a:noFill/>
        </p:spPr>
        <p:txBody>
          <a:bodyPr wrap="square">
            <a:spAutoFit/>
          </a:bodyPr>
          <a:lstStyle/>
          <a:p>
            <a:r>
              <a:rPr lang="en-US" sz="1200" dirty="0">
                <a:solidFill>
                  <a:srgbClr val="FF0000"/>
                </a:solidFill>
                <a:latin typeface="Avenir Next LT Pro" panose="020B0504020202020204" pitchFamily="34" charset="0"/>
              </a:rPr>
              <a:t>characteristics</a:t>
            </a:r>
            <a:endParaRPr lang="en-US" sz="1200" dirty="0">
              <a:solidFill>
                <a:srgbClr val="FF0000"/>
              </a:solidFill>
            </a:endParaRPr>
          </a:p>
        </p:txBody>
      </p:sp>
    </p:spTree>
    <p:extLst>
      <p:ext uri="{BB962C8B-B14F-4D97-AF65-F5344CB8AC3E}">
        <p14:creationId xmlns:p14="http://schemas.microsoft.com/office/powerpoint/2010/main" val="300021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B3BA8-78CE-4DA8-A6E1-DF38F762D74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3A5A1C-D996-A1D8-F05C-8E0E72D528D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E88AE5C-EF5F-52A8-F9B3-C33E2ADE74E5}"/>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6975E3CB-5591-DF1F-0C1A-AF201D81AF2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Engage</a:t>
            </a:r>
          </a:p>
        </p:txBody>
      </p:sp>
      <p:sp>
        <p:nvSpPr>
          <p:cNvPr id="12" name="TextBox 11">
            <a:extLst>
              <a:ext uri="{FF2B5EF4-FFF2-40B4-BE49-F238E27FC236}">
                <a16:creationId xmlns:a16="http://schemas.microsoft.com/office/drawing/2014/main" id="{FE514576-8F29-FCC1-B83D-2588780B23F5}"/>
              </a:ext>
            </a:extLst>
          </p:cNvPr>
          <p:cNvSpPr txBox="1"/>
          <p:nvPr/>
        </p:nvSpPr>
        <p:spPr>
          <a:xfrm>
            <a:off x="6344357" y="1258945"/>
            <a:ext cx="5451402" cy="3785652"/>
          </a:xfrm>
          <a:prstGeom prst="rect">
            <a:avLst/>
          </a:prstGeom>
          <a:noFill/>
        </p:spPr>
        <p:txBody>
          <a:bodyPr wrap="square">
            <a:spAutoFit/>
          </a:bodyPr>
          <a:lstStyle/>
          <a:p>
            <a:pPr algn="ctr"/>
            <a:r>
              <a:rPr lang="en-US" sz="4800">
                <a:latin typeface="Avenir Next LT Pro" panose="020B0504020202020204" pitchFamily="34" charset="0"/>
              </a:rPr>
              <a:t>As a group, try to find matching pairs of parent/child matches.</a:t>
            </a:r>
          </a:p>
        </p:txBody>
      </p:sp>
      <p:sp>
        <p:nvSpPr>
          <p:cNvPr id="6" name="Rectangle: Rounded Corners 5">
            <a:extLst>
              <a:ext uri="{FF2B5EF4-FFF2-40B4-BE49-F238E27FC236}">
                <a16:creationId xmlns:a16="http://schemas.microsoft.com/office/drawing/2014/main" id="{6CF8A6F3-7E2D-C8EB-1CB7-B3745031998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377349-BA66-AAC4-6878-2FB76A39270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pic>
        <p:nvPicPr>
          <p:cNvPr id="7" name="Picture 6" descr="Smiling father standing with child on shoulders outdoors, in front of with house">
            <a:extLst>
              <a:ext uri="{FF2B5EF4-FFF2-40B4-BE49-F238E27FC236}">
                <a16:creationId xmlns:a16="http://schemas.microsoft.com/office/drawing/2014/main" id="{F8CB0126-C8FF-B683-E503-51D3A9FDED99}"/>
              </a:ext>
            </a:extLst>
          </p:cNvPr>
          <p:cNvPicPr>
            <a:picLocks noChangeAspect="1"/>
          </p:cNvPicPr>
          <p:nvPr/>
        </p:nvPicPr>
        <p:blipFill>
          <a:blip r:embed="rId3" cstate="screen">
            <a:extLst>
              <a:ext uri="{28A0092B-C50C-407E-A947-70E740481C1C}">
                <a14:useLocalDpi xmlns:a14="http://schemas.microsoft.com/office/drawing/2010/main" val="0"/>
              </a:ext>
            </a:extLst>
          </a:blip>
          <a:srcRect t="-178"/>
          <a:stretch>
            <a:fillRect/>
          </a:stretch>
        </p:blipFill>
        <p:spPr>
          <a:xfrm>
            <a:off x="0" y="-11693"/>
            <a:ext cx="5847644" cy="6243622"/>
          </a:xfrm>
          <a:prstGeom prst="rect">
            <a:avLst/>
          </a:prstGeom>
          <a:effectLst>
            <a:softEdge rad="635000"/>
          </a:effectLst>
        </p:spPr>
      </p:pic>
    </p:spTree>
    <p:extLst>
      <p:ext uri="{BB962C8B-B14F-4D97-AF65-F5344CB8AC3E}">
        <p14:creationId xmlns:p14="http://schemas.microsoft.com/office/powerpoint/2010/main" val="6963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70CDF-6F74-861C-5A51-2C6C8D6CEE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C3FB40-0E8A-494F-814E-BC7885706BA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673165E-D802-2975-4252-8D78CECE99CA}"/>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3B6B193B-8903-E344-CCCB-E776B392423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Engage</a:t>
            </a:r>
          </a:p>
        </p:txBody>
      </p:sp>
      <p:sp>
        <p:nvSpPr>
          <p:cNvPr id="12" name="TextBox 11">
            <a:extLst>
              <a:ext uri="{FF2B5EF4-FFF2-40B4-BE49-F238E27FC236}">
                <a16:creationId xmlns:a16="http://schemas.microsoft.com/office/drawing/2014/main" id="{7626490C-DB80-C464-EE53-A034131FA359}"/>
              </a:ext>
            </a:extLst>
          </p:cNvPr>
          <p:cNvSpPr txBox="1"/>
          <p:nvPr/>
        </p:nvSpPr>
        <p:spPr>
          <a:xfrm>
            <a:off x="663824" y="1961802"/>
            <a:ext cx="7022101" cy="2308324"/>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characteristics</a:t>
            </a:r>
            <a:r>
              <a:rPr lang="en-US" sz="4800">
                <a:latin typeface="Avenir Next LT Pro" panose="020B0504020202020204" pitchFamily="34" charset="0"/>
              </a:rPr>
              <a:t> are you using to make these matches?</a:t>
            </a:r>
          </a:p>
        </p:txBody>
      </p:sp>
      <p:sp>
        <p:nvSpPr>
          <p:cNvPr id="6" name="Rectangle: Rounded Corners 5">
            <a:extLst>
              <a:ext uri="{FF2B5EF4-FFF2-40B4-BE49-F238E27FC236}">
                <a16:creationId xmlns:a16="http://schemas.microsoft.com/office/drawing/2014/main" id="{BE03F17C-6229-A7D8-FC3F-CB1D8D3E3DE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3EA14D0-E767-8571-D59D-3B406A52AB3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pic>
        <p:nvPicPr>
          <p:cNvPr id="7" name="Picture 6" descr="Adult hugging little girl">
            <a:extLst>
              <a:ext uri="{FF2B5EF4-FFF2-40B4-BE49-F238E27FC236}">
                <a16:creationId xmlns:a16="http://schemas.microsoft.com/office/drawing/2014/main" id="{8F873860-F15D-0364-580F-D0B53E41F44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044894" y="0"/>
            <a:ext cx="4152951" cy="6231928"/>
          </a:xfrm>
          <a:prstGeom prst="rect">
            <a:avLst/>
          </a:prstGeom>
          <a:effectLst>
            <a:softEdge rad="635000"/>
          </a:effectLst>
        </p:spPr>
      </p:pic>
    </p:spTree>
    <p:extLst>
      <p:ext uri="{BB962C8B-B14F-4D97-AF65-F5344CB8AC3E}">
        <p14:creationId xmlns:p14="http://schemas.microsoft.com/office/powerpoint/2010/main" val="2798765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2C2DA-DDB8-CD52-0071-545070D465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F875F41-673C-487C-3301-20FB3EB351B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B4B456D-2F81-F1B3-4137-F873A93D6CA5}"/>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90928D5F-4DEB-4BFB-5FB8-929BECB0093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Explore</a:t>
            </a:r>
          </a:p>
        </p:txBody>
      </p:sp>
      <p:sp>
        <p:nvSpPr>
          <p:cNvPr id="6" name="Rectangle: Rounded Corners 5">
            <a:extLst>
              <a:ext uri="{FF2B5EF4-FFF2-40B4-BE49-F238E27FC236}">
                <a16:creationId xmlns:a16="http://schemas.microsoft.com/office/drawing/2014/main" id="{7361E43B-ED70-E431-39EA-08B7FE31203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8A2FE2-DFC0-8845-7293-4B1D428960A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grpSp>
        <p:nvGrpSpPr>
          <p:cNvPr id="14" name="Group 13">
            <a:extLst>
              <a:ext uri="{FF2B5EF4-FFF2-40B4-BE49-F238E27FC236}">
                <a16:creationId xmlns:a16="http://schemas.microsoft.com/office/drawing/2014/main" id="{059CD83E-68EF-2922-B975-54DCEF934917}"/>
              </a:ext>
            </a:extLst>
          </p:cNvPr>
          <p:cNvGrpSpPr/>
          <p:nvPr/>
        </p:nvGrpSpPr>
        <p:grpSpPr>
          <a:xfrm>
            <a:off x="2325511" y="1515253"/>
            <a:ext cx="7540978" cy="3139321"/>
            <a:chOff x="2325510" y="828288"/>
            <a:chExt cx="7540978" cy="3139321"/>
          </a:xfrm>
        </p:grpSpPr>
        <p:sp>
          <p:nvSpPr>
            <p:cNvPr id="12" name="TextBox 11">
              <a:extLst>
                <a:ext uri="{FF2B5EF4-FFF2-40B4-BE49-F238E27FC236}">
                  <a16:creationId xmlns:a16="http://schemas.microsoft.com/office/drawing/2014/main" id="{C8866A6C-14F9-D6B8-95AB-79A1831CF218}"/>
                </a:ext>
              </a:extLst>
            </p:cNvPr>
            <p:cNvSpPr txBox="1"/>
            <p:nvPr/>
          </p:nvSpPr>
          <p:spPr>
            <a:xfrm>
              <a:off x="2584949" y="828288"/>
              <a:ext cx="7022101" cy="1569660"/>
            </a:xfrm>
            <a:prstGeom prst="rect">
              <a:avLst/>
            </a:prstGeom>
            <a:noFill/>
          </p:spPr>
          <p:txBody>
            <a:bodyPr wrap="square">
              <a:spAutoFit/>
            </a:bodyPr>
            <a:lstStyle/>
            <a:p>
              <a:pPr algn="ctr"/>
              <a:r>
                <a:rPr lang="en-US" sz="4800" b="1">
                  <a:latin typeface="Avenir Next LT Pro" panose="020B0504020202020204" pitchFamily="34" charset="0"/>
                </a:rPr>
                <a:t>View</a:t>
              </a:r>
              <a:r>
                <a:rPr lang="en-US" sz="4800">
                  <a:latin typeface="Avenir Next LT Pro" panose="020B0504020202020204" pitchFamily="34" charset="0"/>
                </a:rPr>
                <a:t> </a:t>
              </a:r>
              <a:r>
                <a:rPr lang="en-US" sz="4800" i="1">
                  <a:latin typeface="Avenir Next LT Pro" panose="020B0504020202020204" pitchFamily="34" charset="0"/>
                </a:rPr>
                <a:t>Mother’s Day Baby Wildlife </a:t>
              </a:r>
              <a:r>
                <a:rPr lang="en-US" sz="4800">
                  <a:latin typeface="Avenir Next LT Pro" panose="020B0504020202020204" pitchFamily="34" charset="0"/>
                </a:rPr>
                <a:t>Video</a:t>
              </a:r>
            </a:p>
          </p:txBody>
        </p:sp>
        <p:grpSp>
          <p:nvGrpSpPr>
            <p:cNvPr id="13" name="Group 12">
              <a:extLst>
                <a:ext uri="{FF2B5EF4-FFF2-40B4-BE49-F238E27FC236}">
                  <a16:creationId xmlns:a16="http://schemas.microsoft.com/office/drawing/2014/main" id="{2C554FF8-180E-949A-1B95-F80D5D5DD6CD}"/>
                </a:ext>
              </a:extLst>
            </p:cNvPr>
            <p:cNvGrpSpPr/>
            <p:nvPr/>
          </p:nvGrpSpPr>
          <p:grpSpPr>
            <a:xfrm>
              <a:off x="2325510" y="2890391"/>
              <a:ext cx="7540978" cy="1077218"/>
              <a:chOff x="2427111" y="2823437"/>
              <a:chExt cx="7540978" cy="1077218"/>
            </a:xfrm>
          </p:grpSpPr>
          <p:sp>
            <p:nvSpPr>
              <p:cNvPr id="8" name="TextBox 7">
                <a:extLst>
                  <a:ext uri="{FF2B5EF4-FFF2-40B4-BE49-F238E27FC236}">
                    <a16:creationId xmlns:a16="http://schemas.microsoft.com/office/drawing/2014/main" id="{C28167B7-401D-E748-76C6-D2CDBFBD6C80}"/>
                  </a:ext>
                </a:extLst>
              </p:cNvPr>
              <p:cNvSpPr txBox="1"/>
              <p:nvPr/>
            </p:nvSpPr>
            <p:spPr>
              <a:xfrm>
                <a:off x="3680176" y="2823437"/>
                <a:ext cx="6287913" cy="1077218"/>
              </a:xfrm>
              <a:prstGeom prst="rect">
                <a:avLst/>
              </a:prstGeom>
              <a:noFill/>
            </p:spPr>
            <p:txBody>
              <a:bodyPr wrap="square">
                <a:spAutoFit/>
              </a:bodyPr>
              <a:lstStyle/>
              <a:p>
                <a:r>
                  <a:rPr lang="en-US" sz="3200">
                    <a:hlinkClick r:id="rId3"/>
                  </a:rPr>
                  <a:t>https://youtu.be/kkI1DgW1yIM?si=JcIeBMRuJwmB78-k</a:t>
                </a:r>
                <a:r>
                  <a:rPr lang="en-US" sz="3200"/>
                  <a:t> </a:t>
                </a:r>
              </a:p>
            </p:txBody>
          </p:sp>
          <p:sp>
            <p:nvSpPr>
              <p:cNvPr id="11" name="TextBox 10">
                <a:extLst>
                  <a:ext uri="{FF2B5EF4-FFF2-40B4-BE49-F238E27FC236}">
                    <a16:creationId xmlns:a16="http://schemas.microsoft.com/office/drawing/2014/main" id="{D26754FE-B151-E2FB-081D-2C873DE2BA71}"/>
                  </a:ext>
                </a:extLst>
              </p:cNvPr>
              <p:cNvSpPr txBox="1"/>
              <p:nvPr/>
            </p:nvSpPr>
            <p:spPr>
              <a:xfrm>
                <a:off x="2427111" y="2823437"/>
                <a:ext cx="6096000" cy="584775"/>
              </a:xfrm>
              <a:prstGeom prst="rect">
                <a:avLst/>
              </a:prstGeom>
              <a:noFill/>
            </p:spPr>
            <p:txBody>
              <a:bodyPr wrap="square">
                <a:spAutoFit/>
              </a:bodyPr>
              <a:lstStyle/>
              <a:p>
                <a:r>
                  <a:rPr lang="en-US" sz="3200" b="1">
                    <a:latin typeface="Avenir Next LT Pro" panose="020B0504020202020204" pitchFamily="34" charset="0"/>
                  </a:rPr>
                  <a:t>Link:</a:t>
                </a:r>
                <a:endParaRPr lang="en-US" sz="3200" b="1"/>
              </a:p>
            </p:txBody>
          </p:sp>
        </p:grpSp>
      </p:grpSp>
    </p:spTree>
    <p:extLst>
      <p:ext uri="{BB962C8B-B14F-4D97-AF65-F5344CB8AC3E}">
        <p14:creationId xmlns:p14="http://schemas.microsoft.com/office/powerpoint/2010/main" val="3115912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4B2ED-60CD-3E25-4750-D28B1DEE231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716656-1D3F-44C5-55B7-DE3CBD22041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A8AB01A-AAF8-C193-9D25-477DAAC2996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8DBA9B45-FFDE-CB0E-4FDF-2BE6D4FCF34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Explore</a:t>
            </a:r>
          </a:p>
        </p:txBody>
      </p:sp>
      <p:sp>
        <p:nvSpPr>
          <p:cNvPr id="6" name="Rectangle: Rounded Corners 5">
            <a:extLst>
              <a:ext uri="{FF2B5EF4-FFF2-40B4-BE49-F238E27FC236}">
                <a16:creationId xmlns:a16="http://schemas.microsoft.com/office/drawing/2014/main" id="{50E2D8D2-B60A-C77A-740C-1CFFEAF3DC7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9AABD8-1046-0183-7E5B-587AEE1A81F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pic>
        <p:nvPicPr>
          <p:cNvPr id="7" name="Picture 6" descr="A picture containing timeline&#10;&#10;AI-generated content may be incorrect.">
            <a:extLst>
              <a:ext uri="{FF2B5EF4-FFF2-40B4-BE49-F238E27FC236}">
                <a16:creationId xmlns:a16="http://schemas.microsoft.com/office/drawing/2014/main" id="{FA228B14-9D4D-3EDF-1A78-B81176B06D6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55043"/>
            <a:ext cx="4721096" cy="6109653"/>
          </a:xfrm>
          <a:prstGeom prst="rect">
            <a:avLst/>
          </a:prstGeom>
          <a:ln>
            <a:solidFill>
              <a:schemeClr val="tx1"/>
            </a:solidFill>
          </a:ln>
        </p:spPr>
      </p:pic>
      <p:sp>
        <p:nvSpPr>
          <p:cNvPr id="10" name="TextBox 9">
            <a:extLst>
              <a:ext uri="{FF2B5EF4-FFF2-40B4-BE49-F238E27FC236}">
                <a16:creationId xmlns:a16="http://schemas.microsoft.com/office/drawing/2014/main" id="{4542F78D-B284-AA07-84A6-DBA467ABE716}"/>
              </a:ext>
            </a:extLst>
          </p:cNvPr>
          <p:cNvSpPr txBox="1"/>
          <p:nvPr/>
        </p:nvSpPr>
        <p:spPr>
          <a:xfrm>
            <a:off x="4359177" y="309724"/>
            <a:ext cx="488223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Turkey Traits</a:t>
            </a:r>
            <a:endParaRPr lang="en-US" sz="4800"/>
          </a:p>
        </p:txBody>
      </p:sp>
      <p:pic>
        <p:nvPicPr>
          <p:cNvPr id="15" name="Picture 14" descr="A picture containing text&#10;&#10;AI-generated content may be incorrect.">
            <a:extLst>
              <a:ext uri="{FF2B5EF4-FFF2-40B4-BE49-F238E27FC236}">
                <a16:creationId xmlns:a16="http://schemas.microsoft.com/office/drawing/2014/main" id="{A39059DB-F76F-6468-EFE7-90D1E02B953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75658" y="122275"/>
            <a:ext cx="1194816" cy="1205896"/>
          </a:xfrm>
          <a:prstGeom prst="rect">
            <a:avLst/>
          </a:prstGeom>
        </p:spPr>
      </p:pic>
      <p:sp>
        <p:nvSpPr>
          <p:cNvPr id="3" name="TextBox 2">
            <a:extLst>
              <a:ext uri="{FF2B5EF4-FFF2-40B4-BE49-F238E27FC236}">
                <a16:creationId xmlns:a16="http://schemas.microsoft.com/office/drawing/2014/main" id="{720BAEEA-1412-6F70-EBAF-5995190195B4}"/>
              </a:ext>
            </a:extLst>
          </p:cNvPr>
          <p:cNvSpPr txBox="1"/>
          <p:nvPr/>
        </p:nvSpPr>
        <p:spPr>
          <a:xfrm>
            <a:off x="4929106" y="1659285"/>
            <a:ext cx="7022101" cy="3539430"/>
          </a:xfrm>
          <a:prstGeom prst="rect">
            <a:avLst/>
          </a:prstGeom>
          <a:noFill/>
        </p:spPr>
        <p:txBody>
          <a:bodyPr wrap="square" lIns="91440" tIns="45720" rIns="91440" bIns="45720" anchor="t">
            <a:spAutoFit/>
          </a:bodyPr>
          <a:lstStyle/>
          <a:p>
            <a:r>
              <a:rPr lang="en-US" sz="3200" dirty="0">
                <a:latin typeface="Avenir Next LT Pro"/>
              </a:rPr>
              <a:t>Just like the plant seedlings and adults, animal babies and their parents can also look the same and different. What characteristics do you see? A </a:t>
            </a:r>
            <a:r>
              <a:rPr lang="en-US" sz="3200" b="1" dirty="0">
                <a:latin typeface="Avenir Next LT Pro"/>
              </a:rPr>
              <a:t>characteristic</a:t>
            </a:r>
            <a:r>
              <a:rPr lang="en-US" sz="3200" dirty="0">
                <a:latin typeface="Avenir Next LT Pro"/>
              </a:rPr>
              <a:t> is a trait or a part of something that can look the same or different.</a:t>
            </a:r>
          </a:p>
        </p:txBody>
      </p:sp>
    </p:spTree>
    <p:extLst>
      <p:ext uri="{BB962C8B-B14F-4D97-AF65-F5344CB8AC3E}">
        <p14:creationId xmlns:p14="http://schemas.microsoft.com/office/powerpoint/2010/main" val="276423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19AA-6708-30E5-C825-6723292981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D7C48B-2AE2-56E1-1B28-C255FA7DCE3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429C0C5-6B5E-968B-3643-41A38488C96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E514D57A-F8B5-BAC4-AEDE-3232CFCAADD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Explore</a:t>
            </a:r>
          </a:p>
        </p:txBody>
      </p:sp>
      <p:sp>
        <p:nvSpPr>
          <p:cNvPr id="6" name="Rectangle: Rounded Corners 5">
            <a:extLst>
              <a:ext uri="{FF2B5EF4-FFF2-40B4-BE49-F238E27FC236}">
                <a16:creationId xmlns:a16="http://schemas.microsoft.com/office/drawing/2014/main" id="{28C52FF9-5FF4-BDBA-1EEF-D2545F8A5DD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145171-1A55-6176-BCAE-79574FB1ECE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pic>
        <p:nvPicPr>
          <p:cNvPr id="7" name="Picture 6" descr="A picture containing timeline&#10;&#10;AI-generated content may be incorrect.">
            <a:extLst>
              <a:ext uri="{FF2B5EF4-FFF2-40B4-BE49-F238E27FC236}">
                <a16:creationId xmlns:a16="http://schemas.microsoft.com/office/drawing/2014/main" id="{F356A8A5-FFC6-16D4-92CF-3BD5ED2CD0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55043"/>
            <a:ext cx="4721096" cy="6109653"/>
          </a:xfrm>
          <a:prstGeom prst="rect">
            <a:avLst/>
          </a:prstGeom>
          <a:ln>
            <a:solidFill>
              <a:schemeClr val="tx1"/>
            </a:solidFill>
          </a:ln>
        </p:spPr>
      </p:pic>
      <p:sp>
        <p:nvSpPr>
          <p:cNvPr id="10" name="TextBox 9">
            <a:extLst>
              <a:ext uri="{FF2B5EF4-FFF2-40B4-BE49-F238E27FC236}">
                <a16:creationId xmlns:a16="http://schemas.microsoft.com/office/drawing/2014/main" id="{C72A6609-B5BB-84C0-F17F-45FCAB191709}"/>
              </a:ext>
            </a:extLst>
          </p:cNvPr>
          <p:cNvSpPr txBox="1"/>
          <p:nvPr/>
        </p:nvSpPr>
        <p:spPr>
          <a:xfrm>
            <a:off x="4359177" y="309724"/>
            <a:ext cx="488223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Turkey Traits</a:t>
            </a:r>
            <a:endParaRPr lang="en-US" sz="4800"/>
          </a:p>
        </p:txBody>
      </p:sp>
      <p:pic>
        <p:nvPicPr>
          <p:cNvPr id="15" name="Picture 14" descr="A picture containing text&#10;&#10;AI-generated content may be incorrect.">
            <a:extLst>
              <a:ext uri="{FF2B5EF4-FFF2-40B4-BE49-F238E27FC236}">
                <a16:creationId xmlns:a16="http://schemas.microsoft.com/office/drawing/2014/main" id="{D877A969-2F8F-A091-2EAC-60468AFB7A86}"/>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75658" y="122275"/>
            <a:ext cx="1194816" cy="1205896"/>
          </a:xfrm>
          <a:prstGeom prst="rect">
            <a:avLst/>
          </a:prstGeom>
        </p:spPr>
      </p:pic>
      <p:sp>
        <p:nvSpPr>
          <p:cNvPr id="3" name="TextBox 2">
            <a:extLst>
              <a:ext uri="{FF2B5EF4-FFF2-40B4-BE49-F238E27FC236}">
                <a16:creationId xmlns:a16="http://schemas.microsoft.com/office/drawing/2014/main" id="{95111B33-A180-BAD2-E0F7-B6D9FE1719C9}"/>
              </a:ext>
            </a:extLst>
          </p:cNvPr>
          <p:cNvSpPr txBox="1"/>
          <p:nvPr/>
        </p:nvSpPr>
        <p:spPr>
          <a:xfrm>
            <a:off x="4929106" y="1659285"/>
            <a:ext cx="7022101" cy="3539430"/>
          </a:xfrm>
          <a:prstGeom prst="rect">
            <a:avLst/>
          </a:prstGeom>
          <a:noFill/>
        </p:spPr>
        <p:txBody>
          <a:bodyPr wrap="square">
            <a:spAutoFit/>
          </a:bodyPr>
          <a:lstStyle/>
          <a:p>
            <a:r>
              <a:rPr lang="en-US" sz="3200">
                <a:latin typeface="Avenir Next LT Pro" panose="020B0504020202020204" pitchFamily="34" charset="0"/>
              </a:rPr>
              <a:t>Look at the photos of the turkey chicks and the mother hen and their characteristics. </a:t>
            </a:r>
          </a:p>
          <a:p>
            <a:endParaRPr lang="en-US" sz="3200">
              <a:latin typeface="Avenir Next LT Pro" panose="020B0504020202020204" pitchFamily="34" charset="0"/>
            </a:endParaRPr>
          </a:p>
          <a:p>
            <a:r>
              <a:rPr lang="en-US" sz="3200" i="1">
                <a:latin typeface="Avenir Next LT Pro" panose="020B0504020202020204" pitchFamily="34" charset="0"/>
              </a:rPr>
              <a:t>What do they all have in common? Do the baby chicks all look like their mother?</a:t>
            </a:r>
          </a:p>
        </p:txBody>
      </p:sp>
    </p:spTree>
    <p:extLst>
      <p:ext uri="{BB962C8B-B14F-4D97-AF65-F5344CB8AC3E}">
        <p14:creationId xmlns:p14="http://schemas.microsoft.com/office/powerpoint/2010/main" val="4244290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9CF57-EC19-0EC5-7A87-6C504659C3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2E009C-C2C7-BE2F-026F-8984E2BA7BE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A49C1F1-53C9-13E3-4DED-B3CD814AD20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CCE8B8BD-6C69-8C37-1322-9E5AA952124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Explore</a:t>
            </a:r>
          </a:p>
        </p:txBody>
      </p:sp>
      <p:sp>
        <p:nvSpPr>
          <p:cNvPr id="6" name="Rectangle: Rounded Corners 5">
            <a:extLst>
              <a:ext uri="{FF2B5EF4-FFF2-40B4-BE49-F238E27FC236}">
                <a16:creationId xmlns:a16="http://schemas.microsoft.com/office/drawing/2014/main" id="{2FAD02DF-30CB-BFE1-5C88-53615F98683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FE275D-DBCA-26A0-57B6-8B3EFE68505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BB78DB16-E629-366F-14C4-816F3FABD7F2}"/>
              </a:ext>
            </a:extLst>
          </p:cNvPr>
          <p:cNvSpPr txBox="1"/>
          <p:nvPr/>
        </p:nvSpPr>
        <p:spPr>
          <a:xfrm>
            <a:off x="258878" y="1772828"/>
            <a:ext cx="7022101" cy="3046988"/>
          </a:xfrm>
          <a:prstGeom prst="rect">
            <a:avLst/>
          </a:prstGeom>
          <a:noFill/>
        </p:spPr>
        <p:txBody>
          <a:bodyPr wrap="square">
            <a:spAutoFit/>
          </a:bodyPr>
          <a:lstStyle/>
          <a:p>
            <a:pPr algn="ctr"/>
            <a:r>
              <a:rPr lang="en-US" sz="4800">
                <a:latin typeface="Avenir Next LT Pro" panose="020B0504020202020204" pitchFamily="34" charset="0"/>
              </a:rPr>
              <a:t>Why do you think the baby turkey chicks look </a:t>
            </a:r>
            <a:r>
              <a:rPr lang="en-US" sz="4800" b="1">
                <a:latin typeface="Avenir Next LT Pro" panose="020B0504020202020204" pitchFamily="34" charset="0"/>
              </a:rPr>
              <a:t>different</a:t>
            </a:r>
            <a:r>
              <a:rPr lang="en-US" sz="4800">
                <a:latin typeface="Avenir Next LT Pro" panose="020B0504020202020204" pitchFamily="34" charset="0"/>
              </a:rPr>
              <a:t> from the mother hen?</a:t>
            </a:r>
          </a:p>
        </p:txBody>
      </p:sp>
      <p:pic>
        <p:nvPicPr>
          <p:cNvPr id="2052" name="Picture 4">
            <a:extLst>
              <a:ext uri="{FF2B5EF4-FFF2-40B4-BE49-F238E27FC236}">
                <a16:creationId xmlns:a16="http://schemas.microsoft.com/office/drawing/2014/main" id="{36CB5061-05EA-EF2A-C12C-4C0A9D93E98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280979" y="0"/>
            <a:ext cx="4911021"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03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FAFB2-1C6B-6B15-1F14-2427778F794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75ABF9-8FA9-4829-07C1-23E9392A7C5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9805F61-37C2-AA9C-ECA1-C24C5DF4B15A}"/>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B6FBD0D4-8DDE-978B-2C9F-62194642F11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8B Parents and Offspring: Explore</a:t>
            </a:r>
          </a:p>
        </p:txBody>
      </p:sp>
      <p:sp>
        <p:nvSpPr>
          <p:cNvPr id="6" name="Rectangle: Rounded Corners 5">
            <a:extLst>
              <a:ext uri="{FF2B5EF4-FFF2-40B4-BE49-F238E27FC236}">
                <a16:creationId xmlns:a16="http://schemas.microsoft.com/office/drawing/2014/main" id="{F45D3D50-E233-16C5-73A2-AD2A040238DA}"/>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FC786CB-3C4B-E303-A828-EC9F6D2ACD8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8B</a:t>
            </a:r>
            <a:endParaRPr lang="en-US" sz="2000"/>
          </a:p>
        </p:txBody>
      </p:sp>
      <p:sp>
        <p:nvSpPr>
          <p:cNvPr id="3" name="TextBox 2">
            <a:extLst>
              <a:ext uri="{FF2B5EF4-FFF2-40B4-BE49-F238E27FC236}">
                <a16:creationId xmlns:a16="http://schemas.microsoft.com/office/drawing/2014/main" id="{CA38DF86-C8B9-9745-CBEB-B6EBF6358713}"/>
              </a:ext>
            </a:extLst>
          </p:cNvPr>
          <p:cNvSpPr txBox="1"/>
          <p:nvPr/>
        </p:nvSpPr>
        <p:spPr>
          <a:xfrm>
            <a:off x="5846323" y="1229233"/>
            <a:ext cx="5693797" cy="3785652"/>
          </a:xfrm>
          <a:prstGeom prst="rect">
            <a:avLst/>
          </a:prstGeom>
          <a:noFill/>
        </p:spPr>
        <p:txBody>
          <a:bodyPr wrap="square">
            <a:spAutoFit/>
          </a:bodyPr>
          <a:lstStyle/>
          <a:p>
            <a:pPr algn="ctr"/>
            <a:r>
              <a:rPr lang="en-US" sz="4800">
                <a:latin typeface="Avenir Next LT Pro" panose="020B0504020202020204" pitchFamily="34" charset="0"/>
              </a:rPr>
              <a:t>How does this compare to what we learned about plant parents and plant seedlings?</a:t>
            </a:r>
          </a:p>
        </p:txBody>
      </p:sp>
      <p:pic>
        <p:nvPicPr>
          <p:cNvPr id="8" name="Picture 7" descr="Seeds flying off of a dandelion seed head">
            <a:extLst>
              <a:ext uri="{FF2B5EF4-FFF2-40B4-BE49-F238E27FC236}">
                <a16:creationId xmlns:a16="http://schemas.microsoft.com/office/drawing/2014/main" id="{5DB1695A-42FB-AFB1-50EB-AD985ECCF01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12190"/>
            <a:ext cx="5421721" cy="6219738"/>
          </a:xfrm>
          <a:prstGeom prst="rect">
            <a:avLst/>
          </a:prstGeom>
          <a:effectLst>
            <a:softEdge rad="635000"/>
          </a:effectLst>
        </p:spPr>
      </p:pic>
    </p:spTree>
    <p:extLst>
      <p:ext uri="{BB962C8B-B14F-4D97-AF65-F5344CB8AC3E}">
        <p14:creationId xmlns:p14="http://schemas.microsoft.com/office/powerpoint/2010/main" val="3677288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1428</Words>
  <Application>Microsoft Office PowerPoint</Application>
  <PresentationFormat>Widescreen</PresentationFormat>
  <Paragraphs>182</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24</cp:revision>
  <dcterms:created xsi:type="dcterms:W3CDTF">2025-07-18T14:01:07Z</dcterms:created>
  <dcterms:modified xsi:type="dcterms:W3CDTF">2025-08-14T15:01:04Z</dcterms:modified>
</cp:coreProperties>
</file>