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3A9A8"/>
    <a:srgbClr val="8FD2C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DD53F1-56E9-48E0-956D-A3731CD166A5}" v="1" dt="2025-08-14T14:44:33.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F7219-EC6B-4E80-ABD5-64E62E6B6951}"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5E004-4525-4988-8CF9-42658418D222}" type="slidenum">
              <a:rPr lang="en-US" smtClean="0"/>
              <a:t>‹#›</a:t>
            </a:fld>
            <a:endParaRPr lang="en-US"/>
          </a:p>
        </p:txBody>
      </p:sp>
    </p:spTree>
    <p:extLst>
      <p:ext uri="{BB962C8B-B14F-4D97-AF65-F5344CB8AC3E}">
        <p14:creationId xmlns:p14="http://schemas.microsoft.com/office/powerpoint/2010/main" val="3883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mdc.mo.gov/discover-nature/field-guid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F4A73-560F-A253-85AA-7E47C076E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0B6B06-AD6E-D5C0-45FC-732809457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DE1CE-8F47-9221-CBB8-851A54471C64}"/>
              </a:ext>
            </a:extLst>
          </p:cNvPr>
          <p:cNvSpPr>
            <a:spLocks noGrp="1"/>
          </p:cNvSpPr>
          <p:nvPr>
            <p:ph type="body" idx="1"/>
          </p:nvPr>
        </p:nvSpPr>
        <p:spPr/>
        <p:txBody>
          <a:bodyPr/>
          <a:lstStyle/>
          <a:p>
            <a:r>
              <a:rPr lang="en-US"/>
              <a:t>Find a dandelion with the seeds showing and use your </a:t>
            </a:r>
            <a:r>
              <a:rPr lang="en-US" b="1"/>
              <a:t>Science Notebook 8A Comparing Dandelions </a:t>
            </a:r>
            <a:r>
              <a:rPr lang="en-US"/>
              <a:t>on Page 138 to draw or write the differences.</a:t>
            </a:r>
          </a:p>
          <a:p>
            <a:endParaRPr lang="en-US"/>
          </a:p>
          <a:p>
            <a:r>
              <a:rPr lang="en-US"/>
              <a:t>Drawings and recorded observations can be noted on these pages through drawings and descriptions, as well as a Venn Diagram.</a:t>
            </a:r>
          </a:p>
        </p:txBody>
      </p:sp>
      <p:sp>
        <p:nvSpPr>
          <p:cNvPr id="4" name="Slide Number Placeholder 3">
            <a:extLst>
              <a:ext uri="{FF2B5EF4-FFF2-40B4-BE49-F238E27FC236}">
                <a16:creationId xmlns:a16="http://schemas.microsoft.com/office/drawing/2014/main" id="{CE81AD69-D837-DD00-7067-7813330643E1}"/>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936654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B125E-1C31-C94C-9787-B2A52BE29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9FEC11-CC45-6416-3EDD-3F4E67B90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9840D-0EC1-DC21-B17C-BB25803C9057}"/>
              </a:ext>
            </a:extLst>
          </p:cNvPr>
          <p:cNvSpPr>
            <a:spLocks noGrp="1"/>
          </p:cNvSpPr>
          <p:nvPr>
            <p:ph type="body" idx="1"/>
          </p:nvPr>
        </p:nvSpPr>
        <p:spPr/>
        <p:txBody>
          <a:bodyPr/>
          <a:lstStyle/>
          <a:p>
            <a:r>
              <a:rPr lang="en-US"/>
              <a:t>Have students discuss in small groups. Discuss ideas as a whole group while outside.</a:t>
            </a:r>
          </a:p>
          <a:p>
            <a:endParaRPr lang="en-US"/>
          </a:p>
          <a:p>
            <a:r>
              <a:rPr lang="en-US"/>
              <a:t>Plant in Picture: Common Dandelion</a:t>
            </a:r>
          </a:p>
        </p:txBody>
      </p:sp>
      <p:sp>
        <p:nvSpPr>
          <p:cNvPr id="4" name="Slide Number Placeholder 3">
            <a:extLst>
              <a:ext uri="{FF2B5EF4-FFF2-40B4-BE49-F238E27FC236}">
                <a16:creationId xmlns:a16="http://schemas.microsoft.com/office/drawing/2014/main" id="{8100315F-7842-784E-72B6-95A74DBB3CB6}"/>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4246315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17758-4E60-881E-0C2A-D5F77A161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616C0-A783-5741-D6B0-F3DE4E469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AFA24-7AE7-0A07-6A89-338289085AC9}"/>
              </a:ext>
            </a:extLst>
          </p:cNvPr>
          <p:cNvSpPr>
            <a:spLocks noGrp="1"/>
          </p:cNvSpPr>
          <p:nvPr>
            <p:ph type="body" idx="1"/>
          </p:nvPr>
        </p:nvSpPr>
        <p:spPr/>
        <p:txBody>
          <a:bodyPr/>
          <a:lstStyle/>
          <a:p>
            <a:r>
              <a:rPr lang="en-US"/>
              <a:t>As a class, collect a dandelion flower or two to observe in the classroom.</a:t>
            </a:r>
          </a:p>
          <a:p>
            <a:endParaRPr lang="en-US"/>
          </a:p>
          <a:p>
            <a:r>
              <a:rPr lang="en-US" b="1"/>
              <a:t>Teacher Note: </a:t>
            </a:r>
            <a:r>
              <a:rPr lang="en-US"/>
              <a:t>Typically, when picking flowers, you would remind your students of the 1:10 rule: You may collect one flower for every 10 flowers you see. Remind students about the importance of not collecting all the flowers because it is necessary to leave some flowers so the plants can reproduce. Because they are collecting a nonnative species, this rule does not apply.</a:t>
            </a:r>
          </a:p>
          <a:p>
            <a:endParaRPr lang="en-US"/>
          </a:p>
          <a:p>
            <a:r>
              <a:rPr lang="en-US"/>
              <a:t>Plant in Picture: Common Dandelions </a:t>
            </a:r>
          </a:p>
        </p:txBody>
      </p:sp>
      <p:sp>
        <p:nvSpPr>
          <p:cNvPr id="4" name="Slide Number Placeholder 3">
            <a:extLst>
              <a:ext uri="{FF2B5EF4-FFF2-40B4-BE49-F238E27FC236}">
                <a16:creationId xmlns:a16="http://schemas.microsoft.com/office/drawing/2014/main" id="{ECC37BE2-5BB0-8C26-5B87-7C080CCE17B9}"/>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412465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D90B3-6E68-8373-004D-C2BF410CC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E7FE4-9DFB-9AB8-6E8E-BF5787D98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A139BF-CA76-021D-0076-2F4AC332B2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5CDC07-DEA5-5D75-B07B-068908E838C0}"/>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2467018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8F8B9-F03B-A433-B8C4-805068D663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ECD84E-821A-C34F-2EB9-352A04888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7E3A6-11C4-7F08-ED03-927D20848342}"/>
              </a:ext>
            </a:extLst>
          </p:cNvPr>
          <p:cNvSpPr>
            <a:spLocks noGrp="1"/>
          </p:cNvSpPr>
          <p:nvPr>
            <p:ph type="body" idx="1"/>
          </p:nvPr>
        </p:nvSpPr>
        <p:spPr/>
        <p:txBody>
          <a:bodyPr/>
          <a:lstStyle/>
          <a:p>
            <a:r>
              <a:rPr lang="en-US"/>
              <a:t>Write student ideas on the board and discuss where to place the different life cycles of plants.</a:t>
            </a:r>
          </a:p>
        </p:txBody>
      </p:sp>
      <p:sp>
        <p:nvSpPr>
          <p:cNvPr id="4" name="Slide Number Placeholder 3">
            <a:extLst>
              <a:ext uri="{FF2B5EF4-FFF2-40B4-BE49-F238E27FC236}">
                <a16:creationId xmlns:a16="http://schemas.microsoft.com/office/drawing/2014/main" id="{AA64982B-E699-7F7C-2A07-4F6E7197FB74}"/>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3634161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8FA5D-B638-274B-3ECB-B52466E27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47E95-05A0-5748-32B3-81D6C3FC6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19A5B-2488-B841-CF75-9148338CD2C0}"/>
              </a:ext>
            </a:extLst>
          </p:cNvPr>
          <p:cNvSpPr>
            <a:spLocks noGrp="1"/>
          </p:cNvSpPr>
          <p:nvPr>
            <p:ph type="body" idx="1"/>
          </p:nvPr>
        </p:nvSpPr>
        <p:spPr/>
        <p:txBody>
          <a:bodyPr/>
          <a:lstStyle/>
          <a:p>
            <a:r>
              <a:rPr lang="en-US"/>
              <a:t>Using story from </a:t>
            </a:r>
            <a:r>
              <a:rPr lang="en-US" i="1"/>
              <a:t>The Dandelion Seed </a:t>
            </a:r>
            <a:r>
              <a:rPr lang="en-US"/>
              <a:t>to draw the five different parts of a dandelion life cycle, have students complete the life cycle of a dandelion in their student guide </a:t>
            </a:r>
            <a:r>
              <a:rPr lang="en-US" b="1"/>
              <a:t>Science Notebook 8A Dandelion’s Life Cycle </a:t>
            </a:r>
            <a:r>
              <a:rPr lang="en-US"/>
              <a:t>section on Page 139. </a:t>
            </a:r>
          </a:p>
        </p:txBody>
      </p:sp>
      <p:sp>
        <p:nvSpPr>
          <p:cNvPr id="4" name="Slide Number Placeholder 3">
            <a:extLst>
              <a:ext uri="{FF2B5EF4-FFF2-40B4-BE49-F238E27FC236}">
                <a16:creationId xmlns:a16="http://schemas.microsoft.com/office/drawing/2014/main" id="{65525CC9-4116-6556-E8BB-A21CF71D87C4}"/>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163792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22AA6-4451-BD92-A549-6D93BF538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FB304-2B99-2298-9B5C-4EF479BBAE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251F00-5DC4-BC55-D6D5-603BA59CECB4}"/>
              </a:ext>
            </a:extLst>
          </p:cNvPr>
          <p:cNvSpPr>
            <a:spLocks noGrp="1"/>
          </p:cNvSpPr>
          <p:nvPr>
            <p:ph type="body" idx="1"/>
          </p:nvPr>
        </p:nvSpPr>
        <p:spPr/>
        <p:txBody>
          <a:bodyPr/>
          <a:lstStyle/>
          <a:p>
            <a:r>
              <a:rPr lang="en-US"/>
              <a:t>Explain the life cycle of a plant. Draw on the classroom board the different stages.</a:t>
            </a:r>
          </a:p>
          <a:p>
            <a:pPr marL="171450" indent="-171450">
              <a:buFont typeface="Arial" panose="020B0604020202020204" pitchFamily="34" charset="0"/>
              <a:buChar char="•"/>
            </a:pPr>
            <a:r>
              <a:rPr lang="en-US"/>
              <a:t>Seeds</a:t>
            </a:r>
          </a:p>
          <a:p>
            <a:pPr marL="171450" indent="-171450">
              <a:buFont typeface="Arial" panose="020B0604020202020204" pitchFamily="34" charset="0"/>
              <a:buChar char="•"/>
            </a:pPr>
            <a:r>
              <a:rPr lang="en-US"/>
              <a:t>Seedlings</a:t>
            </a:r>
          </a:p>
          <a:p>
            <a:pPr marL="171450" indent="-171450">
              <a:buFont typeface="Arial" panose="020B0604020202020204" pitchFamily="34" charset="0"/>
              <a:buChar char="•"/>
            </a:pPr>
            <a:r>
              <a:rPr lang="en-US"/>
              <a:t>Plant with leaves</a:t>
            </a:r>
          </a:p>
          <a:p>
            <a:pPr marL="171450" indent="-171450">
              <a:buFont typeface="Arial" panose="020B0604020202020204" pitchFamily="34" charset="0"/>
              <a:buChar char="•"/>
            </a:pPr>
            <a:r>
              <a:rPr lang="en-US"/>
              <a:t>Plant with flowers</a:t>
            </a:r>
          </a:p>
          <a:p>
            <a:pPr marL="171450" indent="-171450">
              <a:buFont typeface="Arial" panose="020B0604020202020204" pitchFamily="34" charset="0"/>
              <a:buChar char="•"/>
            </a:pPr>
            <a:r>
              <a:rPr lang="en-US"/>
              <a:t>Plant with seed head</a:t>
            </a:r>
          </a:p>
        </p:txBody>
      </p:sp>
      <p:sp>
        <p:nvSpPr>
          <p:cNvPr id="4" name="Slide Number Placeholder 3">
            <a:extLst>
              <a:ext uri="{FF2B5EF4-FFF2-40B4-BE49-F238E27FC236}">
                <a16:creationId xmlns:a16="http://schemas.microsoft.com/office/drawing/2014/main" id="{06A09B69-8723-288C-C782-C40483018F5F}"/>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1222648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E16A6-3260-074D-1C8F-488EE5B7B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AFCF-63BF-9267-12DE-662C74672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A5955-B049-BE59-A2F7-3FA11AAB2E5D}"/>
              </a:ext>
            </a:extLst>
          </p:cNvPr>
          <p:cNvSpPr>
            <a:spLocks noGrp="1"/>
          </p:cNvSpPr>
          <p:nvPr>
            <p:ph type="body" idx="1"/>
          </p:nvPr>
        </p:nvSpPr>
        <p:spPr/>
        <p:txBody>
          <a:bodyPr/>
          <a:lstStyle/>
          <a:p>
            <a:r>
              <a:rPr lang="en-US"/>
              <a:t>Let’s take a closer look at the dandelion plant with the seeds that we collected and make observations.</a:t>
            </a:r>
          </a:p>
        </p:txBody>
      </p:sp>
      <p:sp>
        <p:nvSpPr>
          <p:cNvPr id="4" name="Slide Number Placeholder 3">
            <a:extLst>
              <a:ext uri="{FF2B5EF4-FFF2-40B4-BE49-F238E27FC236}">
                <a16:creationId xmlns:a16="http://schemas.microsoft.com/office/drawing/2014/main" id="{E198B575-9C2A-9CFA-3D81-2B00C097460A}"/>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285481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52334-4A6C-8B58-9BDC-8027E3069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80C2E-08FE-BA46-5F88-50A93A339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2D30B2-7E03-B983-4782-081A706FF203}"/>
              </a:ext>
            </a:extLst>
          </p:cNvPr>
          <p:cNvSpPr>
            <a:spLocks noGrp="1"/>
          </p:cNvSpPr>
          <p:nvPr>
            <p:ph type="body" idx="1"/>
          </p:nvPr>
        </p:nvSpPr>
        <p:spPr/>
        <p:txBody>
          <a:bodyPr/>
          <a:lstStyle/>
          <a:p>
            <a:r>
              <a:rPr lang="en-US"/>
              <a:t>Dandelion seeds come from the dandelion flowers, and once the seeds blow in the wind, they are carried to new soil to grow. Show students the dandelion flower.</a:t>
            </a:r>
          </a:p>
          <a:p>
            <a:endParaRPr lang="en-US"/>
          </a:p>
          <a:p>
            <a:r>
              <a:rPr lang="en-US"/>
              <a:t>Plant in Picture: Common Dandelion</a:t>
            </a:r>
          </a:p>
        </p:txBody>
      </p:sp>
      <p:sp>
        <p:nvSpPr>
          <p:cNvPr id="4" name="Slide Number Placeholder 3">
            <a:extLst>
              <a:ext uri="{FF2B5EF4-FFF2-40B4-BE49-F238E27FC236}">
                <a16:creationId xmlns:a16="http://schemas.microsoft.com/office/drawing/2014/main" id="{AB9DC638-1C76-45A3-F0CC-959EF859E612}"/>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252528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07AD7-08EE-FEAF-3C01-7F515D5272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CBBCE1-7B0E-EC35-6E0C-17527BCD9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80519-9B77-F255-0430-37BE3EFB58B4}"/>
              </a:ext>
            </a:extLst>
          </p:cNvPr>
          <p:cNvSpPr>
            <a:spLocks noGrp="1"/>
          </p:cNvSpPr>
          <p:nvPr>
            <p:ph type="body" idx="1"/>
          </p:nvPr>
        </p:nvSpPr>
        <p:spPr/>
        <p:txBody>
          <a:bodyPr/>
          <a:lstStyle/>
          <a:p>
            <a:r>
              <a:rPr lang="en-US" dirty="0"/>
              <a:t>Examine other plants for similarities and differences. Take students outside to a tree and other plants in the schoolyard.</a:t>
            </a:r>
          </a:p>
          <a:p>
            <a:endParaRPr lang="en-US"/>
          </a:p>
          <a:p>
            <a:endParaRPr lang="en-US" dirty="0"/>
          </a:p>
        </p:txBody>
      </p:sp>
      <p:sp>
        <p:nvSpPr>
          <p:cNvPr id="4" name="Slide Number Placeholder 3">
            <a:extLst>
              <a:ext uri="{FF2B5EF4-FFF2-40B4-BE49-F238E27FC236}">
                <a16:creationId xmlns:a16="http://schemas.microsoft.com/office/drawing/2014/main" id="{606C037A-F55C-5D48-6180-87D2233E9168}"/>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65383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7B66C-3DDA-85A5-AF5B-6A6A8DF4E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00360-83ED-2EC6-0561-6E7CCCB92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4F5A88-DACE-D628-57B0-67D457D4CD26}"/>
              </a:ext>
            </a:extLst>
          </p:cNvPr>
          <p:cNvSpPr>
            <a:spLocks noGrp="1"/>
          </p:cNvSpPr>
          <p:nvPr>
            <p:ph type="body" idx="1"/>
          </p:nvPr>
        </p:nvSpPr>
        <p:spPr/>
        <p:txBody>
          <a:bodyPr/>
          <a:lstStyle/>
          <a:p>
            <a:r>
              <a:rPr lang="en-US" b="1"/>
              <a:t>Teacher Note: </a:t>
            </a:r>
            <a:r>
              <a:rPr lang="en-US"/>
              <a:t>It is recommended to use blooming dandelions as your focus for this activity, even though these flowers are not native to Missouri. Dandelions are the most widespread non-native flowers across the state, sometimes blooming as early as February but typically blooming in April-early May. Plants with seeds and blooms are often found together.</a:t>
            </a:r>
          </a:p>
          <a:p>
            <a:endParaRPr lang="en-US"/>
          </a:p>
          <a:p>
            <a:r>
              <a:rPr lang="en-US"/>
              <a:t>Read together the student guide </a:t>
            </a:r>
            <a:r>
              <a:rPr lang="en-US" b="1"/>
              <a:t>Unit 8 Exploring the Phenomenon </a:t>
            </a:r>
            <a:r>
              <a:rPr lang="en-US"/>
              <a:t>section on pages 134-135 and discuss the Talk About It portion.</a:t>
            </a:r>
          </a:p>
        </p:txBody>
      </p:sp>
      <p:sp>
        <p:nvSpPr>
          <p:cNvPr id="4" name="Slide Number Placeholder 3">
            <a:extLst>
              <a:ext uri="{FF2B5EF4-FFF2-40B4-BE49-F238E27FC236}">
                <a16:creationId xmlns:a16="http://schemas.microsoft.com/office/drawing/2014/main" id="{54DFF711-0D6A-C065-F770-8141639BCEBE}"/>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4289279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5995C-33C2-235F-0106-C31FD7279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6C391-5D9F-59A0-FE59-A3C373920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C21A2D-56DB-FF19-3713-3C8EDF706D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D92DA0-ED78-8880-85C6-C9A9B8FB37BA}"/>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2101785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EB2FB-D085-F512-8BB4-AA2A0D7DF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17783-A372-E406-7C48-3B9EB8BAE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CF819-8EEA-54C4-483E-E8C6F9D3C074}"/>
              </a:ext>
            </a:extLst>
          </p:cNvPr>
          <p:cNvSpPr>
            <a:spLocks noGrp="1"/>
          </p:cNvSpPr>
          <p:nvPr>
            <p:ph type="body" idx="1"/>
          </p:nvPr>
        </p:nvSpPr>
        <p:spPr/>
        <p:txBody>
          <a:bodyPr/>
          <a:lstStyle/>
          <a:p>
            <a:r>
              <a:rPr lang="en-US"/>
              <a:t>Look at your student guide </a:t>
            </a:r>
            <a:r>
              <a:rPr lang="en-US" b="1"/>
              <a:t>Science Notebook 8A Comparing Tree and Tree Seedlings </a:t>
            </a:r>
            <a:r>
              <a:rPr lang="en-US"/>
              <a:t>section on Page 140.</a:t>
            </a:r>
          </a:p>
          <a:p>
            <a:endParaRPr lang="en-US"/>
          </a:p>
          <a:p>
            <a:r>
              <a:rPr lang="en-US"/>
              <a:t>As a class, use the MDC Field Guide (</a:t>
            </a:r>
            <a:r>
              <a:rPr lang="en-US">
                <a:hlinkClick r:id="rId3"/>
              </a:rPr>
              <a:t>Field Guide | Missouri Department of Conservation</a:t>
            </a:r>
            <a:r>
              <a:rPr lang="en-US"/>
              <a:t>) or distribute the MDC Show Me Trees book to identify the kind of seed of the tree in your schoolyard. Distribute extra copies </a:t>
            </a:r>
            <a:r>
              <a:rPr lang="en-US" b="1"/>
              <a:t>of 8A Comparing Tree and Tree Seedlings</a:t>
            </a:r>
            <a:r>
              <a:rPr lang="en-US"/>
              <a:t> if students finish early.</a:t>
            </a:r>
          </a:p>
        </p:txBody>
      </p:sp>
      <p:sp>
        <p:nvSpPr>
          <p:cNvPr id="4" name="Slide Number Placeholder 3">
            <a:extLst>
              <a:ext uri="{FF2B5EF4-FFF2-40B4-BE49-F238E27FC236}">
                <a16:creationId xmlns:a16="http://schemas.microsoft.com/office/drawing/2014/main" id="{9DDF0312-065F-7FEC-F65B-65EE3B1CC0EC}"/>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4129252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1A1B9-841A-C269-AAF0-676AD3811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31FF2-E7D9-B345-3A08-B4760C37FF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82B96B-D2C9-6E3A-9C82-4E436868DF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800306-7007-18FA-4B04-802C9D2A058B}"/>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2599459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D0959-1056-1DB6-69B8-22EEEECEDD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29174-4D61-C31D-807E-0B9B7A3BA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55BA3-E434-2849-28D7-242BFC3E4E52}"/>
              </a:ext>
            </a:extLst>
          </p:cNvPr>
          <p:cNvSpPr>
            <a:spLocks noGrp="1"/>
          </p:cNvSpPr>
          <p:nvPr>
            <p:ph type="body" idx="1"/>
          </p:nvPr>
        </p:nvSpPr>
        <p:spPr/>
        <p:txBody>
          <a:bodyPr/>
          <a:lstStyle/>
          <a:p>
            <a:r>
              <a:rPr lang="en-US" b="1"/>
              <a:t>Teacher Note: </a:t>
            </a:r>
            <a:r>
              <a:rPr lang="en-US"/>
              <a:t>In preparation for the next lesson, please tell students they may bring in special photos from home: one of one parent and another photo of themselves. These need to be individual photos as they will be used in a matching pairs activity.</a:t>
            </a:r>
          </a:p>
          <a:p>
            <a:endParaRPr lang="en-US"/>
          </a:p>
          <a:p>
            <a:r>
              <a:rPr lang="en-US"/>
              <a:t>In the event that a child does not have access to such photos, the teacher can prepare extra sets of generic parent photos and generic child photos to match one parent to one child based on physical similarities or features that look similar. (Generic photos to pair up: such as red-haired mother and red-haired child, blue-eyes pairs, etc.)</a:t>
            </a:r>
          </a:p>
          <a:p>
            <a:endParaRPr lang="en-US"/>
          </a:p>
          <a:p>
            <a:r>
              <a:rPr lang="en-US"/>
              <a:t>Bringing photos from home may not be possible for all students, and the teacher may print off generic photos of parent and child pairs that the students can match. If students can bring the two photos from home, these can be added to the sets of photos the teacher already made. </a:t>
            </a:r>
          </a:p>
          <a:p>
            <a:endParaRPr lang="en-US"/>
          </a:p>
          <a:p>
            <a:r>
              <a:rPr lang="en-US"/>
              <a:t>Tree in Picture: Post Oak</a:t>
            </a:r>
          </a:p>
        </p:txBody>
      </p:sp>
      <p:sp>
        <p:nvSpPr>
          <p:cNvPr id="4" name="Slide Number Placeholder 3">
            <a:extLst>
              <a:ext uri="{FF2B5EF4-FFF2-40B4-BE49-F238E27FC236}">
                <a16:creationId xmlns:a16="http://schemas.microsoft.com/office/drawing/2014/main" id="{5771A237-EC78-30DA-7DC7-D6DC46B1BE60}"/>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2098147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D349A-1565-5371-AB34-2ADEFAA17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52ED2-8AA4-55ED-D6A9-D417B9165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7D59DC-4BE8-C05F-304D-7A96A01767FD}"/>
              </a:ext>
            </a:extLst>
          </p:cNvPr>
          <p:cNvSpPr>
            <a:spLocks noGrp="1"/>
          </p:cNvSpPr>
          <p:nvPr>
            <p:ph type="body" idx="1"/>
          </p:nvPr>
        </p:nvSpPr>
        <p:spPr/>
        <p:txBody>
          <a:bodyPr/>
          <a:lstStyle/>
          <a:p>
            <a:r>
              <a:rPr lang="en-US"/>
              <a:t>After comparing the similarities and differences of plant seedlings and plant parents, have students open their student guides to the </a:t>
            </a:r>
            <a:r>
              <a:rPr lang="en-US" b="1"/>
              <a:t>Claim, Evidence, Reasoning </a:t>
            </a:r>
            <a:r>
              <a:rPr lang="en-US"/>
              <a:t>section on Page 141. Discuss with the students – read the guiding question and explain what the students need to do to answer the questions (fill in the blanks). </a:t>
            </a:r>
          </a:p>
        </p:txBody>
      </p:sp>
      <p:sp>
        <p:nvSpPr>
          <p:cNvPr id="4" name="Slide Number Placeholder 3">
            <a:extLst>
              <a:ext uri="{FF2B5EF4-FFF2-40B4-BE49-F238E27FC236}">
                <a16:creationId xmlns:a16="http://schemas.microsoft.com/office/drawing/2014/main" id="{630E82F0-35F6-AFB3-5765-0B97D84A722E}"/>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1559720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11983-7D1E-5B08-9AA5-62EEA81D2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33C22A-49E6-4EAD-3CD7-8D4D5256EF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D9E05-F470-76C2-B2F1-6E0D4B1CF005}"/>
              </a:ext>
            </a:extLst>
          </p:cNvPr>
          <p:cNvSpPr>
            <a:spLocks noGrp="1"/>
          </p:cNvSpPr>
          <p:nvPr>
            <p:ph type="body" idx="1"/>
          </p:nvPr>
        </p:nvSpPr>
        <p:spPr/>
        <p:txBody>
          <a:bodyPr/>
          <a:lstStyle/>
          <a:p>
            <a:r>
              <a:rPr lang="en-US" b="1"/>
              <a:t>Rubric:</a:t>
            </a:r>
          </a:p>
          <a:p>
            <a:pPr marL="171450" indent="-171450">
              <a:buFont typeface="Arial" panose="020B0604020202020204" pitchFamily="34" charset="0"/>
              <a:buChar char="•"/>
            </a:pPr>
            <a:r>
              <a:rPr lang="en-US"/>
              <a:t>4 (Exceeds) – Student identifies two or more similarities and two or more differences between seedling and adult plant and fills in the blanks correctly under reasoning.</a:t>
            </a:r>
          </a:p>
          <a:p>
            <a:pPr marL="171450" indent="-171450">
              <a:buFont typeface="Arial" panose="020B0604020202020204" pitchFamily="34" charset="0"/>
              <a:buChar char="•"/>
            </a:pPr>
            <a:r>
              <a:rPr lang="en-US"/>
              <a:t>3 (Meets) – Student identifies one or two similarities and one or two differences between the seedling and adult plant and fills in one of the two blanks correctly under reasoning.</a:t>
            </a:r>
          </a:p>
          <a:p>
            <a:pPr marL="171450" indent="-171450">
              <a:buFont typeface="Arial" panose="020B0604020202020204" pitchFamily="34" charset="0"/>
              <a:buChar char="•"/>
            </a:pPr>
            <a:r>
              <a:rPr lang="en-US"/>
              <a:t>2 (Partially Meets) – Student identifies one similarity and one difference between the seedling and adult plant and does not fill in the blanks correctly under reasoning. </a:t>
            </a:r>
          </a:p>
          <a:p>
            <a:pPr marL="171450" indent="-171450">
              <a:buFont typeface="Arial" panose="020B0604020202020204" pitchFamily="34" charset="0"/>
              <a:buChar char="•"/>
            </a:pPr>
            <a:r>
              <a:rPr lang="en-US"/>
              <a:t>1 (Doesn’t Meet) – Student identifies no similarities or differences between the seedling and adult plant and does not fill in the blanks under reasoning. </a:t>
            </a:r>
          </a:p>
        </p:txBody>
      </p:sp>
      <p:sp>
        <p:nvSpPr>
          <p:cNvPr id="4" name="Slide Number Placeholder 3">
            <a:extLst>
              <a:ext uri="{FF2B5EF4-FFF2-40B4-BE49-F238E27FC236}">
                <a16:creationId xmlns:a16="http://schemas.microsoft.com/office/drawing/2014/main" id="{60EE050C-DBA7-3AEA-8641-783AC748FA3C}"/>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261602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31D72-ECFC-20C3-2BEB-6997F566E3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98B0B-779A-8430-B565-055F92E89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9DEC48-6304-5779-1D5B-B9DEA1CB754C}"/>
              </a:ext>
            </a:extLst>
          </p:cNvPr>
          <p:cNvSpPr>
            <a:spLocks noGrp="1"/>
          </p:cNvSpPr>
          <p:nvPr>
            <p:ph type="body" idx="1"/>
          </p:nvPr>
        </p:nvSpPr>
        <p:spPr/>
        <p:txBody>
          <a:bodyPr/>
          <a:lstStyle/>
          <a:p>
            <a:r>
              <a:rPr lang="en-US"/>
              <a:t>Animal in Picture: Three-toed Box Turtle</a:t>
            </a:r>
          </a:p>
        </p:txBody>
      </p:sp>
      <p:sp>
        <p:nvSpPr>
          <p:cNvPr id="4" name="Slide Number Placeholder 3">
            <a:extLst>
              <a:ext uri="{FF2B5EF4-FFF2-40B4-BE49-F238E27FC236}">
                <a16:creationId xmlns:a16="http://schemas.microsoft.com/office/drawing/2014/main" id="{0E347AC8-B8F3-45B5-23F7-F771509FC862}"/>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3267687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F3CB9-79C9-7FB3-E147-03E73798FF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116E0-A424-8AE8-0BC7-3A39D69A5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FB3FC0-94B7-9E36-4B44-1C66B02F5231}"/>
              </a:ext>
            </a:extLst>
          </p:cNvPr>
          <p:cNvSpPr>
            <a:spLocks noGrp="1"/>
          </p:cNvSpPr>
          <p:nvPr>
            <p:ph type="body" idx="1"/>
          </p:nvPr>
        </p:nvSpPr>
        <p:spPr/>
        <p:txBody>
          <a:bodyPr/>
          <a:lstStyle/>
          <a:p>
            <a:r>
              <a:rPr lang="en-US"/>
              <a:t>Refer to the pictures of the dandelion seeds and the flower in the student guide on </a:t>
            </a:r>
            <a:r>
              <a:rPr lang="en-US" b="1"/>
              <a:t>Lesson 8A Comparing Dandelions </a:t>
            </a:r>
            <a:r>
              <a:rPr lang="en-US"/>
              <a:t>introduction section on Page 136.</a:t>
            </a:r>
          </a:p>
        </p:txBody>
      </p:sp>
      <p:sp>
        <p:nvSpPr>
          <p:cNvPr id="4" name="Slide Number Placeholder 3">
            <a:extLst>
              <a:ext uri="{FF2B5EF4-FFF2-40B4-BE49-F238E27FC236}">
                <a16:creationId xmlns:a16="http://schemas.microsoft.com/office/drawing/2014/main" id="{16160440-547E-70C3-980D-378EF297D5E5}"/>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358558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61AA9-E3B3-4EF1-C5BD-9607F7B5F3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1BA6E-B1D5-EBB1-F3A9-825BA3D94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B59AF-45D8-7E36-EEC2-0E5B52F51FA0}"/>
              </a:ext>
            </a:extLst>
          </p:cNvPr>
          <p:cNvSpPr>
            <a:spLocks noGrp="1"/>
          </p:cNvSpPr>
          <p:nvPr>
            <p:ph type="body" idx="1"/>
          </p:nvPr>
        </p:nvSpPr>
        <p:spPr/>
        <p:txBody>
          <a:bodyPr/>
          <a:lstStyle/>
          <a:p>
            <a:r>
              <a:rPr lang="en-US"/>
              <a:t>Plant in Picture: Common Dandelion</a:t>
            </a:r>
          </a:p>
        </p:txBody>
      </p:sp>
      <p:sp>
        <p:nvSpPr>
          <p:cNvPr id="4" name="Slide Number Placeholder 3">
            <a:extLst>
              <a:ext uri="{FF2B5EF4-FFF2-40B4-BE49-F238E27FC236}">
                <a16:creationId xmlns:a16="http://schemas.microsoft.com/office/drawing/2014/main" id="{F9809B76-6E7D-1725-0C33-0327E0253C67}"/>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229534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91AE-0879-8F18-5D39-48E61E3ECB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41514-362E-F080-3351-C1260D53D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35F789-A57D-6AA5-DD5B-BA2B0FB68AC3}"/>
              </a:ext>
            </a:extLst>
          </p:cNvPr>
          <p:cNvSpPr>
            <a:spLocks noGrp="1"/>
          </p:cNvSpPr>
          <p:nvPr>
            <p:ph type="body" idx="1"/>
          </p:nvPr>
        </p:nvSpPr>
        <p:spPr/>
        <p:txBody>
          <a:bodyPr/>
          <a:lstStyle/>
          <a:p>
            <a:r>
              <a:rPr lang="en-US"/>
              <a:t>Turn and talk to your neighbor and find five descriptive words to describe a dandelion. As a class, list together the descriptive words students came up with.</a:t>
            </a:r>
          </a:p>
          <a:p>
            <a:r>
              <a:rPr lang="en-US"/>
              <a:t>Examples might include green, stem, five petals, white or pink, yellow inside of the flower.</a:t>
            </a:r>
          </a:p>
          <a:p>
            <a:endParaRPr lang="en-US"/>
          </a:p>
          <a:p>
            <a:r>
              <a:rPr lang="en-US"/>
              <a:t>Plant in Picture: Common Dandelion</a:t>
            </a:r>
          </a:p>
        </p:txBody>
      </p:sp>
      <p:sp>
        <p:nvSpPr>
          <p:cNvPr id="4" name="Slide Number Placeholder 3">
            <a:extLst>
              <a:ext uri="{FF2B5EF4-FFF2-40B4-BE49-F238E27FC236}">
                <a16:creationId xmlns:a16="http://schemas.microsoft.com/office/drawing/2014/main" id="{1D38486F-B6C3-0A2F-B719-7703C9C69A45}"/>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413671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B7704-C558-F902-4F4E-E48A9B822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40AB2-8EF9-71BC-0EFE-18A0C0260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FFCECB-C8F4-4681-CF4D-E32D9E47BEB4}"/>
              </a:ext>
            </a:extLst>
          </p:cNvPr>
          <p:cNvSpPr>
            <a:spLocks noGrp="1"/>
          </p:cNvSpPr>
          <p:nvPr>
            <p:ph type="body" idx="1"/>
          </p:nvPr>
        </p:nvSpPr>
        <p:spPr/>
        <p:txBody>
          <a:bodyPr/>
          <a:lstStyle/>
          <a:p>
            <a:r>
              <a:rPr lang="en-US"/>
              <a:t>Discuss that just like animals, plants have a life cycle as well. There are adult or mature species of plants and smaller seedlings or “baby” versions of almost all living things. These are life cycle stages.</a:t>
            </a:r>
          </a:p>
        </p:txBody>
      </p:sp>
      <p:sp>
        <p:nvSpPr>
          <p:cNvPr id="4" name="Slide Number Placeholder 3">
            <a:extLst>
              <a:ext uri="{FF2B5EF4-FFF2-40B4-BE49-F238E27FC236}">
                <a16:creationId xmlns:a16="http://schemas.microsoft.com/office/drawing/2014/main" id="{872A0007-CC3C-B65F-5430-1E0EF84B6BFA}"/>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195096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B376D-C74B-5178-C67F-EA3FDCA09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317E88-FFAC-3A96-E145-BB807D4C3A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C5B2E-C3BE-35D3-198B-6A7925E832FB}"/>
              </a:ext>
            </a:extLst>
          </p:cNvPr>
          <p:cNvSpPr>
            <a:spLocks noGrp="1"/>
          </p:cNvSpPr>
          <p:nvPr>
            <p:ph type="body" idx="1"/>
          </p:nvPr>
        </p:nvSpPr>
        <p:spPr/>
        <p:txBody>
          <a:bodyPr/>
          <a:lstStyle/>
          <a:p>
            <a:r>
              <a:rPr lang="en-US"/>
              <a:t>Take students outside to look for dandelions. As students look at different dandelions, record observations in student book </a:t>
            </a:r>
            <a:r>
              <a:rPr lang="en-US" b="1"/>
              <a:t>Draw It! 8A Dandelion Observations </a:t>
            </a:r>
            <a:r>
              <a:rPr lang="en-US"/>
              <a:t>on Page 137.</a:t>
            </a:r>
          </a:p>
        </p:txBody>
      </p:sp>
      <p:sp>
        <p:nvSpPr>
          <p:cNvPr id="4" name="Slide Number Placeholder 3">
            <a:extLst>
              <a:ext uri="{FF2B5EF4-FFF2-40B4-BE49-F238E27FC236}">
                <a16:creationId xmlns:a16="http://schemas.microsoft.com/office/drawing/2014/main" id="{752F79B5-3305-3DFD-FD27-3B8BCAA39202}"/>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411350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22673-BF62-0FD6-E821-8A09C266D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41EB4-A93A-86C3-A783-9C856ADC5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66EA0D-81BE-5CFE-60FD-A95261FEB971}"/>
              </a:ext>
            </a:extLst>
          </p:cNvPr>
          <p:cNvSpPr>
            <a:spLocks noGrp="1"/>
          </p:cNvSpPr>
          <p:nvPr>
            <p:ph type="body" idx="1"/>
          </p:nvPr>
        </p:nvSpPr>
        <p:spPr/>
        <p:txBody>
          <a:bodyPr/>
          <a:lstStyle/>
          <a:p>
            <a:r>
              <a:rPr lang="en-US"/>
              <a:t>Come back together as a whole group and continue the discussion while you are outside. Let’s look back at our </a:t>
            </a:r>
            <a:r>
              <a:rPr lang="en-US" b="1"/>
              <a:t>Lesson 8A Comparing Dandelions </a:t>
            </a:r>
            <a:r>
              <a:rPr lang="en-US"/>
              <a:t>introduction page.</a:t>
            </a:r>
          </a:p>
        </p:txBody>
      </p:sp>
      <p:sp>
        <p:nvSpPr>
          <p:cNvPr id="4" name="Slide Number Placeholder 3">
            <a:extLst>
              <a:ext uri="{FF2B5EF4-FFF2-40B4-BE49-F238E27FC236}">
                <a16:creationId xmlns:a16="http://schemas.microsoft.com/office/drawing/2014/main" id="{EECCD57A-52AC-08FD-9633-8C011C2FC5AD}"/>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1345995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CFA8-45D6-D309-82AC-834363C253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7A440-021D-D0BD-C168-09A70236B6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23AFD2-0018-0AAE-7653-D9CB9A3E1FB5}"/>
              </a:ext>
            </a:extLst>
          </p:cNvPr>
          <p:cNvSpPr>
            <a:spLocks noGrp="1"/>
          </p:cNvSpPr>
          <p:nvPr>
            <p:ph type="dt" sz="half" idx="10"/>
          </p:nvPr>
        </p:nvSpPr>
        <p:spPr/>
        <p:txBody>
          <a:bodyPr/>
          <a:lstStyle/>
          <a:p>
            <a:fld id="{935389B8-63F7-4467-BC94-42CE89147977}" type="datetimeFigureOut">
              <a:rPr lang="en-US" smtClean="0"/>
              <a:t>8/14/2025</a:t>
            </a:fld>
            <a:endParaRPr lang="en-US"/>
          </a:p>
        </p:txBody>
      </p:sp>
      <p:sp>
        <p:nvSpPr>
          <p:cNvPr id="5" name="Footer Placeholder 4">
            <a:extLst>
              <a:ext uri="{FF2B5EF4-FFF2-40B4-BE49-F238E27FC236}">
                <a16:creationId xmlns:a16="http://schemas.microsoft.com/office/drawing/2014/main" id="{CC1026EC-4425-C9D4-73B1-D3BCB135F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9880E-5DB4-D3AE-E96F-6365F399DF30}"/>
              </a:ext>
            </a:extLst>
          </p:cNvPr>
          <p:cNvSpPr>
            <a:spLocks noGrp="1"/>
          </p:cNvSpPr>
          <p:nvPr>
            <p:ph type="sldNum" sz="quarter" idx="12"/>
          </p:nvPr>
        </p:nvSpPr>
        <p:spPr/>
        <p:txBody>
          <a:bodyPr/>
          <a:lstStyle/>
          <a:p>
            <a:fld id="{2BED1956-86FD-4C8E-AF75-56E4C6E55B64}" type="slidenum">
              <a:rPr lang="en-US" smtClean="0"/>
              <a:t>‹#›</a:t>
            </a:fld>
            <a:endParaRPr lang="en-US"/>
          </a:p>
        </p:txBody>
      </p:sp>
    </p:spTree>
    <p:extLst>
      <p:ext uri="{BB962C8B-B14F-4D97-AF65-F5344CB8AC3E}">
        <p14:creationId xmlns:p14="http://schemas.microsoft.com/office/powerpoint/2010/main" val="20077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4D9E-3E3B-3D72-C835-0DFF4251BC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D36B02-38EA-8A32-C2D4-09D0632924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FCE2D-4D8D-106D-7D24-8D8C2713DF5F}"/>
              </a:ext>
            </a:extLst>
          </p:cNvPr>
          <p:cNvSpPr>
            <a:spLocks noGrp="1"/>
          </p:cNvSpPr>
          <p:nvPr>
            <p:ph type="dt" sz="half" idx="10"/>
          </p:nvPr>
        </p:nvSpPr>
        <p:spPr/>
        <p:txBody>
          <a:bodyPr/>
          <a:lstStyle/>
          <a:p>
            <a:fld id="{935389B8-63F7-4467-BC94-42CE89147977}" type="datetimeFigureOut">
              <a:rPr lang="en-US" smtClean="0"/>
              <a:t>8/14/2025</a:t>
            </a:fld>
            <a:endParaRPr lang="en-US"/>
          </a:p>
        </p:txBody>
      </p:sp>
      <p:sp>
        <p:nvSpPr>
          <p:cNvPr id="5" name="Footer Placeholder 4">
            <a:extLst>
              <a:ext uri="{FF2B5EF4-FFF2-40B4-BE49-F238E27FC236}">
                <a16:creationId xmlns:a16="http://schemas.microsoft.com/office/drawing/2014/main" id="{BF851C50-2E04-588A-BB6E-ED9C1B264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ED350-BD6A-3BF0-7CF5-4DD811B92F6B}"/>
              </a:ext>
            </a:extLst>
          </p:cNvPr>
          <p:cNvSpPr>
            <a:spLocks noGrp="1"/>
          </p:cNvSpPr>
          <p:nvPr>
            <p:ph type="sldNum" sz="quarter" idx="12"/>
          </p:nvPr>
        </p:nvSpPr>
        <p:spPr/>
        <p:txBody>
          <a:bodyPr/>
          <a:lstStyle/>
          <a:p>
            <a:fld id="{2BED1956-86FD-4C8E-AF75-56E4C6E55B64}" type="slidenum">
              <a:rPr lang="en-US" smtClean="0"/>
              <a:t>‹#›</a:t>
            </a:fld>
            <a:endParaRPr lang="en-US"/>
          </a:p>
        </p:txBody>
      </p:sp>
    </p:spTree>
    <p:extLst>
      <p:ext uri="{BB962C8B-B14F-4D97-AF65-F5344CB8AC3E}">
        <p14:creationId xmlns:p14="http://schemas.microsoft.com/office/powerpoint/2010/main" val="320027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6D044F-063C-EBCA-8B9E-CFDC19E5AD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6659CD-B02C-E96F-C051-17D4D321F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85F1E-6466-42DE-7413-118F0EEAE11A}"/>
              </a:ext>
            </a:extLst>
          </p:cNvPr>
          <p:cNvSpPr>
            <a:spLocks noGrp="1"/>
          </p:cNvSpPr>
          <p:nvPr>
            <p:ph type="dt" sz="half" idx="10"/>
          </p:nvPr>
        </p:nvSpPr>
        <p:spPr/>
        <p:txBody>
          <a:bodyPr/>
          <a:lstStyle/>
          <a:p>
            <a:fld id="{935389B8-63F7-4467-BC94-42CE89147977}" type="datetimeFigureOut">
              <a:rPr lang="en-US" smtClean="0"/>
              <a:t>8/14/2025</a:t>
            </a:fld>
            <a:endParaRPr lang="en-US"/>
          </a:p>
        </p:txBody>
      </p:sp>
      <p:sp>
        <p:nvSpPr>
          <p:cNvPr id="5" name="Footer Placeholder 4">
            <a:extLst>
              <a:ext uri="{FF2B5EF4-FFF2-40B4-BE49-F238E27FC236}">
                <a16:creationId xmlns:a16="http://schemas.microsoft.com/office/drawing/2014/main" id="{BB54FD6E-2FBC-EA91-E756-E8BF2D022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80A24-8DA5-C0AC-FD04-7AFEF4A9C079}"/>
              </a:ext>
            </a:extLst>
          </p:cNvPr>
          <p:cNvSpPr>
            <a:spLocks noGrp="1"/>
          </p:cNvSpPr>
          <p:nvPr>
            <p:ph type="sldNum" sz="quarter" idx="12"/>
          </p:nvPr>
        </p:nvSpPr>
        <p:spPr/>
        <p:txBody>
          <a:bodyPr/>
          <a:lstStyle/>
          <a:p>
            <a:fld id="{2BED1956-86FD-4C8E-AF75-56E4C6E55B64}" type="slidenum">
              <a:rPr lang="en-US" smtClean="0"/>
              <a:t>‹#›</a:t>
            </a:fld>
            <a:endParaRPr lang="en-US"/>
          </a:p>
        </p:txBody>
      </p:sp>
    </p:spTree>
    <p:extLst>
      <p:ext uri="{BB962C8B-B14F-4D97-AF65-F5344CB8AC3E}">
        <p14:creationId xmlns:p14="http://schemas.microsoft.com/office/powerpoint/2010/main" val="374420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E0B3-5722-770E-D94F-27F5E5EC7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47FFD-81C1-FEB0-D971-D1A12372A4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2CABC-60FE-CDFC-396D-709014714FD4}"/>
              </a:ext>
            </a:extLst>
          </p:cNvPr>
          <p:cNvSpPr>
            <a:spLocks noGrp="1"/>
          </p:cNvSpPr>
          <p:nvPr>
            <p:ph type="dt" sz="half" idx="10"/>
          </p:nvPr>
        </p:nvSpPr>
        <p:spPr/>
        <p:txBody>
          <a:bodyPr/>
          <a:lstStyle/>
          <a:p>
            <a:fld id="{935389B8-63F7-4467-BC94-42CE89147977}" type="datetimeFigureOut">
              <a:rPr lang="en-US" smtClean="0"/>
              <a:t>8/14/2025</a:t>
            </a:fld>
            <a:endParaRPr lang="en-US"/>
          </a:p>
        </p:txBody>
      </p:sp>
      <p:sp>
        <p:nvSpPr>
          <p:cNvPr id="5" name="Footer Placeholder 4">
            <a:extLst>
              <a:ext uri="{FF2B5EF4-FFF2-40B4-BE49-F238E27FC236}">
                <a16:creationId xmlns:a16="http://schemas.microsoft.com/office/drawing/2014/main" id="{99A1B3BB-793A-2FEA-F4E4-0513F0060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67D825-1D27-DFA5-1A2B-9431C1029D2A}"/>
              </a:ext>
            </a:extLst>
          </p:cNvPr>
          <p:cNvSpPr>
            <a:spLocks noGrp="1"/>
          </p:cNvSpPr>
          <p:nvPr>
            <p:ph type="sldNum" sz="quarter" idx="12"/>
          </p:nvPr>
        </p:nvSpPr>
        <p:spPr/>
        <p:txBody>
          <a:bodyPr/>
          <a:lstStyle/>
          <a:p>
            <a:fld id="{2BED1956-86FD-4C8E-AF75-56E4C6E55B64}" type="slidenum">
              <a:rPr lang="en-US" smtClean="0"/>
              <a:t>‹#›</a:t>
            </a:fld>
            <a:endParaRPr lang="en-US"/>
          </a:p>
        </p:txBody>
      </p:sp>
    </p:spTree>
    <p:extLst>
      <p:ext uri="{BB962C8B-B14F-4D97-AF65-F5344CB8AC3E}">
        <p14:creationId xmlns:p14="http://schemas.microsoft.com/office/powerpoint/2010/main" val="254227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50A09-EE2E-AA07-4F9A-16F4BC4C99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3287CA-DA8E-9FD2-EE8F-CD5A1F55B2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47D0AA-F851-55E0-14D3-8C3E711322CF}"/>
              </a:ext>
            </a:extLst>
          </p:cNvPr>
          <p:cNvSpPr>
            <a:spLocks noGrp="1"/>
          </p:cNvSpPr>
          <p:nvPr>
            <p:ph type="dt" sz="half" idx="10"/>
          </p:nvPr>
        </p:nvSpPr>
        <p:spPr/>
        <p:txBody>
          <a:bodyPr/>
          <a:lstStyle/>
          <a:p>
            <a:fld id="{935389B8-63F7-4467-BC94-42CE89147977}" type="datetimeFigureOut">
              <a:rPr lang="en-US" smtClean="0"/>
              <a:t>8/14/2025</a:t>
            </a:fld>
            <a:endParaRPr lang="en-US"/>
          </a:p>
        </p:txBody>
      </p:sp>
      <p:sp>
        <p:nvSpPr>
          <p:cNvPr id="5" name="Footer Placeholder 4">
            <a:extLst>
              <a:ext uri="{FF2B5EF4-FFF2-40B4-BE49-F238E27FC236}">
                <a16:creationId xmlns:a16="http://schemas.microsoft.com/office/drawing/2014/main" id="{FA710F07-5423-4D91-0EFE-B08F8806C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10B78-3A67-5EA5-D7B6-FE54C8CDED41}"/>
              </a:ext>
            </a:extLst>
          </p:cNvPr>
          <p:cNvSpPr>
            <a:spLocks noGrp="1"/>
          </p:cNvSpPr>
          <p:nvPr>
            <p:ph type="sldNum" sz="quarter" idx="12"/>
          </p:nvPr>
        </p:nvSpPr>
        <p:spPr/>
        <p:txBody>
          <a:bodyPr/>
          <a:lstStyle/>
          <a:p>
            <a:fld id="{2BED1956-86FD-4C8E-AF75-56E4C6E55B64}" type="slidenum">
              <a:rPr lang="en-US" smtClean="0"/>
              <a:t>‹#›</a:t>
            </a:fld>
            <a:endParaRPr lang="en-US"/>
          </a:p>
        </p:txBody>
      </p:sp>
    </p:spTree>
    <p:extLst>
      <p:ext uri="{BB962C8B-B14F-4D97-AF65-F5344CB8AC3E}">
        <p14:creationId xmlns:p14="http://schemas.microsoft.com/office/powerpoint/2010/main" val="43893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A455-08F0-2FF5-E16F-BCD805BEF9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E219BD-A4B7-E35D-4E73-A5BDBDFC2E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764997-F5BA-0254-A3DD-A999E68857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12D2DA-612F-6D3C-BF7B-6BB1C387639E}"/>
              </a:ext>
            </a:extLst>
          </p:cNvPr>
          <p:cNvSpPr>
            <a:spLocks noGrp="1"/>
          </p:cNvSpPr>
          <p:nvPr>
            <p:ph type="dt" sz="half" idx="10"/>
          </p:nvPr>
        </p:nvSpPr>
        <p:spPr/>
        <p:txBody>
          <a:bodyPr/>
          <a:lstStyle/>
          <a:p>
            <a:fld id="{935389B8-63F7-4467-BC94-42CE89147977}" type="datetimeFigureOut">
              <a:rPr lang="en-US" smtClean="0"/>
              <a:t>8/14/2025</a:t>
            </a:fld>
            <a:endParaRPr lang="en-US"/>
          </a:p>
        </p:txBody>
      </p:sp>
      <p:sp>
        <p:nvSpPr>
          <p:cNvPr id="6" name="Footer Placeholder 5">
            <a:extLst>
              <a:ext uri="{FF2B5EF4-FFF2-40B4-BE49-F238E27FC236}">
                <a16:creationId xmlns:a16="http://schemas.microsoft.com/office/drawing/2014/main" id="{38C9D98E-7D4B-0AF4-CB8C-3BEFBBB52F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3EB878-AD49-8244-6066-47CB0EA592A5}"/>
              </a:ext>
            </a:extLst>
          </p:cNvPr>
          <p:cNvSpPr>
            <a:spLocks noGrp="1"/>
          </p:cNvSpPr>
          <p:nvPr>
            <p:ph type="sldNum" sz="quarter" idx="12"/>
          </p:nvPr>
        </p:nvSpPr>
        <p:spPr/>
        <p:txBody>
          <a:bodyPr/>
          <a:lstStyle/>
          <a:p>
            <a:fld id="{2BED1956-86FD-4C8E-AF75-56E4C6E55B64}" type="slidenum">
              <a:rPr lang="en-US" smtClean="0"/>
              <a:t>‹#›</a:t>
            </a:fld>
            <a:endParaRPr lang="en-US"/>
          </a:p>
        </p:txBody>
      </p:sp>
    </p:spTree>
    <p:extLst>
      <p:ext uri="{BB962C8B-B14F-4D97-AF65-F5344CB8AC3E}">
        <p14:creationId xmlns:p14="http://schemas.microsoft.com/office/powerpoint/2010/main" val="328465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DAAB-45F9-31E8-9F87-EF8C496D81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C35E89-0363-A4FE-91C3-50C1CABD34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A196B-A661-7A68-3CA1-D10004205E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4945F-8C9E-FC85-44AA-4FD2F063EA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B23CC0-DFFE-9162-3789-13F1EC477F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ECE8CD-6366-4B62-321D-D4B176A9E8FC}"/>
              </a:ext>
            </a:extLst>
          </p:cNvPr>
          <p:cNvSpPr>
            <a:spLocks noGrp="1"/>
          </p:cNvSpPr>
          <p:nvPr>
            <p:ph type="dt" sz="half" idx="10"/>
          </p:nvPr>
        </p:nvSpPr>
        <p:spPr/>
        <p:txBody>
          <a:bodyPr/>
          <a:lstStyle/>
          <a:p>
            <a:fld id="{935389B8-63F7-4467-BC94-42CE89147977}" type="datetimeFigureOut">
              <a:rPr lang="en-US" smtClean="0"/>
              <a:t>8/14/2025</a:t>
            </a:fld>
            <a:endParaRPr lang="en-US"/>
          </a:p>
        </p:txBody>
      </p:sp>
      <p:sp>
        <p:nvSpPr>
          <p:cNvPr id="8" name="Footer Placeholder 7">
            <a:extLst>
              <a:ext uri="{FF2B5EF4-FFF2-40B4-BE49-F238E27FC236}">
                <a16:creationId xmlns:a16="http://schemas.microsoft.com/office/drawing/2014/main" id="{B0078E5F-DFFE-CC1C-F676-5A207CE0F1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626BA6-6DCD-2C46-D371-9DC36209EABF}"/>
              </a:ext>
            </a:extLst>
          </p:cNvPr>
          <p:cNvSpPr>
            <a:spLocks noGrp="1"/>
          </p:cNvSpPr>
          <p:nvPr>
            <p:ph type="sldNum" sz="quarter" idx="12"/>
          </p:nvPr>
        </p:nvSpPr>
        <p:spPr/>
        <p:txBody>
          <a:bodyPr/>
          <a:lstStyle/>
          <a:p>
            <a:fld id="{2BED1956-86FD-4C8E-AF75-56E4C6E55B64}" type="slidenum">
              <a:rPr lang="en-US" smtClean="0"/>
              <a:t>‹#›</a:t>
            </a:fld>
            <a:endParaRPr lang="en-US"/>
          </a:p>
        </p:txBody>
      </p:sp>
    </p:spTree>
    <p:extLst>
      <p:ext uri="{BB962C8B-B14F-4D97-AF65-F5344CB8AC3E}">
        <p14:creationId xmlns:p14="http://schemas.microsoft.com/office/powerpoint/2010/main" val="489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89C0-FFC7-04A6-90DA-DA93912B44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6C63DC-9A7A-5743-A24C-F5905728CC1C}"/>
              </a:ext>
            </a:extLst>
          </p:cNvPr>
          <p:cNvSpPr>
            <a:spLocks noGrp="1"/>
          </p:cNvSpPr>
          <p:nvPr>
            <p:ph type="dt" sz="half" idx="10"/>
          </p:nvPr>
        </p:nvSpPr>
        <p:spPr/>
        <p:txBody>
          <a:bodyPr/>
          <a:lstStyle/>
          <a:p>
            <a:fld id="{935389B8-63F7-4467-BC94-42CE89147977}" type="datetimeFigureOut">
              <a:rPr lang="en-US" smtClean="0"/>
              <a:t>8/14/2025</a:t>
            </a:fld>
            <a:endParaRPr lang="en-US"/>
          </a:p>
        </p:txBody>
      </p:sp>
      <p:sp>
        <p:nvSpPr>
          <p:cNvPr id="4" name="Footer Placeholder 3">
            <a:extLst>
              <a:ext uri="{FF2B5EF4-FFF2-40B4-BE49-F238E27FC236}">
                <a16:creationId xmlns:a16="http://schemas.microsoft.com/office/drawing/2014/main" id="{6A69986F-B7BD-030A-7FA3-2A37EEAA62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1E9A4E-B272-5161-684C-1E9BC6570F14}"/>
              </a:ext>
            </a:extLst>
          </p:cNvPr>
          <p:cNvSpPr>
            <a:spLocks noGrp="1"/>
          </p:cNvSpPr>
          <p:nvPr>
            <p:ph type="sldNum" sz="quarter" idx="12"/>
          </p:nvPr>
        </p:nvSpPr>
        <p:spPr/>
        <p:txBody>
          <a:bodyPr/>
          <a:lstStyle/>
          <a:p>
            <a:fld id="{2BED1956-86FD-4C8E-AF75-56E4C6E55B64}" type="slidenum">
              <a:rPr lang="en-US" smtClean="0"/>
              <a:t>‹#›</a:t>
            </a:fld>
            <a:endParaRPr lang="en-US"/>
          </a:p>
        </p:txBody>
      </p:sp>
    </p:spTree>
    <p:extLst>
      <p:ext uri="{BB962C8B-B14F-4D97-AF65-F5344CB8AC3E}">
        <p14:creationId xmlns:p14="http://schemas.microsoft.com/office/powerpoint/2010/main" val="1049714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C7427E-D630-9519-5887-A0EEB1349685}"/>
              </a:ext>
            </a:extLst>
          </p:cNvPr>
          <p:cNvSpPr>
            <a:spLocks noGrp="1"/>
          </p:cNvSpPr>
          <p:nvPr>
            <p:ph type="dt" sz="half" idx="10"/>
          </p:nvPr>
        </p:nvSpPr>
        <p:spPr/>
        <p:txBody>
          <a:bodyPr/>
          <a:lstStyle/>
          <a:p>
            <a:fld id="{935389B8-63F7-4467-BC94-42CE89147977}" type="datetimeFigureOut">
              <a:rPr lang="en-US" smtClean="0"/>
              <a:t>8/14/2025</a:t>
            </a:fld>
            <a:endParaRPr lang="en-US"/>
          </a:p>
        </p:txBody>
      </p:sp>
      <p:sp>
        <p:nvSpPr>
          <p:cNvPr id="3" name="Footer Placeholder 2">
            <a:extLst>
              <a:ext uri="{FF2B5EF4-FFF2-40B4-BE49-F238E27FC236}">
                <a16:creationId xmlns:a16="http://schemas.microsoft.com/office/drawing/2014/main" id="{0E574237-78E3-83BB-8292-99E96F5ED6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81768A-B65C-3C1D-7A1A-EB233DDF47D5}"/>
              </a:ext>
            </a:extLst>
          </p:cNvPr>
          <p:cNvSpPr>
            <a:spLocks noGrp="1"/>
          </p:cNvSpPr>
          <p:nvPr>
            <p:ph type="sldNum" sz="quarter" idx="12"/>
          </p:nvPr>
        </p:nvSpPr>
        <p:spPr/>
        <p:txBody>
          <a:bodyPr/>
          <a:lstStyle/>
          <a:p>
            <a:fld id="{2BED1956-86FD-4C8E-AF75-56E4C6E55B64}" type="slidenum">
              <a:rPr lang="en-US" smtClean="0"/>
              <a:t>‹#›</a:t>
            </a:fld>
            <a:endParaRPr lang="en-US"/>
          </a:p>
        </p:txBody>
      </p:sp>
    </p:spTree>
    <p:extLst>
      <p:ext uri="{BB962C8B-B14F-4D97-AF65-F5344CB8AC3E}">
        <p14:creationId xmlns:p14="http://schemas.microsoft.com/office/powerpoint/2010/main" val="20135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0770-C24F-85C1-1F7E-2DA3AAB93A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9F6537-1650-E1B1-1D84-84BE48DA3C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9BE90C-8C8E-13ED-DC02-F1ED85C61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A9E9FD-DB85-C690-009D-194FF0801C47}"/>
              </a:ext>
            </a:extLst>
          </p:cNvPr>
          <p:cNvSpPr>
            <a:spLocks noGrp="1"/>
          </p:cNvSpPr>
          <p:nvPr>
            <p:ph type="dt" sz="half" idx="10"/>
          </p:nvPr>
        </p:nvSpPr>
        <p:spPr/>
        <p:txBody>
          <a:bodyPr/>
          <a:lstStyle/>
          <a:p>
            <a:fld id="{935389B8-63F7-4467-BC94-42CE89147977}" type="datetimeFigureOut">
              <a:rPr lang="en-US" smtClean="0"/>
              <a:t>8/14/2025</a:t>
            </a:fld>
            <a:endParaRPr lang="en-US"/>
          </a:p>
        </p:txBody>
      </p:sp>
      <p:sp>
        <p:nvSpPr>
          <p:cNvPr id="6" name="Footer Placeholder 5">
            <a:extLst>
              <a:ext uri="{FF2B5EF4-FFF2-40B4-BE49-F238E27FC236}">
                <a16:creationId xmlns:a16="http://schemas.microsoft.com/office/drawing/2014/main" id="{D091D29D-7AFF-B670-CE62-A4EFD8BB1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4E770-189F-54E1-E630-96C10581F703}"/>
              </a:ext>
            </a:extLst>
          </p:cNvPr>
          <p:cNvSpPr>
            <a:spLocks noGrp="1"/>
          </p:cNvSpPr>
          <p:nvPr>
            <p:ph type="sldNum" sz="quarter" idx="12"/>
          </p:nvPr>
        </p:nvSpPr>
        <p:spPr/>
        <p:txBody>
          <a:bodyPr/>
          <a:lstStyle/>
          <a:p>
            <a:fld id="{2BED1956-86FD-4C8E-AF75-56E4C6E55B64}" type="slidenum">
              <a:rPr lang="en-US" smtClean="0"/>
              <a:t>‹#›</a:t>
            </a:fld>
            <a:endParaRPr lang="en-US"/>
          </a:p>
        </p:txBody>
      </p:sp>
    </p:spTree>
    <p:extLst>
      <p:ext uri="{BB962C8B-B14F-4D97-AF65-F5344CB8AC3E}">
        <p14:creationId xmlns:p14="http://schemas.microsoft.com/office/powerpoint/2010/main" val="338421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A4BE-A212-85A3-1DE1-D8255081F7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9EABEC-3EED-764B-A9E2-84AFE79541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99EA63-8199-97D8-7A74-AAA5A7824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30AB-4835-29BF-559C-B2B459F70931}"/>
              </a:ext>
            </a:extLst>
          </p:cNvPr>
          <p:cNvSpPr>
            <a:spLocks noGrp="1"/>
          </p:cNvSpPr>
          <p:nvPr>
            <p:ph type="dt" sz="half" idx="10"/>
          </p:nvPr>
        </p:nvSpPr>
        <p:spPr/>
        <p:txBody>
          <a:bodyPr/>
          <a:lstStyle/>
          <a:p>
            <a:fld id="{935389B8-63F7-4467-BC94-42CE89147977}" type="datetimeFigureOut">
              <a:rPr lang="en-US" smtClean="0"/>
              <a:t>8/14/2025</a:t>
            </a:fld>
            <a:endParaRPr lang="en-US"/>
          </a:p>
        </p:txBody>
      </p:sp>
      <p:sp>
        <p:nvSpPr>
          <p:cNvPr id="6" name="Footer Placeholder 5">
            <a:extLst>
              <a:ext uri="{FF2B5EF4-FFF2-40B4-BE49-F238E27FC236}">
                <a16:creationId xmlns:a16="http://schemas.microsoft.com/office/drawing/2014/main" id="{3099792D-C2BD-EDAE-11B4-5D716E3B6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ED4D0-B2F9-76C2-48B8-55EA834ADCDB}"/>
              </a:ext>
            </a:extLst>
          </p:cNvPr>
          <p:cNvSpPr>
            <a:spLocks noGrp="1"/>
          </p:cNvSpPr>
          <p:nvPr>
            <p:ph type="sldNum" sz="quarter" idx="12"/>
          </p:nvPr>
        </p:nvSpPr>
        <p:spPr/>
        <p:txBody>
          <a:bodyPr/>
          <a:lstStyle/>
          <a:p>
            <a:fld id="{2BED1956-86FD-4C8E-AF75-56E4C6E55B64}" type="slidenum">
              <a:rPr lang="en-US" smtClean="0"/>
              <a:t>‹#›</a:t>
            </a:fld>
            <a:endParaRPr lang="en-US"/>
          </a:p>
        </p:txBody>
      </p:sp>
    </p:spTree>
    <p:extLst>
      <p:ext uri="{BB962C8B-B14F-4D97-AF65-F5344CB8AC3E}">
        <p14:creationId xmlns:p14="http://schemas.microsoft.com/office/powerpoint/2010/main" val="287152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61519-3B7E-8C3A-341C-C68187753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33D87C-336D-0933-CFD7-8EEAEB81BC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C9D4D-6588-2598-207F-ECB4BE1A09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5389B8-63F7-4467-BC94-42CE89147977}" type="datetimeFigureOut">
              <a:rPr lang="en-US" smtClean="0"/>
              <a:t>8/14/2025</a:t>
            </a:fld>
            <a:endParaRPr lang="en-US"/>
          </a:p>
        </p:txBody>
      </p:sp>
      <p:sp>
        <p:nvSpPr>
          <p:cNvPr id="5" name="Footer Placeholder 4">
            <a:extLst>
              <a:ext uri="{FF2B5EF4-FFF2-40B4-BE49-F238E27FC236}">
                <a16:creationId xmlns:a16="http://schemas.microsoft.com/office/drawing/2014/main" id="{549898A7-1AA5-A637-F2B6-30440E3E04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F5E114-C474-C066-A8C3-716ABB5433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ED1956-86FD-4C8E-AF75-56E4C6E55B64}" type="slidenum">
              <a:rPr lang="en-US" smtClean="0"/>
              <a:t>‹#›</a:t>
            </a:fld>
            <a:endParaRPr lang="en-US"/>
          </a:p>
        </p:txBody>
      </p:sp>
    </p:spTree>
    <p:extLst>
      <p:ext uri="{BB962C8B-B14F-4D97-AF65-F5344CB8AC3E}">
        <p14:creationId xmlns:p14="http://schemas.microsoft.com/office/powerpoint/2010/main" val="358738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youtu.be/1NDWopxBy4k?si=AOI29nJ28het9Q_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8FD2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53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530234" y="2815112"/>
            <a:ext cx="739718" cy="4657722"/>
          </a:xfrm>
          <a:prstGeom prst="snip2Same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8A: Comparing Dandelions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43A41-6D0A-EBD2-7A97-ABE27D09FF6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1D4D400-3170-4D12-C94A-8260EA97142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4A23A78-B4DC-86EC-B19C-6D8E87E57740}"/>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E7D5729D-8C7A-E014-0F03-63FD8BF21E0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Explore</a:t>
            </a:r>
          </a:p>
        </p:txBody>
      </p:sp>
      <p:sp>
        <p:nvSpPr>
          <p:cNvPr id="6" name="Rectangle: Rounded Corners 5">
            <a:extLst>
              <a:ext uri="{FF2B5EF4-FFF2-40B4-BE49-F238E27FC236}">
                <a16:creationId xmlns:a16="http://schemas.microsoft.com/office/drawing/2014/main" id="{D72F6D6E-5625-1075-1700-106FE0684CF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386AE49-8BB2-5CD9-3855-7EFB1F06EED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8B80D433-30C6-7EC6-56D3-B50177E6B416}"/>
              </a:ext>
            </a:extLst>
          </p:cNvPr>
          <p:cNvSpPr txBox="1"/>
          <p:nvPr/>
        </p:nvSpPr>
        <p:spPr>
          <a:xfrm>
            <a:off x="585719" y="1594215"/>
            <a:ext cx="6052491" cy="3046988"/>
          </a:xfrm>
          <a:prstGeom prst="rect">
            <a:avLst/>
          </a:prstGeom>
          <a:noFill/>
        </p:spPr>
        <p:txBody>
          <a:bodyPr wrap="square">
            <a:spAutoFit/>
          </a:bodyPr>
          <a:lstStyle/>
          <a:p>
            <a:pPr algn="ctr"/>
            <a:r>
              <a:rPr lang="en-US" sz="4800">
                <a:latin typeface="Avenir Next LT Pro" panose="020B0504020202020204" pitchFamily="34" charset="0"/>
              </a:rPr>
              <a:t>How does the dandelion you drew </a:t>
            </a:r>
            <a:r>
              <a:rPr lang="en-US" sz="4800" b="1">
                <a:latin typeface="Avenir Next LT Pro" panose="020B0504020202020204" pitchFamily="34" charset="0"/>
              </a:rPr>
              <a:t>compare</a:t>
            </a:r>
            <a:r>
              <a:rPr lang="en-US" sz="4800">
                <a:latin typeface="Avenir Next LT Pro" panose="020B0504020202020204" pitchFamily="34" charset="0"/>
              </a:rPr>
              <a:t> to the seeds that we see?</a:t>
            </a:r>
          </a:p>
        </p:txBody>
      </p:sp>
      <p:pic>
        <p:nvPicPr>
          <p:cNvPr id="3" name="Picture 2" descr="Graphical user interface&#10;&#10;AI-generated content may be incorrect.">
            <a:extLst>
              <a:ext uri="{FF2B5EF4-FFF2-40B4-BE49-F238E27FC236}">
                <a16:creationId xmlns:a16="http://schemas.microsoft.com/office/drawing/2014/main" id="{AD8891AF-60EC-7C95-2725-340757B4D54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5511" y="78447"/>
            <a:ext cx="4697595" cy="6079240"/>
          </a:xfrm>
          <a:prstGeom prst="rect">
            <a:avLst/>
          </a:prstGeom>
          <a:ln>
            <a:solidFill>
              <a:schemeClr val="tx1"/>
            </a:solidFill>
          </a:ln>
        </p:spPr>
      </p:pic>
    </p:spTree>
    <p:extLst>
      <p:ext uri="{BB962C8B-B14F-4D97-AF65-F5344CB8AC3E}">
        <p14:creationId xmlns:p14="http://schemas.microsoft.com/office/powerpoint/2010/main" val="1779210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FB590-AD43-37BE-C762-8718E19180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71EE28-6116-308D-5EC4-7DA02EB8BE4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6F805B7-48D6-64B6-F2B3-21B7065A3513}"/>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1B1E5826-29E9-89AA-76AA-EFEA7F57A44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Explore</a:t>
            </a:r>
          </a:p>
        </p:txBody>
      </p:sp>
      <p:sp>
        <p:nvSpPr>
          <p:cNvPr id="6" name="Rectangle: Rounded Corners 5">
            <a:extLst>
              <a:ext uri="{FF2B5EF4-FFF2-40B4-BE49-F238E27FC236}">
                <a16:creationId xmlns:a16="http://schemas.microsoft.com/office/drawing/2014/main" id="{A8A98FFB-FA22-9AEF-5A14-21890C8F8E05}"/>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DC35F98-A332-632B-32E1-393BCF9C8E4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8B396F29-7DBC-50A6-F84E-5584FADC8B75}"/>
              </a:ext>
            </a:extLst>
          </p:cNvPr>
          <p:cNvSpPr txBox="1"/>
          <p:nvPr/>
        </p:nvSpPr>
        <p:spPr>
          <a:xfrm>
            <a:off x="5339533" y="849291"/>
            <a:ext cx="6270300" cy="4524315"/>
          </a:xfrm>
          <a:prstGeom prst="rect">
            <a:avLst/>
          </a:prstGeom>
          <a:noFill/>
        </p:spPr>
        <p:txBody>
          <a:bodyPr wrap="square">
            <a:spAutoFit/>
          </a:bodyPr>
          <a:lstStyle/>
          <a:p>
            <a:pPr algn="ctr"/>
            <a:r>
              <a:rPr lang="en-US" sz="4800">
                <a:latin typeface="Avenir Next LT Pro" panose="020B0504020202020204" pitchFamily="34" charset="0"/>
              </a:rPr>
              <a:t>Find one dandelion that is blooming and one with a flower that has changed to seeds. </a:t>
            </a:r>
            <a:r>
              <a:rPr lang="en-US" sz="4800" b="1">
                <a:latin typeface="Avenir Next LT Pro" panose="020B0504020202020204" pitchFamily="34" charset="0"/>
              </a:rPr>
              <a:t>Compare</a:t>
            </a:r>
            <a:r>
              <a:rPr lang="en-US" sz="4800">
                <a:latin typeface="Avenir Next LT Pro" panose="020B0504020202020204" pitchFamily="34" charset="0"/>
              </a:rPr>
              <a:t> the two dandelions.</a:t>
            </a:r>
          </a:p>
        </p:txBody>
      </p:sp>
      <p:pic>
        <p:nvPicPr>
          <p:cNvPr id="10" name="Picture 9" descr="Diagram&#10;&#10;AI-generated content may be incorrect.">
            <a:extLst>
              <a:ext uri="{FF2B5EF4-FFF2-40B4-BE49-F238E27FC236}">
                <a16:creationId xmlns:a16="http://schemas.microsoft.com/office/drawing/2014/main" id="{E0068C74-4DC7-96AD-EAE0-D7F8E10EE6F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84140"/>
            <a:ext cx="4678568" cy="6054618"/>
          </a:xfrm>
          <a:prstGeom prst="rect">
            <a:avLst/>
          </a:prstGeom>
          <a:ln>
            <a:solidFill>
              <a:schemeClr val="tx1"/>
            </a:solidFill>
          </a:ln>
        </p:spPr>
      </p:pic>
    </p:spTree>
    <p:extLst>
      <p:ext uri="{BB962C8B-B14F-4D97-AF65-F5344CB8AC3E}">
        <p14:creationId xmlns:p14="http://schemas.microsoft.com/office/powerpoint/2010/main" val="189761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1BCD6-4A8A-424D-DE6C-64BFF862930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CDD057F-AFA4-CE40-48EA-43F9A11D4FE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CCAB030-680C-AA61-3171-E976ADC571F5}"/>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FF7F1203-51F1-A847-43F0-AF3D9899C35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Explore</a:t>
            </a:r>
          </a:p>
        </p:txBody>
      </p:sp>
      <p:sp>
        <p:nvSpPr>
          <p:cNvPr id="6" name="Rectangle: Rounded Corners 5">
            <a:extLst>
              <a:ext uri="{FF2B5EF4-FFF2-40B4-BE49-F238E27FC236}">
                <a16:creationId xmlns:a16="http://schemas.microsoft.com/office/drawing/2014/main" id="{9CFBCEEF-A8FE-B386-7295-32F7CAD71606}"/>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A824034-7655-1CC5-0BA2-7DB0F6173B9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5E40A356-32E4-234F-2187-55E35CF83169}"/>
              </a:ext>
            </a:extLst>
          </p:cNvPr>
          <p:cNvSpPr txBox="1"/>
          <p:nvPr/>
        </p:nvSpPr>
        <p:spPr>
          <a:xfrm>
            <a:off x="950318" y="1955707"/>
            <a:ext cx="6976646" cy="2308324"/>
          </a:xfrm>
          <a:prstGeom prst="rect">
            <a:avLst/>
          </a:prstGeom>
          <a:noFill/>
        </p:spPr>
        <p:txBody>
          <a:bodyPr wrap="square">
            <a:spAutoFit/>
          </a:bodyPr>
          <a:lstStyle/>
          <a:p>
            <a:pPr algn="ctr"/>
            <a:r>
              <a:rPr lang="en-US" sz="4800">
                <a:latin typeface="Avenir Next LT Pro" panose="020B0504020202020204" pitchFamily="34" charset="0"/>
              </a:rPr>
              <a:t>How are dandelions the </a:t>
            </a:r>
            <a:r>
              <a:rPr lang="en-US" sz="4800" b="1">
                <a:latin typeface="Avenir Next LT Pro" panose="020B0504020202020204" pitchFamily="34" charset="0"/>
              </a:rPr>
              <a:t>same</a:t>
            </a:r>
            <a:r>
              <a:rPr lang="en-US" sz="4800">
                <a:latin typeface="Avenir Next LT Pro" panose="020B0504020202020204" pitchFamily="34" charset="0"/>
              </a:rPr>
              <a:t> and how are they </a:t>
            </a:r>
            <a:r>
              <a:rPr lang="en-US" sz="4800" b="1">
                <a:latin typeface="Avenir Next LT Pro" panose="020B0504020202020204" pitchFamily="34" charset="0"/>
              </a:rPr>
              <a:t>different</a:t>
            </a:r>
            <a:r>
              <a:rPr lang="en-US" sz="4800">
                <a:latin typeface="Avenir Next LT Pro" panose="020B0504020202020204" pitchFamily="34" charset="0"/>
              </a:rPr>
              <a:t>?</a:t>
            </a:r>
          </a:p>
        </p:txBody>
      </p:sp>
      <p:pic>
        <p:nvPicPr>
          <p:cNvPr id="5124" name="Picture 4" descr="ScLoHo's Really?: 10/10/10">
            <a:extLst>
              <a:ext uri="{FF2B5EF4-FFF2-40B4-BE49-F238E27FC236}">
                <a16:creationId xmlns:a16="http://schemas.microsoft.com/office/drawing/2014/main" id="{B5F1D314-0114-6D23-3AFA-7E767D128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772" y="122275"/>
            <a:ext cx="2943334" cy="597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816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B59C3-0DFF-7DC0-55E4-C6BB4B79AB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ADFA3A-61F5-AF3D-5F19-FA5977B8FE0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D5D4129-1B19-BCD1-3C1C-2054F544E0C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5676F5F4-8EAE-4765-5DEC-6FF80D5C019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Explore</a:t>
            </a:r>
          </a:p>
        </p:txBody>
      </p:sp>
      <p:sp>
        <p:nvSpPr>
          <p:cNvPr id="6" name="Rectangle: Rounded Corners 5">
            <a:extLst>
              <a:ext uri="{FF2B5EF4-FFF2-40B4-BE49-F238E27FC236}">
                <a16:creationId xmlns:a16="http://schemas.microsoft.com/office/drawing/2014/main" id="{C2A79DF9-FC1D-2884-DFC1-2353A241CB5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3A2647-84CD-467A-F3F2-DA59D5224E2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6BDCADA3-008A-4205-B7CF-FC843BE7737B}"/>
              </a:ext>
            </a:extLst>
          </p:cNvPr>
          <p:cNvSpPr txBox="1"/>
          <p:nvPr/>
        </p:nvSpPr>
        <p:spPr>
          <a:xfrm>
            <a:off x="5134161" y="2003596"/>
            <a:ext cx="6270300" cy="2308324"/>
          </a:xfrm>
          <a:prstGeom prst="rect">
            <a:avLst/>
          </a:prstGeom>
          <a:noFill/>
        </p:spPr>
        <p:txBody>
          <a:bodyPr wrap="square">
            <a:spAutoFit/>
          </a:bodyPr>
          <a:lstStyle/>
          <a:p>
            <a:pPr algn="ctr"/>
            <a:r>
              <a:rPr lang="en-US" sz="4800">
                <a:latin typeface="Avenir Next LT Pro" panose="020B0504020202020204" pitchFamily="34" charset="0"/>
              </a:rPr>
              <a:t>Where do dandelion plants and flowers come from?</a:t>
            </a:r>
          </a:p>
        </p:txBody>
      </p:sp>
      <p:pic>
        <p:nvPicPr>
          <p:cNvPr id="7" name="Picture 6">
            <a:extLst>
              <a:ext uri="{FF2B5EF4-FFF2-40B4-BE49-F238E27FC236}">
                <a16:creationId xmlns:a16="http://schemas.microsoft.com/office/drawing/2014/main" id="{C637ED56-3DCC-4DD5-7A4D-CFD24EEABAB8}"/>
              </a:ext>
            </a:extLst>
          </p:cNvPr>
          <p:cNvPicPr>
            <a:picLocks noChangeAspect="1"/>
          </p:cNvPicPr>
          <p:nvPr/>
        </p:nvPicPr>
        <p:blipFill>
          <a:blip r:embed="rId3" cstate="screen">
            <a:extLst>
              <a:ext uri="{28A0092B-C50C-407E-A947-70E740481C1C}">
                <a14:useLocalDpi xmlns:a14="http://schemas.microsoft.com/office/drawing/2010/main" val="0"/>
              </a:ext>
            </a:extLst>
          </a:blip>
          <a:srcRect t="-131"/>
          <a:stretch>
            <a:fillRect/>
          </a:stretch>
        </p:blipFill>
        <p:spPr>
          <a:xfrm>
            <a:off x="379925" y="546920"/>
            <a:ext cx="4487228" cy="5230102"/>
          </a:xfrm>
          <a:prstGeom prst="rect">
            <a:avLst/>
          </a:prstGeom>
          <a:ln>
            <a:noFill/>
          </a:ln>
          <a:effectLst>
            <a:softEdge rad="112500"/>
          </a:effectLst>
        </p:spPr>
      </p:pic>
    </p:spTree>
    <p:extLst>
      <p:ext uri="{BB962C8B-B14F-4D97-AF65-F5344CB8AC3E}">
        <p14:creationId xmlns:p14="http://schemas.microsoft.com/office/powerpoint/2010/main" val="44029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C32C8-BDAC-20BB-B590-038D423201B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7A1CC7B-1586-1BC0-A8D3-91BA76E5EA5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A8146CE-8120-B1DE-71CA-3D2AE9533F13}"/>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A21083AC-BE47-005E-2D11-FAC90C02177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Explain</a:t>
            </a:r>
          </a:p>
        </p:txBody>
      </p:sp>
      <p:sp>
        <p:nvSpPr>
          <p:cNvPr id="6" name="Rectangle: Rounded Corners 5">
            <a:extLst>
              <a:ext uri="{FF2B5EF4-FFF2-40B4-BE49-F238E27FC236}">
                <a16:creationId xmlns:a16="http://schemas.microsoft.com/office/drawing/2014/main" id="{E4A4239C-B147-5379-A672-219C814A358F}"/>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FE12C5-3A5D-E458-EA91-A7E4BABF9D3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pic>
        <p:nvPicPr>
          <p:cNvPr id="10" name="Picture 9" descr="A cover of a book&#10;&#10;AI-generated content may be incorrect.">
            <a:extLst>
              <a:ext uri="{FF2B5EF4-FFF2-40B4-BE49-F238E27FC236}">
                <a16:creationId xmlns:a16="http://schemas.microsoft.com/office/drawing/2014/main" id="{5046F8F2-60AF-29A2-E437-11AD7AFA6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756" y="304800"/>
            <a:ext cx="4610778" cy="5632153"/>
          </a:xfrm>
          <a:prstGeom prst="rect">
            <a:avLst/>
          </a:prstGeom>
        </p:spPr>
      </p:pic>
      <p:grpSp>
        <p:nvGrpSpPr>
          <p:cNvPr id="15" name="Group 14">
            <a:extLst>
              <a:ext uri="{FF2B5EF4-FFF2-40B4-BE49-F238E27FC236}">
                <a16:creationId xmlns:a16="http://schemas.microsoft.com/office/drawing/2014/main" id="{13546EB2-4B4A-2A77-AB94-5D1BBBA34B66}"/>
              </a:ext>
            </a:extLst>
          </p:cNvPr>
          <p:cNvGrpSpPr/>
          <p:nvPr/>
        </p:nvGrpSpPr>
        <p:grpSpPr>
          <a:xfrm>
            <a:off x="5339533" y="1496060"/>
            <a:ext cx="6518711" cy="3249631"/>
            <a:chOff x="5339533" y="1120676"/>
            <a:chExt cx="6518711" cy="3249631"/>
          </a:xfrm>
        </p:grpSpPr>
        <p:sp>
          <p:nvSpPr>
            <p:cNvPr id="8" name="TextBox 7">
              <a:extLst>
                <a:ext uri="{FF2B5EF4-FFF2-40B4-BE49-F238E27FC236}">
                  <a16:creationId xmlns:a16="http://schemas.microsoft.com/office/drawing/2014/main" id="{45DC9D54-F9AA-18DB-2560-0131CF63BF27}"/>
                </a:ext>
              </a:extLst>
            </p:cNvPr>
            <p:cNvSpPr txBox="1"/>
            <p:nvPr/>
          </p:nvSpPr>
          <p:spPr>
            <a:xfrm>
              <a:off x="5339533" y="1120676"/>
              <a:ext cx="6270300" cy="2308324"/>
            </a:xfrm>
            <a:prstGeom prst="rect">
              <a:avLst/>
            </a:prstGeom>
            <a:noFill/>
          </p:spPr>
          <p:txBody>
            <a:bodyPr wrap="square">
              <a:spAutoFit/>
            </a:bodyPr>
            <a:lstStyle/>
            <a:p>
              <a:pPr algn="ctr"/>
              <a:r>
                <a:rPr lang="en-US" sz="4800" b="1">
                  <a:latin typeface="Avenir Next LT Pro" panose="020B0504020202020204" pitchFamily="34" charset="0"/>
                </a:rPr>
                <a:t>Read</a:t>
              </a:r>
              <a:r>
                <a:rPr lang="en-US" sz="4800">
                  <a:latin typeface="Avenir Next LT Pro" panose="020B0504020202020204" pitchFamily="34" charset="0"/>
                </a:rPr>
                <a:t> the book </a:t>
              </a:r>
              <a:r>
                <a:rPr lang="en-US" sz="4800" i="1">
                  <a:latin typeface="Avenir Next LT Pro" panose="020B0504020202020204" pitchFamily="34" charset="0"/>
                </a:rPr>
                <a:t>The Dandelion Seed </a:t>
              </a:r>
              <a:r>
                <a:rPr lang="en-US" sz="4800">
                  <a:latin typeface="Avenir Next LT Pro" panose="020B0504020202020204" pitchFamily="34" charset="0"/>
                </a:rPr>
                <a:t>by Joseph Anthony.</a:t>
              </a:r>
            </a:p>
          </p:txBody>
        </p:sp>
        <p:sp>
          <p:nvSpPr>
            <p:cNvPr id="12" name="TextBox 11">
              <a:extLst>
                <a:ext uri="{FF2B5EF4-FFF2-40B4-BE49-F238E27FC236}">
                  <a16:creationId xmlns:a16="http://schemas.microsoft.com/office/drawing/2014/main" id="{DCAF26BA-B970-55A3-CE54-93419DA63C76}"/>
                </a:ext>
              </a:extLst>
            </p:cNvPr>
            <p:cNvSpPr txBox="1"/>
            <p:nvPr/>
          </p:nvSpPr>
          <p:spPr>
            <a:xfrm>
              <a:off x="7247468" y="3723976"/>
              <a:ext cx="4375178" cy="646331"/>
            </a:xfrm>
            <a:prstGeom prst="rect">
              <a:avLst/>
            </a:prstGeom>
            <a:noFill/>
          </p:spPr>
          <p:txBody>
            <a:bodyPr wrap="square">
              <a:spAutoFit/>
            </a:bodyPr>
            <a:lstStyle/>
            <a:p>
              <a:r>
                <a:rPr lang="en-US">
                  <a:hlinkClick r:id="rId4"/>
                </a:rPr>
                <a:t>https://youtu.be/1NDWopxBy4k?si=AOI29nJ28het9Q_Y</a:t>
              </a:r>
              <a:r>
                <a:rPr lang="en-US"/>
                <a:t> </a:t>
              </a:r>
            </a:p>
          </p:txBody>
        </p:sp>
        <p:sp>
          <p:nvSpPr>
            <p:cNvPr id="14" name="TextBox 13">
              <a:extLst>
                <a:ext uri="{FF2B5EF4-FFF2-40B4-BE49-F238E27FC236}">
                  <a16:creationId xmlns:a16="http://schemas.microsoft.com/office/drawing/2014/main" id="{3394B68E-617C-2E08-0036-11AA3FA5CD81}"/>
                </a:ext>
              </a:extLst>
            </p:cNvPr>
            <p:cNvSpPr txBox="1"/>
            <p:nvPr/>
          </p:nvSpPr>
          <p:spPr>
            <a:xfrm>
              <a:off x="5575978" y="3723976"/>
              <a:ext cx="6282266" cy="369332"/>
            </a:xfrm>
            <a:prstGeom prst="rect">
              <a:avLst/>
            </a:prstGeom>
            <a:noFill/>
          </p:spPr>
          <p:txBody>
            <a:bodyPr wrap="square">
              <a:spAutoFit/>
            </a:bodyPr>
            <a:lstStyle/>
            <a:p>
              <a:r>
                <a:rPr lang="en-US" sz="1800" b="1">
                  <a:latin typeface="Avenir Next LT Pro" panose="020B0504020202020204" pitchFamily="34" charset="0"/>
                </a:rPr>
                <a:t>Read Aloud:</a:t>
              </a:r>
              <a:endParaRPr lang="en-US"/>
            </a:p>
          </p:txBody>
        </p:sp>
      </p:grpSp>
    </p:spTree>
    <p:extLst>
      <p:ext uri="{BB962C8B-B14F-4D97-AF65-F5344CB8AC3E}">
        <p14:creationId xmlns:p14="http://schemas.microsoft.com/office/powerpoint/2010/main" val="4102020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9EB38-83C3-7569-4BFF-E62E14AC9188}"/>
            </a:ext>
          </a:extLst>
        </p:cNvPr>
        <p:cNvGrpSpPr/>
        <p:nvPr/>
      </p:nvGrpSpPr>
      <p:grpSpPr>
        <a:xfrm>
          <a:off x="0" y="0"/>
          <a:ext cx="0" cy="0"/>
          <a:chOff x="0" y="0"/>
          <a:chExt cx="0" cy="0"/>
        </a:xfrm>
      </p:grpSpPr>
      <p:pic>
        <p:nvPicPr>
          <p:cNvPr id="7" name="Picture 4" descr="Dandelion&amp;#32;Seed">
            <a:extLst>
              <a:ext uri="{FF2B5EF4-FFF2-40B4-BE49-F238E27FC236}">
                <a16:creationId xmlns:a16="http://schemas.microsoft.com/office/drawing/2014/main" id="{FFBB988F-E754-1BEF-424F-B3A14BDD1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083416">
            <a:off x="8191358" y="2184719"/>
            <a:ext cx="2369218" cy="17887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AB02EED-8B20-4A6F-448F-0FFA1457D1E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EF61222-77F0-823E-891D-F286659AED8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182C81CA-9062-9626-8901-1DB048550BE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Explain</a:t>
            </a:r>
          </a:p>
        </p:txBody>
      </p:sp>
      <p:sp>
        <p:nvSpPr>
          <p:cNvPr id="6" name="Rectangle: Rounded Corners 5">
            <a:extLst>
              <a:ext uri="{FF2B5EF4-FFF2-40B4-BE49-F238E27FC236}">
                <a16:creationId xmlns:a16="http://schemas.microsoft.com/office/drawing/2014/main" id="{743A0A77-4F3A-6A09-DAC8-4A755DBA20F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A25C8D-A1D3-E5F4-ECF2-DF3860D9D5C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3D609621-7FFA-29BB-A75A-96C5A1405391}"/>
              </a:ext>
            </a:extLst>
          </p:cNvPr>
          <p:cNvSpPr txBox="1"/>
          <p:nvPr/>
        </p:nvSpPr>
        <p:spPr>
          <a:xfrm>
            <a:off x="1235515" y="2294268"/>
            <a:ext cx="6992734" cy="1569660"/>
          </a:xfrm>
          <a:prstGeom prst="rect">
            <a:avLst/>
          </a:prstGeom>
          <a:noFill/>
        </p:spPr>
        <p:txBody>
          <a:bodyPr wrap="square">
            <a:spAutoFit/>
          </a:bodyPr>
          <a:lstStyle/>
          <a:p>
            <a:pPr algn="ctr"/>
            <a:r>
              <a:rPr lang="en-US" sz="4800">
                <a:latin typeface="Avenir Next LT Pro" panose="020B0504020202020204" pitchFamily="34" charset="0"/>
              </a:rPr>
              <a:t>Where do plants, like dandelions, come from?</a:t>
            </a:r>
          </a:p>
        </p:txBody>
      </p:sp>
    </p:spTree>
    <p:extLst>
      <p:ext uri="{BB962C8B-B14F-4D97-AF65-F5344CB8AC3E}">
        <p14:creationId xmlns:p14="http://schemas.microsoft.com/office/powerpoint/2010/main" val="19453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2BF91-12B8-7A12-969F-4323CE2730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A8BE35-E254-A237-3AAA-8F37E283209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5E4BAED-1547-731D-F0B2-897563FECE3C}"/>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45F8676C-809F-62BF-8652-7AF60627127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Explain</a:t>
            </a:r>
          </a:p>
        </p:txBody>
      </p:sp>
      <p:sp>
        <p:nvSpPr>
          <p:cNvPr id="6" name="Rectangle: Rounded Corners 5">
            <a:extLst>
              <a:ext uri="{FF2B5EF4-FFF2-40B4-BE49-F238E27FC236}">
                <a16:creationId xmlns:a16="http://schemas.microsoft.com/office/drawing/2014/main" id="{2B81F5B2-ED64-6B75-9B76-BA0B3A5A9A20}"/>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EE0155-8ACE-D818-35DF-90B838A66A5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A8929DCA-83A5-630A-F11B-400B37653B83}"/>
              </a:ext>
            </a:extLst>
          </p:cNvPr>
          <p:cNvSpPr txBox="1"/>
          <p:nvPr/>
        </p:nvSpPr>
        <p:spPr>
          <a:xfrm>
            <a:off x="5023556" y="1955707"/>
            <a:ext cx="6992734" cy="2308324"/>
          </a:xfrm>
          <a:prstGeom prst="rect">
            <a:avLst/>
          </a:prstGeom>
          <a:noFill/>
        </p:spPr>
        <p:txBody>
          <a:bodyPr wrap="square">
            <a:spAutoFit/>
          </a:bodyPr>
          <a:lstStyle/>
          <a:p>
            <a:pPr algn="ctr"/>
            <a:r>
              <a:rPr lang="en-US" sz="4800" b="1">
                <a:latin typeface="Avenir Next LT Pro" panose="020B0504020202020204" pitchFamily="34" charset="0"/>
              </a:rPr>
              <a:t>Draw</a:t>
            </a:r>
            <a:r>
              <a:rPr lang="en-US" sz="4800">
                <a:latin typeface="Avenir Next LT Pro" panose="020B0504020202020204" pitchFamily="34" charset="0"/>
              </a:rPr>
              <a:t> the cycle of a dandelion plant starting from seed.</a:t>
            </a:r>
          </a:p>
        </p:txBody>
      </p:sp>
      <p:pic>
        <p:nvPicPr>
          <p:cNvPr id="7" name="Picture 6" descr="Shape&#10;&#10;AI-generated content may be incorrect.">
            <a:extLst>
              <a:ext uri="{FF2B5EF4-FFF2-40B4-BE49-F238E27FC236}">
                <a16:creationId xmlns:a16="http://schemas.microsoft.com/office/drawing/2014/main" id="{6811074E-1E0E-953E-3D3F-A441CD02790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06885"/>
            <a:ext cx="4640975" cy="6005968"/>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47C0AC5A-55DC-F1F7-F19C-892D3E4949B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47865" y="55043"/>
            <a:ext cx="950409" cy="1293930"/>
          </a:xfrm>
          <a:prstGeom prst="rect">
            <a:avLst/>
          </a:prstGeom>
        </p:spPr>
      </p:pic>
    </p:spTree>
    <p:extLst>
      <p:ext uri="{BB962C8B-B14F-4D97-AF65-F5344CB8AC3E}">
        <p14:creationId xmlns:p14="http://schemas.microsoft.com/office/powerpoint/2010/main" val="4066395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99DB7-6956-20D0-0620-3AC03357736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8839A70-F496-000C-C11E-82FE2B90FF6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112E939-10DE-5340-BEBC-06D8A38390BD}"/>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86AAAC29-E497-0808-D907-999D837EE34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Explain</a:t>
            </a:r>
          </a:p>
        </p:txBody>
      </p:sp>
      <p:sp>
        <p:nvSpPr>
          <p:cNvPr id="6" name="Rectangle: Rounded Corners 5">
            <a:extLst>
              <a:ext uri="{FF2B5EF4-FFF2-40B4-BE49-F238E27FC236}">
                <a16:creationId xmlns:a16="http://schemas.microsoft.com/office/drawing/2014/main" id="{9C46EAAF-612F-0D78-AC4E-4130CDD4587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7122ED-1735-3A5C-C062-0D3D173D662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B3F86757-5289-83D5-E4A3-90AB6C0B7399}"/>
              </a:ext>
            </a:extLst>
          </p:cNvPr>
          <p:cNvSpPr txBox="1"/>
          <p:nvPr/>
        </p:nvSpPr>
        <p:spPr>
          <a:xfrm>
            <a:off x="2599633" y="122275"/>
            <a:ext cx="6992734" cy="830997"/>
          </a:xfrm>
          <a:prstGeom prst="rect">
            <a:avLst/>
          </a:prstGeom>
          <a:noFill/>
        </p:spPr>
        <p:txBody>
          <a:bodyPr wrap="square">
            <a:spAutoFit/>
          </a:bodyPr>
          <a:lstStyle/>
          <a:p>
            <a:pPr algn="ctr"/>
            <a:r>
              <a:rPr lang="en-US" sz="4800" b="1">
                <a:latin typeface="Avenir Next LT Pro" panose="020B0504020202020204" pitchFamily="34" charset="0"/>
              </a:rPr>
              <a:t>Life Cycle of a Plant</a:t>
            </a:r>
          </a:p>
        </p:txBody>
      </p:sp>
      <p:sp>
        <p:nvSpPr>
          <p:cNvPr id="3" name="Oval 2">
            <a:extLst>
              <a:ext uri="{FF2B5EF4-FFF2-40B4-BE49-F238E27FC236}">
                <a16:creationId xmlns:a16="http://schemas.microsoft.com/office/drawing/2014/main" id="{493039CF-DB9A-6D2B-7708-0569EFFD7C11}"/>
              </a:ext>
            </a:extLst>
          </p:cNvPr>
          <p:cNvSpPr/>
          <p:nvPr/>
        </p:nvSpPr>
        <p:spPr>
          <a:xfrm>
            <a:off x="6100576" y="1296000"/>
            <a:ext cx="1896533" cy="173848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45CE3E4-82E7-6838-F54A-EB48AB0586B2}"/>
              </a:ext>
            </a:extLst>
          </p:cNvPr>
          <p:cNvSpPr/>
          <p:nvPr/>
        </p:nvSpPr>
        <p:spPr>
          <a:xfrm>
            <a:off x="7059061" y="3168953"/>
            <a:ext cx="1896533" cy="173848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922F5A2-5F4E-5F39-63C1-DC676F381043}"/>
              </a:ext>
            </a:extLst>
          </p:cNvPr>
          <p:cNvSpPr/>
          <p:nvPr/>
        </p:nvSpPr>
        <p:spPr>
          <a:xfrm>
            <a:off x="5080000" y="4381795"/>
            <a:ext cx="1896533" cy="173848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A835244-25A7-E240-3DDD-BB4E0B948D43}"/>
              </a:ext>
            </a:extLst>
          </p:cNvPr>
          <p:cNvSpPr/>
          <p:nvPr/>
        </p:nvSpPr>
        <p:spPr>
          <a:xfrm>
            <a:off x="3103078" y="3168953"/>
            <a:ext cx="1896533" cy="173848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32DA0D0-1538-5239-1462-D2B9381BE230}"/>
              </a:ext>
            </a:extLst>
          </p:cNvPr>
          <p:cNvSpPr/>
          <p:nvPr/>
        </p:nvSpPr>
        <p:spPr>
          <a:xfrm>
            <a:off x="3811068" y="1296000"/>
            <a:ext cx="1896533" cy="173848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F2B623FC-4E17-B1CC-9BF4-8E8F916F6205}"/>
              </a:ext>
            </a:extLst>
          </p:cNvPr>
          <p:cNvCxnSpPr/>
          <p:nvPr/>
        </p:nvCxnSpPr>
        <p:spPr>
          <a:xfrm>
            <a:off x="5707601" y="1682045"/>
            <a:ext cx="388399"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90508B1A-B162-BBCE-740A-0A7877A12658}"/>
              </a:ext>
            </a:extLst>
          </p:cNvPr>
          <p:cNvCxnSpPr>
            <a:cxnSpLocks/>
          </p:cNvCxnSpPr>
          <p:nvPr/>
        </p:nvCxnSpPr>
        <p:spPr>
          <a:xfrm>
            <a:off x="7902222" y="2720622"/>
            <a:ext cx="105105" cy="38109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42FD333F-824F-8ABB-7C01-4C3796DC32D5}"/>
              </a:ext>
            </a:extLst>
          </p:cNvPr>
          <p:cNvCxnSpPr>
            <a:cxnSpLocks/>
          </p:cNvCxnSpPr>
          <p:nvPr/>
        </p:nvCxnSpPr>
        <p:spPr>
          <a:xfrm flipH="1">
            <a:off x="7056922" y="4809067"/>
            <a:ext cx="359878" cy="2100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7A5B45E7-04E0-F33F-0B8B-08F96DE3A0E9}"/>
              </a:ext>
            </a:extLst>
          </p:cNvPr>
          <p:cNvCxnSpPr>
            <a:cxnSpLocks/>
          </p:cNvCxnSpPr>
          <p:nvPr/>
        </p:nvCxnSpPr>
        <p:spPr>
          <a:xfrm flipH="1" flipV="1">
            <a:off x="4759334" y="4773588"/>
            <a:ext cx="238138" cy="26831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DCBBB23E-3AE5-C5A7-3580-AD39601B5662}"/>
              </a:ext>
            </a:extLst>
          </p:cNvPr>
          <p:cNvCxnSpPr>
            <a:cxnSpLocks/>
          </p:cNvCxnSpPr>
          <p:nvPr/>
        </p:nvCxnSpPr>
        <p:spPr>
          <a:xfrm flipV="1">
            <a:off x="3811068" y="2746543"/>
            <a:ext cx="127683" cy="3292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9D9982EC-F987-B8AD-F232-DF403842196E}"/>
              </a:ext>
            </a:extLst>
          </p:cNvPr>
          <p:cNvSpPr txBox="1"/>
          <p:nvPr/>
        </p:nvSpPr>
        <p:spPr>
          <a:xfrm>
            <a:off x="6611546" y="1373135"/>
            <a:ext cx="890751" cy="369332"/>
          </a:xfrm>
          <a:prstGeom prst="rect">
            <a:avLst/>
          </a:prstGeom>
          <a:noFill/>
        </p:spPr>
        <p:txBody>
          <a:bodyPr wrap="square">
            <a:spAutoFit/>
          </a:bodyPr>
          <a:lstStyle/>
          <a:p>
            <a:pPr algn="ctr"/>
            <a:r>
              <a:rPr lang="en-US" b="1">
                <a:latin typeface="Avenir Next LT Pro" panose="020B0504020202020204" pitchFamily="34" charset="0"/>
              </a:rPr>
              <a:t>Seeds</a:t>
            </a:r>
            <a:endParaRPr lang="en-US"/>
          </a:p>
        </p:txBody>
      </p:sp>
      <p:sp>
        <p:nvSpPr>
          <p:cNvPr id="38" name="TextBox 37">
            <a:extLst>
              <a:ext uri="{FF2B5EF4-FFF2-40B4-BE49-F238E27FC236}">
                <a16:creationId xmlns:a16="http://schemas.microsoft.com/office/drawing/2014/main" id="{E4C4FA24-8B2C-4D5E-0550-14CD94D95B70}"/>
              </a:ext>
            </a:extLst>
          </p:cNvPr>
          <p:cNvSpPr txBox="1"/>
          <p:nvPr/>
        </p:nvSpPr>
        <p:spPr>
          <a:xfrm>
            <a:off x="7290482" y="3311168"/>
            <a:ext cx="1433689" cy="369332"/>
          </a:xfrm>
          <a:prstGeom prst="rect">
            <a:avLst/>
          </a:prstGeom>
          <a:noFill/>
        </p:spPr>
        <p:txBody>
          <a:bodyPr wrap="square">
            <a:spAutoFit/>
          </a:bodyPr>
          <a:lstStyle/>
          <a:p>
            <a:pPr algn="ctr"/>
            <a:r>
              <a:rPr lang="en-US" b="1">
                <a:latin typeface="Avenir Next LT Pro" panose="020B0504020202020204" pitchFamily="34" charset="0"/>
              </a:rPr>
              <a:t>Seedlings</a:t>
            </a:r>
            <a:endParaRPr lang="en-US"/>
          </a:p>
        </p:txBody>
      </p:sp>
      <p:sp>
        <p:nvSpPr>
          <p:cNvPr id="40" name="TextBox 39">
            <a:extLst>
              <a:ext uri="{FF2B5EF4-FFF2-40B4-BE49-F238E27FC236}">
                <a16:creationId xmlns:a16="http://schemas.microsoft.com/office/drawing/2014/main" id="{CEC9920E-7898-C7C7-43A0-462835C38369}"/>
              </a:ext>
            </a:extLst>
          </p:cNvPr>
          <p:cNvSpPr txBox="1"/>
          <p:nvPr/>
        </p:nvSpPr>
        <p:spPr>
          <a:xfrm>
            <a:off x="5305777" y="4556320"/>
            <a:ext cx="1444978" cy="646331"/>
          </a:xfrm>
          <a:prstGeom prst="rect">
            <a:avLst/>
          </a:prstGeom>
          <a:noFill/>
        </p:spPr>
        <p:txBody>
          <a:bodyPr wrap="square">
            <a:spAutoFit/>
          </a:bodyPr>
          <a:lstStyle/>
          <a:p>
            <a:pPr algn="ctr"/>
            <a:r>
              <a:rPr lang="en-US" b="1">
                <a:latin typeface="Avenir Next LT Pro" panose="020B0504020202020204" pitchFamily="34" charset="0"/>
              </a:rPr>
              <a:t>Plants with Leaves</a:t>
            </a:r>
            <a:endParaRPr lang="en-US" b="1"/>
          </a:p>
        </p:txBody>
      </p:sp>
      <p:sp>
        <p:nvSpPr>
          <p:cNvPr id="42" name="TextBox 41">
            <a:extLst>
              <a:ext uri="{FF2B5EF4-FFF2-40B4-BE49-F238E27FC236}">
                <a16:creationId xmlns:a16="http://schemas.microsoft.com/office/drawing/2014/main" id="{509BDC9B-94E1-7A38-6E94-D5D1FA11C0A1}"/>
              </a:ext>
            </a:extLst>
          </p:cNvPr>
          <p:cNvSpPr txBox="1"/>
          <p:nvPr/>
        </p:nvSpPr>
        <p:spPr>
          <a:xfrm>
            <a:off x="3249833" y="3357334"/>
            <a:ext cx="1603022" cy="646331"/>
          </a:xfrm>
          <a:prstGeom prst="rect">
            <a:avLst/>
          </a:prstGeom>
          <a:noFill/>
        </p:spPr>
        <p:txBody>
          <a:bodyPr wrap="square">
            <a:spAutoFit/>
          </a:bodyPr>
          <a:lstStyle/>
          <a:p>
            <a:pPr algn="ctr"/>
            <a:r>
              <a:rPr lang="en-US" b="1">
                <a:latin typeface="Avenir Next LT Pro" panose="020B0504020202020204" pitchFamily="34" charset="0"/>
              </a:rPr>
              <a:t>Plants with Flowers</a:t>
            </a:r>
            <a:endParaRPr lang="en-US"/>
          </a:p>
        </p:txBody>
      </p:sp>
      <p:sp>
        <p:nvSpPr>
          <p:cNvPr id="44" name="TextBox 43">
            <a:extLst>
              <a:ext uri="{FF2B5EF4-FFF2-40B4-BE49-F238E27FC236}">
                <a16:creationId xmlns:a16="http://schemas.microsoft.com/office/drawing/2014/main" id="{716F22ED-3140-198C-F560-4D99430870D5}"/>
              </a:ext>
            </a:extLst>
          </p:cNvPr>
          <p:cNvSpPr txBox="1"/>
          <p:nvPr/>
        </p:nvSpPr>
        <p:spPr>
          <a:xfrm>
            <a:off x="4109687" y="1452933"/>
            <a:ext cx="1603023" cy="646331"/>
          </a:xfrm>
          <a:prstGeom prst="rect">
            <a:avLst/>
          </a:prstGeom>
          <a:noFill/>
        </p:spPr>
        <p:txBody>
          <a:bodyPr wrap="square">
            <a:spAutoFit/>
          </a:bodyPr>
          <a:lstStyle/>
          <a:p>
            <a:r>
              <a:rPr lang="en-US" b="1">
                <a:latin typeface="Avenir Next LT Pro" panose="020B0504020202020204" pitchFamily="34" charset="0"/>
              </a:rPr>
              <a:t>Plant with Seed Head</a:t>
            </a:r>
            <a:endParaRPr lang="en-US"/>
          </a:p>
        </p:txBody>
      </p:sp>
    </p:spTree>
    <p:extLst>
      <p:ext uri="{BB962C8B-B14F-4D97-AF65-F5344CB8AC3E}">
        <p14:creationId xmlns:p14="http://schemas.microsoft.com/office/powerpoint/2010/main" val="3808712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84BE7-82DF-B794-CC5F-706C5C13E67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D7DB9E2-B097-7F88-A814-03D326931AE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C8D7F4A-7F4C-817C-74AF-F14C2FADEA3E}"/>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0EBF1367-D4B7-C935-3442-B70A2840EB0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Explain</a:t>
            </a:r>
          </a:p>
        </p:txBody>
      </p:sp>
      <p:sp>
        <p:nvSpPr>
          <p:cNvPr id="6" name="Rectangle: Rounded Corners 5">
            <a:extLst>
              <a:ext uri="{FF2B5EF4-FFF2-40B4-BE49-F238E27FC236}">
                <a16:creationId xmlns:a16="http://schemas.microsoft.com/office/drawing/2014/main" id="{691F3A6C-D6AB-59B8-A6F3-6EFDC0CCF8B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6E45D72-BBF8-F531-784F-AA938899FDD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FF5B2292-4C03-FF7E-8C2E-81E19B1E2003}"/>
              </a:ext>
            </a:extLst>
          </p:cNvPr>
          <p:cNvSpPr txBox="1"/>
          <p:nvPr/>
        </p:nvSpPr>
        <p:spPr>
          <a:xfrm>
            <a:off x="1769899" y="2353861"/>
            <a:ext cx="8652201" cy="1569660"/>
          </a:xfrm>
          <a:prstGeom prst="rect">
            <a:avLst/>
          </a:prstGeom>
          <a:noFill/>
        </p:spPr>
        <p:txBody>
          <a:bodyPr wrap="square">
            <a:spAutoFit/>
          </a:bodyPr>
          <a:lstStyle/>
          <a:p>
            <a:pPr algn="ctr"/>
            <a:r>
              <a:rPr lang="en-US" sz="4800">
                <a:latin typeface="Avenir Next LT Pro" panose="020B0504020202020204" pitchFamily="34" charset="0"/>
              </a:rPr>
              <a:t>Where do dandelions and their flowers come from?</a:t>
            </a:r>
          </a:p>
        </p:txBody>
      </p:sp>
    </p:spTree>
    <p:extLst>
      <p:ext uri="{BB962C8B-B14F-4D97-AF65-F5344CB8AC3E}">
        <p14:creationId xmlns:p14="http://schemas.microsoft.com/office/powerpoint/2010/main" val="104256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2A9C2-3FF3-CE86-138D-FFF4F211C44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E191F26-4ACB-CBFE-7820-8B5D99A303A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0D66399-43E2-4E0A-A4A8-5E574695245B}"/>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ADDF37DF-7CA4-4BF4-6E29-887E17DC9E3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Explain</a:t>
            </a:r>
          </a:p>
        </p:txBody>
      </p:sp>
      <p:sp>
        <p:nvSpPr>
          <p:cNvPr id="6" name="Rectangle: Rounded Corners 5">
            <a:extLst>
              <a:ext uri="{FF2B5EF4-FFF2-40B4-BE49-F238E27FC236}">
                <a16:creationId xmlns:a16="http://schemas.microsoft.com/office/drawing/2014/main" id="{B0C54CEC-91F0-97F1-F107-D7B7CF5FE111}"/>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08140C1-5B26-012A-6A05-C358FE28C8F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C2AAA770-F4F3-1071-43C7-25EE2BC80E7A}"/>
              </a:ext>
            </a:extLst>
          </p:cNvPr>
          <p:cNvSpPr txBox="1"/>
          <p:nvPr/>
        </p:nvSpPr>
        <p:spPr>
          <a:xfrm>
            <a:off x="85344" y="2286127"/>
            <a:ext cx="6992734" cy="1569660"/>
          </a:xfrm>
          <a:prstGeom prst="rect">
            <a:avLst/>
          </a:prstGeom>
          <a:noFill/>
        </p:spPr>
        <p:txBody>
          <a:bodyPr wrap="square">
            <a:spAutoFit/>
          </a:bodyPr>
          <a:lstStyle/>
          <a:p>
            <a:pPr algn="ctr"/>
            <a:r>
              <a:rPr lang="en-US" sz="4800">
                <a:latin typeface="Avenir Next LT Pro" panose="020B0504020202020204" pitchFamily="34" charset="0"/>
              </a:rPr>
              <a:t>What happens when I blow on the seeds?</a:t>
            </a:r>
          </a:p>
        </p:txBody>
      </p:sp>
      <p:pic>
        <p:nvPicPr>
          <p:cNvPr id="7" name="Picture 6" descr="Child holding dandelion">
            <a:extLst>
              <a:ext uri="{FF2B5EF4-FFF2-40B4-BE49-F238E27FC236}">
                <a16:creationId xmlns:a16="http://schemas.microsoft.com/office/drawing/2014/main" id="{76351011-0F4D-D7E4-9516-27B192F7D39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7054900" y="12190"/>
            <a:ext cx="5137100" cy="6204350"/>
          </a:xfrm>
          <a:prstGeom prst="rect">
            <a:avLst/>
          </a:prstGeom>
          <a:effectLst>
            <a:softEdge rad="635000"/>
          </a:effectLst>
        </p:spPr>
      </p:pic>
    </p:spTree>
    <p:extLst>
      <p:ext uri="{BB962C8B-B14F-4D97-AF65-F5344CB8AC3E}">
        <p14:creationId xmlns:p14="http://schemas.microsoft.com/office/powerpoint/2010/main" val="310020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767398" y="1616217"/>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585719" y="3046910"/>
            <a:ext cx="7022101" cy="1754326"/>
          </a:xfrm>
          <a:prstGeom prst="rect">
            <a:avLst/>
          </a:prstGeom>
          <a:noFill/>
        </p:spPr>
        <p:txBody>
          <a:bodyPr wrap="square">
            <a:spAutoFit/>
          </a:bodyPr>
          <a:lstStyle/>
          <a:p>
            <a:pPr algn="ctr"/>
            <a:r>
              <a:rPr lang="en-US" sz="5400">
                <a:latin typeface="Avenir Next LT Pro" panose="020B0504020202020204" pitchFamily="34" charset="0"/>
              </a:rPr>
              <a:t>Do young plants look like their parents?</a:t>
            </a: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pic>
        <p:nvPicPr>
          <p:cNvPr id="2050" name="Picture 2" descr="oak&amp;#32;seedling">
            <a:extLst>
              <a:ext uri="{FF2B5EF4-FFF2-40B4-BE49-F238E27FC236}">
                <a16:creationId xmlns:a16="http://schemas.microsoft.com/office/drawing/2014/main" id="{77EFA541-6A5C-FDB5-E7D5-C9F48E169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032" y="179230"/>
            <a:ext cx="44481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DB2C5-30F8-F22A-E549-804B85929AF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56A2695-2FF1-5DD4-DAF6-9A20DB3393F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4D1FFEC-63BF-80E5-E2DB-CFF668AA45B5}"/>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6F475D69-6414-8F60-DCA3-2B7C0FE87D3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Elaborate</a:t>
            </a:r>
          </a:p>
        </p:txBody>
      </p:sp>
      <p:sp>
        <p:nvSpPr>
          <p:cNvPr id="6" name="Rectangle: Rounded Corners 5">
            <a:extLst>
              <a:ext uri="{FF2B5EF4-FFF2-40B4-BE49-F238E27FC236}">
                <a16:creationId xmlns:a16="http://schemas.microsoft.com/office/drawing/2014/main" id="{698A7FF1-01E3-881D-32CF-71B833860266}"/>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4E3496D-88E0-5C6E-5297-BB717FDD5AB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5FD7B37C-9976-AC62-C48B-55EEB1BFBB2E}"/>
              </a:ext>
            </a:extLst>
          </p:cNvPr>
          <p:cNvSpPr txBox="1"/>
          <p:nvPr/>
        </p:nvSpPr>
        <p:spPr>
          <a:xfrm>
            <a:off x="4266921" y="492169"/>
            <a:ext cx="7342912" cy="5262979"/>
          </a:xfrm>
          <a:prstGeom prst="rect">
            <a:avLst/>
          </a:prstGeom>
          <a:noFill/>
        </p:spPr>
        <p:txBody>
          <a:bodyPr wrap="square">
            <a:spAutoFit/>
          </a:bodyPr>
          <a:lstStyle/>
          <a:p>
            <a:pPr algn="ctr"/>
            <a:r>
              <a:rPr lang="en-US" sz="4800">
                <a:latin typeface="Avenir Next LT Pro" panose="020B0504020202020204" pitchFamily="34" charset="0"/>
              </a:rPr>
              <a:t>Is this tree a plant too?</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do you notice about this plant?</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is it like our dandelion plant?</a:t>
            </a:r>
          </a:p>
        </p:txBody>
      </p:sp>
      <p:pic>
        <p:nvPicPr>
          <p:cNvPr id="1026" name="Picture 2" descr="Drought&amp;#95;007-byn082823.dng">
            <a:extLst>
              <a:ext uri="{FF2B5EF4-FFF2-40B4-BE49-F238E27FC236}">
                <a16:creationId xmlns:a16="http://schemas.microsoft.com/office/drawing/2014/main" id="{658C5010-8683-7C08-66C2-02DB93050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61986"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036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3399C-6059-0876-A838-9782392B080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4F78555-649E-79AA-010A-7056CA2E8AC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5BA9DF1-1BFC-766C-5B8D-CDB8137D40D3}"/>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C6465B12-6B9A-1245-B98C-670D7DC22D2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Elaborate</a:t>
            </a:r>
          </a:p>
        </p:txBody>
      </p:sp>
      <p:sp>
        <p:nvSpPr>
          <p:cNvPr id="6" name="Rectangle: Rounded Corners 5">
            <a:extLst>
              <a:ext uri="{FF2B5EF4-FFF2-40B4-BE49-F238E27FC236}">
                <a16:creationId xmlns:a16="http://schemas.microsoft.com/office/drawing/2014/main" id="{8124FF85-B232-2EBC-CD25-2E727598189F}"/>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4EAA25-92E7-B77F-7636-772D6E6795E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94488529-4758-ECB4-0688-39E06356ED0E}"/>
              </a:ext>
            </a:extLst>
          </p:cNvPr>
          <p:cNvSpPr txBox="1"/>
          <p:nvPr/>
        </p:nvSpPr>
        <p:spPr>
          <a:xfrm>
            <a:off x="4358559" y="458302"/>
            <a:ext cx="7342912" cy="5509200"/>
          </a:xfrm>
          <a:prstGeom prst="rect">
            <a:avLst/>
          </a:prstGeom>
          <a:noFill/>
        </p:spPr>
        <p:txBody>
          <a:bodyPr wrap="square">
            <a:spAutoFit/>
          </a:bodyPr>
          <a:lstStyle/>
          <a:p>
            <a:pPr algn="ctr"/>
            <a:r>
              <a:rPr lang="en-US" sz="4400">
                <a:latin typeface="Avenir Next LT Pro" panose="020B0504020202020204" pitchFamily="34" charset="0"/>
              </a:rPr>
              <a:t>Does this tree have leaves?</a:t>
            </a:r>
          </a:p>
          <a:p>
            <a:pPr algn="ctr"/>
            <a:endParaRPr lang="en-US" sz="4400">
              <a:latin typeface="Avenir Next LT Pro" panose="020B0504020202020204" pitchFamily="34" charset="0"/>
            </a:endParaRPr>
          </a:p>
          <a:p>
            <a:pPr algn="ctr"/>
            <a:r>
              <a:rPr lang="en-US" sz="4400">
                <a:latin typeface="Avenir Next LT Pro" panose="020B0504020202020204" pitchFamily="34" charset="0"/>
              </a:rPr>
              <a:t>Where do you think this tree comes from?</a:t>
            </a:r>
          </a:p>
          <a:p>
            <a:pPr algn="ctr"/>
            <a:endParaRPr lang="en-US" sz="4400">
              <a:latin typeface="Avenir Next LT Pro" panose="020B0504020202020204" pitchFamily="34" charset="0"/>
            </a:endParaRPr>
          </a:p>
          <a:p>
            <a:pPr algn="ctr"/>
            <a:r>
              <a:rPr lang="en-US" sz="4400">
                <a:latin typeface="Avenir Next LT Pro" panose="020B0504020202020204" pitchFamily="34" charset="0"/>
              </a:rPr>
              <a:t>How is it like the dandelion plant we learned about earlier?</a:t>
            </a:r>
          </a:p>
        </p:txBody>
      </p:sp>
      <p:pic>
        <p:nvPicPr>
          <p:cNvPr id="1026" name="Picture 2" descr="Drought&amp;#95;007-byn082823.dng">
            <a:extLst>
              <a:ext uri="{FF2B5EF4-FFF2-40B4-BE49-F238E27FC236}">
                <a16:creationId xmlns:a16="http://schemas.microsoft.com/office/drawing/2014/main" id="{4BEF8DF7-5757-E8C8-92F7-6C872F8EE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61986"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268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64767-015F-0E76-5E2A-00B9986A7CC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9E53585-7EA8-2F74-83AA-DDFAE486574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969C0FF-1C80-AF00-765F-927F10658DC3}"/>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F5310260-1347-76B4-58C4-66CE93DD0EB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Elaborate</a:t>
            </a:r>
          </a:p>
        </p:txBody>
      </p:sp>
      <p:sp>
        <p:nvSpPr>
          <p:cNvPr id="6" name="Rectangle: Rounded Corners 5">
            <a:extLst>
              <a:ext uri="{FF2B5EF4-FFF2-40B4-BE49-F238E27FC236}">
                <a16:creationId xmlns:a16="http://schemas.microsoft.com/office/drawing/2014/main" id="{FF1FE844-CBD8-DD6C-9137-FC5DE6D4CEAE}"/>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E3735B-D903-B398-B277-BF7CF84900B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2C894F23-AAF8-20EA-77AB-6DF961FF94B5}"/>
              </a:ext>
            </a:extLst>
          </p:cNvPr>
          <p:cNvSpPr txBox="1"/>
          <p:nvPr/>
        </p:nvSpPr>
        <p:spPr>
          <a:xfrm>
            <a:off x="59356" y="2330267"/>
            <a:ext cx="7342912" cy="1569660"/>
          </a:xfrm>
          <a:prstGeom prst="rect">
            <a:avLst/>
          </a:prstGeom>
          <a:noFill/>
        </p:spPr>
        <p:txBody>
          <a:bodyPr wrap="square">
            <a:spAutoFit/>
          </a:bodyPr>
          <a:lstStyle/>
          <a:p>
            <a:pPr algn="ctr"/>
            <a:r>
              <a:rPr lang="en-US" sz="4800" b="1">
                <a:latin typeface="Avenir Next LT Pro" panose="020B0504020202020204" pitchFamily="34" charset="0"/>
              </a:rPr>
              <a:t>Comparing Tree and Tree Seedlings</a:t>
            </a:r>
          </a:p>
        </p:txBody>
      </p:sp>
      <p:pic>
        <p:nvPicPr>
          <p:cNvPr id="7" name="Picture 6" descr="A picture containing diagram&#10;&#10;AI-generated content may be incorrect.">
            <a:extLst>
              <a:ext uri="{FF2B5EF4-FFF2-40B4-BE49-F238E27FC236}">
                <a16:creationId xmlns:a16="http://schemas.microsoft.com/office/drawing/2014/main" id="{89654769-AFF9-DFB2-FC01-5E0E7A717B3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2268" y="132732"/>
            <a:ext cx="4609110" cy="5964731"/>
          </a:xfrm>
          <a:prstGeom prst="rect">
            <a:avLst/>
          </a:prstGeom>
          <a:ln>
            <a:solidFill>
              <a:schemeClr val="tx1"/>
            </a:solidFill>
          </a:ln>
        </p:spPr>
      </p:pic>
    </p:spTree>
    <p:extLst>
      <p:ext uri="{BB962C8B-B14F-4D97-AF65-F5344CB8AC3E}">
        <p14:creationId xmlns:p14="http://schemas.microsoft.com/office/powerpoint/2010/main" val="1955539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CA76D-72EF-C699-F001-9D1E116EAA1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A910B2-9693-EFE9-E29E-354533301D2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2AF3605-8782-749D-B96F-FED10911547E}"/>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D8113304-6005-3174-E244-F58C2DE9737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Elaborate</a:t>
            </a:r>
          </a:p>
        </p:txBody>
      </p:sp>
      <p:sp>
        <p:nvSpPr>
          <p:cNvPr id="6" name="Rectangle: Rounded Corners 5">
            <a:extLst>
              <a:ext uri="{FF2B5EF4-FFF2-40B4-BE49-F238E27FC236}">
                <a16:creationId xmlns:a16="http://schemas.microsoft.com/office/drawing/2014/main" id="{37B106AB-F71D-3FBC-A26B-DE414F7CA69E}"/>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AEFF70A-ACB4-0D42-0BAB-E8559537FA5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41930328-BEDC-4964-2F04-19B97903BB58}"/>
              </a:ext>
            </a:extLst>
          </p:cNvPr>
          <p:cNvSpPr txBox="1"/>
          <p:nvPr/>
        </p:nvSpPr>
        <p:spPr>
          <a:xfrm>
            <a:off x="484062" y="1591603"/>
            <a:ext cx="6458605" cy="3046988"/>
          </a:xfrm>
          <a:prstGeom prst="rect">
            <a:avLst/>
          </a:prstGeom>
          <a:noFill/>
        </p:spPr>
        <p:txBody>
          <a:bodyPr wrap="square">
            <a:spAutoFit/>
          </a:bodyPr>
          <a:lstStyle/>
          <a:p>
            <a:pPr algn="ctr"/>
            <a:r>
              <a:rPr lang="en-US" sz="4800">
                <a:latin typeface="Avenir Next LT Pro" panose="020B0504020202020204" pitchFamily="34" charset="0"/>
              </a:rPr>
              <a:t>How does the seed </a:t>
            </a:r>
            <a:r>
              <a:rPr lang="en-US" sz="4800" b="1">
                <a:latin typeface="Avenir Next LT Pro" panose="020B0504020202020204" pitchFamily="34" charset="0"/>
              </a:rPr>
              <a:t>differ</a:t>
            </a:r>
            <a:r>
              <a:rPr lang="en-US" sz="4800">
                <a:latin typeface="Avenir Next LT Pro" panose="020B0504020202020204" pitchFamily="34" charset="0"/>
              </a:rPr>
              <a:t> from one picture to the other in the book?</a:t>
            </a:r>
          </a:p>
        </p:txBody>
      </p:sp>
      <p:pic>
        <p:nvPicPr>
          <p:cNvPr id="3" name="Picture 2" descr="A picture containing diagram&#10;&#10;AI-generated content may be incorrect.">
            <a:extLst>
              <a:ext uri="{FF2B5EF4-FFF2-40B4-BE49-F238E27FC236}">
                <a16:creationId xmlns:a16="http://schemas.microsoft.com/office/drawing/2014/main" id="{0EE2BA06-A020-6857-883F-EED8B39C70E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2268" y="132732"/>
            <a:ext cx="4609110" cy="5964731"/>
          </a:xfrm>
          <a:prstGeom prst="rect">
            <a:avLst/>
          </a:prstGeom>
          <a:ln>
            <a:solidFill>
              <a:schemeClr val="tx1"/>
            </a:solidFill>
          </a:ln>
        </p:spPr>
      </p:pic>
    </p:spTree>
    <p:extLst>
      <p:ext uri="{BB962C8B-B14F-4D97-AF65-F5344CB8AC3E}">
        <p14:creationId xmlns:p14="http://schemas.microsoft.com/office/powerpoint/2010/main" val="4290332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C487A-7C85-693A-526C-42B73823ECA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DAD7034-E0AF-8BCA-6957-138CC33F02B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A9B787C-4AC8-3DED-2FE2-B48BE3D91151}"/>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04E9F47C-E8E2-E1A5-BE0D-3664CD407D3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Elaborate</a:t>
            </a:r>
          </a:p>
        </p:txBody>
      </p:sp>
      <p:sp>
        <p:nvSpPr>
          <p:cNvPr id="6" name="Rectangle: Rounded Corners 5">
            <a:extLst>
              <a:ext uri="{FF2B5EF4-FFF2-40B4-BE49-F238E27FC236}">
                <a16:creationId xmlns:a16="http://schemas.microsoft.com/office/drawing/2014/main" id="{50C8AD98-D881-CDA4-9D46-55C314325A01}"/>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72CBA8-8F15-1F52-968A-ACA9839DB02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ED1B7DEF-27C4-9CB4-B665-479C00828758}"/>
              </a:ext>
            </a:extLst>
          </p:cNvPr>
          <p:cNvSpPr txBox="1"/>
          <p:nvPr/>
        </p:nvSpPr>
        <p:spPr>
          <a:xfrm>
            <a:off x="5011379" y="1954106"/>
            <a:ext cx="6458605" cy="2308324"/>
          </a:xfrm>
          <a:prstGeom prst="rect">
            <a:avLst/>
          </a:prstGeom>
          <a:noFill/>
        </p:spPr>
        <p:txBody>
          <a:bodyPr wrap="square">
            <a:spAutoFit/>
          </a:bodyPr>
          <a:lstStyle/>
          <a:p>
            <a:pPr algn="ctr"/>
            <a:r>
              <a:rPr lang="en-US" sz="4800">
                <a:latin typeface="Avenir Next LT Pro" panose="020B0504020202020204" pitchFamily="34" charset="0"/>
              </a:rPr>
              <a:t>Are the lifecycle stages the same for all trees?</a:t>
            </a:r>
          </a:p>
        </p:txBody>
      </p:sp>
      <p:pic>
        <p:nvPicPr>
          <p:cNvPr id="1026" name="Picture 2" descr="Post&amp;#32;oak&amp;#95;03">
            <a:extLst>
              <a:ext uri="{FF2B5EF4-FFF2-40B4-BE49-F238E27FC236}">
                <a16:creationId xmlns:a16="http://schemas.microsoft.com/office/drawing/2014/main" id="{F907AE51-F1C7-3C2D-AA82-AED535C9C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4144359"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14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393BD-8420-4D0F-7C74-8D24B353033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BE59109-A23A-71BC-2EF8-9DFDD7CAA10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5C9B3AA-1E93-1589-E88B-9A1309A536C7}"/>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80F2FCCF-A768-823D-E812-397CDFDC6BB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Evaluate</a:t>
            </a:r>
          </a:p>
        </p:txBody>
      </p:sp>
      <p:sp>
        <p:nvSpPr>
          <p:cNvPr id="6" name="Rectangle: Rounded Corners 5">
            <a:extLst>
              <a:ext uri="{FF2B5EF4-FFF2-40B4-BE49-F238E27FC236}">
                <a16:creationId xmlns:a16="http://schemas.microsoft.com/office/drawing/2014/main" id="{1F5069E8-E557-4D49-4A83-58E8104F6B4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FC4DEE-8658-4B96-75BF-3DCAB53FCF7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50C2932C-AE3F-A640-4455-56D256F0F48C}"/>
              </a:ext>
            </a:extLst>
          </p:cNvPr>
          <p:cNvSpPr txBox="1"/>
          <p:nvPr/>
        </p:nvSpPr>
        <p:spPr>
          <a:xfrm>
            <a:off x="5297983" y="1591582"/>
            <a:ext cx="6458605" cy="3046988"/>
          </a:xfrm>
          <a:prstGeom prst="rect">
            <a:avLst/>
          </a:prstGeom>
          <a:noFill/>
        </p:spPr>
        <p:txBody>
          <a:bodyPr wrap="square">
            <a:spAutoFit/>
          </a:bodyPr>
          <a:lstStyle/>
          <a:p>
            <a:pPr algn="ctr"/>
            <a:r>
              <a:rPr lang="en-US" sz="4800" b="1">
                <a:latin typeface="Avenir Next LT Pro" panose="020B0504020202020204" pitchFamily="34" charset="0"/>
              </a:rPr>
              <a:t>Guiding Question: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Do young plants look like their parents?</a:t>
            </a:r>
          </a:p>
        </p:txBody>
      </p:sp>
      <p:pic>
        <p:nvPicPr>
          <p:cNvPr id="7" name="Picture 6" descr="Text&#10;&#10;AI-generated content may be incorrect.">
            <a:extLst>
              <a:ext uri="{FF2B5EF4-FFF2-40B4-BE49-F238E27FC236}">
                <a16:creationId xmlns:a16="http://schemas.microsoft.com/office/drawing/2014/main" id="{F19859E3-1821-8396-91CB-BF81885A890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2541" y="122275"/>
            <a:ext cx="4625237" cy="5985602"/>
          </a:xfrm>
          <a:prstGeom prst="rect">
            <a:avLst/>
          </a:prstGeom>
          <a:ln>
            <a:solidFill>
              <a:schemeClr val="tx1"/>
            </a:solidFill>
          </a:ln>
        </p:spPr>
      </p:pic>
      <p:pic>
        <p:nvPicPr>
          <p:cNvPr id="22" name="Picture 21" descr="A picture containing text, silhouette&#10;&#10;AI-generated content may be incorrect.">
            <a:extLst>
              <a:ext uri="{FF2B5EF4-FFF2-40B4-BE49-F238E27FC236}">
                <a16:creationId xmlns:a16="http://schemas.microsoft.com/office/drawing/2014/main" id="{BE0F9080-F28F-F34B-4095-843E76A5587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39808" y="122275"/>
            <a:ext cx="967027" cy="1356836"/>
          </a:xfrm>
          <a:prstGeom prst="rect">
            <a:avLst/>
          </a:prstGeom>
        </p:spPr>
      </p:pic>
    </p:spTree>
    <p:extLst>
      <p:ext uri="{BB962C8B-B14F-4D97-AF65-F5344CB8AC3E}">
        <p14:creationId xmlns:p14="http://schemas.microsoft.com/office/powerpoint/2010/main" val="320646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F268D-724F-E55D-D410-66C007785B3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C37B5D4-E0F1-7BE8-C47C-7ECD0A4CF44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ABBB303-9635-0BBE-B8F8-F39E3B1FBB0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9CA3D091-5FD8-1217-A8DC-D632DF971E2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Evaluate</a:t>
            </a:r>
          </a:p>
        </p:txBody>
      </p:sp>
      <p:sp>
        <p:nvSpPr>
          <p:cNvPr id="6" name="Rectangle: Rounded Corners 5">
            <a:extLst>
              <a:ext uri="{FF2B5EF4-FFF2-40B4-BE49-F238E27FC236}">
                <a16:creationId xmlns:a16="http://schemas.microsoft.com/office/drawing/2014/main" id="{5CFCFCB1-512F-18B0-465C-57A193A4C53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0A35F7E-0D4F-7121-4F5F-768F8E35FB5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
        <p:nvSpPr>
          <p:cNvPr id="8" name="TextBox 7">
            <a:extLst>
              <a:ext uri="{FF2B5EF4-FFF2-40B4-BE49-F238E27FC236}">
                <a16:creationId xmlns:a16="http://schemas.microsoft.com/office/drawing/2014/main" id="{93DA6A3D-51A6-DC61-5FF0-39CC0075F808}"/>
              </a:ext>
            </a:extLst>
          </p:cNvPr>
          <p:cNvSpPr txBox="1"/>
          <p:nvPr/>
        </p:nvSpPr>
        <p:spPr>
          <a:xfrm>
            <a:off x="5151228" y="2699577"/>
            <a:ext cx="6458605" cy="830997"/>
          </a:xfrm>
          <a:prstGeom prst="rect">
            <a:avLst/>
          </a:prstGeom>
          <a:noFill/>
        </p:spPr>
        <p:txBody>
          <a:bodyPr wrap="square">
            <a:spAutoFit/>
          </a:bodyPr>
          <a:lstStyle/>
          <a:p>
            <a:pPr algn="ctr"/>
            <a:r>
              <a:rPr lang="en-US" sz="4800" b="1">
                <a:latin typeface="Avenir Next LT Pro" panose="020B0504020202020204" pitchFamily="34" charset="0"/>
              </a:rPr>
              <a:t>Answers</a:t>
            </a:r>
            <a:endParaRPr lang="en-US" sz="4800">
              <a:latin typeface="Avenir Next LT Pro" panose="020B0504020202020204" pitchFamily="34" charset="0"/>
            </a:endParaRPr>
          </a:p>
        </p:txBody>
      </p:sp>
      <p:pic>
        <p:nvPicPr>
          <p:cNvPr id="7" name="Picture 6" descr="Text&#10;&#10;AI-generated content may be incorrect.">
            <a:extLst>
              <a:ext uri="{FF2B5EF4-FFF2-40B4-BE49-F238E27FC236}">
                <a16:creationId xmlns:a16="http://schemas.microsoft.com/office/drawing/2014/main" id="{8F1F9C0E-6E1B-6479-CF61-8C6D88615DAB}"/>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168307" y="127251"/>
            <a:ext cx="4625237" cy="5985602"/>
          </a:xfrm>
          <a:prstGeom prst="rect">
            <a:avLst/>
          </a:prstGeom>
          <a:ln>
            <a:solidFill>
              <a:schemeClr val="tx1"/>
            </a:solidFill>
          </a:ln>
        </p:spPr>
      </p:pic>
      <p:sp>
        <p:nvSpPr>
          <p:cNvPr id="10" name="TextBox 9">
            <a:extLst>
              <a:ext uri="{FF2B5EF4-FFF2-40B4-BE49-F238E27FC236}">
                <a16:creationId xmlns:a16="http://schemas.microsoft.com/office/drawing/2014/main" id="{98FDD404-A681-12B6-EBC7-361901AE0F54}"/>
              </a:ext>
            </a:extLst>
          </p:cNvPr>
          <p:cNvSpPr txBox="1"/>
          <p:nvPr/>
        </p:nvSpPr>
        <p:spPr>
          <a:xfrm>
            <a:off x="1058333" y="2757100"/>
            <a:ext cx="558800" cy="276999"/>
          </a:xfrm>
          <a:prstGeom prst="rect">
            <a:avLst/>
          </a:prstGeom>
          <a:noFill/>
        </p:spPr>
        <p:txBody>
          <a:bodyPr wrap="square">
            <a:spAutoFit/>
          </a:bodyPr>
          <a:lstStyle/>
          <a:p>
            <a:r>
              <a:rPr lang="en-US" sz="1200">
                <a:solidFill>
                  <a:srgbClr val="FF0000"/>
                </a:solidFill>
                <a:latin typeface="Avenir Next LT Pro" panose="020B0504020202020204" pitchFamily="34" charset="0"/>
              </a:rPr>
              <a:t>parts</a:t>
            </a:r>
            <a:endParaRPr lang="en-US" sz="1200">
              <a:solidFill>
                <a:srgbClr val="FF0000"/>
              </a:solidFill>
            </a:endParaRPr>
          </a:p>
        </p:txBody>
      </p:sp>
      <p:sp>
        <p:nvSpPr>
          <p:cNvPr id="13" name="TextBox 12">
            <a:extLst>
              <a:ext uri="{FF2B5EF4-FFF2-40B4-BE49-F238E27FC236}">
                <a16:creationId xmlns:a16="http://schemas.microsoft.com/office/drawing/2014/main" id="{3A17703C-2378-966F-7C19-9D8BBD9F6B0D}"/>
              </a:ext>
            </a:extLst>
          </p:cNvPr>
          <p:cNvSpPr txBox="1"/>
          <p:nvPr/>
        </p:nvSpPr>
        <p:spPr>
          <a:xfrm>
            <a:off x="3327400" y="2757099"/>
            <a:ext cx="558800" cy="276999"/>
          </a:xfrm>
          <a:prstGeom prst="rect">
            <a:avLst/>
          </a:prstGeom>
          <a:noFill/>
        </p:spPr>
        <p:txBody>
          <a:bodyPr wrap="square">
            <a:spAutoFit/>
          </a:bodyPr>
          <a:lstStyle/>
          <a:p>
            <a:r>
              <a:rPr lang="en-US" sz="1200">
                <a:solidFill>
                  <a:srgbClr val="FF0000"/>
                </a:solidFill>
                <a:latin typeface="Avenir Next LT Pro" panose="020B0504020202020204" pitchFamily="34" charset="0"/>
              </a:rPr>
              <a:t>same</a:t>
            </a:r>
            <a:endParaRPr lang="en-US" sz="1200">
              <a:solidFill>
                <a:srgbClr val="FF0000"/>
              </a:solidFill>
            </a:endParaRPr>
          </a:p>
        </p:txBody>
      </p:sp>
      <p:sp>
        <p:nvSpPr>
          <p:cNvPr id="14" name="TextBox 13">
            <a:extLst>
              <a:ext uri="{FF2B5EF4-FFF2-40B4-BE49-F238E27FC236}">
                <a16:creationId xmlns:a16="http://schemas.microsoft.com/office/drawing/2014/main" id="{B1F38814-9ECE-43CB-02C5-3E07133D3FF1}"/>
              </a:ext>
            </a:extLst>
          </p:cNvPr>
          <p:cNvSpPr txBox="1"/>
          <p:nvPr/>
        </p:nvSpPr>
        <p:spPr>
          <a:xfrm>
            <a:off x="1857022" y="2939134"/>
            <a:ext cx="809978" cy="276999"/>
          </a:xfrm>
          <a:prstGeom prst="rect">
            <a:avLst/>
          </a:prstGeom>
          <a:noFill/>
        </p:spPr>
        <p:txBody>
          <a:bodyPr wrap="square">
            <a:spAutoFit/>
          </a:bodyPr>
          <a:lstStyle/>
          <a:p>
            <a:r>
              <a:rPr lang="en-US" sz="1200">
                <a:solidFill>
                  <a:srgbClr val="FF0000"/>
                </a:solidFill>
                <a:latin typeface="Avenir Next LT Pro" panose="020B0504020202020204" pitchFamily="34" charset="0"/>
              </a:rPr>
              <a:t>different</a:t>
            </a:r>
            <a:endParaRPr lang="en-US" sz="1200">
              <a:solidFill>
                <a:srgbClr val="FF0000"/>
              </a:solidFill>
            </a:endParaRPr>
          </a:p>
        </p:txBody>
      </p:sp>
      <p:sp>
        <p:nvSpPr>
          <p:cNvPr id="15" name="TextBox 14">
            <a:extLst>
              <a:ext uri="{FF2B5EF4-FFF2-40B4-BE49-F238E27FC236}">
                <a16:creationId xmlns:a16="http://schemas.microsoft.com/office/drawing/2014/main" id="{B7FC2636-D4EA-F0D5-9BF0-ADFDCA816B29}"/>
              </a:ext>
            </a:extLst>
          </p:cNvPr>
          <p:cNvSpPr txBox="1"/>
          <p:nvPr/>
        </p:nvSpPr>
        <p:spPr>
          <a:xfrm>
            <a:off x="452966" y="4004690"/>
            <a:ext cx="1947334" cy="215444"/>
          </a:xfrm>
          <a:prstGeom prst="rect">
            <a:avLst/>
          </a:prstGeom>
          <a:noFill/>
        </p:spPr>
        <p:txBody>
          <a:bodyPr wrap="square">
            <a:spAutoFit/>
          </a:bodyPr>
          <a:lstStyle/>
          <a:p>
            <a:r>
              <a:rPr lang="en-US" sz="800">
                <a:solidFill>
                  <a:srgbClr val="FF0000"/>
                </a:solidFill>
                <a:latin typeface="Avenir Next LT Pro" panose="020B0504020202020204" pitchFamily="34" charset="0"/>
              </a:rPr>
              <a:t>Similarities can include: leaf shape,</a:t>
            </a:r>
            <a:endParaRPr lang="en-US" sz="800">
              <a:solidFill>
                <a:srgbClr val="FF0000"/>
              </a:solidFill>
            </a:endParaRPr>
          </a:p>
        </p:txBody>
      </p:sp>
      <p:sp>
        <p:nvSpPr>
          <p:cNvPr id="16" name="TextBox 15">
            <a:extLst>
              <a:ext uri="{FF2B5EF4-FFF2-40B4-BE49-F238E27FC236}">
                <a16:creationId xmlns:a16="http://schemas.microsoft.com/office/drawing/2014/main" id="{7F786473-4D92-BAD1-664C-1E7EAFEC0D8A}"/>
              </a:ext>
            </a:extLst>
          </p:cNvPr>
          <p:cNvSpPr txBox="1"/>
          <p:nvPr/>
        </p:nvSpPr>
        <p:spPr>
          <a:xfrm>
            <a:off x="452966" y="4179645"/>
            <a:ext cx="1947334" cy="215444"/>
          </a:xfrm>
          <a:prstGeom prst="rect">
            <a:avLst/>
          </a:prstGeom>
          <a:noFill/>
        </p:spPr>
        <p:txBody>
          <a:bodyPr wrap="square">
            <a:spAutoFit/>
          </a:bodyPr>
          <a:lstStyle/>
          <a:p>
            <a:r>
              <a:rPr lang="en-US" sz="800">
                <a:solidFill>
                  <a:srgbClr val="FF0000"/>
                </a:solidFill>
                <a:latin typeface="Avenir Next LT Pro" panose="020B0504020202020204" pitchFamily="34" charset="0"/>
              </a:rPr>
              <a:t>roots, grow from the ground</a:t>
            </a:r>
            <a:endParaRPr lang="en-US" sz="800">
              <a:solidFill>
                <a:srgbClr val="FF0000"/>
              </a:solidFill>
            </a:endParaRPr>
          </a:p>
        </p:txBody>
      </p:sp>
      <p:sp>
        <p:nvSpPr>
          <p:cNvPr id="17" name="TextBox 16">
            <a:extLst>
              <a:ext uri="{FF2B5EF4-FFF2-40B4-BE49-F238E27FC236}">
                <a16:creationId xmlns:a16="http://schemas.microsoft.com/office/drawing/2014/main" id="{322B7447-2E6D-3A85-9546-C4A4165AC12D}"/>
              </a:ext>
            </a:extLst>
          </p:cNvPr>
          <p:cNvSpPr txBox="1"/>
          <p:nvPr/>
        </p:nvSpPr>
        <p:spPr>
          <a:xfrm>
            <a:off x="452966" y="4354600"/>
            <a:ext cx="1947334" cy="215444"/>
          </a:xfrm>
          <a:prstGeom prst="rect">
            <a:avLst/>
          </a:prstGeom>
          <a:noFill/>
        </p:spPr>
        <p:txBody>
          <a:bodyPr wrap="square">
            <a:spAutoFit/>
          </a:bodyPr>
          <a:lstStyle/>
          <a:p>
            <a:r>
              <a:rPr lang="en-US" sz="800">
                <a:solidFill>
                  <a:srgbClr val="FF0000"/>
                </a:solidFill>
                <a:latin typeface="Avenir Next LT Pro" panose="020B0504020202020204" pitchFamily="34" charset="0"/>
              </a:rPr>
              <a:t>brown bark</a:t>
            </a:r>
            <a:endParaRPr lang="en-US" sz="800">
              <a:solidFill>
                <a:srgbClr val="FF0000"/>
              </a:solidFill>
            </a:endParaRPr>
          </a:p>
        </p:txBody>
      </p:sp>
      <p:sp>
        <p:nvSpPr>
          <p:cNvPr id="18" name="TextBox 17">
            <a:extLst>
              <a:ext uri="{FF2B5EF4-FFF2-40B4-BE49-F238E27FC236}">
                <a16:creationId xmlns:a16="http://schemas.microsoft.com/office/drawing/2014/main" id="{893B0CEE-8A96-69FE-1EAE-7CB6D81C3C5B}"/>
              </a:ext>
            </a:extLst>
          </p:cNvPr>
          <p:cNvSpPr txBox="1"/>
          <p:nvPr/>
        </p:nvSpPr>
        <p:spPr>
          <a:xfrm>
            <a:off x="2480925" y="4004690"/>
            <a:ext cx="1947334" cy="215444"/>
          </a:xfrm>
          <a:prstGeom prst="rect">
            <a:avLst/>
          </a:prstGeom>
          <a:noFill/>
        </p:spPr>
        <p:txBody>
          <a:bodyPr wrap="square">
            <a:spAutoFit/>
          </a:bodyPr>
          <a:lstStyle/>
          <a:p>
            <a:r>
              <a:rPr lang="en-US" sz="800">
                <a:solidFill>
                  <a:srgbClr val="FF0000"/>
                </a:solidFill>
                <a:latin typeface="Avenir Next LT Pro" panose="020B0504020202020204" pitchFamily="34" charset="0"/>
              </a:rPr>
              <a:t>Differences can include: size, trunk</a:t>
            </a:r>
            <a:endParaRPr lang="en-US" sz="800">
              <a:solidFill>
                <a:srgbClr val="FF0000"/>
              </a:solidFill>
            </a:endParaRPr>
          </a:p>
        </p:txBody>
      </p:sp>
      <p:sp>
        <p:nvSpPr>
          <p:cNvPr id="19" name="TextBox 18">
            <a:extLst>
              <a:ext uri="{FF2B5EF4-FFF2-40B4-BE49-F238E27FC236}">
                <a16:creationId xmlns:a16="http://schemas.microsoft.com/office/drawing/2014/main" id="{AE8E8CAE-3C72-9FF9-5DDF-A041A03AD6B8}"/>
              </a:ext>
            </a:extLst>
          </p:cNvPr>
          <p:cNvSpPr txBox="1"/>
          <p:nvPr/>
        </p:nvSpPr>
        <p:spPr>
          <a:xfrm>
            <a:off x="2480925" y="4186725"/>
            <a:ext cx="1947334" cy="215444"/>
          </a:xfrm>
          <a:prstGeom prst="rect">
            <a:avLst/>
          </a:prstGeom>
          <a:noFill/>
        </p:spPr>
        <p:txBody>
          <a:bodyPr wrap="square">
            <a:spAutoFit/>
          </a:bodyPr>
          <a:lstStyle/>
          <a:p>
            <a:r>
              <a:rPr lang="en-US" sz="800">
                <a:solidFill>
                  <a:srgbClr val="FF0000"/>
                </a:solidFill>
                <a:latin typeface="Avenir Next LT Pro" panose="020B0504020202020204" pitchFamily="34" charset="0"/>
              </a:rPr>
              <a:t>width, more leaves, has flowers, etc.</a:t>
            </a:r>
            <a:endParaRPr lang="en-US" sz="800">
              <a:solidFill>
                <a:srgbClr val="FF0000"/>
              </a:solidFill>
            </a:endParaRPr>
          </a:p>
        </p:txBody>
      </p:sp>
      <p:sp>
        <p:nvSpPr>
          <p:cNvPr id="20" name="TextBox 19">
            <a:extLst>
              <a:ext uri="{FF2B5EF4-FFF2-40B4-BE49-F238E27FC236}">
                <a16:creationId xmlns:a16="http://schemas.microsoft.com/office/drawing/2014/main" id="{2CC034A1-1F4A-6EC8-A995-DE3C14CDED3D}"/>
              </a:ext>
            </a:extLst>
          </p:cNvPr>
          <p:cNvSpPr txBox="1"/>
          <p:nvPr/>
        </p:nvSpPr>
        <p:spPr>
          <a:xfrm>
            <a:off x="954019" y="4735030"/>
            <a:ext cx="612314" cy="215444"/>
          </a:xfrm>
          <a:prstGeom prst="rect">
            <a:avLst/>
          </a:prstGeom>
          <a:noFill/>
        </p:spPr>
        <p:txBody>
          <a:bodyPr wrap="square">
            <a:spAutoFit/>
          </a:bodyPr>
          <a:lstStyle/>
          <a:p>
            <a:r>
              <a:rPr lang="en-US" sz="800">
                <a:solidFill>
                  <a:srgbClr val="FF0000"/>
                </a:solidFill>
                <a:latin typeface="Avenir Next LT Pro" panose="020B0504020202020204" pitchFamily="34" charset="0"/>
              </a:rPr>
              <a:t>seedling</a:t>
            </a:r>
            <a:endParaRPr lang="en-US" sz="800">
              <a:solidFill>
                <a:srgbClr val="FF0000"/>
              </a:solidFill>
            </a:endParaRPr>
          </a:p>
        </p:txBody>
      </p:sp>
      <p:sp>
        <p:nvSpPr>
          <p:cNvPr id="21" name="TextBox 20">
            <a:extLst>
              <a:ext uri="{FF2B5EF4-FFF2-40B4-BE49-F238E27FC236}">
                <a16:creationId xmlns:a16="http://schemas.microsoft.com/office/drawing/2014/main" id="{95C4B3BE-C9EA-AE0C-210B-8E97B650CBFE}"/>
              </a:ext>
            </a:extLst>
          </p:cNvPr>
          <p:cNvSpPr txBox="1"/>
          <p:nvPr/>
        </p:nvSpPr>
        <p:spPr>
          <a:xfrm>
            <a:off x="3039533" y="4735030"/>
            <a:ext cx="499534" cy="215444"/>
          </a:xfrm>
          <a:prstGeom prst="rect">
            <a:avLst/>
          </a:prstGeom>
          <a:noFill/>
        </p:spPr>
        <p:txBody>
          <a:bodyPr wrap="square">
            <a:spAutoFit/>
          </a:bodyPr>
          <a:lstStyle/>
          <a:p>
            <a:r>
              <a:rPr lang="en-US" sz="800">
                <a:solidFill>
                  <a:srgbClr val="FF0000"/>
                </a:solidFill>
                <a:latin typeface="Avenir Next LT Pro" panose="020B0504020202020204" pitchFamily="34" charset="0"/>
              </a:rPr>
              <a:t>plant</a:t>
            </a:r>
            <a:endParaRPr lang="en-US" sz="800">
              <a:solidFill>
                <a:srgbClr val="FF0000"/>
              </a:solidFill>
            </a:endParaRPr>
          </a:p>
        </p:txBody>
      </p:sp>
    </p:spTree>
    <p:extLst>
      <p:ext uri="{BB962C8B-B14F-4D97-AF65-F5344CB8AC3E}">
        <p14:creationId xmlns:p14="http://schemas.microsoft.com/office/powerpoint/2010/main" val="296264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36F9D-B3D3-1009-D92C-161E3E2364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7F353B7-933B-23F3-8706-148B27F42DD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CA2AE83-2DC0-9D0D-502E-5D0D812D967F}"/>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CB169C3E-D342-2C91-DF4F-A85E6DDBDDF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Engage</a:t>
            </a:r>
          </a:p>
        </p:txBody>
      </p:sp>
      <p:sp>
        <p:nvSpPr>
          <p:cNvPr id="6" name="Rectangle: Rounded Corners 5">
            <a:extLst>
              <a:ext uri="{FF2B5EF4-FFF2-40B4-BE49-F238E27FC236}">
                <a16:creationId xmlns:a16="http://schemas.microsoft.com/office/drawing/2014/main" id="{E90B2D21-B223-B535-7B64-3B54A606C37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759F2B-BFDD-FA3C-FE01-34E886E895A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grpSp>
        <p:nvGrpSpPr>
          <p:cNvPr id="13" name="Group 12">
            <a:extLst>
              <a:ext uri="{FF2B5EF4-FFF2-40B4-BE49-F238E27FC236}">
                <a16:creationId xmlns:a16="http://schemas.microsoft.com/office/drawing/2014/main" id="{201DF34F-6073-6716-A473-F9AA0338B235}"/>
              </a:ext>
            </a:extLst>
          </p:cNvPr>
          <p:cNvGrpSpPr/>
          <p:nvPr/>
        </p:nvGrpSpPr>
        <p:grpSpPr>
          <a:xfrm>
            <a:off x="1388515" y="122275"/>
            <a:ext cx="9414969" cy="5975189"/>
            <a:chOff x="3220540" y="122275"/>
            <a:chExt cx="9414969" cy="5975189"/>
          </a:xfrm>
        </p:grpSpPr>
        <p:pic>
          <p:nvPicPr>
            <p:cNvPr id="7" name="Picture 6" descr="A picture containing text, tree, different&#10;&#10;AI-generated content may be incorrect.">
              <a:extLst>
                <a:ext uri="{FF2B5EF4-FFF2-40B4-BE49-F238E27FC236}">
                  <a16:creationId xmlns:a16="http://schemas.microsoft.com/office/drawing/2014/main" id="{94CD91B9-6A42-7001-4224-ECB26E68B5E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20540" y="122275"/>
              <a:ext cx="4617192" cy="5975189"/>
            </a:xfrm>
            <a:prstGeom prst="rect">
              <a:avLst/>
            </a:prstGeom>
            <a:ln>
              <a:solidFill>
                <a:schemeClr val="tx1"/>
              </a:solidFill>
            </a:ln>
          </p:spPr>
        </p:pic>
        <p:pic>
          <p:nvPicPr>
            <p:cNvPr id="11" name="Picture 10" descr="A picture containing text, screenshot&#10;&#10;AI-generated content may be incorrect.">
              <a:extLst>
                <a:ext uri="{FF2B5EF4-FFF2-40B4-BE49-F238E27FC236}">
                  <a16:creationId xmlns:a16="http://schemas.microsoft.com/office/drawing/2014/main" id="{20B0911B-7A10-5042-3805-93D2282F0C6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18318" y="122275"/>
              <a:ext cx="4617191" cy="5975189"/>
            </a:xfrm>
            <a:prstGeom prst="rect">
              <a:avLst/>
            </a:prstGeom>
            <a:ln>
              <a:solidFill>
                <a:schemeClr val="tx1"/>
              </a:solidFill>
            </a:ln>
          </p:spPr>
        </p:pic>
      </p:grpSp>
    </p:spTree>
    <p:extLst>
      <p:ext uri="{BB962C8B-B14F-4D97-AF65-F5344CB8AC3E}">
        <p14:creationId xmlns:p14="http://schemas.microsoft.com/office/powerpoint/2010/main" val="524852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B908A-D9A2-73B9-AAC2-B5DBB91CC6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ADCFC86-785B-C970-9AA1-54201E84CBC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3ED2EDD-640F-84E7-A0B8-3DDE08C847AA}"/>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B71B6015-36EA-79C5-F4E1-3E76548C316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Engage</a:t>
            </a:r>
          </a:p>
        </p:txBody>
      </p:sp>
      <p:sp>
        <p:nvSpPr>
          <p:cNvPr id="12" name="TextBox 11">
            <a:extLst>
              <a:ext uri="{FF2B5EF4-FFF2-40B4-BE49-F238E27FC236}">
                <a16:creationId xmlns:a16="http://schemas.microsoft.com/office/drawing/2014/main" id="{6A9A0E52-082F-D906-DB45-1503CCF7179C}"/>
              </a:ext>
            </a:extLst>
          </p:cNvPr>
          <p:cNvSpPr txBox="1"/>
          <p:nvPr/>
        </p:nvSpPr>
        <p:spPr>
          <a:xfrm>
            <a:off x="5403838" y="707613"/>
            <a:ext cx="6702818" cy="4832092"/>
          </a:xfrm>
          <a:prstGeom prst="rect">
            <a:avLst/>
          </a:prstGeom>
          <a:noFill/>
        </p:spPr>
        <p:txBody>
          <a:bodyPr wrap="square">
            <a:spAutoFit/>
          </a:bodyPr>
          <a:lstStyle/>
          <a:p>
            <a:pPr algn="ctr"/>
            <a:r>
              <a:rPr lang="en-US" sz="4400">
                <a:latin typeface="Avenir Next LT Pro" panose="020B0504020202020204" pitchFamily="34" charset="0"/>
              </a:rPr>
              <a:t>What is the </a:t>
            </a:r>
            <a:r>
              <a:rPr lang="en-US" sz="4400" b="1">
                <a:latin typeface="Avenir Next LT Pro" panose="020B0504020202020204" pitchFamily="34" charset="0"/>
              </a:rPr>
              <a:t>pattern</a:t>
            </a:r>
            <a:r>
              <a:rPr lang="en-US" sz="4400">
                <a:latin typeface="Avenir Next LT Pro" panose="020B0504020202020204" pitchFamily="34" charset="0"/>
              </a:rPr>
              <a:t> you see in all the photos?</a:t>
            </a:r>
          </a:p>
          <a:p>
            <a:pPr algn="ctr"/>
            <a:endParaRPr lang="en-US" sz="4400">
              <a:latin typeface="Avenir Next LT Pro" panose="020B0504020202020204" pitchFamily="34" charset="0"/>
            </a:endParaRPr>
          </a:p>
          <a:p>
            <a:pPr algn="ctr"/>
            <a:r>
              <a:rPr lang="en-US" sz="4400">
                <a:latin typeface="Avenir Next LT Pro" panose="020B0504020202020204" pitchFamily="34" charset="0"/>
              </a:rPr>
              <a:t>How do the plant seedlings or animal babies look </a:t>
            </a:r>
            <a:r>
              <a:rPr lang="en-US" sz="4400" b="1">
                <a:latin typeface="Avenir Next LT Pro" panose="020B0504020202020204" pitchFamily="34" charset="0"/>
              </a:rPr>
              <a:t>like</a:t>
            </a:r>
            <a:r>
              <a:rPr lang="en-US" sz="4400">
                <a:latin typeface="Avenir Next LT Pro" panose="020B0504020202020204" pitchFamily="34" charset="0"/>
              </a:rPr>
              <a:t> their parents?</a:t>
            </a:r>
          </a:p>
        </p:txBody>
      </p:sp>
      <p:sp>
        <p:nvSpPr>
          <p:cNvPr id="6" name="Rectangle: Rounded Corners 5">
            <a:extLst>
              <a:ext uri="{FF2B5EF4-FFF2-40B4-BE49-F238E27FC236}">
                <a16:creationId xmlns:a16="http://schemas.microsoft.com/office/drawing/2014/main" id="{F0FBFF52-4DC9-65EE-0017-D06E6574B205}"/>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C8E5FFA-E464-EE71-3C6D-16B8EFB7E85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pic>
        <p:nvPicPr>
          <p:cNvPr id="2054" name="Picture 6" descr="Three-toed&amp;#95;Box&amp;#95;Turtle&amp;#95;0680.dng">
            <a:extLst>
              <a:ext uri="{FF2B5EF4-FFF2-40B4-BE49-F238E27FC236}">
                <a16:creationId xmlns:a16="http://schemas.microsoft.com/office/drawing/2014/main" id="{C6B260A1-091C-E7B6-2AE6-8B658ECE72B5}"/>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403838" cy="6247318"/>
          </a:xfrm>
          <a:prstGeom prst="rect">
            <a:avLst/>
          </a:prstGeom>
          <a:noFill/>
          <a:ln>
            <a:solidFill>
              <a:srgbClr val="4472C4"/>
            </a:solidFill>
          </a:ln>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43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3E9E8-81BB-0782-4328-E80D985A0D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386D4D-478A-11F6-B5FA-920115BF9C5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E8683A6-B91B-4294-E3D6-DD709DD500CC}"/>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E483B7C1-3D3B-8C90-47D5-1D6536A31E0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Engage</a:t>
            </a:r>
          </a:p>
        </p:txBody>
      </p:sp>
      <p:sp>
        <p:nvSpPr>
          <p:cNvPr id="12" name="TextBox 11">
            <a:extLst>
              <a:ext uri="{FF2B5EF4-FFF2-40B4-BE49-F238E27FC236}">
                <a16:creationId xmlns:a16="http://schemas.microsoft.com/office/drawing/2014/main" id="{09E50ACD-735C-4A1A-D501-28D6E4518704}"/>
              </a:ext>
            </a:extLst>
          </p:cNvPr>
          <p:cNvSpPr txBox="1"/>
          <p:nvPr/>
        </p:nvSpPr>
        <p:spPr>
          <a:xfrm>
            <a:off x="85344" y="1503903"/>
            <a:ext cx="7022101" cy="3046988"/>
          </a:xfrm>
          <a:prstGeom prst="rect">
            <a:avLst/>
          </a:prstGeom>
          <a:noFill/>
        </p:spPr>
        <p:txBody>
          <a:bodyPr wrap="square" lIns="91440" tIns="45720" rIns="91440" bIns="45720" anchor="t">
            <a:spAutoFit/>
          </a:bodyPr>
          <a:lstStyle/>
          <a:p>
            <a:pPr algn="ctr"/>
            <a:r>
              <a:rPr lang="en-US" sz="4800">
                <a:latin typeface="Avenir Next LT Pro"/>
              </a:rPr>
              <a:t>How are these dandelions the </a:t>
            </a:r>
            <a:r>
              <a:rPr lang="en-US" sz="4800" b="1">
                <a:latin typeface="Avenir Next LT Pro"/>
              </a:rPr>
              <a:t>same</a:t>
            </a:r>
            <a:r>
              <a:rPr lang="en-US" sz="4800">
                <a:latin typeface="Avenir Next LT Pro"/>
              </a:rPr>
              <a:t>?</a:t>
            </a:r>
          </a:p>
          <a:p>
            <a:pPr algn="ctr"/>
            <a:endParaRPr lang="en-US" sz="4800">
              <a:latin typeface="Avenir Next LT Pro" panose="020B0504020202020204" pitchFamily="34" charset="0"/>
            </a:endParaRPr>
          </a:p>
          <a:p>
            <a:pPr algn="ctr"/>
            <a:r>
              <a:rPr lang="en-US" sz="4800">
                <a:latin typeface="Avenir Next LT Pro"/>
              </a:rPr>
              <a:t>How are they </a:t>
            </a:r>
            <a:r>
              <a:rPr lang="en-US" sz="4800" b="1">
                <a:latin typeface="Avenir Next LT Pro"/>
              </a:rPr>
              <a:t>different</a:t>
            </a:r>
            <a:r>
              <a:rPr lang="en-US" sz="4800">
                <a:latin typeface="Avenir Next LT Pro"/>
              </a:rPr>
              <a:t>?</a:t>
            </a:r>
          </a:p>
        </p:txBody>
      </p:sp>
      <p:sp>
        <p:nvSpPr>
          <p:cNvPr id="6" name="Rectangle: Rounded Corners 5">
            <a:extLst>
              <a:ext uri="{FF2B5EF4-FFF2-40B4-BE49-F238E27FC236}">
                <a16:creationId xmlns:a16="http://schemas.microsoft.com/office/drawing/2014/main" id="{2A8191FA-FA4C-8C3B-3801-0462514F1EC7}"/>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A4247A-4A44-AB4E-E387-8CF1EEA2F28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pic>
        <p:nvPicPr>
          <p:cNvPr id="7" name="Picture 6" descr="Graphical user interface&#10;&#10;AI-generated content may be incorrect.">
            <a:extLst>
              <a:ext uri="{FF2B5EF4-FFF2-40B4-BE49-F238E27FC236}">
                <a16:creationId xmlns:a16="http://schemas.microsoft.com/office/drawing/2014/main" id="{91A683CB-AF24-E570-905C-BB04D0B34D8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5511" y="78447"/>
            <a:ext cx="4697595" cy="6079240"/>
          </a:xfrm>
          <a:prstGeom prst="rect">
            <a:avLst/>
          </a:prstGeom>
          <a:ln>
            <a:solidFill>
              <a:schemeClr val="tx1"/>
            </a:solidFill>
          </a:ln>
        </p:spPr>
      </p:pic>
    </p:spTree>
    <p:extLst>
      <p:ext uri="{BB962C8B-B14F-4D97-AF65-F5344CB8AC3E}">
        <p14:creationId xmlns:p14="http://schemas.microsoft.com/office/powerpoint/2010/main" val="341332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6B488-D96C-D372-0B65-9EA054781BE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302EC31-F775-7B3D-C8B1-5D058D3E5F1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7337A96-183F-27DD-F724-EBCD5542A6AF}"/>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64E012EC-9DAE-39CA-43F3-5C6E5F52DA0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Engage</a:t>
            </a:r>
          </a:p>
        </p:txBody>
      </p:sp>
      <p:sp>
        <p:nvSpPr>
          <p:cNvPr id="12" name="TextBox 11">
            <a:extLst>
              <a:ext uri="{FF2B5EF4-FFF2-40B4-BE49-F238E27FC236}">
                <a16:creationId xmlns:a16="http://schemas.microsoft.com/office/drawing/2014/main" id="{28013910-16BC-1A14-42B4-B9B91B9A8668}"/>
              </a:ext>
            </a:extLst>
          </p:cNvPr>
          <p:cNvSpPr txBox="1"/>
          <p:nvPr/>
        </p:nvSpPr>
        <p:spPr>
          <a:xfrm>
            <a:off x="5400338" y="476778"/>
            <a:ext cx="6109805" cy="5262979"/>
          </a:xfrm>
          <a:prstGeom prst="rect">
            <a:avLst/>
          </a:prstGeom>
          <a:noFill/>
        </p:spPr>
        <p:txBody>
          <a:bodyPr wrap="square">
            <a:spAutoFit/>
          </a:bodyPr>
          <a:lstStyle/>
          <a:p>
            <a:pPr algn="ctr"/>
            <a:r>
              <a:rPr lang="en-US" sz="4800">
                <a:latin typeface="Avenir Next LT Pro" panose="020B0504020202020204" pitchFamily="34" charset="0"/>
              </a:rPr>
              <a:t>Have you ever seen a dandelion?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would you </a:t>
            </a:r>
            <a:r>
              <a:rPr lang="en-US" sz="4800" b="1">
                <a:latin typeface="Avenir Next LT Pro" panose="020B0504020202020204" pitchFamily="34" charset="0"/>
              </a:rPr>
              <a:t>describe</a:t>
            </a:r>
            <a:r>
              <a:rPr lang="en-US" sz="4800">
                <a:latin typeface="Avenir Next LT Pro" panose="020B0504020202020204" pitchFamily="34" charset="0"/>
              </a:rPr>
              <a:t> it to someone who has never seen one?</a:t>
            </a:r>
          </a:p>
        </p:txBody>
      </p:sp>
      <p:sp>
        <p:nvSpPr>
          <p:cNvPr id="6" name="Rectangle: Rounded Corners 5">
            <a:extLst>
              <a:ext uri="{FF2B5EF4-FFF2-40B4-BE49-F238E27FC236}">
                <a16:creationId xmlns:a16="http://schemas.microsoft.com/office/drawing/2014/main" id="{23BA4DB9-91B0-651B-4387-0C5C6795972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D7DD53F-224F-168E-DBB6-2ECAAB3E92F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pic>
        <p:nvPicPr>
          <p:cNvPr id="1026" name="Picture 2" descr="Dandelion&amp;#95;4">
            <a:extLst>
              <a:ext uri="{FF2B5EF4-FFF2-40B4-BE49-F238E27FC236}">
                <a16:creationId xmlns:a16="http://schemas.microsoft.com/office/drawing/2014/main" id="{8CDB5F43-3357-B41E-EA53-A4DB63474C6D}"/>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t="-504"/>
          <a:stretch>
            <a:fillRect/>
          </a:stretch>
        </p:blipFill>
        <p:spPr bwMode="auto">
          <a:xfrm>
            <a:off x="0" y="-1"/>
            <a:ext cx="4888718"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8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21A7E-AB82-811B-BB64-A1E8109CCCF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5C0AC0-5E18-3DC1-9424-1B55C6B310E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A14EA6B-B5A9-3C41-6D54-474E0E69E058}"/>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1923AA87-3F27-301E-37EA-BC1D26D4A63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Engage</a:t>
            </a:r>
          </a:p>
        </p:txBody>
      </p:sp>
      <p:sp>
        <p:nvSpPr>
          <p:cNvPr id="12" name="TextBox 11">
            <a:extLst>
              <a:ext uri="{FF2B5EF4-FFF2-40B4-BE49-F238E27FC236}">
                <a16:creationId xmlns:a16="http://schemas.microsoft.com/office/drawing/2014/main" id="{3E019B38-D1AD-5090-8419-DBF198E28B3A}"/>
              </a:ext>
            </a:extLst>
          </p:cNvPr>
          <p:cNvSpPr txBox="1"/>
          <p:nvPr/>
        </p:nvSpPr>
        <p:spPr>
          <a:xfrm>
            <a:off x="431485" y="846113"/>
            <a:ext cx="5457500" cy="4524315"/>
          </a:xfrm>
          <a:prstGeom prst="rect">
            <a:avLst/>
          </a:prstGeom>
          <a:noFill/>
        </p:spPr>
        <p:txBody>
          <a:bodyPr wrap="square" lIns="91440" tIns="45720" rIns="91440" bIns="45720" anchor="t">
            <a:spAutoFit/>
          </a:bodyPr>
          <a:lstStyle/>
          <a:p>
            <a:pPr algn="ctr"/>
            <a:r>
              <a:rPr lang="en-US" sz="4800" b="1">
                <a:latin typeface="Avenir Next LT Pro"/>
              </a:rPr>
              <a:t>Turn and talk </a:t>
            </a:r>
            <a:r>
              <a:rPr lang="en-US" sz="4800">
                <a:latin typeface="Avenir Next LT Pro"/>
              </a:rPr>
              <a:t>to your neighbor and find </a:t>
            </a:r>
            <a:r>
              <a:rPr lang="en-US" sz="4800" b="1">
                <a:latin typeface="Avenir Next LT Pro"/>
              </a:rPr>
              <a:t>five</a:t>
            </a:r>
            <a:r>
              <a:rPr lang="en-US" sz="4800">
                <a:latin typeface="Avenir Next LT Pro"/>
              </a:rPr>
              <a:t> descriptive words to describe a dandelion.</a:t>
            </a:r>
          </a:p>
        </p:txBody>
      </p:sp>
      <p:sp>
        <p:nvSpPr>
          <p:cNvPr id="6" name="Rectangle: Rounded Corners 5">
            <a:extLst>
              <a:ext uri="{FF2B5EF4-FFF2-40B4-BE49-F238E27FC236}">
                <a16:creationId xmlns:a16="http://schemas.microsoft.com/office/drawing/2014/main" id="{CDF75C8B-FE07-863D-8AFB-D23CF57AF22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28A3FEF-DCBD-C76F-9163-7F978EA9B03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pic>
        <p:nvPicPr>
          <p:cNvPr id="4100" name="Picture 4" descr="Yellow dandelion flowers, close up - Creative Commons Bilder">
            <a:extLst>
              <a:ext uri="{FF2B5EF4-FFF2-40B4-BE49-F238E27FC236}">
                <a16:creationId xmlns:a16="http://schemas.microsoft.com/office/drawing/2014/main" id="{F70537DD-1FD7-CC42-A842-5CD02F8310B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303016" y="1"/>
            <a:ext cx="5900673" cy="621654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06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249A4-F2CD-5237-719A-640B2DBA78F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2894F0D-8AE0-60BB-1390-AE244A50A14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61B993C-E2D1-2FDA-B835-ADBBC2A2DF54}"/>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B559343B-1376-4E3C-ABC8-C4E46B2018E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Explore</a:t>
            </a:r>
          </a:p>
        </p:txBody>
      </p:sp>
      <p:sp>
        <p:nvSpPr>
          <p:cNvPr id="12" name="TextBox 11">
            <a:extLst>
              <a:ext uri="{FF2B5EF4-FFF2-40B4-BE49-F238E27FC236}">
                <a16:creationId xmlns:a16="http://schemas.microsoft.com/office/drawing/2014/main" id="{F4263BE5-D290-FFEA-215B-BE1D2B8ADC8A}"/>
              </a:ext>
            </a:extLst>
          </p:cNvPr>
          <p:cNvSpPr txBox="1"/>
          <p:nvPr/>
        </p:nvSpPr>
        <p:spPr>
          <a:xfrm>
            <a:off x="2402050" y="2598003"/>
            <a:ext cx="7387900" cy="830997"/>
          </a:xfrm>
          <a:prstGeom prst="rect">
            <a:avLst/>
          </a:prstGeom>
          <a:noFill/>
        </p:spPr>
        <p:txBody>
          <a:bodyPr wrap="square">
            <a:spAutoFit/>
          </a:bodyPr>
          <a:lstStyle/>
          <a:p>
            <a:pPr algn="ctr"/>
            <a:r>
              <a:rPr lang="en-US" sz="4800" b="1">
                <a:latin typeface="Avenir Next LT Pro" panose="020B0504020202020204" pitchFamily="34" charset="0"/>
              </a:rPr>
              <a:t>Life Cycle</a:t>
            </a:r>
          </a:p>
        </p:txBody>
      </p:sp>
      <p:sp>
        <p:nvSpPr>
          <p:cNvPr id="6" name="Rectangle: Rounded Corners 5">
            <a:extLst>
              <a:ext uri="{FF2B5EF4-FFF2-40B4-BE49-F238E27FC236}">
                <a16:creationId xmlns:a16="http://schemas.microsoft.com/office/drawing/2014/main" id="{6FCCE47C-B0ED-8070-4852-B1FAEBE208CE}"/>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CE0BED-403E-C1C0-E3B9-52CF72AF365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spTree>
    <p:extLst>
      <p:ext uri="{BB962C8B-B14F-4D97-AF65-F5344CB8AC3E}">
        <p14:creationId xmlns:p14="http://schemas.microsoft.com/office/powerpoint/2010/main" val="319363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524F8-166E-FE84-3D4C-C273822612C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45E2DBF-A06E-DD55-A507-FB82E2F249B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A74C43E-603B-0B8E-3101-E80EF7A16870}"/>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7BE6DCA6-D17E-AFB3-ED01-E617D2FB530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8A Comparing Dandelions: Explore</a:t>
            </a:r>
          </a:p>
        </p:txBody>
      </p:sp>
      <p:sp>
        <p:nvSpPr>
          <p:cNvPr id="6" name="Rectangle: Rounded Corners 5">
            <a:extLst>
              <a:ext uri="{FF2B5EF4-FFF2-40B4-BE49-F238E27FC236}">
                <a16:creationId xmlns:a16="http://schemas.microsoft.com/office/drawing/2014/main" id="{55E3F607-61FE-54ED-9070-FEC064BFC66E}"/>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6B5AC-7ABE-5573-1149-BD0408DB88F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8A</a:t>
            </a:r>
            <a:endParaRPr lang="en-US" sz="2000"/>
          </a:p>
        </p:txBody>
      </p:sp>
      <p:pic>
        <p:nvPicPr>
          <p:cNvPr id="7" name="Picture 6" descr="Text&#10;&#10;AI-generated content may be incorrect.">
            <a:extLst>
              <a:ext uri="{FF2B5EF4-FFF2-40B4-BE49-F238E27FC236}">
                <a16:creationId xmlns:a16="http://schemas.microsoft.com/office/drawing/2014/main" id="{5F13DEFB-E970-DBB5-2B05-2C9019E5DB2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67278" cy="6040006"/>
          </a:xfrm>
          <a:prstGeom prst="rect">
            <a:avLst/>
          </a:prstGeom>
          <a:ln>
            <a:solidFill>
              <a:schemeClr val="tx1"/>
            </a:solidFill>
          </a:ln>
        </p:spPr>
      </p:pic>
      <p:sp>
        <p:nvSpPr>
          <p:cNvPr id="8" name="TextBox 7">
            <a:extLst>
              <a:ext uri="{FF2B5EF4-FFF2-40B4-BE49-F238E27FC236}">
                <a16:creationId xmlns:a16="http://schemas.microsoft.com/office/drawing/2014/main" id="{AE2F5674-17D6-C73B-0465-6ABC0EEB65CC}"/>
              </a:ext>
            </a:extLst>
          </p:cNvPr>
          <p:cNvSpPr txBox="1"/>
          <p:nvPr/>
        </p:nvSpPr>
        <p:spPr>
          <a:xfrm>
            <a:off x="5258222" y="1351508"/>
            <a:ext cx="6220187" cy="4154984"/>
          </a:xfrm>
          <a:prstGeom prst="rect">
            <a:avLst/>
          </a:prstGeom>
          <a:noFill/>
        </p:spPr>
        <p:txBody>
          <a:bodyPr wrap="square">
            <a:spAutoFit/>
          </a:bodyPr>
          <a:lstStyle/>
          <a:p>
            <a:pPr algn="ctr"/>
            <a:r>
              <a:rPr lang="en-US" sz="4400">
                <a:latin typeface="Avenir Next LT Pro" panose="020B0504020202020204" pitchFamily="34" charset="0"/>
              </a:rPr>
              <a:t>Go outside and look for dandelions. </a:t>
            </a:r>
            <a:r>
              <a:rPr lang="en-US" sz="4400" b="1">
                <a:latin typeface="Avenir Next LT Pro" panose="020B0504020202020204" pitchFamily="34" charset="0"/>
              </a:rPr>
              <a:t>Draw</a:t>
            </a:r>
            <a:r>
              <a:rPr lang="en-US" sz="4400">
                <a:latin typeface="Avenir Next LT Pro" panose="020B0504020202020204" pitchFamily="34" charset="0"/>
              </a:rPr>
              <a:t> a picture of what you find and the different parts of one dandelion that is blooming.</a:t>
            </a:r>
          </a:p>
        </p:txBody>
      </p:sp>
      <p:pic>
        <p:nvPicPr>
          <p:cNvPr id="10" name="Picture 9" descr="A picture containing text, silhouette&#10;&#10;AI-generated content may be incorrect.">
            <a:extLst>
              <a:ext uri="{FF2B5EF4-FFF2-40B4-BE49-F238E27FC236}">
                <a16:creationId xmlns:a16="http://schemas.microsoft.com/office/drawing/2014/main" id="{4B6B470F-7741-8E85-79AA-710EAA0E6A0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47865" y="55043"/>
            <a:ext cx="950409" cy="1293930"/>
          </a:xfrm>
          <a:prstGeom prst="rect">
            <a:avLst/>
          </a:prstGeom>
        </p:spPr>
      </p:pic>
    </p:spTree>
    <p:extLst>
      <p:ext uri="{BB962C8B-B14F-4D97-AF65-F5344CB8AC3E}">
        <p14:creationId xmlns:p14="http://schemas.microsoft.com/office/powerpoint/2010/main" val="2820781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1693</Words>
  <Application>Microsoft Office PowerPoint</Application>
  <PresentationFormat>Widescreen</PresentationFormat>
  <Paragraphs>214</Paragraphs>
  <Slides>26</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Aptos</vt:lpstr>
      <vt:lpstr>Aptos Display</vt:lpstr>
      <vt:lpstr>Aptos Light</vt:lpstr>
      <vt:lpstr>Arial</vt:lpstr>
      <vt:lpstr>Avenir Next LT Pro</vt:lpstr>
      <vt:lpstr>Bitter</vt:lpstr>
      <vt:lpstr>Bitter SemiBold</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18</cp:revision>
  <dcterms:created xsi:type="dcterms:W3CDTF">2025-07-17T19:56:00Z</dcterms:created>
  <dcterms:modified xsi:type="dcterms:W3CDTF">2025-08-14T14:44:34Z</dcterms:modified>
</cp:coreProperties>
</file>