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301" r:id="rId3"/>
    <p:sldId id="302" r:id="rId4"/>
    <p:sldId id="303" r:id="rId5"/>
    <p:sldId id="304" r:id="rId6"/>
    <p:sldId id="305" r:id="rId7"/>
    <p:sldId id="306" r:id="rId8"/>
    <p:sldId id="307" r:id="rId9"/>
    <p:sldId id="308" r:id="rId10"/>
    <p:sldId id="309" r:id="rId11"/>
    <p:sldId id="310" r:id="rId12"/>
    <p:sldId id="312" r:id="rId13"/>
    <p:sldId id="313" r:id="rId14"/>
    <p:sldId id="339" r:id="rId15"/>
    <p:sldId id="340" r:id="rId16"/>
    <p:sldId id="341" r:id="rId17"/>
    <p:sldId id="342" r:id="rId18"/>
    <p:sldId id="343" r:id="rId19"/>
    <p:sldId id="314" r:id="rId20"/>
    <p:sldId id="311" r:id="rId21"/>
    <p:sldId id="329" r:id="rId22"/>
    <p:sldId id="315" r:id="rId23"/>
    <p:sldId id="316" r:id="rId24"/>
    <p:sldId id="317" r:id="rId25"/>
    <p:sldId id="318" r:id="rId26"/>
    <p:sldId id="319" r:id="rId27"/>
    <p:sldId id="320" r:id="rId28"/>
    <p:sldId id="321" r:id="rId29"/>
    <p:sldId id="322" r:id="rId30"/>
    <p:sldId id="323" r:id="rId31"/>
    <p:sldId id="324" r:id="rId32"/>
    <p:sldId id="331" r:id="rId33"/>
    <p:sldId id="332" r:id="rId34"/>
    <p:sldId id="333" r:id="rId35"/>
    <p:sldId id="334" r:id="rId36"/>
    <p:sldId id="330" r:id="rId37"/>
    <p:sldId id="335" r:id="rId38"/>
    <p:sldId id="336" r:id="rId39"/>
    <p:sldId id="337" r:id="rId40"/>
    <p:sldId id="338" r:id="rId41"/>
    <p:sldId id="325" r:id="rId42"/>
    <p:sldId id="326" r:id="rId43"/>
    <p:sldId id="327" r:id="rId44"/>
    <p:sldId id="32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605"/>
    <a:srgbClr val="DD1F2A"/>
    <a:srgbClr val="F2942A"/>
    <a:srgbClr val="EFAC4C"/>
    <a:srgbClr val="E3312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B894D6-15C1-25C0-7798-55C01495EC33}" v="92" dt="2025-08-13T21:13:37.417"/>
    <p1510:client id="{CDDA208F-6C7C-234E-EED0-A7AEC94C4412}" v="52" dt="2025-08-13T21:13:07.046"/>
    <p1510:client id="{D71F74A7-2DAB-4D97-A0EA-9B4EC164C5BF}" v="1" dt="2025-08-14T15:02:46.201"/>
    <p1510:client id="{E31069C0-FABE-E382-216F-024541830AA2}" v="14" dt="2025-08-13T15:41:52.5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1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BF581C-206F-4E64-9A24-5A36FE6FCCBA}" type="datetimeFigureOut">
              <a:rPr lang="en-US" smtClean="0"/>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FB401B-FDD3-4BBA-BA27-3DF741EA9E3B}" type="slidenum">
              <a:rPr lang="en-US" smtClean="0"/>
              <a:t>‹#›</a:t>
            </a:fld>
            <a:endParaRPr lang="en-US"/>
          </a:p>
        </p:txBody>
      </p:sp>
    </p:spTree>
    <p:extLst>
      <p:ext uri="{BB962C8B-B14F-4D97-AF65-F5344CB8AC3E}">
        <p14:creationId xmlns:p14="http://schemas.microsoft.com/office/powerpoint/2010/main" val="565885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ducation.mdc.mo.gov/sites/default/files/2023-08/7A%20Bird%20Beak%20Cutout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61DEC-EEE5-BA18-231D-5214A95F3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F9006-F413-A364-544A-2CB974419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76CED-7937-41AB-F675-F9B8D1CD2A6B}"/>
              </a:ext>
            </a:extLst>
          </p:cNvPr>
          <p:cNvSpPr>
            <a:spLocks noGrp="1"/>
          </p:cNvSpPr>
          <p:nvPr>
            <p:ph type="body" idx="1"/>
          </p:nvPr>
        </p:nvSpPr>
        <p:spPr/>
        <p:txBody>
          <a:bodyPr/>
          <a:lstStyle/>
          <a:p>
            <a:r>
              <a:rPr lang="en-US"/>
              <a:t>Animal in Picture: Ruby-throated Hummingbird</a:t>
            </a:r>
          </a:p>
        </p:txBody>
      </p:sp>
      <p:sp>
        <p:nvSpPr>
          <p:cNvPr id="4" name="Slide Number Placeholder 3">
            <a:extLst>
              <a:ext uri="{FF2B5EF4-FFF2-40B4-BE49-F238E27FC236}">
                <a16:creationId xmlns:a16="http://schemas.microsoft.com/office/drawing/2014/main" id="{D9E275F6-0F04-1486-9510-B13BE3BC43C6}"/>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418293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C3D8F-DE2F-9282-0DF1-644D71E32C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DBE13F-7FC4-CAC7-9C74-9345DA40AB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988A33-1F0B-DDC8-1359-B7C985DFAF19}"/>
              </a:ext>
            </a:extLst>
          </p:cNvPr>
          <p:cNvSpPr>
            <a:spLocks noGrp="1"/>
          </p:cNvSpPr>
          <p:nvPr>
            <p:ph type="body" idx="1"/>
          </p:nvPr>
        </p:nvSpPr>
        <p:spPr/>
        <p:txBody>
          <a:bodyPr/>
          <a:lstStyle/>
          <a:p>
            <a:r>
              <a:rPr lang="en-US"/>
              <a:t>In the student guide, students will match the best beak of each bird to the tool and then to the type of food. Have students complete this task in their student guide on the </a:t>
            </a:r>
            <a:r>
              <a:rPr lang="en-US" b="1"/>
              <a:t>Science Notebook 7A Best Beaks </a:t>
            </a:r>
            <a:r>
              <a:rPr lang="en-US"/>
              <a:t>section on Page 125. </a:t>
            </a:r>
          </a:p>
        </p:txBody>
      </p:sp>
      <p:sp>
        <p:nvSpPr>
          <p:cNvPr id="4" name="Slide Number Placeholder 3">
            <a:extLst>
              <a:ext uri="{FF2B5EF4-FFF2-40B4-BE49-F238E27FC236}">
                <a16:creationId xmlns:a16="http://schemas.microsoft.com/office/drawing/2014/main" id="{953CA898-0130-2412-C72C-079BC93011C7}"/>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4219927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C4451-8749-0CA0-0326-018B1A043B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EDCA7A-5B54-5E02-5195-AC81F9B2EF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E290C5-4B2D-D6C6-018D-2CE432BC0FD5}"/>
              </a:ext>
            </a:extLst>
          </p:cNvPr>
          <p:cNvSpPr>
            <a:spLocks noGrp="1"/>
          </p:cNvSpPr>
          <p:nvPr>
            <p:ph type="body" idx="1"/>
          </p:nvPr>
        </p:nvSpPr>
        <p:spPr/>
        <p:txBody>
          <a:bodyPr/>
          <a:lstStyle/>
          <a:p>
            <a:r>
              <a:rPr lang="en-US"/>
              <a:t>After time for engagement and exploration has been provided, inquire to see if students know what the different simulated foods represented. Go through each food and ask the children which simulated beak worked best and which bird they thought it represented.</a:t>
            </a:r>
          </a:p>
        </p:txBody>
      </p:sp>
      <p:sp>
        <p:nvSpPr>
          <p:cNvPr id="4" name="Slide Number Placeholder 3">
            <a:extLst>
              <a:ext uri="{FF2B5EF4-FFF2-40B4-BE49-F238E27FC236}">
                <a16:creationId xmlns:a16="http://schemas.microsoft.com/office/drawing/2014/main" id="{13AB5097-4FC5-8DD6-1C1F-B5CC880E01F3}"/>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3731194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F008C-E7AD-B5BE-7BD8-2F7C078088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C60CF5-5C33-9CD6-4E2D-9D069AA052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4274D6-196A-EDE4-9157-4A7FF2F66A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144772F-F42F-EDA6-3A1C-A041E2127827}"/>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3885217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64DCA-7660-3A86-0857-3EC445192D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898E9B-C8DF-F3E9-182E-9AFB331F23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889191-602B-E165-6864-05C16381CA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BA3919-2A46-0FB4-C58B-C141D9CE93DB}"/>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4007256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26C4B-CB0E-BD39-99DE-8539B22461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D218F4-3909-8590-FF34-F6F13A6DE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E907D6-F47F-6B61-9BBC-11A9F8447E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8681FF-3E49-3150-4A2F-E8C6A8B10EEF}"/>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2553003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E05BD-84D6-E73D-8904-97526AA9A7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1B95DB-2C22-8808-7BCF-964FF7F95D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4B3C97-B6D9-ABF7-011E-A8574E7099B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42BA7A-A829-899E-8D47-492328560B08}"/>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1391292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DDECF-84B0-5D46-0116-9AB834B1C2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B006DD-6CA4-7E8E-DCF3-9D0C3CF9F3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9110D4-364E-4134-CBFA-AC89BF2789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639C04A-3198-BA52-6783-8A61BA438430}"/>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2677137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9151A-A346-1FF1-9ADD-4E26AC590C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464B2B-5706-D5B0-FD74-A63CFCB73D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7D9BE-3DFD-ACB4-2F93-E4836B73A9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E156FC-C481-1F60-B003-C22A1A64CE41}"/>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3545091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88BE4-BA31-3246-D3CE-103DD21543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F904CB-7174-3DD5-3653-66550E87DF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D2A283-6995-4C52-EA32-C5A96A1BE8FC}"/>
              </a:ext>
            </a:extLst>
          </p:cNvPr>
          <p:cNvSpPr>
            <a:spLocks noGrp="1"/>
          </p:cNvSpPr>
          <p:nvPr>
            <p:ph type="body" idx="1"/>
          </p:nvPr>
        </p:nvSpPr>
        <p:spPr/>
        <p:txBody>
          <a:bodyPr/>
          <a:lstStyle/>
          <a:p>
            <a:r>
              <a:rPr lang="en-US"/>
              <a:t>After reading the Read Together, allow students time to revisit their </a:t>
            </a:r>
            <a:r>
              <a:rPr lang="en-US" b="1"/>
              <a:t>Science Notebook 7A Best Beaks </a:t>
            </a:r>
            <a:r>
              <a:rPr lang="en-US"/>
              <a:t>page again to make any changes.</a:t>
            </a:r>
          </a:p>
        </p:txBody>
      </p:sp>
      <p:sp>
        <p:nvSpPr>
          <p:cNvPr id="4" name="Slide Number Placeholder 3">
            <a:extLst>
              <a:ext uri="{FF2B5EF4-FFF2-40B4-BE49-F238E27FC236}">
                <a16:creationId xmlns:a16="http://schemas.microsoft.com/office/drawing/2014/main" id="{FA52DA2F-7720-859E-0F5D-238A89D590CF}"/>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2795154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705BA-944A-9390-3E79-65F19BEC98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67D377-9723-9320-0997-A7B06B2C27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CC6CE6-BFC9-C553-AF03-654084B184B8}"/>
              </a:ext>
            </a:extLst>
          </p:cNvPr>
          <p:cNvSpPr>
            <a:spLocks noGrp="1"/>
          </p:cNvSpPr>
          <p:nvPr>
            <p:ph type="body" idx="1"/>
          </p:nvPr>
        </p:nvSpPr>
        <p:spPr/>
        <p:txBody>
          <a:bodyPr/>
          <a:lstStyle/>
          <a:p>
            <a:r>
              <a:rPr lang="en-US"/>
              <a:t>Use the </a:t>
            </a:r>
            <a:r>
              <a:rPr lang="en-US" b="1"/>
              <a:t>7A Stations Exploration Chart</a:t>
            </a:r>
            <a:r>
              <a:rPr lang="en-US"/>
              <a:t> to guide and confirm student answers as they complete the activity.</a:t>
            </a:r>
          </a:p>
        </p:txBody>
      </p:sp>
      <p:sp>
        <p:nvSpPr>
          <p:cNvPr id="4" name="Slide Number Placeholder 3">
            <a:extLst>
              <a:ext uri="{FF2B5EF4-FFF2-40B4-BE49-F238E27FC236}">
                <a16:creationId xmlns:a16="http://schemas.microsoft.com/office/drawing/2014/main" id="{7F2ACFB3-87C6-0C8A-8683-05B4C2CB2DB8}"/>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387828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E6034-6045-50A0-54C3-6F68C4D899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6F354-5F38-FBED-5137-59183081F5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E70319-D2AE-3158-3592-19C76E53259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FE227B4-7005-EB83-0897-47CADC438B8B}"/>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1547079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9797E-A059-E4AC-26A6-AD1624B267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2024F4-5FA0-478C-BAC0-BB99D634EB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B50842-31AF-445B-E4A9-D2458750BF36}"/>
              </a:ext>
            </a:extLst>
          </p:cNvPr>
          <p:cNvSpPr>
            <a:spLocks noGrp="1"/>
          </p:cNvSpPr>
          <p:nvPr>
            <p:ph type="body" idx="1"/>
          </p:nvPr>
        </p:nvSpPr>
        <p:spPr/>
        <p:txBody>
          <a:bodyPr/>
          <a:lstStyle/>
          <a:p>
            <a:r>
              <a:rPr lang="en-US"/>
              <a:t>Display the </a:t>
            </a:r>
            <a:r>
              <a:rPr lang="en-US" b="1"/>
              <a:t>7A Bird Food Cut-Outs </a:t>
            </a:r>
            <a:r>
              <a:rPr lang="en-US"/>
              <a:t>of different kinds of food for each bird species and match the appropriate bird to the appropriate food on the board. Challenge students to figure out which utensil works best for each food by matching the </a:t>
            </a:r>
            <a:r>
              <a:rPr lang="en-US" b="1"/>
              <a:t>Bird Beak Cut-Out </a:t>
            </a:r>
            <a:r>
              <a:rPr lang="en-US"/>
              <a:t>to the </a:t>
            </a:r>
            <a:r>
              <a:rPr lang="en-US" b="1"/>
              <a:t>Bird Food Cut-Out</a:t>
            </a:r>
            <a:r>
              <a:rPr lang="en-US"/>
              <a:t>. Students should explain their reasoning for the match.</a:t>
            </a:r>
          </a:p>
        </p:txBody>
      </p:sp>
      <p:sp>
        <p:nvSpPr>
          <p:cNvPr id="4" name="Slide Number Placeholder 3">
            <a:extLst>
              <a:ext uri="{FF2B5EF4-FFF2-40B4-BE49-F238E27FC236}">
                <a16:creationId xmlns:a16="http://schemas.microsoft.com/office/drawing/2014/main" id="{360FBDD6-0835-DE1E-DC79-C6431018266D}"/>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3389806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088B3-F262-A8E1-EEB3-D59769F241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8222C-68FD-C8B8-10A8-9964537E4B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C2A86A-3741-B87B-647C-87D08CB5E171}"/>
              </a:ext>
            </a:extLst>
          </p:cNvPr>
          <p:cNvSpPr>
            <a:spLocks noGrp="1"/>
          </p:cNvSpPr>
          <p:nvPr>
            <p:ph type="body" idx="1"/>
          </p:nvPr>
        </p:nvSpPr>
        <p:spPr/>
        <p:txBody>
          <a:bodyPr/>
          <a:lstStyle/>
          <a:p>
            <a:r>
              <a:rPr lang="en-US"/>
              <a:t>Bird matched with it's food.</a:t>
            </a:r>
          </a:p>
        </p:txBody>
      </p:sp>
      <p:sp>
        <p:nvSpPr>
          <p:cNvPr id="4" name="Slide Number Placeholder 3">
            <a:extLst>
              <a:ext uri="{FF2B5EF4-FFF2-40B4-BE49-F238E27FC236}">
                <a16:creationId xmlns:a16="http://schemas.microsoft.com/office/drawing/2014/main" id="{83F76CB9-437B-B875-8D08-AB4B75529E81}"/>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4219472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A8902-031C-97F3-8080-51D9F805E1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0E2A84-722D-6C4A-DE70-84C8C03D43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B18FAB-E124-FBC9-6480-2B0443C43F6E}"/>
              </a:ext>
            </a:extLst>
          </p:cNvPr>
          <p:cNvSpPr>
            <a:spLocks noGrp="1"/>
          </p:cNvSpPr>
          <p:nvPr>
            <p:ph type="body" idx="1"/>
          </p:nvPr>
        </p:nvSpPr>
        <p:spPr/>
        <p:txBody>
          <a:bodyPr/>
          <a:lstStyle/>
          <a:p>
            <a:r>
              <a:rPr lang="en-US"/>
              <a:t>Animal in Picture: Great Horned Owl</a:t>
            </a:r>
          </a:p>
        </p:txBody>
      </p:sp>
      <p:sp>
        <p:nvSpPr>
          <p:cNvPr id="4" name="Slide Number Placeholder 3">
            <a:extLst>
              <a:ext uri="{FF2B5EF4-FFF2-40B4-BE49-F238E27FC236}">
                <a16:creationId xmlns:a16="http://schemas.microsoft.com/office/drawing/2014/main" id="{CB34D82A-A6A5-01D6-C95E-89330AE289C7}"/>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3585194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2086C-D6C4-BAF5-F5F3-C610531FE1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D8495A-852A-A3F8-9543-230F262BC5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031895-46A9-D27C-0331-ECD6A36ED41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4D5BD6-2ACA-0B2D-4465-B6DC4BDC3D21}"/>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3136701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2420C-9006-FE3C-F470-CB8A3D7084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C9F254-A73E-5BDB-42C5-C493B4EEF6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92BCDF-0EC2-7C84-87D3-031B638FC2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02CAC0F-FC02-8680-39FA-9B23B3F89B0F}"/>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3985714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C8482-4CD9-ADA3-BB99-B7BFFFA7B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5DEE86-AD81-3E3E-3693-AFFDE534E6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39A51-85C3-F2DB-9C2D-832258F307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95F610F-A184-8A64-24A0-DD54C837253A}"/>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325615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43B6D-63E7-EF05-ADC8-BA0CED543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EA8593-198D-326F-EF9B-1F0EAF1818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318593-DF52-6C1D-707E-8B5F0CA923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6BD36D8-A4B7-894C-D333-D785C0829FC8}"/>
              </a:ext>
            </a:extLst>
          </p:cNvPr>
          <p:cNvSpPr>
            <a:spLocks noGrp="1"/>
          </p:cNvSpPr>
          <p:nvPr>
            <p:ph type="sldNum" sz="quarter" idx="5"/>
          </p:nvPr>
        </p:nvSpPr>
        <p:spPr/>
        <p:txBody>
          <a:bodyPr/>
          <a:lstStyle/>
          <a:p>
            <a:fld id="{F7C19E1B-9841-4947-956E-4E7489943B16}" type="slidenum">
              <a:rPr lang="en-US" smtClean="0"/>
              <a:t>27</a:t>
            </a:fld>
            <a:endParaRPr lang="en-US"/>
          </a:p>
        </p:txBody>
      </p:sp>
    </p:spTree>
    <p:extLst>
      <p:ext uri="{BB962C8B-B14F-4D97-AF65-F5344CB8AC3E}">
        <p14:creationId xmlns:p14="http://schemas.microsoft.com/office/powerpoint/2010/main" val="4289573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B564D-B1DD-2C73-6B81-84C15E254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CA351B-CADB-C391-056F-CCCEBE6926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776BA7-6E99-0701-40A1-B73001DC9C3E}"/>
              </a:ext>
            </a:extLst>
          </p:cNvPr>
          <p:cNvSpPr>
            <a:spLocks noGrp="1"/>
          </p:cNvSpPr>
          <p:nvPr>
            <p:ph type="body" idx="1"/>
          </p:nvPr>
        </p:nvSpPr>
        <p:spPr/>
        <p:txBody>
          <a:bodyPr/>
          <a:lstStyle/>
          <a:p>
            <a:r>
              <a:rPr lang="en-US"/>
              <a:t>Animal in Picture: Northern Cardinal</a:t>
            </a:r>
          </a:p>
        </p:txBody>
      </p:sp>
      <p:sp>
        <p:nvSpPr>
          <p:cNvPr id="4" name="Slide Number Placeholder 3">
            <a:extLst>
              <a:ext uri="{FF2B5EF4-FFF2-40B4-BE49-F238E27FC236}">
                <a16:creationId xmlns:a16="http://schemas.microsoft.com/office/drawing/2014/main" id="{6ABC5BD1-5850-2A09-F3AF-2FE92A5D6B9A}"/>
              </a:ext>
            </a:extLst>
          </p:cNvPr>
          <p:cNvSpPr>
            <a:spLocks noGrp="1"/>
          </p:cNvSpPr>
          <p:nvPr>
            <p:ph type="sldNum" sz="quarter" idx="5"/>
          </p:nvPr>
        </p:nvSpPr>
        <p:spPr/>
        <p:txBody>
          <a:bodyPr/>
          <a:lstStyle/>
          <a:p>
            <a:fld id="{F7C19E1B-9841-4947-956E-4E7489943B16}" type="slidenum">
              <a:rPr lang="en-US" smtClean="0"/>
              <a:t>28</a:t>
            </a:fld>
            <a:endParaRPr lang="en-US"/>
          </a:p>
        </p:txBody>
      </p:sp>
    </p:spTree>
    <p:extLst>
      <p:ext uri="{BB962C8B-B14F-4D97-AF65-F5344CB8AC3E}">
        <p14:creationId xmlns:p14="http://schemas.microsoft.com/office/powerpoint/2010/main" val="203955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5EDBB-9CFE-CA72-09D5-C5EFDCF7BC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5A13B4-33F7-5B6D-AA89-FD6CFC3ACB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FD1521-3855-77B1-85A7-126A4A9A4A5B}"/>
              </a:ext>
            </a:extLst>
          </p:cNvPr>
          <p:cNvSpPr>
            <a:spLocks noGrp="1"/>
          </p:cNvSpPr>
          <p:nvPr>
            <p:ph type="body" idx="1"/>
          </p:nvPr>
        </p:nvSpPr>
        <p:spPr/>
        <p:txBody>
          <a:bodyPr/>
          <a:lstStyle/>
          <a:p>
            <a:r>
              <a:rPr lang="en-US"/>
              <a:t>From the </a:t>
            </a:r>
            <a:r>
              <a:rPr lang="en-US" i="1"/>
              <a:t>MDC Teacher Portal</a:t>
            </a:r>
            <a:r>
              <a:rPr lang="en-US"/>
              <a:t>, display </a:t>
            </a:r>
            <a:r>
              <a:rPr lang="en-US" i="1"/>
              <a:t>Jaws of Life </a:t>
            </a:r>
            <a:r>
              <a:rPr lang="en-US"/>
              <a:t>section from the </a:t>
            </a:r>
            <a:r>
              <a:rPr lang="en-US" err="1"/>
              <a:t>Xplor</a:t>
            </a:r>
            <a:r>
              <a:rPr lang="en-US"/>
              <a:t> article. </a:t>
            </a:r>
          </a:p>
        </p:txBody>
      </p:sp>
      <p:sp>
        <p:nvSpPr>
          <p:cNvPr id="4" name="Slide Number Placeholder 3">
            <a:extLst>
              <a:ext uri="{FF2B5EF4-FFF2-40B4-BE49-F238E27FC236}">
                <a16:creationId xmlns:a16="http://schemas.microsoft.com/office/drawing/2014/main" id="{707FCE28-78DB-A11E-5A32-4A2FFB1B7CAD}"/>
              </a:ext>
            </a:extLst>
          </p:cNvPr>
          <p:cNvSpPr>
            <a:spLocks noGrp="1"/>
          </p:cNvSpPr>
          <p:nvPr>
            <p:ph type="sldNum" sz="quarter" idx="5"/>
          </p:nvPr>
        </p:nvSpPr>
        <p:spPr/>
        <p:txBody>
          <a:bodyPr/>
          <a:lstStyle/>
          <a:p>
            <a:fld id="{F7C19E1B-9841-4947-956E-4E7489943B16}" type="slidenum">
              <a:rPr lang="en-US" smtClean="0"/>
              <a:t>29</a:t>
            </a:fld>
            <a:endParaRPr lang="en-US"/>
          </a:p>
        </p:txBody>
      </p:sp>
    </p:spTree>
    <p:extLst>
      <p:ext uri="{BB962C8B-B14F-4D97-AF65-F5344CB8AC3E}">
        <p14:creationId xmlns:p14="http://schemas.microsoft.com/office/powerpoint/2010/main" val="3592970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B4600-863C-72BC-CF5C-C426CCE24A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1C8919-63DD-CEB3-7A89-03DB46F8D0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3C470-E5CE-C2D0-9143-3C92C72B1ED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A3BE60-E0BD-0B24-AE68-5037BA6B815A}"/>
              </a:ext>
            </a:extLst>
          </p:cNvPr>
          <p:cNvSpPr>
            <a:spLocks noGrp="1"/>
          </p:cNvSpPr>
          <p:nvPr>
            <p:ph type="sldNum" sz="quarter" idx="5"/>
          </p:nvPr>
        </p:nvSpPr>
        <p:spPr/>
        <p:txBody>
          <a:bodyPr/>
          <a:lstStyle/>
          <a:p>
            <a:fld id="{F7C19E1B-9841-4947-956E-4E7489943B16}" type="slidenum">
              <a:rPr lang="en-US" smtClean="0"/>
              <a:t>30</a:t>
            </a:fld>
            <a:endParaRPr lang="en-US"/>
          </a:p>
        </p:txBody>
      </p:sp>
    </p:spTree>
    <p:extLst>
      <p:ext uri="{BB962C8B-B14F-4D97-AF65-F5344CB8AC3E}">
        <p14:creationId xmlns:p14="http://schemas.microsoft.com/office/powerpoint/2010/main" val="376157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D7ACC-D7AE-FF5A-DF16-3DE6F657F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2AC1C5-5037-E6D2-622F-1D431F9873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02ECB4-1C02-EAD3-B76E-5FAD833F071A}"/>
              </a:ext>
            </a:extLst>
          </p:cNvPr>
          <p:cNvSpPr>
            <a:spLocks noGrp="1"/>
          </p:cNvSpPr>
          <p:nvPr>
            <p:ph type="body" idx="1"/>
          </p:nvPr>
        </p:nvSpPr>
        <p:spPr/>
        <p:txBody>
          <a:bodyPr/>
          <a:lstStyle/>
          <a:p>
            <a:r>
              <a:rPr lang="en-US"/>
              <a:t>Discuss what birds are and characteristics of birds including: covered with feathers, two wings and two legs, eyes, beak (instead of a nose and mouth). </a:t>
            </a:r>
          </a:p>
          <a:p>
            <a:endParaRPr lang="en-US"/>
          </a:p>
          <a:p>
            <a:r>
              <a:rPr lang="en-US"/>
              <a:t>Animal in picture: male Mallard Duck</a:t>
            </a:r>
          </a:p>
        </p:txBody>
      </p:sp>
      <p:sp>
        <p:nvSpPr>
          <p:cNvPr id="4" name="Slide Number Placeholder 3">
            <a:extLst>
              <a:ext uri="{FF2B5EF4-FFF2-40B4-BE49-F238E27FC236}">
                <a16:creationId xmlns:a16="http://schemas.microsoft.com/office/drawing/2014/main" id="{BA74DA57-6D32-B70A-3594-2A9477790F1E}"/>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2712126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DEDDD-7555-7C6D-84A4-737B175FE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35C5BA-7982-0640-022D-E6CE252E2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323554-6722-CD9E-A145-5A95BBD6217B}"/>
              </a:ext>
            </a:extLst>
          </p:cNvPr>
          <p:cNvSpPr>
            <a:spLocks noGrp="1"/>
          </p:cNvSpPr>
          <p:nvPr>
            <p:ph type="body" idx="1"/>
          </p:nvPr>
        </p:nvSpPr>
        <p:spPr/>
        <p:txBody>
          <a:bodyPr/>
          <a:lstStyle/>
          <a:p>
            <a:r>
              <a:rPr lang="en-US"/>
              <a:t>Animal in Picture: Ruby-throated Hummingbird</a:t>
            </a:r>
          </a:p>
        </p:txBody>
      </p:sp>
      <p:sp>
        <p:nvSpPr>
          <p:cNvPr id="4" name="Slide Number Placeholder 3">
            <a:extLst>
              <a:ext uri="{FF2B5EF4-FFF2-40B4-BE49-F238E27FC236}">
                <a16:creationId xmlns:a16="http://schemas.microsoft.com/office/drawing/2014/main" id="{EC6B795D-C9D0-5066-0089-DA04B4DCB56A}"/>
              </a:ext>
            </a:extLst>
          </p:cNvPr>
          <p:cNvSpPr>
            <a:spLocks noGrp="1"/>
          </p:cNvSpPr>
          <p:nvPr>
            <p:ph type="sldNum" sz="quarter" idx="5"/>
          </p:nvPr>
        </p:nvSpPr>
        <p:spPr/>
        <p:txBody>
          <a:bodyPr/>
          <a:lstStyle/>
          <a:p>
            <a:fld id="{F7C19E1B-9841-4947-956E-4E7489943B16}" type="slidenum">
              <a:rPr lang="en-US" smtClean="0"/>
              <a:t>31</a:t>
            </a:fld>
            <a:endParaRPr lang="en-US"/>
          </a:p>
        </p:txBody>
      </p:sp>
    </p:spTree>
    <p:extLst>
      <p:ext uri="{BB962C8B-B14F-4D97-AF65-F5344CB8AC3E}">
        <p14:creationId xmlns:p14="http://schemas.microsoft.com/office/powerpoint/2010/main" val="1562249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539B1-8018-9865-DBBA-A3145DEF9B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F98A40-CBD0-2E8C-B7C7-50E73239A3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B90CE7-D2D6-3202-ACE1-24DDA6718EC3}"/>
              </a:ext>
            </a:extLst>
          </p:cNvPr>
          <p:cNvSpPr>
            <a:spLocks noGrp="1"/>
          </p:cNvSpPr>
          <p:nvPr>
            <p:ph type="body" idx="1"/>
          </p:nvPr>
        </p:nvSpPr>
        <p:spPr/>
        <p:txBody>
          <a:bodyPr/>
          <a:lstStyle/>
          <a:p>
            <a:r>
              <a:rPr lang="en-US"/>
              <a:t>Animal in Picture: Pleated Woodpecker</a:t>
            </a:r>
          </a:p>
        </p:txBody>
      </p:sp>
      <p:sp>
        <p:nvSpPr>
          <p:cNvPr id="4" name="Slide Number Placeholder 3">
            <a:extLst>
              <a:ext uri="{FF2B5EF4-FFF2-40B4-BE49-F238E27FC236}">
                <a16:creationId xmlns:a16="http://schemas.microsoft.com/office/drawing/2014/main" id="{8602E330-945E-E6DA-60A3-70013C136490}"/>
              </a:ext>
            </a:extLst>
          </p:cNvPr>
          <p:cNvSpPr>
            <a:spLocks noGrp="1"/>
          </p:cNvSpPr>
          <p:nvPr>
            <p:ph type="sldNum" sz="quarter" idx="5"/>
          </p:nvPr>
        </p:nvSpPr>
        <p:spPr/>
        <p:txBody>
          <a:bodyPr/>
          <a:lstStyle/>
          <a:p>
            <a:fld id="{F7C19E1B-9841-4947-956E-4E7489943B16}" type="slidenum">
              <a:rPr lang="en-US" smtClean="0"/>
              <a:t>32</a:t>
            </a:fld>
            <a:endParaRPr lang="en-US"/>
          </a:p>
        </p:txBody>
      </p:sp>
    </p:spTree>
    <p:extLst>
      <p:ext uri="{BB962C8B-B14F-4D97-AF65-F5344CB8AC3E}">
        <p14:creationId xmlns:p14="http://schemas.microsoft.com/office/powerpoint/2010/main" val="20409417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86068-D958-600E-DD94-8B8452C87B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557807-FF2B-942B-2C35-70E095299F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28271D-0304-CADC-6197-A41403129F86}"/>
              </a:ext>
            </a:extLst>
          </p:cNvPr>
          <p:cNvSpPr>
            <a:spLocks noGrp="1"/>
          </p:cNvSpPr>
          <p:nvPr>
            <p:ph type="body" idx="1"/>
          </p:nvPr>
        </p:nvSpPr>
        <p:spPr/>
        <p:txBody>
          <a:bodyPr/>
          <a:lstStyle/>
          <a:p>
            <a:r>
              <a:rPr lang="en-US"/>
              <a:t>Animal in Picture: Common Yellowthroat</a:t>
            </a:r>
          </a:p>
        </p:txBody>
      </p:sp>
      <p:sp>
        <p:nvSpPr>
          <p:cNvPr id="4" name="Slide Number Placeholder 3">
            <a:extLst>
              <a:ext uri="{FF2B5EF4-FFF2-40B4-BE49-F238E27FC236}">
                <a16:creationId xmlns:a16="http://schemas.microsoft.com/office/drawing/2014/main" id="{27FDC971-AF19-C31C-19B2-63E47819103E}"/>
              </a:ext>
            </a:extLst>
          </p:cNvPr>
          <p:cNvSpPr>
            <a:spLocks noGrp="1"/>
          </p:cNvSpPr>
          <p:nvPr>
            <p:ph type="sldNum" sz="quarter" idx="5"/>
          </p:nvPr>
        </p:nvSpPr>
        <p:spPr/>
        <p:txBody>
          <a:bodyPr/>
          <a:lstStyle/>
          <a:p>
            <a:fld id="{F7C19E1B-9841-4947-956E-4E7489943B16}" type="slidenum">
              <a:rPr lang="en-US" smtClean="0"/>
              <a:t>33</a:t>
            </a:fld>
            <a:endParaRPr lang="en-US"/>
          </a:p>
        </p:txBody>
      </p:sp>
    </p:spTree>
    <p:extLst>
      <p:ext uri="{BB962C8B-B14F-4D97-AF65-F5344CB8AC3E}">
        <p14:creationId xmlns:p14="http://schemas.microsoft.com/office/powerpoint/2010/main" val="4235388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A2BFA-F707-C716-D9FA-2A8E97E65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7A6B80-1CEF-1532-49BC-224E701A1A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CAF73F-60ED-CED1-CC2E-7A22CC86A7F6}"/>
              </a:ext>
            </a:extLst>
          </p:cNvPr>
          <p:cNvSpPr>
            <a:spLocks noGrp="1"/>
          </p:cNvSpPr>
          <p:nvPr>
            <p:ph type="body" idx="1"/>
          </p:nvPr>
        </p:nvSpPr>
        <p:spPr/>
        <p:txBody>
          <a:bodyPr/>
          <a:lstStyle/>
          <a:p>
            <a:r>
              <a:rPr lang="en-US"/>
              <a:t>Animal in Picture: Northern Shoveler</a:t>
            </a:r>
          </a:p>
        </p:txBody>
      </p:sp>
      <p:sp>
        <p:nvSpPr>
          <p:cNvPr id="4" name="Slide Number Placeholder 3">
            <a:extLst>
              <a:ext uri="{FF2B5EF4-FFF2-40B4-BE49-F238E27FC236}">
                <a16:creationId xmlns:a16="http://schemas.microsoft.com/office/drawing/2014/main" id="{1C6A4D15-27D7-FEFD-B634-50CABF85887D}"/>
              </a:ext>
            </a:extLst>
          </p:cNvPr>
          <p:cNvSpPr>
            <a:spLocks noGrp="1"/>
          </p:cNvSpPr>
          <p:nvPr>
            <p:ph type="sldNum" sz="quarter" idx="5"/>
          </p:nvPr>
        </p:nvSpPr>
        <p:spPr/>
        <p:txBody>
          <a:bodyPr/>
          <a:lstStyle/>
          <a:p>
            <a:fld id="{F7C19E1B-9841-4947-956E-4E7489943B16}" type="slidenum">
              <a:rPr lang="en-US" smtClean="0"/>
              <a:t>34</a:t>
            </a:fld>
            <a:endParaRPr lang="en-US"/>
          </a:p>
        </p:txBody>
      </p:sp>
    </p:spTree>
    <p:extLst>
      <p:ext uri="{BB962C8B-B14F-4D97-AF65-F5344CB8AC3E}">
        <p14:creationId xmlns:p14="http://schemas.microsoft.com/office/powerpoint/2010/main" val="1946370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B926E-DBCD-B944-D521-34D096A883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CFF1DB-ABE9-3E27-9FD4-B376AF6D04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100996-C812-EB91-CCE5-8F0193859320}"/>
              </a:ext>
            </a:extLst>
          </p:cNvPr>
          <p:cNvSpPr>
            <a:spLocks noGrp="1"/>
          </p:cNvSpPr>
          <p:nvPr>
            <p:ph type="body" idx="1"/>
          </p:nvPr>
        </p:nvSpPr>
        <p:spPr/>
        <p:txBody>
          <a:bodyPr/>
          <a:lstStyle/>
          <a:p>
            <a:r>
              <a:rPr lang="en-US"/>
              <a:t>Animal in Picture: Northern Cardinal</a:t>
            </a:r>
          </a:p>
        </p:txBody>
      </p:sp>
      <p:sp>
        <p:nvSpPr>
          <p:cNvPr id="4" name="Slide Number Placeholder 3">
            <a:extLst>
              <a:ext uri="{FF2B5EF4-FFF2-40B4-BE49-F238E27FC236}">
                <a16:creationId xmlns:a16="http://schemas.microsoft.com/office/drawing/2014/main" id="{C9167346-DE3A-DCE8-02E4-02302F307942}"/>
              </a:ext>
            </a:extLst>
          </p:cNvPr>
          <p:cNvSpPr>
            <a:spLocks noGrp="1"/>
          </p:cNvSpPr>
          <p:nvPr>
            <p:ph type="sldNum" sz="quarter" idx="5"/>
          </p:nvPr>
        </p:nvSpPr>
        <p:spPr/>
        <p:txBody>
          <a:bodyPr/>
          <a:lstStyle/>
          <a:p>
            <a:fld id="{F7C19E1B-9841-4947-956E-4E7489943B16}" type="slidenum">
              <a:rPr lang="en-US" smtClean="0"/>
              <a:t>35</a:t>
            </a:fld>
            <a:endParaRPr lang="en-US"/>
          </a:p>
        </p:txBody>
      </p:sp>
    </p:spTree>
    <p:extLst>
      <p:ext uri="{BB962C8B-B14F-4D97-AF65-F5344CB8AC3E}">
        <p14:creationId xmlns:p14="http://schemas.microsoft.com/office/powerpoint/2010/main" val="589603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56F0F-E2C1-51CA-DDDA-15BAD593EF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51740-1768-6A12-8A4E-0EA4A26F90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6CE547-A538-9F09-D67B-03BE814BC961}"/>
              </a:ext>
            </a:extLst>
          </p:cNvPr>
          <p:cNvSpPr>
            <a:spLocks noGrp="1"/>
          </p:cNvSpPr>
          <p:nvPr>
            <p:ph type="body" idx="1"/>
          </p:nvPr>
        </p:nvSpPr>
        <p:spPr/>
        <p:txBody>
          <a:bodyPr/>
          <a:lstStyle/>
          <a:p>
            <a:r>
              <a:rPr lang="en-US"/>
              <a:t>Animal in Picture: Common Snipe</a:t>
            </a:r>
          </a:p>
        </p:txBody>
      </p:sp>
      <p:sp>
        <p:nvSpPr>
          <p:cNvPr id="4" name="Slide Number Placeholder 3">
            <a:extLst>
              <a:ext uri="{FF2B5EF4-FFF2-40B4-BE49-F238E27FC236}">
                <a16:creationId xmlns:a16="http://schemas.microsoft.com/office/drawing/2014/main" id="{1DB37F79-3B9E-4425-EE1C-403EBBD693BD}"/>
              </a:ext>
            </a:extLst>
          </p:cNvPr>
          <p:cNvSpPr>
            <a:spLocks noGrp="1"/>
          </p:cNvSpPr>
          <p:nvPr>
            <p:ph type="sldNum" sz="quarter" idx="5"/>
          </p:nvPr>
        </p:nvSpPr>
        <p:spPr/>
        <p:txBody>
          <a:bodyPr/>
          <a:lstStyle/>
          <a:p>
            <a:fld id="{F7C19E1B-9841-4947-956E-4E7489943B16}" type="slidenum">
              <a:rPr lang="en-US" smtClean="0"/>
              <a:t>36</a:t>
            </a:fld>
            <a:endParaRPr lang="en-US"/>
          </a:p>
        </p:txBody>
      </p:sp>
    </p:spTree>
    <p:extLst>
      <p:ext uri="{BB962C8B-B14F-4D97-AF65-F5344CB8AC3E}">
        <p14:creationId xmlns:p14="http://schemas.microsoft.com/office/powerpoint/2010/main" val="3373687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98272-EB9F-D239-0E6A-A4FC91DE70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466AB3-6122-6319-3444-AC901E05A6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460B0-68FB-0095-510A-5D9BFE5EE636}"/>
              </a:ext>
            </a:extLst>
          </p:cNvPr>
          <p:cNvSpPr>
            <a:spLocks noGrp="1"/>
          </p:cNvSpPr>
          <p:nvPr>
            <p:ph type="body" idx="1"/>
          </p:nvPr>
        </p:nvSpPr>
        <p:spPr/>
        <p:txBody>
          <a:bodyPr/>
          <a:lstStyle/>
          <a:p>
            <a:r>
              <a:rPr lang="en-US"/>
              <a:t>Animal in Picture: juvenile Red-tailed Hawk</a:t>
            </a:r>
          </a:p>
        </p:txBody>
      </p:sp>
      <p:sp>
        <p:nvSpPr>
          <p:cNvPr id="4" name="Slide Number Placeholder 3">
            <a:extLst>
              <a:ext uri="{FF2B5EF4-FFF2-40B4-BE49-F238E27FC236}">
                <a16:creationId xmlns:a16="http://schemas.microsoft.com/office/drawing/2014/main" id="{C3DE47D1-D2CB-4F94-ABA1-BE1B39ABC00D}"/>
              </a:ext>
            </a:extLst>
          </p:cNvPr>
          <p:cNvSpPr>
            <a:spLocks noGrp="1"/>
          </p:cNvSpPr>
          <p:nvPr>
            <p:ph type="sldNum" sz="quarter" idx="5"/>
          </p:nvPr>
        </p:nvSpPr>
        <p:spPr/>
        <p:txBody>
          <a:bodyPr/>
          <a:lstStyle/>
          <a:p>
            <a:fld id="{F7C19E1B-9841-4947-956E-4E7489943B16}" type="slidenum">
              <a:rPr lang="en-US" smtClean="0"/>
              <a:t>37</a:t>
            </a:fld>
            <a:endParaRPr lang="en-US"/>
          </a:p>
        </p:txBody>
      </p:sp>
    </p:spTree>
    <p:extLst>
      <p:ext uri="{BB962C8B-B14F-4D97-AF65-F5344CB8AC3E}">
        <p14:creationId xmlns:p14="http://schemas.microsoft.com/office/powerpoint/2010/main" val="40262025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2B9BE-ADA4-4F53-A051-3D07555714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7E8276-1A5F-5487-8825-1AC5B1F439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0C41CE-35BE-4BAA-12DA-090C6AF5A9C8}"/>
              </a:ext>
            </a:extLst>
          </p:cNvPr>
          <p:cNvSpPr>
            <a:spLocks noGrp="1"/>
          </p:cNvSpPr>
          <p:nvPr>
            <p:ph type="body" idx="1"/>
          </p:nvPr>
        </p:nvSpPr>
        <p:spPr/>
        <p:txBody>
          <a:bodyPr/>
          <a:lstStyle/>
          <a:p>
            <a:r>
              <a:rPr lang="en-US"/>
              <a:t>Animal in Picture: Red Crossbill</a:t>
            </a:r>
          </a:p>
        </p:txBody>
      </p:sp>
      <p:sp>
        <p:nvSpPr>
          <p:cNvPr id="4" name="Slide Number Placeholder 3">
            <a:extLst>
              <a:ext uri="{FF2B5EF4-FFF2-40B4-BE49-F238E27FC236}">
                <a16:creationId xmlns:a16="http://schemas.microsoft.com/office/drawing/2014/main" id="{BCD75C70-FD8D-1153-6169-3CEDEBA2F640}"/>
              </a:ext>
            </a:extLst>
          </p:cNvPr>
          <p:cNvSpPr>
            <a:spLocks noGrp="1"/>
          </p:cNvSpPr>
          <p:nvPr>
            <p:ph type="sldNum" sz="quarter" idx="5"/>
          </p:nvPr>
        </p:nvSpPr>
        <p:spPr/>
        <p:txBody>
          <a:bodyPr/>
          <a:lstStyle/>
          <a:p>
            <a:fld id="{F7C19E1B-9841-4947-956E-4E7489943B16}" type="slidenum">
              <a:rPr lang="en-US" smtClean="0"/>
              <a:t>38</a:t>
            </a:fld>
            <a:endParaRPr lang="en-US"/>
          </a:p>
        </p:txBody>
      </p:sp>
    </p:spTree>
    <p:extLst>
      <p:ext uri="{BB962C8B-B14F-4D97-AF65-F5344CB8AC3E}">
        <p14:creationId xmlns:p14="http://schemas.microsoft.com/office/powerpoint/2010/main" val="23056065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C5D60-D55F-3000-B982-B39DD27131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AD15A3-38AE-CB19-3AB1-FE368F1D7A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EF7FC-0102-02FE-7341-FDBFA356A782}"/>
              </a:ext>
            </a:extLst>
          </p:cNvPr>
          <p:cNvSpPr>
            <a:spLocks noGrp="1"/>
          </p:cNvSpPr>
          <p:nvPr>
            <p:ph type="body" idx="1"/>
          </p:nvPr>
        </p:nvSpPr>
        <p:spPr/>
        <p:txBody>
          <a:bodyPr/>
          <a:lstStyle/>
          <a:p>
            <a:r>
              <a:rPr lang="en-US"/>
              <a:t>Animal in Picture: Common Merganser</a:t>
            </a:r>
          </a:p>
        </p:txBody>
      </p:sp>
      <p:sp>
        <p:nvSpPr>
          <p:cNvPr id="4" name="Slide Number Placeholder 3">
            <a:extLst>
              <a:ext uri="{FF2B5EF4-FFF2-40B4-BE49-F238E27FC236}">
                <a16:creationId xmlns:a16="http://schemas.microsoft.com/office/drawing/2014/main" id="{265F1BCC-48C4-58A9-C52E-22E443E14CD3}"/>
              </a:ext>
            </a:extLst>
          </p:cNvPr>
          <p:cNvSpPr>
            <a:spLocks noGrp="1"/>
          </p:cNvSpPr>
          <p:nvPr>
            <p:ph type="sldNum" sz="quarter" idx="5"/>
          </p:nvPr>
        </p:nvSpPr>
        <p:spPr/>
        <p:txBody>
          <a:bodyPr/>
          <a:lstStyle/>
          <a:p>
            <a:fld id="{F7C19E1B-9841-4947-956E-4E7489943B16}" type="slidenum">
              <a:rPr lang="en-US" smtClean="0"/>
              <a:t>39</a:t>
            </a:fld>
            <a:endParaRPr lang="en-US"/>
          </a:p>
        </p:txBody>
      </p:sp>
    </p:spTree>
    <p:extLst>
      <p:ext uri="{BB962C8B-B14F-4D97-AF65-F5344CB8AC3E}">
        <p14:creationId xmlns:p14="http://schemas.microsoft.com/office/powerpoint/2010/main" val="30687513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AE7E5-4AE4-8A41-0AE5-2DFE4EAA9F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0F8BA0-E7EF-6E8E-2373-B5C87C89CB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643A06-DDD1-2BDC-0C10-223AB82AF3EA}"/>
              </a:ext>
            </a:extLst>
          </p:cNvPr>
          <p:cNvSpPr>
            <a:spLocks noGrp="1"/>
          </p:cNvSpPr>
          <p:nvPr>
            <p:ph type="body" idx="1"/>
          </p:nvPr>
        </p:nvSpPr>
        <p:spPr/>
        <p:txBody>
          <a:bodyPr/>
          <a:lstStyle/>
          <a:p>
            <a:r>
              <a:rPr lang="en-US"/>
              <a:t>Animal in Picture: American White Pelican</a:t>
            </a:r>
          </a:p>
        </p:txBody>
      </p:sp>
      <p:sp>
        <p:nvSpPr>
          <p:cNvPr id="4" name="Slide Number Placeholder 3">
            <a:extLst>
              <a:ext uri="{FF2B5EF4-FFF2-40B4-BE49-F238E27FC236}">
                <a16:creationId xmlns:a16="http://schemas.microsoft.com/office/drawing/2014/main" id="{0F726CDE-2F3C-7A43-F831-28F9D082576C}"/>
              </a:ext>
            </a:extLst>
          </p:cNvPr>
          <p:cNvSpPr>
            <a:spLocks noGrp="1"/>
          </p:cNvSpPr>
          <p:nvPr>
            <p:ph type="sldNum" sz="quarter" idx="5"/>
          </p:nvPr>
        </p:nvSpPr>
        <p:spPr/>
        <p:txBody>
          <a:bodyPr/>
          <a:lstStyle/>
          <a:p>
            <a:fld id="{F7C19E1B-9841-4947-956E-4E7489943B16}" type="slidenum">
              <a:rPr lang="en-US" smtClean="0"/>
              <a:t>40</a:t>
            </a:fld>
            <a:endParaRPr lang="en-US"/>
          </a:p>
        </p:txBody>
      </p:sp>
    </p:spTree>
    <p:extLst>
      <p:ext uri="{BB962C8B-B14F-4D97-AF65-F5344CB8AC3E}">
        <p14:creationId xmlns:p14="http://schemas.microsoft.com/office/powerpoint/2010/main" val="1888838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D128A-8210-BCF0-2D05-061B705F8C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8E563D-20B4-4571-7F02-1EA0FBBBF0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B26B7A-95DE-A32E-274D-B65C999E40CB}"/>
              </a:ext>
            </a:extLst>
          </p:cNvPr>
          <p:cNvSpPr>
            <a:spLocks noGrp="1"/>
          </p:cNvSpPr>
          <p:nvPr>
            <p:ph type="body" idx="1"/>
          </p:nvPr>
        </p:nvSpPr>
        <p:spPr/>
        <p:txBody>
          <a:bodyPr/>
          <a:lstStyle/>
          <a:p>
            <a:r>
              <a:rPr lang="en-US"/>
              <a:t>Today, we are going to explore different types of beaks and what they do for that kind of bird in helping it survive.</a:t>
            </a:r>
          </a:p>
          <a:p>
            <a:endParaRPr lang="en-US"/>
          </a:p>
          <a:p>
            <a:r>
              <a:rPr lang="en-US"/>
              <a:t>Animal in Picture: Great Blue Heron</a:t>
            </a:r>
          </a:p>
        </p:txBody>
      </p:sp>
      <p:sp>
        <p:nvSpPr>
          <p:cNvPr id="4" name="Slide Number Placeholder 3">
            <a:extLst>
              <a:ext uri="{FF2B5EF4-FFF2-40B4-BE49-F238E27FC236}">
                <a16:creationId xmlns:a16="http://schemas.microsoft.com/office/drawing/2014/main" id="{F52AB39E-5EF8-E1CF-6926-A4D7B5FF6EF3}"/>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26959054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48E45-2140-68BD-C451-3F63B76554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A5BE3-1489-A6F3-C546-526D37B010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6E0347-F4E2-40CC-1FEE-D195004A1E65}"/>
              </a:ext>
            </a:extLst>
          </p:cNvPr>
          <p:cNvSpPr>
            <a:spLocks noGrp="1"/>
          </p:cNvSpPr>
          <p:nvPr>
            <p:ph type="body" idx="1"/>
          </p:nvPr>
        </p:nvSpPr>
        <p:spPr/>
        <p:txBody>
          <a:bodyPr/>
          <a:lstStyle/>
          <a:p>
            <a:r>
              <a:rPr lang="en-US"/>
              <a:t>Choose one beak.</a:t>
            </a:r>
          </a:p>
        </p:txBody>
      </p:sp>
      <p:sp>
        <p:nvSpPr>
          <p:cNvPr id="4" name="Slide Number Placeholder 3">
            <a:extLst>
              <a:ext uri="{FF2B5EF4-FFF2-40B4-BE49-F238E27FC236}">
                <a16:creationId xmlns:a16="http://schemas.microsoft.com/office/drawing/2014/main" id="{734BCDE2-6A0A-5309-60F6-84025C0D8BDA}"/>
              </a:ext>
            </a:extLst>
          </p:cNvPr>
          <p:cNvSpPr>
            <a:spLocks noGrp="1"/>
          </p:cNvSpPr>
          <p:nvPr>
            <p:ph type="sldNum" sz="quarter" idx="5"/>
          </p:nvPr>
        </p:nvSpPr>
        <p:spPr/>
        <p:txBody>
          <a:bodyPr/>
          <a:lstStyle/>
          <a:p>
            <a:fld id="{F7C19E1B-9841-4947-956E-4E7489943B16}" type="slidenum">
              <a:rPr lang="en-US" smtClean="0"/>
              <a:t>41</a:t>
            </a:fld>
            <a:endParaRPr lang="en-US"/>
          </a:p>
        </p:txBody>
      </p:sp>
    </p:spTree>
    <p:extLst>
      <p:ext uri="{BB962C8B-B14F-4D97-AF65-F5344CB8AC3E}">
        <p14:creationId xmlns:p14="http://schemas.microsoft.com/office/powerpoint/2010/main" val="12370538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14D83-CB9E-E0F0-8DE5-288663EAD0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553AE-7F68-E622-9902-A0101358AF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1059C0-1447-EF99-5850-37C048CBAE8C}"/>
              </a:ext>
            </a:extLst>
          </p:cNvPr>
          <p:cNvSpPr>
            <a:spLocks noGrp="1"/>
          </p:cNvSpPr>
          <p:nvPr>
            <p:ph type="body" idx="1"/>
          </p:nvPr>
        </p:nvSpPr>
        <p:spPr/>
        <p:txBody>
          <a:bodyPr/>
          <a:lstStyle/>
          <a:p>
            <a:r>
              <a:rPr lang="en-US"/>
              <a:t>Refer to the </a:t>
            </a:r>
            <a:r>
              <a:rPr lang="en-US" b="1"/>
              <a:t>Lesson 7A Best Beaks </a:t>
            </a:r>
            <a:r>
              <a:rPr lang="en-US"/>
              <a:t>introduction page with the pictures of the different Missouri birds.</a:t>
            </a:r>
          </a:p>
        </p:txBody>
      </p:sp>
      <p:sp>
        <p:nvSpPr>
          <p:cNvPr id="4" name="Slide Number Placeholder 3">
            <a:extLst>
              <a:ext uri="{FF2B5EF4-FFF2-40B4-BE49-F238E27FC236}">
                <a16:creationId xmlns:a16="http://schemas.microsoft.com/office/drawing/2014/main" id="{DA2E661A-FC7D-16CC-84BF-7F32CB527845}"/>
              </a:ext>
            </a:extLst>
          </p:cNvPr>
          <p:cNvSpPr>
            <a:spLocks noGrp="1"/>
          </p:cNvSpPr>
          <p:nvPr>
            <p:ph type="sldNum" sz="quarter" idx="5"/>
          </p:nvPr>
        </p:nvSpPr>
        <p:spPr/>
        <p:txBody>
          <a:bodyPr/>
          <a:lstStyle/>
          <a:p>
            <a:fld id="{F7C19E1B-9841-4947-956E-4E7489943B16}" type="slidenum">
              <a:rPr lang="en-US" smtClean="0"/>
              <a:t>42</a:t>
            </a:fld>
            <a:endParaRPr lang="en-US"/>
          </a:p>
        </p:txBody>
      </p:sp>
    </p:spTree>
    <p:extLst>
      <p:ext uri="{BB962C8B-B14F-4D97-AF65-F5344CB8AC3E}">
        <p14:creationId xmlns:p14="http://schemas.microsoft.com/office/powerpoint/2010/main" val="25835781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9EF3C-2D21-AD80-D2FE-147FBE7D53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BAA962-3C6A-23ED-7B7E-1BF20D899F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8B4C7A-032A-A78C-2825-D90E5B4B1641}"/>
              </a:ext>
            </a:extLst>
          </p:cNvPr>
          <p:cNvSpPr>
            <a:spLocks noGrp="1"/>
          </p:cNvSpPr>
          <p:nvPr>
            <p:ph type="body" idx="1"/>
          </p:nvPr>
        </p:nvSpPr>
        <p:spPr/>
        <p:txBody>
          <a:bodyPr/>
          <a:lstStyle/>
          <a:p>
            <a:r>
              <a:rPr lang="en-US"/>
              <a:t>After exploring the structure and function of beak shapes and how this helps birds eat and survive, have students open their student guides to the </a:t>
            </a:r>
            <a:r>
              <a:rPr lang="en-US" b="1"/>
              <a:t>Claim, Evidence, Reasoning </a:t>
            </a:r>
            <a:r>
              <a:rPr lang="en-US"/>
              <a:t>section on Page 127. Discuss the page with the students – read the guiding question and explain what the students need to do to answer the questions (fill in the blanks and make a drawing).</a:t>
            </a:r>
          </a:p>
        </p:txBody>
      </p:sp>
      <p:sp>
        <p:nvSpPr>
          <p:cNvPr id="4" name="Slide Number Placeholder 3">
            <a:extLst>
              <a:ext uri="{FF2B5EF4-FFF2-40B4-BE49-F238E27FC236}">
                <a16:creationId xmlns:a16="http://schemas.microsoft.com/office/drawing/2014/main" id="{1D9EC1B2-7A25-1264-4285-E17AE320C055}"/>
              </a:ext>
            </a:extLst>
          </p:cNvPr>
          <p:cNvSpPr>
            <a:spLocks noGrp="1"/>
          </p:cNvSpPr>
          <p:nvPr>
            <p:ph type="sldNum" sz="quarter" idx="5"/>
          </p:nvPr>
        </p:nvSpPr>
        <p:spPr/>
        <p:txBody>
          <a:bodyPr/>
          <a:lstStyle/>
          <a:p>
            <a:fld id="{F7C19E1B-9841-4947-956E-4E7489943B16}" type="slidenum">
              <a:rPr lang="en-US" smtClean="0"/>
              <a:t>43</a:t>
            </a:fld>
            <a:endParaRPr lang="en-US"/>
          </a:p>
        </p:txBody>
      </p:sp>
    </p:spTree>
    <p:extLst>
      <p:ext uri="{BB962C8B-B14F-4D97-AF65-F5344CB8AC3E}">
        <p14:creationId xmlns:p14="http://schemas.microsoft.com/office/powerpoint/2010/main" val="33743303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27BC1-62A0-AB76-7B6C-970B3751E7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42DE0E-A967-D1D1-E978-4B43D1D2F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FFD5B8-BB5D-8C24-713F-77B0A72F62B4}"/>
              </a:ext>
            </a:extLst>
          </p:cNvPr>
          <p:cNvSpPr>
            <a:spLocks noGrp="1"/>
          </p:cNvSpPr>
          <p:nvPr>
            <p:ph type="body" idx="1"/>
          </p:nvPr>
        </p:nvSpPr>
        <p:spPr/>
        <p:txBody>
          <a:bodyPr/>
          <a:lstStyle/>
          <a:p>
            <a:r>
              <a:rPr lang="en-US" b="1"/>
              <a:t>Rubric:</a:t>
            </a:r>
          </a:p>
          <a:p>
            <a:pPr marL="171450" indent="-171450">
              <a:buFont typeface="Arial" panose="020B0604020202020204" pitchFamily="34" charset="0"/>
              <a:buChar char="•"/>
            </a:pPr>
            <a:r>
              <a:rPr lang="en-US"/>
              <a:t>4 (Exceeds) – Students write the correct claim and evidence into the blanks and fill in all the blanks with the correct answers for their reasoning.</a:t>
            </a:r>
          </a:p>
          <a:p>
            <a:pPr marL="171450" indent="-171450">
              <a:buFont typeface="Arial" panose="020B0604020202020204" pitchFamily="34" charset="0"/>
              <a:buChar char="•"/>
            </a:pPr>
            <a:r>
              <a:rPr lang="en-US"/>
              <a:t>3 (Meets) – Students write either the correct claim or evidence into the blanks and/or fill in most of the blanks with the correct answers for their reasoning.</a:t>
            </a:r>
          </a:p>
          <a:p>
            <a:pPr marL="171450" indent="-171450">
              <a:buFont typeface="Arial" panose="020B0604020202020204" pitchFamily="34" charset="0"/>
              <a:buChar char="•"/>
            </a:pPr>
            <a:r>
              <a:rPr lang="en-US"/>
              <a:t>2 (Partially Meets) – Students write either the correct claim or evidence into the blanks and fill in some of the blanks with the correct answers for their reasoning.</a:t>
            </a:r>
          </a:p>
          <a:p>
            <a:pPr marL="171450" indent="-171450">
              <a:buFont typeface="Arial" panose="020B0604020202020204" pitchFamily="34" charset="0"/>
              <a:buChar char="•"/>
            </a:pPr>
            <a:r>
              <a:rPr lang="en-US"/>
              <a:t>1 (Doesn’t Meet) – Students do not provide the correct claim or evidence and do not fill in the blanks with the correct answers for their reasoning.</a:t>
            </a:r>
          </a:p>
        </p:txBody>
      </p:sp>
      <p:sp>
        <p:nvSpPr>
          <p:cNvPr id="4" name="Slide Number Placeholder 3">
            <a:extLst>
              <a:ext uri="{FF2B5EF4-FFF2-40B4-BE49-F238E27FC236}">
                <a16:creationId xmlns:a16="http://schemas.microsoft.com/office/drawing/2014/main" id="{A492307F-64B3-61A5-8C38-A6C315CC1577}"/>
              </a:ext>
            </a:extLst>
          </p:cNvPr>
          <p:cNvSpPr>
            <a:spLocks noGrp="1"/>
          </p:cNvSpPr>
          <p:nvPr>
            <p:ph type="sldNum" sz="quarter" idx="5"/>
          </p:nvPr>
        </p:nvSpPr>
        <p:spPr/>
        <p:txBody>
          <a:bodyPr/>
          <a:lstStyle/>
          <a:p>
            <a:fld id="{F7C19E1B-9841-4947-956E-4E7489943B16}" type="slidenum">
              <a:rPr lang="en-US" smtClean="0"/>
              <a:t>44</a:t>
            </a:fld>
            <a:endParaRPr lang="en-US"/>
          </a:p>
        </p:txBody>
      </p:sp>
    </p:spTree>
    <p:extLst>
      <p:ext uri="{BB962C8B-B14F-4D97-AF65-F5344CB8AC3E}">
        <p14:creationId xmlns:p14="http://schemas.microsoft.com/office/powerpoint/2010/main" val="3400307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8396E-DF49-851A-0F17-532219145A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067401-FDE0-253F-9B33-24A45912B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7E2DDD-1206-CE84-D1EE-C5F891B83531}"/>
              </a:ext>
            </a:extLst>
          </p:cNvPr>
          <p:cNvSpPr>
            <a:spLocks noGrp="1"/>
          </p:cNvSpPr>
          <p:nvPr>
            <p:ph type="body" idx="1"/>
          </p:nvPr>
        </p:nvSpPr>
        <p:spPr/>
        <p:txBody>
          <a:bodyPr/>
          <a:lstStyle/>
          <a:p>
            <a:r>
              <a:rPr lang="en-US"/>
              <a:t>Read together the student guide </a:t>
            </a:r>
            <a:r>
              <a:rPr lang="en-US" b="1"/>
              <a:t>Unit 7 Exploring the Phenomenon </a:t>
            </a:r>
            <a:r>
              <a:rPr lang="en-US"/>
              <a:t>section on pages 122-123 and discuss the </a:t>
            </a:r>
            <a:r>
              <a:rPr lang="en-US" b="1"/>
              <a:t>Talk About It </a:t>
            </a:r>
            <a:r>
              <a:rPr lang="en-US"/>
              <a:t>portion.</a:t>
            </a:r>
          </a:p>
        </p:txBody>
      </p:sp>
      <p:sp>
        <p:nvSpPr>
          <p:cNvPr id="4" name="Slide Number Placeholder 3">
            <a:extLst>
              <a:ext uri="{FF2B5EF4-FFF2-40B4-BE49-F238E27FC236}">
                <a16:creationId xmlns:a16="http://schemas.microsoft.com/office/drawing/2014/main" id="{45A029BD-206A-839C-45A7-AAE8C4D7C68E}"/>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1583225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09CAE-9029-AB8D-A26B-75E18CF73F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6A70A6-299E-3FD9-D482-E1BD751D4F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CDBE7F-D03F-6160-9388-D98514AC439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A64082-97CD-78F5-E4E3-9937E90E1D7E}"/>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2341107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48E6C-0D19-A2FD-7BB5-CBBC29D7A2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3B53B-E68C-1251-6C17-D7687DEE9E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C0E00E-EFE9-C9A0-B2FF-2F9B7533E645}"/>
              </a:ext>
            </a:extLst>
          </p:cNvPr>
          <p:cNvSpPr>
            <a:spLocks noGrp="1"/>
          </p:cNvSpPr>
          <p:nvPr>
            <p:ph type="body" idx="1"/>
          </p:nvPr>
        </p:nvSpPr>
        <p:spPr/>
        <p:txBody>
          <a:bodyPr/>
          <a:lstStyle/>
          <a:p>
            <a:r>
              <a:rPr lang="en-US"/>
              <a:t>Discuss with students that they will be learning about six Missouri birds, what they eat, and how the shape of their beak helps them get certain foods. Missouri birds include great horned owl, great blue heron, northern cardinal, mallard, ruby-throated hummingbird, and pileated woodpecker. Use </a:t>
            </a:r>
            <a:r>
              <a:rPr lang="en-US" b="1"/>
              <a:t>7A Bird Beak Cut-Outs </a:t>
            </a:r>
            <a:r>
              <a:rPr lang="en-US"/>
              <a:t>from the end of this lesson (</a:t>
            </a:r>
            <a:r>
              <a:rPr lang="en-US">
                <a:hlinkClick r:id="rId3"/>
              </a:rPr>
              <a:t>7A Bird Beak Cutouts.pdf</a:t>
            </a:r>
            <a:r>
              <a:rPr lang="en-US"/>
              <a:t>) and display the birds at the front of your classroom.</a:t>
            </a:r>
          </a:p>
          <a:p>
            <a:endParaRPr lang="en-US"/>
          </a:p>
          <a:p>
            <a:r>
              <a:rPr lang="en-US" b="1"/>
              <a:t>Teacher Note: </a:t>
            </a:r>
            <a:r>
              <a:rPr lang="en-US"/>
              <a:t>This page will be referenced for the photos of different birds and beaks in the following activity.</a:t>
            </a:r>
          </a:p>
          <a:p>
            <a:endParaRPr lang="en-US"/>
          </a:p>
          <a:p>
            <a:r>
              <a:rPr lang="en-US"/>
              <a:t>Gather and provide all materials, along with pictures of the identified birds for the children to explore during station explorations.</a:t>
            </a:r>
          </a:p>
        </p:txBody>
      </p:sp>
      <p:sp>
        <p:nvSpPr>
          <p:cNvPr id="4" name="Slide Number Placeholder 3">
            <a:extLst>
              <a:ext uri="{FF2B5EF4-FFF2-40B4-BE49-F238E27FC236}">
                <a16:creationId xmlns:a16="http://schemas.microsoft.com/office/drawing/2014/main" id="{2A4F56BE-08C8-DD0D-CE5B-DD8CDDF20857}"/>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581242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6DEBF-3EAB-F39D-8A6A-7F116F52A9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08845A-1E6D-621F-C806-D0BACD32AD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3195D-0D1A-ED39-411F-91F8221EABFD}"/>
              </a:ext>
            </a:extLst>
          </p:cNvPr>
          <p:cNvSpPr>
            <a:spLocks noGrp="1"/>
          </p:cNvSpPr>
          <p:nvPr>
            <p:ph type="body" idx="1"/>
          </p:nvPr>
        </p:nvSpPr>
        <p:spPr/>
        <p:txBody>
          <a:bodyPr/>
          <a:lstStyle/>
          <a:p>
            <a:r>
              <a:rPr lang="en-US" b="1"/>
              <a:t>Teacher Note: </a:t>
            </a:r>
            <a:r>
              <a:rPr lang="en-US"/>
              <a:t>This activity requires 30 minutes to set up.</a:t>
            </a:r>
          </a:p>
          <a:p>
            <a:endParaRPr lang="en-US"/>
          </a:p>
          <a:p>
            <a:r>
              <a:rPr lang="en-US"/>
              <a:t>Imagine you are a bird. You will be going through six stations trying out different bird “beaks” with different types of “foods.”</a:t>
            </a:r>
          </a:p>
          <a:p>
            <a:endParaRPr lang="en-US"/>
          </a:p>
          <a:p>
            <a:r>
              <a:rPr lang="en-US"/>
              <a:t>Reference again the </a:t>
            </a:r>
            <a:r>
              <a:rPr lang="en-US" b="1"/>
              <a:t>7A Bird Beak Cut-Outs </a:t>
            </a:r>
            <a:r>
              <a:rPr lang="en-US"/>
              <a:t>and have students guess which birds represent which “beak” or tool.</a:t>
            </a:r>
          </a:p>
          <a:p>
            <a:endParaRPr lang="en-US"/>
          </a:p>
          <a:p>
            <a:r>
              <a:rPr lang="en-US"/>
              <a:t>Discuss with students prior to the activity that each type of bird has a preferred food. Discuss which bird eat which items and then have them again try to guess which bird’s beak represents which tool.</a:t>
            </a:r>
          </a:p>
          <a:p>
            <a:endParaRPr lang="en-US"/>
          </a:p>
          <a:p>
            <a:r>
              <a:rPr lang="en-US"/>
              <a:t>Let’s see if you can guess the beak to the tool.</a:t>
            </a:r>
          </a:p>
        </p:txBody>
      </p:sp>
      <p:sp>
        <p:nvSpPr>
          <p:cNvPr id="4" name="Slide Number Placeholder 3">
            <a:extLst>
              <a:ext uri="{FF2B5EF4-FFF2-40B4-BE49-F238E27FC236}">
                <a16:creationId xmlns:a16="http://schemas.microsoft.com/office/drawing/2014/main" id="{44634FA9-E056-F344-67E2-EDDA5780408B}"/>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1344558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AE842-B743-13DC-6260-CBC3653A4C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BF859F-EEFE-D37B-B216-8DDAA796F7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651E53-71C4-53EE-8F08-3750F05336E5}"/>
              </a:ext>
            </a:extLst>
          </p:cNvPr>
          <p:cNvSpPr>
            <a:spLocks noGrp="1"/>
          </p:cNvSpPr>
          <p:nvPr>
            <p:ph type="body" idx="1"/>
          </p:nvPr>
        </p:nvSpPr>
        <p:spPr/>
        <p:txBody>
          <a:bodyPr/>
          <a:lstStyle/>
          <a:p>
            <a:r>
              <a:rPr lang="en-US"/>
              <a:t>Station Explorations for Bird Beak Function:</a:t>
            </a:r>
          </a:p>
          <a:p>
            <a:endParaRPr lang="en-US"/>
          </a:p>
          <a:p>
            <a:r>
              <a:rPr lang="en-US"/>
              <a:t>How to set up </a:t>
            </a:r>
            <a:r>
              <a:rPr lang="en-US" b="1"/>
              <a:t>Best Beak Exploration</a:t>
            </a:r>
            <a:r>
              <a:rPr lang="en-US"/>
              <a:t>:</a:t>
            </a:r>
          </a:p>
          <a:p>
            <a:pPr marL="171450" indent="-171450">
              <a:buFont typeface="Arial" panose="020B0604020202020204" pitchFamily="34" charset="0"/>
              <a:buChar char="•"/>
            </a:pPr>
            <a:r>
              <a:rPr lang="en-US"/>
              <a:t>Tub with water and floating plants (parsley or plastic plants)</a:t>
            </a:r>
          </a:p>
          <a:p>
            <a:pPr marL="171450" indent="-171450">
              <a:buFont typeface="Arial" panose="020B0604020202020204" pitchFamily="34" charset="0"/>
              <a:buChar char="•"/>
            </a:pPr>
            <a:r>
              <a:rPr lang="en-US"/>
              <a:t>Tub with water and plastic fish, crayfish, frogs, snakes</a:t>
            </a:r>
          </a:p>
          <a:p>
            <a:pPr marL="171450" indent="-171450">
              <a:buFont typeface="Arial" panose="020B0604020202020204" pitchFamily="34" charset="0"/>
              <a:buChar char="•"/>
            </a:pPr>
            <a:r>
              <a:rPr lang="en-US"/>
              <a:t>Tub with log or box with drilled holes filled with plastic insects</a:t>
            </a:r>
          </a:p>
          <a:p>
            <a:pPr marL="171450" indent="-171450">
              <a:buFont typeface="Arial" panose="020B0604020202020204" pitchFamily="34" charset="0"/>
              <a:buChar char="•"/>
            </a:pPr>
            <a:r>
              <a:rPr lang="en-US"/>
              <a:t>Tub with case/narrow bottle filled with water</a:t>
            </a:r>
          </a:p>
          <a:p>
            <a:pPr marL="171450" indent="-171450">
              <a:buFont typeface="Arial" panose="020B0604020202020204" pitchFamily="34" charset="0"/>
              <a:buChar char="•"/>
            </a:pPr>
            <a:r>
              <a:rPr lang="en-US"/>
              <a:t>Tub with sunflower seeds</a:t>
            </a:r>
          </a:p>
          <a:p>
            <a:pPr marL="171450" indent="-171450">
              <a:buFont typeface="Arial" panose="020B0604020202020204" pitchFamily="34" charset="0"/>
              <a:buChar char="•"/>
            </a:pPr>
            <a:r>
              <a:rPr lang="en-US"/>
              <a:t>Tub with rubber mouse</a:t>
            </a:r>
          </a:p>
          <a:p>
            <a:pPr marL="171450" indent="-171450">
              <a:buFont typeface="Arial" panose="020B0604020202020204" pitchFamily="34" charset="0"/>
              <a:buChar char="•"/>
            </a:pPr>
            <a:r>
              <a:rPr lang="en-US"/>
              <a:t>Place various tools scattered around and allow for student exploration. Encourage students to try different tools to retrieve their food to see how well the tool or “beak” works to get food.</a:t>
            </a:r>
          </a:p>
          <a:p>
            <a:pPr marL="171450" indent="-171450">
              <a:buFont typeface="Arial" panose="020B0604020202020204" pitchFamily="34" charset="0"/>
              <a:buChar char="•"/>
            </a:pPr>
            <a:endParaRPr lang="en-US"/>
          </a:p>
          <a:p>
            <a:pPr marL="0" indent="0">
              <a:buFont typeface="Arial" panose="020B0604020202020204" pitchFamily="34" charset="0"/>
              <a:buNone/>
            </a:pPr>
            <a:r>
              <a:rPr lang="en-US" b="1"/>
              <a:t>Teacher Note: </a:t>
            </a:r>
            <a:r>
              <a:rPr lang="en-US"/>
              <a:t>You may want to set up this activity as stations for students to select between two birds at a time using tools:</a:t>
            </a:r>
          </a:p>
          <a:p>
            <a:pPr marL="171450" indent="-171450">
              <a:buFont typeface="Arial" panose="020B0604020202020204" pitchFamily="34" charset="0"/>
              <a:buChar char="•"/>
            </a:pPr>
            <a:r>
              <a:rPr lang="en-US"/>
              <a:t>Great horned owl and northern cardinal</a:t>
            </a:r>
          </a:p>
          <a:p>
            <a:pPr marL="171450" indent="-171450">
              <a:buFont typeface="Arial" panose="020B0604020202020204" pitchFamily="34" charset="0"/>
              <a:buChar char="•"/>
            </a:pPr>
            <a:r>
              <a:rPr lang="en-US"/>
              <a:t>Mallard duck and great blue heron</a:t>
            </a:r>
          </a:p>
          <a:p>
            <a:pPr marL="171450" indent="-171450">
              <a:buFont typeface="Arial" panose="020B0604020202020204" pitchFamily="34" charset="0"/>
              <a:buChar char="•"/>
            </a:pPr>
            <a:r>
              <a:rPr lang="en-US"/>
              <a:t>Pileated woodpecker and ruby-throated hummingbird</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Students will explore how different types of bird beaks help birds survive.</a:t>
            </a:r>
          </a:p>
        </p:txBody>
      </p:sp>
      <p:sp>
        <p:nvSpPr>
          <p:cNvPr id="4" name="Slide Number Placeholder 3">
            <a:extLst>
              <a:ext uri="{FF2B5EF4-FFF2-40B4-BE49-F238E27FC236}">
                <a16:creationId xmlns:a16="http://schemas.microsoft.com/office/drawing/2014/main" id="{BBF1D2EC-2890-525C-BEA2-6556427095E4}"/>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1378141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C00F-0AAF-7AEA-1EA6-82D7B7E41B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116F14-DBF4-831C-9362-D9A985B4CC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4B00C8-4057-75C2-2CD6-7C3E837799C5}"/>
              </a:ext>
            </a:extLst>
          </p:cNvPr>
          <p:cNvSpPr>
            <a:spLocks noGrp="1"/>
          </p:cNvSpPr>
          <p:nvPr>
            <p:ph type="dt" sz="half" idx="10"/>
          </p:nvPr>
        </p:nvSpPr>
        <p:spPr/>
        <p:txBody>
          <a:bodyPr/>
          <a:lstStyle/>
          <a:p>
            <a:fld id="{655C556A-FCFE-407B-9FF3-E697668A983E}" type="datetimeFigureOut">
              <a:rPr lang="en-US" smtClean="0"/>
              <a:t>8/14/2025</a:t>
            </a:fld>
            <a:endParaRPr lang="en-US"/>
          </a:p>
        </p:txBody>
      </p:sp>
      <p:sp>
        <p:nvSpPr>
          <p:cNvPr id="5" name="Footer Placeholder 4">
            <a:extLst>
              <a:ext uri="{FF2B5EF4-FFF2-40B4-BE49-F238E27FC236}">
                <a16:creationId xmlns:a16="http://schemas.microsoft.com/office/drawing/2014/main" id="{3FCF48FF-56C4-3DCD-3B2C-0E90AA391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F31D3-8BC1-FC45-96F5-0FD7D921A31C}"/>
              </a:ext>
            </a:extLst>
          </p:cNvPr>
          <p:cNvSpPr>
            <a:spLocks noGrp="1"/>
          </p:cNvSpPr>
          <p:nvPr>
            <p:ph type="sldNum" sz="quarter" idx="12"/>
          </p:nvPr>
        </p:nvSpPr>
        <p:spPr/>
        <p:txBody>
          <a:bodyPr/>
          <a:lstStyle/>
          <a:p>
            <a:fld id="{AEA528B3-2E25-4DB0-9309-F6246FB245D0}" type="slidenum">
              <a:rPr lang="en-US" smtClean="0"/>
              <a:t>‹#›</a:t>
            </a:fld>
            <a:endParaRPr lang="en-US"/>
          </a:p>
        </p:txBody>
      </p:sp>
    </p:spTree>
    <p:extLst>
      <p:ext uri="{BB962C8B-B14F-4D97-AF65-F5344CB8AC3E}">
        <p14:creationId xmlns:p14="http://schemas.microsoft.com/office/powerpoint/2010/main" val="58127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2659C-9ED6-893A-8EC8-A911AA0999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8489E1-B724-A90B-E065-BAF02A9399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34C4D-4A3B-2ACD-CD50-C18E83912EB4}"/>
              </a:ext>
            </a:extLst>
          </p:cNvPr>
          <p:cNvSpPr>
            <a:spLocks noGrp="1"/>
          </p:cNvSpPr>
          <p:nvPr>
            <p:ph type="dt" sz="half" idx="10"/>
          </p:nvPr>
        </p:nvSpPr>
        <p:spPr/>
        <p:txBody>
          <a:bodyPr/>
          <a:lstStyle/>
          <a:p>
            <a:fld id="{655C556A-FCFE-407B-9FF3-E697668A983E}" type="datetimeFigureOut">
              <a:rPr lang="en-US" smtClean="0"/>
              <a:t>8/14/2025</a:t>
            </a:fld>
            <a:endParaRPr lang="en-US"/>
          </a:p>
        </p:txBody>
      </p:sp>
      <p:sp>
        <p:nvSpPr>
          <p:cNvPr id="5" name="Footer Placeholder 4">
            <a:extLst>
              <a:ext uri="{FF2B5EF4-FFF2-40B4-BE49-F238E27FC236}">
                <a16:creationId xmlns:a16="http://schemas.microsoft.com/office/drawing/2014/main" id="{D31FB5E3-4D7D-C807-56E2-7181D0D92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DD782-2F72-9615-FB62-C752A89A01E6}"/>
              </a:ext>
            </a:extLst>
          </p:cNvPr>
          <p:cNvSpPr>
            <a:spLocks noGrp="1"/>
          </p:cNvSpPr>
          <p:nvPr>
            <p:ph type="sldNum" sz="quarter" idx="12"/>
          </p:nvPr>
        </p:nvSpPr>
        <p:spPr/>
        <p:txBody>
          <a:bodyPr/>
          <a:lstStyle/>
          <a:p>
            <a:fld id="{AEA528B3-2E25-4DB0-9309-F6246FB245D0}" type="slidenum">
              <a:rPr lang="en-US" smtClean="0"/>
              <a:t>‹#›</a:t>
            </a:fld>
            <a:endParaRPr lang="en-US"/>
          </a:p>
        </p:txBody>
      </p:sp>
    </p:spTree>
    <p:extLst>
      <p:ext uri="{BB962C8B-B14F-4D97-AF65-F5344CB8AC3E}">
        <p14:creationId xmlns:p14="http://schemas.microsoft.com/office/powerpoint/2010/main" val="920849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D015D8-225B-1C52-9ABC-004234909C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0D4284-33C0-8E4E-5007-04D1717B2F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C0FA91-6148-2CF8-CED1-03FB2F52EF94}"/>
              </a:ext>
            </a:extLst>
          </p:cNvPr>
          <p:cNvSpPr>
            <a:spLocks noGrp="1"/>
          </p:cNvSpPr>
          <p:nvPr>
            <p:ph type="dt" sz="half" idx="10"/>
          </p:nvPr>
        </p:nvSpPr>
        <p:spPr/>
        <p:txBody>
          <a:bodyPr/>
          <a:lstStyle/>
          <a:p>
            <a:fld id="{655C556A-FCFE-407B-9FF3-E697668A983E}" type="datetimeFigureOut">
              <a:rPr lang="en-US" smtClean="0"/>
              <a:t>8/14/2025</a:t>
            </a:fld>
            <a:endParaRPr lang="en-US"/>
          </a:p>
        </p:txBody>
      </p:sp>
      <p:sp>
        <p:nvSpPr>
          <p:cNvPr id="5" name="Footer Placeholder 4">
            <a:extLst>
              <a:ext uri="{FF2B5EF4-FFF2-40B4-BE49-F238E27FC236}">
                <a16:creationId xmlns:a16="http://schemas.microsoft.com/office/drawing/2014/main" id="{11D93553-600D-D200-30FE-FA27EF8B45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BF2063-414C-AF8C-691E-346042457C42}"/>
              </a:ext>
            </a:extLst>
          </p:cNvPr>
          <p:cNvSpPr>
            <a:spLocks noGrp="1"/>
          </p:cNvSpPr>
          <p:nvPr>
            <p:ph type="sldNum" sz="quarter" idx="12"/>
          </p:nvPr>
        </p:nvSpPr>
        <p:spPr/>
        <p:txBody>
          <a:bodyPr/>
          <a:lstStyle/>
          <a:p>
            <a:fld id="{AEA528B3-2E25-4DB0-9309-F6246FB245D0}" type="slidenum">
              <a:rPr lang="en-US" smtClean="0"/>
              <a:t>‹#›</a:t>
            </a:fld>
            <a:endParaRPr lang="en-US"/>
          </a:p>
        </p:txBody>
      </p:sp>
    </p:spTree>
    <p:extLst>
      <p:ext uri="{BB962C8B-B14F-4D97-AF65-F5344CB8AC3E}">
        <p14:creationId xmlns:p14="http://schemas.microsoft.com/office/powerpoint/2010/main" val="828867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CEA91-8BF8-BF8D-A132-7BEB5CFA4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C2F7C0-0313-E905-056F-F0BF94B270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F3B003-6F48-0B9C-D626-B4A89FCE0776}"/>
              </a:ext>
            </a:extLst>
          </p:cNvPr>
          <p:cNvSpPr>
            <a:spLocks noGrp="1"/>
          </p:cNvSpPr>
          <p:nvPr>
            <p:ph type="dt" sz="half" idx="10"/>
          </p:nvPr>
        </p:nvSpPr>
        <p:spPr/>
        <p:txBody>
          <a:bodyPr/>
          <a:lstStyle/>
          <a:p>
            <a:fld id="{655C556A-FCFE-407B-9FF3-E697668A983E}" type="datetimeFigureOut">
              <a:rPr lang="en-US" smtClean="0"/>
              <a:t>8/14/2025</a:t>
            </a:fld>
            <a:endParaRPr lang="en-US"/>
          </a:p>
        </p:txBody>
      </p:sp>
      <p:sp>
        <p:nvSpPr>
          <p:cNvPr id="5" name="Footer Placeholder 4">
            <a:extLst>
              <a:ext uri="{FF2B5EF4-FFF2-40B4-BE49-F238E27FC236}">
                <a16:creationId xmlns:a16="http://schemas.microsoft.com/office/drawing/2014/main" id="{BF132B26-1D1E-9D9D-6050-2734FCD7C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5E091-F351-2B4D-1F42-DD91CD36A3D2}"/>
              </a:ext>
            </a:extLst>
          </p:cNvPr>
          <p:cNvSpPr>
            <a:spLocks noGrp="1"/>
          </p:cNvSpPr>
          <p:nvPr>
            <p:ph type="sldNum" sz="quarter" idx="12"/>
          </p:nvPr>
        </p:nvSpPr>
        <p:spPr/>
        <p:txBody>
          <a:bodyPr/>
          <a:lstStyle/>
          <a:p>
            <a:fld id="{AEA528B3-2E25-4DB0-9309-F6246FB245D0}" type="slidenum">
              <a:rPr lang="en-US" smtClean="0"/>
              <a:t>‹#›</a:t>
            </a:fld>
            <a:endParaRPr lang="en-US"/>
          </a:p>
        </p:txBody>
      </p:sp>
    </p:spTree>
    <p:extLst>
      <p:ext uri="{BB962C8B-B14F-4D97-AF65-F5344CB8AC3E}">
        <p14:creationId xmlns:p14="http://schemas.microsoft.com/office/powerpoint/2010/main" val="70857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D4BE3-9526-EC7F-795F-57769AF273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E4F643-DFC4-09C5-81EB-5783E34178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60BE1D-7CFF-10C8-5C23-F2271BC00388}"/>
              </a:ext>
            </a:extLst>
          </p:cNvPr>
          <p:cNvSpPr>
            <a:spLocks noGrp="1"/>
          </p:cNvSpPr>
          <p:nvPr>
            <p:ph type="dt" sz="half" idx="10"/>
          </p:nvPr>
        </p:nvSpPr>
        <p:spPr/>
        <p:txBody>
          <a:bodyPr/>
          <a:lstStyle/>
          <a:p>
            <a:fld id="{655C556A-FCFE-407B-9FF3-E697668A983E}" type="datetimeFigureOut">
              <a:rPr lang="en-US" smtClean="0"/>
              <a:t>8/14/2025</a:t>
            </a:fld>
            <a:endParaRPr lang="en-US"/>
          </a:p>
        </p:txBody>
      </p:sp>
      <p:sp>
        <p:nvSpPr>
          <p:cNvPr id="5" name="Footer Placeholder 4">
            <a:extLst>
              <a:ext uri="{FF2B5EF4-FFF2-40B4-BE49-F238E27FC236}">
                <a16:creationId xmlns:a16="http://schemas.microsoft.com/office/drawing/2014/main" id="{26205420-CEE6-BB09-928C-066FAD8BEE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C5C8D4-5078-AC8C-D21C-9724EFEE6815}"/>
              </a:ext>
            </a:extLst>
          </p:cNvPr>
          <p:cNvSpPr>
            <a:spLocks noGrp="1"/>
          </p:cNvSpPr>
          <p:nvPr>
            <p:ph type="sldNum" sz="quarter" idx="12"/>
          </p:nvPr>
        </p:nvSpPr>
        <p:spPr/>
        <p:txBody>
          <a:bodyPr/>
          <a:lstStyle/>
          <a:p>
            <a:fld id="{AEA528B3-2E25-4DB0-9309-F6246FB245D0}" type="slidenum">
              <a:rPr lang="en-US" smtClean="0"/>
              <a:t>‹#›</a:t>
            </a:fld>
            <a:endParaRPr lang="en-US"/>
          </a:p>
        </p:txBody>
      </p:sp>
    </p:spTree>
    <p:extLst>
      <p:ext uri="{BB962C8B-B14F-4D97-AF65-F5344CB8AC3E}">
        <p14:creationId xmlns:p14="http://schemas.microsoft.com/office/powerpoint/2010/main" val="925424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D6B6-7EE5-5FE1-CFC7-896EAF9C78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696B88-874F-19D2-4A71-1B9CBC0D9D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662230-FD12-4A65-1904-D80E5FCD2A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4B3B08-73C9-CC91-56AB-73941A2B2140}"/>
              </a:ext>
            </a:extLst>
          </p:cNvPr>
          <p:cNvSpPr>
            <a:spLocks noGrp="1"/>
          </p:cNvSpPr>
          <p:nvPr>
            <p:ph type="dt" sz="half" idx="10"/>
          </p:nvPr>
        </p:nvSpPr>
        <p:spPr/>
        <p:txBody>
          <a:bodyPr/>
          <a:lstStyle/>
          <a:p>
            <a:fld id="{655C556A-FCFE-407B-9FF3-E697668A983E}" type="datetimeFigureOut">
              <a:rPr lang="en-US" smtClean="0"/>
              <a:t>8/14/2025</a:t>
            </a:fld>
            <a:endParaRPr lang="en-US"/>
          </a:p>
        </p:txBody>
      </p:sp>
      <p:sp>
        <p:nvSpPr>
          <p:cNvPr id="6" name="Footer Placeholder 5">
            <a:extLst>
              <a:ext uri="{FF2B5EF4-FFF2-40B4-BE49-F238E27FC236}">
                <a16:creationId xmlns:a16="http://schemas.microsoft.com/office/drawing/2014/main" id="{7216236F-D0A7-6C7F-DB10-12DC63231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3C7FAB-2FFF-B0D0-8E33-42E061E38855}"/>
              </a:ext>
            </a:extLst>
          </p:cNvPr>
          <p:cNvSpPr>
            <a:spLocks noGrp="1"/>
          </p:cNvSpPr>
          <p:nvPr>
            <p:ph type="sldNum" sz="quarter" idx="12"/>
          </p:nvPr>
        </p:nvSpPr>
        <p:spPr/>
        <p:txBody>
          <a:bodyPr/>
          <a:lstStyle/>
          <a:p>
            <a:fld id="{AEA528B3-2E25-4DB0-9309-F6246FB245D0}" type="slidenum">
              <a:rPr lang="en-US" smtClean="0"/>
              <a:t>‹#›</a:t>
            </a:fld>
            <a:endParaRPr lang="en-US"/>
          </a:p>
        </p:txBody>
      </p:sp>
    </p:spTree>
    <p:extLst>
      <p:ext uri="{BB962C8B-B14F-4D97-AF65-F5344CB8AC3E}">
        <p14:creationId xmlns:p14="http://schemas.microsoft.com/office/powerpoint/2010/main" val="351541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7407F-EF7C-3A6F-700F-27293D4608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81E713-E255-FEA6-F84A-C8DA509F64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C3148D-4C3B-03CC-9643-0A80A969BC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D792C5-06FB-8F1A-2467-8BFFA5457C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A85CF1-7A8F-8158-17D0-4355922821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1C7A35-15A5-B1FD-BEDD-009E0CBE96D2}"/>
              </a:ext>
            </a:extLst>
          </p:cNvPr>
          <p:cNvSpPr>
            <a:spLocks noGrp="1"/>
          </p:cNvSpPr>
          <p:nvPr>
            <p:ph type="dt" sz="half" idx="10"/>
          </p:nvPr>
        </p:nvSpPr>
        <p:spPr/>
        <p:txBody>
          <a:bodyPr/>
          <a:lstStyle/>
          <a:p>
            <a:fld id="{655C556A-FCFE-407B-9FF3-E697668A983E}" type="datetimeFigureOut">
              <a:rPr lang="en-US" smtClean="0"/>
              <a:t>8/14/2025</a:t>
            </a:fld>
            <a:endParaRPr lang="en-US"/>
          </a:p>
        </p:txBody>
      </p:sp>
      <p:sp>
        <p:nvSpPr>
          <p:cNvPr id="8" name="Footer Placeholder 7">
            <a:extLst>
              <a:ext uri="{FF2B5EF4-FFF2-40B4-BE49-F238E27FC236}">
                <a16:creationId xmlns:a16="http://schemas.microsoft.com/office/drawing/2014/main" id="{D8510FC4-2B35-6B4A-F0A9-22F0DD8900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EEBF45-90DE-8341-F702-0238DF3D7E7C}"/>
              </a:ext>
            </a:extLst>
          </p:cNvPr>
          <p:cNvSpPr>
            <a:spLocks noGrp="1"/>
          </p:cNvSpPr>
          <p:nvPr>
            <p:ph type="sldNum" sz="quarter" idx="12"/>
          </p:nvPr>
        </p:nvSpPr>
        <p:spPr/>
        <p:txBody>
          <a:bodyPr/>
          <a:lstStyle/>
          <a:p>
            <a:fld id="{AEA528B3-2E25-4DB0-9309-F6246FB245D0}" type="slidenum">
              <a:rPr lang="en-US" smtClean="0"/>
              <a:t>‹#›</a:t>
            </a:fld>
            <a:endParaRPr lang="en-US"/>
          </a:p>
        </p:txBody>
      </p:sp>
    </p:spTree>
    <p:extLst>
      <p:ext uri="{BB962C8B-B14F-4D97-AF65-F5344CB8AC3E}">
        <p14:creationId xmlns:p14="http://schemas.microsoft.com/office/powerpoint/2010/main" val="2519229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BF0A4-4FB9-32D1-B0A9-B95D21446E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BB1DAA-1C33-C234-B9DC-4B49A033F2DA}"/>
              </a:ext>
            </a:extLst>
          </p:cNvPr>
          <p:cNvSpPr>
            <a:spLocks noGrp="1"/>
          </p:cNvSpPr>
          <p:nvPr>
            <p:ph type="dt" sz="half" idx="10"/>
          </p:nvPr>
        </p:nvSpPr>
        <p:spPr/>
        <p:txBody>
          <a:bodyPr/>
          <a:lstStyle/>
          <a:p>
            <a:fld id="{655C556A-FCFE-407B-9FF3-E697668A983E}" type="datetimeFigureOut">
              <a:rPr lang="en-US" smtClean="0"/>
              <a:t>8/14/2025</a:t>
            </a:fld>
            <a:endParaRPr lang="en-US"/>
          </a:p>
        </p:txBody>
      </p:sp>
      <p:sp>
        <p:nvSpPr>
          <p:cNvPr id="4" name="Footer Placeholder 3">
            <a:extLst>
              <a:ext uri="{FF2B5EF4-FFF2-40B4-BE49-F238E27FC236}">
                <a16:creationId xmlns:a16="http://schemas.microsoft.com/office/drawing/2014/main" id="{CEED3BE1-FD80-D0D6-3931-3C89D62253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A956EA-5C40-44A3-408E-9F49240A7EA8}"/>
              </a:ext>
            </a:extLst>
          </p:cNvPr>
          <p:cNvSpPr>
            <a:spLocks noGrp="1"/>
          </p:cNvSpPr>
          <p:nvPr>
            <p:ph type="sldNum" sz="quarter" idx="12"/>
          </p:nvPr>
        </p:nvSpPr>
        <p:spPr/>
        <p:txBody>
          <a:bodyPr/>
          <a:lstStyle/>
          <a:p>
            <a:fld id="{AEA528B3-2E25-4DB0-9309-F6246FB245D0}" type="slidenum">
              <a:rPr lang="en-US" smtClean="0"/>
              <a:t>‹#›</a:t>
            </a:fld>
            <a:endParaRPr lang="en-US"/>
          </a:p>
        </p:txBody>
      </p:sp>
    </p:spTree>
    <p:extLst>
      <p:ext uri="{BB962C8B-B14F-4D97-AF65-F5344CB8AC3E}">
        <p14:creationId xmlns:p14="http://schemas.microsoft.com/office/powerpoint/2010/main" val="659880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075C5C-841E-114A-CDDC-FA770BD58CD1}"/>
              </a:ext>
            </a:extLst>
          </p:cNvPr>
          <p:cNvSpPr>
            <a:spLocks noGrp="1"/>
          </p:cNvSpPr>
          <p:nvPr>
            <p:ph type="dt" sz="half" idx="10"/>
          </p:nvPr>
        </p:nvSpPr>
        <p:spPr/>
        <p:txBody>
          <a:bodyPr/>
          <a:lstStyle/>
          <a:p>
            <a:fld id="{655C556A-FCFE-407B-9FF3-E697668A983E}" type="datetimeFigureOut">
              <a:rPr lang="en-US" smtClean="0"/>
              <a:t>8/14/2025</a:t>
            </a:fld>
            <a:endParaRPr lang="en-US"/>
          </a:p>
        </p:txBody>
      </p:sp>
      <p:sp>
        <p:nvSpPr>
          <p:cNvPr id="3" name="Footer Placeholder 2">
            <a:extLst>
              <a:ext uri="{FF2B5EF4-FFF2-40B4-BE49-F238E27FC236}">
                <a16:creationId xmlns:a16="http://schemas.microsoft.com/office/drawing/2014/main" id="{AF32914C-D780-3CAF-259C-9562C57954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A415CF-1EC3-5E49-9308-18A6A3E3D1DF}"/>
              </a:ext>
            </a:extLst>
          </p:cNvPr>
          <p:cNvSpPr>
            <a:spLocks noGrp="1"/>
          </p:cNvSpPr>
          <p:nvPr>
            <p:ph type="sldNum" sz="quarter" idx="12"/>
          </p:nvPr>
        </p:nvSpPr>
        <p:spPr/>
        <p:txBody>
          <a:bodyPr/>
          <a:lstStyle/>
          <a:p>
            <a:fld id="{AEA528B3-2E25-4DB0-9309-F6246FB245D0}" type="slidenum">
              <a:rPr lang="en-US" smtClean="0"/>
              <a:t>‹#›</a:t>
            </a:fld>
            <a:endParaRPr lang="en-US"/>
          </a:p>
        </p:txBody>
      </p:sp>
    </p:spTree>
    <p:extLst>
      <p:ext uri="{BB962C8B-B14F-4D97-AF65-F5344CB8AC3E}">
        <p14:creationId xmlns:p14="http://schemas.microsoft.com/office/powerpoint/2010/main" val="457288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BEFE-4753-7A49-3604-506A6D6A23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6D4F9E-0688-D279-1026-6E655AC56F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931B53-646E-B45E-B570-E610F2957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CBFE0F-AD2C-5454-0FAE-6EFC5FC9E504}"/>
              </a:ext>
            </a:extLst>
          </p:cNvPr>
          <p:cNvSpPr>
            <a:spLocks noGrp="1"/>
          </p:cNvSpPr>
          <p:nvPr>
            <p:ph type="dt" sz="half" idx="10"/>
          </p:nvPr>
        </p:nvSpPr>
        <p:spPr/>
        <p:txBody>
          <a:bodyPr/>
          <a:lstStyle/>
          <a:p>
            <a:fld id="{655C556A-FCFE-407B-9FF3-E697668A983E}" type="datetimeFigureOut">
              <a:rPr lang="en-US" smtClean="0"/>
              <a:t>8/14/2025</a:t>
            </a:fld>
            <a:endParaRPr lang="en-US"/>
          </a:p>
        </p:txBody>
      </p:sp>
      <p:sp>
        <p:nvSpPr>
          <p:cNvPr id="6" name="Footer Placeholder 5">
            <a:extLst>
              <a:ext uri="{FF2B5EF4-FFF2-40B4-BE49-F238E27FC236}">
                <a16:creationId xmlns:a16="http://schemas.microsoft.com/office/drawing/2014/main" id="{EE4E1E26-9FF1-5F8D-7C4B-FB74D9E5B3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85CA63-462C-291B-9657-F0B459D39B5D}"/>
              </a:ext>
            </a:extLst>
          </p:cNvPr>
          <p:cNvSpPr>
            <a:spLocks noGrp="1"/>
          </p:cNvSpPr>
          <p:nvPr>
            <p:ph type="sldNum" sz="quarter" idx="12"/>
          </p:nvPr>
        </p:nvSpPr>
        <p:spPr/>
        <p:txBody>
          <a:bodyPr/>
          <a:lstStyle/>
          <a:p>
            <a:fld id="{AEA528B3-2E25-4DB0-9309-F6246FB245D0}" type="slidenum">
              <a:rPr lang="en-US" smtClean="0"/>
              <a:t>‹#›</a:t>
            </a:fld>
            <a:endParaRPr lang="en-US"/>
          </a:p>
        </p:txBody>
      </p:sp>
    </p:spTree>
    <p:extLst>
      <p:ext uri="{BB962C8B-B14F-4D97-AF65-F5344CB8AC3E}">
        <p14:creationId xmlns:p14="http://schemas.microsoft.com/office/powerpoint/2010/main" val="1521793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89C0F-0377-8F16-34B7-0C8B2E1D24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123620-CC04-D796-5D60-908670EBFD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B9D875-3C49-45A9-5D77-06EB320114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DEBC3A-3B2A-BAD6-E142-61DEA1DE5833}"/>
              </a:ext>
            </a:extLst>
          </p:cNvPr>
          <p:cNvSpPr>
            <a:spLocks noGrp="1"/>
          </p:cNvSpPr>
          <p:nvPr>
            <p:ph type="dt" sz="half" idx="10"/>
          </p:nvPr>
        </p:nvSpPr>
        <p:spPr/>
        <p:txBody>
          <a:bodyPr/>
          <a:lstStyle/>
          <a:p>
            <a:fld id="{655C556A-FCFE-407B-9FF3-E697668A983E}" type="datetimeFigureOut">
              <a:rPr lang="en-US" smtClean="0"/>
              <a:t>8/14/2025</a:t>
            </a:fld>
            <a:endParaRPr lang="en-US"/>
          </a:p>
        </p:txBody>
      </p:sp>
      <p:sp>
        <p:nvSpPr>
          <p:cNvPr id="6" name="Footer Placeholder 5">
            <a:extLst>
              <a:ext uri="{FF2B5EF4-FFF2-40B4-BE49-F238E27FC236}">
                <a16:creationId xmlns:a16="http://schemas.microsoft.com/office/drawing/2014/main" id="{B2E2AE58-87A5-8A38-ABF3-5B054D92E0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F117C3-0D87-7FC8-E2A8-B6618EF3804E}"/>
              </a:ext>
            </a:extLst>
          </p:cNvPr>
          <p:cNvSpPr>
            <a:spLocks noGrp="1"/>
          </p:cNvSpPr>
          <p:nvPr>
            <p:ph type="sldNum" sz="quarter" idx="12"/>
          </p:nvPr>
        </p:nvSpPr>
        <p:spPr/>
        <p:txBody>
          <a:bodyPr/>
          <a:lstStyle/>
          <a:p>
            <a:fld id="{AEA528B3-2E25-4DB0-9309-F6246FB245D0}" type="slidenum">
              <a:rPr lang="en-US" smtClean="0"/>
              <a:t>‹#›</a:t>
            </a:fld>
            <a:endParaRPr lang="en-US"/>
          </a:p>
        </p:txBody>
      </p:sp>
    </p:spTree>
    <p:extLst>
      <p:ext uri="{BB962C8B-B14F-4D97-AF65-F5344CB8AC3E}">
        <p14:creationId xmlns:p14="http://schemas.microsoft.com/office/powerpoint/2010/main" val="3932540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00C24B-BB87-D814-B666-81D527A690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CDD05A-4F32-5CD3-7D35-BCE5B8E7C2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E2F4DF-0C5C-419D-B83A-EE5713DD69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5C556A-FCFE-407B-9FF3-E697668A983E}" type="datetimeFigureOut">
              <a:rPr lang="en-US" smtClean="0"/>
              <a:t>8/14/2025</a:t>
            </a:fld>
            <a:endParaRPr lang="en-US"/>
          </a:p>
        </p:txBody>
      </p:sp>
      <p:sp>
        <p:nvSpPr>
          <p:cNvPr id="5" name="Footer Placeholder 4">
            <a:extLst>
              <a:ext uri="{FF2B5EF4-FFF2-40B4-BE49-F238E27FC236}">
                <a16:creationId xmlns:a16="http://schemas.microsoft.com/office/drawing/2014/main" id="{923524A7-A123-F0E2-C419-23791D65FD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1A496B1-507B-57DA-EBC1-13E7873D67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EA528B3-2E25-4DB0-9309-F6246FB245D0}" type="slidenum">
              <a:rPr lang="en-US" smtClean="0"/>
              <a:t>‹#›</a:t>
            </a:fld>
            <a:endParaRPr lang="en-US"/>
          </a:p>
        </p:txBody>
      </p:sp>
    </p:spTree>
    <p:extLst>
      <p:ext uri="{BB962C8B-B14F-4D97-AF65-F5344CB8AC3E}">
        <p14:creationId xmlns:p14="http://schemas.microsoft.com/office/powerpoint/2010/main" val="2351800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hyperlink" Target="https://education.mdc.mo.gov/sites/default/files/2023-08/7A%20Jaws%20of%20Life%20Xplor%20Article.pdf" TargetMode="Externa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d&amp;#95;Exploring&amp;#95;0201">
            <a:extLst>
              <a:ext uri="{FF2B5EF4-FFF2-40B4-BE49-F238E27FC236}">
                <a16:creationId xmlns:a16="http://schemas.microsoft.com/office/drawing/2014/main" id="{5E1CDC13-F636-2F33-C49C-1B4A5AE81590}"/>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flipH="1">
            <a:off x="191" y="0"/>
            <a:ext cx="12216563" cy="6575087"/>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F294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E956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10545219" y="3830098"/>
            <a:ext cx="739718" cy="2627749"/>
          </a:xfrm>
          <a:prstGeom prst="snip2Same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a:latin typeface="Bitter" pitchFamily="2" charset="0"/>
              </a:rPr>
              <a:t>7A: Best Beaks</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Exploring</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D0284-1BEB-7C87-E6D4-595BEEFA5BA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719E256-27E2-66D3-743C-1E863BB6C80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168314B-A92D-2633-0345-196EBC4E8188}"/>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773C382F-CCAF-0E19-D89C-EF267216CB4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Explore</a:t>
            </a:r>
          </a:p>
        </p:txBody>
      </p:sp>
      <p:sp>
        <p:nvSpPr>
          <p:cNvPr id="6" name="Rectangle: Rounded Corners 5">
            <a:extLst>
              <a:ext uri="{FF2B5EF4-FFF2-40B4-BE49-F238E27FC236}">
                <a16:creationId xmlns:a16="http://schemas.microsoft.com/office/drawing/2014/main" id="{97CD1511-52BA-50C6-0C37-91B64D9E4B18}"/>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9161698-F28C-724E-CFD9-4242C4069DF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sp>
        <p:nvSpPr>
          <p:cNvPr id="3" name="TextBox 2">
            <a:extLst>
              <a:ext uri="{FF2B5EF4-FFF2-40B4-BE49-F238E27FC236}">
                <a16:creationId xmlns:a16="http://schemas.microsoft.com/office/drawing/2014/main" id="{F5A26364-7D5A-2BEE-4813-E4CE843A768A}"/>
              </a:ext>
            </a:extLst>
          </p:cNvPr>
          <p:cNvSpPr txBox="1"/>
          <p:nvPr/>
        </p:nvSpPr>
        <p:spPr>
          <a:xfrm>
            <a:off x="5359791" y="1950965"/>
            <a:ext cx="6303805" cy="2308324"/>
          </a:xfrm>
          <a:prstGeom prst="rect">
            <a:avLst/>
          </a:prstGeom>
          <a:noFill/>
        </p:spPr>
        <p:txBody>
          <a:bodyPr wrap="square">
            <a:spAutoFit/>
          </a:bodyPr>
          <a:lstStyle/>
          <a:p>
            <a:pPr algn="ctr"/>
            <a:r>
              <a:rPr lang="en-US" sz="4800">
                <a:latin typeface="Avenir Next LT Pro" panose="020B0504020202020204" pitchFamily="34" charset="0"/>
              </a:rPr>
              <a:t>What kinds of beaks, or tools, work best for which type of food?</a:t>
            </a:r>
          </a:p>
        </p:txBody>
      </p:sp>
      <p:pic>
        <p:nvPicPr>
          <p:cNvPr id="10" name="Picture 9" descr="A picture containing text, different&#10;&#10;AI-generated content may be incorrect.">
            <a:extLst>
              <a:ext uri="{FF2B5EF4-FFF2-40B4-BE49-F238E27FC236}">
                <a16:creationId xmlns:a16="http://schemas.microsoft.com/office/drawing/2014/main" id="{91D9A2CF-B0AF-3B4F-57D7-49B46D174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3" y="106886"/>
            <a:ext cx="4751199" cy="6005967"/>
          </a:xfrm>
          <a:prstGeom prst="rect">
            <a:avLst/>
          </a:prstGeom>
        </p:spPr>
      </p:pic>
    </p:spTree>
    <p:extLst>
      <p:ext uri="{BB962C8B-B14F-4D97-AF65-F5344CB8AC3E}">
        <p14:creationId xmlns:p14="http://schemas.microsoft.com/office/powerpoint/2010/main" val="2947229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F0660-8894-45A0-7E7F-C55852BE76F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C1C0913-8FA6-EDA4-F59F-E4B20364FB9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769D5B8-62D6-96B8-B16A-3773AEED882C}"/>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232AF89E-6A30-131D-DB93-CF4CD035273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Explore</a:t>
            </a:r>
          </a:p>
        </p:txBody>
      </p:sp>
      <p:sp>
        <p:nvSpPr>
          <p:cNvPr id="6" name="Rectangle: Rounded Corners 5">
            <a:extLst>
              <a:ext uri="{FF2B5EF4-FFF2-40B4-BE49-F238E27FC236}">
                <a16:creationId xmlns:a16="http://schemas.microsoft.com/office/drawing/2014/main" id="{BCA2F429-C908-39EF-2177-9FBB4A7D4ED6}"/>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BC4EBE7-885C-CD23-EEF7-75F4424E6E66}"/>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sp>
        <p:nvSpPr>
          <p:cNvPr id="3" name="TextBox 2">
            <a:extLst>
              <a:ext uri="{FF2B5EF4-FFF2-40B4-BE49-F238E27FC236}">
                <a16:creationId xmlns:a16="http://schemas.microsoft.com/office/drawing/2014/main" id="{9BE62AEC-C855-2E81-4449-ECF190F99CE3}"/>
              </a:ext>
            </a:extLst>
          </p:cNvPr>
          <p:cNvSpPr txBox="1"/>
          <p:nvPr/>
        </p:nvSpPr>
        <p:spPr>
          <a:xfrm>
            <a:off x="585718" y="1653753"/>
            <a:ext cx="6303805" cy="3046988"/>
          </a:xfrm>
          <a:prstGeom prst="rect">
            <a:avLst/>
          </a:prstGeom>
          <a:noFill/>
        </p:spPr>
        <p:txBody>
          <a:bodyPr wrap="square">
            <a:spAutoFit/>
          </a:bodyPr>
          <a:lstStyle/>
          <a:p>
            <a:pPr algn="ctr"/>
            <a:r>
              <a:rPr lang="en-US" sz="4800" b="1">
                <a:latin typeface="Avenir Next LT Pro" panose="020B0504020202020204" pitchFamily="34" charset="0"/>
              </a:rPr>
              <a:t>Match</a:t>
            </a:r>
            <a:r>
              <a:rPr lang="en-US" sz="4800">
                <a:latin typeface="Avenir Next LT Pro" panose="020B0504020202020204" pitchFamily="34" charset="0"/>
              </a:rPr>
              <a:t> the best beak to each bird to the tool and then to the type of food.</a:t>
            </a:r>
          </a:p>
        </p:txBody>
      </p:sp>
      <p:pic>
        <p:nvPicPr>
          <p:cNvPr id="10" name="Picture 9" descr="Application&#10;&#10;AI-generated content may be incorrect.">
            <a:extLst>
              <a:ext uri="{FF2B5EF4-FFF2-40B4-BE49-F238E27FC236}">
                <a16:creationId xmlns:a16="http://schemas.microsoft.com/office/drawing/2014/main" id="{788D2AF1-E793-825C-9199-233E905611C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03690" y="122275"/>
            <a:ext cx="4626473" cy="5986053"/>
          </a:xfrm>
          <a:prstGeom prst="rect">
            <a:avLst/>
          </a:prstGeom>
          <a:ln>
            <a:solidFill>
              <a:schemeClr val="tx1"/>
            </a:solidFill>
          </a:ln>
        </p:spPr>
      </p:pic>
      <p:pic>
        <p:nvPicPr>
          <p:cNvPr id="11" name="Picture 10" descr="A picture containing text, silhouette&#10;&#10;AI-generated content may be incorrect.">
            <a:extLst>
              <a:ext uri="{FF2B5EF4-FFF2-40B4-BE49-F238E27FC236}">
                <a16:creationId xmlns:a16="http://schemas.microsoft.com/office/drawing/2014/main" id="{F2AC0916-2BC5-2E2D-9A86-778FE4AF3AC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2205" y="106886"/>
            <a:ext cx="967027" cy="1356836"/>
          </a:xfrm>
          <a:prstGeom prst="rect">
            <a:avLst/>
          </a:prstGeom>
        </p:spPr>
      </p:pic>
    </p:spTree>
    <p:extLst>
      <p:ext uri="{BB962C8B-B14F-4D97-AF65-F5344CB8AC3E}">
        <p14:creationId xmlns:p14="http://schemas.microsoft.com/office/powerpoint/2010/main" val="3318061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02878-5EC8-BE8B-527A-5BC0C524762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B76C861-199B-8158-5647-4C331ED8D7B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374E041-D6A8-0FDA-6775-A9CBC6802ECF}"/>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077C5D63-6F90-5D4A-3C79-E8A095A6CD9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Explain</a:t>
            </a:r>
          </a:p>
        </p:txBody>
      </p:sp>
      <p:sp>
        <p:nvSpPr>
          <p:cNvPr id="6" name="Rectangle: Rounded Corners 5">
            <a:extLst>
              <a:ext uri="{FF2B5EF4-FFF2-40B4-BE49-F238E27FC236}">
                <a16:creationId xmlns:a16="http://schemas.microsoft.com/office/drawing/2014/main" id="{C03251F1-CBDA-7F21-21EB-D40CF540FEB7}"/>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B1B6A3B-772C-78E8-9750-BE86246F95A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sp>
        <p:nvSpPr>
          <p:cNvPr id="3" name="TextBox 2">
            <a:extLst>
              <a:ext uri="{FF2B5EF4-FFF2-40B4-BE49-F238E27FC236}">
                <a16:creationId xmlns:a16="http://schemas.microsoft.com/office/drawing/2014/main" id="{F2D087C2-E142-9E94-42B2-0947D9E410E4}"/>
              </a:ext>
            </a:extLst>
          </p:cNvPr>
          <p:cNvSpPr txBox="1"/>
          <p:nvPr/>
        </p:nvSpPr>
        <p:spPr>
          <a:xfrm>
            <a:off x="663824" y="445147"/>
            <a:ext cx="10498837" cy="5262979"/>
          </a:xfrm>
          <a:prstGeom prst="rect">
            <a:avLst/>
          </a:prstGeom>
          <a:noFill/>
        </p:spPr>
        <p:txBody>
          <a:bodyPr wrap="square">
            <a:spAutoFit/>
          </a:bodyPr>
          <a:lstStyle/>
          <a:p>
            <a:pPr algn="ctr"/>
            <a:r>
              <a:rPr lang="en-US" sz="4800">
                <a:latin typeface="Avenir Next LT Pro" panose="020B0504020202020204" pitchFamily="34" charset="0"/>
              </a:rPr>
              <a:t>What does the data show?</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do the different kinds of food represent?</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kinds of birds do you think the different tools represented?</a:t>
            </a:r>
          </a:p>
        </p:txBody>
      </p:sp>
    </p:spTree>
    <p:extLst>
      <p:ext uri="{BB962C8B-B14F-4D97-AF65-F5344CB8AC3E}">
        <p14:creationId xmlns:p14="http://schemas.microsoft.com/office/powerpoint/2010/main" val="3369427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E36DC-6A7E-5885-BC26-9F1A0F8B77A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34D5190-0EBC-7D32-B2E6-43C38036168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875DC15-3598-FAA6-D4F4-98BC6473E7CC}"/>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170B5E3F-1596-FA82-3259-D6BFA29EC39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Explain</a:t>
            </a:r>
          </a:p>
        </p:txBody>
      </p:sp>
      <p:sp>
        <p:nvSpPr>
          <p:cNvPr id="6" name="Rectangle: Rounded Corners 5">
            <a:extLst>
              <a:ext uri="{FF2B5EF4-FFF2-40B4-BE49-F238E27FC236}">
                <a16:creationId xmlns:a16="http://schemas.microsoft.com/office/drawing/2014/main" id="{BEEBF86E-A19D-07A2-9CD0-F6DF6C2168F5}"/>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CAFB3E-E598-75D7-8802-3D22D4F0122D}"/>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pic>
        <p:nvPicPr>
          <p:cNvPr id="8" name="Picture 7" descr="Diagram&#10;&#10;AI-generated content may be incorrect.">
            <a:extLst>
              <a:ext uri="{FF2B5EF4-FFF2-40B4-BE49-F238E27FC236}">
                <a16:creationId xmlns:a16="http://schemas.microsoft.com/office/drawing/2014/main" id="{CDA481DD-DC9C-FC67-8F3C-B681DD40190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1526" y="122275"/>
            <a:ext cx="4640975" cy="6005967"/>
          </a:xfrm>
          <a:prstGeom prst="rect">
            <a:avLst/>
          </a:prstGeom>
          <a:ln>
            <a:solidFill>
              <a:schemeClr val="tx1"/>
            </a:solidFill>
          </a:ln>
        </p:spPr>
      </p:pic>
      <p:pic>
        <p:nvPicPr>
          <p:cNvPr id="10" name="Picture 9" descr="A picture containing text&#10;&#10;AI-generated content may be incorrect.">
            <a:extLst>
              <a:ext uri="{FF2B5EF4-FFF2-40B4-BE49-F238E27FC236}">
                <a16:creationId xmlns:a16="http://schemas.microsoft.com/office/drawing/2014/main" id="{5591A5B7-6B4E-778B-A490-EBFFE09B91EC}"/>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875658" y="122275"/>
            <a:ext cx="1194816" cy="1205896"/>
          </a:xfrm>
          <a:prstGeom prst="rect">
            <a:avLst/>
          </a:prstGeom>
        </p:spPr>
      </p:pic>
      <p:sp>
        <p:nvSpPr>
          <p:cNvPr id="11" name="TextBox 10">
            <a:extLst>
              <a:ext uri="{FF2B5EF4-FFF2-40B4-BE49-F238E27FC236}">
                <a16:creationId xmlns:a16="http://schemas.microsoft.com/office/drawing/2014/main" id="{7AFF53FE-B869-9189-DE94-1C2F7D99757E}"/>
              </a:ext>
            </a:extLst>
          </p:cNvPr>
          <p:cNvSpPr txBox="1"/>
          <p:nvPr/>
        </p:nvSpPr>
        <p:spPr>
          <a:xfrm>
            <a:off x="4526574" y="309724"/>
            <a:ext cx="4882234" cy="830997"/>
          </a:xfrm>
          <a:prstGeom prst="rect">
            <a:avLst/>
          </a:prstGeom>
          <a:noFill/>
        </p:spPr>
        <p:txBody>
          <a:bodyPr wrap="square">
            <a:spAutoFit/>
          </a:bodyPr>
          <a:lstStyle/>
          <a:p>
            <a:pPr algn="ctr"/>
            <a:r>
              <a:rPr lang="en-US" sz="4800">
                <a:solidFill>
                  <a:schemeClr val="accent2"/>
                </a:solidFill>
                <a:latin typeface="Shadows Into Light Two" panose="02000506000000020004" pitchFamily="2" charset="0"/>
              </a:rPr>
              <a:t>A Beak to Eat</a:t>
            </a:r>
            <a:endParaRPr lang="en-US" sz="4800"/>
          </a:p>
        </p:txBody>
      </p:sp>
      <p:sp>
        <p:nvSpPr>
          <p:cNvPr id="3" name="TextBox 2">
            <a:extLst>
              <a:ext uri="{FF2B5EF4-FFF2-40B4-BE49-F238E27FC236}">
                <a16:creationId xmlns:a16="http://schemas.microsoft.com/office/drawing/2014/main" id="{2F6730E3-C78F-2D19-E513-5139D6F4B3B3}"/>
              </a:ext>
            </a:extLst>
          </p:cNvPr>
          <p:cNvSpPr txBox="1"/>
          <p:nvPr/>
        </p:nvSpPr>
        <p:spPr>
          <a:xfrm>
            <a:off x="5049921" y="1843950"/>
            <a:ext cx="6303805" cy="3170099"/>
          </a:xfrm>
          <a:prstGeom prst="rect">
            <a:avLst/>
          </a:prstGeom>
          <a:noFill/>
        </p:spPr>
        <p:txBody>
          <a:bodyPr wrap="square">
            <a:spAutoFit/>
          </a:bodyPr>
          <a:lstStyle/>
          <a:p>
            <a:r>
              <a:rPr lang="en-US" sz="4000">
                <a:latin typeface="Avenir Next LT Pro" panose="020B0504020202020204" pitchFamily="34" charset="0"/>
              </a:rPr>
              <a:t>The </a:t>
            </a:r>
            <a:r>
              <a:rPr lang="en-US" sz="4000" b="1">
                <a:latin typeface="Avenir Next LT Pro" panose="020B0504020202020204" pitchFamily="34" charset="0"/>
              </a:rPr>
              <a:t>great horned owl </a:t>
            </a:r>
            <a:r>
              <a:rPr lang="en-US" sz="4000">
                <a:latin typeface="Avenir Next LT Pro" panose="020B0504020202020204" pitchFamily="34" charset="0"/>
              </a:rPr>
              <a:t>has a short, curved beak. It is short but very strong. It is strong enough to tear and eat large mice.</a:t>
            </a:r>
          </a:p>
        </p:txBody>
      </p:sp>
    </p:spTree>
    <p:extLst>
      <p:ext uri="{BB962C8B-B14F-4D97-AF65-F5344CB8AC3E}">
        <p14:creationId xmlns:p14="http://schemas.microsoft.com/office/powerpoint/2010/main" val="4158502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6970D-34BF-596C-B985-D78C663B1B0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3BFCEAE-A4C4-DDD2-A335-43080F5905E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FD46289-29CD-1BFE-F553-C049B1B3E188}"/>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89448467-6E2C-A88B-8C16-69FBEF9E319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Explain</a:t>
            </a:r>
          </a:p>
        </p:txBody>
      </p:sp>
      <p:sp>
        <p:nvSpPr>
          <p:cNvPr id="6" name="Rectangle: Rounded Corners 5">
            <a:extLst>
              <a:ext uri="{FF2B5EF4-FFF2-40B4-BE49-F238E27FC236}">
                <a16:creationId xmlns:a16="http://schemas.microsoft.com/office/drawing/2014/main" id="{4B1A0153-F9AA-7CEE-D286-EF2A3F869C1C}"/>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D3F25F4-67D3-3BDD-98E1-B4926728C0FD}"/>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pic>
        <p:nvPicPr>
          <p:cNvPr id="8" name="Picture 7" descr="Diagram&#10;&#10;AI-generated content may be incorrect.">
            <a:extLst>
              <a:ext uri="{FF2B5EF4-FFF2-40B4-BE49-F238E27FC236}">
                <a16:creationId xmlns:a16="http://schemas.microsoft.com/office/drawing/2014/main" id="{CBB02BFF-573F-0440-2A93-1AE932A4785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1526" y="122275"/>
            <a:ext cx="4640975" cy="6005967"/>
          </a:xfrm>
          <a:prstGeom prst="rect">
            <a:avLst/>
          </a:prstGeom>
          <a:ln>
            <a:solidFill>
              <a:schemeClr val="tx1"/>
            </a:solidFill>
          </a:ln>
        </p:spPr>
      </p:pic>
      <p:pic>
        <p:nvPicPr>
          <p:cNvPr id="10" name="Picture 9" descr="A picture containing text&#10;&#10;AI-generated content may be incorrect.">
            <a:extLst>
              <a:ext uri="{FF2B5EF4-FFF2-40B4-BE49-F238E27FC236}">
                <a16:creationId xmlns:a16="http://schemas.microsoft.com/office/drawing/2014/main" id="{86213895-3521-C3E2-C9E3-E8816F8FE0ED}"/>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875658" y="122275"/>
            <a:ext cx="1194816" cy="1205896"/>
          </a:xfrm>
          <a:prstGeom prst="rect">
            <a:avLst/>
          </a:prstGeom>
        </p:spPr>
      </p:pic>
      <p:sp>
        <p:nvSpPr>
          <p:cNvPr id="11" name="TextBox 10">
            <a:extLst>
              <a:ext uri="{FF2B5EF4-FFF2-40B4-BE49-F238E27FC236}">
                <a16:creationId xmlns:a16="http://schemas.microsoft.com/office/drawing/2014/main" id="{53F6D557-2674-3F40-F09C-79DAA0CD99C3}"/>
              </a:ext>
            </a:extLst>
          </p:cNvPr>
          <p:cNvSpPr txBox="1"/>
          <p:nvPr/>
        </p:nvSpPr>
        <p:spPr>
          <a:xfrm>
            <a:off x="4526574" y="309724"/>
            <a:ext cx="4882234" cy="830997"/>
          </a:xfrm>
          <a:prstGeom prst="rect">
            <a:avLst/>
          </a:prstGeom>
          <a:noFill/>
        </p:spPr>
        <p:txBody>
          <a:bodyPr wrap="square">
            <a:spAutoFit/>
          </a:bodyPr>
          <a:lstStyle/>
          <a:p>
            <a:pPr algn="ctr"/>
            <a:r>
              <a:rPr lang="en-US" sz="4800">
                <a:solidFill>
                  <a:schemeClr val="accent2"/>
                </a:solidFill>
                <a:latin typeface="Shadows Into Light Two" panose="02000506000000020004" pitchFamily="2" charset="0"/>
              </a:rPr>
              <a:t>A Beak to Eat</a:t>
            </a:r>
            <a:endParaRPr lang="en-US" sz="4800"/>
          </a:p>
        </p:txBody>
      </p:sp>
      <p:sp>
        <p:nvSpPr>
          <p:cNvPr id="3" name="TextBox 2">
            <a:extLst>
              <a:ext uri="{FF2B5EF4-FFF2-40B4-BE49-F238E27FC236}">
                <a16:creationId xmlns:a16="http://schemas.microsoft.com/office/drawing/2014/main" id="{CBA03197-20AA-32FC-B218-86EDD2AE7C94}"/>
              </a:ext>
            </a:extLst>
          </p:cNvPr>
          <p:cNvSpPr txBox="1"/>
          <p:nvPr/>
        </p:nvSpPr>
        <p:spPr>
          <a:xfrm>
            <a:off x="5021346" y="1462635"/>
            <a:ext cx="6303805" cy="4401205"/>
          </a:xfrm>
          <a:prstGeom prst="rect">
            <a:avLst/>
          </a:prstGeom>
          <a:noFill/>
        </p:spPr>
        <p:txBody>
          <a:bodyPr wrap="square">
            <a:spAutoFit/>
          </a:bodyPr>
          <a:lstStyle/>
          <a:p>
            <a:r>
              <a:rPr lang="en-US" sz="4000">
                <a:latin typeface="Avenir Next LT Pro" panose="020B0504020202020204" pitchFamily="34" charset="0"/>
              </a:rPr>
              <a:t>The </a:t>
            </a:r>
            <a:r>
              <a:rPr lang="en-US" sz="4000" b="1">
                <a:latin typeface="Avenir Next LT Pro" panose="020B0504020202020204" pitchFamily="34" charset="0"/>
              </a:rPr>
              <a:t>cardinal’s</a:t>
            </a:r>
            <a:r>
              <a:rPr lang="en-US" sz="4000">
                <a:latin typeface="Avenir Next LT Pro" panose="020B0504020202020204" pitchFamily="34" charset="0"/>
              </a:rPr>
              <a:t> beak is made for cracking seeds. Grooves in the top part of the beak hold the seed. The bottom part of the beak helps break and crush the seed.</a:t>
            </a:r>
          </a:p>
        </p:txBody>
      </p:sp>
    </p:spTree>
    <p:extLst>
      <p:ext uri="{BB962C8B-B14F-4D97-AF65-F5344CB8AC3E}">
        <p14:creationId xmlns:p14="http://schemas.microsoft.com/office/powerpoint/2010/main" val="1842983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771FA-8DE4-FE5B-B8FD-89E9BB43D51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CA36083-4D8A-A633-CC9C-B02DC25CC67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848F9F7-C2DC-AABB-868D-8D39B8B43A1A}"/>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B1C41B68-0F98-1037-9B50-92D1D7AAD61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Explain</a:t>
            </a:r>
          </a:p>
        </p:txBody>
      </p:sp>
      <p:sp>
        <p:nvSpPr>
          <p:cNvPr id="6" name="Rectangle: Rounded Corners 5">
            <a:extLst>
              <a:ext uri="{FF2B5EF4-FFF2-40B4-BE49-F238E27FC236}">
                <a16:creationId xmlns:a16="http://schemas.microsoft.com/office/drawing/2014/main" id="{B2633EE0-1E47-E6B3-DEB7-E39441D6BC1F}"/>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91049E6-9D48-1972-CF57-09DEEC62A3F6}"/>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pic>
        <p:nvPicPr>
          <p:cNvPr id="8" name="Picture 7" descr="Diagram&#10;&#10;AI-generated content may be incorrect.">
            <a:extLst>
              <a:ext uri="{FF2B5EF4-FFF2-40B4-BE49-F238E27FC236}">
                <a16:creationId xmlns:a16="http://schemas.microsoft.com/office/drawing/2014/main" id="{63A8CB37-9BF1-9818-9010-D1DAB8DC32B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1526" y="122275"/>
            <a:ext cx="4640975" cy="6005967"/>
          </a:xfrm>
          <a:prstGeom prst="rect">
            <a:avLst/>
          </a:prstGeom>
          <a:ln>
            <a:solidFill>
              <a:schemeClr val="tx1"/>
            </a:solidFill>
          </a:ln>
        </p:spPr>
      </p:pic>
      <p:pic>
        <p:nvPicPr>
          <p:cNvPr id="10" name="Picture 9" descr="A picture containing text&#10;&#10;AI-generated content may be incorrect.">
            <a:extLst>
              <a:ext uri="{FF2B5EF4-FFF2-40B4-BE49-F238E27FC236}">
                <a16:creationId xmlns:a16="http://schemas.microsoft.com/office/drawing/2014/main" id="{530A9409-82B0-2FF7-B9AB-98C20520E18A}"/>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875658" y="122275"/>
            <a:ext cx="1194816" cy="1205896"/>
          </a:xfrm>
          <a:prstGeom prst="rect">
            <a:avLst/>
          </a:prstGeom>
        </p:spPr>
      </p:pic>
      <p:sp>
        <p:nvSpPr>
          <p:cNvPr id="11" name="TextBox 10">
            <a:extLst>
              <a:ext uri="{FF2B5EF4-FFF2-40B4-BE49-F238E27FC236}">
                <a16:creationId xmlns:a16="http://schemas.microsoft.com/office/drawing/2014/main" id="{D81BE8D9-7489-2531-FF3B-C20BDC8EC07E}"/>
              </a:ext>
            </a:extLst>
          </p:cNvPr>
          <p:cNvSpPr txBox="1"/>
          <p:nvPr/>
        </p:nvSpPr>
        <p:spPr>
          <a:xfrm>
            <a:off x="4526574" y="309724"/>
            <a:ext cx="4882234" cy="830997"/>
          </a:xfrm>
          <a:prstGeom prst="rect">
            <a:avLst/>
          </a:prstGeom>
          <a:noFill/>
        </p:spPr>
        <p:txBody>
          <a:bodyPr wrap="square">
            <a:spAutoFit/>
          </a:bodyPr>
          <a:lstStyle/>
          <a:p>
            <a:pPr algn="ctr"/>
            <a:r>
              <a:rPr lang="en-US" sz="4800">
                <a:solidFill>
                  <a:schemeClr val="accent2"/>
                </a:solidFill>
                <a:latin typeface="Shadows Into Light Two" panose="02000506000000020004" pitchFamily="2" charset="0"/>
              </a:rPr>
              <a:t>A Beak to Eat</a:t>
            </a:r>
            <a:endParaRPr lang="en-US" sz="4800"/>
          </a:p>
        </p:txBody>
      </p:sp>
      <p:sp>
        <p:nvSpPr>
          <p:cNvPr id="3" name="TextBox 2">
            <a:extLst>
              <a:ext uri="{FF2B5EF4-FFF2-40B4-BE49-F238E27FC236}">
                <a16:creationId xmlns:a16="http://schemas.microsoft.com/office/drawing/2014/main" id="{062CF873-6243-5A47-5A5D-2C23AEDBC24C}"/>
              </a:ext>
            </a:extLst>
          </p:cNvPr>
          <p:cNvSpPr txBox="1"/>
          <p:nvPr/>
        </p:nvSpPr>
        <p:spPr>
          <a:xfrm>
            <a:off x="4992391" y="1207477"/>
            <a:ext cx="6865854" cy="5016758"/>
          </a:xfrm>
          <a:prstGeom prst="rect">
            <a:avLst/>
          </a:prstGeom>
          <a:noFill/>
        </p:spPr>
        <p:txBody>
          <a:bodyPr wrap="square">
            <a:spAutoFit/>
          </a:bodyPr>
          <a:lstStyle/>
          <a:p>
            <a:r>
              <a:rPr lang="en-US" sz="4000" b="1">
                <a:latin typeface="Avenir Next LT Pro" panose="020B0504020202020204" pitchFamily="34" charset="0"/>
              </a:rPr>
              <a:t>Mallard ducks </a:t>
            </a:r>
            <a:r>
              <a:rPr lang="en-US" sz="4000">
                <a:latin typeface="Avenir Next LT Pro" panose="020B0504020202020204" pitchFamily="34" charset="0"/>
              </a:rPr>
              <a:t>have a beak or bill that is rounded and flat. The beak has small combs along the edge of the beak to strain water. This helps them separate the water from the plants they eat.</a:t>
            </a:r>
          </a:p>
        </p:txBody>
      </p:sp>
    </p:spTree>
    <p:extLst>
      <p:ext uri="{BB962C8B-B14F-4D97-AF65-F5344CB8AC3E}">
        <p14:creationId xmlns:p14="http://schemas.microsoft.com/office/powerpoint/2010/main" val="1800806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D52DD-D3B5-769F-F910-24865C7CB69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19FB0E1-0A94-4552-BB31-A26A489DFE6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4DD52B7-51B0-8843-E6D0-3BFD640E92BA}"/>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16</a:t>
            </a:r>
          </a:p>
        </p:txBody>
      </p:sp>
      <p:sp>
        <p:nvSpPr>
          <p:cNvPr id="5" name="TextBox 4">
            <a:extLst>
              <a:ext uri="{FF2B5EF4-FFF2-40B4-BE49-F238E27FC236}">
                <a16:creationId xmlns:a16="http://schemas.microsoft.com/office/drawing/2014/main" id="{BB54F16F-280C-CAB4-2FD1-CE04215644A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Explain</a:t>
            </a:r>
          </a:p>
        </p:txBody>
      </p:sp>
      <p:sp>
        <p:nvSpPr>
          <p:cNvPr id="6" name="Rectangle: Rounded Corners 5">
            <a:extLst>
              <a:ext uri="{FF2B5EF4-FFF2-40B4-BE49-F238E27FC236}">
                <a16:creationId xmlns:a16="http://schemas.microsoft.com/office/drawing/2014/main" id="{4A3302B9-8285-71A3-56C4-772EF849C11F}"/>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A535244-1771-7D40-DC1E-5E0A56BF2E4C}"/>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pic>
        <p:nvPicPr>
          <p:cNvPr id="8" name="Picture 7" descr="Diagram&#10;&#10;AI-generated content may be incorrect.">
            <a:extLst>
              <a:ext uri="{FF2B5EF4-FFF2-40B4-BE49-F238E27FC236}">
                <a16:creationId xmlns:a16="http://schemas.microsoft.com/office/drawing/2014/main" id="{38F9BD74-3112-5D49-0467-FF0426CF31B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1526" y="122275"/>
            <a:ext cx="4640975" cy="6005967"/>
          </a:xfrm>
          <a:prstGeom prst="rect">
            <a:avLst/>
          </a:prstGeom>
          <a:ln>
            <a:solidFill>
              <a:schemeClr val="tx1"/>
            </a:solidFill>
          </a:ln>
        </p:spPr>
      </p:pic>
      <p:pic>
        <p:nvPicPr>
          <p:cNvPr id="10" name="Picture 9" descr="A picture containing text&#10;&#10;AI-generated content may be incorrect.">
            <a:extLst>
              <a:ext uri="{FF2B5EF4-FFF2-40B4-BE49-F238E27FC236}">
                <a16:creationId xmlns:a16="http://schemas.microsoft.com/office/drawing/2014/main" id="{473B1F14-86FF-A9DF-DE99-F760E8763A20}"/>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875658" y="122275"/>
            <a:ext cx="1194816" cy="1205896"/>
          </a:xfrm>
          <a:prstGeom prst="rect">
            <a:avLst/>
          </a:prstGeom>
        </p:spPr>
      </p:pic>
      <p:sp>
        <p:nvSpPr>
          <p:cNvPr id="11" name="TextBox 10">
            <a:extLst>
              <a:ext uri="{FF2B5EF4-FFF2-40B4-BE49-F238E27FC236}">
                <a16:creationId xmlns:a16="http://schemas.microsoft.com/office/drawing/2014/main" id="{94B92BCC-6E2F-885D-5FC5-69DE6C454137}"/>
              </a:ext>
            </a:extLst>
          </p:cNvPr>
          <p:cNvSpPr txBox="1"/>
          <p:nvPr/>
        </p:nvSpPr>
        <p:spPr>
          <a:xfrm>
            <a:off x="4526574" y="309724"/>
            <a:ext cx="4882234" cy="830997"/>
          </a:xfrm>
          <a:prstGeom prst="rect">
            <a:avLst/>
          </a:prstGeom>
          <a:noFill/>
        </p:spPr>
        <p:txBody>
          <a:bodyPr wrap="square">
            <a:spAutoFit/>
          </a:bodyPr>
          <a:lstStyle/>
          <a:p>
            <a:pPr algn="ctr"/>
            <a:r>
              <a:rPr lang="en-US" sz="4800">
                <a:solidFill>
                  <a:schemeClr val="accent2"/>
                </a:solidFill>
                <a:latin typeface="Shadows Into Light Two" panose="02000506000000020004" pitchFamily="2" charset="0"/>
              </a:rPr>
              <a:t>A Beak to Eat</a:t>
            </a:r>
            <a:endParaRPr lang="en-US" sz="4800"/>
          </a:p>
        </p:txBody>
      </p:sp>
      <p:sp>
        <p:nvSpPr>
          <p:cNvPr id="3" name="TextBox 2">
            <a:extLst>
              <a:ext uri="{FF2B5EF4-FFF2-40B4-BE49-F238E27FC236}">
                <a16:creationId xmlns:a16="http://schemas.microsoft.com/office/drawing/2014/main" id="{744AF389-AC02-1015-42A8-BBB8856F1A19}"/>
              </a:ext>
            </a:extLst>
          </p:cNvPr>
          <p:cNvSpPr txBox="1"/>
          <p:nvPr/>
        </p:nvSpPr>
        <p:spPr>
          <a:xfrm>
            <a:off x="4906666" y="1843950"/>
            <a:ext cx="6865854" cy="3170099"/>
          </a:xfrm>
          <a:prstGeom prst="rect">
            <a:avLst/>
          </a:prstGeom>
          <a:noFill/>
        </p:spPr>
        <p:txBody>
          <a:bodyPr wrap="square" lIns="91440" tIns="45720" rIns="91440" bIns="45720" anchor="t">
            <a:spAutoFit/>
          </a:bodyPr>
          <a:lstStyle/>
          <a:p>
            <a:r>
              <a:rPr lang="en-US" sz="4000">
                <a:latin typeface="Avenir Next LT Pro"/>
              </a:rPr>
              <a:t>The</a:t>
            </a:r>
            <a:r>
              <a:rPr lang="en-US" sz="4000" b="1">
                <a:latin typeface="Avenir Next LT Pro"/>
              </a:rPr>
              <a:t> great blue heron </a:t>
            </a:r>
            <a:r>
              <a:rPr lang="en-US" sz="4000">
                <a:latin typeface="Avenir Next LT Pro"/>
              </a:rPr>
              <a:t>jabs its long beak into the water. It can trap fish between the jaws of its beak. Sometimes it uses its beak to spear fish.</a:t>
            </a:r>
          </a:p>
        </p:txBody>
      </p:sp>
    </p:spTree>
    <p:extLst>
      <p:ext uri="{BB962C8B-B14F-4D97-AF65-F5344CB8AC3E}">
        <p14:creationId xmlns:p14="http://schemas.microsoft.com/office/powerpoint/2010/main" val="211690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0C5BC-2C96-B245-2F57-BCF7885DCB8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3A3AD1D-D910-577E-2904-1B000659233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DEC6FC5-B56C-D505-12D6-5E45CA94BD44}"/>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17</a:t>
            </a:r>
          </a:p>
        </p:txBody>
      </p:sp>
      <p:sp>
        <p:nvSpPr>
          <p:cNvPr id="5" name="TextBox 4">
            <a:extLst>
              <a:ext uri="{FF2B5EF4-FFF2-40B4-BE49-F238E27FC236}">
                <a16:creationId xmlns:a16="http://schemas.microsoft.com/office/drawing/2014/main" id="{5257FD81-F1A1-B20B-F2F0-D1DD43BA6C6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Explain</a:t>
            </a:r>
          </a:p>
        </p:txBody>
      </p:sp>
      <p:sp>
        <p:nvSpPr>
          <p:cNvPr id="6" name="Rectangle: Rounded Corners 5">
            <a:extLst>
              <a:ext uri="{FF2B5EF4-FFF2-40B4-BE49-F238E27FC236}">
                <a16:creationId xmlns:a16="http://schemas.microsoft.com/office/drawing/2014/main" id="{B28635E9-E8EE-CCBF-415D-259DAB1A5E79}"/>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F3C370C-EED2-0CEE-4278-F86E06A99CD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pic>
        <p:nvPicPr>
          <p:cNvPr id="8" name="Picture 7" descr="Diagram&#10;&#10;AI-generated content may be incorrect.">
            <a:extLst>
              <a:ext uri="{FF2B5EF4-FFF2-40B4-BE49-F238E27FC236}">
                <a16:creationId xmlns:a16="http://schemas.microsoft.com/office/drawing/2014/main" id="{718347EE-7DA3-EC55-2892-AE879F4C93B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1526" y="122275"/>
            <a:ext cx="4640975" cy="6005967"/>
          </a:xfrm>
          <a:prstGeom prst="rect">
            <a:avLst/>
          </a:prstGeom>
          <a:ln>
            <a:solidFill>
              <a:schemeClr val="tx1"/>
            </a:solidFill>
          </a:ln>
        </p:spPr>
      </p:pic>
      <p:pic>
        <p:nvPicPr>
          <p:cNvPr id="10" name="Picture 9" descr="A picture containing text&#10;&#10;AI-generated content may be incorrect.">
            <a:extLst>
              <a:ext uri="{FF2B5EF4-FFF2-40B4-BE49-F238E27FC236}">
                <a16:creationId xmlns:a16="http://schemas.microsoft.com/office/drawing/2014/main" id="{F60FD7B7-15D7-4FC3-04DD-9DF4FE774837}"/>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875658" y="122275"/>
            <a:ext cx="1194816" cy="1205896"/>
          </a:xfrm>
          <a:prstGeom prst="rect">
            <a:avLst/>
          </a:prstGeom>
        </p:spPr>
      </p:pic>
      <p:sp>
        <p:nvSpPr>
          <p:cNvPr id="11" name="TextBox 10">
            <a:extLst>
              <a:ext uri="{FF2B5EF4-FFF2-40B4-BE49-F238E27FC236}">
                <a16:creationId xmlns:a16="http://schemas.microsoft.com/office/drawing/2014/main" id="{F6F5670C-AE03-7598-BEA8-06133E3ACC18}"/>
              </a:ext>
            </a:extLst>
          </p:cNvPr>
          <p:cNvSpPr txBox="1"/>
          <p:nvPr/>
        </p:nvSpPr>
        <p:spPr>
          <a:xfrm>
            <a:off x="4526574" y="309724"/>
            <a:ext cx="4882234" cy="830997"/>
          </a:xfrm>
          <a:prstGeom prst="rect">
            <a:avLst/>
          </a:prstGeom>
          <a:noFill/>
        </p:spPr>
        <p:txBody>
          <a:bodyPr wrap="square">
            <a:spAutoFit/>
          </a:bodyPr>
          <a:lstStyle/>
          <a:p>
            <a:pPr algn="ctr"/>
            <a:r>
              <a:rPr lang="en-US" sz="4800">
                <a:solidFill>
                  <a:schemeClr val="accent2"/>
                </a:solidFill>
                <a:latin typeface="Shadows Into Light Two" panose="02000506000000020004" pitchFamily="2" charset="0"/>
              </a:rPr>
              <a:t>A Beak to Eat</a:t>
            </a:r>
            <a:endParaRPr lang="en-US" sz="4800"/>
          </a:p>
        </p:txBody>
      </p:sp>
      <p:sp>
        <p:nvSpPr>
          <p:cNvPr id="3" name="TextBox 2">
            <a:extLst>
              <a:ext uri="{FF2B5EF4-FFF2-40B4-BE49-F238E27FC236}">
                <a16:creationId xmlns:a16="http://schemas.microsoft.com/office/drawing/2014/main" id="{EB32376A-988A-0388-7663-F88F37CE4328}"/>
              </a:ext>
            </a:extLst>
          </p:cNvPr>
          <p:cNvSpPr txBox="1"/>
          <p:nvPr/>
        </p:nvSpPr>
        <p:spPr>
          <a:xfrm>
            <a:off x="4906666" y="1843950"/>
            <a:ext cx="6865854" cy="3170099"/>
          </a:xfrm>
          <a:prstGeom prst="rect">
            <a:avLst/>
          </a:prstGeom>
          <a:noFill/>
        </p:spPr>
        <p:txBody>
          <a:bodyPr wrap="square" lIns="91440" tIns="45720" rIns="91440" bIns="45720" anchor="t">
            <a:spAutoFit/>
          </a:bodyPr>
          <a:lstStyle/>
          <a:p>
            <a:r>
              <a:rPr lang="en-US" sz="4000" b="1">
                <a:latin typeface="Avenir Next LT Pro"/>
              </a:rPr>
              <a:t>Pileated woodpeckers </a:t>
            </a:r>
            <a:r>
              <a:rPr lang="en-US" sz="4000">
                <a:latin typeface="Avenir Next LT Pro"/>
              </a:rPr>
              <a:t>have a straight beak. This helps them peak holes in trees. They eat insects found inside the holes.</a:t>
            </a:r>
          </a:p>
        </p:txBody>
      </p:sp>
    </p:spTree>
    <p:extLst>
      <p:ext uri="{BB962C8B-B14F-4D97-AF65-F5344CB8AC3E}">
        <p14:creationId xmlns:p14="http://schemas.microsoft.com/office/powerpoint/2010/main" val="2790320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909DB-4F49-A0B2-F20D-2FC37980CF3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A192C7D-8017-6B6B-F349-8AFA73DC755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22D8D11-5E05-52B0-C44B-657D22157801}"/>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18</a:t>
            </a:r>
          </a:p>
        </p:txBody>
      </p:sp>
      <p:sp>
        <p:nvSpPr>
          <p:cNvPr id="5" name="TextBox 4">
            <a:extLst>
              <a:ext uri="{FF2B5EF4-FFF2-40B4-BE49-F238E27FC236}">
                <a16:creationId xmlns:a16="http://schemas.microsoft.com/office/drawing/2014/main" id="{A8977DF5-5F45-BF27-377C-61D1A7ABDC7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Explain</a:t>
            </a:r>
          </a:p>
        </p:txBody>
      </p:sp>
      <p:sp>
        <p:nvSpPr>
          <p:cNvPr id="6" name="Rectangle: Rounded Corners 5">
            <a:extLst>
              <a:ext uri="{FF2B5EF4-FFF2-40B4-BE49-F238E27FC236}">
                <a16:creationId xmlns:a16="http://schemas.microsoft.com/office/drawing/2014/main" id="{D32CC82E-0DAD-D54A-CFA2-BFCA5196AFCF}"/>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09F8594-E08A-72F4-BBAF-58A766192A1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pic>
        <p:nvPicPr>
          <p:cNvPr id="8" name="Picture 7" descr="Diagram&#10;&#10;AI-generated content may be incorrect.">
            <a:extLst>
              <a:ext uri="{FF2B5EF4-FFF2-40B4-BE49-F238E27FC236}">
                <a16:creationId xmlns:a16="http://schemas.microsoft.com/office/drawing/2014/main" id="{B8327514-6683-67CA-D362-D00AA7CBE8A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1526" y="122275"/>
            <a:ext cx="4640975" cy="6005967"/>
          </a:xfrm>
          <a:prstGeom prst="rect">
            <a:avLst/>
          </a:prstGeom>
          <a:ln>
            <a:solidFill>
              <a:schemeClr val="tx1"/>
            </a:solidFill>
          </a:ln>
        </p:spPr>
      </p:pic>
      <p:pic>
        <p:nvPicPr>
          <p:cNvPr id="10" name="Picture 9" descr="A picture containing text&#10;&#10;AI-generated content may be incorrect.">
            <a:extLst>
              <a:ext uri="{FF2B5EF4-FFF2-40B4-BE49-F238E27FC236}">
                <a16:creationId xmlns:a16="http://schemas.microsoft.com/office/drawing/2014/main" id="{670E6CFA-172A-6148-4CC2-BDD7BCB74DBB}"/>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875658" y="122275"/>
            <a:ext cx="1194816" cy="1205896"/>
          </a:xfrm>
          <a:prstGeom prst="rect">
            <a:avLst/>
          </a:prstGeom>
        </p:spPr>
      </p:pic>
      <p:sp>
        <p:nvSpPr>
          <p:cNvPr id="11" name="TextBox 10">
            <a:extLst>
              <a:ext uri="{FF2B5EF4-FFF2-40B4-BE49-F238E27FC236}">
                <a16:creationId xmlns:a16="http://schemas.microsoft.com/office/drawing/2014/main" id="{99043360-5546-8731-C167-BDCB1EB62D89}"/>
              </a:ext>
            </a:extLst>
          </p:cNvPr>
          <p:cNvSpPr txBox="1"/>
          <p:nvPr/>
        </p:nvSpPr>
        <p:spPr>
          <a:xfrm>
            <a:off x="4526574" y="309724"/>
            <a:ext cx="4882234" cy="830997"/>
          </a:xfrm>
          <a:prstGeom prst="rect">
            <a:avLst/>
          </a:prstGeom>
          <a:noFill/>
        </p:spPr>
        <p:txBody>
          <a:bodyPr wrap="square">
            <a:spAutoFit/>
          </a:bodyPr>
          <a:lstStyle/>
          <a:p>
            <a:pPr algn="ctr"/>
            <a:r>
              <a:rPr lang="en-US" sz="4800">
                <a:solidFill>
                  <a:schemeClr val="accent2"/>
                </a:solidFill>
                <a:latin typeface="Shadows Into Light Two" panose="02000506000000020004" pitchFamily="2" charset="0"/>
              </a:rPr>
              <a:t>A Beak to Eat</a:t>
            </a:r>
            <a:endParaRPr lang="en-US" sz="4800"/>
          </a:p>
        </p:txBody>
      </p:sp>
      <p:sp>
        <p:nvSpPr>
          <p:cNvPr id="3" name="TextBox 2">
            <a:extLst>
              <a:ext uri="{FF2B5EF4-FFF2-40B4-BE49-F238E27FC236}">
                <a16:creationId xmlns:a16="http://schemas.microsoft.com/office/drawing/2014/main" id="{0EC2D787-FD83-7818-C7A0-B703B630CF39}"/>
              </a:ext>
            </a:extLst>
          </p:cNvPr>
          <p:cNvSpPr txBox="1"/>
          <p:nvPr/>
        </p:nvSpPr>
        <p:spPr>
          <a:xfrm>
            <a:off x="4992391" y="1343560"/>
            <a:ext cx="6865854" cy="4401205"/>
          </a:xfrm>
          <a:prstGeom prst="rect">
            <a:avLst/>
          </a:prstGeom>
          <a:noFill/>
        </p:spPr>
        <p:txBody>
          <a:bodyPr wrap="square">
            <a:spAutoFit/>
          </a:bodyPr>
          <a:lstStyle/>
          <a:p>
            <a:r>
              <a:rPr lang="en-US" sz="4000" b="1">
                <a:latin typeface="Avenir Next LT Pro" panose="020B0504020202020204" pitchFamily="34" charset="0"/>
              </a:rPr>
              <a:t>Ruby-throated hummingbirds </a:t>
            </a:r>
            <a:r>
              <a:rPr lang="en-US" sz="4000">
                <a:latin typeface="Avenir Next LT Pro" panose="020B0504020202020204" pitchFamily="34" charset="0"/>
              </a:rPr>
              <a:t>like flower power. They use their skinny beaks to reach inside blossoms. Their long tongues lick the nectar inside.</a:t>
            </a:r>
          </a:p>
        </p:txBody>
      </p:sp>
    </p:spTree>
    <p:extLst>
      <p:ext uri="{BB962C8B-B14F-4D97-AF65-F5344CB8AC3E}">
        <p14:creationId xmlns:p14="http://schemas.microsoft.com/office/powerpoint/2010/main" val="2578843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AC6A6-8B51-DC9B-8100-276CB853D14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748BBB5-076F-FB73-94CC-0D1DF0AF188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F495B7D-5160-4A73-4187-FCA8125A6EDC}"/>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19</a:t>
            </a:r>
          </a:p>
        </p:txBody>
      </p:sp>
      <p:sp>
        <p:nvSpPr>
          <p:cNvPr id="5" name="TextBox 4">
            <a:extLst>
              <a:ext uri="{FF2B5EF4-FFF2-40B4-BE49-F238E27FC236}">
                <a16:creationId xmlns:a16="http://schemas.microsoft.com/office/drawing/2014/main" id="{F069D86F-0EEB-2BE9-6365-DE5E89B147C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Explain</a:t>
            </a:r>
          </a:p>
        </p:txBody>
      </p:sp>
      <p:sp>
        <p:nvSpPr>
          <p:cNvPr id="6" name="Rectangle: Rounded Corners 5">
            <a:extLst>
              <a:ext uri="{FF2B5EF4-FFF2-40B4-BE49-F238E27FC236}">
                <a16:creationId xmlns:a16="http://schemas.microsoft.com/office/drawing/2014/main" id="{BCE6267E-5A47-82E3-698B-98680C32526E}"/>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B2B66F4-C54A-0E13-D57F-5A6BB33FC1A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pic>
        <p:nvPicPr>
          <p:cNvPr id="3" name="Picture 2" descr="Application&#10;&#10;AI-generated content may be incorrect.">
            <a:extLst>
              <a:ext uri="{FF2B5EF4-FFF2-40B4-BE49-F238E27FC236}">
                <a16:creationId xmlns:a16="http://schemas.microsoft.com/office/drawing/2014/main" id="{7014AE85-723F-D241-E7FD-69408E7EAB1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03690" y="122275"/>
            <a:ext cx="4626473" cy="5986053"/>
          </a:xfrm>
          <a:prstGeom prst="rect">
            <a:avLst/>
          </a:prstGeom>
          <a:ln>
            <a:solidFill>
              <a:schemeClr val="tx1"/>
            </a:solidFill>
          </a:ln>
        </p:spPr>
      </p:pic>
      <p:sp>
        <p:nvSpPr>
          <p:cNvPr id="7" name="TextBox 6">
            <a:extLst>
              <a:ext uri="{FF2B5EF4-FFF2-40B4-BE49-F238E27FC236}">
                <a16:creationId xmlns:a16="http://schemas.microsoft.com/office/drawing/2014/main" id="{DB63F138-6839-15D1-B20D-AC5C4481DD4B}"/>
              </a:ext>
            </a:extLst>
          </p:cNvPr>
          <p:cNvSpPr txBox="1"/>
          <p:nvPr/>
        </p:nvSpPr>
        <p:spPr>
          <a:xfrm>
            <a:off x="585719" y="2330471"/>
            <a:ext cx="6303805" cy="1569660"/>
          </a:xfrm>
          <a:prstGeom prst="rect">
            <a:avLst/>
          </a:prstGeom>
          <a:noFill/>
        </p:spPr>
        <p:txBody>
          <a:bodyPr wrap="square">
            <a:spAutoFit/>
          </a:bodyPr>
          <a:lstStyle/>
          <a:p>
            <a:pPr algn="ctr"/>
            <a:r>
              <a:rPr lang="en-US" sz="4800">
                <a:latin typeface="Avenir Next LT Pro" panose="020B0504020202020204" pitchFamily="34" charset="0"/>
              </a:rPr>
              <a:t>Revisit and make any needed changes.</a:t>
            </a:r>
          </a:p>
        </p:txBody>
      </p:sp>
      <p:pic>
        <p:nvPicPr>
          <p:cNvPr id="12" name="Picture 11" descr="A picture containing text, silhouette&#10;&#10;AI-generated content may be incorrect.">
            <a:extLst>
              <a:ext uri="{FF2B5EF4-FFF2-40B4-BE49-F238E27FC236}">
                <a16:creationId xmlns:a16="http://schemas.microsoft.com/office/drawing/2014/main" id="{C74F9501-5109-1E7F-A00D-91AA174DC33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2205" y="106886"/>
            <a:ext cx="967027" cy="1356836"/>
          </a:xfrm>
          <a:prstGeom prst="rect">
            <a:avLst/>
          </a:prstGeom>
        </p:spPr>
      </p:pic>
    </p:spTree>
    <p:extLst>
      <p:ext uri="{BB962C8B-B14F-4D97-AF65-F5344CB8AC3E}">
        <p14:creationId xmlns:p14="http://schemas.microsoft.com/office/powerpoint/2010/main" val="1155980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76CEE-146D-3776-8273-4ED6CCEACC8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C8EF16-D794-E11E-5D33-849680CE302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A12FA52-9A8E-E263-4620-564AD9D905F2}"/>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27534243-38EF-5DDB-CBAD-C14DF8BA27F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Engage</a:t>
            </a:r>
          </a:p>
        </p:txBody>
      </p:sp>
      <p:sp>
        <p:nvSpPr>
          <p:cNvPr id="10" name="TextBox 9">
            <a:extLst>
              <a:ext uri="{FF2B5EF4-FFF2-40B4-BE49-F238E27FC236}">
                <a16:creationId xmlns:a16="http://schemas.microsoft.com/office/drawing/2014/main" id="{8DE5CE81-F27C-4A44-8053-1C8FAAD3E2E3}"/>
              </a:ext>
            </a:extLst>
          </p:cNvPr>
          <p:cNvSpPr txBox="1"/>
          <p:nvPr/>
        </p:nvSpPr>
        <p:spPr>
          <a:xfrm>
            <a:off x="849353" y="1538101"/>
            <a:ext cx="6658742" cy="1015663"/>
          </a:xfrm>
          <a:prstGeom prst="rect">
            <a:avLst/>
          </a:prstGeom>
          <a:noFill/>
        </p:spPr>
        <p:txBody>
          <a:bodyPr wrap="square">
            <a:spAutoFit/>
          </a:bodyPr>
          <a:lstStyle/>
          <a:p>
            <a:pPr algn="ctr"/>
            <a:r>
              <a:rPr lang="en-US" sz="6000">
                <a:latin typeface="Bitter SemiBold" pitchFamily="2" charset="0"/>
              </a:rPr>
              <a:t>Guiding Question: </a:t>
            </a:r>
          </a:p>
        </p:txBody>
      </p:sp>
      <p:sp>
        <p:nvSpPr>
          <p:cNvPr id="12" name="TextBox 11">
            <a:extLst>
              <a:ext uri="{FF2B5EF4-FFF2-40B4-BE49-F238E27FC236}">
                <a16:creationId xmlns:a16="http://schemas.microsoft.com/office/drawing/2014/main" id="{F2E65FFB-DC38-E92F-8CF3-0A2D2D5AF33A}"/>
              </a:ext>
            </a:extLst>
          </p:cNvPr>
          <p:cNvSpPr txBox="1"/>
          <p:nvPr/>
        </p:nvSpPr>
        <p:spPr>
          <a:xfrm>
            <a:off x="667674" y="3128827"/>
            <a:ext cx="7022101" cy="1754326"/>
          </a:xfrm>
          <a:prstGeom prst="rect">
            <a:avLst/>
          </a:prstGeom>
          <a:noFill/>
        </p:spPr>
        <p:txBody>
          <a:bodyPr wrap="square">
            <a:spAutoFit/>
          </a:bodyPr>
          <a:lstStyle/>
          <a:p>
            <a:pPr algn="ctr"/>
            <a:r>
              <a:rPr lang="en-US" sz="5400">
                <a:latin typeface="Avenir Next LT Pro" panose="020B0504020202020204" pitchFamily="34" charset="0"/>
              </a:rPr>
              <a:t>How does a bird use its beak to survive?</a:t>
            </a:r>
          </a:p>
        </p:txBody>
      </p:sp>
      <p:sp>
        <p:nvSpPr>
          <p:cNvPr id="6" name="Rectangle: Rounded Corners 5">
            <a:extLst>
              <a:ext uri="{FF2B5EF4-FFF2-40B4-BE49-F238E27FC236}">
                <a16:creationId xmlns:a16="http://schemas.microsoft.com/office/drawing/2014/main" id="{BA8B0DDD-4392-1D36-C61F-1696C949E2B6}"/>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E26208-9724-936A-6A55-F82CD3C3ED5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pic>
        <p:nvPicPr>
          <p:cNvPr id="3" name="Picture 2">
            <a:extLst>
              <a:ext uri="{FF2B5EF4-FFF2-40B4-BE49-F238E27FC236}">
                <a16:creationId xmlns:a16="http://schemas.microsoft.com/office/drawing/2014/main" id="{93D1FB62-C02A-E385-BD23-0A1BE4547061}"/>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8073483" y="-1"/>
            <a:ext cx="4118517" cy="625765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21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90A7F-3AFE-945E-D452-C988A407393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CDE8B1B-101B-FED6-75DE-D9ED3E36A16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5132A7A-FB6D-7C4C-6F73-F6543E2F9EA2}"/>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20</a:t>
            </a:r>
          </a:p>
        </p:txBody>
      </p:sp>
      <p:sp>
        <p:nvSpPr>
          <p:cNvPr id="5" name="TextBox 4">
            <a:extLst>
              <a:ext uri="{FF2B5EF4-FFF2-40B4-BE49-F238E27FC236}">
                <a16:creationId xmlns:a16="http://schemas.microsoft.com/office/drawing/2014/main" id="{7A3F614C-F51B-0499-40C7-99D84F681996}"/>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Exploring Missouri – 7A Best Beaks: Explain</a:t>
            </a:r>
            <a:endParaRPr lang="en-US">
              <a:solidFill>
                <a:schemeClr val="bg1"/>
              </a:solidFill>
              <a:latin typeface="Avenir Next LT Pro" panose="020B0504020202020204" pitchFamily="34" charset="0"/>
            </a:endParaRPr>
          </a:p>
        </p:txBody>
      </p:sp>
      <p:sp>
        <p:nvSpPr>
          <p:cNvPr id="6" name="Rectangle: Rounded Corners 5">
            <a:extLst>
              <a:ext uri="{FF2B5EF4-FFF2-40B4-BE49-F238E27FC236}">
                <a16:creationId xmlns:a16="http://schemas.microsoft.com/office/drawing/2014/main" id="{9CD95234-410A-D001-CD55-E6684F0EDD7E}"/>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178D109-E849-FB90-3D92-9EDCB5B44C25}"/>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sp>
        <p:nvSpPr>
          <p:cNvPr id="3" name="TextBox 2">
            <a:extLst>
              <a:ext uri="{FF2B5EF4-FFF2-40B4-BE49-F238E27FC236}">
                <a16:creationId xmlns:a16="http://schemas.microsoft.com/office/drawing/2014/main" id="{55BE5907-64C3-6814-BF55-79711469C6E1}"/>
              </a:ext>
            </a:extLst>
          </p:cNvPr>
          <p:cNvSpPr txBox="1"/>
          <p:nvPr/>
        </p:nvSpPr>
        <p:spPr>
          <a:xfrm>
            <a:off x="419345" y="2699802"/>
            <a:ext cx="6303805" cy="830997"/>
          </a:xfrm>
          <a:prstGeom prst="rect">
            <a:avLst/>
          </a:prstGeom>
          <a:noFill/>
        </p:spPr>
        <p:txBody>
          <a:bodyPr wrap="square">
            <a:spAutoFit/>
          </a:bodyPr>
          <a:lstStyle/>
          <a:p>
            <a:pPr algn="ctr"/>
            <a:r>
              <a:rPr lang="en-US" sz="4800" b="1">
                <a:latin typeface="Avenir Next LT Pro" panose="020B0504020202020204" pitchFamily="34" charset="0"/>
              </a:rPr>
              <a:t>Answers</a:t>
            </a:r>
          </a:p>
        </p:txBody>
      </p:sp>
      <p:pic>
        <p:nvPicPr>
          <p:cNvPr id="10" name="Picture 9" descr="Application&#10;&#10;AI-generated content may be incorrect.">
            <a:extLst>
              <a:ext uri="{FF2B5EF4-FFF2-40B4-BE49-F238E27FC236}">
                <a16:creationId xmlns:a16="http://schemas.microsoft.com/office/drawing/2014/main" id="{3CBD6B9E-1608-FFB3-0BE4-02C84795DF9B}"/>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val="0"/>
              </a:ext>
            </a:extLst>
          </a:blip>
          <a:stretch>
            <a:fillRect/>
          </a:stretch>
        </p:blipFill>
        <p:spPr>
          <a:xfrm>
            <a:off x="7403690" y="122275"/>
            <a:ext cx="4626473" cy="5986053"/>
          </a:xfrm>
          <a:prstGeom prst="rect">
            <a:avLst/>
          </a:prstGeom>
          <a:ln>
            <a:solidFill>
              <a:schemeClr val="tx1"/>
            </a:solidFill>
          </a:ln>
        </p:spPr>
      </p:pic>
      <p:sp>
        <p:nvSpPr>
          <p:cNvPr id="44" name="TextBox 43">
            <a:extLst>
              <a:ext uri="{FF2B5EF4-FFF2-40B4-BE49-F238E27FC236}">
                <a16:creationId xmlns:a16="http://schemas.microsoft.com/office/drawing/2014/main" id="{BFBA13A1-B745-D424-C393-24C157BF5DB9}"/>
              </a:ext>
            </a:extLst>
          </p:cNvPr>
          <p:cNvSpPr txBox="1"/>
          <p:nvPr/>
        </p:nvSpPr>
        <p:spPr>
          <a:xfrm>
            <a:off x="9361308" y="4866375"/>
            <a:ext cx="300878" cy="307777"/>
          </a:xfrm>
          <a:prstGeom prst="rect">
            <a:avLst/>
          </a:prstGeom>
          <a:noFill/>
        </p:spPr>
        <p:txBody>
          <a:bodyPr wrap="square">
            <a:spAutoFit/>
          </a:bodyPr>
          <a:lstStyle/>
          <a:p>
            <a:r>
              <a:rPr lang="en-US" sz="1400" b="1">
                <a:latin typeface="Avenir Next LT Pro" panose="020B0504020202020204" pitchFamily="34" charset="0"/>
              </a:rPr>
              <a:t>1</a:t>
            </a:r>
            <a:endParaRPr lang="en-US" sz="1400" b="1"/>
          </a:p>
        </p:txBody>
      </p:sp>
      <p:sp>
        <p:nvSpPr>
          <p:cNvPr id="45" name="TextBox 44">
            <a:extLst>
              <a:ext uri="{FF2B5EF4-FFF2-40B4-BE49-F238E27FC236}">
                <a16:creationId xmlns:a16="http://schemas.microsoft.com/office/drawing/2014/main" id="{31703C79-C894-BF45-37AF-ECA56B9255CD}"/>
              </a:ext>
            </a:extLst>
          </p:cNvPr>
          <p:cNvSpPr txBox="1"/>
          <p:nvPr/>
        </p:nvSpPr>
        <p:spPr>
          <a:xfrm>
            <a:off x="11014003" y="3103070"/>
            <a:ext cx="300878" cy="307777"/>
          </a:xfrm>
          <a:prstGeom prst="rect">
            <a:avLst/>
          </a:prstGeom>
          <a:noFill/>
        </p:spPr>
        <p:txBody>
          <a:bodyPr wrap="square">
            <a:spAutoFit/>
          </a:bodyPr>
          <a:lstStyle/>
          <a:p>
            <a:r>
              <a:rPr lang="en-US" sz="1400" b="1">
                <a:latin typeface="Avenir Next LT Pro" panose="020B0504020202020204" pitchFamily="34" charset="0"/>
              </a:rPr>
              <a:t>1</a:t>
            </a:r>
            <a:endParaRPr lang="en-US" sz="1400" b="1"/>
          </a:p>
        </p:txBody>
      </p:sp>
      <p:sp>
        <p:nvSpPr>
          <p:cNvPr id="46" name="TextBox 45">
            <a:extLst>
              <a:ext uri="{FF2B5EF4-FFF2-40B4-BE49-F238E27FC236}">
                <a16:creationId xmlns:a16="http://schemas.microsoft.com/office/drawing/2014/main" id="{43742B32-50E3-443C-4D02-0E8AC68CF28A}"/>
              </a:ext>
            </a:extLst>
          </p:cNvPr>
          <p:cNvSpPr txBox="1"/>
          <p:nvPr/>
        </p:nvSpPr>
        <p:spPr>
          <a:xfrm>
            <a:off x="9368895" y="1900535"/>
            <a:ext cx="300878" cy="307777"/>
          </a:xfrm>
          <a:prstGeom prst="rect">
            <a:avLst/>
          </a:prstGeom>
          <a:noFill/>
        </p:spPr>
        <p:txBody>
          <a:bodyPr wrap="square">
            <a:spAutoFit/>
          </a:bodyPr>
          <a:lstStyle/>
          <a:p>
            <a:r>
              <a:rPr lang="en-US" sz="1400" b="1">
                <a:latin typeface="Avenir Next LT Pro" panose="020B0504020202020204" pitchFamily="34" charset="0"/>
              </a:rPr>
              <a:t>2</a:t>
            </a:r>
            <a:endParaRPr lang="en-US" sz="1400" b="1"/>
          </a:p>
        </p:txBody>
      </p:sp>
      <p:sp>
        <p:nvSpPr>
          <p:cNvPr id="47" name="TextBox 46">
            <a:extLst>
              <a:ext uri="{FF2B5EF4-FFF2-40B4-BE49-F238E27FC236}">
                <a16:creationId xmlns:a16="http://schemas.microsoft.com/office/drawing/2014/main" id="{2C8D694E-33EA-8E4A-A534-B4036A864D29}"/>
              </a:ext>
            </a:extLst>
          </p:cNvPr>
          <p:cNvSpPr txBox="1"/>
          <p:nvPr/>
        </p:nvSpPr>
        <p:spPr>
          <a:xfrm>
            <a:off x="11004349" y="4286941"/>
            <a:ext cx="300878" cy="307777"/>
          </a:xfrm>
          <a:prstGeom prst="rect">
            <a:avLst/>
          </a:prstGeom>
          <a:noFill/>
        </p:spPr>
        <p:txBody>
          <a:bodyPr wrap="square">
            <a:spAutoFit/>
          </a:bodyPr>
          <a:lstStyle/>
          <a:p>
            <a:r>
              <a:rPr lang="en-US" sz="1400" b="1">
                <a:latin typeface="Avenir Next LT Pro" panose="020B0504020202020204" pitchFamily="34" charset="0"/>
              </a:rPr>
              <a:t>2</a:t>
            </a:r>
            <a:endParaRPr lang="en-US" sz="1400" b="1"/>
          </a:p>
        </p:txBody>
      </p:sp>
      <p:sp>
        <p:nvSpPr>
          <p:cNvPr id="48" name="TextBox 47">
            <a:extLst>
              <a:ext uri="{FF2B5EF4-FFF2-40B4-BE49-F238E27FC236}">
                <a16:creationId xmlns:a16="http://schemas.microsoft.com/office/drawing/2014/main" id="{3FFB2BD6-209C-9A53-D1B7-9876E2547BF6}"/>
              </a:ext>
            </a:extLst>
          </p:cNvPr>
          <p:cNvSpPr txBox="1"/>
          <p:nvPr/>
        </p:nvSpPr>
        <p:spPr>
          <a:xfrm>
            <a:off x="9358023" y="2500307"/>
            <a:ext cx="300878" cy="307777"/>
          </a:xfrm>
          <a:prstGeom prst="rect">
            <a:avLst/>
          </a:prstGeom>
          <a:noFill/>
        </p:spPr>
        <p:txBody>
          <a:bodyPr wrap="square">
            <a:spAutoFit/>
          </a:bodyPr>
          <a:lstStyle/>
          <a:p>
            <a:r>
              <a:rPr lang="en-US" sz="1400" b="1">
                <a:latin typeface="Avenir Next LT Pro" panose="020B0504020202020204" pitchFamily="34" charset="0"/>
              </a:rPr>
              <a:t>3</a:t>
            </a:r>
            <a:endParaRPr lang="en-US" sz="1400" b="1"/>
          </a:p>
        </p:txBody>
      </p:sp>
      <p:sp>
        <p:nvSpPr>
          <p:cNvPr id="49" name="TextBox 48">
            <a:extLst>
              <a:ext uri="{FF2B5EF4-FFF2-40B4-BE49-F238E27FC236}">
                <a16:creationId xmlns:a16="http://schemas.microsoft.com/office/drawing/2014/main" id="{C1107686-D942-D84D-3725-72031D27C21A}"/>
              </a:ext>
            </a:extLst>
          </p:cNvPr>
          <p:cNvSpPr txBox="1"/>
          <p:nvPr/>
        </p:nvSpPr>
        <p:spPr>
          <a:xfrm>
            <a:off x="11014003" y="4878151"/>
            <a:ext cx="300878" cy="307777"/>
          </a:xfrm>
          <a:prstGeom prst="rect">
            <a:avLst/>
          </a:prstGeom>
          <a:noFill/>
        </p:spPr>
        <p:txBody>
          <a:bodyPr wrap="square">
            <a:spAutoFit/>
          </a:bodyPr>
          <a:lstStyle/>
          <a:p>
            <a:r>
              <a:rPr lang="en-US" sz="1400" b="1">
                <a:latin typeface="Avenir Next LT Pro" panose="020B0504020202020204" pitchFamily="34" charset="0"/>
              </a:rPr>
              <a:t>3</a:t>
            </a:r>
            <a:endParaRPr lang="en-US" sz="1400" b="1"/>
          </a:p>
        </p:txBody>
      </p:sp>
      <p:sp>
        <p:nvSpPr>
          <p:cNvPr id="50" name="TextBox 49">
            <a:extLst>
              <a:ext uri="{FF2B5EF4-FFF2-40B4-BE49-F238E27FC236}">
                <a16:creationId xmlns:a16="http://schemas.microsoft.com/office/drawing/2014/main" id="{96AC992E-E081-BD66-E80C-7C1488831616}"/>
              </a:ext>
            </a:extLst>
          </p:cNvPr>
          <p:cNvSpPr txBox="1"/>
          <p:nvPr/>
        </p:nvSpPr>
        <p:spPr>
          <a:xfrm>
            <a:off x="9352045" y="3100591"/>
            <a:ext cx="300878" cy="307777"/>
          </a:xfrm>
          <a:prstGeom prst="rect">
            <a:avLst/>
          </a:prstGeom>
          <a:noFill/>
        </p:spPr>
        <p:txBody>
          <a:bodyPr wrap="square">
            <a:spAutoFit/>
          </a:bodyPr>
          <a:lstStyle/>
          <a:p>
            <a:r>
              <a:rPr lang="en-US" sz="1400" b="1">
                <a:latin typeface="Avenir Next LT Pro" panose="020B0504020202020204" pitchFamily="34" charset="0"/>
              </a:rPr>
              <a:t>4</a:t>
            </a:r>
            <a:endParaRPr lang="en-US" sz="1400" b="1"/>
          </a:p>
        </p:txBody>
      </p:sp>
      <p:sp>
        <p:nvSpPr>
          <p:cNvPr id="51" name="TextBox 50">
            <a:extLst>
              <a:ext uri="{FF2B5EF4-FFF2-40B4-BE49-F238E27FC236}">
                <a16:creationId xmlns:a16="http://schemas.microsoft.com/office/drawing/2014/main" id="{2912873F-DC32-F8CF-C42F-8349D1C06B5D}"/>
              </a:ext>
            </a:extLst>
          </p:cNvPr>
          <p:cNvSpPr txBox="1"/>
          <p:nvPr/>
        </p:nvSpPr>
        <p:spPr>
          <a:xfrm>
            <a:off x="11014003" y="3708173"/>
            <a:ext cx="300878" cy="307777"/>
          </a:xfrm>
          <a:prstGeom prst="rect">
            <a:avLst/>
          </a:prstGeom>
          <a:noFill/>
        </p:spPr>
        <p:txBody>
          <a:bodyPr wrap="square">
            <a:spAutoFit/>
          </a:bodyPr>
          <a:lstStyle/>
          <a:p>
            <a:r>
              <a:rPr lang="en-US" sz="1400" b="1">
                <a:latin typeface="Avenir Next LT Pro" panose="020B0504020202020204" pitchFamily="34" charset="0"/>
              </a:rPr>
              <a:t>4</a:t>
            </a:r>
            <a:endParaRPr lang="en-US" sz="1400" b="1"/>
          </a:p>
        </p:txBody>
      </p:sp>
      <p:sp>
        <p:nvSpPr>
          <p:cNvPr id="52" name="TextBox 51">
            <a:extLst>
              <a:ext uri="{FF2B5EF4-FFF2-40B4-BE49-F238E27FC236}">
                <a16:creationId xmlns:a16="http://schemas.microsoft.com/office/drawing/2014/main" id="{19EB9A77-BA9E-8029-4D4E-B23834C97AFF}"/>
              </a:ext>
            </a:extLst>
          </p:cNvPr>
          <p:cNvSpPr txBox="1"/>
          <p:nvPr/>
        </p:nvSpPr>
        <p:spPr>
          <a:xfrm>
            <a:off x="9347151" y="4278567"/>
            <a:ext cx="300878" cy="307777"/>
          </a:xfrm>
          <a:prstGeom prst="rect">
            <a:avLst/>
          </a:prstGeom>
          <a:noFill/>
        </p:spPr>
        <p:txBody>
          <a:bodyPr wrap="square">
            <a:spAutoFit/>
          </a:bodyPr>
          <a:lstStyle/>
          <a:p>
            <a:r>
              <a:rPr lang="en-US" sz="1400" b="1">
                <a:latin typeface="Avenir Next LT Pro" panose="020B0504020202020204" pitchFamily="34" charset="0"/>
              </a:rPr>
              <a:t>5</a:t>
            </a:r>
            <a:endParaRPr lang="en-US" sz="1400" b="1"/>
          </a:p>
        </p:txBody>
      </p:sp>
      <p:sp>
        <p:nvSpPr>
          <p:cNvPr id="53" name="TextBox 52">
            <a:extLst>
              <a:ext uri="{FF2B5EF4-FFF2-40B4-BE49-F238E27FC236}">
                <a16:creationId xmlns:a16="http://schemas.microsoft.com/office/drawing/2014/main" id="{5A6B4932-F98F-CBC1-158C-7E10F76AA416}"/>
              </a:ext>
            </a:extLst>
          </p:cNvPr>
          <p:cNvSpPr txBox="1"/>
          <p:nvPr/>
        </p:nvSpPr>
        <p:spPr>
          <a:xfrm>
            <a:off x="11014003" y="1900535"/>
            <a:ext cx="300878" cy="307777"/>
          </a:xfrm>
          <a:prstGeom prst="rect">
            <a:avLst/>
          </a:prstGeom>
          <a:noFill/>
        </p:spPr>
        <p:txBody>
          <a:bodyPr wrap="square">
            <a:spAutoFit/>
          </a:bodyPr>
          <a:lstStyle/>
          <a:p>
            <a:r>
              <a:rPr lang="en-US" sz="1400" b="1">
                <a:latin typeface="Avenir Next LT Pro" panose="020B0504020202020204" pitchFamily="34" charset="0"/>
              </a:rPr>
              <a:t>5</a:t>
            </a:r>
            <a:endParaRPr lang="en-US" sz="1400" b="1"/>
          </a:p>
        </p:txBody>
      </p:sp>
      <p:sp>
        <p:nvSpPr>
          <p:cNvPr id="54" name="TextBox 53">
            <a:extLst>
              <a:ext uri="{FF2B5EF4-FFF2-40B4-BE49-F238E27FC236}">
                <a16:creationId xmlns:a16="http://schemas.microsoft.com/office/drawing/2014/main" id="{0C26A0D7-43FB-00BA-B308-2915E7997EC6}"/>
              </a:ext>
            </a:extLst>
          </p:cNvPr>
          <p:cNvSpPr txBox="1"/>
          <p:nvPr/>
        </p:nvSpPr>
        <p:spPr>
          <a:xfrm>
            <a:off x="9358023" y="3707694"/>
            <a:ext cx="300878" cy="307777"/>
          </a:xfrm>
          <a:prstGeom prst="rect">
            <a:avLst/>
          </a:prstGeom>
          <a:noFill/>
        </p:spPr>
        <p:txBody>
          <a:bodyPr wrap="square">
            <a:spAutoFit/>
          </a:bodyPr>
          <a:lstStyle/>
          <a:p>
            <a:r>
              <a:rPr lang="en-US" sz="1400" b="1">
                <a:latin typeface="Avenir Next LT Pro" panose="020B0504020202020204" pitchFamily="34" charset="0"/>
              </a:rPr>
              <a:t>6</a:t>
            </a:r>
            <a:endParaRPr lang="en-US" sz="1400" b="1"/>
          </a:p>
        </p:txBody>
      </p:sp>
      <p:sp>
        <p:nvSpPr>
          <p:cNvPr id="55" name="TextBox 54">
            <a:extLst>
              <a:ext uri="{FF2B5EF4-FFF2-40B4-BE49-F238E27FC236}">
                <a16:creationId xmlns:a16="http://schemas.microsoft.com/office/drawing/2014/main" id="{C4C8B431-D476-7E82-2329-704818B0B02A}"/>
              </a:ext>
            </a:extLst>
          </p:cNvPr>
          <p:cNvSpPr txBox="1"/>
          <p:nvPr/>
        </p:nvSpPr>
        <p:spPr>
          <a:xfrm>
            <a:off x="11014003" y="2491745"/>
            <a:ext cx="300878" cy="307777"/>
          </a:xfrm>
          <a:prstGeom prst="rect">
            <a:avLst/>
          </a:prstGeom>
          <a:noFill/>
        </p:spPr>
        <p:txBody>
          <a:bodyPr wrap="square">
            <a:spAutoFit/>
          </a:bodyPr>
          <a:lstStyle/>
          <a:p>
            <a:r>
              <a:rPr lang="en-US" sz="1400" b="1">
                <a:latin typeface="Avenir Next LT Pro" panose="020B0504020202020204" pitchFamily="34" charset="0"/>
              </a:rPr>
              <a:t>6</a:t>
            </a:r>
            <a:endParaRPr lang="en-US" sz="1400" b="1"/>
          </a:p>
        </p:txBody>
      </p:sp>
    </p:spTree>
    <p:extLst>
      <p:ext uri="{BB962C8B-B14F-4D97-AF65-F5344CB8AC3E}">
        <p14:creationId xmlns:p14="http://schemas.microsoft.com/office/powerpoint/2010/main" val="4001332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0BB18-E7E1-1CCF-9A46-6F83272AC79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D93DC45-9825-0B49-363E-B88742C3BD1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42BC0F4-244E-5C19-935F-3C9A1DF0B311}"/>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21</a:t>
            </a:r>
          </a:p>
        </p:txBody>
      </p:sp>
      <p:sp>
        <p:nvSpPr>
          <p:cNvPr id="5" name="TextBox 4">
            <a:extLst>
              <a:ext uri="{FF2B5EF4-FFF2-40B4-BE49-F238E27FC236}">
                <a16:creationId xmlns:a16="http://schemas.microsoft.com/office/drawing/2014/main" id="{E5363C4D-9CA6-7EAC-D439-569917F1E27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Elaborate</a:t>
            </a:r>
          </a:p>
        </p:txBody>
      </p:sp>
      <p:sp>
        <p:nvSpPr>
          <p:cNvPr id="6" name="Rectangle: Rounded Corners 5">
            <a:extLst>
              <a:ext uri="{FF2B5EF4-FFF2-40B4-BE49-F238E27FC236}">
                <a16:creationId xmlns:a16="http://schemas.microsoft.com/office/drawing/2014/main" id="{9CEE5A6D-0122-218C-75B7-89D6767E10F8}"/>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11999B-D48A-F585-1B7E-EB468E2001D6}"/>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grpSp>
        <p:nvGrpSpPr>
          <p:cNvPr id="13" name="Group 12">
            <a:extLst>
              <a:ext uri="{FF2B5EF4-FFF2-40B4-BE49-F238E27FC236}">
                <a16:creationId xmlns:a16="http://schemas.microsoft.com/office/drawing/2014/main" id="{C7F88317-1AFB-576D-069C-A3F86E6772BC}"/>
              </a:ext>
            </a:extLst>
          </p:cNvPr>
          <p:cNvGrpSpPr/>
          <p:nvPr/>
        </p:nvGrpSpPr>
        <p:grpSpPr>
          <a:xfrm>
            <a:off x="1467495" y="241989"/>
            <a:ext cx="9257009" cy="5749136"/>
            <a:chOff x="337306" y="230559"/>
            <a:chExt cx="9257009" cy="5749136"/>
          </a:xfrm>
        </p:grpSpPr>
        <p:pic>
          <p:nvPicPr>
            <p:cNvPr id="8" name="Picture 7" descr="A picture containing text, bird, different, gray&#10;&#10;AI-generated content may be incorrect.">
              <a:extLst>
                <a:ext uri="{FF2B5EF4-FFF2-40B4-BE49-F238E27FC236}">
                  <a16:creationId xmlns:a16="http://schemas.microsoft.com/office/drawing/2014/main" id="{06EA5696-152D-0166-B334-731CA46C2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306" y="230559"/>
              <a:ext cx="4542693" cy="5749136"/>
            </a:xfrm>
            <a:prstGeom prst="rect">
              <a:avLst/>
            </a:prstGeom>
          </p:spPr>
        </p:pic>
        <p:pic>
          <p:nvPicPr>
            <p:cNvPr id="11" name="Picture 10" descr="A picture containing text, different&#10;&#10;AI-generated content may be incorrect.">
              <a:extLst>
                <a:ext uri="{FF2B5EF4-FFF2-40B4-BE49-F238E27FC236}">
                  <a16:creationId xmlns:a16="http://schemas.microsoft.com/office/drawing/2014/main" id="{6AE9FC85-AF9D-D6F9-D601-284EB88E96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116" y="230559"/>
              <a:ext cx="4545199" cy="5749136"/>
            </a:xfrm>
            <a:prstGeom prst="rect">
              <a:avLst/>
            </a:prstGeom>
          </p:spPr>
        </p:pic>
      </p:grpSp>
    </p:spTree>
    <p:extLst>
      <p:ext uri="{BB962C8B-B14F-4D97-AF65-F5344CB8AC3E}">
        <p14:creationId xmlns:p14="http://schemas.microsoft.com/office/powerpoint/2010/main" val="1215738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D975F-7B39-53C6-89A3-1A130316ACD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B92CC89-B42E-DE45-F38C-2B866854A47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B704F44-EEA1-32B4-1723-A59CE6A9389D}"/>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22</a:t>
            </a:r>
          </a:p>
        </p:txBody>
      </p:sp>
      <p:sp>
        <p:nvSpPr>
          <p:cNvPr id="5" name="TextBox 4">
            <a:extLst>
              <a:ext uri="{FF2B5EF4-FFF2-40B4-BE49-F238E27FC236}">
                <a16:creationId xmlns:a16="http://schemas.microsoft.com/office/drawing/2014/main" id="{297F54EB-AFE4-9E28-8DC6-5BC6BE99322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Elaborate</a:t>
            </a:r>
          </a:p>
        </p:txBody>
      </p:sp>
      <p:sp>
        <p:nvSpPr>
          <p:cNvPr id="6" name="Rectangle: Rounded Corners 5">
            <a:extLst>
              <a:ext uri="{FF2B5EF4-FFF2-40B4-BE49-F238E27FC236}">
                <a16:creationId xmlns:a16="http://schemas.microsoft.com/office/drawing/2014/main" id="{C25CD8C2-CB27-F503-4353-8C6125AA5C94}"/>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EF716BB-8E80-D449-67BE-139B7576A823}"/>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pic>
        <p:nvPicPr>
          <p:cNvPr id="8" name="Picture 7" descr="A picture containing text, bird, different, gray&#10;&#10;AI-generated content may be incorrect.">
            <a:extLst>
              <a:ext uri="{FF2B5EF4-FFF2-40B4-BE49-F238E27FC236}">
                <a16:creationId xmlns:a16="http://schemas.microsoft.com/office/drawing/2014/main" id="{5383DE6A-1080-837C-91D9-88C181DCD419}"/>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1467495" y="241989"/>
            <a:ext cx="2258931" cy="1911276"/>
          </a:xfrm>
          <a:prstGeom prst="rect">
            <a:avLst/>
          </a:prstGeom>
        </p:spPr>
      </p:pic>
      <p:pic>
        <p:nvPicPr>
          <p:cNvPr id="11" name="Picture 10" descr="A picture containing text, different&#10;&#10;AI-generated content may be incorrect.">
            <a:extLst>
              <a:ext uri="{FF2B5EF4-FFF2-40B4-BE49-F238E27FC236}">
                <a16:creationId xmlns:a16="http://schemas.microsoft.com/office/drawing/2014/main" id="{2CF28658-728A-D341-1F6A-7358B56D31CA}"/>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a:xfrm>
            <a:off x="3837069" y="239478"/>
            <a:ext cx="2258931" cy="1911276"/>
          </a:xfrm>
          <a:prstGeom prst="rect">
            <a:avLst/>
          </a:prstGeom>
        </p:spPr>
      </p:pic>
      <p:pic>
        <p:nvPicPr>
          <p:cNvPr id="14" name="Picture 13" descr="A picture containing text, bird, different, gray&#10;&#10;AI-generated content may be incorrect.">
            <a:extLst>
              <a:ext uri="{FF2B5EF4-FFF2-40B4-BE49-F238E27FC236}">
                <a16:creationId xmlns:a16="http://schemas.microsoft.com/office/drawing/2014/main" id="{15FAD41C-810F-4EAF-969B-72878A1C1A04}"/>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a:xfrm>
            <a:off x="6577386" y="239478"/>
            <a:ext cx="2258931" cy="1911276"/>
          </a:xfrm>
          <a:prstGeom prst="rect">
            <a:avLst/>
          </a:prstGeom>
        </p:spPr>
      </p:pic>
      <p:pic>
        <p:nvPicPr>
          <p:cNvPr id="15" name="Picture 14" descr="A picture containing text, bird, different, gray&#10;&#10;AI-generated content may be incorrect.">
            <a:extLst>
              <a:ext uri="{FF2B5EF4-FFF2-40B4-BE49-F238E27FC236}">
                <a16:creationId xmlns:a16="http://schemas.microsoft.com/office/drawing/2014/main" id="{6D8FCE8F-13DE-DA5A-4366-59D98F949893}"/>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a:xfrm>
            <a:off x="6588037" y="4204762"/>
            <a:ext cx="2283762" cy="1936954"/>
          </a:xfrm>
          <a:prstGeom prst="rect">
            <a:avLst/>
          </a:prstGeom>
        </p:spPr>
      </p:pic>
      <p:pic>
        <p:nvPicPr>
          <p:cNvPr id="16" name="Picture 15" descr="A picture containing text, bird, different, gray&#10;&#10;AI-generated content may be incorrect.">
            <a:extLst>
              <a:ext uri="{FF2B5EF4-FFF2-40B4-BE49-F238E27FC236}">
                <a16:creationId xmlns:a16="http://schemas.microsoft.com/office/drawing/2014/main" id="{3A2F2B1B-AFCE-4717-3A5C-285939E324E9}"/>
              </a:ext>
            </a:extLst>
          </p:cNvPr>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a:xfrm>
            <a:off x="6564970" y="2179891"/>
            <a:ext cx="2283762" cy="1952343"/>
          </a:xfrm>
          <a:prstGeom prst="rect">
            <a:avLst/>
          </a:prstGeom>
        </p:spPr>
      </p:pic>
      <p:pic>
        <p:nvPicPr>
          <p:cNvPr id="17" name="Picture 16" descr="A picture containing text, bird, different, gray&#10;&#10;AI-generated content may be incorrect.">
            <a:extLst>
              <a:ext uri="{FF2B5EF4-FFF2-40B4-BE49-F238E27FC236}">
                <a16:creationId xmlns:a16="http://schemas.microsoft.com/office/drawing/2014/main" id="{FDD976BA-2136-4D2F-4D01-1DF859A294A6}"/>
              </a:ext>
            </a:extLst>
          </p:cNvPr>
          <p:cNvPicPr>
            <a:picLocks noChangeAspect="1"/>
          </p:cNvPicPr>
          <p:nvPr/>
        </p:nvPicPr>
        <p:blipFill>
          <a:blip r:embed="rId8" cstate="screen">
            <a:extLst>
              <a:ext uri="{28A0092B-C50C-407E-A947-70E740481C1C}">
                <a14:useLocalDpi xmlns:a14="http://schemas.microsoft.com/office/drawing/2010/main" val="0"/>
              </a:ext>
            </a:extLst>
          </a:blip>
          <a:srcRect/>
          <a:stretch>
            <a:fillRect/>
          </a:stretch>
        </p:blipFill>
        <p:spPr>
          <a:xfrm>
            <a:off x="1467495" y="4194507"/>
            <a:ext cx="2283762" cy="1900907"/>
          </a:xfrm>
          <a:prstGeom prst="rect">
            <a:avLst/>
          </a:prstGeom>
        </p:spPr>
      </p:pic>
      <p:pic>
        <p:nvPicPr>
          <p:cNvPr id="18" name="Picture 17" descr="A picture containing text, bird, different, gray&#10;&#10;AI-generated content may be incorrect.">
            <a:extLst>
              <a:ext uri="{FF2B5EF4-FFF2-40B4-BE49-F238E27FC236}">
                <a16:creationId xmlns:a16="http://schemas.microsoft.com/office/drawing/2014/main" id="{780A9117-2EE4-0570-F452-30AD6F1845C7}"/>
              </a:ext>
            </a:extLst>
          </p:cNvPr>
          <p:cNvPicPr>
            <a:picLocks noChangeAspect="1"/>
          </p:cNvPicPr>
          <p:nvPr/>
        </p:nvPicPr>
        <p:blipFill>
          <a:blip r:embed="rId9" cstate="screen">
            <a:extLst>
              <a:ext uri="{28A0092B-C50C-407E-A947-70E740481C1C}">
                <a14:useLocalDpi xmlns:a14="http://schemas.microsoft.com/office/drawing/2010/main" val="0"/>
              </a:ext>
            </a:extLst>
          </a:blip>
          <a:srcRect/>
          <a:stretch>
            <a:fillRect/>
          </a:stretch>
        </p:blipFill>
        <p:spPr>
          <a:xfrm>
            <a:off x="1431501" y="2217578"/>
            <a:ext cx="2283762" cy="1885518"/>
          </a:xfrm>
          <a:prstGeom prst="rect">
            <a:avLst/>
          </a:prstGeom>
        </p:spPr>
      </p:pic>
      <p:pic>
        <p:nvPicPr>
          <p:cNvPr id="19" name="Picture 18" descr="A picture containing text, different&#10;&#10;AI-generated content may be incorrect.">
            <a:extLst>
              <a:ext uri="{FF2B5EF4-FFF2-40B4-BE49-F238E27FC236}">
                <a16:creationId xmlns:a16="http://schemas.microsoft.com/office/drawing/2014/main" id="{2CE1D279-E935-CBCE-9D67-A2C267B5C49B}"/>
              </a:ext>
            </a:extLst>
          </p:cNvPr>
          <p:cNvPicPr>
            <a:picLocks noChangeAspect="1"/>
          </p:cNvPicPr>
          <p:nvPr/>
        </p:nvPicPr>
        <p:blipFill>
          <a:blip r:embed="rId10" cstate="screen">
            <a:extLst>
              <a:ext uri="{28A0092B-C50C-407E-A947-70E740481C1C}">
                <a14:useLocalDpi xmlns:a14="http://schemas.microsoft.com/office/drawing/2010/main" val="0"/>
              </a:ext>
            </a:extLst>
          </a:blip>
          <a:srcRect/>
          <a:stretch>
            <a:fillRect/>
          </a:stretch>
        </p:blipFill>
        <p:spPr>
          <a:xfrm>
            <a:off x="8932039" y="243365"/>
            <a:ext cx="2286268" cy="1913787"/>
          </a:xfrm>
          <a:prstGeom prst="rect">
            <a:avLst/>
          </a:prstGeom>
        </p:spPr>
      </p:pic>
      <p:pic>
        <p:nvPicPr>
          <p:cNvPr id="20" name="Picture 19" descr="A picture containing text, different&#10;&#10;AI-generated content may be incorrect.">
            <a:extLst>
              <a:ext uri="{FF2B5EF4-FFF2-40B4-BE49-F238E27FC236}">
                <a16:creationId xmlns:a16="http://schemas.microsoft.com/office/drawing/2014/main" id="{BC165E7D-0971-6E2E-3F25-75A124880A10}"/>
              </a:ext>
            </a:extLst>
          </p:cNvPr>
          <p:cNvPicPr>
            <a:picLocks noChangeAspect="1"/>
          </p:cNvPicPr>
          <p:nvPr/>
        </p:nvPicPr>
        <p:blipFill>
          <a:blip r:embed="rId11" cstate="screen">
            <a:extLst>
              <a:ext uri="{28A0092B-C50C-407E-A947-70E740481C1C}">
                <a14:useLocalDpi xmlns:a14="http://schemas.microsoft.com/office/drawing/2010/main" val="0"/>
              </a:ext>
            </a:extLst>
          </a:blip>
          <a:srcRect/>
          <a:stretch>
            <a:fillRect/>
          </a:stretch>
        </p:blipFill>
        <p:spPr>
          <a:xfrm>
            <a:off x="8956871" y="4213605"/>
            <a:ext cx="2283762" cy="1936953"/>
          </a:xfrm>
          <a:prstGeom prst="rect">
            <a:avLst/>
          </a:prstGeom>
        </p:spPr>
      </p:pic>
      <p:pic>
        <p:nvPicPr>
          <p:cNvPr id="21" name="Picture 20" descr="A picture containing text, different&#10;&#10;AI-generated content may be incorrect.">
            <a:extLst>
              <a:ext uri="{FF2B5EF4-FFF2-40B4-BE49-F238E27FC236}">
                <a16:creationId xmlns:a16="http://schemas.microsoft.com/office/drawing/2014/main" id="{1D61D83C-137B-644A-89AF-779F46EA3ADB}"/>
              </a:ext>
            </a:extLst>
          </p:cNvPr>
          <p:cNvPicPr>
            <a:picLocks noChangeAspect="1"/>
          </p:cNvPicPr>
          <p:nvPr/>
        </p:nvPicPr>
        <p:blipFill>
          <a:blip r:embed="rId12" cstate="screen">
            <a:extLst>
              <a:ext uri="{28A0092B-C50C-407E-A947-70E740481C1C}">
                <a14:useLocalDpi xmlns:a14="http://schemas.microsoft.com/office/drawing/2010/main" val="0"/>
              </a:ext>
            </a:extLst>
          </a:blip>
          <a:srcRect/>
          <a:stretch>
            <a:fillRect/>
          </a:stretch>
        </p:blipFill>
        <p:spPr>
          <a:xfrm>
            <a:off x="8956871" y="2186688"/>
            <a:ext cx="2261436" cy="1967732"/>
          </a:xfrm>
          <a:prstGeom prst="rect">
            <a:avLst/>
          </a:prstGeom>
        </p:spPr>
      </p:pic>
      <p:pic>
        <p:nvPicPr>
          <p:cNvPr id="22" name="Picture 21" descr="A picture containing text, different&#10;&#10;AI-generated content may be incorrect.">
            <a:extLst>
              <a:ext uri="{FF2B5EF4-FFF2-40B4-BE49-F238E27FC236}">
                <a16:creationId xmlns:a16="http://schemas.microsoft.com/office/drawing/2014/main" id="{46B39CFB-18B3-D501-AF3C-A7EF499E1E5A}"/>
              </a:ext>
            </a:extLst>
          </p:cNvPr>
          <p:cNvPicPr>
            <a:picLocks noChangeAspect="1"/>
          </p:cNvPicPr>
          <p:nvPr/>
        </p:nvPicPr>
        <p:blipFill>
          <a:blip r:embed="rId13" cstate="screen">
            <a:extLst>
              <a:ext uri="{28A0092B-C50C-407E-A947-70E740481C1C}">
                <a14:useLocalDpi xmlns:a14="http://schemas.microsoft.com/office/drawing/2010/main" val="0"/>
              </a:ext>
            </a:extLst>
          </a:blip>
          <a:srcRect/>
          <a:stretch>
            <a:fillRect/>
          </a:stretch>
        </p:blipFill>
        <p:spPr>
          <a:xfrm>
            <a:off x="3837069" y="4202201"/>
            <a:ext cx="2283763" cy="1885518"/>
          </a:xfrm>
          <a:prstGeom prst="rect">
            <a:avLst/>
          </a:prstGeom>
        </p:spPr>
      </p:pic>
      <p:pic>
        <p:nvPicPr>
          <p:cNvPr id="23" name="Picture 22" descr="A picture containing text, different&#10;&#10;AI-generated content may be incorrect.">
            <a:extLst>
              <a:ext uri="{FF2B5EF4-FFF2-40B4-BE49-F238E27FC236}">
                <a16:creationId xmlns:a16="http://schemas.microsoft.com/office/drawing/2014/main" id="{BDE8F94E-4D48-5A77-4B67-7FBEECFC1425}"/>
              </a:ext>
            </a:extLst>
          </p:cNvPr>
          <p:cNvPicPr>
            <a:picLocks noChangeAspect="1"/>
          </p:cNvPicPr>
          <p:nvPr/>
        </p:nvPicPr>
        <p:blipFill>
          <a:blip r:embed="rId14" cstate="screen">
            <a:extLst>
              <a:ext uri="{28A0092B-C50C-407E-A947-70E740481C1C}">
                <a14:useLocalDpi xmlns:a14="http://schemas.microsoft.com/office/drawing/2010/main" val="0"/>
              </a:ext>
            </a:extLst>
          </a:blip>
          <a:srcRect/>
          <a:stretch>
            <a:fillRect/>
          </a:stretch>
        </p:blipFill>
        <p:spPr>
          <a:xfrm>
            <a:off x="3809732" y="2198111"/>
            <a:ext cx="2286268" cy="1898397"/>
          </a:xfrm>
          <a:prstGeom prst="rect">
            <a:avLst/>
          </a:prstGeom>
        </p:spPr>
      </p:pic>
      <p:cxnSp>
        <p:nvCxnSpPr>
          <p:cNvPr id="25" name="Straight Arrow Connector 24">
            <a:extLst>
              <a:ext uri="{FF2B5EF4-FFF2-40B4-BE49-F238E27FC236}">
                <a16:creationId xmlns:a16="http://schemas.microsoft.com/office/drawing/2014/main" id="{BA0A2634-C73C-A2B7-F222-88B5894FC189}"/>
              </a:ext>
            </a:extLst>
          </p:cNvPr>
          <p:cNvCxnSpPr/>
          <p:nvPr/>
        </p:nvCxnSpPr>
        <p:spPr>
          <a:xfrm>
            <a:off x="3543300" y="1285875"/>
            <a:ext cx="533400" cy="0"/>
          </a:xfrm>
          <a:prstGeom prst="straightConnector1">
            <a:avLst/>
          </a:prstGeom>
          <a:ln w="57150">
            <a:solidFill>
              <a:schemeClr val="accent3">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8A39223F-3403-2A2B-8571-75C9160B5E4D}"/>
              </a:ext>
            </a:extLst>
          </p:cNvPr>
          <p:cNvCxnSpPr/>
          <p:nvPr/>
        </p:nvCxnSpPr>
        <p:spPr>
          <a:xfrm>
            <a:off x="3543032" y="3228975"/>
            <a:ext cx="533400" cy="0"/>
          </a:xfrm>
          <a:prstGeom prst="straightConnector1">
            <a:avLst/>
          </a:prstGeom>
          <a:ln w="57150">
            <a:solidFill>
              <a:schemeClr val="accent3">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BB07649-8EF2-B796-2B31-B3AF22B0DC29}"/>
              </a:ext>
            </a:extLst>
          </p:cNvPr>
          <p:cNvCxnSpPr/>
          <p:nvPr/>
        </p:nvCxnSpPr>
        <p:spPr>
          <a:xfrm>
            <a:off x="3543032" y="5172075"/>
            <a:ext cx="533400" cy="0"/>
          </a:xfrm>
          <a:prstGeom prst="straightConnector1">
            <a:avLst/>
          </a:prstGeom>
          <a:ln w="57150">
            <a:solidFill>
              <a:schemeClr val="accent3">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09712526-C995-A97C-F94F-F97A32DDDF03}"/>
              </a:ext>
            </a:extLst>
          </p:cNvPr>
          <p:cNvCxnSpPr/>
          <p:nvPr/>
        </p:nvCxnSpPr>
        <p:spPr>
          <a:xfrm>
            <a:off x="8665339" y="1190625"/>
            <a:ext cx="533400" cy="0"/>
          </a:xfrm>
          <a:prstGeom prst="straightConnector1">
            <a:avLst/>
          </a:prstGeom>
          <a:ln w="57150">
            <a:solidFill>
              <a:schemeClr val="accent3">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CC291DE9-5596-A132-9E18-36A595836F02}"/>
              </a:ext>
            </a:extLst>
          </p:cNvPr>
          <p:cNvCxnSpPr/>
          <p:nvPr/>
        </p:nvCxnSpPr>
        <p:spPr>
          <a:xfrm>
            <a:off x="8690171" y="3219450"/>
            <a:ext cx="533400" cy="0"/>
          </a:xfrm>
          <a:prstGeom prst="straightConnector1">
            <a:avLst/>
          </a:prstGeom>
          <a:ln w="57150">
            <a:solidFill>
              <a:schemeClr val="accent3">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01208811-E5DE-8786-933E-9A3459F1A6FA}"/>
              </a:ext>
            </a:extLst>
          </p:cNvPr>
          <p:cNvCxnSpPr/>
          <p:nvPr/>
        </p:nvCxnSpPr>
        <p:spPr>
          <a:xfrm>
            <a:off x="8665339" y="5191125"/>
            <a:ext cx="533400" cy="0"/>
          </a:xfrm>
          <a:prstGeom prst="straightConnector1">
            <a:avLst/>
          </a:prstGeom>
          <a:ln w="57150">
            <a:solidFill>
              <a:schemeClr val="accent3">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2458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896B4-FCB2-7F8B-0E1E-2BD4C2067DA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4A5744E-E1AA-553E-404A-0E4CDDBC58D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28CF530-6F99-0C97-905D-F3102976A79D}"/>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23</a:t>
            </a:r>
          </a:p>
        </p:txBody>
      </p:sp>
      <p:sp>
        <p:nvSpPr>
          <p:cNvPr id="5" name="TextBox 4">
            <a:extLst>
              <a:ext uri="{FF2B5EF4-FFF2-40B4-BE49-F238E27FC236}">
                <a16:creationId xmlns:a16="http://schemas.microsoft.com/office/drawing/2014/main" id="{1BD1003C-9A8C-5045-3F64-C2A15A36179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Elaborate</a:t>
            </a:r>
          </a:p>
        </p:txBody>
      </p:sp>
      <p:sp>
        <p:nvSpPr>
          <p:cNvPr id="6" name="Rectangle: Rounded Corners 5">
            <a:extLst>
              <a:ext uri="{FF2B5EF4-FFF2-40B4-BE49-F238E27FC236}">
                <a16:creationId xmlns:a16="http://schemas.microsoft.com/office/drawing/2014/main" id="{44B722BB-C763-9974-4CC0-5E9B7CC3DD37}"/>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7D063F0-962E-8AF9-83B1-D443BB75A2F0}"/>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sp>
        <p:nvSpPr>
          <p:cNvPr id="3" name="TextBox 2">
            <a:extLst>
              <a:ext uri="{FF2B5EF4-FFF2-40B4-BE49-F238E27FC236}">
                <a16:creationId xmlns:a16="http://schemas.microsoft.com/office/drawing/2014/main" id="{209A731D-EF5E-E0C2-B2DD-5426DFB2C566}"/>
              </a:ext>
            </a:extLst>
          </p:cNvPr>
          <p:cNvSpPr txBox="1"/>
          <p:nvPr/>
        </p:nvSpPr>
        <p:spPr>
          <a:xfrm>
            <a:off x="440753" y="2477040"/>
            <a:ext cx="6303805" cy="1569660"/>
          </a:xfrm>
          <a:prstGeom prst="rect">
            <a:avLst/>
          </a:prstGeom>
          <a:noFill/>
        </p:spPr>
        <p:txBody>
          <a:bodyPr wrap="square">
            <a:spAutoFit/>
          </a:bodyPr>
          <a:lstStyle/>
          <a:p>
            <a:pPr algn="ctr"/>
            <a:r>
              <a:rPr lang="en-US" sz="4800">
                <a:latin typeface="Avenir Next LT Pro" panose="020B0504020202020204" pitchFamily="34" charset="0"/>
              </a:rPr>
              <a:t>What does a bird use its beak for?</a:t>
            </a:r>
          </a:p>
        </p:txBody>
      </p:sp>
      <p:pic>
        <p:nvPicPr>
          <p:cNvPr id="4098" name="Picture 2" descr="Great&amp;#95;Horned&amp;#95;Owl&amp;#95;0286-byn081823.dng">
            <a:extLst>
              <a:ext uri="{FF2B5EF4-FFF2-40B4-BE49-F238E27FC236}">
                <a16:creationId xmlns:a16="http://schemas.microsoft.com/office/drawing/2014/main" id="{01F07728-A665-891F-EA8D-A4750E88EBC9}"/>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159083" y="-10795"/>
            <a:ext cx="5032917" cy="624343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752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95068-C9CB-40E4-3F2D-EA5B14B1B90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CDE3503-6BA8-E7F7-D9BE-115B1A34A72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BC8D82B-3B71-6B8C-5B32-CB9643EAA8A6}"/>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24</a:t>
            </a:r>
          </a:p>
        </p:txBody>
      </p:sp>
      <p:sp>
        <p:nvSpPr>
          <p:cNvPr id="5" name="TextBox 4">
            <a:extLst>
              <a:ext uri="{FF2B5EF4-FFF2-40B4-BE49-F238E27FC236}">
                <a16:creationId xmlns:a16="http://schemas.microsoft.com/office/drawing/2014/main" id="{D52BAB04-32AC-B1F9-EECA-26466CF28211}"/>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Elaborate</a:t>
            </a:r>
          </a:p>
        </p:txBody>
      </p:sp>
      <p:sp>
        <p:nvSpPr>
          <p:cNvPr id="6" name="Rectangle: Rounded Corners 5">
            <a:extLst>
              <a:ext uri="{FF2B5EF4-FFF2-40B4-BE49-F238E27FC236}">
                <a16:creationId xmlns:a16="http://schemas.microsoft.com/office/drawing/2014/main" id="{0BD07266-A5FA-9AC6-ACFB-F07CCC271434}"/>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B5F2E9F-C317-CB3F-CDAA-941106F485E5}"/>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sp>
        <p:nvSpPr>
          <p:cNvPr id="3" name="TextBox 2">
            <a:extLst>
              <a:ext uri="{FF2B5EF4-FFF2-40B4-BE49-F238E27FC236}">
                <a16:creationId xmlns:a16="http://schemas.microsoft.com/office/drawing/2014/main" id="{8EA62906-D7F9-876D-3420-3CFA359B8092}"/>
              </a:ext>
            </a:extLst>
          </p:cNvPr>
          <p:cNvSpPr txBox="1"/>
          <p:nvPr/>
        </p:nvSpPr>
        <p:spPr>
          <a:xfrm>
            <a:off x="452369" y="950017"/>
            <a:ext cx="6395931" cy="4524315"/>
          </a:xfrm>
          <a:prstGeom prst="rect">
            <a:avLst/>
          </a:prstGeom>
          <a:noFill/>
        </p:spPr>
        <p:txBody>
          <a:bodyPr wrap="square">
            <a:spAutoFit/>
          </a:bodyPr>
          <a:lstStyle/>
          <a:p>
            <a:pPr algn="ctr"/>
            <a:r>
              <a:rPr lang="en-US" sz="4800">
                <a:latin typeface="Avenir Next LT Pro" panose="020B0504020202020204" pitchFamily="34" charset="0"/>
              </a:rPr>
              <a:t>How is this utensil like a bird beak? Describe the shape of the utensil and how it compares to the birds beak shape.</a:t>
            </a:r>
          </a:p>
        </p:txBody>
      </p:sp>
      <p:pic>
        <p:nvPicPr>
          <p:cNvPr id="8" name="Picture 7" descr="Application&#10;&#10;AI-generated content may be incorrect.">
            <a:extLst>
              <a:ext uri="{FF2B5EF4-FFF2-40B4-BE49-F238E27FC236}">
                <a16:creationId xmlns:a16="http://schemas.microsoft.com/office/drawing/2014/main" id="{C1AA4899-3550-ED45-28CA-3943E2BC75C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19975" y="82804"/>
            <a:ext cx="4686682" cy="6063956"/>
          </a:xfrm>
          <a:prstGeom prst="rect">
            <a:avLst/>
          </a:prstGeom>
          <a:ln>
            <a:solidFill>
              <a:schemeClr val="tx1"/>
            </a:solidFill>
          </a:ln>
        </p:spPr>
      </p:pic>
    </p:spTree>
    <p:extLst>
      <p:ext uri="{BB962C8B-B14F-4D97-AF65-F5344CB8AC3E}">
        <p14:creationId xmlns:p14="http://schemas.microsoft.com/office/powerpoint/2010/main" val="1865472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9BAAD-D761-A5E3-996E-F0618237A8C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729943D-5112-05EF-1588-65321CF905B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83E8884-C93E-7D0F-C6E8-0F3276A056FF}"/>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25</a:t>
            </a:r>
          </a:p>
        </p:txBody>
      </p:sp>
      <p:sp>
        <p:nvSpPr>
          <p:cNvPr id="5" name="TextBox 4">
            <a:extLst>
              <a:ext uri="{FF2B5EF4-FFF2-40B4-BE49-F238E27FC236}">
                <a16:creationId xmlns:a16="http://schemas.microsoft.com/office/drawing/2014/main" id="{0A01EAE3-2BCE-EDCA-D5F6-8CBF6731CA6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Elaborate</a:t>
            </a:r>
          </a:p>
        </p:txBody>
      </p:sp>
      <p:sp>
        <p:nvSpPr>
          <p:cNvPr id="6" name="Rectangle: Rounded Corners 5">
            <a:extLst>
              <a:ext uri="{FF2B5EF4-FFF2-40B4-BE49-F238E27FC236}">
                <a16:creationId xmlns:a16="http://schemas.microsoft.com/office/drawing/2014/main" id="{784D5EFD-9022-FFD1-700E-BD3B6F18D2C6}"/>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7D07C1B-7B4A-F3EC-F178-CAED9597E4C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sp>
        <p:nvSpPr>
          <p:cNvPr id="3" name="TextBox 2">
            <a:extLst>
              <a:ext uri="{FF2B5EF4-FFF2-40B4-BE49-F238E27FC236}">
                <a16:creationId xmlns:a16="http://schemas.microsoft.com/office/drawing/2014/main" id="{B1A20280-DA99-B363-E0E8-FC279B8D63FD}"/>
              </a:ext>
            </a:extLst>
          </p:cNvPr>
          <p:cNvSpPr txBox="1"/>
          <p:nvPr/>
        </p:nvSpPr>
        <p:spPr>
          <a:xfrm>
            <a:off x="461131" y="1960620"/>
            <a:ext cx="6349244" cy="2308324"/>
          </a:xfrm>
          <a:prstGeom prst="rect">
            <a:avLst/>
          </a:prstGeom>
          <a:noFill/>
        </p:spPr>
        <p:txBody>
          <a:bodyPr wrap="square">
            <a:spAutoFit/>
          </a:bodyPr>
          <a:lstStyle/>
          <a:p>
            <a:pPr algn="ctr"/>
            <a:r>
              <a:rPr lang="en-US" sz="4800">
                <a:latin typeface="Avenir Next LT Pro" panose="020B0504020202020204" pitchFamily="34" charset="0"/>
              </a:rPr>
              <a:t>Which utensil works best for each food? Why?</a:t>
            </a:r>
          </a:p>
        </p:txBody>
      </p:sp>
      <p:pic>
        <p:nvPicPr>
          <p:cNvPr id="7" name="Picture 6" descr="Application&#10;&#10;AI-generated content may be incorrect.">
            <a:extLst>
              <a:ext uri="{FF2B5EF4-FFF2-40B4-BE49-F238E27FC236}">
                <a16:creationId xmlns:a16="http://schemas.microsoft.com/office/drawing/2014/main" id="{973A4F39-1197-304B-CE00-DD191091F1F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19975" y="82804"/>
            <a:ext cx="4686682" cy="6063956"/>
          </a:xfrm>
          <a:prstGeom prst="rect">
            <a:avLst/>
          </a:prstGeom>
          <a:ln>
            <a:solidFill>
              <a:schemeClr val="tx1"/>
            </a:solidFill>
          </a:ln>
        </p:spPr>
      </p:pic>
    </p:spTree>
    <p:extLst>
      <p:ext uri="{BB962C8B-B14F-4D97-AF65-F5344CB8AC3E}">
        <p14:creationId xmlns:p14="http://schemas.microsoft.com/office/powerpoint/2010/main" val="3295438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109C8-106C-033C-F9A5-45771CE824C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E20491A-C191-6D32-F89C-A4F56F6AB66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5C57064-B50F-8934-54EB-9C861A3536B8}"/>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26</a:t>
            </a:r>
          </a:p>
        </p:txBody>
      </p:sp>
      <p:sp>
        <p:nvSpPr>
          <p:cNvPr id="5" name="TextBox 4">
            <a:extLst>
              <a:ext uri="{FF2B5EF4-FFF2-40B4-BE49-F238E27FC236}">
                <a16:creationId xmlns:a16="http://schemas.microsoft.com/office/drawing/2014/main" id="{6549D848-A29D-11E0-DEA1-FC280539C03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Elaborate</a:t>
            </a:r>
          </a:p>
        </p:txBody>
      </p:sp>
      <p:sp>
        <p:nvSpPr>
          <p:cNvPr id="6" name="Rectangle: Rounded Corners 5">
            <a:extLst>
              <a:ext uri="{FF2B5EF4-FFF2-40B4-BE49-F238E27FC236}">
                <a16:creationId xmlns:a16="http://schemas.microsoft.com/office/drawing/2014/main" id="{22C87699-A574-17CA-C0AA-C6156F81937A}"/>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98A6FE2-5F79-3280-739E-3793ADA1CB4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sp>
        <p:nvSpPr>
          <p:cNvPr id="3" name="TextBox 2">
            <a:extLst>
              <a:ext uri="{FF2B5EF4-FFF2-40B4-BE49-F238E27FC236}">
                <a16:creationId xmlns:a16="http://schemas.microsoft.com/office/drawing/2014/main" id="{7B33D0BE-036B-719A-806F-245D11960F4C}"/>
              </a:ext>
            </a:extLst>
          </p:cNvPr>
          <p:cNvSpPr txBox="1"/>
          <p:nvPr/>
        </p:nvSpPr>
        <p:spPr>
          <a:xfrm>
            <a:off x="1315843" y="2598003"/>
            <a:ext cx="9560313" cy="830997"/>
          </a:xfrm>
          <a:prstGeom prst="rect">
            <a:avLst/>
          </a:prstGeom>
          <a:noFill/>
        </p:spPr>
        <p:txBody>
          <a:bodyPr wrap="square">
            <a:spAutoFit/>
          </a:bodyPr>
          <a:lstStyle/>
          <a:p>
            <a:pPr algn="ctr"/>
            <a:r>
              <a:rPr lang="en-US" sz="4800">
                <a:latin typeface="Avenir Next LT Pro" panose="020B0504020202020204" pitchFamily="34" charset="0"/>
              </a:rPr>
              <a:t>Which bird has a beak like that?</a:t>
            </a:r>
          </a:p>
        </p:txBody>
      </p:sp>
    </p:spTree>
    <p:extLst>
      <p:ext uri="{BB962C8B-B14F-4D97-AF65-F5344CB8AC3E}">
        <p14:creationId xmlns:p14="http://schemas.microsoft.com/office/powerpoint/2010/main" val="423581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D0599-A174-B57A-59DA-2A3CF137A6C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D89DC88-13D3-4F47-0B0A-36D85C3FC6A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2E9D55D-903A-455B-DA4A-10430208812B}"/>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27</a:t>
            </a:r>
          </a:p>
        </p:txBody>
      </p:sp>
      <p:sp>
        <p:nvSpPr>
          <p:cNvPr id="5" name="TextBox 4">
            <a:extLst>
              <a:ext uri="{FF2B5EF4-FFF2-40B4-BE49-F238E27FC236}">
                <a16:creationId xmlns:a16="http://schemas.microsoft.com/office/drawing/2014/main" id="{6D4D3BCF-DFF1-DCEF-63C8-F7644ECBB17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Elaborate</a:t>
            </a:r>
          </a:p>
        </p:txBody>
      </p:sp>
      <p:sp>
        <p:nvSpPr>
          <p:cNvPr id="6" name="Rectangle: Rounded Corners 5">
            <a:extLst>
              <a:ext uri="{FF2B5EF4-FFF2-40B4-BE49-F238E27FC236}">
                <a16:creationId xmlns:a16="http://schemas.microsoft.com/office/drawing/2014/main" id="{2DDA753C-57BB-1C2C-068F-D3DDEE16399A}"/>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3480F4E-AD74-2BEE-D5E0-C5B8F705836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sp>
        <p:nvSpPr>
          <p:cNvPr id="3" name="TextBox 2">
            <a:extLst>
              <a:ext uri="{FF2B5EF4-FFF2-40B4-BE49-F238E27FC236}">
                <a16:creationId xmlns:a16="http://schemas.microsoft.com/office/drawing/2014/main" id="{3AC32701-A9EA-4211-9564-338C90A8893B}"/>
              </a:ext>
            </a:extLst>
          </p:cNvPr>
          <p:cNvSpPr txBox="1"/>
          <p:nvPr/>
        </p:nvSpPr>
        <p:spPr>
          <a:xfrm>
            <a:off x="765598" y="2366991"/>
            <a:ext cx="10844235" cy="1569660"/>
          </a:xfrm>
          <a:prstGeom prst="rect">
            <a:avLst/>
          </a:prstGeom>
          <a:noFill/>
        </p:spPr>
        <p:txBody>
          <a:bodyPr wrap="square" lIns="91440" tIns="45720" rIns="91440" bIns="45720" anchor="t">
            <a:spAutoFit/>
          </a:bodyPr>
          <a:lstStyle/>
          <a:p>
            <a:pPr algn="ctr"/>
            <a:r>
              <a:rPr lang="en-US" sz="4800">
                <a:latin typeface="Avenir Next LT Pro"/>
              </a:rPr>
              <a:t>Where do you think this bird would live with this kind of beak?</a:t>
            </a:r>
          </a:p>
        </p:txBody>
      </p:sp>
    </p:spTree>
    <p:extLst>
      <p:ext uri="{BB962C8B-B14F-4D97-AF65-F5344CB8AC3E}">
        <p14:creationId xmlns:p14="http://schemas.microsoft.com/office/powerpoint/2010/main" val="3311530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B5E92-17B2-A160-9031-2B4EB37A151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A6A5CA4-9263-983D-E374-5089D7CA4E0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165853E-7827-B4E9-011A-1906096F5806}"/>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28</a:t>
            </a:r>
          </a:p>
        </p:txBody>
      </p:sp>
      <p:sp>
        <p:nvSpPr>
          <p:cNvPr id="5" name="TextBox 4">
            <a:extLst>
              <a:ext uri="{FF2B5EF4-FFF2-40B4-BE49-F238E27FC236}">
                <a16:creationId xmlns:a16="http://schemas.microsoft.com/office/drawing/2014/main" id="{68A57647-1A2E-D045-684F-E5171049B75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Elaborate</a:t>
            </a:r>
          </a:p>
        </p:txBody>
      </p:sp>
      <p:sp>
        <p:nvSpPr>
          <p:cNvPr id="6" name="Rectangle: Rounded Corners 5">
            <a:extLst>
              <a:ext uri="{FF2B5EF4-FFF2-40B4-BE49-F238E27FC236}">
                <a16:creationId xmlns:a16="http://schemas.microsoft.com/office/drawing/2014/main" id="{33E630DF-9FA1-3FD0-5FE4-CD3E0378E435}"/>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721D451-3EE2-B586-EED6-A925A852298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sp>
        <p:nvSpPr>
          <p:cNvPr id="3" name="TextBox 2">
            <a:extLst>
              <a:ext uri="{FF2B5EF4-FFF2-40B4-BE49-F238E27FC236}">
                <a16:creationId xmlns:a16="http://schemas.microsoft.com/office/drawing/2014/main" id="{AFFB116F-31AE-EC0E-D349-B8B67AF5BC52}"/>
              </a:ext>
            </a:extLst>
          </p:cNvPr>
          <p:cNvSpPr txBox="1"/>
          <p:nvPr/>
        </p:nvSpPr>
        <p:spPr>
          <a:xfrm>
            <a:off x="6580746" y="1728679"/>
            <a:ext cx="5368235" cy="3046988"/>
          </a:xfrm>
          <a:prstGeom prst="rect">
            <a:avLst/>
          </a:prstGeom>
          <a:noFill/>
        </p:spPr>
        <p:txBody>
          <a:bodyPr wrap="square">
            <a:spAutoFit/>
          </a:bodyPr>
          <a:lstStyle/>
          <a:p>
            <a:pPr algn="ctr"/>
            <a:r>
              <a:rPr lang="en-US" sz="4800">
                <a:latin typeface="Avenir Next LT Pro" panose="020B0504020202020204" pitchFamily="34" charset="0"/>
              </a:rPr>
              <a:t>How does the shape of the bird beak help the bird eat to survive?</a:t>
            </a:r>
          </a:p>
        </p:txBody>
      </p:sp>
      <p:pic>
        <p:nvPicPr>
          <p:cNvPr id="5122" name="Picture 2" descr="Northern&amp;#95;Cardinal&amp;#95;1611-byn081323.dng">
            <a:extLst>
              <a:ext uri="{FF2B5EF4-FFF2-40B4-BE49-F238E27FC236}">
                <a16:creationId xmlns:a16="http://schemas.microsoft.com/office/drawing/2014/main" id="{67125991-B8D4-704F-2297-DD6D016D3759}"/>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6337728"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1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97DF7-8735-2686-C3DA-0CBDF54F180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144C130-6D7F-1F34-5127-0BBEB9B7B91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CAC6562-9276-BCBC-22A4-557599779420}"/>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29</a:t>
            </a:r>
          </a:p>
        </p:txBody>
      </p:sp>
      <p:sp>
        <p:nvSpPr>
          <p:cNvPr id="5" name="TextBox 4">
            <a:extLst>
              <a:ext uri="{FF2B5EF4-FFF2-40B4-BE49-F238E27FC236}">
                <a16:creationId xmlns:a16="http://schemas.microsoft.com/office/drawing/2014/main" id="{139E1C40-3447-A15A-7266-6C3E245575F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Elaborate</a:t>
            </a:r>
          </a:p>
        </p:txBody>
      </p:sp>
      <p:sp>
        <p:nvSpPr>
          <p:cNvPr id="6" name="Rectangle: Rounded Corners 5">
            <a:extLst>
              <a:ext uri="{FF2B5EF4-FFF2-40B4-BE49-F238E27FC236}">
                <a16:creationId xmlns:a16="http://schemas.microsoft.com/office/drawing/2014/main" id="{A39783C0-E74A-9A52-16AD-126386647456}"/>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12F7C4B-6363-B1B2-2D72-A08A1FE18AD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grpSp>
        <p:nvGrpSpPr>
          <p:cNvPr id="12" name="Group 11">
            <a:extLst>
              <a:ext uri="{FF2B5EF4-FFF2-40B4-BE49-F238E27FC236}">
                <a16:creationId xmlns:a16="http://schemas.microsoft.com/office/drawing/2014/main" id="{3B7E85B4-8023-925C-56D2-4678DF90C73D}"/>
              </a:ext>
            </a:extLst>
          </p:cNvPr>
          <p:cNvGrpSpPr/>
          <p:nvPr/>
        </p:nvGrpSpPr>
        <p:grpSpPr>
          <a:xfrm>
            <a:off x="1519582" y="122275"/>
            <a:ext cx="9152835" cy="5648762"/>
            <a:chOff x="1252837" y="122275"/>
            <a:chExt cx="9484142" cy="5975189"/>
          </a:xfrm>
        </p:grpSpPr>
        <p:pic>
          <p:nvPicPr>
            <p:cNvPr id="8" name="Picture 7" descr="A picture containing text, aquatic bird, bird, heron&#10;&#10;AI-generated content may be incorrect.">
              <a:extLst>
                <a:ext uri="{FF2B5EF4-FFF2-40B4-BE49-F238E27FC236}">
                  <a16:creationId xmlns:a16="http://schemas.microsoft.com/office/drawing/2014/main" id="{875F63CC-94EC-9FBE-6C86-07B05450B77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52837" y="122275"/>
              <a:ext cx="4635228" cy="5975189"/>
            </a:xfrm>
            <a:prstGeom prst="rect">
              <a:avLst/>
            </a:prstGeom>
            <a:ln>
              <a:solidFill>
                <a:schemeClr val="tx1"/>
              </a:solidFill>
            </a:ln>
          </p:spPr>
        </p:pic>
        <p:pic>
          <p:nvPicPr>
            <p:cNvPr id="11" name="Picture 10" descr="Text&#10;&#10;AI-generated content may be incorrect.">
              <a:extLst>
                <a:ext uri="{FF2B5EF4-FFF2-40B4-BE49-F238E27FC236}">
                  <a16:creationId xmlns:a16="http://schemas.microsoft.com/office/drawing/2014/main" id="{98418B33-8EF9-6059-9482-33FFD90710C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96000" y="122275"/>
              <a:ext cx="4640979" cy="5975189"/>
            </a:xfrm>
            <a:prstGeom prst="rect">
              <a:avLst/>
            </a:prstGeom>
            <a:ln>
              <a:solidFill>
                <a:schemeClr val="tx1"/>
              </a:solidFill>
            </a:ln>
          </p:spPr>
        </p:pic>
      </p:grpSp>
      <p:grpSp>
        <p:nvGrpSpPr>
          <p:cNvPr id="14" name="Group 13">
            <a:extLst>
              <a:ext uri="{FF2B5EF4-FFF2-40B4-BE49-F238E27FC236}">
                <a16:creationId xmlns:a16="http://schemas.microsoft.com/office/drawing/2014/main" id="{DE9A25C7-6470-366C-2659-72403099A4C5}"/>
              </a:ext>
            </a:extLst>
          </p:cNvPr>
          <p:cNvGrpSpPr/>
          <p:nvPr/>
        </p:nvGrpSpPr>
        <p:grpSpPr>
          <a:xfrm>
            <a:off x="1527371" y="5826151"/>
            <a:ext cx="9137257" cy="369332"/>
            <a:chOff x="2336988" y="5816817"/>
            <a:chExt cx="9137257" cy="369332"/>
          </a:xfrm>
        </p:grpSpPr>
        <p:sp>
          <p:nvSpPr>
            <p:cNvPr id="7" name="TextBox 6">
              <a:extLst>
                <a:ext uri="{FF2B5EF4-FFF2-40B4-BE49-F238E27FC236}">
                  <a16:creationId xmlns:a16="http://schemas.microsoft.com/office/drawing/2014/main" id="{BE6A4249-C560-DAFC-6B9A-1D32C0410022}"/>
                </a:ext>
              </a:extLst>
            </p:cNvPr>
            <p:cNvSpPr txBox="1"/>
            <p:nvPr/>
          </p:nvSpPr>
          <p:spPr>
            <a:xfrm>
              <a:off x="2336988" y="5816817"/>
              <a:ext cx="6096000" cy="369332"/>
            </a:xfrm>
            <a:prstGeom prst="rect">
              <a:avLst/>
            </a:prstGeom>
            <a:noFill/>
          </p:spPr>
          <p:txBody>
            <a:bodyPr wrap="square">
              <a:spAutoFit/>
            </a:bodyPr>
            <a:lstStyle/>
            <a:p>
              <a:r>
                <a:rPr lang="en-US" b="1">
                  <a:latin typeface="Avenir Next LT Pro" panose="020B0504020202020204" pitchFamily="34" charset="0"/>
                </a:rPr>
                <a:t>Link to Article:</a:t>
              </a:r>
              <a:endParaRPr lang="en-US" b="1"/>
            </a:p>
          </p:txBody>
        </p:sp>
        <p:sp>
          <p:nvSpPr>
            <p:cNvPr id="13" name="TextBox 12">
              <a:extLst>
                <a:ext uri="{FF2B5EF4-FFF2-40B4-BE49-F238E27FC236}">
                  <a16:creationId xmlns:a16="http://schemas.microsoft.com/office/drawing/2014/main" id="{66F380BC-F082-1A21-6B35-926615B56F73}"/>
                </a:ext>
              </a:extLst>
            </p:cNvPr>
            <p:cNvSpPr txBox="1"/>
            <p:nvPr/>
          </p:nvSpPr>
          <p:spPr>
            <a:xfrm>
              <a:off x="4010024" y="5868090"/>
              <a:ext cx="7464221" cy="276999"/>
            </a:xfrm>
            <a:prstGeom prst="rect">
              <a:avLst/>
            </a:prstGeom>
            <a:noFill/>
          </p:spPr>
          <p:txBody>
            <a:bodyPr wrap="square">
              <a:spAutoFit/>
            </a:bodyPr>
            <a:lstStyle/>
            <a:p>
              <a:r>
                <a:rPr lang="en-US" sz="1200">
                  <a:effectLst/>
                  <a:latin typeface="Segoe UI" panose="020B0502040204020203" pitchFamily="34" charset="0"/>
                  <a:hlinkClick r:id="rId5"/>
                </a:rPr>
                <a:t>https://education.mdc.mo.gov/sites/default/files/2023-08/7A%20Jaws%20of%20Life%20Xplor%20Article.pdf</a:t>
              </a:r>
              <a:r>
                <a:rPr lang="en-US" sz="1200">
                  <a:effectLst/>
                  <a:latin typeface="Segoe UI" panose="020B0502040204020203" pitchFamily="34" charset="0"/>
                </a:rPr>
                <a:t> </a:t>
              </a:r>
              <a:endParaRPr lang="en-US" sz="1200"/>
            </a:p>
          </p:txBody>
        </p:sp>
      </p:grpSp>
    </p:spTree>
    <p:extLst>
      <p:ext uri="{BB962C8B-B14F-4D97-AF65-F5344CB8AC3E}">
        <p14:creationId xmlns:p14="http://schemas.microsoft.com/office/powerpoint/2010/main" val="3681247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DB55B-0B9F-9F3F-D6A8-94B6D332435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A2EC12-00F8-7EA2-CCAD-A00D9DE3F9E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FEE5F32-49DC-CE81-F05B-E312A99EF527}"/>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2CE4E98D-9E71-5B68-57B3-14388C91793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Engage</a:t>
            </a:r>
          </a:p>
        </p:txBody>
      </p:sp>
      <p:sp>
        <p:nvSpPr>
          <p:cNvPr id="12" name="TextBox 11">
            <a:extLst>
              <a:ext uri="{FF2B5EF4-FFF2-40B4-BE49-F238E27FC236}">
                <a16:creationId xmlns:a16="http://schemas.microsoft.com/office/drawing/2014/main" id="{77CCE064-4332-1D3E-F817-A5EE3074AF06}"/>
              </a:ext>
            </a:extLst>
          </p:cNvPr>
          <p:cNvSpPr txBox="1"/>
          <p:nvPr/>
        </p:nvSpPr>
        <p:spPr>
          <a:xfrm>
            <a:off x="3648456" y="1626220"/>
            <a:ext cx="8266175" cy="3046988"/>
          </a:xfrm>
          <a:prstGeom prst="rect">
            <a:avLst/>
          </a:prstGeom>
          <a:noFill/>
        </p:spPr>
        <p:txBody>
          <a:bodyPr wrap="square">
            <a:spAutoFit/>
          </a:bodyPr>
          <a:lstStyle/>
          <a:p>
            <a:pPr algn="ctr"/>
            <a:r>
              <a:rPr lang="en-US" sz="4800">
                <a:latin typeface="Avenir Next LT Pro" panose="020B0504020202020204" pitchFamily="34" charset="0"/>
              </a:rPr>
              <a:t>Close your eyes and think how you would describe a bird to an alien from another planet.</a:t>
            </a:r>
          </a:p>
        </p:txBody>
      </p:sp>
      <p:sp>
        <p:nvSpPr>
          <p:cNvPr id="6" name="Rectangle: Rounded Corners 5">
            <a:extLst>
              <a:ext uri="{FF2B5EF4-FFF2-40B4-BE49-F238E27FC236}">
                <a16:creationId xmlns:a16="http://schemas.microsoft.com/office/drawing/2014/main" id="{66D9E463-6098-4386-7D9E-C8B6ED35FEE5}"/>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E49AD9B-68D8-336C-9F25-318B673E8698}"/>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pic>
        <p:nvPicPr>
          <p:cNvPr id="7" name="Graphic 6" descr="Outer Space Landscape outline">
            <a:extLst>
              <a:ext uri="{FF2B5EF4-FFF2-40B4-BE49-F238E27FC236}">
                <a16:creationId xmlns:a16="http://schemas.microsoft.com/office/drawing/2014/main" id="{7C3A3EBF-D319-EDE5-8DD5-064944912A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584" y="1730052"/>
            <a:ext cx="2943156" cy="2943156"/>
          </a:xfrm>
          <a:prstGeom prst="rect">
            <a:avLst/>
          </a:prstGeom>
        </p:spPr>
      </p:pic>
    </p:spTree>
    <p:extLst>
      <p:ext uri="{BB962C8B-B14F-4D97-AF65-F5344CB8AC3E}">
        <p14:creationId xmlns:p14="http://schemas.microsoft.com/office/powerpoint/2010/main" val="372251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41AF3-1813-4FC2-E734-FDD51126AC1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D068385-8B78-33C9-9B62-13A3263FC16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2B14A6D-5E27-4D1E-671E-6F95EAD42334}"/>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30</a:t>
            </a:r>
          </a:p>
        </p:txBody>
      </p:sp>
      <p:sp>
        <p:nvSpPr>
          <p:cNvPr id="5" name="TextBox 4">
            <a:extLst>
              <a:ext uri="{FF2B5EF4-FFF2-40B4-BE49-F238E27FC236}">
                <a16:creationId xmlns:a16="http://schemas.microsoft.com/office/drawing/2014/main" id="{61093997-867B-CAE7-C60E-3E469987450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Elaborate</a:t>
            </a:r>
          </a:p>
        </p:txBody>
      </p:sp>
      <p:sp>
        <p:nvSpPr>
          <p:cNvPr id="6" name="Rectangle: Rounded Corners 5">
            <a:extLst>
              <a:ext uri="{FF2B5EF4-FFF2-40B4-BE49-F238E27FC236}">
                <a16:creationId xmlns:a16="http://schemas.microsoft.com/office/drawing/2014/main" id="{6F4E8547-5D1C-6495-EF3E-6CB6B0AF5AF0}"/>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BA46F30-AE51-5337-1ABD-4D1C83284A55}"/>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pic>
        <p:nvPicPr>
          <p:cNvPr id="7" name="Picture 6">
            <a:extLst>
              <a:ext uri="{FF2B5EF4-FFF2-40B4-BE49-F238E27FC236}">
                <a16:creationId xmlns:a16="http://schemas.microsoft.com/office/drawing/2014/main" id="{A5E71BDC-F7D3-76C4-7C7D-C98CA2D3B6E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61908" y="122275"/>
            <a:ext cx="4651864" cy="5975189"/>
          </a:xfrm>
          <a:prstGeom prst="rect">
            <a:avLst/>
          </a:prstGeom>
          <a:ln>
            <a:solidFill>
              <a:schemeClr val="tx1"/>
            </a:solidFill>
          </a:ln>
        </p:spPr>
      </p:pic>
      <p:pic>
        <p:nvPicPr>
          <p:cNvPr id="13" name="Picture 12" descr="A picture containing text, bird, aquatic bird&#10;&#10;AI-generated content may be incorrect.">
            <a:extLst>
              <a:ext uri="{FF2B5EF4-FFF2-40B4-BE49-F238E27FC236}">
                <a16:creationId xmlns:a16="http://schemas.microsoft.com/office/drawing/2014/main" id="{EB20BF29-08B3-908A-46A4-3843E3FCC4A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02946" y="122275"/>
            <a:ext cx="4636517" cy="5975189"/>
          </a:xfrm>
          <a:prstGeom prst="rect">
            <a:avLst/>
          </a:prstGeom>
          <a:ln>
            <a:solidFill>
              <a:schemeClr val="tx1"/>
            </a:solidFill>
          </a:ln>
        </p:spPr>
      </p:pic>
    </p:spTree>
    <p:extLst>
      <p:ext uri="{BB962C8B-B14F-4D97-AF65-F5344CB8AC3E}">
        <p14:creationId xmlns:p14="http://schemas.microsoft.com/office/powerpoint/2010/main" val="1918059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B816B-7258-DA4C-9D50-016C30352D0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46603A2-9113-8F5C-AF59-226A864B36F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1F0FE9D-8CBC-A253-F92A-64AC9490FC52}"/>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31</a:t>
            </a:r>
          </a:p>
        </p:txBody>
      </p:sp>
      <p:sp>
        <p:nvSpPr>
          <p:cNvPr id="5" name="TextBox 4">
            <a:extLst>
              <a:ext uri="{FF2B5EF4-FFF2-40B4-BE49-F238E27FC236}">
                <a16:creationId xmlns:a16="http://schemas.microsoft.com/office/drawing/2014/main" id="{EFE124FE-DE91-8E37-2F4A-DB62FBE3ED8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Elaborate</a:t>
            </a:r>
          </a:p>
        </p:txBody>
      </p:sp>
      <p:sp>
        <p:nvSpPr>
          <p:cNvPr id="6" name="Rectangle: Rounded Corners 5">
            <a:extLst>
              <a:ext uri="{FF2B5EF4-FFF2-40B4-BE49-F238E27FC236}">
                <a16:creationId xmlns:a16="http://schemas.microsoft.com/office/drawing/2014/main" id="{924471FF-09BD-2184-D4A2-C766B474A338}"/>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12CC931-6F51-C641-1FC0-33CA25180B28}"/>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sp>
        <p:nvSpPr>
          <p:cNvPr id="3" name="TextBox 2">
            <a:extLst>
              <a:ext uri="{FF2B5EF4-FFF2-40B4-BE49-F238E27FC236}">
                <a16:creationId xmlns:a16="http://schemas.microsoft.com/office/drawing/2014/main" id="{36F02112-D9ED-3C8C-9FCF-717DB51803A4}"/>
              </a:ext>
            </a:extLst>
          </p:cNvPr>
          <p:cNvSpPr txBox="1"/>
          <p:nvPr/>
        </p:nvSpPr>
        <p:spPr>
          <a:xfrm>
            <a:off x="337306" y="1961802"/>
            <a:ext cx="4749044" cy="2308324"/>
          </a:xfrm>
          <a:prstGeom prst="rect">
            <a:avLst/>
          </a:prstGeom>
          <a:noFill/>
        </p:spPr>
        <p:txBody>
          <a:bodyPr wrap="square" lIns="91440" tIns="45720" rIns="91440" bIns="45720" anchor="t">
            <a:spAutoFit/>
          </a:bodyPr>
          <a:lstStyle/>
          <a:p>
            <a:pPr algn="ctr"/>
            <a:r>
              <a:rPr lang="en-US" sz="4800">
                <a:latin typeface="Avenir Next LT Pro"/>
              </a:rPr>
              <a:t>How does this bird use its beak?</a:t>
            </a:r>
          </a:p>
        </p:txBody>
      </p:sp>
      <p:pic>
        <p:nvPicPr>
          <p:cNvPr id="1026" name="Picture 2" descr="Ruby-Throated&amp;#95;Hummingbird&amp;#95;0346-byn082123.dng">
            <a:extLst>
              <a:ext uri="{FF2B5EF4-FFF2-40B4-BE49-F238E27FC236}">
                <a16:creationId xmlns:a16="http://schemas.microsoft.com/office/drawing/2014/main" id="{8EE73EB3-D9BA-1D2E-EBAF-27557131C932}"/>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5284051" y="0"/>
            <a:ext cx="6907949"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675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701A1-2E4E-69DC-57FA-68D1F20AF53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637D358-F1B0-99E9-4FE8-81706EF92E9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001C671-439C-E705-8F7D-BA7EEFBA86F6}"/>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32</a:t>
            </a:r>
          </a:p>
        </p:txBody>
      </p:sp>
      <p:sp>
        <p:nvSpPr>
          <p:cNvPr id="5" name="TextBox 4">
            <a:extLst>
              <a:ext uri="{FF2B5EF4-FFF2-40B4-BE49-F238E27FC236}">
                <a16:creationId xmlns:a16="http://schemas.microsoft.com/office/drawing/2014/main" id="{7AD7B1CB-AE1D-F2CB-1DC6-D7B0DCD4F86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Elaborate</a:t>
            </a:r>
          </a:p>
        </p:txBody>
      </p:sp>
      <p:sp>
        <p:nvSpPr>
          <p:cNvPr id="6" name="Rectangle: Rounded Corners 5">
            <a:extLst>
              <a:ext uri="{FF2B5EF4-FFF2-40B4-BE49-F238E27FC236}">
                <a16:creationId xmlns:a16="http://schemas.microsoft.com/office/drawing/2014/main" id="{492854AF-0321-9F94-5C4B-DCBFF5A77873}"/>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44B2970-9CB6-24CB-5D91-C637661C65A5}"/>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sp>
        <p:nvSpPr>
          <p:cNvPr id="3" name="TextBox 2">
            <a:extLst>
              <a:ext uri="{FF2B5EF4-FFF2-40B4-BE49-F238E27FC236}">
                <a16:creationId xmlns:a16="http://schemas.microsoft.com/office/drawing/2014/main" id="{A507106E-E226-17C7-F5AB-E4AD94154270}"/>
              </a:ext>
            </a:extLst>
          </p:cNvPr>
          <p:cNvSpPr txBox="1"/>
          <p:nvPr/>
        </p:nvSpPr>
        <p:spPr>
          <a:xfrm>
            <a:off x="540293" y="1961802"/>
            <a:ext cx="6127315" cy="1569660"/>
          </a:xfrm>
          <a:prstGeom prst="rect">
            <a:avLst/>
          </a:prstGeom>
          <a:noFill/>
        </p:spPr>
        <p:txBody>
          <a:bodyPr wrap="square" lIns="91440" tIns="45720" rIns="91440" bIns="45720" anchor="t">
            <a:spAutoFit/>
          </a:bodyPr>
          <a:lstStyle/>
          <a:p>
            <a:pPr algn="ctr"/>
            <a:r>
              <a:rPr lang="en-US" sz="4800">
                <a:latin typeface="Avenir Next LT Pro"/>
              </a:rPr>
              <a:t>How does this bird use its beak?</a:t>
            </a:r>
          </a:p>
        </p:txBody>
      </p:sp>
      <p:pic>
        <p:nvPicPr>
          <p:cNvPr id="2052" name="Picture 4" descr="Pileated Woodpecker | Taken in Eagle Lakes Park, Naples, Flo… | Andy ...">
            <a:extLst>
              <a:ext uri="{FF2B5EF4-FFF2-40B4-BE49-F238E27FC236}">
                <a16:creationId xmlns:a16="http://schemas.microsoft.com/office/drawing/2014/main" id="{F61AEB95-A2CA-AFC1-2340-2B5C82E95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900" y="0"/>
            <a:ext cx="4984100"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45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95919-B8B9-7E31-191B-5E746F89E9E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A570E36-9430-9CB1-62D8-9BC7823A97B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4C8D5FF-8B23-75B3-68E2-A09853415B6F}"/>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33</a:t>
            </a:r>
          </a:p>
        </p:txBody>
      </p:sp>
      <p:sp>
        <p:nvSpPr>
          <p:cNvPr id="5" name="TextBox 4">
            <a:extLst>
              <a:ext uri="{FF2B5EF4-FFF2-40B4-BE49-F238E27FC236}">
                <a16:creationId xmlns:a16="http://schemas.microsoft.com/office/drawing/2014/main" id="{267ADE55-6D52-6A6A-523C-473B5494CA0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Elaborate</a:t>
            </a:r>
          </a:p>
        </p:txBody>
      </p:sp>
      <p:sp>
        <p:nvSpPr>
          <p:cNvPr id="6" name="Rectangle: Rounded Corners 5">
            <a:extLst>
              <a:ext uri="{FF2B5EF4-FFF2-40B4-BE49-F238E27FC236}">
                <a16:creationId xmlns:a16="http://schemas.microsoft.com/office/drawing/2014/main" id="{18CCBAD4-D742-4CFD-43EA-0733C5905E9C}"/>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5AFACB1-0216-3265-5690-3DE16E57F9E1}"/>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pic>
        <p:nvPicPr>
          <p:cNvPr id="3074" name="Picture 2" descr="Common&amp;#95;Yellowthroat-0294-byn081423.dng">
            <a:extLst>
              <a:ext uri="{FF2B5EF4-FFF2-40B4-BE49-F238E27FC236}">
                <a16:creationId xmlns:a16="http://schemas.microsoft.com/office/drawing/2014/main" id="{247D8EEA-6E31-CDA0-D2D9-DEBC4230CFCA}"/>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930521" y="0"/>
            <a:ext cx="5261479"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B9A88FF-102D-E0A3-08F2-B293B380D2CA}"/>
              </a:ext>
            </a:extLst>
          </p:cNvPr>
          <p:cNvSpPr txBox="1"/>
          <p:nvPr/>
        </p:nvSpPr>
        <p:spPr>
          <a:xfrm>
            <a:off x="337306" y="1961802"/>
            <a:ext cx="4749044" cy="2308324"/>
          </a:xfrm>
          <a:prstGeom prst="rect">
            <a:avLst/>
          </a:prstGeom>
          <a:noFill/>
        </p:spPr>
        <p:txBody>
          <a:bodyPr wrap="square" lIns="91440" tIns="45720" rIns="91440" bIns="45720" anchor="t">
            <a:spAutoFit/>
          </a:bodyPr>
          <a:lstStyle/>
          <a:p>
            <a:pPr algn="ctr"/>
            <a:r>
              <a:rPr lang="en-US" sz="4800">
                <a:latin typeface="Avenir Next LT Pro"/>
              </a:rPr>
              <a:t>How does this bird use its beak?</a:t>
            </a:r>
          </a:p>
        </p:txBody>
      </p:sp>
    </p:spTree>
    <p:extLst>
      <p:ext uri="{BB962C8B-B14F-4D97-AF65-F5344CB8AC3E}">
        <p14:creationId xmlns:p14="http://schemas.microsoft.com/office/powerpoint/2010/main" val="3408044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76060-11E3-6416-32FE-0E23EB838AC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EE7C7AF-9694-E026-B048-5D0A935657C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D3FC918-B92B-243C-D503-15D389691047}"/>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34</a:t>
            </a:r>
          </a:p>
        </p:txBody>
      </p:sp>
      <p:sp>
        <p:nvSpPr>
          <p:cNvPr id="5" name="TextBox 4">
            <a:extLst>
              <a:ext uri="{FF2B5EF4-FFF2-40B4-BE49-F238E27FC236}">
                <a16:creationId xmlns:a16="http://schemas.microsoft.com/office/drawing/2014/main" id="{46AB6081-5DD0-185D-0E02-926C4C18693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Elaborate</a:t>
            </a:r>
          </a:p>
        </p:txBody>
      </p:sp>
      <p:sp>
        <p:nvSpPr>
          <p:cNvPr id="6" name="Rectangle: Rounded Corners 5">
            <a:extLst>
              <a:ext uri="{FF2B5EF4-FFF2-40B4-BE49-F238E27FC236}">
                <a16:creationId xmlns:a16="http://schemas.microsoft.com/office/drawing/2014/main" id="{454FA6E4-1460-0058-3C58-0619787D1C50}"/>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7B4B985-3FCD-2A3D-D811-01E73E51A85C}"/>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pic>
        <p:nvPicPr>
          <p:cNvPr id="4098" name="Picture 2">
            <a:extLst>
              <a:ext uri="{FF2B5EF4-FFF2-40B4-BE49-F238E27FC236}">
                <a16:creationId xmlns:a16="http://schemas.microsoft.com/office/drawing/2014/main" id="{F9A418E0-C213-A75E-E9DC-C5985C2D1D6E}"/>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353504" y="0"/>
            <a:ext cx="5838496"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4B5ADE6-2C26-880D-93D2-05454392BD8C}"/>
              </a:ext>
            </a:extLst>
          </p:cNvPr>
          <p:cNvSpPr txBox="1"/>
          <p:nvPr/>
        </p:nvSpPr>
        <p:spPr>
          <a:xfrm>
            <a:off x="337306" y="1961802"/>
            <a:ext cx="4749044" cy="2308324"/>
          </a:xfrm>
          <a:prstGeom prst="rect">
            <a:avLst/>
          </a:prstGeom>
          <a:noFill/>
        </p:spPr>
        <p:txBody>
          <a:bodyPr wrap="square" lIns="91440" tIns="45720" rIns="91440" bIns="45720" anchor="t">
            <a:spAutoFit/>
          </a:bodyPr>
          <a:lstStyle/>
          <a:p>
            <a:pPr algn="ctr"/>
            <a:r>
              <a:rPr lang="en-US" sz="4800">
                <a:latin typeface="Avenir Next LT Pro"/>
              </a:rPr>
              <a:t>How does this bird use its beak?</a:t>
            </a:r>
          </a:p>
        </p:txBody>
      </p:sp>
    </p:spTree>
    <p:extLst>
      <p:ext uri="{BB962C8B-B14F-4D97-AF65-F5344CB8AC3E}">
        <p14:creationId xmlns:p14="http://schemas.microsoft.com/office/powerpoint/2010/main" val="998703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5315B-503E-E2D4-B3D4-2E8B7FAF8C6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93AD5CF-55C4-7167-BCCD-9F317E4B1A0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2EE62F4-CABB-BCD8-083F-1B333456F6CF}"/>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35</a:t>
            </a:r>
          </a:p>
        </p:txBody>
      </p:sp>
      <p:sp>
        <p:nvSpPr>
          <p:cNvPr id="5" name="TextBox 4">
            <a:extLst>
              <a:ext uri="{FF2B5EF4-FFF2-40B4-BE49-F238E27FC236}">
                <a16:creationId xmlns:a16="http://schemas.microsoft.com/office/drawing/2014/main" id="{5C483CDF-5D28-5F1D-59B8-EA300C91754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Elaborate</a:t>
            </a:r>
          </a:p>
        </p:txBody>
      </p:sp>
      <p:sp>
        <p:nvSpPr>
          <p:cNvPr id="6" name="Rectangle: Rounded Corners 5">
            <a:extLst>
              <a:ext uri="{FF2B5EF4-FFF2-40B4-BE49-F238E27FC236}">
                <a16:creationId xmlns:a16="http://schemas.microsoft.com/office/drawing/2014/main" id="{474F335C-4F62-A699-EE5F-ED4B7BE21C0A}"/>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6A32CEC-A726-480C-6526-C88FBE321C0F}"/>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pic>
        <p:nvPicPr>
          <p:cNvPr id="5122" name="Picture 2" descr="Northern&amp;#95;Cardinal&amp;#95;2294">
            <a:extLst>
              <a:ext uri="{FF2B5EF4-FFF2-40B4-BE49-F238E27FC236}">
                <a16:creationId xmlns:a16="http://schemas.microsoft.com/office/drawing/2014/main" id="{0925C906-42EB-0CB5-278F-2FB933F39E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6111"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AA82B0A-68C4-3C22-8887-CC72C81BDFBA}"/>
              </a:ext>
            </a:extLst>
          </p:cNvPr>
          <p:cNvSpPr txBox="1"/>
          <p:nvPr/>
        </p:nvSpPr>
        <p:spPr>
          <a:xfrm>
            <a:off x="337306" y="1961802"/>
            <a:ext cx="4749044" cy="2308324"/>
          </a:xfrm>
          <a:prstGeom prst="rect">
            <a:avLst/>
          </a:prstGeom>
          <a:noFill/>
        </p:spPr>
        <p:txBody>
          <a:bodyPr wrap="square" lIns="91440" tIns="45720" rIns="91440" bIns="45720" anchor="t">
            <a:spAutoFit/>
          </a:bodyPr>
          <a:lstStyle/>
          <a:p>
            <a:pPr algn="ctr"/>
            <a:r>
              <a:rPr lang="en-US" sz="4800">
                <a:latin typeface="Avenir Next LT Pro"/>
              </a:rPr>
              <a:t>How does this bird use its beak?</a:t>
            </a:r>
          </a:p>
        </p:txBody>
      </p:sp>
    </p:spTree>
    <p:extLst>
      <p:ext uri="{BB962C8B-B14F-4D97-AF65-F5344CB8AC3E}">
        <p14:creationId xmlns:p14="http://schemas.microsoft.com/office/powerpoint/2010/main" val="3085460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C506C-A5B3-D8EF-4E7D-0D6FD44462E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3E1D9B9-34F2-4E81-4DBE-7CEF8E30D73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F629719-4B4A-CB21-68D5-46679DA27E1D}"/>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36</a:t>
            </a:r>
          </a:p>
        </p:txBody>
      </p:sp>
      <p:sp>
        <p:nvSpPr>
          <p:cNvPr id="5" name="TextBox 4">
            <a:extLst>
              <a:ext uri="{FF2B5EF4-FFF2-40B4-BE49-F238E27FC236}">
                <a16:creationId xmlns:a16="http://schemas.microsoft.com/office/drawing/2014/main" id="{9E80A2D5-63BB-F27B-F79C-8D5F815373C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Elaborate</a:t>
            </a:r>
          </a:p>
        </p:txBody>
      </p:sp>
      <p:sp>
        <p:nvSpPr>
          <p:cNvPr id="6" name="Rectangle: Rounded Corners 5">
            <a:extLst>
              <a:ext uri="{FF2B5EF4-FFF2-40B4-BE49-F238E27FC236}">
                <a16:creationId xmlns:a16="http://schemas.microsoft.com/office/drawing/2014/main" id="{C56A5FF8-CFA9-E9B6-405E-6C44A3266710}"/>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68054A8-F88D-7DFA-BEBF-01CFCBBE7031}"/>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pic>
        <p:nvPicPr>
          <p:cNvPr id="6146" name="Picture 2" descr="Wilson&amp;#39;s&amp;#95;Snipe&amp;#95;0052">
            <a:extLst>
              <a:ext uri="{FF2B5EF4-FFF2-40B4-BE49-F238E27FC236}">
                <a16:creationId xmlns:a16="http://schemas.microsoft.com/office/drawing/2014/main" id="{B1B8CB7B-ED8D-DD5E-AA6A-4EE3E5F315E3}"/>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517399" y="0"/>
            <a:ext cx="5674601"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27ECF97-7227-7374-627A-9B44F10D7222}"/>
              </a:ext>
            </a:extLst>
          </p:cNvPr>
          <p:cNvSpPr txBox="1"/>
          <p:nvPr/>
        </p:nvSpPr>
        <p:spPr>
          <a:xfrm>
            <a:off x="337306" y="1961802"/>
            <a:ext cx="4749044" cy="2308324"/>
          </a:xfrm>
          <a:prstGeom prst="rect">
            <a:avLst/>
          </a:prstGeom>
          <a:noFill/>
        </p:spPr>
        <p:txBody>
          <a:bodyPr wrap="square" lIns="91440" tIns="45720" rIns="91440" bIns="45720" anchor="t">
            <a:spAutoFit/>
          </a:bodyPr>
          <a:lstStyle/>
          <a:p>
            <a:pPr algn="ctr"/>
            <a:r>
              <a:rPr lang="en-US" sz="4800">
                <a:latin typeface="Avenir Next LT Pro"/>
              </a:rPr>
              <a:t>How does this bird use its beak?</a:t>
            </a:r>
          </a:p>
        </p:txBody>
      </p:sp>
    </p:spTree>
    <p:extLst>
      <p:ext uri="{BB962C8B-B14F-4D97-AF65-F5344CB8AC3E}">
        <p14:creationId xmlns:p14="http://schemas.microsoft.com/office/powerpoint/2010/main" val="4017089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5950D-D41C-945A-0BD4-71D6B580D5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3375BDD-1C9F-0564-D66B-2596477DE2D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1DB4BFE-1FC0-A072-7ED4-4E2CC352BF9B}"/>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37</a:t>
            </a:r>
          </a:p>
        </p:txBody>
      </p:sp>
      <p:sp>
        <p:nvSpPr>
          <p:cNvPr id="5" name="TextBox 4">
            <a:extLst>
              <a:ext uri="{FF2B5EF4-FFF2-40B4-BE49-F238E27FC236}">
                <a16:creationId xmlns:a16="http://schemas.microsoft.com/office/drawing/2014/main" id="{55072216-A373-5042-AB4C-0FCEB00A04D1}"/>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Elaborate</a:t>
            </a:r>
          </a:p>
        </p:txBody>
      </p:sp>
      <p:sp>
        <p:nvSpPr>
          <p:cNvPr id="6" name="Rectangle: Rounded Corners 5">
            <a:extLst>
              <a:ext uri="{FF2B5EF4-FFF2-40B4-BE49-F238E27FC236}">
                <a16:creationId xmlns:a16="http://schemas.microsoft.com/office/drawing/2014/main" id="{9CDE50FA-3851-2C11-A077-999E52C09A48}"/>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FB085A6-8547-864E-1176-20D191951906}"/>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pic>
        <p:nvPicPr>
          <p:cNvPr id="7" name="Picture 2" descr="Red-Tailed&amp;#95;Hawk&amp;#95;0093">
            <a:extLst>
              <a:ext uri="{FF2B5EF4-FFF2-40B4-BE49-F238E27FC236}">
                <a16:creationId xmlns:a16="http://schemas.microsoft.com/office/drawing/2014/main" id="{DF3FFF92-9CA5-2888-A678-8088AD75C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597" y="-55043"/>
            <a:ext cx="4188403" cy="628697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A21254D-B33F-65A1-452A-CBD4455F45ED}"/>
              </a:ext>
            </a:extLst>
          </p:cNvPr>
          <p:cNvSpPr txBox="1"/>
          <p:nvPr/>
        </p:nvSpPr>
        <p:spPr>
          <a:xfrm>
            <a:off x="337306" y="1961802"/>
            <a:ext cx="4749044" cy="2308324"/>
          </a:xfrm>
          <a:prstGeom prst="rect">
            <a:avLst/>
          </a:prstGeom>
          <a:noFill/>
        </p:spPr>
        <p:txBody>
          <a:bodyPr wrap="square" lIns="91440" tIns="45720" rIns="91440" bIns="45720" anchor="t">
            <a:spAutoFit/>
          </a:bodyPr>
          <a:lstStyle/>
          <a:p>
            <a:pPr algn="ctr"/>
            <a:r>
              <a:rPr lang="en-US" sz="4800">
                <a:latin typeface="Avenir Next LT Pro"/>
              </a:rPr>
              <a:t>How does this bird use its beak?</a:t>
            </a:r>
          </a:p>
        </p:txBody>
      </p:sp>
    </p:spTree>
    <p:extLst>
      <p:ext uri="{BB962C8B-B14F-4D97-AF65-F5344CB8AC3E}">
        <p14:creationId xmlns:p14="http://schemas.microsoft.com/office/powerpoint/2010/main" val="4287881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0ECF6-01B0-D404-0931-1DCBE533C5D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E358681-98BE-9FB3-3F79-15B964B9EF2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3CA782B-F81D-530C-2EF5-78961F67F662}"/>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38</a:t>
            </a:r>
          </a:p>
        </p:txBody>
      </p:sp>
      <p:sp>
        <p:nvSpPr>
          <p:cNvPr id="5" name="TextBox 4">
            <a:extLst>
              <a:ext uri="{FF2B5EF4-FFF2-40B4-BE49-F238E27FC236}">
                <a16:creationId xmlns:a16="http://schemas.microsoft.com/office/drawing/2014/main" id="{AFBA4D69-919D-D450-C3FD-96327560E52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Elaborate</a:t>
            </a:r>
          </a:p>
        </p:txBody>
      </p:sp>
      <p:sp>
        <p:nvSpPr>
          <p:cNvPr id="6" name="Rectangle: Rounded Corners 5">
            <a:extLst>
              <a:ext uri="{FF2B5EF4-FFF2-40B4-BE49-F238E27FC236}">
                <a16:creationId xmlns:a16="http://schemas.microsoft.com/office/drawing/2014/main" id="{60EC9ABC-8A54-F6D8-09F6-D2D523CAB455}"/>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A5232E4-A182-A873-14F7-BF68D4D471D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pic>
        <p:nvPicPr>
          <p:cNvPr id="7170" name="Picture 2">
            <a:extLst>
              <a:ext uri="{FF2B5EF4-FFF2-40B4-BE49-F238E27FC236}">
                <a16:creationId xmlns:a16="http://schemas.microsoft.com/office/drawing/2014/main" id="{AE8A6AC9-9610-0BD8-E684-DB7128BCA97C}"/>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880106" y="0"/>
            <a:ext cx="5311894" cy="621654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F7DB333-258C-A9AD-04FE-FEFF98485FEB}"/>
              </a:ext>
            </a:extLst>
          </p:cNvPr>
          <p:cNvSpPr txBox="1"/>
          <p:nvPr/>
        </p:nvSpPr>
        <p:spPr>
          <a:xfrm>
            <a:off x="337306" y="1961802"/>
            <a:ext cx="4749044" cy="2308324"/>
          </a:xfrm>
          <a:prstGeom prst="rect">
            <a:avLst/>
          </a:prstGeom>
          <a:noFill/>
        </p:spPr>
        <p:txBody>
          <a:bodyPr wrap="square" lIns="91440" tIns="45720" rIns="91440" bIns="45720" anchor="t">
            <a:spAutoFit/>
          </a:bodyPr>
          <a:lstStyle/>
          <a:p>
            <a:pPr algn="ctr"/>
            <a:r>
              <a:rPr lang="en-US" sz="4800">
                <a:latin typeface="Avenir Next LT Pro"/>
              </a:rPr>
              <a:t>How does this bird use its beak?</a:t>
            </a:r>
          </a:p>
        </p:txBody>
      </p:sp>
    </p:spTree>
    <p:extLst>
      <p:ext uri="{BB962C8B-B14F-4D97-AF65-F5344CB8AC3E}">
        <p14:creationId xmlns:p14="http://schemas.microsoft.com/office/powerpoint/2010/main" val="504382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5ADE5-E7C9-E788-4FA4-DC5A612E5AC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02F6CB6-7B0C-6BD0-DADB-5259589A32E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8DF5860-C981-5095-8BEE-FBF6F30066A4}"/>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39</a:t>
            </a:r>
          </a:p>
        </p:txBody>
      </p:sp>
      <p:sp>
        <p:nvSpPr>
          <p:cNvPr id="5" name="TextBox 4">
            <a:extLst>
              <a:ext uri="{FF2B5EF4-FFF2-40B4-BE49-F238E27FC236}">
                <a16:creationId xmlns:a16="http://schemas.microsoft.com/office/drawing/2014/main" id="{AAE1C0C8-1698-EDC8-5964-98F254B9D75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Elaborate</a:t>
            </a:r>
          </a:p>
        </p:txBody>
      </p:sp>
      <p:sp>
        <p:nvSpPr>
          <p:cNvPr id="6" name="Rectangle: Rounded Corners 5">
            <a:extLst>
              <a:ext uri="{FF2B5EF4-FFF2-40B4-BE49-F238E27FC236}">
                <a16:creationId xmlns:a16="http://schemas.microsoft.com/office/drawing/2014/main" id="{E3359FF4-CB23-105C-A2DF-5D020C0DCF95}"/>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B62CE64-25DD-76D7-A333-50BB191FD673}"/>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pic>
        <p:nvPicPr>
          <p:cNvPr id="8194" name="Picture 2" descr="Common&amp;#95;Merganser&amp;#95;0034-byn081423.dng">
            <a:extLst>
              <a:ext uri="{FF2B5EF4-FFF2-40B4-BE49-F238E27FC236}">
                <a16:creationId xmlns:a16="http://schemas.microsoft.com/office/drawing/2014/main" id="{72E0BA3F-1368-2C17-6B32-505CCFCC301C}"/>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811863" y="0"/>
            <a:ext cx="5380137" cy="621654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6D90788-B7C4-774D-36AA-634709A82660}"/>
              </a:ext>
            </a:extLst>
          </p:cNvPr>
          <p:cNvSpPr txBox="1"/>
          <p:nvPr/>
        </p:nvSpPr>
        <p:spPr>
          <a:xfrm>
            <a:off x="337306" y="1961802"/>
            <a:ext cx="4749044" cy="2308324"/>
          </a:xfrm>
          <a:prstGeom prst="rect">
            <a:avLst/>
          </a:prstGeom>
          <a:noFill/>
        </p:spPr>
        <p:txBody>
          <a:bodyPr wrap="square" lIns="91440" tIns="45720" rIns="91440" bIns="45720" anchor="t">
            <a:spAutoFit/>
          </a:bodyPr>
          <a:lstStyle/>
          <a:p>
            <a:pPr algn="ctr"/>
            <a:r>
              <a:rPr lang="en-US" sz="4800">
                <a:latin typeface="Avenir Next LT Pro"/>
              </a:rPr>
              <a:t>How does this bird use its beak?</a:t>
            </a:r>
          </a:p>
        </p:txBody>
      </p:sp>
    </p:spTree>
    <p:extLst>
      <p:ext uri="{BB962C8B-B14F-4D97-AF65-F5344CB8AC3E}">
        <p14:creationId xmlns:p14="http://schemas.microsoft.com/office/powerpoint/2010/main" val="3696979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0B7C1-6F22-4AA0-198C-B2550ECB478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37F12E8-6B6C-329D-0911-69F808ED4EC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E54A5DB-B6AC-B06E-4282-CB7D300E5B58}"/>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1DC4472B-4662-66C5-C416-86C943E0578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Engage</a:t>
            </a:r>
          </a:p>
        </p:txBody>
      </p:sp>
      <p:sp>
        <p:nvSpPr>
          <p:cNvPr id="12" name="TextBox 11">
            <a:extLst>
              <a:ext uri="{FF2B5EF4-FFF2-40B4-BE49-F238E27FC236}">
                <a16:creationId xmlns:a16="http://schemas.microsoft.com/office/drawing/2014/main" id="{338D35E5-19F3-C133-8286-9CE6F8C30668}"/>
              </a:ext>
            </a:extLst>
          </p:cNvPr>
          <p:cNvSpPr txBox="1"/>
          <p:nvPr/>
        </p:nvSpPr>
        <p:spPr>
          <a:xfrm>
            <a:off x="-86440" y="2154435"/>
            <a:ext cx="8266175" cy="2308324"/>
          </a:xfrm>
          <a:prstGeom prst="rect">
            <a:avLst/>
          </a:prstGeom>
          <a:noFill/>
        </p:spPr>
        <p:txBody>
          <a:bodyPr wrap="square" lIns="91440" tIns="45720" rIns="91440" bIns="45720" anchor="t">
            <a:spAutoFit/>
          </a:bodyPr>
          <a:lstStyle/>
          <a:p>
            <a:pPr algn="ctr"/>
            <a:r>
              <a:rPr lang="en-US" sz="4800" b="1">
                <a:latin typeface="Avenir Next LT Pro"/>
              </a:rPr>
              <a:t>Turn and tell </a:t>
            </a:r>
            <a:r>
              <a:rPr lang="en-US" sz="4800">
                <a:latin typeface="Avenir Next LT Pro"/>
              </a:rPr>
              <a:t>your partner how you would describe what a bird looks like.</a:t>
            </a:r>
          </a:p>
        </p:txBody>
      </p:sp>
      <p:sp>
        <p:nvSpPr>
          <p:cNvPr id="6" name="Rectangle: Rounded Corners 5">
            <a:extLst>
              <a:ext uri="{FF2B5EF4-FFF2-40B4-BE49-F238E27FC236}">
                <a16:creationId xmlns:a16="http://schemas.microsoft.com/office/drawing/2014/main" id="{A5C8DEDD-C105-6F27-14C0-9924B18B8144}"/>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2CB7CBA-79DE-8D05-1FC3-6D33B319537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pic>
        <p:nvPicPr>
          <p:cNvPr id="2050" name="Picture 2">
            <a:extLst>
              <a:ext uri="{FF2B5EF4-FFF2-40B4-BE49-F238E27FC236}">
                <a16:creationId xmlns:a16="http://schemas.microsoft.com/office/drawing/2014/main" id="{9E460942-2AD7-FAFB-158F-66AD3BE14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995" y="0"/>
            <a:ext cx="4165005"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836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077D9-DAB8-8D05-3EEB-C77DE1B2E30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2BA287A-624F-C1FC-47D1-79E642E598F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7332C7E-B63E-BA9E-A9D8-5495B4510004}"/>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40</a:t>
            </a:r>
          </a:p>
        </p:txBody>
      </p:sp>
      <p:sp>
        <p:nvSpPr>
          <p:cNvPr id="5" name="TextBox 4">
            <a:extLst>
              <a:ext uri="{FF2B5EF4-FFF2-40B4-BE49-F238E27FC236}">
                <a16:creationId xmlns:a16="http://schemas.microsoft.com/office/drawing/2014/main" id="{371EB2A7-BDBD-BA8E-82A5-75D22612A92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Elaborate</a:t>
            </a:r>
          </a:p>
        </p:txBody>
      </p:sp>
      <p:sp>
        <p:nvSpPr>
          <p:cNvPr id="6" name="Rectangle: Rounded Corners 5">
            <a:extLst>
              <a:ext uri="{FF2B5EF4-FFF2-40B4-BE49-F238E27FC236}">
                <a16:creationId xmlns:a16="http://schemas.microsoft.com/office/drawing/2014/main" id="{6EEFA27B-A321-0455-28BA-7AEB3F258D79}"/>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23B954-B8DA-9463-3EC8-A1042C2D61D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pic>
        <p:nvPicPr>
          <p:cNvPr id="9218" name="Picture 2" descr="American&amp;#95;White&amp;#95;Pelican&amp;#95;0030-byn081823.dng">
            <a:extLst>
              <a:ext uri="{FF2B5EF4-FFF2-40B4-BE49-F238E27FC236}">
                <a16:creationId xmlns:a16="http://schemas.microsoft.com/office/drawing/2014/main" id="{5F0B3C3D-35DC-84D9-CCED-34DE5CC9F38F}"/>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734175" y="0"/>
            <a:ext cx="5457825" cy="623868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D0B7524-8CAD-075C-3C75-AE4FE21687BD}"/>
              </a:ext>
            </a:extLst>
          </p:cNvPr>
          <p:cNvSpPr txBox="1"/>
          <p:nvPr/>
        </p:nvSpPr>
        <p:spPr>
          <a:xfrm>
            <a:off x="337306" y="1961802"/>
            <a:ext cx="4749044" cy="2308324"/>
          </a:xfrm>
          <a:prstGeom prst="rect">
            <a:avLst/>
          </a:prstGeom>
          <a:noFill/>
        </p:spPr>
        <p:txBody>
          <a:bodyPr wrap="square" lIns="91440" tIns="45720" rIns="91440" bIns="45720" anchor="t">
            <a:spAutoFit/>
          </a:bodyPr>
          <a:lstStyle/>
          <a:p>
            <a:pPr algn="ctr"/>
            <a:r>
              <a:rPr lang="en-US" sz="4800">
                <a:latin typeface="Avenir Next LT Pro"/>
              </a:rPr>
              <a:t>How does this bird use its beak?</a:t>
            </a:r>
          </a:p>
        </p:txBody>
      </p:sp>
    </p:spTree>
    <p:extLst>
      <p:ext uri="{BB962C8B-B14F-4D97-AF65-F5344CB8AC3E}">
        <p14:creationId xmlns:p14="http://schemas.microsoft.com/office/powerpoint/2010/main" val="1953307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310A7-1C4A-0492-D0D5-0606C2D7679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C5ED439-97D3-ED69-865D-3610E3BC2CC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AF93128-3C76-EDEA-828A-367698F038E2}"/>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41</a:t>
            </a:r>
          </a:p>
        </p:txBody>
      </p:sp>
      <p:sp>
        <p:nvSpPr>
          <p:cNvPr id="5" name="TextBox 4">
            <a:extLst>
              <a:ext uri="{FF2B5EF4-FFF2-40B4-BE49-F238E27FC236}">
                <a16:creationId xmlns:a16="http://schemas.microsoft.com/office/drawing/2014/main" id="{B0E49FA2-29EA-59C0-35E4-FD96F723667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Elaborate</a:t>
            </a:r>
          </a:p>
        </p:txBody>
      </p:sp>
      <p:sp>
        <p:nvSpPr>
          <p:cNvPr id="6" name="Rectangle: Rounded Corners 5">
            <a:extLst>
              <a:ext uri="{FF2B5EF4-FFF2-40B4-BE49-F238E27FC236}">
                <a16:creationId xmlns:a16="http://schemas.microsoft.com/office/drawing/2014/main" id="{A9816B66-0F5B-5614-029B-DC6B58512821}"/>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4C922AA-2340-521A-7E48-0A19D1B64728}"/>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sp>
        <p:nvSpPr>
          <p:cNvPr id="3" name="TextBox 2">
            <a:extLst>
              <a:ext uri="{FF2B5EF4-FFF2-40B4-BE49-F238E27FC236}">
                <a16:creationId xmlns:a16="http://schemas.microsoft.com/office/drawing/2014/main" id="{54E3B36C-BFEA-E3CD-955C-3B109286D5A6}"/>
              </a:ext>
            </a:extLst>
          </p:cNvPr>
          <p:cNvSpPr txBox="1"/>
          <p:nvPr/>
        </p:nvSpPr>
        <p:spPr>
          <a:xfrm>
            <a:off x="1109155" y="2343574"/>
            <a:ext cx="9973689" cy="1569660"/>
          </a:xfrm>
          <a:prstGeom prst="rect">
            <a:avLst/>
          </a:prstGeom>
          <a:noFill/>
        </p:spPr>
        <p:txBody>
          <a:bodyPr wrap="square" lIns="91440" tIns="45720" rIns="91440" bIns="45720" anchor="t">
            <a:spAutoFit/>
          </a:bodyPr>
          <a:lstStyle/>
          <a:p>
            <a:pPr algn="ctr"/>
            <a:r>
              <a:rPr lang="en-US" sz="4800">
                <a:latin typeface="Avenir Next LT Pro"/>
              </a:rPr>
              <a:t>How does the </a:t>
            </a:r>
            <a:r>
              <a:rPr lang="en-US" sz="4800" b="1">
                <a:latin typeface="Avenir Next LT Pro"/>
              </a:rPr>
              <a:t>structure</a:t>
            </a:r>
            <a:r>
              <a:rPr lang="en-US" sz="4800">
                <a:latin typeface="Avenir Next LT Pro"/>
              </a:rPr>
              <a:t> of the beak help it to </a:t>
            </a:r>
            <a:r>
              <a:rPr lang="en-US" sz="4800" b="1">
                <a:latin typeface="Avenir Next LT Pro"/>
              </a:rPr>
              <a:t>function</a:t>
            </a:r>
            <a:r>
              <a:rPr lang="en-US" sz="4800">
                <a:latin typeface="Avenir Next LT Pro"/>
              </a:rPr>
              <a:t>, or eat?</a:t>
            </a:r>
          </a:p>
        </p:txBody>
      </p:sp>
    </p:spTree>
    <p:extLst>
      <p:ext uri="{BB962C8B-B14F-4D97-AF65-F5344CB8AC3E}">
        <p14:creationId xmlns:p14="http://schemas.microsoft.com/office/powerpoint/2010/main" val="1353529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BC743-C528-A0D4-641F-0079F923DAC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DA646BF-884E-A74C-F97F-7DD4DEAEC42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B939C06-5C65-4DDE-D394-147233B90CEC}"/>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42</a:t>
            </a:r>
          </a:p>
        </p:txBody>
      </p:sp>
      <p:sp>
        <p:nvSpPr>
          <p:cNvPr id="5" name="TextBox 4">
            <a:extLst>
              <a:ext uri="{FF2B5EF4-FFF2-40B4-BE49-F238E27FC236}">
                <a16:creationId xmlns:a16="http://schemas.microsoft.com/office/drawing/2014/main" id="{E41B6996-B845-6722-6B03-11B664B7C131}"/>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Evaluate</a:t>
            </a:r>
          </a:p>
        </p:txBody>
      </p:sp>
      <p:sp>
        <p:nvSpPr>
          <p:cNvPr id="6" name="Rectangle: Rounded Corners 5">
            <a:extLst>
              <a:ext uri="{FF2B5EF4-FFF2-40B4-BE49-F238E27FC236}">
                <a16:creationId xmlns:a16="http://schemas.microsoft.com/office/drawing/2014/main" id="{173CCFD0-C9EF-2273-8A03-2A72D51A4243}"/>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5D47C62-0AEB-575A-E9F0-AE4BE05D7B6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pic>
        <p:nvPicPr>
          <p:cNvPr id="8" name="Picture 7" descr="A picture containing text&#10;&#10;AI-generated content may be incorrect.">
            <a:extLst>
              <a:ext uri="{FF2B5EF4-FFF2-40B4-BE49-F238E27FC236}">
                <a16:creationId xmlns:a16="http://schemas.microsoft.com/office/drawing/2014/main" id="{B34831BC-9D46-DD6C-F5E7-6318F4FFF3C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787403" y="122274"/>
            <a:ext cx="4617193" cy="5975190"/>
          </a:xfrm>
          <a:prstGeom prst="rect">
            <a:avLst/>
          </a:prstGeom>
          <a:ln>
            <a:solidFill>
              <a:schemeClr val="tx1"/>
            </a:solidFill>
          </a:ln>
        </p:spPr>
      </p:pic>
    </p:spTree>
    <p:extLst>
      <p:ext uri="{BB962C8B-B14F-4D97-AF65-F5344CB8AC3E}">
        <p14:creationId xmlns:p14="http://schemas.microsoft.com/office/powerpoint/2010/main" val="1897154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1B883-7182-BB55-513F-9A1CED77ECB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E055956-14DE-B690-55F0-AEAF36F4634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24B2AEE-F71F-2335-5B50-52F8093DF539}"/>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43</a:t>
            </a:r>
          </a:p>
        </p:txBody>
      </p:sp>
      <p:sp>
        <p:nvSpPr>
          <p:cNvPr id="5" name="TextBox 4">
            <a:extLst>
              <a:ext uri="{FF2B5EF4-FFF2-40B4-BE49-F238E27FC236}">
                <a16:creationId xmlns:a16="http://schemas.microsoft.com/office/drawing/2014/main" id="{15A05CDC-266F-6047-3FA0-5DCECE4911E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Evaluate</a:t>
            </a:r>
          </a:p>
        </p:txBody>
      </p:sp>
      <p:sp>
        <p:nvSpPr>
          <p:cNvPr id="6" name="Rectangle: Rounded Corners 5">
            <a:extLst>
              <a:ext uri="{FF2B5EF4-FFF2-40B4-BE49-F238E27FC236}">
                <a16:creationId xmlns:a16="http://schemas.microsoft.com/office/drawing/2014/main" id="{FA99039E-D3FE-BC01-7C19-C303674BF726}"/>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43CD602-FA22-F151-BA0B-F64C52BC8C88}"/>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pic>
        <p:nvPicPr>
          <p:cNvPr id="7" name="Picture 6" descr="Text&#10;&#10;AI-generated content may be incorrect.">
            <a:extLst>
              <a:ext uri="{FF2B5EF4-FFF2-40B4-BE49-F238E27FC236}">
                <a16:creationId xmlns:a16="http://schemas.microsoft.com/office/drawing/2014/main" id="{F82291AB-21D4-65C9-3784-AB7B2C89600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106886"/>
            <a:ext cx="4640974" cy="6005967"/>
          </a:xfrm>
          <a:prstGeom prst="rect">
            <a:avLst/>
          </a:prstGeom>
          <a:ln>
            <a:solidFill>
              <a:schemeClr val="tx1"/>
            </a:solidFill>
          </a:ln>
        </p:spPr>
      </p:pic>
      <p:sp>
        <p:nvSpPr>
          <p:cNvPr id="10" name="TextBox 9">
            <a:extLst>
              <a:ext uri="{FF2B5EF4-FFF2-40B4-BE49-F238E27FC236}">
                <a16:creationId xmlns:a16="http://schemas.microsoft.com/office/drawing/2014/main" id="{EB4D1554-5DCD-84CF-075E-18A76DB9C952}"/>
              </a:ext>
            </a:extLst>
          </p:cNvPr>
          <p:cNvSpPr txBox="1"/>
          <p:nvPr/>
        </p:nvSpPr>
        <p:spPr>
          <a:xfrm>
            <a:off x="4910616" y="1586375"/>
            <a:ext cx="7096219" cy="3046988"/>
          </a:xfrm>
          <a:prstGeom prst="rect">
            <a:avLst/>
          </a:prstGeom>
          <a:noFill/>
        </p:spPr>
        <p:txBody>
          <a:bodyPr wrap="square">
            <a:spAutoFit/>
          </a:bodyPr>
          <a:lstStyle/>
          <a:p>
            <a:pPr algn="ctr"/>
            <a:r>
              <a:rPr lang="en-US" sz="4800" b="1">
                <a:latin typeface="Avenir Next LT Pro" panose="020B0504020202020204" pitchFamily="34" charset="0"/>
              </a:rPr>
              <a:t>Guiding Question:</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does a bird use its beak to survive?</a:t>
            </a:r>
          </a:p>
        </p:txBody>
      </p:sp>
      <p:pic>
        <p:nvPicPr>
          <p:cNvPr id="11" name="Picture 10" descr="A picture containing text, silhouette&#10;&#10;AI-generated content may be incorrect.">
            <a:extLst>
              <a:ext uri="{FF2B5EF4-FFF2-40B4-BE49-F238E27FC236}">
                <a16:creationId xmlns:a16="http://schemas.microsoft.com/office/drawing/2014/main" id="{BB48C3BB-7E53-949E-8D79-F07402B4467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039808" y="122275"/>
            <a:ext cx="967027" cy="1356836"/>
          </a:xfrm>
          <a:prstGeom prst="rect">
            <a:avLst/>
          </a:prstGeom>
        </p:spPr>
      </p:pic>
    </p:spTree>
    <p:extLst>
      <p:ext uri="{BB962C8B-B14F-4D97-AF65-F5344CB8AC3E}">
        <p14:creationId xmlns:p14="http://schemas.microsoft.com/office/powerpoint/2010/main" val="997639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D885D-429B-3D91-FAD4-C4D4D0C1BA2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1A96BF0-2906-7291-0667-C8E1A597562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69964C0-52E0-1827-3785-5F0D02E8C8F6}"/>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44</a:t>
            </a:r>
          </a:p>
        </p:txBody>
      </p:sp>
      <p:sp>
        <p:nvSpPr>
          <p:cNvPr id="5" name="TextBox 4">
            <a:extLst>
              <a:ext uri="{FF2B5EF4-FFF2-40B4-BE49-F238E27FC236}">
                <a16:creationId xmlns:a16="http://schemas.microsoft.com/office/drawing/2014/main" id="{59893C42-EA70-AC3B-E973-BEBB9B00036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Evaluate</a:t>
            </a:r>
          </a:p>
        </p:txBody>
      </p:sp>
      <p:sp>
        <p:nvSpPr>
          <p:cNvPr id="6" name="Rectangle: Rounded Corners 5">
            <a:extLst>
              <a:ext uri="{FF2B5EF4-FFF2-40B4-BE49-F238E27FC236}">
                <a16:creationId xmlns:a16="http://schemas.microsoft.com/office/drawing/2014/main" id="{2462EE02-46E4-05BC-8CD5-3C60D690AD76}"/>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9C18B60-119E-D198-FB7F-6F91BF08383C}"/>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pic>
        <p:nvPicPr>
          <p:cNvPr id="7" name="Picture 6" descr="Text&#10;&#10;AI-generated content may be incorrect.">
            <a:extLst>
              <a:ext uri="{FF2B5EF4-FFF2-40B4-BE49-F238E27FC236}">
                <a16:creationId xmlns:a16="http://schemas.microsoft.com/office/drawing/2014/main" id="{3AABCC12-A692-0BD4-3D8E-15F0E20ACDCE}"/>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val="0"/>
              </a:ext>
            </a:extLst>
          </a:blip>
          <a:stretch>
            <a:fillRect/>
          </a:stretch>
        </p:blipFill>
        <p:spPr>
          <a:xfrm>
            <a:off x="85344" y="106886"/>
            <a:ext cx="4640974" cy="6005967"/>
          </a:xfrm>
          <a:prstGeom prst="rect">
            <a:avLst/>
          </a:prstGeom>
          <a:ln>
            <a:solidFill>
              <a:schemeClr val="tx1"/>
            </a:solidFill>
          </a:ln>
        </p:spPr>
      </p:pic>
      <p:sp>
        <p:nvSpPr>
          <p:cNvPr id="10" name="TextBox 9">
            <a:extLst>
              <a:ext uri="{FF2B5EF4-FFF2-40B4-BE49-F238E27FC236}">
                <a16:creationId xmlns:a16="http://schemas.microsoft.com/office/drawing/2014/main" id="{FF12A434-1AE6-38EA-0DBA-6040237AF47F}"/>
              </a:ext>
            </a:extLst>
          </p:cNvPr>
          <p:cNvSpPr txBox="1"/>
          <p:nvPr/>
        </p:nvSpPr>
        <p:spPr>
          <a:xfrm>
            <a:off x="4910616" y="2598003"/>
            <a:ext cx="7096219" cy="830997"/>
          </a:xfrm>
          <a:prstGeom prst="rect">
            <a:avLst/>
          </a:prstGeom>
          <a:noFill/>
        </p:spPr>
        <p:txBody>
          <a:bodyPr wrap="square">
            <a:spAutoFit/>
          </a:bodyPr>
          <a:lstStyle/>
          <a:p>
            <a:pPr algn="ctr"/>
            <a:r>
              <a:rPr lang="en-US" sz="4800" b="1">
                <a:latin typeface="Avenir Next LT Pro" panose="020B0504020202020204" pitchFamily="34" charset="0"/>
              </a:rPr>
              <a:t>Answers</a:t>
            </a:r>
          </a:p>
        </p:txBody>
      </p:sp>
      <p:sp>
        <p:nvSpPr>
          <p:cNvPr id="8" name="TextBox 7">
            <a:extLst>
              <a:ext uri="{FF2B5EF4-FFF2-40B4-BE49-F238E27FC236}">
                <a16:creationId xmlns:a16="http://schemas.microsoft.com/office/drawing/2014/main" id="{6A4301A3-9CD1-9509-F1B2-CAEC35410556}"/>
              </a:ext>
            </a:extLst>
          </p:cNvPr>
          <p:cNvSpPr txBox="1"/>
          <p:nvPr/>
        </p:nvSpPr>
        <p:spPr>
          <a:xfrm>
            <a:off x="1950241" y="2290226"/>
            <a:ext cx="455590" cy="307777"/>
          </a:xfrm>
          <a:prstGeom prst="rect">
            <a:avLst/>
          </a:prstGeom>
          <a:noFill/>
        </p:spPr>
        <p:txBody>
          <a:bodyPr wrap="square">
            <a:spAutoFit/>
          </a:bodyPr>
          <a:lstStyle/>
          <a:p>
            <a:r>
              <a:rPr lang="en-US" sz="1400">
                <a:solidFill>
                  <a:srgbClr val="FF0000"/>
                </a:solidFill>
                <a:latin typeface="Avenir Next LT Pro" panose="020B0504020202020204" pitchFamily="34" charset="0"/>
              </a:rPr>
              <a:t>eat</a:t>
            </a:r>
            <a:endParaRPr lang="en-US" sz="1400">
              <a:solidFill>
                <a:srgbClr val="FF0000"/>
              </a:solidFill>
            </a:endParaRPr>
          </a:p>
        </p:txBody>
      </p:sp>
      <p:sp>
        <p:nvSpPr>
          <p:cNvPr id="12" name="TextBox 11">
            <a:extLst>
              <a:ext uri="{FF2B5EF4-FFF2-40B4-BE49-F238E27FC236}">
                <a16:creationId xmlns:a16="http://schemas.microsoft.com/office/drawing/2014/main" id="{C4DB4116-3423-AD58-74A5-92E08FDF6A5C}"/>
              </a:ext>
            </a:extLst>
          </p:cNvPr>
          <p:cNvSpPr txBox="1"/>
          <p:nvPr/>
        </p:nvSpPr>
        <p:spPr>
          <a:xfrm>
            <a:off x="982178" y="4902491"/>
            <a:ext cx="711393" cy="307777"/>
          </a:xfrm>
          <a:prstGeom prst="rect">
            <a:avLst/>
          </a:prstGeom>
          <a:noFill/>
        </p:spPr>
        <p:txBody>
          <a:bodyPr wrap="square">
            <a:spAutoFit/>
          </a:bodyPr>
          <a:lstStyle/>
          <a:p>
            <a:r>
              <a:rPr lang="en-US" sz="1400">
                <a:solidFill>
                  <a:srgbClr val="FF0000"/>
                </a:solidFill>
                <a:latin typeface="Avenir Next LT Pro" panose="020B0504020202020204" pitchFamily="34" charset="0"/>
              </a:rPr>
              <a:t>shape</a:t>
            </a:r>
            <a:endParaRPr lang="en-US" sz="1400">
              <a:solidFill>
                <a:srgbClr val="FF0000"/>
              </a:solidFill>
            </a:endParaRPr>
          </a:p>
        </p:txBody>
      </p:sp>
      <p:sp>
        <p:nvSpPr>
          <p:cNvPr id="13" name="TextBox 12">
            <a:extLst>
              <a:ext uri="{FF2B5EF4-FFF2-40B4-BE49-F238E27FC236}">
                <a16:creationId xmlns:a16="http://schemas.microsoft.com/office/drawing/2014/main" id="{3368B931-4D53-293E-40D8-4A5D3401C9B2}"/>
              </a:ext>
            </a:extLst>
          </p:cNvPr>
          <p:cNvSpPr txBox="1"/>
          <p:nvPr/>
        </p:nvSpPr>
        <p:spPr>
          <a:xfrm>
            <a:off x="3519315" y="4902490"/>
            <a:ext cx="614803" cy="307777"/>
          </a:xfrm>
          <a:prstGeom prst="rect">
            <a:avLst/>
          </a:prstGeom>
          <a:noFill/>
        </p:spPr>
        <p:txBody>
          <a:bodyPr wrap="square">
            <a:spAutoFit/>
          </a:bodyPr>
          <a:lstStyle/>
          <a:p>
            <a:r>
              <a:rPr lang="en-US" sz="1400">
                <a:solidFill>
                  <a:srgbClr val="FF0000"/>
                </a:solidFill>
                <a:latin typeface="Avenir Next LT Pro" panose="020B0504020202020204" pitchFamily="34" charset="0"/>
              </a:rPr>
              <a:t>food</a:t>
            </a:r>
            <a:endParaRPr lang="en-US" sz="1400">
              <a:solidFill>
                <a:srgbClr val="FF0000"/>
              </a:solidFill>
            </a:endParaRPr>
          </a:p>
        </p:txBody>
      </p:sp>
      <p:sp>
        <p:nvSpPr>
          <p:cNvPr id="14" name="TextBox 13">
            <a:extLst>
              <a:ext uri="{FF2B5EF4-FFF2-40B4-BE49-F238E27FC236}">
                <a16:creationId xmlns:a16="http://schemas.microsoft.com/office/drawing/2014/main" id="{B08A9686-D78C-B9F4-C513-919016E29D58}"/>
              </a:ext>
            </a:extLst>
          </p:cNvPr>
          <p:cNvSpPr txBox="1"/>
          <p:nvPr/>
        </p:nvSpPr>
        <p:spPr>
          <a:xfrm>
            <a:off x="2405831" y="5093155"/>
            <a:ext cx="808458" cy="307777"/>
          </a:xfrm>
          <a:prstGeom prst="rect">
            <a:avLst/>
          </a:prstGeom>
          <a:noFill/>
        </p:spPr>
        <p:txBody>
          <a:bodyPr wrap="square">
            <a:spAutoFit/>
          </a:bodyPr>
          <a:lstStyle/>
          <a:p>
            <a:r>
              <a:rPr lang="en-US" sz="1400">
                <a:solidFill>
                  <a:srgbClr val="FF0000"/>
                </a:solidFill>
                <a:latin typeface="Avenir Next LT Pro" panose="020B0504020202020204" pitchFamily="34" charset="0"/>
              </a:rPr>
              <a:t>survive</a:t>
            </a:r>
            <a:endParaRPr lang="en-US" sz="1400">
              <a:solidFill>
                <a:srgbClr val="FF0000"/>
              </a:solidFill>
            </a:endParaRPr>
          </a:p>
        </p:txBody>
      </p:sp>
    </p:spTree>
    <p:extLst>
      <p:ext uri="{BB962C8B-B14F-4D97-AF65-F5344CB8AC3E}">
        <p14:creationId xmlns:p14="http://schemas.microsoft.com/office/powerpoint/2010/main" val="2708134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878CF-84E2-4074-E3E7-3444EB64F5D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60828D5-E805-109B-4F5B-5A11C3BD6AA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810C815-E4A6-E271-2143-F7B1DBE3B301}"/>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79D45991-FA84-B9E7-D378-1812D547331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Engage</a:t>
            </a:r>
          </a:p>
        </p:txBody>
      </p:sp>
      <p:sp>
        <p:nvSpPr>
          <p:cNvPr id="12" name="TextBox 11">
            <a:extLst>
              <a:ext uri="{FF2B5EF4-FFF2-40B4-BE49-F238E27FC236}">
                <a16:creationId xmlns:a16="http://schemas.microsoft.com/office/drawing/2014/main" id="{32FA2A28-EE78-C8DD-C41C-5868D64D4B01}"/>
              </a:ext>
            </a:extLst>
          </p:cNvPr>
          <p:cNvSpPr txBox="1"/>
          <p:nvPr/>
        </p:nvSpPr>
        <p:spPr>
          <a:xfrm>
            <a:off x="5174166" y="2330147"/>
            <a:ext cx="6621593" cy="1569660"/>
          </a:xfrm>
          <a:prstGeom prst="rect">
            <a:avLst/>
          </a:prstGeom>
          <a:noFill/>
        </p:spPr>
        <p:txBody>
          <a:bodyPr wrap="square">
            <a:spAutoFit/>
          </a:bodyPr>
          <a:lstStyle/>
          <a:p>
            <a:pPr algn="ctr"/>
            <a:r>
              <a:rPr lang="en-US" sz="4800">
                <a:latin typeface="Avenir Next LT Pro" panose="020B0504020202020204" pitchFamily="34" charset="0"/>
              </a:rPr>
              <a:t>Do all birds have the same types of beaks?</a:t>
            </a:r>
          </a:p>
        </p:txBody>
      </p:sp>
      <p:sp>
        <p:nvSpPr>
          <p:cNvPr id="6" name="Rectangle: Rounded Corners 5">
            <a:extLst>
              <a:ext uri="{FF2B5EF4-FFF2-40B4-BE49-F238E27FC236}">
                <a16:creationId xmlns:a16="http://schemas.microsoft.com/office/drawing/2014/main" id="{883A6599-9EC0-A5ED-808A-7124C78D7DE6}"/>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CAC47F6-DC49-C5AA-8AAC-89134BF5D186}"/>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pic>
        <p:nvPicPr>
          <p:cNvPr id="3074" name="Picture 2" descr="Greater&amp;#95;Blue&amp;#95;Heron&amp;#95;0619.dng">
            <a:extLst>
              <a:ext uri="{FF2B5EF4-FFF2-40B4-BE49-F238E27FC236}">
                <a16:creationId xmlns:a16="http://schemas.microsoft.com/office/drawing/2014/main" id="{436C08FB-8303-6091-C405-3E2902262EEE}"/>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1973"/>
            <a:ext cx="5052618" cy="623390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806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1EBF7-9DEF-771D-F8BF-33A5EB54E29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5EC13B8-99DC-42AA-F08D-109A978D9F0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BF26A77-3597-3899-C920-83C8A6FDE157}"/>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6751D7A3-EFF0-B2B1-9CC3-30F8B7DA3B9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Engage</a:t>
            </a:r>
          </a:p>
        </p:txBody>
      </p:sp>
      <p:sp>
        <p:nvSpPr>
          <p:cNvPr id="6" name="Rectangle: Rounded Corners 5">
            <a:extLst>
              <a:ext uri="{FF2B5EF4-FFF2-40B4-BE49-F238E27FC236}">
                <a16:creationId xmlns:a16="http://schemas.microsoft.com/office/drawing/2014/main" id="{13C51986-97AC-A050-96D4-00F76F14B664}"/>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29FB810-923D-187C-F556-65E8077ECB4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grpSp>
        <p:nvGrpSpPr>
          <p:cNvPr id="11" name="Group 10">
            <a:extLst>
              <a:ext uri="{FF2B5EF4-FFF2-40B4-BE49-F238E27FC236}">
                <a16:creationId xmlns:a16="http://schemas.microsoft.com/office/drawing/2014/main" id="{C234196E-3BC6-841E-B7EC-45DEFCBB76BD}"/>
              </a:ext>
            </a:extLst>
          </p:cNvPr>
          <p:cNvGrpSpPr/>
          <p:nvPr/>
        </p:nvGrpSpPr>
        <p:grpSpPr>
          <a:xfrm>
            <a:off x="1412693" y="122275"/>
            <a:ext cx="9366613" cy="5975189"/>
            <a:chOff x="3097402" y="122275"/>
            <a:chExt cx="9366613" cy="5975189"/>
          </a:xfrm>
        </p:grpSpPr>
        <p:pic>
          <p:nvPicPr>
            <p:cNvPr id="7" name="Picture 6">
              <a:extLst>
                <a:ext uri="{FF2B5EF4-FFF2-40B4-BE49-F238E27FC236}">
                  <a16:creationId xmlns:a16="http://schemas.microsoft.com/office/drawing/2014/main" id="{0EA0F14E-9F2C-243A-E7A7-5242E92B26E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97402" y="122275"/>
              <a:ext cx="4617192" cy="5975189"/>
            </a:xfrm>
            <a:prstGeom prst="rect">
              <a:avLst/>
            </a:prstGeom>
            <a:ln>
              <a:solidFill>
                <a:schemeClr val="tx1"/>
              </a:solidFill>
            </a:ln>
          </p:spPr>
        </p:pic>
        <p:pic>
          <p:nvPicPr>
            <p:cNvPr id="10" name="Picture 9" descr="A picture containing text, duck, screenshot&#10;&#10;AI-generated content may be incorrect.">
              <a:extLst>
                <a:ext uri="{FF2B5EF4-FFF2-40B4-BE49-F238E27FC236}">
                  <a16:creationId xmlns:a16="http://schemas.microsoft.com/office/drawing/2014/main" id="{5A837AFA-4D02-CD3B-EE29-1E131FF8960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846823" y="122275"/>
              <a:ext cx="4617192" cy="5975189"/>
            </a:xfrm>
            <a:prstGeom prst="rect">
              <a:avLst/>
            </a:prstGeom>
            <a:ln>
              <a:solidFill>
                <a:schemeClr val="tx1"/>
              </a:solidFill>
            </a:ln>
          </p:spPr>
        </p:pic>
      </p:grpSp>
    </p:spTree>
    <p:extLst>
      <p:ext uri="{BB962C8B-B14F-4D97-AF65-F5344CB8AC3E}">
        <p14:creationId xmlns:p14="http://schemas.microsoft.com/office/powerpoint/2010/main" val="984508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6338D-DA31-25D3-1C27-B41F90A76F6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159393C-800B-A916-2C8B-CCE2CD281E4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563F9A5-3999-7E6C-A488-7A5B8831D277}"/>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2719381D-E2EA-E924-C357-C99057231B6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Engage</a:t>
            </a:r>
          </a:p>
        </p:txBody>
      </p:sp>
      <p:sp>
        <p:nvSpPr>
          <p:cNvPr id="12" name="TextBox 11">
            <a:extLst>
              <a:ext uri="{FF2B5EF4-FFF2-40B4-BE49-F238E27FC236}">
                <a16:creationId xmlns:a16="http://schemas.microsoft.com/office/drawing/2014/main" id="{589299DA-FE70-5878-C28F-ED0F8AD0D6B8}"/>
              </a:ext>
            </a:extLst>
          </p:cNvPr>
          <p:cNvSpPr txBox="1"/>
          <p:nvPr/>
        </p:nvSpPr>
        <p:spPr>
          <a:xfrm>
            <a:off x="526482" y="1404369"/>
            <a:ext cx="11139035" cy="3785652"/>
          </a:xfrm>
          <a:prstGeom prst="rect">
            <a:avLst/>
          </a:prstGeom>
          <a:noFill/>
        </p:spPr>
        <p:txBody>
          <a:bodyPr wrap="square">
            <a:spAutoFit/>
          </a:bodyPr>
          <a:lstStyle/>
          <a:p>
            <a:pPr algn="ctr"/>
            <a:r>
              <a:rPr lang="en-US" sz="4800">
                <a:latin typeface="Avenir Next LT Pro" panose="020B0504020202020204" pitchFamily="34" charset="0"/>
              </a:rPr>
              <a:t>How is a bird’s beak helpful to survival?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are all these beaks different?</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are they the same?</a:t>
            </a:r>
          </a:p>
        </p:txBody>
      </p:sp>
      <p:sp>
        <p:nvSpPr>
          <p:cNvPr id="6" name="Rectangle: Rounded Corners 5">
            <a:extLst>
              <a:ext uri="{FF2B5EF4-FFF2-40B4-BE49-F238E27FC236}">
                <a16:creationId xmlns:a16="http://schemas.microsoft.com/office/drawing/2014/main" id="{0409FA8F-AE17-97DF-5F8D-682A7CF975A2}"/>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1613F3E-7F2A-DCBC-855F-30F7B6AF90C8}"/>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spTree>
    <p:extLst>
      <p:ext uri="{BB962C8B-B14F-4D97-AF65-F5344CB8AC3E}">
        <p14:creationId xmlns:p14="http://schemas.microsoft.com/office/powerpoint/2010/main" val="2847906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ADD3E-ECCF-0C89-3F8F-335FBA76DF0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431FD94-FEB0-13AC-0C89-CC9B6C17B8C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696A3DF-ACC7-4550-9CE6-F4EFA32D6F8E}"/>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71342D7A-ED26-0600-D329-3D24077F718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Engage</a:t>
            </a:r>
          </a:p>
        </p:txBody>
      </p:sp>
      <p:sp>
        <p:nvSpPr>
          <p:cNvPr id="6" name="Rectangle: Rounded Corners 5">
            <a:extLst>
              <a:ext uri="{FF2B5EF4-FFF2-40B4-BE49-F238E27FC236}">
                <a16:creationId xmlns:a16="http://schemas.microsoft.com/office/drawing/2014/main" id="{073D9954-BD03-7F7B-279F-79678D979FEC}"/>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0C554D6-2280-E155-334F-D9BC796ED070}"/>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pic>
        <p:nvPicPr>
          <p:cNvPr id="7" name="Picture 6" descr="A picture containing text, bird, different, gray&#10;&#10;AI-generated content may be incorrect.">
            <a:extLst>
              <a:ext uri="{FF2B5EF4-FFF2-40B4-BE49-F238E27FC236}">
                <a16:creationId xmlns:a16="http://schemas.microsoft.com/office/drawing/2014/main" id="{56757014-89FB-0727-2FE6-044B2DD58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628" y="237578"/>
            <a:ext cx="4542693" cy="5749136"/>
          </a:xfrm>
          <a:prstGeom prst="rect">
            <a:avLst/>
          </a:prstGeom>
        </p:spPr>
      </p:pic>
      <p:sp>
        <p:nvSpPr>
          <p:cNvPr id="3" name="TextBox 2">
            <a:extLst>
              <a:ext uri="{FF2B5EF4-FFF2-40B4-BE49-F238E27FC236}">
                <a16:creationId xmlns:a16="http://schemas.microsoft.com/office/drawing/2014/main" id="{3A2553FF-3830-2DD5-86D4-1F988751AD44}"/>
              </a:ext>
            </a:extLst>
          </p:cNvPr>
          <p:cNvSpPr txBox="1"/>
          <p:nvPr/>
        </p:nvSpPr>
        <p:spPr>
          <a:xfrm>
            <a:off x="4962525" y="1594215"/>
            <a:ext cx="7033847" cy="3046988"/>
          </a:xfrm>
          <a:prstGeom prst="rect">
            <a:avLst/>
          </a:prstGeom>
          <a:noFill/>
        </p:spPr>
        <p:txBody>
          <a:bodyPr wrap="square">
            <a:spAutoFit/>
          </a:bodyPr>
          <a:lstStyle/>
          <a:p>
            <a:pPr algn="ctr"/>
            <a:r>
              <a:rPr lang="en-US" sz="4800">
                <a:latin typeface="Avenir Next LT Pro" panose="020B0504020202020204" pitchFamily="34" charset="0"/>
              </a:rPr>
              <a:t>How are all these beaks </a:t>
            </a:r>
            <a:r>
              <a:rPr lang="en-US" sz="4800" b="1">
                <a:latin typeface="Avenir Next LT Pro" panose="020B0504020202020204" pitchFamily="34" charset="0"/>
              </a:rPr>
              <a:t>different</a:t>
            </a:r>
            <a:r>
              <a:rPr lang="en-US" sz="4800">
                <a:latin typeface="Avenir Next LT Pro" panose="020B0504020202020204" pitchFamily="34" charset="0"/>
              </a:rPr>
              <a:t>?</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are they the </a:t>
            </a:r>
            <a:r>
              <a:rPr lang="en-US" sz="4800" b="1">
                <a:latin typeface="Avenir Next LT Pro" panose="020B0504020202020204" pitchFamily="34" charset="0"/>
              </a:rPr>
              <a:t>same</a:t>
            </a:r>
            <a:r>
              <a:rPr lang="en-US" sz="4800">
                <a:latin typeface="Avenir Next LT Pro" panose="020B0504020202020204" pitchFamily="34" charset="0"/>
              </a:rPr>
              <a:t>?</a:t>
            </a:r>
          </a:p>
        </p:txBody>
      </p:sp>
    </p:spTree>
    <p:extLst>
      <p:ext uri="{BB962C8B-B14F-4D97-AF65-F5344CB8AC3E}">
        <p14:creationId xmlns:p14="http://schemas.microsoft.com/office/powerpoint/2010/main" val="1238904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EA815-1798-A1C3-AE58-804F47091E7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55FF69D-2AAB-5107-CBDE-3B79E6D25A8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2A1F414-7CDF-D4A4-EDDE-8C9D00025D22}"/>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56A41F32-078F-8D10-B69C-8C74FDF3DC81}"/>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7A Best Beaks: Explore</a:t>
            </a:r>
          </a:p>
        </p:txBody>
      </p:sp>
      <p:sp>
        <p:nvSpPr>
          <p:cNvPr id="6" name="Rectangle: Rounded Corners 5">
            <a:extLst>
              <a:ext uri="{FF2B5EF4-FFF2-40B4-BE49-F238E27FC236}">
                <a16:creationId xmlns:a16="http://schemas.microsoft.com/office/drawing/2014/main" id="{74378ED8-BB93-CD99-8DBB-99128D5DD964}"/>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02D984-7F99-46A7-588F-4BD5114249B8}"/>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7A</a:t>
            </a:r>
            <a:endParaRPr lang="en-US" sz="2000"/>
          </a:p>
        </p:txBody>
      </p:sp>
      <p:sp>
        <p:nvSpPr>
          <p:cNvPr id="3" name="TextBox 2">
            <a:extLst>
              <a:ext uri="{FF2B5EF4-FFF2-40B4-BE49-F238E27FC236}">
                <a16:creationId xmlns:a16="http://schemas.microsoft.com/office/drawing/2014/main" id="{1A25DA2E-70E2-C51B-CFBD-5E57E246B5D0}"/>
              </a:ext>
            </a:extLst>
          </p:cNvPr>
          <p:cNvSpPr txBox="1"/>
          <p:nvPr/>
        </p:nvSpPr>
        <p:spPr>
          <a:xfrm>
            <a:off x="5462336" y="2320297"/>
            <a:ext cx="6116854" cy="1569660"/>
          </a:xfrm>
          <a:prstGeom prst="rect">
            <a:avLst/>
          </a:prstGeom>
          <a:noFill/>
        </p:spPr>
        <p:txBody>
          <a:bodyPr wrap="square">
            <a:spAutoFit/>
          </a:bodyPr>
          <a:lstStyle/>
          <a:p>
            <a:pPr algn="ctr"/>
            <a:r>
              <a:rPr lang="en-US" sz="4800">
                <a:latin typeface="Avenir Next LT Pro" panose="020B0504020202020204" pitchFamily="34" charset="0"/>
              </a:rPr>
              <a:t>What do you think this tool represents?</a:t>
            </a:r>
          </a:p>
        </p:txBody>
      </p:sp>
      <p:pic>
        <p:nvPicPr>
          <p:cNvPr id="10" name="Picture 9" descr="Application&#10;&#10;AI-generated content may be incorrect.">
            <a:extLst>
              <a:ext uri="{FF2B5EF4-FFF2-40B4-BE49-F238E27FC236}">
                <a16:creationId xmlns:a16="http://schemas.microsoft.com/office/drawing/2014/main" id="{84CF0D43-A229-A5C3-E09D-037F71A694B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5" y="65125"/>
            <a:ext cx="4714208" cy="6099571"/>
          </a:xfrm>
          <a:prstGeom prst="rect">
            <a:avLst/>
          </a:prstGeom>
        </p:spPr>
      </p:pic>
    </p:spTree>
    <p:extLst>
      <p:ext uri="{BB962C8B-B14F-4D97-AF65-F5344CB8AC3E}">
        <p14:creationId xmlns:p14="http://schemas.microsoft.com/office/powerpoint/2010/main" val="3735434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2093</Words>
  <Application>Microsoft Office PowerPoint</Application>
  <PresentationFormat>Widescreen</PresentationFormat>
  <Paragraphs>315</Paragraphs>
  <Slides>44</Slides>
  <Notes>43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Aptos</vt:lpstr>
      <vt:lpstr>Aptos Display</vt:lpstr>
      <vt:lpstr>Aptos Light</vt:lpstr>
      <vt:lpstr>Arial</vt:lpstr>
      <vt:lpstr>Avenir Next LT Pro</vt:lpstr>
      <vt:lpstr>Bitter</vt:lpstr>
      <vt:lpstr>Bitter SemiBold</vt:lpstr>
      <vt:lpstr>Montserrat Medium</vt:lpstr>
      <vt:lpstr>Segoe UI</vt:lpstr>
      <vt:lpstr>Shadows Into Light Two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2</cp:revision>
  <dcterms:created xsi:type="dcterms:W3CDTF">2025-07-17T15:36:20Z</dcterms:created>
  <dcterms:modified xsi:type="dcterms:W3CDTF">2025-08-14T15:02:46Z</dcterms:modified>
</cp:coreProperties>
</file>