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303" r:id="rId3"/>
    <p:sldId id="302" r:id="rId4"/>
    <p:sldId id="304" r:id="rId5"/>
    <p:sldId id="30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0EA19-E055-40DE-A072-58FF5DA6EA10}" v="6" dt="2025-08-06T15:46:03.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66"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E41DF-CF71-4EEC-9B26-3F122A4EDC40}"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EAA34-BD16-42AD-9585-29222EF56582}" type="slidenum">
              <a:rPr lang="en-US" smtClean="0"/>
              <a:t>‹#›</a:t>
            </a:fld>
            <a:endParaRPr lang="en-US"/>
          </a:p>
        </p:txBody>
      </p:sp>
    </p:spTree>
    <p:extLst>
      <p:ext uri="{BB962C8B-B14F-4D97-AF65-F5344CB8AC3E}">
        <p14:creationId xmlns:p14="http://schemas.microsoft.com/office/powerpoint/2010/main" val="350490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D2BC-17D7-25EF-5530-4CC09E3AB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DE0AF-B185-A9A7-6338-5A909806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FC27F-010D-2041-CBC2-60A6187D11F0}"/>
              </a:ext>
            </a:extLst>
          </p:cNvPr>
          <p:cNvSpPr>
            <a:spLocks noGrp="1"/>
          </p:cNvSpPr>
          <p:nvPr>
            <p:ph type="body" idx="1"/>
          </p:nvPr>
        </p:nvSpPr>
        <p:spPr/>
        <p:txBody>
          <a:bodyPr/>
          <a:lstStyle/>
          <a:p>
            <a:r>
              <a:rPr lang="en-US" dirty="0"/>
              <a:t>Have students turn to the </a:t>
            </a:r>
            <a:r>
              <a:rPr lang="en-US" b="1" dirty="0"/>
              <a:t>Unit 6 Exploring the Phenomenon Talk About It </a:t>
            </a:r>
            <a:r>
              <a:rPr lang="en-US" dirty="0"/>
              <a:t>section on Page 92-93. </a:t>
            </a:r>
          </a:p>
        </p:txBody>
      </p:sp>
      <p:sp>
        <p:nvSpPr>
          <p:cNvPr id="4" name="Slide Number Placeholder 3">
            <a:extLst>
              <a:ext uri="{FF2B5EF4-FFF2-40B4-BE49-F238E27FC236}">
                <a16:creationId xmlns:a16="http://schemas.microsoft.com/office/drawing/2014/main" id="{D27AA7FF-FFB8-7152-A253-E3C3250B09AD}"/>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05380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A160D-0E85-147E-BBF6-42306692B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28CC8-02D6-0E7E-349C-F8D9BD83F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3639B-180E-5D65-8624-66A24754E633}"/>
              </a:ext>
            </a:extLst>
          </p:cNvPr>
          <p:cNvSpPr>
            <a:spLocks noGrp="1"/>
          </p:cNvSpPr>
          <p:nvPr>
            <p:ph type="body" idx="1"/>
          </p:nvPr>
        </p:nvSpPr>
        <p:spPr/>
        <p:txBody>
          <a:bodyPr/>
          <a:lstStyle/>
          <a:p>
            <a:r>
              <a:rPr lang="en-US" dirty="0"/>
              <a:t>Using the pictures at the beginning on the lesson, have students turn and talk to a classmate and discuss the different patterns we can see in the day and the patterns at night.</a:t>
            </a:r>
          </a:p>
        </p:txBody>
      </p:sp>
      <p:sp>
        <p:nvSpPr>
          <p:cNvPr id="4" name="Slide Number Placeholder 3">
            <a:extLst>
              <a:ext uri="{FF2B5EF4-FFF2-40B4-BE49-F238E27FC236}">
                <a16:creationId xmlns:a16="http://schemas.microsoft.com/office/drawing/2014/main" id="{B4A0E566-EDD9-585F-6D48-EC0FB13A9D31}"/>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7638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5D3B-6062-9DDB-F499-75BA60478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4037B-33AD-CF67-5846-80D91CD9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0E90C-7317-4EC1-95C1-AF9EFAB08CDA}"/>
              </a:ext>
            </a:extLst>
          </p:cNvPr>
          <p:cNvSpPr>
            <a:spLocks noGrp="1"/>
          </p:cNvSpPr>
          <p:nvPr>
            <p:ph type="body" idx="1"/>
          </p:nvPr>
        </p:nvSpPr>
        <p:spPr/>
        <p:txBody>
          <a:bodyPr/>
          <a:lstStyle/>
          <a:p>
            <a:r>
              <a:rPr lang="en-US" b="1" dirty="0"/>
              <a:t>Rubric:</a:t>
            </a:r>
          </a:p>
          <a:p>
            <a:pPr marL="171450" indent="-171450">
              <a:buFont typeface="Arial" panose="020B0604020202020204" pitchFamily="34" charset="0"/>
              <a:buChar char="•"/>
            </a:pPr>
            <a:r>
              <a:rPr lang="en-US" dirty="0"/>
              <a:t>3 (Meets) – Student explains patterns in how the sun moves across the sky as does the moon at night and the stars come out. Student explains the amount of daylight changes through the year and how the moon changes shape. Student explains how this affects animals in how they move to survive.</a:t>
            </a:r>
          </a:p>
          <a:p>
            <a:pPr marL="171450" indent="-171450">
              <a:buFont typeface="Arial" panose="020B0604020202020204" pitchFamily="34" charset="0"/>
              <a:buChar char="•"/>
            </a:pPr>
            <a:r>
              <a:rPr lang="en-US" dirty="0"/>
              <a:t>2 (Partially meets) – Student explains some patterns in how the sun moves across the sky as does the moon at night and the stars come out. Student may or may not explain the amount of daylight changes through the year and how the moon changes shape. Student may or may not explain how this affects animals in how they move to survive. </a:t>
            </a:r>
          </a:p>
          <a:p>
            <a:pPr marL="171450" indent="-171450">
              <a:buFont typeface="Arial" panose="020B0604020202020204" pitchFamily="34" charset="0"/>
              <a:buChar char="•"/>
            </a:pPr>
            <a:r>
              <a:rPr lang="en-US" dirty="0"/>
              <a:t>1 (Doesn’t meet) – Student does not explain any patterns or how this affects animal movement. </a:t>
            </a:r>
          </a:p>
        </p:txBody>
      </p:sp>
      <p:sp>
        <p:nvSpPr>
          <p:cNvPr id="4" name="Slide Number Placeholder 3">
            <a:extLst>
              <a:ext uri="{FF2B5EF4-FFF2-40B4-BE49-F238E27FC236}">
                <a16:creationId xmlns:a16="http://schemas.microsoft.com/office/drawing/2014/main" id="{CA8FDD80-A243-94E1-F771-50578BAEDD51}"/>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418439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295C3-EAF4-A7D3-3978-3859E3638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B6D26-514D-CC9C-1E4A-4AA8E1797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B11E2-360B-3BBF-2A57-4D8D4062867B}"/>
              </a:ext>
            </a:extLst>
          </p:cNvPr>
          <p:cNvSpPr>
            <a:spLocks noGrp="1"/>
          </p:cNvSpPr>
          <p:nvPr>
            <p:ph type="body" idx="1"/>
          </p:nvPr>
        </p:nvSpPr>
        <p:spPr/>
        <p:txBody>
          <a:bodyPr/>
          <a:lstStyle/>
          <a:p>
            <a:r>
              <a:rPr lang="en-US" dirty="0"/>
              <a:t>Students will make two drawings with one showing the day and one showing night. Draw the path of the moon across the sky using arrows. </a:t>
            </a:r>
          </a:p>
          <a:p>
            <a:endParaRPr lang="en-US" dirty="0"/>
          </a:p>
          <a:p>
            <a:r>
              <a:rPr lang="en-US" b="1" dirty="0"/>
              <a:t>Rubric:</a:t>
            </a:r>
          </a:p>
          <a:p>
            <a:pPr marL="171450" indent="-171450">
              <a:buFont typeface="Arial" panose="020B0604020202020204" pitchFamily="34" charset="0"/>
              <a:buChar char="•"/>
            </a:pPr>
            <a:r>
              <a:rPr lang="en-US" dirty="0"/>
              <a:t>3 (Meets) – Student drawing shows each of the components: day (sun with arrow moving from left to right or east to west, and the correct daytime animal) and night (stars and moon with arrow moving from left to right or east to west). All blanks are filled in.</a:t>
            </a:r>
          </a:p>
          <a:p>
            <a:pPr marL="171450" indent="-171450">
              <a:buFont typeface="Arial" panose="020B0604020202020204" pitchFamily="34" charset="0"/>
              <a:buChar char="•"/>
            </a:pPr>
            <a:r>
              <a:rPr lang="en-US" dirty="0"/>
              <a:t>2 (Partially meets) – Student drawing shows some of the components: day (sun with arrow moving from left to right or east to west, and the correct daytime animals) and night (stars and moon with arrow moving from left to right or east to west). Some blanks are filled in.</a:t>
            </a:r>
          </a:p>
          <a:p>
            <a:pPr marL="171450" indent="-171450">
              <a:buFont typeface="Arial" panose="020B0604020202020204" pitchFamily="34" charset="0"/>
              <a:buChar char="•"/>
            </a:pPr>
            <a:r>
              <a:rPr lang="en-US" dirty="0"/>
              <a:t>1 (Doesn’t meet) – Student drawing shows very few of the components: day (sun with arrow moving left to right or east to west, and the correct daytime animal) and night (stars and moon with arrow moving from left to right or east to west). Little to no blanks are filled in.</a:t>
            </a:r>
          </a:p>
        </p:txBody>
      </p:sp>
      <p:sp>
        <p:nvSpPr>
          <p:cNvPr id="4" name="Slide Number Placeholder 3">
            <a:extLst>
              <a:ext uri="{FF2B5EF4-FFF2-40B4-BE49-F238E27FC236}">
                <a16:creationId xmlns:a16="http://schemas.microsoft.com/office/drawing/2014/main" id="{5675ADF3-E538-A30B-C3CC-829F04B31170}"/>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419612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1EC3-EE16-3614-929A-090D928F70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B1677D-6886-342D-BD43-B9C5424D9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7D2ABE-E09D-3640-184F-493DFE5F4299}"/>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5" name="Footer Placeholder 4">
            <a:extLst>
              <a:ext uri="{FF2B5EF4-FFF2-40B4-BE49-F238E27FC236}">
                <a16:creationId xmlns:a16="http://schemas.microsoft.com/office/drawing/2014/main" id="{4F81CC77-8937-7ED7-0786-8F19E5624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F31B8-C5C3-D20F-7E24-ED78FEE8D0A7}"/>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318661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3585-6992-D4F9-2AC8-47978BFFE5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88A0AB-1A16-22C3-1C03-5FFA3EF999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4FCBA-7E7F-6157-821F-26FDA44454E6}"/>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5" name="Footer Placeholder 4">
            <a:extLst>
              <a:ext uri="{FF2B5EF4-FFF2-40B4-BE49-F238E27FC236}">
                <a16:creationId xmlns:a16="http://schemas.microsoft.com/office/drawing/2014/main" id="{8F0F8C7A-826E-9C49-21A5-B212FCF1A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B68FA-F58A-1FF3-A587-D1C6260C5985}"/>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24342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BF5D5-9FB8-54E6-1AE0-2F0F19B6BA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1EE93-5054-9846-6DC8-1CFBC6C63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BB564-3301-8FC6-38EC-3C886CB7EAFC}"/>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5" name="Footer Placeholder 4">
            <a:extLst>
              <a:ext uri="{FF2B5EF4-FFF2-40B4-BE49-F238E27FC236}">
                <a16:creationId xmlns:a16="http://schemas.microsoft.com/office/drawing/2014/main" id="{F2D874C5-4CFE-299C-7A1A-22C24DD07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28DC6-27B6-212F-810D-E5AB2EEAD121}"/>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136497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5DCD-A11F-D560-88A9-34D8FE4D9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49C0B-A49A-04BB-4A0F-AD4087CAC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9517B-8202-ED6E-6BEE-025A3753CECF}"/>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5" name="Footer Placeholder 4">
            <a:extLst>
              <a:ext uri="{FF2B5EF4-FFF2-40B4-BE49-F238E27FC236}">
                <a16:creationId xmlns:a16="http://schemas.microsoft.com/office/drawing/2014/main" id="{21AC881F-E9CE-5FEA-0732-CE6CEA21A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E92EA-8D45-9347-2218-E951056E2AEA}"/>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223161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492F-FC9A-A6BA-3713-6312CA1CD9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1CA10-F3B2-222A-D5CD-F1E9DB0D74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E0D8-11CA-7191-EC8A-D34D13EA6DD5}"/>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5" name="Footer Placeholder 4">
            <a:extLst>
              <a:ext uri="{FF2B5EF4-FFF2-40B4-BE49-F238E27FC236}">
                <a16:creationId xmlns:a16="http://schemas.microsoft.com/office/drawing/2014/main" id="{2FC25CFB-DB1F-A3AC-D85A-3EAFD5808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1349B-54A5-36F1-4E32-80FF98106CED}"/>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354816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6B34-7603-5D9E-51F3-16E5CF8A6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D7E90-B963-0B3F-D60A-9B2DB41285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309CC-E6D0-70D0-8D43-D320AAA12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C68EB0-D644-7AE7-E13D-93EFC4166A23}"/>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6" name="Footer Placeholder 5">
            <a:extLst>
              <a:ext uri="{FF2B5EF4-FFF2-40B4-BE49-F238E27FC236}">
                <a16:creationId xmlns:a16="http://schemas.microsoft.com/office/drawing/2014/main" id="{10570945-46FE-7974-C2C2-EF45762E1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B8F65-658B-C4CE-FEE2-A0814A5730DC}"/>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76133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CC5A-586A-3A0D-D555-A5A880B33F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77A0-05F1-E820-96D0-4329932DBC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F31717-55F4-0E8B-55C1-77526278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A05D95-3947-1CDD-E6ED-0098937ED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C0BF5-535E-AED4-DAB1-6A8FF4B00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C3C541-EE6B-E001-6BE8-18CDE2CEDFA2}"/>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8" name="Footer Placeholder 7">
            <a:extLst>
              <a:ext uri="{FF2B5EF4-FFF2-40B4-BE49-F238E27FC236}">
                <a16:creationId xmlns:a16="http://schemas.microsoft.com/office/drawing/2014/main" id="{6C377A26-960F-B507-2609-499AB608F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BCD633-89FE-1561-3793-A50FF4B0008B}"/>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344224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DE4D-4BA4-9A14-654A-DF048A653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FD745-A0BA-98C0-1280-25F10BBD60E2}"/>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4" name="Footer Placeholder 3">
            <a:extLst>
              <a:ext uri="{FF2B5EF4-FFF2-40B4-BE49-F238E27FC236}">
                <a16:creationId xmlns:a16="http://schemas.microsoft.com/office/drawing/2014/main" id="{E649F389-055A-4DFF-CBAF-B29120249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664C5-FD11-801E-AC3D-7CDA15B6C847}"/>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252577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351A1-5700-B4E4-A590-7672E411DD88}"/>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3" name="Footer Placeholder 2">
            <a:extLst>
              <a:ext uri="{FF2B5EF4-FFF2-40B4-BE49-F238E27FC236}">
                <a16:creationId xmlns:a16="http://schemas.microsoft.com/office/drawing/2014/main" id="{F678417B-DB55-43DD-3CEB-BBF329E549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29985-D0B6-A25E-FDAB-159A98C3D20A}"/>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268093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6D11-5C89-DFC2-100F-635670B60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B96C8-BBA4-AEDC-FF1F-E4F871F0A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460D87-BF0F-6B0B-6E7E-CE0C46164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0BA7C-79CE-5AFA-B8D4-695EDFC42180}"/>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6" name="Footer Placeholder 5">
            <a:extLst>
              <a:ext uri="{FF2B5EF4-FFF2-40B4-BE49-F238E27FC236}">
                <a16:creationId xmlns:a16="http://schemas.microsoft.com/office/drawing/2014/main" id="{D230BF08-6553-88AE-574E-1DD2232D2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5700B-B9FF-9B04-0B80-2343908F3DFB}"/>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350785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5CFF-F3AF-919C-7D42-9FD4F585E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771CCD-65D5-53C2-A25A-C6372BF30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EF5343-4CA8-1B2B-9E7E-38C1B0D61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A0015-C973-43DE-771D-909F6F77B97B}"/>
              </a:ext>
            </a:extLst>
          </p:cNvPr>
          <p:cNvSpPr>
            <a:spLocks noGrp="1"/>
          </p:cNvSpPr>
          <p:nvPr>
            <p:ph type="dt" sz="half" idx="10"/>
          </p:nvPr>
        </p:nvSpPr>
        <p:spPr/>
        <p:txBody>
          <a:bodyPr/>
          <a:lstStyle/>
          <a:p>
            <a:fld id="{87878A3A-39BB-4D9C-93DE-97C21B00F93B}" type="datetimeFigureOut">
              <a:rPr lang="en-US" smtClean="0"/>
              <a:t>8/13/2025</a:t>
            </a:fld>
            <a:endParaRPr lang="en-US"/>
          </a:p>
        </p:txBody>
      </p:sp>
      <p:sp>
        <p:nvSpPr>
          <p:cNvPr id="6" name="Footer Placeholder 5">
            <a:extLst>
              <a:ext uri="{FF2B5EF4-FFF2-40B4-BE49-F238E27FC236}">
                <a16:creationId xmlns:a16="http://schemas.microsoft.com/office/drawing/2014/main" id="{8F9E763C-76E7-C51A-6535-CD9E7A9BB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59C83-5870-1E7B-C557-905D421BAD12}"/>
              </a:ext>
            </a:extLst>
          </p:cNvPr>
          <p:cNvSpPr>
            <a:spLocks noGrp="1"/>
          </p:cNvSpPr>
          <p:nvPr>
            <p:ph type="sldNum" sz="quarter" idx="12"/>
          </p:nvPr>
        </p:nvSpPr>
        <p:spPr/>
        <p:txBody>
          <a:bodyPr/>
          <a:lstStyle/>
          <a:p>
            <a:fld id="{9E92ED6A-8490-4B09-AB66-90A564D250EE}" type="slidenum">
              <a:rPr lang="en-US" smtClean="0"/>
              <a:t>‹#›</a:t>
            </a:fld>
            <a:endParaRPr lang="en-US"/>
          </a:p>
        </p:txBody>
      </p:sp>
    </p:spTree>
    <p:extLst>
      <p:ext uri="{BB962C8B-B14F-4D97-AF65-F5344CB8AC3E}">
        <p14:creationId xmlns:p14="http://schemas.microsoft.com/office/powerpoint/2010/main" val="36471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F219C-3E98-00DB-93BF-223A1463D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28430-803D-64C9-6A73-7F0A6C8BA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F2D2C-7FFF-9036-90FB-88ECA65C8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878A3A-39BB-4D9C-93DE-97C21B00F93B}" type="datetimeFigureOut">
              <a:rPr lang="en-US" smtClean="0"/>
              <a:t>8/13/2025</a:t>
            </a:fld>
            <a:endParaRPr lang="en-US"/>
          </a:p>
        </p:txBody>
      </p:sp>
      <p:sp>
        <p:nvSpPr>
          <p:cNvPr id="5" name="Footer Placeholder 4">
            <a:extLst>
              <a:ext uri="{FF2B5EF4-FFF2-40B4-BE49-F238E27FC236}">
                <a16:creationId xmlns:a16="http://schemas.microsoft.com/office/drawing/2014/main" id="{CA8E26A2-4E95-0119-4AFA-EE7DFCE27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A86B82-1A96-EEFC-3EF0-C541A2DE0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92ED6A-8490-4B09-AB66-90A564D250EE}" type="slidenum">
              <a:rPr lang="en-US" smtClean="0"/>
              <a:t>‹#›</a:t>
            </a:fld>
            <a:endParaRPr lang="en-US"/>
          </a:p>
        </p:txBody>
      </p:sp>
    </p:spTree>
    <p:extLst>
      <p:ext uri="{BB962C8B-B14F-4D97-AF65-F5344CB8AC3E}">
        <p14:creationId xmlns:p14="http://schemas.microsoft.com/office/powerpoint/2010/main" val="383631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18"/>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9CB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997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593059" y="3891983"/>
            <a:ext cx="753762" cy="2518023"/>
          </a:xfrm>
          <a:prstGeom prst="snip2Same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Unit 6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CE5B1-0FCD-7A63-8201-B1D3BD03CB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6201C6-F159-FE3F-9538-F83880ECF6D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60F8EC-4A86-85E4-A175-4F36358E85BE}"/>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D1595521-1ED6-2E36-95B0-90FFB4E1E3DA}"/>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6 Review</a:t>
            </a:r>
          </a:p>
        </p:txBody>
      </p:sp>
      <p:sp>
        <p:nvSpPr>
          <p:cNvPr id="6" name="Rectangle: Rounded Corners 5">
            <a:extLst>
              <a:ext uri="{FF2B5EF4-FFF2-40B4-BE49-F238E27FC236}">
                <a16:creationId xmlns:a16="http://schemas.microsoft.com/office/drawing/2014/main" id="{BAEAAF4B-CB08-2BCA-828F-1157D2DFAAA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D19620-0004-C34E-C5D0-2D3B9FD2F6E8}"/>
              </a:ext>
            </a:extLst>
          </p:cNvPr>
          <p:cNvSpPr txBox="1"/>
          <p:nvPr/>
        </p:nvSpPr>
        <p:spPr>
          <a:xfrm>
            <a:off x="157704" y="6351004"/>
            <a:ext cx="289240" cy="400110"/>
          </a:xfrm>
          <a:prstGeom prst="rect">
            <a:avLst/>
          </a:prstGeom>
          <a:noFill/>
        </p:spPr>
        <p:txBody>
          <a:bodyPr wrap="square">
            <a:spAutoFit/>
          </a:bodyPr>
          <a:lstStyle/>
          <a:p>
            <a:r>
              <a:rPr lang="en-US" sz="2000" dirty="0">
                <a:latin typeface="Bitter SemiBold" pitchFamily="2" charset="0"/>
              </a:rPr>
              <a:t>6</a:t>
            </a:r>
            <a:endParaRPr lang="en-US" sz="2000" dirty="0"/>
          </a:p>
        </p:txBody>
      </p:sp>
      <p:grpSp>
        <p:nvGrpSpPr>
          <p:cNvPr id="18" name="Group 17">
            <a:extLst>
              <a:ext uri="{FF2B5EF4-FFF2-40B4-BE49-F238E27FC236}">
                <a16:creationId xmlns:a16="http://schemas.microsoft.com/office/drawing/2014/main" id="{77DB4869-DACE-3CE5-BED3-EF965D02BF57}"/>
              </a:ext>
            </a:extLst>
          </p:cNvPr>
          <p:cNvGrpSpPr/>
          <p:nvPr/>
        </p:nvGrpSpPr>
        <p:grpSpPr>
          <a:xfrm>
            <a:off x="1386995" y="122275"/>
            <a:ext cx="9418010" cy="5975189"/>
            <a:chOff x="1695577" y="122275"/>
            <a:chExt cx="9418010" cy="5975189"/>
          </a:xfrm>
        </p:grpSpPr>
        <p:pic>
          <p:nvPicPr>
            <p:cNvPr id="15" name="Picture 14" descr="A screenshot of a phone&#10;&#10;AI-generated content may be incorrect.">
              <a:extLst>
                <a:ext uri="{FF2B5EF4-FFF2-40B4-BE49-F238E27FC236}">
                  <a16:creationId xmlns:a16="http://schemas.microsoft.com/office/drawing/2014/main" id="{66C6461C-C339-6A4F-E06A-43E2B1D7E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77" y="122275"/>
              <a:ext cx="4617192" cy="5975189"/>
            </a:xfrm>
            <a:prstGeom prst="rect">
              <a:avLst/>
            </a:prstGeom>
            <a:ln>
              <a:solidFill>
                <a:schemeClr val="tx1"/>
              </a:solidFill>
            </a:ln>
          </p:spPr>
        </p:pic>
        <p:pic>
          <p:nvPicPr>
            <p:cNvPr id="17" name="Picture 16" descr="Text&#10;&#10;AI-generated content may be incorrect.">
              <a:extLst>
                <a:ext uri="{FF2B5EF4-FFF2-40B4-BE49-F238E27FC236}">
                  <a16:creationId xmlns:a16="http://schemas.microsoft.com/office/drawing/2014/main" id="{AD484A75-8D86-6F80-3876-C94EE9CC1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395" y="122275"/>
              <a:ext cx="4617192" cy="5975189"/>
            </a:xfrm>
            <a:prstGeom prst="rect">
              <a:avLst/>
            </a:prstGeom>
            <a:ln>
              <a:solidFill>
                <a:schemeClr val="tx1"/>
              </a:solidFill>
            </a:ln>
          </p:spPr>
        </p:pic>
      </p:grpSp>
    </p:spTree>
    <p:extLst>
      <p:ext uri="{BB962C8B-B14F-4D97-AF65-F5344CB8AC3E}">
        <p14:creationId xmlns:p14="http://schemas.microsoft.com/office/powerpoint/2010/main" val="300477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6026-0C7D-9F46-25B5-EEA452ACE9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C59DD0-E849-9480-09D5-392106E1C1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D8B0C08-6CAE-056D-470C-E8CD0700CD9D}"/>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CD3E0B5D-2BEC-E8FB-A6B5-33E196CE7C5F}"/>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6 Review</a:t>
            </a:r>
          </a:p>
        </p:txBody>
      </p:sp>
      <p:sp>
        <p:nvSpPr>
          <p:cNvPr id="12" name="TextBox 11">
            <a:extLst>
              <a:ext uri="{FF2B5EF4-FFF2-40B4-BE49-F238E27FC236}">
                <a16:creationId xmlns:a16="http://schemas.microsoft.com/office/drawing/2014/main" id="{8B02A97E-DA07-A03D-EEF7-C1A468C7BB21}"/>
              </a:ext>
            </a:extLst>
          </p:cNvPr>
          <p:cNvSpPr txBox="1"/>
          <p:nvPr/>
        </p:nvSpPr>
        <p:spPr>
          <a:xfrm>
            <a:off x="1068134" y="1594215"/>
            <a:ext cx="10055732" cy="3046988"/>
          </a:xfrm>
          <a:prstGeom prst="rect">
            <a:avLst/>
          </a:prstGeom>
          <a:noFill/>
        </p:spPr>
        <p:txBody>
          <a:bodyPr wrap="square" lIns="91440" tIns="45720" rIns="91440" bIns="45720" anchor="t">
            <a:spAutoFit/>
          </a:bodyPr>
          <a:lstStyle/>
          <a:p>
            <a:pPr algn="ctr"/>
            <a:r>
              <a:rPr lang="en-US" sz="4800" dirty="0">
                <a:latin typeface="Avenir Next LT Pro"/>
              </a:rPr>
              <a:t>Turn and talk to a classmate and discuss the different </a:t>
            </a:r>
            <a:r>
              <a:rPr lang="en-US" sz="4800" b="1" dirty="0">
                <a:latin typeface="Avenir Next LT Pro"/>
              </a:rPr>
              <a:t>patterns </a:t>
            </a:r>
            <a:r>
              <a:rPr lang="en-US" sz="4800" dirty="0">
                <a:latin typeface="Avenir Next LT Pro"/>
              </a:rPr>
              <a:t>we can see in the day and the patterns at night.</a:t>
            </a:r>
          </a:p>
        </p:txBody>
      </p:sp>
      <p:sp>
        <p:nvSpPr>
          <p:cNvPr id="6" name="Rectangle: Rounded Corners 5">
            <a:extLst>
              <a:ext uri="{FF2B5EF4-FFF2-40B4-BE49-F238E27FC236}">
                <a16:creationId xmlns:a16="http://schemas.microsoft.com/office/drawing/2014/main" id="{936C122F-D2D9-C185-9DB2-1F9BDB11E358}"/>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CE5200-08EE-8235-2101-AE82284C87B8}"/>
              </a:ext>
            </a:extLst>
          </p:cNvPr>
          <p:cNvSpPr txBox="1"/>
          <p:nvPr/>
        </p:nvSpPr>
        <p:spPr>
          <a:xfrm>
            <a:off x="157704" y="6351004"/>
            <a:ext cx="289240" cy="400110"/>
          </a:xfrm>
          <a:prstGeom prst="rect">
            <a:avLst/>
          </a:prstGeom>
          <a:noFill/>
        </p:spPr>
        <p:txBody>
          <a:bodyPr wrap="square">
            <a:spAutoFit/>
          </a:bodyPr>
          <a:lstStyle/>
          <a:p>
            <a:r>
              <a:rPr lang="en-US" sz="2000" dirty="0">
                <a:latin typeface="Bitter SemiBold" pitchFamily="2" charset="0"/>
              </a:rPr>
              <a:t>6</a:t>
            </a:r>
            <a:endParaRPr lang="en-US" sz="2000" dirty="0"/>
          </a:p>
        </p:txBody>
      </p:sp>
    </p:spTree>
    <p:extLst>
      <p:ext uri="{BB962C8B-B14F-4D97-AF65-F5344CB8AC3E}">
        <p14:creationId xmlns:p14="http://schemas.microsoft.com/office/powerpoint/2010/main" val="336399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E46D9-5BB6-D867-58C8-F4465D8307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916786-7776-C50C-F26B-4BD0281F127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C330E94-BE42-F265-34CE-2B239B6F04C1}"/>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AF8BE034-678D-B4D8-DDC8-D7A297D1BDC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6 Review</a:t>
            </a:r>
          </a:p>
        </p:txBody>
      </p:sp>
      <p:sp>
        <p:nvSpPr>
          <p:cNvPr id="12" name="TextBox 11">
            <a:extLst>
              <a:ext uri="{FF2B5EF4-FFF2-40B4-BE49-F238E27FC236}">
                <a16:creationId xmlns:a16="http://schemas.microsoft.com/office/drawing/2014/main" id="{357B632B-82E9-ECD2-6EA7-DB5DCD539FFD}"/>
              </a:ext>
            </a:extLst>
          </p:cNvPr>
          <p:cNvSpPr txBox="1"/>
          <p:nvPr/>
        </p:nvSpPr>
        <p:spPr>
          <a:xfrm>
            <a:off x="1068134" y="1258945"/>
            <a:ext cx="10055732" cy="3785652"/>
          </a:xfrm>
          <a:prstGeom prst="rect">
            <a:avLst/>
          </a:prstGeom>
          <a:noFill/>
        </p:spPr>
        <p:txBody>
          <a:bodyPr wrap="square" lIns="91440" tIns="45720" rIns="91440" bIns="45720" anchor="t">
            <a:spAutoFit/>
          </a:bodyPr>
          <a:lstStyle/>
          <a:p>
            <a:pPr algn="ctr"/>
            <a:r>
              <a:rPr lang="en-US" sz="4800" dirty="0">
                <a:latin typeface="Avenir Next LT Pro"/>
              </a:rPr>
              <a:t>How do </a:t>
            </a:r>
            <a:r>
              <a:rPr lang="en-US" sz="4800" b="1" dirty="0">
                <a:latin typeface="Avenir Next LT Pro"/>
              </a:rPr>
              <a:t>patterns</a:t>
            </a:r>
            <a:r>
              <a:rPr lang="en-US" sz="4800" dirty="0">
                <a:latin typeface="Avenir Next LT Pro"/>
              </a:rPr>
              <a:t> change through the year?</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Do animals move around based on these patterns?</a:t>
            </a:r>
          </a:p>
        </p:txBody>
      </p:sp>
      <p:sp>
        <p:nvSpPr>
          <p:cNvPr id="6" name="Rectangle: Rounded Corners 5">
            <a:extLst>
              <a:ext uri="{FF2B5EF4-FFF2-40B4-BE49-F238E27FC236}">
                <a16:creationId xmlns:a16="http://schemas.microsoft.com/office/drawing/2014/main" id="{3106E999-8CDB-C6F1-DCC8-6810B2F3A5A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4407D3-47CB-6913-8D90-D23B8F8BFC58}"/>
              </a:ext>
            </a:extLst>
          </p:cNvPr>
          <p:cNvSpPr txBox="1"/>
          <p:nvPr/>
        </p:nvSpPr>
        <p:spPr>
          <a:xfrm>
            <a:off x="157704" y="6351004"/>
            <a:ext cx="289240" cy="400110"/>
          </a:xfrm>
          <a:prstGeom prst="rect">
            <a:avLst/>
          </a:prstGeom>
          <a:noFill/>
        </p:spPr>
        <p:txBody>
          <a:bodyPr wrap="square">
            <a:spAutoFit/>
          </a:bodyPr>
          <a:lstStyle/>
          <a:p>
            <a:r>
              <a:rPr lang="en-US" sz="2000" dirty="0">
                <a:latin typeface="Bitter SemiBold" pitchFamily="2" charset="0"/>
              </a:rPr>
              <a:t>6</a:t>
            </a:r>
            <a:endParaRPr lang="en-US" sz="2000" dirty="0"/>
          </a:p>
        </p:txBody>
      </p:sp>
    </p:spTree>
    <p:extLst>
      <p:ext uri="{BB962C8B-B14F-4D97-AF65-F5344CB8AC3E}">
        <p14:creationId xmlns:p14="http://schemas.microsoft.com/office/powerpoint/2010/main" val="340098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FC3F-C14E-9EDC-F060-C9AF953451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C73244-150A-AE45-86BE-F52CD41385C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D7B35D-B35E-0167-0FA2-6D57CA0ECFC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A72E511F-45E0-2261-4814-F259C1ABD48B}"/>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6 Review</a:t>
            </a:r>
          </a:p>
        </p:txBody>
      </p:sp>
      <p:sp>
        <p:nvSpPr>
          <p:cNvPr id="12" name="TextBox 11">
            <a:extLst>
              <a:ext uri="{FF2B5EF4-FFF2-40B4-BE49-F238E27FC236}">
                <a16:creationId xmlns:a16="http://schemas.microsoft.com/office/drawing/2014/main" id="{6CB8BF27-8313-9026-51C4-60E379684272}"/>
              </a:ext>
            </a:extLst>
          </p:cNvPr>
          <p:cNvSpPr txBox="1"/>
          <p:nvPr/>
        </p:nvSpPr>
        <p:spPr>
          <a:xfrm>
            <a:off x="2899317" y="1473543"/>
            <a:ext cx="8896442" cy="3046988"/>
          </a:xfrm>
          <a:prstGeom prst="rect">
            <a:avLst/>
          </a:prstGeom>
          <a:noFill/>
        </p:spPr>
        <p:txBody>
          <a:bodyPr wrap="square">
            <a:spAutoFit/>
          </a:bodyPr>
          <a:lstStyle/>
          <a:p>
            <a:pPr algn="ctr"/>
            <a:r>
              <a:rPr lang="en-US" sz="4800" dirty="0">
                <a:latin typeface="Avenir Next LT Pro" panose="020B0504020202020204" pitchFamily="34" charset="0"/>
              </a:rPr>
              <a:t>What moves around in the day? </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moves around at night?</a:t>
            </a:r>
          </a:p>
        </p:txBody>
      </p:sp>
      <p:sp>
        <p:nvSpPr>
          <p:cNvPr id="6" name="Rectangle: Rounded Corners 5">
            <a:extLst>
              <a:ext uri="{FF2B5EF4-FFF2-40B4-BE49-F238E27FC236}">
                <a16:creationId xmlns:a16="http://schemas.microsoft.com/office/drawing/2014/main" id="{C97D9099-E5CA-3AE2-92C7-9801C556BCC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ADBE41-613B-70A4-7836-27535C1CA547}"/>
              </a:ext>
            </a:extLst>
          </p:cNvPr>
          <p:cNvSpPr txBox="1"/>
          <p:nvPr/>
        </p:nvSpPr>
        <p:spPr>
          <a:xfrm>
            <a:off x="157704" y="6351004"/>
            <a:ext cx="289240" cy="400110"/>
          </a:xfrm>
          <a:prstGeom prst="rect">
            <a:avLst/>
          </a:prstGeom>
          <a:noFill/>
        </p:spPr>
        <p:txBody>
          <a:bodyPr wrap="square">
            <a:spAutoFit/>
          </a:bodyPr>
          <a:lstStyle/>
          <a:p>
            <a:r>
              <a:rPr lang="en-US" sz="2000" dirty="0">
                <a:latin typeface="Bitter SemiBold" pitchFamily="2" charset="0"/>
              </a:rPr>
              <a:t>6</a:t>
            </a:r>
            <a:endParaRPr lang="en-US" sz="2000" dirty="0"/>
          </a:p>
        </p:txBody>
      </p:sp>
      <p:pic>
        <p:nvPicPr>
          <p:cNvPr id="7" name="Picture 6" descr="Graphical user interface, text&#10;&#10;AI-generated content may be incorrect.">
            <a:extLst>
              <a:ext uri="{FF2B5EF4-FFF2-40B4-BE49-F238E27FC236}">
                <a16:creationId xmlns:a16="http://schemas.microsoft.com/office/drawing/2014/main" id="{BFCC1B7B-8539-48DB-E4A0-4CF4C2EA3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09" y="3222703"/>
            <a:ext cx="2221408" cy="2874762"/>
          </a:xfrm>
          <a:prstGeom prst="rect">
            <a:avLst/>
          </a:prstGeom>
          <a:ln>
            <a:solidFill>
              <a:schemeClr val="tx1"/>
            </a:solidFill>
          </a:ln>
        </p:spPr>
      </p:pic>
      <p:pic>
        <p:nvPicPr>
          <p:cNvPr id="8" name="Picture 7" descr="Table&#10;&#10;AI-generated content may be incorrect.">
            <a:extLst>
              <a:ext uri="{FF2B5EF4-FFF2-40B4-BE49-F238E27FC236}">
                <a16:creationId xmlns:a16="http://schemas.microsoft.com/office/drawing/2014/main" id="{B569CC9C-F712-BA88-6B1F-4B9AF4BB0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10" y="122275"/>
            <a:ext cx="2221407" cy="2874762"/>
          </a:xfrm>
          <a:prstGeom prst="rect">
            <a:avLst/>
          </a:prstGeom>
          <a:ln>
            <a:solidFill>
              <a:schemeClr val="tx1"/>
            </a:solidFill>
          </a:ln>
        </p:spPr>
      </p:pic>
    </p:spTree>
    <p:extLst>
      <p:ext uri="{BB962C8B-B14F-4D97-AF65-F5344CB8AC3E}">
        <p14:creationId xmlns:p14="http://schemas.microsoft.com/office/powerpoint/2010/main" val="1900643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501</Words>
  <Application>Microsoft Office PowerPoint</Application>
  <PresentationFormat>Widescreen</PresentationFormat>
  <Paragraphs>38</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6</cp:revision>
  <dcterms:created xsi:type="dcterms:W3CDTF">2025-07-17T15:05:01Z</dcterms:created>
  <dcterms:modified xsi:type="dcterms:W3CDTF">2025-08-14T00:24:03Z</dcterms:modified>
</cp:coreProperties>
</file>