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320" r:id="rId3"/>
    <p:sldId id="356"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57" r:id="rId19"/>
    <p:sldId id="337" r:id="rId20"/>
    <p:sldId id="339" r:id="rId21"/>
    <p:sldId id="340" r:id="rId22"/>
    <p:sldId id="341" r:id="rId23"/>
    <p:sldId id="342" r:id="rId24"/>
    <p:sldId id="343" r:id="rId25"/>
    <p:sldId id="344" r:id="rId26"/>
    <p:sldId id="345" r:id="rId27"/>
    <p:sldId id="355" r:id="rId28"/>
    <p:sldId id="347" r:id="rId29"/>
    <p:sldId id="348" r:id="rId30"/>
    <p:sldId id="349" r:id="rId31"/>
    <p:sldId id="350" r:id="rId32"/>
    <p:sldId id="351" r:id="rId33"/>
    <p:sldId id="352" r:id="rId34"/>
    <p:sldId id="353" r:id="rId35"/>
    <p:sldId id="35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CCD5BF-86D1-BF1F-6859-FC981DD0B8D3}" v="1" dt="2025-08-26T19:09:04.559"/>
    <p1510:client id="{8433506E-2E1F-81FE-274D-DA4ADEBC95D8}" v="151" dt="2025-08-28T13:28:28.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593" autoAdjust="0"/>
  </p:normalViewPr>
  <p:slideViewPr>
    <p:cSldViewPr snapToGrid="0">
      <p:cViewPr varScale="1">
        <p:scale>
          <a:sx n="95" d="100"/>
          <a:sy n="95" d="100"/>
        </p:scale>
        <p:origin x="3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69F9C-0700-4B77-A6A6-47F605F481D2}"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6A5EE-EBFE-413F-96C9-E7154336AE9A}" type="slidenum">
              <a:rPr lang="en-US" smtClean="0"/>
              <a:t>‹#›</a:t>
            </a:fld>
            <a:endParaRPr lang="en-US"/>
          </a:p>
        </p:txBody>
      </p:sp>
    </p:spTree>
    <p:extLst>
      <p:ext uri="{BB962C8B-B14F-4D97-AF65-F5344CB8AC3E}">
        <p14:creationId xmlns:p14="http://schemas.microsoft.com/office/powerpoint/2010/main" val="310375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CA9DF-D750-E524-04F4-0403FE61C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4F00C-02C5-6576-9799-F4F78C63C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9325A-429F-ABFB-BD27-155228E83D54}"/>
              </a:ext>
            </a:extLst>
          </p:cNvPr>
          <p:cNvSpPr>
            <a:spLocks noGrp="1"/>
          </p:cNvSpPr>
          <p:nvPr>
            <p:ph type="body" idx="1"/>
          </p:nvPr>
        </p:nvSpPr>
        <p:spPr/>
        <p:txBody>
          <a:bodyPr/>
          <a:lstStyle/>
          <a:p>
            <a:r>
              <a:rPr lang="en-US" i="0" dirty="0"/>
              <a:t>Have students think back to how water changed the land in the previous lesson. </a:t>
            </a:r>
          </a:p>
        </p:txBody>
      </p:sp>
      <p:sp>
        <p:nvSpPr>
          <p:cNvPr id="4" name="Slide Number Placeholder 3">
            <a:extLst>
              <a:ext uri="{FF2B5EF4-FFF2-40B4-BE49-F238E27FC236}">
                <a16:creationId xmlns:a16="http://schemas.microsoft.com/office/drawing/2014/main" id="{95BA665A-1263-65C5-22A4-CDBFCC32773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611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7E89A-CEFA-F988-35DC-1788E9004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4E228-0209-F1CA-19F1-9BFCDC2CA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C7119-0B77-2387-142D-3A15154BCA0D}"/>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9899F882-ECDF-95FA-37DB-595A3A4619B3}"/>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1707301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E1FC9-6012-1222-0A78-33BF51A4B0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99C8B-88CF-DD71-3E0B-76344E9E44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E06A3-7B71-769A-3B86-F0BCA9591B1F}"/>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61DC6775-3593-AA8F-9EA6-09A55BF2C3DC}"/>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189570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B69AE-8BD6-3583-DE4D-107454373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475F4-60C1-3DF3-EC9D-F2363A041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108FF-E410-25C0-9F5C-E1355878BE5E}"/>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B9451E70-6354-1A02-5369-77ADC4442036}"/>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799081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F8E06-72FF-4FD5-CE05-2A38ECC6C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D425B-9D35-1347-08DE-01539C891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DE2B1-88B5-C0C6-F6F9-072E28B5611E}"/>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BDA452ED-D494-00B4-0668-67595AA81736}"/>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3454564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ABB32-D076-4C96-8F1B-6C3E6BF38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4E243-8E70-E735-2EB7-4799C9C12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C5494D-5302-35D0-42C4-A37C0A57AD9F}"/>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FA0A6A14-B3CC-3BC8-1B8C-E9F9E8183360}"/>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18612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8D740-9AB5-6376-A22E-699AC0382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C7004-FBE4-AB09-87B3-C64E68074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775B60-0950-4557-990E-2FA6C6238AE0}"/>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E9254A45-ECE2-6C03-BAD1-88D7F758F7B7}"/>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3873470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58F53-D7E2-C8D1-AED8-15A0BC0C3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F2F08-DE35-359D-6D57-A1E24C34EF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D19FF-4EA4-E963-B9FF-5F6022572944}"/>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FF3F3AFA-76C5-4480-A8BE-B8D14372163A}"/>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1186569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9DDDA-0865-6B67-DF3E-0B09DB68F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44EA2B-D9C0-718D-9FC5-9E5F492A4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94435-3804-2A88-E42B-7CA0A0919F46}"/>
              </a:ext>
            </a:extLst>
          </p:cNvPr>
          <p:cNvSpPr>
            <a:spLocks noGrp="1"/>
          </p:cNvSpPr>
          <p:nvPr>
            <p:ph type="body" idx="1"/>
          </p:nvPr>
        </p:nvSpPr>
        <p:spPr/>
        <p:txBody>
          <a:bodyPr/>
          <a:lstStyle/>
          <a:p>
            <a:r>
              <a:rPr lang="en-US" dirty="0"/>
              <a:t>Have students look at the photos again from the </a:t>
            </a:r>
            <a:r>
              <a:rPr lang="en-US" b="1" dirty="0"/>
              <a:t>Lesson 6E </a:t>
            </a:r>
            <a:r>
              <a:rPr lang="en-US" dirty="0"/>
              <a:t>introduction on pages 158-159. Discuss these questions: </a:t>
            </a:r>
          </a:p>
          <a:p>
            <a:r>
              <a:rPr lang="en-US" dirty="0"/>
              <a:t>Where is the soil? </a:t>
            </a:r>
          </a:p>
          <a:p>
            <a:r>
              <a:rPr lang="en-US" dirty="0"/>
              <a:t>How would wind affect the soil where these trees are growing? </a:t>
            </a:r>
            <a:endParaRPr lang="en-US"/>
          </a:p>
          <a:p>
            <a:r>
              <a:rPr lang="en-US" dirty="0"/>
              <a:t>How do the trees help with wind erosion?</a:t>
            </a:r>
          </a:p>
        </p:txBody>
      </p:sp>
      <p:sp>
        <p:nvSpPr>
          <p:cNvPr id="4" name="Slide Number Placeholder 3">
            <a:extLst>
              <a:ext uri="{FF2B5EF4-FFF2-40B4-BE49-F238E27FC236}">
                <a16:creationId xmlns:a16="http://schemas.microsoft.com/office/drawing/2014/main" id="{A8000342-7093-834D-7F0A-57DA423299AE}"/>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938669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8F25A-D1AB-DC4B-0DCF-D28BAFB1C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62D1D-EF13-FBEE-DF6B-BFEEE81AD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AF16A-720C-F817-33C0-BF696FE2093A}"/>
              </a:ext>
            </a:extLst>
          </p:cNvPr>
          <p:cNvSpPr>
            <a:spLocks noGrp="1"/>
          </p:cNvSpPr>
          <p:nvPr>
            <p:ph type="body" idx="1"/>
          </p:nvPr>
        </p:nvSpPr>
        <p:spPr/>
        <p:txBody>
          <a:bodyPr/>
          <a:lstStyle/>
          <a:p>
            <a:r>
              <a:rPr lang="en-US" i="0" dirty="0"/>
              <a:t>(A lot of wind can be harmful and cause soils in fields to dry and then erode or pile soil elsewhere, causing issues for both plants and wildlife. Many nutrients in the soil are lost when the soil is dry and gone, making plant growth difficult.)</a:t>
            </a:r>
          </a:p>
        </p:txBody>
      </p:sp>
      <p:sp>
        <p:nvSpPr>
          <p:cNvPr id="4" name="Slide Number Placeholder 3">
            <a:extLst>
              <a:ext uri="{FF2B5EF4-FFF2-40B4-BE49-F238E27FC236}">
                <a16:creationId xmlns:a16="http://schemas.microsoft.com/office/drawing/2014/main" id="{35CCA160-15E4-7AA2-81A6-F94987DC53C3}"/>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3802107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782E8-4B16-692F-F1D4-CED97FFAE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12991-BCC6-3890-C5DC-9B1A179AB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5729C-F959-C31E-9D5F-730354ED7F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Compare the test results of this test with the results from the water erosion test. Have students work in small groups to complete their own comparison chart in the </a:t>
            </a:r>
            <a:r>
              <a:rPr lang="en-US" b="1" i="0" dirty="0"/>
              <a:t>Science Notebook 6E Comparing Wind and Water </a:t>
            </a:r>
            <a:r>
              <a:rPr lang="en-US" i="0" dirty="0"/>
              <a:t>section on page 162. Draw the chart on the board and allow students time to write their ideas.</a:t>
            </a:r>
          </a:p>
        </p:txBody>
      </p:sp>
      <p:sp>
        <p:nvSpPr>
          <p:cNvPr id="4" name="Slide Number Placeholder 3">
            <a:extLst>
              <a:ext uri="{FF2B5EF4-FFF2-40B4-BE49-F238E27FC236}">
                <a16:creationId xmlns:a16="http://schemas.microsoft.com/office/drawing/2014/main" id="{25B79606-5D51-362A-EE8E-46EA020E4435}"/>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155345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8AC1-BE9E-052E-3184-0496EC954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0160C-D2D1-6BC1-6723-F9D3489AEE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FF5B19-883C-78E2-75E6-21EA7F81779A}"/>
              </a:ext>
            </a:extLst>
          </p:cNvPr>
          <p:cNvSpPr>
            <a:spLocks noGrp="1"/>
          </p:cNvSpPr>
          <p:nvPr>
            <p:ph type="body" idx="1"/>
          </p:nvPr>
        </p:nvSpPr>
        <p:spPr/>
        <p:txBody>
          <a:bodyPr/>
          <a:lstStyle/>
          <a:p>
            <a:r>
              <a:rPr lang="en-US" i="0" dirty="0"/>
              <a:t>Have students read from student guide </a:t>
            </a:r>
            <a:r>
              <a:rPr lang="en-US" b="1" i="0" dirty="0"/>
              <a:t>Lesson 6E Testing Wind’s Movement </a:t>
            </a:r>
            <a:r>
              <a:rPr lang="en-US" i="0" dirty="0"/>
              <a:t>introduction on pages 158-159. Read the guiding question together.</a:t>
            </a:r>
          </a:p>
          <a:p>
            <a:endParaRPr lang="en-US" dirty="0"/>
          </a:p>
          <a:p>
            <a:r>
              <a:rPr lang="en-US" b="1" dirty="0"/>
              <a:t>Guiding Question:</a:t>
            </a:r>
            <a:r>
              <a:rPr lang="en-US" dirty="0"/>
              <a:t> How can we stop or slow wind as it picks up and carries soil away?</a:t>
            </a:r>
          </a:p>
        </p:txBody>
      </p:sp>
      <p:sp>
        <p:nvSpPr>
          <p:cNvPr id="4" name="Slide Number Placeholder 3">
            <a:extLst>
              <a:ext uri="{FF2B5EF4-FFF2-40B4-BE49-F238E27FC236}">
                <a16:creationId xmlns:a16="http://schemas.microsoft.com/office/drawing/2014/main" id="{AACD065B-FC0E-9C07-2C5B-75ED3A459596}"/>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3888510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73FD6-4453-4F87-EC3C-D362F3BB0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69944-5942-5ABE-9FFB-98724758F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076F7-4A54-373A-D0C9-544D65C3B4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a:extLst>
              <a:ext uri="{FF2B5EF4-FFF2-40B4-BE49-F238E27FC236}">
                <a16:creationId xmlns:a16="http://schemas.microsoft.com/office/drawing/2014/main" id="{5E768399-8C99-FAD1-17C7-AE16483702DD}"/>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3395726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BE1C8-6334-3A33-5DDE-0CA195274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78057-811D-22ED-C8BA-BAE9E83AC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E1438-19AA-9408-8D53-93DF2EF3DF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Read and discuss the </a:t>
            </a:r>
            <a:r>
              <a:rPr lang="en-US" b="1" i="0" dirty="0"/>
              <a:t>Fun Fact </a:t>
            </a:r>
            <a:r>
              <a:rPr lang="en-US" i="0" dirty="0"/>
              <a:t>together on student guide Page 162. </a:t>
            </a:r>
          </a:p>
        </p:txBody>
      </p:sp>
      <p:sp>
        <p:nvSpPr>
          <p:cNvPr id="4" name="Slide Number Placeholder 3">
            <a:extLst>
              <a:ext uri="{FF2B5EF4-FFF2-40B4-BE49-F238E27FC236}">
                <a16:creationId xmlns:a16="http://schemas.microsoft.com/office/drawing/2014/main" id="{56E6E1D4-A8FA-EDF5-ED68-DC607ACFBC41}"/>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1208194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5E60A-09CF-53EA-F105-5B58F69A2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9C4BAE-D66E-F9AC-B992-B24823CBB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2B68F-43CB-B0E2-EE1D-E75C0BA80D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time to discuss again in a small group and write their own ideas on the bottom section of the </a:t>
            </a:r>
            <a:r>
              <a:rPr lang="en-US" b="1" i="0" dirty="0"/>
              <a:t>Science Notebook 6E Comparing Wind and Water </a:t>
            </a:r>
            <a:r>
              <a:rPr lang="en-US" i="0" dirty="0"/>
              <a:t>page. Write student ideas on the board. </a:t>
            </a:r>
          </a:p>
        </p:txBody>
      </p:sp>
      <p:sp>
        <p:nvSpPr>
          <p:cNvPr id="4" name="Slide Number Placeholder 3">
            <a:extLst>
              <a:ext uri="{FF2B5EF4-FFF2-40B4-BE49-F238E27FC236}">
                <a16:creationId xmlns:a16="http://schemas.microsoft.com/office/drawing/2014/main" id="{D47DB46F-0FB2-D42F-66BD-8CC03E90D82D}"/>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665063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AA2B8-F29C-DB80-2CC3-9876FFDEE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FED3-73E4-1E3C-18C8-30370AD49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CB845-A2EC-5CE6-F3F7-5EC9FFB6FA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People are always trying to solve the problem of wind and water erosion. Let’s see how people in the past dealt with a 10-year drought of little to no rain.</a:t>
            </a:r>
          </a:p>
        </p:txBody>
      </p:sp>
      <p:sp>
        <p:nvSpPr>
          <p:cNvPr id="4" name="Slide Number Placeholder 3">
            <a:extLst>
              <a:ext uri="{FF2B5EF4-FFF2-40B4-BE49-F238E27FC236}">
                <a16:creationId xmlns:a16="http://schemas.microsoft.com/office/drawing/2014/main" id="{B46BDA7F-A5E0-0DE1-53F8-56F714FFC34F}"/>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2054673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FFB5C-8032-62A2-5EF3-511558820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A7E51-9D25-FD82-E190-C81D859FD7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9CB87F-D1CB-A9DD-D020-A9BF76529D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Write “The Dust Bowl” on the board and underneath that write “Issues,” “Causes,” and “Solutions.”</a:t>
            </a:r>
          </a:p>
        </p:txBody>
      </p:sp>
      <p:sp>
        <p:nvSpPr>
          <p:cNvPr id="4" name="Slide Number Placeholder 3">
            <a:extLst>
              <a:ext uri="{FF2B5EF4-FFF2-40B4-BE49-F238E27FC236}">
                <a16:creationId xmlns:a16="http://schemas.microsoft.com/office/drawing/2014/main" id="{BD682B70-D037-721C-2B81-7FC0F6B687F9}"/>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885231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949A1-8C87-4CC9-3CF8-D3DDE1423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86ACE1-23F0-D6B8-9A3F-E72BCEF0E5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31CEFA-5D45-B9FD-6198-98DCB87C12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Read Turning Points in U.S. History: Dust Bowl by Veronica B. Wilkens.</a:t>
            </a:r>
          </a:p>
        </p:txBody>
      </p:sp>
      <p:sp>
        <p:nvSpPr>
          <p:cNvPr id="4" name="Slide Number Placeholder 3">
            <a:extLst>
              <a:ext uri="{FF2B5EF4-FFF2-40B4-BE49-F238E27FC236}">
                <a16:creationId xmlns:a16="http://schemas.microsoft.com/office/drawing/2014/main" id="{1EE3A566-5B4F-0FD3-C51C-CFA9C0CF4732}"/>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1537651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3CAE6-7093-D44A-9EA4-E44049486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5D041-6346-F1FD-8AEC-DC0720AF0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3486A-36DF-3D11-059B-779B9AB009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a:extLst>
              <a:ext uri="{FF2B5EF4-FFF2-40B4-BE49-F238E27FC236}">
                <a16:creationId xmlns:a16="http://schemas.microsoft.com/office/drawing/2014/main" id="{1B453641-A37B-5F48-7A29-E998CCEBD592}"/>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127871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EB318-D586-5C45-A4D8-196671CAC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53549-834D-15FD-71B4-194F48797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7A2E32-7C5C-5FB2-61D1-B60E31CDC2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a:extLst>
              <a:ext uri="{FF2B5EF4-FFF2-40B4-BE49-F238E27FC236}">
                <a16:creationId xmlns:a16="http://schemas.microsoft.com/office/drawing/2014/main" id="{8A40FBB4-986D-7F0D-AEE2-1D1C9BB535FB}"/>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2741671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9DAD4-87D4-69A1-8E3D-FC8A194A1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DCB3F-D833-82BE-9D17-6A041A0E0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1A684-580F-05C0-8E2C-25BE957D60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a:extLst>
              <a:ext uri="{FF2B5EF4-FFF2-40B4-BE49-F238E27FC236}">
                <a16:creationId xmlns:a16="http://schemas.microsoft.com/office/drawing/2014/main" id="{13322331-B81A-B8BB-A425-6D47F28AA42A}"/>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3081237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F3ED4-5FE9-7457-D3EF-359906031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84AAE-8D8A-020B-94D1-45DE8FE1A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440263-6848-C538-CBDD-B5A930B0E6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Have students revisit the </a:t>
            </a:r>
            <a:r>
              <a:rPr lang="en-US" b="1" i="0" dirty="0"/>
              <a:t>Lesson 6E Testing Wind’s Movement </a:t>
            </a:r>
            <a:r>
              <a:rPr lang="en-US" i="0" dirty="0"/>
              <a:t>introduction on Page 159 and look at the drawing of wind movement over the trees. </a:t>
            </a:r>
          </a:p>
        </p:txBody>
      </p:sp>
      <p:sp>
        <p:nvSpPr>
          <p:cNvPr id="4" name="Slide Number Placeholder 3">
            <a:extLst>
              <a:ext uri="{FF2B5EF4-FFF2-40B4-BE49-F238E27FC236}">
                <a16:creationId xmlns:a16="http://schemas.microsoft.com/office/drawing/2014/main" id="{3E3D2F71-AA13-EBA9-8EF4-91B8D4DD0106}"/>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75827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2DE89-ECF0-56FB-4634-B5B91ABB98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A2AEA-3BBB-D496-2693-B327F3BC8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10BBE-BA98-3FEF-9F87-FFB74E4A3DA2}"/>
              </a:ext>
            </a:extLst>
          </p:cNvPr>
          <p:cNvSpPr>
            <a:spLocks noGrp="1"/>
          </p:cNvSpPr>
          <p:nvPr>
            <p:ph type="body" idx="1"/>
          </p:nvPr>
        </p:nvSpPr>
        <p:spPr/>
        <p:txBody>
          <a:bodyPr/>
          <a:lstStyle/>
          <a:p>
            <a:r>
              <a:rPr lang="en-US" i="0" dirty="0"/>
              <a:t>Discuss the </a:t>
            </a:r>
            <a:r>
              <a:rPr lang="en-US" b="1" i="0" dirty="0"/>
              <a:t>Talk About It </a:t>
            </a:r>
            <a:r>
              <a:rPr lang="en-US" i="0" dirty="0"/>
              <a:t>and photos from both pages. Record ideas on the board.</a:t>
            </a:r>
          </a:p>
        </p:txBody>
      </p:sp>
      <p:sp>
        <p:nvSpPr>
          <p:cNvPr id="4" name="Slide Number Placeholder 3">
            <a:extLst>
              <a:ext uri="{FF2B5EF4-FFF2-40B4-BE49-F238E27FC236}">
                <a16:creationId xmlns:a16="http://schemas.microsoft.com/office/drawing/2014/main" id="{82CDE489-5753-CDB9-7826-56E8FDFDC1A7}"/>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1027258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0E891-A2FE-D71C-CF87-C13B71AC95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28C35-5EC7-256E-A5AB-C515F1D87D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9194D5-1785-3612-3C52-612D15CB3C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a:extLst>
              <a:ext uri="{FF2B5EF4-FFF2-40B4-BE49-F238E27FC236}">
                <a16:creationId xmlns:a16="http://schemas.microsoft.com/office/drawing/2014/main" id="{2209D3BA-A3D1-53E8-B8D1-06BE3027C821}"/>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3861400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976D0-DF1B-3B58-93FE-66B0DD3AA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8629C5-4D3D-864E-FCFE-174D77D195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260809-931C-0E56-5971-2B97BD1739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Have students turn to </a:t>
            </a:r>
            <a:r>
              <a:rPr lang="en-US" b="1" i="0" dirty="0"/>
              <a:t>Science Notebook 6E Wind and Soil Erosion Test: Plan, Create, and Test Ideas!</a:t>
            </a:r>
            <a:r>
              <a:rPr lang="en-US" i="0" dirty="0"/>
              <a:t> On Page 163. Students will draw a model of an improved design based on the three tests and explain why they think this model will hold the most soil in place. </a:t>
            </a:r>
          </a:p>
        </p:txBody>
      </p:sp>
      <p:sp>
        <p:nvSpPr>
          <p:cNvPr id="4" name="Slide Number Placeholder 3">
            <a:extLst>
              <a:ext uri="{FF2B5EF4-FFF2-40B4-BE49-F238E27FC236}">
                <a16:creationId xmlns:a16="http://schemas.microsoft.com/office/drawing/2014/main" id="{DBA19D22-3285-AD73-14DF-8A2A35399B7B}"/>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1864352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2D56-FA02-7DE6-7449-C3073B0E46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04360-6A66-CE76-B07A-B4EC3C8F8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ADDEE-3049-D311-45EF-E5CEED97C0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Have students take what they learned in their investigations to design their own tray to prevent wind erosion. In small groups, have students work together to brainstorm how they will design their trays. They can start with the tray of grass and change as desired to meet their design, or teacher may wish to start with a new tray. Have each group share their design and get feedback from peers, sharing strengths and weaknesses of the design. Give students time to redesign their trays after they receive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Using the fan or blow dryer, have students blow air across their landscape. Do this one group at a time, so everyone can see the results of each landscape.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Have students write their results in </a:t>
            </a:r>
            <a:r>
              <a:rPr lang="en-US" b="1" i="0" dirty="0"/>
              <a:t>Science Notebook 6E Wind and Soil Test: Evaluate and Share </a:t>
            </a:r>
            <a:r>
              <a:rPr lang="en-US" i="0" dirty="0"/>
              <a:t>on page 164 and the first half of Page 165 of the student guide.</a:t>
            </a:r>
          </a:p>
        </p:txBody>
      </p:sp>
      <p:sp>
        <p:nvSpPr>
          <p:cNvPr id="4" name="Slide Number Placeholder 3">
            <a:extLst>
              <a:ext uri="{FF2B5EF4-FFF2-40B4-BE49-F238E27FC236}">
                <a16:creationId xmlns:a16="http://schemas.microsoft.com/office/drawing/2014/main" id="{AE2D7995-33E3-3847-2AEF-10A49A0E2C3F}"/>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3856292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A572E-DA1F-3550-2F63-15BE69912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F1628-148D-6163-20E6-F2236A3FB4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FEB77-9F44-519D-3D58-33204E2AC1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After exploring the concept of wind erosion, have students open their student guides to the </a:t>
            </a:r>
            <a:r>
              <a:rPr lang="en-US" b="1" i="0" dirty="0"/>
              <a:t>Science Notebook 6E Wind and Soil Test: Evaluate and Share</a:t>
            </a:r>
            <a:r>
              <a:rPr lang="en-US" i="0" dirty="0"/>
              <a:t> section on page 165. Discuss how their trial compared to their classmates’ trials. Complete this with one group at a time, so everyone can hear the results of each landscape.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Discuss as a class which tray worked best and why.</a:t>
            </a:r>
          </a:p>
        </p:txBody>
      </p:sp>
      <p:sp>
        <p:nvSpPr>
          <p:cNvPr id="4" name="Slide Number Placeholder 3">
            <a:extLst>
              <a:ext uri="{FF2B5EF4-FFF2-40B4-BE49-F238E27FC236}">
                <a16:creationId xmlns:a16="http://schemas.microsoft.com/office/drawing/2014/main" id="{E4ECF268-39CD-8B6D-199E-5D2432A7C6F2}"/>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1603589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07C73-EFCD-C488-5350-FC095495B7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0785C-2A56-DCA2-324C-AEFA5D213F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26DEA-5B0E-DC66-B95B-4312131A044A}"/>
              </a:ext>
            </a:extLst>
          </p:cNvPr>
          <p:cNvSpPr>
            <a:spLocks noGrp="1"/>
          </p:cNvSpPr>
          <p:nvPr>
            <p:ph type="body" idx="1"/>
          </p:nvPr>
        </p:nvSpPr>
        <p:spPr/>
        <p:txBody>
          <a:bodyPr/>
          <a:lstStyle/>
          <a:p>
            <a:pPr>
              <a:defRPr/>
            </a:pPr>
            <a:r>
              <a:rPr lang="en-US"/>
              <a:t>After the class discussion, have students complete Page 165.</a:t>
            </a:r>
            <a:endParaRPr lang="en-US" dirty="0">
              <a:solidFill>
                <a:srgbClr val="444444"/>
              </a:solidFill>
            </a:endParaRPr>
          </a:p>
          <a:p>
            <a:pPr>
              <a:defRPr/>
            </a:pPr>
            <a:endParaRPr lang="en-US" dirty="0">
              <a:solidFill>
                <a:srgbClr val="444444"/>
              </a:solidFill>
            </a:endParaRPr>
          </a:p>
          <a:p>
            <a:pPr>
              <a:defRPr/>
            </a:pPr>
            <a:r>
              <a:rPr lang="en-US" b="1"/>
              <a:t>Rubric:</a:t>
            </a:r>
            <a:endParaRPr lang="en-US" dirty="0">
              <a:solidFill>
                <a:srgbClr val="444444"/>
              </a:solidFill>
            </a:endParaRPr>
          </a:p>
          <a:p>
            <a:pPr marL="171450" indent="-171450">
              <a:buFont typeface="Arial,Sans-Serif"/>
              <a:buChar char="•"/>
              <a:defRPr/>
            </a:pPr>
            <a:r>
              <a:rPr lang="en-US" dirty="0"/>
              <a:t>4 (Exceeds) – Student writes the problem the group needed to solve, draws a picture, and describes what happened to the soil during the test. Student circles if they solved the problem. Student provides at least 1 strength and 1 weakness. Each group member speaks about the design. Student uses complete sentences to describe the best tray to prevent wind erosion and why. Student explains how we can stop or slow wind erosion and why that method works best.</a:t>
            </a:r>
            <a:endParaRPr lang="en-US" dirty="0">
              <a:solidFill>
                <a:srgbClr val="444444"/>
              </a:solidFill>
            </a:endParaRPr>
          </a:p>
          <a:p>
            <a:pPr marL="171450" indent="-171450">
              <a:buFont typeface="Arial,Sans-Serif"/>
              <a:buChar char="•"/>
              <a:defRPr/>
            </a:pPr>
            <a:r>
              <a:rPr lang="en-US" dirty="0"/>
              <a:t>3 (Meets) – Student somewhat writes the problem the group needed to solve, draws a picture, and describes what happened to the soil during the test. Student circles if they solved the problem. Student may provide 1 strength or 1 weakness. Most group members speak. Student may or may not use complete sentences to describe the best tray to prevent wind erosion and why. Student somewhat explains how we can stop or slow wind erosion and why that method works best.</a:t>
            </a:r>
            <a:endParaRPr lang="en-US" dirty="0">
              <a:solidFill>
                <a:srgbClr val="444444"/>
              </a:solidFill>
            </a:endParaRPr>
          </a:p>
          <a:p>
            <a:pPr marL="171450" indent="-171450">
              <a:buFont typeface="Arial,Sans-Serif"/>
              <a:buChar char="•"/>
              <a:defRPr/>
            </a:pPr>
            <a:r>
              <a:rPr lang="en-US" dirty="0"/>
              <a:t>2 (Partially meets) – Student may or may not write the problem the group needed to solve, may or may not draw a picture, and somewhat describes what happened to the soil during the test. Student may or may not circle if they solved the problem. Student may or may not provide 1 strength or 1 weakness. Half of the group members speak. Student may or may not use complete sentences to describe the best tray to prevent wind erosion and why. Student may or may not explain how we can stop or slow wind erosion and why that method works best.</a:t>
            </a:r>
            <a:endParaRPr lang="en-US" dirty="0">
              <a:solidFill>
                <a:srgbClr val="444444"/>
              </a:solidFill>
            </a:endParaRPr>
          </a:p>
          <a:p>
            <a:pPr marL="171450" indent="-171450">
              <a:buFont typeface="Arial,Sans-Serif"/>
              <a:buChar char="•"/>
              <a:defRPr/>
            </a:pPr>
            <a:r>
              <a:rPr lang="en-US" dirty="0"/>
              <a:t>1 (Does not meet) – Student does not write the problem, may or may not draw a picture and describe what happened to the soil during the test. Student does not provide a strength or weakness. Only one group member speaks. Student does not use complete sentences to describe the best tray to prevent wind erosion ad why. Student does not explain how to stop or slow wind erosion.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Using the fan or blow dryer, have students blow air across their landscape. Do this one group at a time, so everyone can see the results of each landscape.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Have students write their results in </a:t>
            </a:r>
            <a:r>
              <a:rPr lang="en-US" b="1" i="0" dirty="0"/>
              <a:t>Science Notebook 6E Wind and Soil Test: Evaluate and Share </a:t>
            </a:r>
            <a:r>
              <a:rPr lang="en-US" i="0" dirty="0"/>
              <a:t>on page 164 and the first half of Page 165 of the student guide.</a:t>
            </a:r>
          </a:p>
        </p:txBody>
      </p:sp>
      <p:sp>
        <p:nvSpPr>
          <p:cNvPr id="4" name="Slide Number Placeholder 3">
            <a:extLst>
              <a:ext uri="{FF2B5EF4-FFF2-40B4-BE49-F238E27FC236}">
                <a16:creationId xmlns:a16="http://schemas.microsoft.com/office/drawing/2014/main" id="{C28619BD-8AC9-5CF9-37CA-F036DB6CADAA}"/>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352035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D8194-AC6A-6E54-A9EF-1D7DF04A10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A746A-3C43-2FF6-BA5C-C50EDEB53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665C1-54CE-B6C9-73EF-D1AECCE3602A}"/>
              </a:ext>
            </a:extLst>
          </p:cNvPr>
          <p:cNvSpPr>
            <a:spLocks noGrp="1"/>
          </p:cNvSpPr>
          <p:nvPr>
            <p:ph type="body" idx="1"/>
          </p:nvPr>
        </p:nvSpPr>
        <p:spPr/>
        <p:txBody>
          <a:bodyPr/>
          <a:lstStyle/>
          <a:p>
            <a:r>
              <a:rPr lang="en-US" i="0" dirty="0"/>
              <a:t>Guide students to the idea of testing different types of soil coverage such as bare soil, soil with rocks, and soil with plants. </a:t>
            </a:r>
            <a:r>
              <a:rPr lang="en-US" i="1" dirty="0"/>
              <a:t>Today and the next week, we are going to become engineers and explore ideas to solve these issues of erosion that is caused by wind.</a:t>
            </a:r>
          </a:p>
        </p:txBody>
      </p:sp>
      <p:sp>
        <p:nvSpPr>
          <p:cNvPr id="4" name="Slide Number Placeholder 3">
            <a:extLst>
              <a:ext uri="{FF2B5EF4-FFF2-40B4-BE49-F238E27FC236}">
                <a16:creationId xmlns:a16="http://schemas.microsoft.com/office/drawing/2014/main" id="{82B694DF-A0A5-9CC5-A28C-08D56AA7D98D}"/>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291118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E0B46-7749-4CA5-AECC-59D7007E8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B19F4-719C-1B4C-C7C1-5F2F7CA77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11A409-F64D-9110-1778-801656337B89}"/>
              </a:ext>
            </a:extLst>
          </p:cNvPr>
          <p:cNvSpPr>
            <a:spLocks noGrp="1"/>
          </p:cNvSpPr>
          <p:nvPr>
            <p:ph type="body" idx="1"/>
          </p:nvPr>
        </p:nvSpPr>
        <p:spPr/>
        <p:txBody>
          <a:bodyPr/>
          <a:lstStyle/>
          <a:p>
            <a:r>
              <a:rPr lang="en-US" i="0" dirty="0"/>
              <a:t>Revisit the guiding question or the problem to solve.</a:t>
            </a:r>
          </a:p>
        </p:txBody>
      </p:sp>
      <p:sp>
        <p:nvSpPr>
          <p:cNvPr id="4" name="Slide Number Placeholder 3">
            <a:extLst>
              <a:ext uri="{FF2B5EF4-FFF2-40B4-BE49-F238E27FC236}">
                <a16:creationId xmlns:a16="http://schemas.microsoft.com/office/drawing/2014/main" id="{56F477BC-9354-E7D7-DFC9-238B01BF05AE}"/>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150574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F2796-3BE9-2872-BC0D-905801ACF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8EA22-C303-8AFA-2D1D-D2B178757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42F83-6ABD-6C0C-99B7-A50D92AC184C}"/>
              </a:ext>
            </a:extLst>
          </p:cNvPr>
          <p:cNvSpPr>
            <a:spLocks noGrp="1"/>
          </p:cNvSpPr>
          <p:nvPr>
            <p:ph type="body" idx="1"/>
          </p:nvPr>
        </p:nvSpPr>
        <p:spPr/>
        <p:txBody>
          <a:bodyPr/>
          <a:lstStyle/>
          <a:p>
            <a:r>
              <a:rPr lang="en-US" i="0" dirty="0"/>
              <a:t>For the class activity, put equal amounts of soil into your 3 demonstration trays. Have students build a hill of soil at the end of each soil tray. In the first tray, students will see how bare soil is affected by wind (symbolizes hill with bare soil). In the second tray, cover the hill with rocks (symbolizes hill of soil and rocks). In the third tray, cover the hill with straw or grass (symbolizes hill with grass or plants). </a:t>
            </a:r>
          </a:p>
          <a:p>
            <a:endParaRPr lang="en-US" i="0" dirty="0"/>
          </a:p>
          <a:p>
            <a:r>
              <a:rPr lang="en-US" b="1" i="0" dirty="0"/>
              <a:t>Teacher Note: </a:t>
            </a:r>
            <a:r>
              <a:rPr lang="en-US" i="0" dirty="0"/>
              <a:t>You may consider teaching this activity outside instead of inside the classroom. To show how roots help keep soil in place, instead of straw and grass, you can grow plants in the third tray. If you plant seeds, you will need to plant several weeks before you teach the lesson – this tray of plants could be kept and reused year after year.</a:t>
            </a:r>
          </a:p>
        </p:txBody>
      </p:sp>
      <p:sp>
        <p:nvSpPr>
          <p:cNvPr id="4" name="Slide Number Placeholder 3">
            <a:extLst>
              <a:ext uri="{FF2B5EF4-FFF2-40B4-BE49-F238E27FC236}">
                <a16:creationId xmlns:a16="http://schemas.microsoft.com/office/drawing/2014/main" id="{7B9166C5-E6FC-2F78-76C2-AE11F69E04DC}"/>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47850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D2A95-06E6-B767-44B9-9123D4F36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8811D-7B7A-03AD-41C4-4CC20764F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54625-C926-0F4F-7AC1-192F512C0AB9}"/>
              </a:ext>
            </a:extLst>
          </p:cNvPr>
          <p:cNvSpPr>
            <a:spLocks noGrp="1"/>
          </p:cNvSpPr>
          <p:nvPr>
            <p:ph type="body" idx="1"/>
          </p:nvPr>
        </p:nvSpPr>
        <p:spPr/>
        <p:txBody>
          <a:bodyPr/>
          <a:lstStyle/>
          <a:p>
            <a:r>
              <a:rPr lang="en-US" b="1" i="0" dirty="0"/>
              <a:t>Wind and Soil Erosion Demonstration:</a:t>
            </a:r>
          </a:p>
          <a:p>
            <a:endParaRPr lang="en-US" i="0" dirty="0"/>
          </a:p>
          <a:p>
            <a:pPr marL="228600" indent="-228600">
              <a:buAutoNum type="arabicPeriod"/>
            </a:pPr>
            <a:r>
              <a:rPr lang="en-US" i="0" dirty="0"/>
              <a:t>Start with the tray of soil only. Prop the tray on an angle using books or other materials. Check that the angles are the same for each tray. </a:t>
            </a:r>
          </a:p>
          <a:p>
            <a:pPr marL="228600" indent="-228600">
              <a:buAutoNum type="arabicPeriod"/>
            </a:pPr>
            <a:endParaRPr lang="en-US" i="0" dirty="0"/>
          </a:p>
          <a:p>
            <a:pPr marL="228600" indent="-228600">
              <a:buAutoNum type="arabicPeriod"/>
            </a:pPr>
            <a:r>
              <a:rPr lang="en-US" i="0" dirty="0"/>
              <a:t>Have students draw their prediction of what they think will happen when wind blows over the soil. Drawing space is provided in their student guide on </a:t>
            </a:r>
            <a:r>
              <a:rPr lang="en-US" b="1" i="0" dirty="0"/>
              <a:t>Science Notebook 6E Wind and Soil Erosion Test: Plan, Create, and Test Ideas!</a:t>
            </a:r>
            <a:r>
              <a:rPr lang="en-US" i="0" dirty="0"/>
              <a:t> On Page 160 in the first box under Test 1 Bare Soil.</a:t>
            </a:r>
          </a:p>
          <a:p>
            <a:pPr marL="228600" indent="-228600">
              <a:buAutoNum type="arabicPeriod"/>
            </a:pPr>
            <a:endParaRPr lang="en-US" i="0" dirty="0"/>
          </a:p>
          <a:p>
            <a:pPr marL="0" indent="0">
              <a:buNone/>
            </a:pPr>
            <a:r>
              <a:rPr lang="en-US" b="1" i="0" dirty="0"/>
              <a:t>Teacher Note: </a:t>
            </a:r>
            <a:r>
              <a:rPr lang="en-US" i="0" dirty="0"/>
              <a:t>The teacher may instruct students to measure and record the height of the hill before and after wind is introduced to compare just how much soil was eroded.</a:t>
            </a:r>
          </a:p>
        </p:txBody>
      </p:sp>
      <p:sp>
        <p:nvSpPr>
          <p:cNvPr id="4" name="Slide Number Placeholder 3">
            <a:extLst>
              <a:ext uri="{FF2B5EF4-FFF2-40B4-BE49-F238E27FC236}">
                <a16:creationId xmlns:a16="http://schemas.microsoft.com/office/drawing/2014/main" id="{CB43CB41-5E87-BA5E-51EA-FF3DC965A38E}"/>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380485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0913E-86F0-59FC-795C-BF2473663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74EBF2-DD8E-CE2E-796F-A16E3F60B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A43A2-A9D0-ADE4-F633-7AE7DBAE09E6}"/>
              </a:ext>
            </a:extLst>
          </p:cNvPr>
          <p:cNvSpPr>
            <a:spLocks noGrp="1"/>
          </p:cNvSpPr>
          <p:nvPr>
            <p:ph type="body" idx="1"/>
          </p:nvPr>
        </p:nvSpPr>
        <p:spPr/>
        <p:txBody>
          <a:bodyPr/>
          <a:lstStyle/>
          <a:p>
            <a:r>
              <a:rPr lang="en-US" i="0" dirty="0"/>
              <a:t>3. To create wind, use a small fan or hair dryer set to no-heat. Discuss with your students the methods on how to make the wind the same for each tray. Discuss how far away students should be from the tray when air is blown and how long the air should blow. Write directions on the board.</a:t>
            </a:r>
          </a:p>
          <a:p>
            <a:endParaRPr lang="en-US" i="0" dirty="0"/>
          </a:p>
          <a:p>
            <a:r>
              <a:rPr lang="en-US" i="0" dirty="0"/>
              <a:t>4. Have the students blow air over the hill. Have students watch closely how the wind affects their soil.</a:t>
            </a:r>
          </a:p>
          <a:p>
            <a:endParaRPr lang="en-US" i="0" dirty="0"/>
          </a:p>
          <a:p>
            <a:r>
              <a:rPr lang="en-US" i="0" dirty="0"/>
              <a:t>5. Have students draw a second picture – the “after” picture of how the wind changed the soil. Have students write sentence(s) to describe what happened, include at least one strength and one weakness and how the model could be improved to solve the problem.</a:t>
            </a:r>
          </a:p>
        </p:txBody>
      </p:sp>
      <p:sp>
        <p:nvSpPr>
          <p:cNvPr id="4" name="Slide Number Placeholder 3">
            <a:extLst>
              <a:ext uri="{FF2B5EF4-FFF2-40B4-BE49-F238E27FC236}">
                <a16:creationId xmlns:a16="http://schemas.microsoft.com/office/drawing/2014/main" id="{6F6E9D86-465D-5881-215D-C39B599FE73D}"/>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4276939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48AA4-A661-F167-8C9D-49C650809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441ED-102D-992E-C903-925594C46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DFD71-E923-8234-ABC8-593DEF633E69}"/>
              </a:ext>
            </a:extLst>
          </p:cNvPr>
          <p:cNvSpPr>
            <a:spLocks noGrp="1"/>
          </p:cNvSpPr>
          <p:nvPr>
            <p:ph type="body" idx="1"/>
          </p:nvPr>
        </p:nvSpPr>
        <p:spPr/>
        <p:txBody>
          <a:bodyPr/>
          <a:lstStyle/>
          <a:p>
            <a:r>
              <a:rPr lang="en-US" i="0" dirty="0"/>
              <a:t>6. Repeat steps 1-5 with both the soil covered by rocks and then the soil covered in straw and/or grass clippings, or seedlings. Have students complete the chart on </a:t>
            </a:r>
            <a:r>
              <a:rPr lang="en-US" b="1" i="0" dirty="0"/>
              <a:t>Science Notebook 6E Wind and Soil Erosion Test: Plan, Create, and Test Ideas! </a:t>
            </a:r>
            <a:r>
              <a:rPr lang="en-US" i="0" dirty="0"/>
              <a:t>Page 161.</a:t>
            </a:r>
          </a:p>
        </p:txBody>
      </p:sp>
      <p:sp>
        <p:nvSpPr>
          <p:cNvPr id="4" name="Slide Number Placeholder 3">
            <a:extLst>
              <a:ext uri="{FF2B5EF4-FFF2-40B4-BE49-F238E27FC236}">
                <a16:creationId xmlns:a16="http://schemas.microsoft.com/office/drawing/2014/main" id="{BC2A0A0B-AD02-0009-2AAF-6D0D83AA8423}"/>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334171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C7D1-8D29-E091-10F7-01EEC26605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907CFC-CA47-0351-8FA8-F247D5D203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9C7A47-C5BB-FA3B-D90B-1536BAF1CE40}"/>
              </a:ext>
            </a:extLst>
          </p:cNvPr>
          <p:cNvSpPr>
            <a:spLocks noGrp="1"/>
          </p:cNvSpPr>
          <p:nvPr>
            <p:ph type="dt" sz="half" idx="10"/>
          </p:nvPr>
        </p:nvSpPr>
        <p:spPr/>
        <p:txBody>
          <a:bodyPr/>
          <a:lstStyle/>
          <a:p>
            <a:fld id="{6E1AFC19-4522-47F8-A5B7-8C17C5517043}" type="datetimeFigureOut">
              <a:rPr lang="en-US" smtClean="0"/>
              <a:t>8/28/2025</a:t>
            </a:fld>
            <a:endParaRPr lang="en-US"/>
          </a:p>
        </p:txBody>
      </p:sp>
      <p:sp>
        <p:nvSpPr>
          <p:cNvPr id="5" name="Footer Placeholder 4">
            <a:extLst>
              <a:ext uri="{FF2B5EF4-FFF2-40B4-BE49-F238E27FC236}">
                <a16:creationId xmlns:a16="http://schemas.microsoft.com/office/drawing/2014/main" id="{034FEC8D-6B42-AF13-A32C-971E8A01B0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F3AAE-A729-9273-76C7-0B74BB31A1F7}"/>
              </a:ext>
            </a:extLst>
          </p:cNvPr>
          <p:cNvSpPr>
            <a:spLocks noGrp="1"/>
          </p:cNvSpPr>
          <p:nvPr>
            <p:ph type="sldNum" sz="quarter" idx="12"/>
          </p:nvPr>
        </p:nvSpPr>
        <p:spPr/>
        <p:txBody>
          <a:bodyPr/>
          <a:lstStyle/>
          <a:p>
            <a:fld id="{F36FE86F-2B8D-46C2-AD77-B6C911301B4F}" type="slidenum">
              <a:rPr lang="en-US" smtClean="0"/>
              <a:t>‹#›</a:t>
            </a:fld>
            <a:endParaRPr lang="en-US"/>
          </a:p>
        </p:txBody>
      </p:sp>
    </p:spTree>
    <p:extLst>
      <p:ext uri="{BB962C8B-B14F-4D97-AF65-F5344CB8AC3E}">
        <p14:creationId xmlns:p14="http://schemas.microsoft.com/office/powerpoint/2010/main" val="2241418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548E-C9C7-F436-8E75-02D886CF1F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7F2678-5117-97D8-7467-E1A44ACA4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FE8A0-F48B-BD9D-5F01-D334A22AE6FA}"/>
              </a:ext>
            </a:extLst>
          </p:cNvPr>
          <p:cNvSpPr>
            <a:spLocks noGrp="1"/>
          </p:cNvSpPr>
          <p:nvPr>
            <p:ph type="dt" sz="half" idx="10"/>
          </p:nvPr>
        </p:nvSpPr>
        <p:spPr/>
        <p:txBody>
          <a:bodyPr/>
          <a:lstStyle/>
          <a:p>
            <a:fld id="{6E1AFC19-4522-47F8-A5B7-8C17C5517043}" type="datetimeFigureOut">
              <a:rPr lang="en-US" smtClean="0"/>
              <a:t>8/28/2025</a:t>
            </a:fld>
            <a:endParaRPr lang="en-US"/>
          </a:p>
        </p:txBody>
      </p:sp>
      <p:sp>
        <p:nvSpPr>
          <p:cNvPr id="5" name="Footer Placeholder 4">
            <a:extLst>
              <a:ext uri="{FF2B5EF4-FFF2-40B4-BE49-F238E27FC236}">
                <a16:creationId xmlns:a16="http://schemas.microsoft.com/office/drawing/2014/main" id="{C745C1CC-CC10-602D-A785-8C4B9EBD4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57DC1-EBD7-4565-48C5-BD8D94A75A3F}"/>
              </a:ext>
            </a:extLst>
          </p:cNvPr>
          <p:cNvSpPr>
            <a:spLocks noGrp="1"/>
          </p:cNvSpPr>
          <p:nvPr>
            <p:ph type="sldNum" sz="quarter" idx="12"/>
          </p:nvPr>
        </p:nvSpPr>
        <p:spPr/>
        <p:txBody>
          <a:bodyPr/>
          <a:lstStyle/>
          <a:p>
            <a:fld id="{F36FE86F-2B8D-46C2-AD77-B6C911301B4F}" type="slidenum">
              <a:rPr lang="en-US" smtClean="0"/>
              <a:t>‹#›</a:t>
            </a:fld>
            <a:endParaRPr lang="en-US"/>
          </a:p>
        </p:txBody>
      </p:sp>
    </p:spTree>
    <p:extLst>
      <p:ext uri="{BB962C8B-B14F-4D97-AF65-F5344CB8AC3E}">
        <p14:creationId xmlns:p14="http://schemas.microsoft.com/office/powerpoint/2010/main" val="30600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2109F8-C364-9D9C-AF7C-CC8FFCF565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6F0052-BD69-855F-6DE9-2FA9623E44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F4DE-4B38-599B-EA47-E2B96EE593C9}"/>
              </a:ext>
            </a:extLst>
          </p:cNvPr>
          <p:cNvSpPr>
            <a:spLocks noGrp="1"/>
          </p:cNvSpPr>
          <p:nvPr>
            <p:ph type="dt" sz="half" idx="10"/>
          </p:nvPr>
        </p:nvSpPr>
        <p:spPr/>
        <p:txBody>
          <a:bodyPr/>
          <a:lstStyle/>
          <a:p>
            <a:fld id="{6E1AFC19-4522-47F8-A5B7-8C17C5517043}" type="datetimeFigureOut">
              <a:rPr lang="en-US" smtClean="0"/>
              <a:t>8/28/2025</a:t>
            </a:fld>
            <a:endParaRPr lang="en-US"/>
          </a:p>
        </p:txBody>
      </p:sp>
      <p:sp>
        <p:nvSpPr>
          <p:cNvPr id="5" name="Footer Placeholder 4">
            <a:extLst>
              <a:ext uri="{FF2B5EF4-FFF2-40B4-BE49-F238E27FC236}">
                <a16:creationId xmlns:a16="http://schemas.microsoft.com/office/drawing/2014/main" id="{350086B5-6B67-E164-5F3B-578E0E644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4B13B-A656-2B90-7C01-5C427DD26E3E}"/>
              </a:ext>
            </a:extLst>
          </p:cNvPr>
          <p:cNvSpPr>
            <a:spLocks noGrp="1"/>
          </p:cNvSpPr>
          <p:nvPr>
            <p:ph type="sldNum" sz="quarter" idx="12"/>
          </p:nvPr>
        </p:nvSpPr>
        <p:spPr/>
        <p:txBody>
          <a:bodyPr/>
          <a:lstStyle/>
          <a:p>
            <a:fld id="{F36FE86F-2B8D-46C2-AD77-B6C911301B4F}" type="slidenum">
              <a:rPr lang="en-US" smtClean="0"/>
              <a:t>‹#›</a:t>
            </a:fld>
            <a:endParaRPr lang="en-US"/>
          </a:p>
        </p:txBody>
      </p:sp>
    </p:spTree>
    <p:extLst>
      <p:ext uri="{BB962C8B-B14F-4D97-AF65-F5344CB8AC3E}">
        <p14:creationId xmlns:p14="http://schemas.microsoft.com/office/powerpoint/2010/main" val="107949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E2C1-482C-A316-EA8F-F1F422A7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DBC1E-CD18-3413-9724-579CE0E42E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E2963-8D74-9FF3-8808-E6FB5D8F4E62}"/>
              </a:ext>
            </a:extLst>
          </p:cNvPr>
          <p:cNvSpPr>
            <a:spLocks noGrp="1"/>
          </p:cNvSpPr>
          <p:nvPr>
            <p:ph type="dt" sz="half" idx="10"/>
          </p:nvPr>
        </p:nvSpPr>
        <p:spPr/>
        <p:txBody>
          <a:bodyPr/>
          <a:lstStyle/>
          <a:p>
            <a:fld id="{6E1AFC19-4522-47F8-A5B7-8C17C5517043}" type="datetimeFigureOut">
              <a:rPr lang="en-US" smtClean="0"/>
              <a:t>8/28/2025</a:t>
            </a:fld>
            <a:endParaRPr lang="en-US"/>
          </a:p>
        </p:txBody>
      </p:sp>
      <p:sp>
        <p:nvSpPr>
          <p:cNvPr id="5" name="Footer Placeholder 4">
            <a:extLst>
              <a:ext uri="{FF2B5EF4-FFF2-40B4-BE49-F238E27FC236}">
                <a16:creationId xmlns:a16="http://schemas.microsoft.com/office/drawing/2014/main" id="{71F3B216-0E04-706F-7AB9-545E9E207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2D8DE-5552-B90D-514C-E905163B8CBB}"/>
              </a:ext>
            </a:extLst>
          </p:cNvPr>
          <p:cNvSpPr>
            <a:spLocks noGrp="1"/>
          </p:cNvSpPr>
          <p:nvPr>
            <p:ph type="sldNum" sz="quarter" idx="12"/>
          </p:nvPr>
        </p:nvSpPr>
        <p:spPr/>
        <p:txBody>
          <a:bodyPr/>
          <a:lstStyle/>
          <a:p>
            <a:fld id="{F36FE86F-2B8D-46C2-AD77-B6C911301B4F}" type="slidenum">
              <a:rPr lang="en-US" smtClean="0"/>
              <a:t>‹#›</a:t>
            </a:fld>
            <a:endParaRPr lang="en-US"/>
          </a:p>
        </p:txBody>
      </p:sp>
    </p:spTree>
    <p:extLst>
      <p:ext uri="{BB962C8B-B14F-4D97-AF65-F5344CB8AC3E}">
        <p14:creationId xmlns:p14="http://schemas.microsoft.com/office/powerpoint/2010/main" val="161717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B70B-97FF-B00E-0D9A-4F5898909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015B11-1196-5484-130B-4FA74B99D6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82C060-11E7-CB5C-BD62-F021724B9CED}"/>
              </a:ext>
            </a:extLst>
          </p:cNvPr>
          <p:cNvSpPr>
            <a:spLocks noGrp="1"/>
          </p:cNvSpPr>
          <p:nvPr>
            <p:ph type="dt" sz="half" idx="10"/>
          </p:nvPr>
        </p:nvSpPr>
        <p:spPr/>
        <p:txBody>
          <a:bodyPr/>
          <a:lstStyle/>
          <a:p>
            <a:fld id="{6E1AFC19-4522-47F8-A5B7-8C17C5517043}" type="datetimeFigureOut">
              <a:rPr lang="en-US" smtClean="0"/>
              <a:t>8/28/2025</a:t>
            </a:fld>
            <a:endParaRPr lang="en-US"/>
          </a:p>
        </p:txBody>
      </p:sp>
      <p:sp>
        <p:nvSpPr>
          <p:cNvPr id="5" name="Footer Placeholder 4">
            <a:extLst>
              <a:ext uri="{FF2B5EF4-FFF2-40B4-BE49-F238E27FC236}">
                <a16:creationId xmlns:a16="http://schemas.microsoft.com/office/drawing/2014/main" id="{4E90B3AB-EAC7-D858-DCB3-7B917B5C5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44DAC-30AC-5257-AC0F-9A954F7172E1}"/>
              </a:ext>
            </a:extLst>
          </p:cNvPr>
          <p:cNvSpPr>
            <a:spLocks noGrp="1"/>
          </p:cNvSpPr>
          <p:nvPr>
            <p:ph type="sldNum" sz="quarter" idx="12"/>
          </p:nvPr>
        </p:nvSpPr>
        <p:spPr/>
        <p:txBody>
          <a:bodyPr/>
          <a:lstStyle/>
          <a:p>
            <a:fld id="{F36FE86F-2B8D-46C2-AD77-B6C911301B4F}" type="slidenum">
              <a:rPr lang="en-US" smtClean="0"/>
              <a:t>‹#›</a:t>
            </a:fld>
            <a:endParaRPr lang="en-US"/>
          </a:p>
        </p:txBody>
      </p:sp>
    </p:spTree>
    <p:extLst>
      <p:ext uri="{BB962C8B-B14F-4D97-AF65-F5344CB8AC3E}">
        <p14:creationId xmlns:p14="http://schemas.microsoft.com/office/powerpoint/2010/main" val="379490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3945-7188-52B9-258C-28085391BC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23D85C-E4AF-B6CD-095A-DEC932C9AE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2C3930-CFD0-BEAD-F8E7-B759DACD1E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DF5D5-A592-B171-96CA-35ECCDA340C9}"/>
              </a:ext>
            </a:extLst>
          </p:cNvPr>
          <p:cNvSpPr>
            <a:spLocks noGrp="1"/>
          </p:cNvSpPr>
          <p:nvPr>
            <p:ph type="dt" sz="half" idx="10"/>
          </p:nvPr>
        </p:nvSpPr>
        <p:spPr/>
        <p:txBody>
          <a:bodyPr/>
          <a:lstStyle/>
          <a:p>
            <a:fld id="{6E1AFC19-4522-47F8-A5B7-8C17C5517043}" type="datetimeFigureOut">
              <a:rPr lang="en-US" smtClean="0"/>
              <a:t>8/28/2025</a:t>
            </a:fld>
            <a:endParaRPr lang="en-US"/>
          </a:p>
        </p:txBody>
      </p:sp>
      <p:sp>
        <p:nvSpPr>
          <p:cNvPr id="6" name="Footer Placeholder 5">
            <a:extLst>
              <a:ext uri="{FF2B5EF4-FFF2-40B4-BE49-F238E27FC236}">
                <a16:creationId xmlns:a16="http://schemas.microsoft.com/office/drawing/2014/main" id="{DBA061EF-BFBF-5030-0C1D-C33D2C84F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DA35E-8DE1-8ED5-7385-B98533BD2A96}"/>
              </a:ext>
            </a:extLst>
          </p:cNvPr>
          <p:cNvSpPr>
            <a:spLocks noGrp="1"/>
          </p:cNvSpPr>
          <p:nvPr>
            <p:ph type="sldNum" sz="quarter" idx="12"/>
          </p:nvPr>
        </p:nvSpPr>
        <p:spPr/>
        <p:txBody>
          <a:bodyPr/>
          <a:lstStyle/>
          <a:p>
            <a:fld id="{F36FE86F-2B8D-46C2-AD77-B6C911301B4F}" type="slidenum">
              <a:rPr lang="en-US" smtClean="0"/>
              <a:t>‹#›</a:t>
            </a:fld>
            <a:endParaRPr lang="en-US"/>
          </a:p>
        </p:txBody>
      </p:sp>
    </p:spTree>
    <p:extLst>
      <p:ext uri="{BB962C8B-B14F-4D97-AF65-F5344CB8AC3E}">
        <p14:creationId xmlns:p14="http://schemas.microsoft.com/office/powerpoint/2010/main" val="85977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917B4-3E10-75C1-11F8-AB181FACE8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2D56D0-76C2-F31E-D018-7041E8C0E7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DFD089-25D5-DA9B-6FA5-CF8B40A46B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52AF78-A3CB-5ADD-D875-B7BC9404C7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9D703D-70F2-085F-022A-177AE2A806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61C3F4-06B2-12C8-F51D-5B07798E1BD8}"/>
              </a:ext>
            </a:extLst>
          </p:cNvPr>
          <p:cNvSpPr>
            <a:spLocks noGrp="1"/>
          </p:cNvSpPr>
          <p:nvPr>
            <p:ph type="dt" sz="half" idx="10"/>
          </p:nvPr>
        </p:nvSpPr>
        <p:spPr/>
        <p:txBody>
          <a:bodyPr/>
          <a:lstStyle/>
          <a:p>
            <a:fld id="{6E1AFC19-4522-47F8-A5B7-8C17C5517043}" type="datetimeFigureOut">
              <a:rPr lang="en-US" smtClean="0"/>
              <a:t>8/28/2025</a:t>
            </a:fld>
            <a:endParaRPr lang="en-US"/>
          </a:p>
        </p:txBody>
      </p:sp>
      <p:sp>
        <p:nvSpPr>
          <p:cNvPr id="8" name="Footer Placeholder 7">
            <a:extLst>
              <a:ext uri="{FF2B5EF4-FFF2-40B4-BE49-F238E27FC236}">
                <a16:creationId xmlns:a16="http://schemas.microsoft.com/office/drawing/2014/main" id="{D81E0E6F-341E-4DBD-5966-EE4466ACBC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65A1AC-FC94-4923-CAB4-C747114B626C}"/>
              </a:ext>
            </a:extLst>
          </p:cNvPr>
          <p:cNvSpPr>
            <a:spLocks noGrp="1"/>
          </p:cNvSpPr>
          <p:nvPr>
            <p:ph type="sldNum" sz="quarter" idx="12"/>
          </p:nvPr>
        </p:nvSpPr>
        <p:spPr/>
        <p:txBody>
          <a:bodyPr/>
          <a:lstStyle/>
          <a:p>
            <a:fld id="{F36FE86F-2B8D-46C2-AD77-B6C911301B4F}" type="slidenum">
              <a:rPr lang="en-US" smtClean="0"/>
              <a:t>‹#›</a:t>
            </a:fld>
            <a:endParaRPr lang="en-US"/>
          </a:p>
        </p:txBody>
      </p:sp>
    </p:spTree>
    <p:extLst>
      <p:ext uri="{BB962C8B-B14F-4D97-AF65-F5344CB8AC3E}">
        <p14:creationId xmlns:p14="http://schemas.microsoft.com/office/powerpoint/2010/main" val="341128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8110D-8832-2911-7D1E-A0FFDC893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7C8160-8C82-E33F-D63E-87E858625E85}"/>
              </a:ext>
            </a:extLst>
          </p:cNvPr>
          <p:cNvSpPr>
            <a:spLocks noGrp="1"/>
          </p:cNvSpPr>
          <p:nvPr>
            <p:ph type="dt" sz="half" idx="10"/>
          </p:nvPr>
        </p:nvSpPr>
        <p:spPr/>
        <p:txBody>
          <a:bodyPr/>
          <a:lstStyle/>
          <a:p>
            <a:fld id="{6E1AFC19-4522-47F8-A5B7-8C17C5517043}" type="datetimeFigureOut">
              <a:rPr lang="en-US" smtClean="0"/>
              <a:t>8/28/2025</a:t>
            </a:fld>
            <a:endParaRPr lang="en-US"/>
          </a:p>
        </p:txBody>
      </p:sp>
      <p:sp>
        <p:nvSpPr>
          <p:cNvPr id="4" name="Footer Placeholder 3">
            <a:extLst>
              <a:ext uri="{FF2B5EF4-FFF2-40B4-BE49-F238E27FC236}">
                <a16:creationId xmlns:a16="http://schemas.microsoft.com/office/drawing/2014/main" id="{6378204F-C92D-378B-9214-B0B4242D16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CB09DE-1DAD-743B-85AB-A33CEA27675C}"/>
              </a:ext>
            </a:extLst>
          </p:cNvPr>
          <p:cNvSpPr>
            <a:spLocks noGrp="1"/>
          </p:cNvSpPr>
          <p:nvPr>
            <p:ph type="sldNum" sz="quarter" idx="12"/>
          </p:nvPr>
        </p:nvSpPr>
        <p:spPr/>
        <p:txBody>
          <a:bodyPr/>
          <a:lstStyle/>
          <a:p>
            <a:fld id="{F36FE86F-2B8D-46C2-AD77-B6C911301B4F}" type="slidenum">
              <a:rPr lang="en-US" smtClean="0"/>
              <a:t>‹#›</a:t>
            </a:fld>
            <a:endParaRPr lang="en-US"/>
          </a:p>
        </p:txBody>
      </p:sp>
    </p:spTree>
    <p:extLst>
      <p:ext uri="{BB962C8B-B14F-4D97-AF65-F5344CB8AC3E}">
        <p14:creationId xmlns:p14="http://schemas.microsoft.com/office/powerpoint/2010/main" val="1652172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A9665-3479-0651-97E8-985F862708BF}"/>
              </a:ext>
            </a:extLst>
          </p:cNvPr>
          <p:cNvSpPr>
            <a:spLocks noGrp="1"/>
          </p:cNvSpPr>
          <p:nvPr>
            <p:ph type="dt" sz="half" idx="10"/>
          </p:nvPr>
        </p:nvSpPr>
        <p:spPr/>
        <p:txBody>
          <a:bodyPr/>
          <a:lstStyle/>
          <a:p>
            <a:fld id="{6E1AFC19-4522-47F8-A5B7-8C17C5517043}" type="datetimeFigureOut">
              <a:rPr lang="en-US" smtClean="0"/>
              <a:t>8/28/2025</a:t>
            </a:fld>
            <a:endParaRPr lang="en-US"/>
          </a:p>
        </p:txBody>
      </p:sp>
      <p:sp>
        <p:nvSpPr>
          <p:cNvPr id="3" name="Footer Placeholder 2">
            <a:extLst>
              <a:ext uri="{FF2B5EF4-FFF2-40B4-BE49-F238E27FC236}">
                <a16:creationId xmlns:a16="http://schemas.microsoft.com/office/drawing/2014/main" id="{94580971-2198-92BF-C1F9-FF8360264B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39C6D-B23A-FB9E-615A-ED7D42D15FF0}"/>
              </a:ext>
            </a:extLst>
          </p:cNvPr>
          <p:cNvSpPr>
            <a:spLocks noGrp="1"/>
          </p:cNvSpPr>
          <p:nvPr>
            <p:ph type="sldNum" sz="quarter" idx="12"/>
          </p:nvPr>
        </p:nvSpPr>
        <p:spPr/>
        <p:txBody>
          <a:bodyPr/>
          <a:lstStyle/>
          <a:p>
            <a:fld id="{F36FE86F-2B8D-46C2-AD77-B6C911301B4F}" type="slidenum">
              <a:rPr lang="en-US" smtClean="0"/>
              <a:t>‹#›</a:t>
            </a:fld>
            <a:endParaRPr lang="en-US"/>
          </a:p>
        </p:txBody>
      </p:sp>
    </p:spTree>
    <p:extLst>
      <p:ext uri="{BB962C8B-B14F-4D97-AF65-F5344CB8AC3E}">
        <p14:creationId xmlns:p14="http://schemas.microsoft.com/office/powerpoint/2010/main" val="374169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6A08-EB29-C8EE-0F3D-F37CF7D80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7A9F34-7388-E186-9CB8-3768D8DFF6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131557-CFE6-C2B7-1611-73527FF1E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E295E8-6A09-1122-E056-F3A0BE5ACFE4}"/>
              </a:ext>
            </a:extLst>
          </p:cNvPr>
          <p:cNvSpPr>
            <a:spLocks noGrp="1"/>
          </p:cNvSpPr>
          <p:nvPr>
            <p:ph type="dt" sz="half" idx="10"/>
          </p:nvPr>
        </p:nvSpPr>
        <p:spPr/>
        <p:txBody>
          <a:bodyPr/>
          <a:lstStyle/>
          <a:p>
            <a:fld id="{6E1AFC19-4522-47F8-A5B7-8C17C5517043}" type="datetimeFigureOut">
              <a:rPr lang="en-US" smtClean="0"/>
              <a:t>8/28/2025</a:t>
            </a:fld>
            <a:endParaRPr lang="en-US"/>
          </a:p>
        </p:txBody>
      </p:sp>
      <p:sp>
        <p:nvSpPr>
          <p:cNvPr id="6" name="Footer Placeholder 5">
            <a:extLst>
              <a:ext uri="{FF2B5EF4-FFF2-40B4-BE49-F238E27FC236}">
                <a16:creationId xmlns:a16="http://schemas.microsoft.com/office/drawing/2014/main" id="{D295A01D-19C7-4CAE-8D04-935E5A3C7C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5745C2-F387-6D74-83D8-FF8938321F7C}"/>
              </a:ext>
            </a:extLst>
          </p:cNvPr>
          <p:cNvSpPr>
            <a:spLocks noGrp="1"/>
          </p:cNvSpPr>
          <p:nvPr>
            <p:ph type="sldNum" sz="quarter" idx="12"/>
          </p:nvPr>
        </p:nvSpPr>
        <p:spPr/>
        <p:txBody>
          <a:bodyPr/>
          <a:lstStyle/>
          <a:p>
            <a:fld id="{F36FE86F-2B8D-46C2-AD77-B6C911301B4F}" type="slidenum">
              <a:rPr lang="en-US" smtClean="0"/>
              <a:t>‹#›</a:t>
            </a:fld>
            <a:endParaRPr lang="en-US"/>
          </a:p>
        </p:txBody>
      </p:sp>
    </p:spTree>
    <p:extLst>
      <p:ext uri="{BB962C8B-B14F-4D97-AF65-F5344CB8AC3E}">
        <p14:creationId xmlns:p14="http://schemas.microsoft.com/office/powerpoint/2010/main" val="221970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C7D3-420D-F4B3-5E8E-DA85028C9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F5E4A2-CF11-BDE6-B1B4-5D88F89A6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805AC7-AC15-D657-B7F1-F75AB6D1B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E94A6-8787-3059-BAFC-44D6F03D618E}"/>
              </a:ext>
            </a:extLst>
          </p:cNvPr>
          <p:cNvSpPr>
            <a:spLocks noGrp="1"/>
          </p:cNvSpPr>
          <p:nvPr>
            <p:ph type="dt" sz="half" idx="10"/>
          </p:nvPr>
        </p:nvSpPr>
        <p:spPr/>
        <p:txBody>
          <a:bodyPr/>
          <a:lstStyle/>
          <a:p>
            <a:fld id="{6E1AFC19-4522-47F8-A5B7-8C17C5517043}" type="datetimeFigureOut">
              <a:rPr lang="en-US" smtClean="0"/>
              <a:t>8/28/2025</a:t>
            </a:fld>
            <a:endParaRPr lang="en-US"/>
          </a:p>
        </p:txBody>
      </p:sp>
      <p:sp>
        <p:nvSpPr>
          <p:cNvPr id="6" name="Footer Placeholder 5">
            <a:extLst>
              <a:ext uri="{FF2B5EF4-FFF2-40B4-BE49-F238E27FC236}">
                <a16:creationId xmlns:a16="http://schemas.microsoft.com/office/drawing/2014/main" id="{4110267B-BFDE-8A0D-6D86-EFB9199B3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000DE-264F-188A-0830-7223EF99A73B}"/>
              </a:ext>
            </a:extLst>
          </p:cNvPr>
          <p:cNvSpPr>
            <a:spLocks noGrp="1"/>
          </p:cNvSpPr>
          <p:nvPr>
            <p:ph type="sldNum" sz="quarter" idx="12"/>
          </p:nvPr>
        </p:nvSpPr>
        <p:spPr/>
        <p:txBody>
          <a:bodyPr/>
          <a:lstStyle/>
          <a:p>
            <a:fld id="{F36FE86F-2B8D-46C2-AD77-B6C911301B4F}" type="slidenum">
              <a:rPr lang="en-US" smtClean="0"/>
              <a:t>‹#›</a:t>
            </a:fld>
            <a:endParaRPr lang="en-US"/>
          </a:p>
        </p:txBody>
      </p:sp>
    </p:spTree>
    <p:extLst>
      <p:ext uri="{BB962C8B-B14F-4D97-AF65-F5344CB8AC3E}">
        <p14:creationId xmlns:p14="http://schemas.microsoft.com/office/powerpoint/2010/main" val="390524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EFC176-E23F-427B-61BA-3925B8ACC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18F97-22B3-FBE9-891B-6D571C97ED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3C536-FB6E-FBD0-2E50-A1DCAFB3F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1AFC19-4522-47F8-A5B7-8C17C5517043}" type="datetimeFigureOut">
              <a:rPr lang="en-US" smtClean="0"/>
              <a:t>8/28/2025</a:t>
            </a:fld>
            <a:endParaRPr lang="en-US"/>
          </a:p>
        </p:txBody>
      </p:sp>
      <p:sp>
        <p:nvSpPr>
          <p:cNvPr id="5" name="Footer Placeholder 4">
            <a:extLst>
              <a:ext uri="{FF2B5EF4-FFF2-40B4-BE49-F238E27FC236}">
                <a16:creationId xmlns:a16="http://schemas.microsoft.com/office/drawing/2014/main" id="{055E0D7A-8D2A-5F2B-6801-AFF4BB85D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1460D12-BB09-D0DF-F126-0E9090E63E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6FE86F-2B8D-46C2-AD77-B6C911301B4F}" type="slidenum">
              <a:rPr lang="en-US" smtClean="0"/>
              <a:t>‹#›</a:t>
            </a:fld>
            <a:endParaRPr lang="en-US"/>
          </a:p>
        </p:txBody>
      </p:sp>
    </p:spTree>
    <p:extLst>
      <p:ext uri="{BB962C8B-B14F-4D97-AF65-F5344CB8AC3E}">
        <p14:creationId xmlns:p14="http://schemas.microsoft.com/office/powerpoint/2010/main" val="83335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youtube.com/watch?v=Vs3JyKyKMqc"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239" t="10137" b="3907"/>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CB99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B473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283346" y="2568224"/>
            <a:ext cx="739718" cy="5151498"/>
          </a:xfrm>
          <a:prstGeom prst="snip2Same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dirty="0">
                <a:latin typeface="Bitter" pitchFamily="2" charset="0"/>
              </a:rPr>
              <a:t>6E: Testing Wind’s Movement</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7" y="5210150"/>
            <a:ext cx="2194431"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3A44D-2E91-82DD-0B0B-59A445D5061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A32797F-A0AD-835F-7E75-099B4F6CB27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7446E58-0F03-2CA6-10EC-164D75C428A9}"/>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6E4D139E-2E04-F387-3BA0-907AB06AACCB}"/>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Explore</a:t>
            </a:r>
          </a:p>
        </p:txBody>
      </p:sp>
      <p:sp>
        <p:nvSpPr>
          <p:cNvPr id="6" name="Rectangle: Rounded Corners 5">
            <a:extLst>
              <a:ext uri="{FF2B5EF4-FFF2-40B4-BE49-F238E27FC236}">
                <a16:creationId xmlns:a16="http://schemas.microsoft.com/office/drawing/2014/main" id="{CCA4F60B-417B-682A-B84B-F23E6FFFB483}"/>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C12B10-5CAC-93A7-1516-7AF0375A90A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8" name="TextBox 7">
            <a:extLst>
              <a:ext uri="{FF2B5EF4-FFF2-40B4-BE49-F238E27FC236}">
                <a16:creationId xmlns:a16="http://schemas.microsoft.com/office/drawing/2014/main" id="{1A8EC145-6747-BF92-1FF0-38040529F38A}"/>
              </a:ext>
            </a:extLst>
          </p:cNvPr>
          <p:cNvSpPr txBox="1"/>
          <p:nvPr/>
        </p:nvSpPr>
        <p:spPr>
          <a:xfrm>
            <a:off x="5343553" y="2598003"/>
            <a:ext cx="6602322" cy="830997"/>
          </a:xfrm>
          <a:prstGeom prst="rect">
            <a:avLst/>
          </a:prstGeom>
          <a:noFill/>
        </p:spPr>
        <p:txBody>
          <a:bodyPr wrap="square">
            <a:spAutoFit/>
          </a:bodyPr>
          <a:lstStyle/>
          <a:p>
            <a:pPr algn="ctr"/>
            <a:r>
              <a:rPr lang="en-US" sz="4800" dirty="0">
                <a:latin typeface="Avenir Next LT Pro" panose="020B0504020202020204" pitchFamily="34" charset="0"/>
              </a:rPr>
              <a:t>Complete the charts.</a:t>
            </a:r>
          </a:p>
        </p:txBody>
      </p:sp>
      <p:pic>
        <p:nvPicPr>
          <p:cNvPr id="11" name="Picture 10" descr="A picture containing graphical user interface&#10;&#10;AI-generated content may be incorrect.">
            <a:extLst>
              <a:ext uri="{FF2B5EF4-FFF2-40B4-BE49-F238E27FC236}">
                <a16:creationId xmlns:a16="http://schemas.microsoft.com/office/drawing/2014/main" id="{1C58B552-4BE9-57A9-3859-1389A23E0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55043"/>
            <a:ext cx="4721096" cy="6109653"/>
          </a:xfrm>
          <a:prstGeom prst="rect">
            <a:avLst/>
          </a:prstGeom>
          <a:ln>
            <a:solidFill>
              <a:schemeClr val="tx1"/>
            </a:solidFill>
          </a:ln>
        </p:spPr>
      </p:pic>
      <p:pic>
        <p:nvPicPr>
          <p:cNvPr id="3" name="Picture 2">
            <a:extLst>
              <a:ext uri="{FF2B5EF4-FFF2-40B4-BE49-F238E27FC236}">
                <a16:creationId xmlns:a16="http://schemas.microsoft.com/office/drawing/2014/main" id="{7D71386C-2382-5498-1203-CB9C60C1A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8793" y="0"/>
            <a:ext cx="1233207" cy="1808703"/>
          </a:xfrm>
          <a:prstGeom prst="rect">
            <a:avLst/>
          </a:prstGeom>
        </p:spPr>
      </p:pic>
    </p:spTree>
    <p:extLst>
      <p:ext uri="{BB962C8B-B14F-4D97-AF65-F5344CB8AC3E}">
        <p14:creationId xmlns:p14="http://schemas.microsoft.com/office/powerpoint/2010/main" val="501187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90093-517A-C1CB-EDB6-FFE1A6F8F5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F18F39-CC63-5E92-210D-BF1D88B19AC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C594FBE-7CF4-8ADC-5CEB-909FEE09FEAC}"/>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7AEB08FD-8982-B3BB-F1F3-54FB6D39C446}"/>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Explore</a:t>
            </a:r>
          </a:p>
        </p:txBody>
      </p:sp>
      <p:sp>
        <p:nvSpPr>
          <p:cNvPr id="6" name="Rectangle: Rounded Corners 5">
            <a:extLst>
              <a:ext uri="{FF2B5EF4-FFF2-40B4-BE49-F238E27FC236}">
                <a16:creationId xmlns:a16="http://schemas.microsoft.com/office/drawing/2014/main" id="{8A087621-3428-120B-9E68-1B7BCF73D765}"/>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BC7FED-EA0F-DCAF-71A5-54C9FDF0062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3" name="TextBox 2">
            <a:extLst>
              <a:ext uri="{FF2B5EF4-FFF2-40B4-BE49-F238E27FC236}">
                <a16:creationId xmlns:a16="http://schemas.microsoft.com/office/drawing/2014/main" id="{7F23D1BC-6002-3697-7595-50634B5DD519}"/>
              </a:ext>
            </a:extLst>
          </p:cNvPr>
          <p:cNvSpPr txBox="1"/>
          <p:nvPr/>
        </p:nvSpPr>
        <p:spPr>
          <a:xfrm>
            <a:off x="1422743" y="658745"/>
            <a:ext cx="9346513" cy="1569660"/>
          </a:xfrm>
          <a:prstGeom prst="rect">
            <a:avLst/>
          </a:prstGeom>
          <a:noFill/>
        </p:spPr>
        <p:txBody>
          <a:bodyPr wrap="square">
            <a:spAutoFit/>
          </a:bodyPr>
          <a:lstStyle/>
          <a:p>
            <a:pPr algn="ctr"/>
            <a:r>
              <a:rPr lang="en-US" sz="4800" dirty="0">
                <a:latin typeface="Avenir Next LT Pro" panose="020B0504020202020204" pitchFamily="34" charset="0"/>
              </a:rPr>
              <a:t>Let’s discuss how the soil was affected in each tray!</a:t>
            </a:r>
          </a:p>
        </p:txBody>
      </p:sp>
      <p:sp>
        <p:nvSpPr>
          <p:cNvPr id="7" name="TextBox 6">
            <a:extLst>
              <a:ext uri="{FF2B5EF4-FFF2-40B4-BE49-F238E27FC236}">
                <a16:creationId xmlns:a16="http://schemas.microsoft.com/office/drawing/2014/main" id="{08F4B7E7-2544-E861-CF05-E34B0EE4D783}"/>
              </a:ext>
            </a:extLst>
          </p:cNvPr>
          <p:cNvSpPr txBox="1"/>
          <p:nvPr/>
        </p:nvSpPr>
        <p:spPr>
          <a:xfrm>
            <a:off x="851014" y="3076005"/>
            <a:ext cx="11457427" cy="2308324"/>
          </a:xfrm>
          <a:prstGeom prst="rect">
            <a:avLst/>
          </a:prstGeom>
          <a:noFill/>
        </p:spPr>
        <p:txBody>
          <a:bodyPr wrap="square">
            <a:spAutoFit/>
          </a:bodyPr>
          <a:lstStyle/>
          <a:p>
            <a:pPr marL="685800" indent="-685800">
              <a:buFont typeface="Arial" panose="020B0604020202020204" pitchFamily="34" charset="0"/>
              <a:buChar char="•"/>
            </a:pPr>
            <a:r>
              <a:rPr lang="en-US" sz="4800" dirty="0">
                <a:latin typeface="Avenir Next LT Pro" panose="020B0504020202020204" pitchFamily="34" charset="0"/>
              </a:rPr>
              <a:t>Soil only?</a:t>
            </a:r>
          </a:p>
          <a:p>
            <a:pPr marL="685800" indent="-685800">
              <a:buFont typeface="Arial" panose="020B0604020202020204" pitchFamily="34" charset="0"/>
              <a:buChar char="•"/>
            </a:pPr>
            <a:r>
              <a:rPr lang="en-US" sz="4800" dirty="0">
                <a:latin typeface="Avenir Next LT Pro" panose="020B0504020202020204" pitchFamily="34" charset="0"/>
              </a:rPr>
              <a:t>Soil covered by rock?</a:t>
            </a:r>
          </a:p>
          <a:p>
            <a:pPr marL="685800" indent="-685800">
              <a:buFont typeface="Arial" panose="020B0604020202020204" pitchFamily="34" charset="0"/>
              <a:buChar char="•"/>
            </a:pPr>
            <a:r>
              <a:rPr lang="en-US" sz="4800" dirty="0">
                <a:latin typeface="Avenir Next LT Pro" panose="020B0504020202020204" pitchFamily="34" charset="0"/>
              </a:rPr>
              <a:t>Soil covered by plant materials?</a:t>
            </a:r>
          </a:p>
        </p:txBody>
      </p:sp>
    </p:spTree>
    <p:extLst>
      <p:ext uri="{BB962C8B-B14F-4D97-AF65-F5344CB8AC3E}">
        <p14:creationId xmlns:p14="http://schemas.microsoft.com/office/powerpoint/2010/main" val="3373138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C1325-98D7-DF76-4F88-89B0036DB15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9DD0D8-73A4-6733-BB05-F0A5A6A3374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4BFB19F-C9B7-578B-3786-CF3E642FCA6E}"/>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215FF1E5-6086-BAB1-B005-EFA3222E03ED}"/>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Explore</a:t>
            </a:r>
          </a:p>
        </p:txBody>
      </p:sp>
      <p:sp>
        <p:nvSpPr>
          <p:cNvPr id="6" name="Rectangle: Rounded Corners 5">
            <a:extLst>
              <a:ext uri="{FF2B5EF4-FFF2-40B4-BE49-F238E27FC236}">
                <a16:creationId xmlns:a16="http://schemas.microsoft.com/office/drawing/2014/main" id="{42E70B7A-CE26-9224-AA4D-17EF7F9AAA03}"/>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8C9E6F-4A7B-2EE8-0361-A62DC7A2BCA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3" name="TextBox 2">
            <a:extLst>
              <a:ext uri="{FF2B5EF4-FFF2-40B4-BE49-F238E27FC236}">
                <a16:creationId xmlns:a16="http://schemas.microsoft.com/office/drawing/2014/main" id="{63F94572-D3F9-486B-D7AC-F115C9CDB917}"/>
              </a:ext>
            </a:extLst>
          </p:cNvPr>
          <p:cNvSpPr txBox="1"/>
          <p:nvPr/>
        </p:nvSpPr>
        <p:spPr>
          <a:xfrm>
            <a:off x="1422743" y="1258945"/>
            <a:ext cx="9346513" cy="3785652"/>
          </a:xfrm>
          <a:prstGeom prst="rect">
            <a:avLst/>
          </a:prstGeom>
          <a:noFill/>
        </p:spPr>
        <p:txBody>
          <a:bodyPr wrap="square">
            <a:spAutoFit/>
          </a:bodyPr>
          <a:lstStyle/>
          <a:p>
            <a:pPr algn="ctr"/>
            <a:r>
              <a:rPr lang="en-US" sz="4800" dirty="0">
                <a:latin typeface="Avenir Next LT Pro" panose="020B0504020202020204" pitchFamily="34" charset="0"/>
              </a:rPr>
              <a:t>How did wind change the shape of the soil?</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Was it the same change as for the water test we conducted?</a:t>
            </a:r>
          </a:p>
        </p:txBody>
      </p:sp>
    </p:spTree>
    <p:extLst>
      <p:ext uri="{BB962C8B-B14F-4D97-AF65-F5344CB8AC3E}">
        <p14:creationId xmlns:p14="http://schemas.microsoft.com/office/powerpoint/2010/main" val="36033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BE6CB-DB92-1A9C-D522-7C81A574E2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E5439E-F2C5-7A2B-1574-4B5ACA94BF6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A391F0F-1E48-BB74-62E9-075D769AA75D}"/>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E2DBCD01-9A37-39F0-A19F-451F49868CA0}"/>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Explore</a:t>
            </a:r>
          </a:p>
        </p:txBody>
      </p:sp>
      <p:sp>
        <p:nvSpPr>
          <p:cNvPr id="6" name="Rectangle: Rounded Corners 5">
            <a:extLst>
              <a:ext uri="{FF2B5EF4-FFF2-40B4-BE49-F238E27FC236}">
                <a16:creationId xmlns:a16="http://schemas.microsoft.com/office/drawing/2014/main" id="{ACBA7207-1A40-E8F5-089C-A5197117727B}"/>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E3B0A85-F002-03A5-3D61-E1C2FC86EBE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3" name="TextBox 2">
            <a:extLst>
              <a:ext uri="{FF2B5EF4-FFF2-40B4-BE49-F238E27FC236}">
                <a16:creationId xmlns:a16="http://schemas.microsoft.com/office/drawing/2014/main" id="{A053DBC5-C6B9-A9D0-7CC2-59B97E6AEEEC}"/>
              </a:ext>
            </a:extLst>
          </p:cNvPr>
          <p:cNvSpPr txBox="1"/>
          <p:nvPr/>
        </p:nvSpPr>
        <p:spPr>
          <a:xfrm>
            <a:off x="1422743" y="2203163"/>
            <a:ext cx="9346513" cy="1569660"/>
          </a:xfrm>
          <a:prstGeom prst="rect">
            <a:avLst/>
          </a:prstGeom>
          <a:noFill/>
        </p:spPr>
        <p:txBody>
          <a:bodyPr wrap="square">
            <a:spAutoFit/>
          </a:bodyPr>
          <a:lstStyle/>
          <a:p>
            <a:pPr algn="ctr"/>
            <a:r>
              <a:rPr lang="en-US" sz="4800" dirty="0">
                <a:latin typeface="Avenir Next LT Pro" panose="020B0504020202020204" pitchFamily="34" charset="0"/>
              </a:rPr>
              <a:t>Can these changes happen </a:t>
            </a:r>
            <a:r>
              <a:rPr lang="en-US" sz="4800" b="1" dirty="0">
                <a:latin typeface="Avenir Next LT Pro" panose="020B0504020202020204" pitchFamily="34" charset="0"/>
              </a:rPr>
              <a:t>quickly</a:t>
            </a:r>
            <a:r>
              <a:rPr lang="en-US" sz="4800" dirty="0">
                <a:latin typeface="Avenir Next LT Pro" panose="020B0504020202020204" pitchFamily="34" charset="0"/>
              </a:rPr>
              <a:t> or </a:t>
            </a:r>
            <a:r>
              <a:rPr lang="en-US" sz="4800" b="1" dirty="0">
                <a:latin typeface="Avenir Next LT Pro" panose="020B0504020202020204" pitchFamily="34" charset="0"/>
              </a:rPr>
              <a:t>slowly</a:t>
            </a:r>
            <a:r>
              <a:rPr lang="en-US" sz="4800" dirty="0">
                <a:latin typeface="Avenir Next LT Pro" panose="020B0504020202020204" pitchFamily="34" charset="0"/>
              </a:rPr>
              <a:t>? How?</a:t>
            </a:r>
          </a:p>
        </p:txBody>
      </p:sp>
    </p:spTree>
    <p:extLst>
      <p:ext uri="{BB962C8B-B14F-4D97-AF65-F5344CB8AC3E}">
        <p14:creationId xmlns:p14="http://schemas.microsoft.com/office/powerpoint/2010/main" val="168626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71598-5C80-8E53-FE5D-45A02372B2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A6B0FB-F924-AEA8-4FBF-30DA1C1F093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8159A14-1F27-BE40-4205-52E09D32F658}"/>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2BE49CCA-E349-407D-60C4-E3336E306538}"/>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Explore</a:t>
            </a:r>
          </a:p>
        </p:txBody>
      </p:sp>
      <p:sp>
        <p:nvSpPr>
          <p:cNvPr id="6" name="Rectangle: Rounded Corners 5">
            <a:extLst>
              <a:ext uri="{FF2B5EF4-FFF2-40B4-BE49-F238E27FC236}">
                <a16:creationId xmlns:a16="http://schemas.microsoft.com/office/drawing/2014/main" id="{CECB7203-4EB2-0101-02A6-ED1B43C68D1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6C500C-575F-EF36-A4FB-8E77E5830B7D}"/>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3" name="TextBox 2">
            <a:extLst>
              <a:ext uri="{FF2B5EF4-FFF2-40B4-BE49-F238E27FC236}">
                <a16:creationId xmlns:a16="http://schemas.microsoft.com/office/drawing/2014/main" id="{86164A44-0FF5-52EE-AABB-F8432CADBBD1}"/>
              </a:ext>
            </a:extLst>
          </p:cNvPr>
          <p:cNvSpPr txBox="1"/>
          <p:nvPr/>
        </p:nvSpPr>
        <p:spPr>
          <a:xfrm>
            <a:off x="1422743" y="2014320"/>
            <a:ext cx="9346513" cy="2308324"/>
          </a:xfrm>
          <a:prstGeom prst="rect">
            <a:avLst/>
          </a:prstGeom>
          <a:noFill/>
        </p:spPr>
        <p:txBody>
          <a:bodyPr wrap="square">
            <a:spAutoFit/>
          </a:bodyPr>
          <a:lstStyle/>
          <a:p>
            <a:pPr algn="ctr"/>
            <a:r>
              <a:rPr lang="en-US" sz="4800" dirty="0">
                <a:latin typeface="Avenir Next LT Pro" panose="020B0504020202020204" pitchFamily="34" charset="0"/>
              </a:rPr>
              <a:t>What was the </a:t>
            </a:r>
            <a:r>
              <a:rPr lang="en-US" sz="4800" b="1" dirty="0">
                <a:latin typeface="Avenir Next LT Pro" panose="020B0504020202020204" pitchFamily="34" charset="0"/>
              </a:rPr>
              <a:t>same</a:t>
            </a:r>
            <a:r>
              <a:rPr lang="en-US" sz="4800" dirty="0">
                <a:latin typeface="Avenir Next LT Pro" panose="020B0504020202020204" pitchFamily="34" charset="0"/>
              </a:rPr>
              <a:t> in all 3 trials?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was </a:t>
            </a:r>
            <a:r>
              <a:rPr lang="en-US" sz="4800" b="1" dirty="0">
                <a:latin typeface="Avenir Next LT Pro" panose="020B0504020202020204" pitchFamily="34" charset="0"/>
              </a:rPr>
              <a:t>different</a:t>
            </a:r>
            <a:r>
              <a:rPr lang="en-US" sz="4800" dirty="0">
                <a:latin typeface="Avenir Next LT Pro" panose="020B0504020202020204" pitchFamily="34" charset="0"/>
              </a:rPr>
              <a:t>?</a:t>
            </a:r>
          </a:p>
        </p:txBody>
      </p:sp>
    </p:spTree>
    <p:extLst>
      <p:ext uri="{BB962C8B-B14F-4D97-AF65-F5344CB8AC3E}">
        <p14:creationId xmlns:p14="http://schemas.microsoft.com/office/powerpoint/2010/main" val="286515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D05F7-3141-96AF-A0C9-48897BB2AD0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9A6DCA-34C4-4800-3226-68797E2C65D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4C71E02-0C1B-608A-F307-C56DCC417B13}"/>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2E9D021C-6886-EF51-71DF-3C98C6C4F9C8}"/>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Explore</a:t>
            </a:r>
          </a:p>
        </p:txBody>
      </p:sp>
      <p:sp>
        <p:nvSpPr>
          <p:cNvPr id="6" name="Rectangle: Rounded Corners 5">
            <a:extLst>
              <a:ext uri="{FF2B5EF4-FFF2-40B4-BE49-F238E27FC236}">
                <a16:creationId xmlns:a16="http://schemas.microsoft.com/office/drawing/2014/main" id="{D472E266-561E-AE3A-6C8D-DAC5A1566439}"/>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0B28CC-CCC2-2964-AB3E-294BF986277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3" name="TextBox 2">
            <a:extLst>
              <a:ext uri="{FF2B5EF4-FFF2-40B4-BE49-F238E27FC236}">
                <a16:creationId xmlns:a16="http://schemas.microsoft.com/office/drawing/2014/main" id="{C19CBA95-E94D-C5CA-3EAD-1B2A76DA17FF}"/>
              </a:ext>
            </a:extLst>
          </p:cNvPr>
          <p:cNvSpPr txBox="1"/>
          <p:nvPr/>
        </p:nvSpPr>
        <p:spPr>
          <a:xfrm>
            <a:off x="1422743" y="2322434"/>
            <a:ext cx="9346513" cy="1569660"/>
          </a:xfrm>
          <a:prstGeom prst="rect">
            <a:avLst/>
          </a:prstGeom>
          <a:noFill/>
        </p:spPr>
        <p:txBody>
          <a:bodyPr wrap="square">
            <a:spAutoFit/>
          </a:bodyPr>
          <a:lstStyle/>
          <a:p>
            <a:pPr algn="ctr"/>
            <a:r>
              <a:rPr lang="en-US" sz="4800" dirty="0">
                <a:latin typeface="Avenir Next LT Pro" panose="020B0504020202020204" pitchFamily="34" charset="0"/>
              </a:rPr>
              <a:t>Which trial kept the most soil in place? Why is that?</a:t>
            </a:r>
          </a:p>
        </p:txBody>
      </p:sp>
    </p:spTree>
    <p:extLst>
      <p:ext uri="{BB962C8B-B14F-4D97-AF65-F5344CB8AC3E}">
        <p14:creationId xmlns:p14="http://schemas.microsoft.com/office/powerpoint/2010/main" val="3945240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2FAB7-6A6A-0736-9996-49A069460C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9653AB-0C01-97AC-E4D5-2118599EADC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FC86AD6-F3DD-DA79-9E7B-7A8B0BC53E00}"/>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B4A40FFD-795B-2057-8C44-EEB6DB9E09A2}"/>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Explain</a:t>
            </a:r>
          </a:p>
        </p:txBody>
      </p:sp>
      <p:sp>
        <p:nvSpPr>
          <p:cNvPr id="6" name="Rectangle: Rounded Corners 5">
            <a:extLst>
              <a:ext uri="{FF2B5EF4-FFF2-40B4-BE49-F238E27FC236}">
                <a16:creationId xmlns:a16="http://schemas.microsoft.com/office/drawing/2014/main" id="{CF9CC4D2-B837-7FAC-FC38-97DD617E3100}"/>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273F49-5CFA-9DAA-07FB-71015C7FFF4E}"/>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3" name="TextBox 2">
            <a:extLst>
              <a:ext uri="{FF2B5EF4-FFF2-40B4-BE49-F238E27FC236}">
                <a16:creationId xmlns:a16="http://schemas.microsoft.com/office/drawing/2014/main" id="{5174344D-7CD8-FC5E-05C1-F8FE429BA9CE}"/>
              </a:ext>
            </a:extLst>
          </p:cNvPr>
          <p:cNvSpPr txBox="1"/>
          <p:nvPr/>
        </p:nvSpPr>
        <p:spPr>
          <a:xfrm>
            <a:off x="1422743" y="2000887"/>
            <a:ext cx="9346513" cy="2308324"/>
          </a:xfrm>
          <a:prstGeom prst="rect">
            <a:avLst/>
          </a:prstGeom>
          <a:noFill/>
        </p:spPr>
        <p:txBody>
          <a:bodyPr wrap="square">
            <a:spAutoFit/>
          </a:bodyPr>
          <a:lstStyle/>
          <a:p>
            <a:pPr algn="ctr"/>
            <a:r>
              <a:rPr lang="en-US" sz="4800" dirty="0">
                <a:latin typeface="Avenir Next LT Pro" panose="020B0504020202020204" pitchFamily="34" charset="0"/>
              </a:rPr>
              <a:t>When looking at the 3 trays, which tray of soil was most like pavement?</a:t>
            </a:r>
          </a:p>
        </p:txBody>
      </p:sp>
    </p:spTree>
    <p:extLst>
      <p:ext uri="{BB962C8B-B14F-4D97-AF65-F5344CB8AC3E}">
        <p14:creationId xmlns:p14="http://schemas.microsoft.com/office/powerpoint/2010/main" val="2008464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EBF40-6186-E3CB-915D-307B72D2EC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838204-82E2-49C6-555C-BE6F3563889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D6D9293-339C-F23A-E990-2AAE1735609F}"/>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A96829DF-777A-98E9-5291-E13527059863}"/>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Explain</a:t>
            </a:r>
          </a:p>
        </p:txBody>
      </p:sp>
      <p:sp>
        <p:nvSpPr>
          <p:cNvPr id="6" name="Rectangle: Rounded Corners 5">
            <a:extLst>
              <a:ext uri="{FF2B5EF4-FFF2-40B4-BE49-F238E27FC236}">
                <a16:creationId xmlns:a16="http://schemas.microsoft.com/office/drawing/2014/main" id="{866E7FC1-AEF6-DAFF-021C-6BBC29D62C37}"/>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B9B2E05-EBE9-C57F-422F-171AF6FBEAF6}"/>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3" name="TextBox 2">
            <a:extLst>
              <a:ext uri="{FF2B5EF4-FFF2-40B4-BE49-F238E27FC236}">
                <a16:creationId xmlns:a16="http://schemas.microsoft.com/office/drawing/2014/main" id="{7597B652-BF53-996B-866D-38DC79D7ED34}"/>
              </a:ext>
            </a:extLst>
          </p:cNvPr>
          <p:cNvSpPr txBox="1"/>
          <p:nvPr/>
        </p:nvSpPr>
        <p:spPr>
          <a:xfrm>
            <a:off x="572321" y="846112"/>
            <a:ext cx="6512106" cy="4524315"/>
          </a:xfrm>
          <a:prstGeom prst="rect">
            <a:avLst/>
          </a:prstGeom>
          <a:noFill/>
        </p:spPr>
        <p:txBody>
          <a:bodyPr wrap="square">
            <a:spAutoFit/>
          </a:bodyPr>
          <a:lstStyle/>
          <a:p>
            <a:pPr algn="ctr"/>
            <a:r>
              <a:rPr lang="en-US" sz="4800" dirty="0">
                <a:latin typeface="Avenir Next LT Pro" panose="020B0504020202020204" pitchFamily="34" charset="0"/>
              </a:rPr>
              <a:t>Do sidewalks or pavement reduce soil erosion when it is windy?</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Why or why not?</a:t>
            </a:r>
          </a:p>
        </p:txBody>
      </p:sp>
      <p:pic>
        <p:nvPicPr>
          <p:cNvPr id="8" name="Picture 7" descr="Suburban sidewalk in autumn">
            <a:extLst>
              <a:ext uri="{FF2B5EF4-FFF2-40B4-BE49-F238E27FC236}">
                <a16:creationId xmlns:a16="http://schemas.microsoft.com/office/drawing/2014/main" id="{82873E71-9CB8-D161-4503-D0054503B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38" y="0"/>
            <a:ext cx="4667262" cy="6216540"/>
          </a:xfrm>
          <a:prstGeom prst="rect">
            <a:avLst/>
          </a:prstGeom>
          <a:effectLst>
            <a:softEdge rad="635000"/>
          </a:effectLst>
        </p:spPr>
      </p:pic>
    </p:spTree>
    <p:extLst>
      <p:ext uri="{BB962C8B-B14F-4D97-AF65-F5344CB8AC3E}">
        <p14:creationId xmlns:p14="http://schemas.microsoft.com/office/powerpoint/2010/main" val="2552430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D4B2A-F4EF-4C99-336A-A0587A6201E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8F0E0E3-452F-F8F2-1A17-751F71D56F8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7A9778A-B680-B400-13C7-38813D6A27CF}"/>
              </a:ext>
            </a:extLst>
          </p:cNvPr>
          <p:cNvSpPr txBox="1"/>
          <p:nvPr/>
        </p:nvSpPr>
        <p:spPr>
          <a:xfrm>
            <a:off x="11590140" y="6354298"/>
            <a:ext cx="51651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8CF1D2F-BCAF-C97C-4481-AC69B4E9C03A}"/>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Engage</a:t>
            </a:r>
          </a:p>
        </p:txBody>
      </p:sp>
      <p:sp>
        <p:nvSpPr>
          <p:cNvPr id="6" name="Rectangle: Rounded Corners 5">
            <a:extLst>
              <a:ext uri="{FF2B5EF4-FFF2-40B4-BE49-F238E27FC236}">
                <a16:creationId xmlns:a16="http://schemas.microsoft.com/office/drawing/2014/main" id="{1FA7175D-E32B-F9A0-B9D9-4FA8A0565A4F}"/>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CD786E-3C9A-A436-2553-170E8861E06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pic>
        <p:nvPicPr>
          <p:cNvPr id="10" name="Picture 9">
            <a:extLst>
              <a:ext uri="{FF2B5EF4-FFF2-40B4-BE49-F238E27FC236}">
                <a16:creationId xmlns:a16="http://schemas.microsoft.com/office/drawing/2014/main" id="{ABF8EF60-53A0-8790-6070-486BDAE8394F}"/>
              </a:ext>
            </a:extLst>
          </p:cNvPr>
          <p:cNvPicPr>
            <a:picLocks noChangeAspect="1"/>
          </p:cNvPicPr>
          <p:nvPr/>
        </p:nvPicPr>
        <p:blipFill>
          <a:blip r:embed="rId3"/>
          <a:stretch>
            <a:fillRect/>
          </a:stretch>
        </p:blipFill>
        <p:spPr>
          <a:xfrm>
            <a:off x="1750449" y="125049"/>
            <a:ext cx="3834085" cy="5039423"/>
          </a:xfrm>
          <a:prstGeom prst="rect">
            <a:avLst/>
          </a:prstGeom>
        </p:spPr>
      </p:pic>
      <p:pic>
        <p:nvPicPr>
          <p:cNvPr id="11" name="Picture 10">
            <a:extLst>
              <a:ext uri="{FF2B5EF4-FFF2-40B4-BE49-F238E27FC236}">
                <a16:creationId xmlns:a16="http://schemas.microsoft.com/office/drawing/2014/main" id="{1845C9BB-99A0-0894-B4FB-F5F76927BF36}"/>
              </a:ext>
            </a:extLst>
          </p:cNvPr>
          <p:cNvPicPr>
            <a:picLocks noChangeAspect="1"/>
          </p:cNvPicPr>
          <p:nvPr/>
        </p:nvPicPr>
        <p:blipFill>
          <a:blip r:embed="rId4"/>
          <a:stretch>
            <a:fillRect/>
          </a:stretch>
        </p:blipFill>
        <p:spPr>
          <a:xfrm>
            <a:off x="5803135" y="125050"/>
            <a:ext cx="3834085" cy="5039422"/>
          </a:xfrm>
          <a:prstGeom prst="rect">
            <a:avLst/>
          </a:prstGeom>
        </p:spPr>
      </p:pic>
      <p:sp>
        <p:nvSpPr>
          <p:cNvPr id="8" name="TextBox 7">
            <a:extLst>
              <a:ext uri="{FF2B5EF4-FFF2-40B4-BE49-F238E27FC236}">
                <a16:creationId xmlns:a16="http://schemas.microsoft.com/office/drawing/2014/main" id="{20BEEA51-2DDF-5760-5A29-0A3F456FCF2D}"/>
              </a:ext>
            </a:extLst>
          </p:cNvPr>
          <p:cNvSpPr txBox="1"/>
          <p:nvPr/>
        </p:nvSpPr>
        <p:spPr>
          <a:xfrm>
            <a:off x="495904" y="5152571"/>
            <a:ext cx="1169609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Where is the soil? How would wind affect the soil where these trees are growing? How do the trees help with wind erosion? </a:t>
            </a:r>
          </a:p>
        </p:txBody>
      </p:sp>
    </p:spTree>
    <p:extLst>
      <p:ext uri="{BB962C8B-B14F-4D97-AF65-F5344CB8AC3E}">
        <p14:creationId xmlns:p14="http://schemas.microsoft.com/office/powerpoint/2010/main" val="879661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A206E-1A8A-F0E0-557B-FEE56B314D0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359FAE7-FFAD-2C17-2F0F-2C78622AF04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642D9BF-2BEB-795A-C40F-8022721BB13C}"/>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155C48D3-355B-87A0-7543-BD3D5FC37E57}"/>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Explain</a:t>
            </a:r>
          </a:p>
        </p:txBody>
      </p:sp>
      <p:sp>
        <p:nvSpPr>
          <p:cNvPr id="6" name="Rectangle: Rounded Corners 5">
            <a:extLst>
              <a:ext uri="{FF2B5EF4-FFF2-40B4-BE49-F238E27FC236}">
                <a16:creationId xmlns:a16="http://schemas.microsoft.com/office/drawing/2014/main" id="{C8AF2C9D-44C0-AB59-1342-D52C0FBBC03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F78A8A-1872-258B-6CD3-3EFF3E3E65E7}"/>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3" name="TextBox 2">
            <a:extLst>
              <a:ext uri="{FF2B5EF4-FFF2-40B4-BE49-F238E27FC236}">
                <a16:creationId xmlns:a16="http://schemas.microsoft.com/office/drawing/2014/main" id="{B3E3CB6D-1334-EB4E-B55F-1757309C47B5}"/>
              </a:ext>
            </a:extLst>
          </p:cNvPr>
          <p:cNvSpPr txBox="1"/>
          <p:nvPr/>
        </p:nvSpPr>
        <p:spPr>
          <a:xfrm>
            <a:off x="337306" y="2331134"/>
            <a:ext cx="6825479" cy="1569660"/>
          </a:xfrm>
          <a:prstGeom prst="rect">
            <a:avLst/>
          </a:prstGeom>
          <a:noFill/>
        </p:spPr>
        <p:txBody>
          <a:bodyPr wrap="square">
            <a:spAutoFit/>
          </a:bodyPr>
          <a:lstStyle/>
          <a:p>
            <a:pPr algn="ctr"/>
            <a:r>
              <a:rPr lang="en-US" sz="4800" dirty="0">
                <a:latin typeface="Avenir Next LT Pro" panose="020B0504020202020204" pitchFamily="34" charset="0"/>
              </a:rPr>
              <a:t>How does wind erosion affect ecosystems?</a:t>
            </a:r>
          </a:p>
        </p:txBody>
      </p:sp>
      <p:pic>
        <p:nvPicPr>
          <p:cNvPr id="2050" name="Picture 2" descr="5.4 Weathering and the Formation of Soil | Physical Geology">
            <a:extLst>
              <a:ext uri="{FF2B5EF4-FFF2-40B4-BE49-F238E27FC236}">
                <a16:creationId xmlns:a16="http://schemas.microsoft.com/office/drawing/2014/main" id="{2ED34DF8-3152-C7E2-B101-9596EB61B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24" r="22768"/>
          <a:stretch>
            <a:fillRect/>
          </a:stretch>
        </p:blipFill>
        <p:spPr bwMode="auto">
          <a:xfrm>
            <a:off x="7358186" y="0"/>
            <a:ext cx="483381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37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93361-BE34-D2EF-D9B2-7F6E9B1376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AFEB95-FEA2-AE6F-2B6E-96A3BC13CBD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C1FA4CE-73D5-A9EB-4C71-5C72B1781FFF}"/>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6CB80A8F-600F-1F8B-EE3D-2EA25ED2E8F2}"/>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Engage</a:t>
            </a:r>
          </a:p>
        </p:txBody>
      </p:sp>
      <p:sp>
        <p:nvSpPr>
          <p:cNvPr id="6" name="Rectangle: Rounded Corners 5">
            <a:extLst>
              <a:ext uri="{FF2B5EF4-FFF2-40B4-BE49-F238E27FC236}">
                <a16:creationId xmlns:a16="http://schemas.microsoft.com/office/drawing/2014/main" id="{09D1C0B4-5A93-0A56-5F60-4E273AFB3EA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5B431BC-2C69-0FC4-60D9-E4C0C32EA6DD}"/>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3" name="TextBox 12">
            <a:extLst>
              <a:ext uri="{FF2B5EF4-FFF2-40B4-BE49-F238E27FC236}">
                <a16:creationId xmlns:a16="http://schemas.microsoft.com/office/drawing/2014/main" id="{9448C6C2-CEF8-03D3-2D9F-C5DBD06FD3DD}"/>
              </a:ext>
            </a:extLst>
          </p:cNvPr>
          <p:cNvSpPr txBox="1"/>
          <p:nvPr/>
        </p:nvSpPr>
        <p:spPr>
          <a:xfrm>
            <a:off x="1127894" y="2200089"/>
            <a:ext cx="9936211" cy="1569660"/>
          </a:xfrm>
          <a:prstGeom prst="rect">
            <a:avLst/>
          </a:prstGeom>
          <a:noFill/>
        </p:spPr>
        <p:txBody>
          <a:bodyPr wrap="square">
            <a:spAutoFit/>
          </a:bodyPr>
          <a:lstStyle/>
          <a:p>
            <a:pPr algn="ctr"/>
            <a:r>
              <a:rPr lang="en-US" sz="4800" dirty="0">
                <a:latin typeface="Avenir Next LT Pro" panose="020B0504020202020204" pitchFamily="34" charset="0"/>
              </a:rPr>
              <a:t>What else besides water can cause the soil to erode or be moved?</a:t>
            </a:r>
          </a:p>
        </p:txBody>
      </p:sp>
    </p:spTree>
    <p:extLst>
      <p:ext uri="{BB962C8B-B14F-4D97-AF65-F5344CB8AC3E}">
        <p14:creationId xmlns:p14="http://schemas.microsoft.com/office/powerpoint/2010/main" val="2097224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55809-7727-B573-1872-A62F4F1383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EADA90-E3A4-BB9C-39A9-FE4C271B1CA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64EF3F6-DF92-FB3A-4064-A43B384AB0E1}"/>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718F475F-25DF-8ECE-8FA6-3FBED0732A67}"/>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Explain</a:t>
            </a:r>
          </a:p>
        </p:txBody>
      </p:sp>
      <p:sp>
        <p:nvSpPr>
          <p:cNvPr id="6" name="Rectangle: Rounded Corners 5">
            <a:extLst>
              <a:ext uri="{FF2B5EF4-FFF2-40B4-BE49-F238E27FC236}">
                <a16:creationId xmlns:a16="http://schemas.microsoft.com/office/drawing/2014/main" id="{3AC14A3D-C011-13D8-DC36-74A5FF4B177D}"/>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AC14DC-7221-CFB3-28B3-AD3BEEC7B88A}"/>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pic>
        <p:nvPicPr>
          <p:cNvPr id="8" name="Picture 7" descr="A picture containing text&#10;&#10;AI-generated content may be incorrect.">
            <a:extLst>
              <a:ext uri="{FF2B5EF4-FFF2-40B4-BE49-F238E27FC236}">
                <a16:creationId xmlns:a16="http://schemas.microsoft.com/office/drawing/2014/main" id="{70577030-1AD4-151C-A914-D400DEB6F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3" y="55043"/>
            <a:ext cx="4721096" cy="6109653"/>
          </a:xfrm>
          <a:prstGeom prst="rect">
            <a:avLst/>
          </a:prstGeom>
          <a:ln>
            <a:solidFill>
              <a:schemeClr val="tx1"/>
            </a:solidFill>
          </a:ln>
        </p:spPr>
      </p:pic>
      <p:sp>
        <p:nvSpPr>
          <p:cNvPr id="10" name="TextBox 9">
            <a:extLst>
              <a:ext uri="{FF2B5EF4-FFF2-40B4-BE49-F238E27FC236}">
                <a16:creationId xmlns:a16="http://schemas.microsoft.com/office/drawing/2014/main" id="{BAB6F41D-7113-111C-5136-1852518F3E8E}"/>
              </a:ext>
            </a:extLst>
          </p:cNvPr>
          <p:cNvSpPr txBox="1"/>
          <p:nvPr/>
        </p:nvSpPr>
        <p:spPr>
          <a:xfrm>
            <a:off x="4835014" y="1789290"/>
            <a:ext cx="7264658" cy="3046988"/>
          </a:xfrm>
          <a:prstGeom prst="rect">
            <a:avLst/>
          </a:prstGeom>
          <a:noFill/>
        </p:spPr>
        <p:txBody>
          <a:bodyPr wrap="square">
            <a:spAutoFit/>
          </a:bodyPr>
          <a:lstStyle/>
          <a:p>
            <a:pPr algn="ctr"/>
            <a:r>
              <a:rPr lang="en-US" sz="4800" dirty="0">
                <a:latin typeface="Avenir Next LT Pro" panose="020B0504020202020204" pitchFamily="34" charset="0"/>
              </a:rPr>
              <a:t>How are our results </a:t>
            </a:r>
            <a:r>
              <a:rPr lang="en-US" sz="4800" b="1" dirty="0">
                <a:latin typeface="Avenir Next LT Pro" panose="020B0504020202020204" pitchFamily="34" charset="0"/>
              </a:rPr>
              <a:t>similar</a:t>
            </a:r>
            <a:r>
              <a:rPr lang="en-US" sz="4800" dirty="0">
                <a:latin typeface="Avenir Next LT Pro" panose="020B0504020202020204" pitchFamily="34" charset="0"/>
              </a:rPr>
              <a:t>?</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How are they </a:t>
            </a:r>
            <a:r>
              <a:rPr lang="en-US" sz="4800" b="1" dirty="0">
                <a:latin typeface="Avenir Next LT Pro" panose="020B0504020202020204" pitchFamily="34" charset="0"/>
              </a:rPr>
              <a:t>different</a:t>
            </a:r>
            <a:r>
              <a:rPr lang="en-US" sz="4800" dirty="0">
                <a:latin typeface="Avenir Next LT Pro" panose="020B0504020202020204" pitchFamily="34" charset="0"/>
              </a:rPr>
              <a:t>?</a:t>
            </a:r>
          </a:p>
        </p:txBody>
      </p:sp>
      <p:pic>
        <p:nvPicPr>
          <p:cNvPr id="3" name="Picture 2">
            <a:extLst>
              <a:ext uri="{FF2B5EF4-FFF2-40B4-BE49-F238E27FC236}">
                <a16:creationId xmlns:a16="http://schemas.microsoft.com/office/drawing/2014/main" id="{FFC60F9D-5EB5-3FE9-DAD5-5B234F760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8793" y="0"/>
            <a:ext cx="1233207" cy="1808703"/>
          </a:xfrm>
          <a:prstGeom prst="rect">
            <a:avLst/>
          </a:prstGeom>
        </p:spPr>
      </p:pic>
    </p:spTree>
    <p:extLst>
      <p:ext uri="{BB962C8B-B14F-4D97-AF65-F5344CB8AC3E}">
        <p14:creationId xmlns:p14="http://schemas.microsoft.com/office/powerpoint/2010/main" val="245600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AAF0E-10A6-D4E9-A081-2B7243CAA21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948992-D2A8-A2AD-110E-371EEABF917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D30CF81-DEE1-D08F-ABE1-0121276694F5}"/>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B66786BD-6754-F90C-763F-304B77AD6CA6}"/>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Explain</a:t>
            </a:r>
          </a:p>
        </p:txBody>
      </p:sp>
      <p:sp>
        <p:nvSpPr>
          <p:cNvPr id="6" name="Rectangle: Rounded Corners 5">
            <a:extLst>
              <a:ext uri="{FF2B5EF4-FFF2-40B4-BE49-F238E27FC236}">
                <a16:creationId xmlns:a16="http://schemas.microsoft.com/office/drawing/2014/main" id="{C02245C6-AF73-843E-4C86-B737FC3B3A50}"/>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EBFC7A-D975-E3E8-0A5D-34929D4C9A0E}"/>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0" name="TextBox 9">
            <a:extLst>
              <a:ext uri="{FF2B5EF4-FFF2-40B4-BE49-F238E27FC236}">
                <a16:creationId xmlns:a16="http://schemas.microsoft.com/office/drawing/2014/main" id="{440BCADD-F22F-2EEA-597D-5255D74EF0FE}"/>
              </a:ext>
            </a:extLst>
          </p:cNvPr>
          <p:cNvSpPr txBox="1"/>
          <p:nvPr/>
        </p:nvSpPr>
        <p:spPr>
          <a:xfrm>
            <a:off x="674575" y="1592470"/>
            <a:ext cx="5501230" cy="3046988"/>
          </a:xfrm>
          <a:prstGeom prst="rect">
            <a:avLst/>
          </a:prstGeom>
          <a:noFill/>
        </p:spPr>
        <p:txBody>
          <a:bodyPr wrap="square">
            <a:spAutoFit/>
          </a:bodyPr>
          <a:lstStyle/>
          <a:p>
            <a:pPr algn="ctr"/>
            <a:r>
              <a:rPr lang="en-US" sz="4800" dirty="0">
                <a:latin typeface="Avenir Next LT Pro" panose="020B0504020202020204" pitchFamily="34" charset="0"/>
              </a:rPr>
              <a:t>What solutions would help to solve both wind and water erosion?</a:t>
            </a:r>
          </a:p>
        </p:txBody>
      </p:sp>
      <p:pic>
        <p:nvPicPr>
          <p:cNvPr id="4098" name="Picture 2" descr="092611&amp;#32;xplor&amp;#32;tree&amp;#32;planting-29">
            <a:extLst>
              <a:ext uri="{FF2B5EF4-FFF2-40B4-BE49-F238E27FC236}">
                <a16:creationId xmlns:a16="http://schemas.microsoft.com/office/drawing/2014/main" id="{097F5932-7226-2914-0E95-97DC6F26DD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94" r="16593"/>
          <a:stretch>
            <a:fillRect/>
          </a:stretch>
        </p:blipFill>
        <p:spPr bwMode="auto">
          <a:xfrm>
            <a:off x="6690770" y="0"/>
            <a:ext cx="5501230"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92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6F0A6-CBED-2240-22DB-E23A69EA1C1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C22585F-6828-061F-5621-B59D9D68243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78349BD-B0DE-5338-0516-473AB8A62C02}"/>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F9BC1F3D-DD7C-256C-254C-178578E2DA7D}"/>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Explain</a:t>
            </a:r>
          </a:p>
        </p:txBody>
      </p:sp>
      <p:sp>
        <p:nvSpPr>
          <p:cNvPr id="6" name="Rectangle: Rounded Corners 5">
            <a:extLst>
              <a:ext uri="{FF2B5EF4-FFF2-40B4-BE49-F238E27FC236}">
                <a16:creationId xmlns:a16="http://schemas.microsoft.com/office/drawing/2014/main" id="{5B409BF4-7049-69D6-984B-CDF1C632A620}"/>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AC366B-CDC1-2B5F-5375-1C47F28ECC6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pic>
        <p:nvPicPr>
          <p:cNvPr id="3" name="Picture 2" descr="A picture containing text&#10;&#10;AI-generated content may be incorrect.">
            <a:extLst>
              <a:ext uri="{FF2B5EF4-FFF2-40B4-BE49-F238E27FC236}">
                <a16:creationId xmlns:a16="http://schemas.microsoft.com/office/drawing/2014/main" id="{2F1DE23C-B4F1-ACA0-3DDA-811DCEF9890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1909" b="91864" l="10824" r="93471">
                        <a14:foregroundMark x1="42235" y1="81318" x2="42235" y2="81318"/>
                        <a14:foregroundMark x1="26235" y1="80227" x2="37765" y2="82636"/>
                        <a14:foregroundMark x1="37765" y1="82636" x2="33235" y2="80045"/>
                        <a14:foregroundMark x1="50176" y1="83773" x2="72176" y2="84727"/>
                        <a14:foregroundMark x1="72176" y1="84727" x2="74765" y2="85773"/>
                        <a14:foregroundMark x1="59412" y1="88000" x2="34647" y2="86636"/>
                        <a14:foregroundMark x1="24294" y1="86364" x2="19059" y2="81409"/>
                        <a14:foregroundMark x1="14941" y1="82455" x2="15176" y2="84500"/>
                        <a14:foregroundMark x1="26824" y1="90818" x2="43412" y2="91909"/>
                        <a14:foregroundMark x1="43412" y1="91909" x2="43882" y2="91273"/>
                        <a14:foregroundMark x1="92353" y1="87909" x2="92706" y2="81045"/>
                        <a14:foregroundMark x1="10882" y1="82364" x2="10882" y2="82364"/>
                        <a14:foregroundMark x1="84412" y1="63227" x2="84412" y2="63227"/>
                        <a14:foregroundMark x1="93059" y1="69182" x2="93059" y2="69182"/>
                        <a14:foregroundMark x1="82000" y1="70091" x2="82000" y2="70091"/>
                        <a14:foregroundMark x1="93529" y1="82818" x2="93529" y2="82818"/>
                        <a14:foregroundMark x1="82471" y1="61909" x2="82471" y2="61909"/>
                      </a14:backgroundRemoval>
                    </a14:imgEffect>
                  </a14:imgLayer>
                </a14:imgProps>
              </a:ext>
              <a:ext uri="{28A0092B-C50C-407E-A947-70E740481C1C}">
                <a14:useLocalDpi xmlns:a14="http://schemas.microsoft.com/office/drawing/2010/main" val="0"/>
              </a:ext>
            </a:extLst>
          </a:blip>
          <a:srcRect l="7768" t="60815" r="5626" b="7521"/>
          <a:stretch>
            <a:fillRect/>
          </a:stretch>
        </p:blipFill>
        <p:spPr>
          <a:xfrm>
            <a:off x="1525011" y="657546"/>
            <a:ext cx="9141978" cy="4325420"/>
          </a:xfrm>
          <a:prstGeom prst="rect">
            <a:avLst/>
          </a:prstGeom>
          <a:ln>
            <a:noFill/>
          </a:ln>
        </p:spPr>
      </p:pic>
    </p:spTree>
    <p:extLst>
      <p:ext uri="{BB962C8B-B14F-4D97-AF65-F5344CB8AC3E}">
        <p14:creationId xmlns:p14="http://schemas.microsoft.com/office/powerpoint/2010/main" val="2771534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7983B-5FF9-DBDE-ACF1-9C5D23756BA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8165499-C099-4201-8798-034D38ED36C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623C9E1-0233-1C8D-64C0-7C13E809E8B5}"/>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AFF56E02-959C-DD92-5C49-07101D71CBA6}"/>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Explain</a:t>
            </a:r>
          </a:p>
        </p:txBody>
      </p:sp>
      <p:sp>
        <p:nvSpPr>
          <p:cNvPr id="6" name="Rectangle: Rounded Corners 5">
            <a:extLst>
              <a:ext uri="{FF2B5EF4-FFF2-40B4-BE49-F238E27FC236}">
                <a16:creationId xmlns:a16="http://schemas.microsoft.com/office/drawing/2014/main" id="{16124A40-CF0D-C13C-A0A1-D56FD368D88E}"/>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6A7AD1C-FEFD-5027-A8EB-B27B08E44E8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pic>
        <p:nvPicPr>
          <p:cNvPr id="8" name="Picture 7" descr="A picture containing text&#10;&#10;AI-generated content may be incorrect.">
            <a:extLst>
              <a:ext uri="{FF2B5EF4-FFF2-40B4-BE49-F238E27FC236}">
                <a16:creationId xmlns:a16="http://schemas.microsoft.com/office/drawing/2014/main" id="{136836D1-6F74-EEDA-BCEB-98DC6BC39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3" y="55043"/>
            <a:ext cx="4721096" cy="6109653"/>
          </a:xfrm>
          <a:prstGeom prst="rect">
            <a:avLst/>
          </a:prstGeom>
          <a:ln>
            <a:solidFill>
              <a:schemeClr val="tx1"/>
            </a:solidFill>
          </a:ln>
        </p:spPr>
      </p:pic>
      <p:sp>
        <p:nvSpPr>
          <p:cNvPr id="10" name="TextBox 9">
            <a:extLst>
              <a:ext uri="{FF2B5EF4-FFF2-40B4-BE49-F238E27FC236}">
                <a16:creationId xmlns:a16="http://schemas.microsoft.com/office/drawing/2014/main" id="{3BDED02B-2ABA-6527-1726-6FF598A7FC81}"/>
              </a:ext>
            </a:extLst>
          </p:cNvPr>
          <p:cNvSpPr txBox="1"/>
          <p:nvPr/>
        </p:nvSpPr>
        <p:spPr>
          <a:xfrm>
            <a:off x="5687907" y="1428058"/>
            <a:ext cx="5558872" cy="3785652"/>
          </a:xfrm>
          <a:prstGeom prst="rect">
            <a:avLst/>
          </a:prstGeom>
          <a:noFill/>
        </p:spPr>
        <p:txBody>
          <a:bodyPr wrap="square">
            <a:spAutoFit/>
          </a:bodyPr>
          <a:lstStyle/>
          <a:p>
            <a:pPr algn="ctr"/>
            <a:r>
              <a:rPr lang="en-US" sz="4800" b="1" dirty="0">
                <a:latin typeface="Avenir Next LT Pro" panose="020B0504020202020204" pitchFamily="34" charset="0"/>
              </a:rPr>
              <a:t>Write</a:t>
            </a:r>
            <a:r>
              <a:rPr lang="en-US" sz="4800" dirty="0">
                <a:latin typeface="Avenir Next LT Pro" panose="020B0504020202020204" pitchFamily="34" charset="0"/>
              </a:rPr>
              <a:t> your ideas for solutions that would help to solve both wind and water erosion.</a:t>
            </a:r>
          </a:p>
        </p:txBody>
      </p:sp>
      <p:pic>
        <p:nvPicPr>
          <p:cNvPr id="3" name="Picture 2">
            <a:extLst>
              <a:ext uri="{FF2B5EF4-FFF2-40B4-BE49-F238E27FC236}">
                <a16:creationId xmlns:a16="http://schemas.microsoft.com/office/drawing/2014/main" id="{C87D0F0E-7137-EEC6-7B54-1D68BEFFF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8793" y="0"/>
            <a:ext cx="1233207" cy="1808703"/>
          </a:xfrm>
          <a:prstGeom prst="rect">
            <a:avLst/>
          </a:prstGeom>
        </p:spPr>
      </p:pic>
    </p:spTree>
    <p:extLst>
      <p:ext uri="{BB962C8B-B14F-4D97-AF65-F5344CB8AC3E}">
        <p14:creationId xmlns:p14="http://schemas.microsoft.com/office/powerpoint/2010/main" val="1994765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3488-0A22-CC24-A92B-BAA0C60A924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9F70A07-9D63-129D-91F2-FA08BFB5486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609BF9C-1F30-3DFA-1118-A869414540AC}"/>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4BEB9B81-A235-BD82-60E1-AA58BD799DA9}"/>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Explain</a:t>
            </a:r>
          </a:p>
        </p:txBody>
      </p:sp>
      <p:sp>
        <p:nvSpPr>
          <p:cNvPr id="6" name="Rectangle: Rounded Corners 5">
            <a:extLst>
              <a:ext uri="{FF2B5EF4-FFF2-40B4-BE49-F238E27FC236}">
                <a16:creationId xmlns:a16="http://schemas.microsoft.com/office/drawing/2014/main" id="{D0B485E0-129B-7F53-63EA-159177D50E9F}"/>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F7D91FE-BB8A-D3B7-75DC-409C360FAF6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0" name="TextBox 9">
            <a:extLst>
              <a:ext uri="{FF2B5EF4-FFF2-40B4-BE49-F238E27FC236}">
                <a16:creationId xmlns:a16="http://schemas.microsoft.com/office/drawing/2014/main" id="{2B45DD5A-C43A-0534-308A-42EC28484A07}"/>
              </a:ext>
            </a:extLst>
          </p:cNvPr>
          <p:cNvSpPr txBox="1"/>
          <p:nvPr/>
        </p:nvSpPr>
        <p:spPr>
          <a:xfrm>
            <a:off x="211324" y="1594215"/>
            <a:ext cx="11769351" cy="3046988"/>
          </a:xfrm>
          <a:prstGeom prst="rect">
            <a:avLst/>
          </a:prstGeom>
          <a:noFill/>
        </p:spPr>
        <p:txBody>
          <a:bodyPr wrap="square">
            <a:spAutoFit/>
          </a:bodyPr>
          <a:lstStyle/>
          <a:p>
            <a:pPr algn="ctr"/>
            <a:r>
              <a:rPr lang="en-US" sz="4800" dirty="0">
                <a:latin typeface="Avenir Next LT Pro" panose="020B0504020202020204" pitchFamily="34" charset="0"/>
              </a:rPr>
              <a:t>Did you know wind and water erosion are real-world problems that many people have faced in the past and even today it is still a problem for many people?</a:t>
            </a:r>
          </a:p>
        </p:txBody>
      </p:sp>
    </p:spTree>
    <p:extLst>
      <p:ext uri="{BB962C8B-B14F-4D97-AF65-F5344CB8AC3E}">
        <p14:creationId xmlns:p14="http://schemas.microsoft.com/office/powerpoint/2010/main" val="1965206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3996-F46A-7236-45AE-DEC547A1DF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B732E7F-E762-6E7F-186D-6DDF46081F3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46CEA71-F3F3-360A-E81A-F04332ADC435}"/>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500153CC-0C76-783C-8C81-2202562D06E9}"/>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Explain</a:t>
            </a:r>
          </a:p>
        </p:txBody>
      </p:sp>
      <p:sp>
        <p:nvSpPr>
          <p:cNvPr id="6" name="Rectangle: Rounded Corners 5">
            <a:extLst>
              <a:ext uri="{FF2B5EF4-FFF2-40B4-BE49-F238E27FC236}">
                <a16:creationId xmlns:a16="http://schemas.microsoft.com/office/drawing/2014/main" id="{1B488D11-D7AA-34AF-527F-140AB43EE31E}"/>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5BF0E7-53BA-E805-4E13-184560D3D06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0" name="TextBox 9">
            <a:extLst>
              <a:ext uri="{FF2B5EF4-FFF2-40B4-BE49-F238E27FC236}">
                <a16:creationId xmlns:a16="http://schemas.microsoft.com/office/drawing/2014/main" id="{2D769167-F27E-020F-F4D5-FD0BA1A750E0}"/>
              </a:ext>
            </a:extLst>
          </p:cNvPr>
          <p:cNvSpPr txBox="1"/>
          <p:nvPr/>
        </p:nvSpPr>
        <p:spPr>
          <a:xfrm>
            <a:off x="1121268" y="271003"/>
            <a:ext cx="9949464" cy="830997"/>
          </a:xfrm>
          <a:prstGeom prst="rect">
            <a:avLst/>
          </a:prstGeom>
          <a:noFill/>
        </p:spPr>
        <p:txBody>
          <a:bodyPr wrap="square">
            <a:spAutoFit/>
          </a:bodyPr>
          <a:lstStyle/>
          <a:p>
            <a:pPr algn="ctr"/>
            <a:r>
              <a:rPr lang="en-US" sz="4800" b="1" dirty="0">
                <a:latin typeface="Avenir Next LT Pro" panose="020B0504020202020204" pitchFamily="34" charset="0"/>
              </a:rPr>
              <a:t>The Dust Bowl</a:t>
            </a:r>
          </a:p>
        </p:txBody>
      </p:sp>
      <p:sp>
        <p:nvSpPr>
          <p:cNvPr id="3" name="TextBox 2">
            <a:extLst>
              <a:ext uri="{FF2B5EF4-FFF2-40B4-BE49-F238E27FC236}">
                <a16:creationId xmlns:a16="http://schemas.microsoft.com/office/drawing/2014/main" id="{E8920AFD-4B8D-BBA7-C41A-BC608C3B9E4D}"/>
              </a:ext>
            </a:extLst>
          </p:cNvPr>
          <p:cNvSpPr txBox="1"/>
          <p:nvPr/>
        </p:nvSpPr>
        <p:spPr>
          <a:xfrm>
            <a:off x="1121268" y="1553484"/>
            <a:ext cx="2115092" cy="830997"/>
          </a:xfrm>
          <a:prstGeom prst="rect">
            <a:avLst/>
          </a:prstGeom>
          <a:noFill/>
        </p:spPr>
        <p:txBody>
          <a:bodyPr wrap="square">
            <a:spAutoFit/>
          </a:bodyPr>
          <a:lstStyle/>
          <a:p>
            <a:pPr algn="ctr"/>
            <a:r>
              <a:rPr lang="en-US" sz="4800" i="1" dirty="0">
                <a:latin typeface="Avenir Next LT Pro" panose="020B0504020202020204" pitchFamily="34" charset="0"/>
              </a:rPr>
              <a:t>Issues</a:t>
            </a:r>
          </a:p>
        </p:txBody>
      </p:sp>
      <p:sp>
        <p:nvSpPr>
          <p:cNvPr id="7" name="TextBox 6">
            <a:extLst>
              <a:ext uri="{FF2B5EF4-FFF2-40B4-BE49-F238E27FC236}">
                <a16:creationId xmlns:a16="http://schemas.microsoft.com/office/drawing/2014/main" id="{E5626E9A-D2C9-DFE5-FA63-40A91E2ED822}"/>
              </a:ext>
            </a:extLst>
          </p:cNvPr>
          <p:cNvSpPr txBox="1"/>
          <p:nvPr/>
        </p:nvSpPr>
        <p:spPr>
          <a:xfrm>
            <a:off x="4957627" y="1553485"/>
            <a:ext cx="2276746" cy="830997"/>
          </a:xfrm>
          <a:prstGeom prst="rect">
            <a:avLst/>
          </a:prstGeom>
          <a:noFill/>
        </p:spPr>
        <p:txBody>
          <a:bodyPr wrap="square">
            <a:spAutoFit/>
          </a:bodyPr>
          <a:lstStyle/>
          <a:p>
            <a:pPr algn="ctr"/>
            <a:r>
              <a:rPr lang="en-US" sz="4800" i="1" dirty="0">
                <a:latin typeface="Avenir Next LT Pro" panose="020B0504020202020204" pitchFamily="34" charset="0"/>
              </a:rPr>
              <a:t>Causes</a:t>
            </a:r>
          </a:p>
        </p:txBody>
      </p:sp>
      <p:sp>
        <p:nvSpPr>
          <p:cNvPr id="8" name="TextBox 7">
            <a:extLst>
              <a:ext uri="{FF2B5EF4-FFF2-40B4-BE49-F238E27FC236}">
                <a16:creationId xmlns:a16="http://schemas.microsoft.com/office/drawing/2014/main" id="{4552632A-59DB-3AA3-C28F-5CC93AD47617}"/>
              </a:ext>
            </a:extLst>
          </p:cNvPr>
          <p:cNvSpPr txBox="1"/>
          <p:nvPr/>
        </p:nvSpPr>
        <p:spPr>
          <a:xfrm>
            <a:off x="8814934" y="1555696"/>
            <a:ext cx="2794899" cy="830997"/>
          </a:xfrm>
          <a:prstGeom prst="rect">
            <a:avLst/>
          </a:prstGeom>
          <a:noFill/>
        </p:spPr>
        <p:txBody>
          <a:bodyPr wrap="square">
            <a:spAutoFit/>
          </a:bodyPr>
          <a:lstStyle/>
          <a:p>
            <a:pPr algn="ctr"/>
            <a:r>
              <a:rPr lang="en-US" sz="4800" i="1" dirty="0">
                <a:latin typeface="Avenir Next LT Pro" panose="020B0504020202020204" pitchFamily="34" charset="0"/>
              </a:rPr>
              <a:t>Solutions</a:t>
            </a:r>
          </a:p>
        </p:txBody>
      </p:sp>
      <p:cxnSp>
        <p:nvCxnSpPr>
          <p:cNvPr id="12" name="Straight Connector 11">
            <a:extLst>
              <a:ext uri="{FF2B5EF4-FFF2-40B4-BE49-F238E27FC236}">
                <a16:creationId xmlns:a16="http://schemas.microsoft.com/office/drawing/2014/main" id="{2BB0C616-0BD3-9720-5A5C-825764FE7A4A}"/>
              </a:ext>
            </a:extLst>
          </p:cNvPr>
          <p:cNvCxnSpPr/>
          <p:nvPr/>
        </p:nvCxnSpPr>
        <p:spPr>
          <a:xfrm>
            <a:off x="585719" y="2632668"/>
            <a:ext cx="111005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FDB11DC-621F-A8E2-E4C1-8EDF1E1B3527}"/>
              </a:ext>
            </a:extLst>
          </p:cNvPr>
          <p:cNvCxnSpPr/>
          <p:nvPr/>
        </p:nvCxnSpPr>
        <p:spPr>
          <a:xfrm>
            <a:off x="3949002" y="1436914"/>
            <a:ext cx="0" cy="45619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EB2E273-124F-70FD-63DC-FE9FB700DB34}"/>
              </a:ext>
            </a:extLst>
          </p:cNvPr>
          <p:cNvCxnSpPr/>
          <p:nvPr/>
        </p:nvCxnSpPr>
        <p:spPr>
          <a:xfrm>
            <a:off x="8130791" y="1436914"/>
            <a:ext cx="0" cy="45619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788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F6F55-D4EB-98F6-F94B-0228F2C7C60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3F157D1-DC14-6124-938F-15DD6627DC1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43DE5DF-2681-F047-5335-524E9088F1DC}"/>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DBE83921-2CA1-004A-7BD4-B59734B1B43D}"/>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Explain</a:t>
            </a:r>
          </a:p>
        </p:txBody>
      </p:sp>
      <p:sp>
        <p:nvSpPr>
          <p:cNvPr id="6" name="Rectangle: Rounded Corners 5">
            <a:extLst>
              <a:ext uri="{FF2B5EF4-FFF2-40B4-BE49-F238E27FC236}">
                <a16:creationId xmlns:a16="http://schemas.microsoft.com/office/drawing/2014/main" id="{5D079970-9CB6-02FF-514C-6529F250BF0F}"/>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7B012B-EA28-51AA-ACB6-6A097A2542F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pic>
        <p:nvPicPr>
          <p:cNvPr id="1026" name="Picture 2" descr="Dust Bowl (Pogo: Turning Points in U.S. History): Veronica B. Wilkins ...">
            <a:extLst>
              <a:ext uri="{FF2B5EF4-FFF2-40B4-BE49-F238E27FC236}">
                <a16:creationId xmlns:a16="http://schemas.microsoft.com/office/drawing/2014/main" id="{5228AFE1-1140-B825-3F43-89F6DC42A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 y="122275"/>
            <a:ext cx="5007208" cy="597518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C3FA61F6-39D6-FD04-8410-3C6481D68BFB}"/>
              </a:ext>
            </a:extLst>
          </p:cNvPr>
          <p:cNvGrpSpPr/>
          <p:nvPr/>
        </p:nvGrpSpPr>
        <p:grpSpPr>
          <a:xfrm>
            <a:off x="5298648" y="1394160"/>
            <a:ext cx="6717939" cy="3566173"/>
            <a:chOff x="5288600" y="1604207"/>
            <a:chExt cx="6717939" cy="3566173"/>
          </a:xfrm>
        </p:grpSpPr>
        <p:sp>
          <p:nvSpPr>
            <p:cNvPr id="10" name="TextBox 9">
              <a:extLst>
                <a:ext uri="{FF2B5EF4-FFF2-40B4-BE49-F238E27FC236}">
                  <a16:creationId xmlns:a16="http://schemas.microsoft.com/office/drawing/2014/main" id="{4D3F543E-2A95-F843-5E25-584F85673041}"/>
                </a:ext>
              </a:extLst>
            </p:cNvPr>
            <p:cNvSpPr txBox="1"/>
            <p:nvPr/>
          </p:nvSpPr>
          <p:spPr>
            <a:xfrm>
              <a:off x="5519090" y="1604207"/>
              <a:ext cx="6256961" cy="3046988"/>
            </a:xfrm>
            <a:prstGeom prst="rect">
              <a:avLst/>
            </a:prstGeom>
            <a:noFill/>
          </p:spPr>
          <p:txBody>
            <a:bodyPr wrap="square">
              <a:spAutoFit/>
            </a:bodyPr>
            <a:lstStyle/>
            <a:p>
              <a:pPr algn="ctr"/>
              <a:r>
                <a:rPr lang="en-US" sz="4800" b="1" dirty="0">
                  <a:latin typeface="Avenir Next LT Pro" panose="020B0504020202020204" pitchFamily="34" charset="0"/>
                </a:rPr>
                <a:t>Read </a:t>
              </a:r>
              <a:r>
                <a:rPr lang="en-US" sz="4800" i="1" dirty="0">
                  <a:latin typeface="Avenir Next LT Pro" panose="020B0504020202020204" pitchFamily="34" charset="0"/>
                </a:rPr>
                <a:t>Turning Points in U.S. History: Dust Bowl </a:t>
              </a:r>
              <a:r>
                <a:rPr lang="en-US" sz="4800" dirty="0">
                  <a:latin typeface="Avenir Next LT Pro" panose="020B0504020202020204" pitchFamily="34" charset="0"/>
                </a:rPr>
                <a:t>by Veronica B. Wilkens.</a:t>
              </a:r>
            </a:p>
          </p:txBody>
        </p:sp>
        <p:grpSp>
          <p:nvGrpSpPr>
            <p:cNvPr id="12" name="Group 11">
              <a:extLst>
                <a:ext uri="{FF2B5EF4-FFF2-40B4-BE49-F238E27FC236}">
                  <a16:creationId xmlns:a16="http://schemas.microsoft.com/office/drawing/2014/main" id="{7781575C-BA41-F32D-075F-1BE6807880A8}"/>
                </a:ext>
              </a:extLst>
            </p:cNvPr>
            <p:cNvGrpSpPr/>
            <p:nvPr/>
          </p:nvGrpSpPr>
          <p:grpSpPr>
            <a:xfrm>
              <a:off x="5288600" y="4785659"/>
              <a:ext cx="6717939" cy="384721"/>
              <a:chOff x="5681727" y="5053738"/>
              <a:chExt cx="6717939" cy="384721"/>
            </a:xfrm>
          </p:grpSpPr>
          <p:sp>
            <p:nvSpPr>
              <p:cNvPr id="7" name="TextBox 6">
                <a:extLst>
                  <a:ext uri="{FF2B5EF4-FFF2-40B4-BE49-F238E27FC236}">
                    <a16:creationId xmlns:a16="http://schemas.microsoft.com/office/drawing/2014/main" id="{F1B2DABB-6DA2-0C2F-F1AE-8FB30A26CB04}"/>
                  </a:ext>
                </a:extLst>
              </p:cNvPr>
              <p:cNvSpPr txBox="1"/>
              <p:nvPr/>
            </p:nvSpPr>
            <p:spPr>
              <a:xfrm>
                <a:off x="5681727" y="5069127"/>
                <a:ext cx="1623425" cy="369332"/>
              </a:xfrm>
              <a:prstGeom prst="rect">
                <a:avLst/>
              </a:prstGeom>
              <a:noFill/>
            </p:spPr>
            <p:txBody>
              <a:bodyPr wrap="square">
                <a:spAutoFit/>
              </a:bodyPr>
              <a:lstStyle/>
              <a:p>
                <a:r>
                  <a:rPr lang="en-US" sz="1800" b="1" dirty="0">
                    <a:latin typeface="Avenir Next LT Pro" panose="020B0504020202020204" pitchFamily="34" charset="0"/>
                  </a:rPr>
                  <a:t>Read Aloud:</a:t>
                </a:r>
                <a:endParaRPr lang="en-US" dirty="0"/>
              </a:p>
            </p:txBody>
          </p:sp>
          <p:sp>
            <p:nvSpPr>
              <p:cNvPr id="11" name="TextBox 10">
                <a:extLst>
                  <a:ext uri="{FF2B5EF4-FFF2-40B4-BE49-F238E27FC236}">
                    <a16:creationId xmlns:a16="http://schemas.microsoft.com/office/drawing/2014/main" id="{AB1B0814-B03A-38C0-164F-B0A4CE6E09BD}"/>
                  </a:ext>
                </a:extLst>
              </p:cNvPr>
              <p:cNvSpPr txBox="1"/>
              <p:nvPr/>
            </p:nvSpPr>
            <p:spPr>
              <a:xfrm>
                <a:off x="7208086" y="5053738"/>
                <a:ext cx="5191580" cy="369332"/>
              </a:xfrm>
              <a:prstGeom prst="rect">
                <a:avLst/>
              </a:prstGeom>
              <a:noFill/>
            </p:spPr>
            <p:txBody>
              <a:bodyPr wrap="square">
                <a:spAutoFit/>
              </a:bodyPr>
              <a:lstStyle/>
              <a:p>
                <a:r>
                  <a:rPr lang="en-US" sz="1800" dirty="0">
                    <a:effectLst/>
                    <a:latin typeface="Segoe UI" panose="020B0502040204020203" pitchFamily="34" charset="0"/>
                    <a:hlinkClick r:id="rId4"/>
                  </a:rPr>
                  <a:t>https://www.youtube.com/watch?v=Vs3JyKyKMqc</a:t>
                </a:r>
                <a:r>
                  <a:rPr lang="en-US" sz="1800" dirty="0">
                    <a:effectLst/>
                    <a:latin typeface="Segoe UI" panose="020B0502040204020203" pitchFamily="34" charset="0"/>
                  </a:rPr>
                  <a:t> </a:t>
                </a:r>
                <a:endParaRPr lang="en-US" dirty="0"/>
              </a:p>
            </p:txBody>
          </p:sp>
        </p:grpSp>
      </p:grpSp>
    </p:spTree>
    <p:extLst>
      <p:ext uri="{BB962C8B-B14F-4D97-AF65-F5344CB8AC3E}">
        <p14:creationId xmlns:p14="http://schemas.microsoft.com/office/powerpoint/2010/main" val="2975617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6369A-1514-0076-1B74-EF3B10C71BE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A1198B3-47BD-8814-44A9-91892795CB8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FD9C85F-12C3-F6A2-1EC4-4ADB795B83E3}"/>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A4209D3F-DCE6-B553-90E9-96519FC186BA}"/>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Explain</a:t>
            </a:r>
          </a:p>
        </p:txBody>
      </p:sp>
      <p:sp>
        <p:nvSpPr>
          <p:cNvPr id="6" name="Rectangle: Rounded Corners 5">
            <a:extLst>
              <a:ext uri="{FF2B5EF4-FFF2-40B4-BE49-F238E27FC236}">
                <a16:creationId xmlns:a16="http://schemas.microsoft.com/office/drawing/2014/main" id="{5AE34EEF-7D65-4167-F3EF-1BAAD951150D}"/>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97D020-6858-C35F-8E45-B211C10553E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0" name="TextBox 9">
            <a:extLst>
              <a:ext uri="{FF2B5EF4-FFF2-40B4-BE49-F238E27FC236}">
                <a16:creationId xmlns:a16="http://schemas.microsoft.com/office/drawing/2014/main" id="{4EE06AE7-594E-A4BD-1902-6A812F6A2B99}"/>
              </a:ext>
            </a:extLst>
          </p:cNvPr>
          <p:cNvSpPr txBox="1"/>
          <p:nvPr/>
        </p:nvSpPr>
        <p:spPr>
          <a:xfrm>
            <a:off x="1121268" y="271003"/>
            <a:ext cx="9949464" cy="830997"/>
          </a:xfrm>
          <a:prstGeom prst="rect">
            <a:avLst/>
          </a:prstGeom>
          <a:noFill/>
        </p:spPr>
        <p:txBody>
          <a:bodyPr wrap="square">
            <a:spAutoFit/>
          </a:bodyPr>
          <a:lstStyle/>
          <a:p>
            <a:pPr algn="ctr"/>
            <a:r>
              <a:rPr lang="en-US" sz="4800" b="1" dirty="0">
                <a:latin typeface="Avenir Next LT Pro" panose="020B0504020202020204" pitchFamily="34" charset="0"/>
              </a:rPr>
              <a:t>The Dust Bowl</a:t>
            </a:r>
          </a:p>
        </p:txBody>
      </p:sp>
      <p:sp>
        <p:nvSpPr>
          <p:cNvPr id="3" name="TextBox 2">
            <a:extLst>
              <a:ext uri="{FF2B5EF4-FFF2-40B4-BE49-F238E27FC236}">
                <a16:creationId xmlns:a16="http://schemas.microsoft.com/office/drawing/2014/main" id="{9C75AC7B-BEF5-3284-9D1A-8399E39C04A5}"/>
              </a:ext>
            </a:extLst>
          </p:cNvPr>
          <p:cNvSpPr txBox="1"/>
          <p:nvPr/>
        </p:nvSpPr>
        <p:spPr>
          <a:xfrm>
            <a:off x="1121268" y="1553484"/>
            <a:ext cx="2115092" cy="830997"/>
          </a:xfrm>
          <a:prstGeom prst="rect">
            <a:avLst/>
          </a:prstGeom>
          <a:noFill/>
        </p:spPr>
        <p:txBody>
          <a:bodyPr wrap="square">
            <a:spAutoFit/>
          </a:bodyPr>
          <a:lstStyle/>
          <a:p>
            <a:pPr algn="ctr"/>
            <a:r>
              <a:rPr lang="en-US" sz="4800" i="1" dirty="0">
                <a:latin typeface="Avenir Next LT Pro" panose="020B0504020202020204" pitchFamily="34" charset="0"/>
              </a:rPr>
              <a:t>Issues</a:t>
            </a:r>
          </a:p>
        </p:txBody>
      </p:sp>
      <p:sp>
        <p:nvSpPr>
          <p:cNvPr id="7" name="TextBox 6">
            <a:extLst>
              <a:ext uri="{FF2B5EF4-FFF2-40B4-BE49-F238E27FC236}">
                <a16:creationId xmlns:a16="http://schemas.microsoft.com/office/drawing/2014/main" id="{5F1A5640-D132-EB2F-58B3-735183B7F91D}"/>
              </a:ext>
            </a:extLst>
          </p:cNvPr>
          <p:cNvSpPr txBox="1"/>
          <p:nvPr/>
        </p:nvSpPr>
        <p:spPr>
          <a:xfrm>
            <a:off x="4957627" y="1553485"/>
            <a:ext cx="2276746" cy="830997"/>
          </a:xfrm>
          <a:prstGeom prst="rect">
            <a:avLst/>
          </a:prstGeom>
          <a:noFill/>
        </p:spPr>
        <p:txBody>
          <a:bodyPr wrap="square">
            <a:spAutoFit/>
          </a:bodyPr>
          <a:lstStyle/>
          <a:p>
            <a:pPr algn="ctr"/>
            <a:r>
              <a:rPr lang="en-US" sz="4800" i="1" dirty="0">
                <a:latin typeface="Avenir Next LT Pro" panose="020B0504020202020204" pitchFamily="34" charset="0"/>
              </a:rPr>
              <a:t>Causes</a:t>
            </a:r>
          </a:p>
        </p:txBody>
      </p:sp>
      <p:sp>
        <p:nvSpPr>
          <p:cNvPr id="8" name="TextBox 7">
            <a:extLst>
              <a:ext uri="{FF2B5EF4-FFF2-40B4-BE49-F238E27FC236}">
                <a16:creationId xmlns:a16="http://schemas.microsoft.com/office/drawing/2014/main" id="{179CD966-82EB-8521-9A3D-F13A918BD053}"/>
              </a:ext>
            </a:extLst>
          </p:cNvPr>
          <p:cNvSpPr txBox="1"/>
          <p:nvPr/>
        </p:nvSpPr>
        <p:spPr>
          <a:xfrm>
            <a:off x="8814934" y="1555696"/>
            <a:ext cx="2794899" cy="830997"/>
          </a:xfrm>
          <a:prstGeom prst="rect">
            <a:avLst/>
          </a:prstGeom>
          <a:noFill/>
        </p:spPr>
        <p:txBody>
          <a:bodyPr wrap="square">
            <a:spAutoFit/>
          </a:bodyPr>
          <a:lstStyle/>
          <a:p>
            <a:pPr algn="ctr"/>
            <a:r>
              <a:rPr lang="en-US" sz="4800" i="1" dirty="0">
                <a:latin typeface="Avenir Next LT Pro" panose="020B0504020202020204" pitchFamily="34" charset="0"/>
              </a:rPr>
              <a:t>Solutions</a:t>
            </a:r>
          </a:p>
        </p:txBody>
      </p:sp>
      <p:cxnSp>
        <p:nvCxnSpPr>
          <p:cNvPr id="12" name="Straight Connector 11">
            <a:extLst>
              <a:ext uri="{FF2B5EF4-FFF2-40B4-BE49-F238E27FC236}">
                <a16:creationId xmlns:a16="http://schemas.microsoft.com/office/drawing/2014/main" id="{56C90DB3-9EA2-101F-0F92-572D582DE449}"/>
              </a:ext>
            </a:extLst>
          </p:cNvPr>
          <p:cNvCxnSpPr/>
          <p:nvPr/>
        </p:nvCxnSpPr>
        <p:spPr>
          <a:xfrm>
            <a:off x="585719" y="2632668"/>
            <a:ext cx="111005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A4D14B4-D600-F18A-F74F-0119415477C0}"/>
              </a:ext>
            </a:extLst>
          </p:cNvPr>
          <p:cNvCxnSpPr/>
          <p:nvPr/>
        </p:nvCxnSpPr>
        <p:spPr>
          <a:xfrm>
            <a:off x="3949002" y="1436914"/>
            <a:ext cx="0" cy="45619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1D2926D-B801-1F0C-81C0-E4D4A23A1839}"/>
              </a:ext>
            </a:extLst>
          </p:cNvPr>
          <p:cNvCxnSpPr/>
          <p:nvPr/>
        </p:nvCxnSpPr>
        <p:spPr>
          <a:xfrm>
            <a:off x="8130791" y="1436914"/>
            <a:ext cx="0" cy="45619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789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3F3A8-E2D2-6750-2F09-10FFC7CBF1D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09942A-2A4F-5338-4F96-9A4F0FDDBC4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20DC9B8-9314-92E8-91F3-1099C7AB061D}"/>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DCE196E5-6CC2-BD28-8308-C3A668265338}"/>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Explain</a:t>
            </a:r>
          </a:p>
        </p:txBody>
      </p:sp>
      <p:sp>
        <p:nvSpPr>
          <p:cNvPr id="6" name="Rectangle: Rounded Corners 5">
            <a:extLst>
              <a:ext uri="{FF2B5EF4-FFF2-40B4-BE49-F238E27FC236}">
                <a16:creationId xmlns:a16="http://schemas.microsoft.com/office/drawing/2014/main" id="{9D1DAB6C-43C9-1B5D-3EAE-A7E870FC8DF0}"/>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F6B88D-A60E-042B-ECB5-4301D139D99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0" name="TextBox 9">
            <a:extLst>
              <a:ext uri="{FF2B5EF4-FFF2-40B4-BE49-F238E27FC236}">
                <a16:creationId xmlns:a16="http://schemas.microsoft.com/office/drawing/2014/main" id="{AE586B99-21EB-1733-9B73-E2C8E0310A3C}"/>
              </a:ext>
            </a:extLst>
          </p:cNvPr>
          <p:cNvSpPr txBox="1"/>
          <p:nvPr/>
        </p:nvSpPr>
        <p:spPr>
          <a:xfrm>
            <a:off x="1121268" y="1653753"/>
            <a:ext cx="9949464" cy="3046988"/>
          </a:xfrm>
          <a:prstGeom prst="rect">
            <a:avLst/>
          </a:prstGeom>
          <a:noFill/>
        </p:spPr>
        <p:txBody>
          <a:bodyPr wrap="square">
            <a:spAutoFit/>
          </a:bodyPr>
          <a:lstStyle/>
          <a:p>
            <a:pPr algn="ctr"/>
            <a:r>
              <a:rPr lang="en-US" sz="4800" dirty="0">
                <a:latin typeface="Avenir Next LT Pro" panose="020B0504020202020204" pitchFamily="34" charset="0"/>
              </a:rPr>
              <a:t>What issues did the people of the Midwest face during that 10-year time period and how did this change shape the land?</a:t>
            </a:r>
          </a:p>
        </p:txBody>
      </p:sp>
    </p:spTree>
    <p:extLst>
      <p:ext uri="{BB962C8B-B14F-4D97-AF65-F5344CB8AC3E}">
        <p14:creationId xmlns:p14="http://schemas.microsoft.com/office/powerpoint/2010/main" val="2263178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71A43-C73D-608B-2C11-AC5C577380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52CF49F-ABC0-5E07-0460-D3B4988761C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00096A7-1743-7E9B-9223-B3358F4B631E}"/>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692C89F8-78B2-7568-2158-BD0214521D44}"/>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Explain</a:t>
            </a:r>
          </a:p>
        </p:txBody>
      </p:sp>
      <p:sp>
        <p:nvSpPr>
          <p:cNvPr id="6" name="Rectangle: Rounded Corners 5">
            <a:extLst>
              <a:ext uri="{FF2B5EF4-FFF2-40B4-BE49-F238E27FC236}">
                <a16:creationId xmlns:a16="http://schemas.microsoft.com/office/drawing/2014/main" id="{C07F84C0-CD6A-6359-B84E-C421ED00130C}"/>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C447987-DD10-675F-B33D-7060CDFBFAA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0" name="TextBox 9">
            <a:extLst>
              <a:ext uri="{FF2B5EF4-FFF2-40B4-BE49-F238E27FC236}">
                <a16:creationId xmlns:a16="http://schemas.microsoft.com/office/drawing/2014/main" id="{9F83EEC4-D228-396D-0CF8-D476A00691B0}"/>
              </a:ext>
            </a:extLst>
          </p:cNvPr>
          <p:cNvSpPr txBox="1"/>
          <p:nvPr/>
        </p:nvSpPr>
        <p:spPr>
          <a:xfrm>
            <a:off x="1121268" y="533870"/>
            <a:ext cx="9949464" cy="5262979"/>
          </a:xfrm>
          <a:prstGeom prst="rect">
            <a:avLst/>
          </a:prstGeom>
          <a:noFill/>
        </p:spPr>
        <p:txBody>
          <a:bodyPr wrap="square">
            <a:spAutoFit/>
          </a:bodyPr>
          <a:lstStyle/>
          <a:p>
            <a:pPr algn="ctr"/>
            <a:r>
              <a:rPr lang="en-US" sz="4800" dirty="0">
                <a:latin typeface="Avenir Next LT Pro" panose="020B0504020202020204" pitchFamily="34" charset="0"/>
              </a:rPr>
              <a:t>What were some of the causes that led to those issues?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were some of the solutions?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Was this a quick change or a slow change?</a:t>
            </a:r>
          </a:p>
        </p:txBody>
      </p:sp>
    </p:spTree>
    <p:extLst>
      <p:ext uri="{BB962C8B-B14F-4D97-AF65-F5344CB8AC3E}">
        <p14:creationId xmlns:p14="http://schemas.microsoft.com/office/powerpoint/2010/main" val="113028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FCBA1-3FF7-C1C8-6636-E1F6C9386A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218A454-7894-1EC5-56AD-D8D134F2B84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4C74EA3-E316-8C0C-C765-0F32F1CA41A0}"/>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4E5E6639-AD57-03D6-8612-0C265CFEE3ED}"/>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Engage</a:t>
            </a:r>
          </a:p>
        </p:txBody>
      </p:sp>
      <p:sp>
        <p:nvSpPr>
          <p:cNvPr id="6" name="Rectangle: Rounded Corners 5">
            <a:extLst>
              <a:ext uri="{FF2B5EF4-FFF2-40B4-BE49-F238E27FC236}">
                <a16:creationId xmlns:a16="http://schemas.microsoft.com/office/drawing/2014/main" id="{0EC8AB42-CFDD-B05C-D39C-03FF6ECE7B59}"/>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B638B5-C111-5375-3259-2E7EF916298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pic>
        <p:nvPicPr>
          <p:cNvPr id="10" name="Picture 9">
            <a:extLst>
              <a:ext uri="{FF2B5EF4-FFF2-40B4-BE49-F238E27FC236}">
                <a16:creationId xmlns:a16="http://schemas.microsoft.com/office/drawing/2014/main" id="{43210F67-A095-E798-C195-227D29475360}"/>
              </a:ext>
            </a:extLst>
          </p:cNvPr>
          <p:cNvPicPr>
            <a:picLocks noChangeAspect="1"/>
          </p:cNvPicPr>
          <p:nvPr/>
        </p:nvPicPr>
        <p:blipFill>
          <a:blip r:embed="rId3"/>
          <a:stretch>
            <a:fillRect/>
          </a:stretch>
        </p:blipFill>
        <p:spPr>
          <a:xfrm>
            <a:off x="1762544" y="258097"/>
            <a:ext cx="4426751" cy="5825613"/>
          </a:xfrm>
          <a:prstGeom prst="rect">
            <a:avLst/>
          </a:prstGeom>
        </p:spPr>
      </p:pic>
      <p:pic>
        <p:nvPicPr>
          <p:cNvPr id="11" name="Picture 10">
            <a:extLst>
              <a:ext uri="{FF2B5EF4-FFF2-40B4-BE49-F238E27FC236}">
                <a16:creationId xmlns:a16="http://schemas.microsoft.com/office/drawing/2014/main" id="{45CE1BE1-6AA0-89A8-1688-1BC32188646C}"/>
              </a:ext>
            </a:extLst>
          </p:cNvPr>
          <p:cNvPicPr>
            <a:picLocks noChangeAspect="1"/>
          </p:cNvPicPr>
          <p:nvPr/>
        </p:nvPicPr>
        <p:blipFill>
          <a:blip r:embed="rId4"/>
          <a:stretch>
            <a:fillRect/>
          </a:stretch>
        </p:blipFill>
        <p:spPr>
          <a:xfrm>
            <a:off x="6494319" y="258098"/>
            <a:ext cx="4426751" cy="5825612"/>
          </a:xfrm>
          <a:prstGeom prst="rect">
            <a:avLst/>
          </a:prstGeom>
        </p:spPr>
      </p:pic>
    </p:spTree>
    <p:extLst>
      <p:ext uri="{BB962C8B-B14F-4D97-AF65-F5344CB8AC3E}">
        <p14:creationId xmlns:p14="http://schemas.microsoft.com/office/powerpoint/2010/main" val="3153675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77398-6FBF-CCBB-8B24-75EEBC15AD0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50DA06D-8671-08D4-DB30-DBE0DFCA812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93462E6-9C64-E31B-C22B-C3BD415C947D}"/>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35FA8DEC-FB5C-2832-B314-9E9EFE3B40C9}"/>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Elaborate</a:t>
            </a:r>
          </a:p>
        </p:txBody>
      </p:sp>
      <p:sp>
        <p:nvSpPr>
          <p:cNvPr id="6" name="Rectangle: Rounded Corners 5">
            <a:extLst>
              <a:ext uri="{FF2B5EF4-FFF2-40B4-BE49-F238E27FC236}">
                <a16:creationId xmlns:a16="http://schemas.microsoft.com/office/drawing/2014/main" id="{B5EEB94F-01F7-B3EA-77AD-561E9457F8FB}"/>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7A7E8A-87DE-8F1A-FF7C-F7FA44936EBC}"/>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0" name="TextBox 9">
            <a:extLst>
              <a:ext uri="{FF2B5EF4-FFF2-40B4-BE49-F238E27FC236}">
                <a16:creationId xmlns:a16="http://schemas.microsoft.com/office/drawing/2014/main" id="{2231D18C-1BFD-9B59-F762-639EC7EE2C4D}"/>
              </a:ext>
            </a:extLst>
          </p:cNvPr>
          <p:cNvSpPr txBox="1"/>
          <p:nvPr/>
        </p:nvSpPr>
        <p:spPr>
          <a:xfrm>
            <a:off x="5269348" y="1594215"/>
            <a:ext cx="6395989" cy="3046988"/>
          </a:xfrm>
          <a:prstGeom prst="rect">
            <a:avLst/>
          </a:prstGeom>
          <a:noFill/>
        </p:spPr>
        <p:txBody>
          <a:bodyPr wrap="square">
            <a:spAutoFit/>
          </a:bodyPr>
          <a:lstStyle/>
          <a:p>
            <a:pPr algn="ctr"/>
            <a:r>
              <a:rPr lang="en-US" sz="4800" dirty="0">
                <a:latin typeface="Avenir Next LT Pro" panose="020B0504020202020204" pitchFamily="34" charset="0"/>
              </a:rPr>
              <a:t>How do the shapes of the plants on the ground impact where the wind moves?</a:t>
            </a:r>
          </a:p>
        </p:txBody>
      </p:sp>
      <p:pic>
        <p:nvPicPr>
          <p:cNvPr id="7" name="Picture 6" descr="A picture containing text&#10;&#10;AI-generated content may be incorrect.">
            <a:extLst>
              <a:ext uri="{FF2B5EF4-FFF2-40B4-BE49-F238E27FC236}">
                <a16:creationId xmlns:a16="http://schemas.microsoft.com/office/drawing/2014/main" id="{395F111F-2799-CF71-343E-B3DA686FC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3" y="79219"/>
            <a:ext cx="4702414" cy="6085477"/>
          </a:xfrm>
          <a:prstGeom prst="rect">
            <a:avLst/>
          </a:prstGeom>
          <a:ln>
            <a:solidFill>
              <a:schemeClr val="tx1"/>
            </a:solidFill>
          </a:ln>
        </p:spPr>
      </p:pic>
    </p:spTree>
    <p:extLst>
      <p:ext uri="{BB962C8B-B14F-4D97-AF65-F5344CB8AC3E}">
        <p14:creationId xmlns:p14="http://schemas.microsoft.com/office/powerpoint/2010/main" val="536331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BEC96-01FF-F897-6FB5-FDF873A575C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CB2F7AA-672C-0BC4-F7D1-7B5A1C9CC05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191A455-0BDF-5329-4BED-4E227504D6F2}"/>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25639CDB-06CD-9935-8790-0E38016A5CE9}"/>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Elaborate</a:t>
            </a:r>
          </a:p>
        </p:txBody>
      </p:sp>
      <p:sp>
        <p:nvSpPr>
          <p:cNvPr id="6" name="Rectangle: Rounded Corners 5">
            <a:extLst>
              <a:ext uri="{FF2B5EF4-FFF2-40B4-BE49-F238E27FC236}">
                <a16:creationId xmlns:a16="http://schemas.microsoft.com/office/drawing/2014/main" id="{6BB0D401-7185-3647-89D2-A20C53716C58}"/>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E7AE4B-CFB7-9789-6E94-205174485524}"/>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0" name="TextBox 9">
            <a:extLst>
              <a:ext uri="{FF2B5EF4-FFF2-40B4-BE49-F238E27FC236}">
                <a16:creationId xmlns:a16="http://schemas.microsoft.com/office/drawing/2014/main" id="{C6DDF125-33B4-ECDC-D9DA-E239EDF83597}"/>
              </a:ext>
            </a:extLst>
          </p:cNvPr>
          <p:cNvSpPr txBox="1"/>
          <p:nvPr/>
        </p:nvSpPr>
        <p:spPr>
          <a:xfrm>
            <a:off x="2307889" y="1942407"/>
            <a:ext cx="7576222" cy="2308324"/>
          </a:xfrm>
          <a:prstGeom prst="rect">
            <a:avLst/>
          </a:prstGeom>
          <a:noFill/>
        </p:spPr>
        <p:txBody>
          <a:bodyPr wrap="square" lIns="91440" tIns="45720" rIns="91440" bIns="45720" anchor="t">
            <a:spAutoFit/>
          </a:bodyPr>
          <a:lstStyle/>
          <a:p>
            <a:pPr algn="ctr"/>
            <a:r>
              <a:rPr lang="en-US" sz="4800" dirty="0">
                <a:latin typeface="Avenir Next LT Pro"/>
              </a:rPr>
              <a:t>How would you design a tray that prevents the most </a:t>
            </a:r>
            <a:r>
              <a:rPr lang="en-US" sz="4800" b="1" dirty="0">
                <a:latin typeface="Avenir Next LT Pro"/>
              </a:rPr>
              <a:t>wind erosion</a:t>
            </a:r>
            <a:r>
              <a:rPr lang="en-US" sz="4800" dirty="0">
                <a:latin typeface="Avenir Next LT Pro"/>
              </a:rPr>
              <a:t>?</a:t>
            </a:r>
          </a:p>
        </p:txBody>
      </p:sp>
    </p:spTree>
    <p:extLst>
      <p:ext uri="{BB962C8B-B14F-4D97-AF65-F5344CB8AC3E}">
        <p14:creationId xmlns:p14="http://schemas.microsoft.com/office/powerpoint/2010/main" val="3017661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9ACE-BFBA-3523-291F-D8DFAFE31C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E580AA5-3DEE-556E-706A-78D3A60E699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E9F8443-E54F-6332-C45A-76FBE38B8174}"/>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32</a:t>
            </a:r>
          </a:p>
        </p:txBody>
      </p:sp>
      <p:sp>
        <p:nvSpPr>
          <p:cNvPr id="5" name="TextBox 4">
            <a:extLst>
              <a:ext uri="{FF2B5EF4-FFF2-40B4-BE49-F238E27FC236}">
                <a16:creationId xmlns:a16="http://schemas.microsoft.com/office/drawing/2014/main" id="{1A651BD8-AED1-A708-7380-A09513016AEA}"/>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Elaborate</a:t>
            </a:r>
          </a:p>
        </p:txBody>
      </p:sp>
      <p:sp>
        <p:nvSpPr>
          <p:cNvPr id="6" name="Rectangle: Rounded Corners 5">
            <a:extLst>
              <a:ext uri="{FF2B5EF4-FFF2-40B4-BE49-F238E27FC236}">
                <a16:creationId xmlns:a16="http://schemas.microsoft.com/office/drawing/2014/main" id="{46C3042B-AA7B-0439-D7FC-EE5A3866B5A1}"/>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6756D4-A6CC-272E-0809-83D4FAA3763C}"/>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0" name="TextBox 9">
            <a:extLst>
              <a:ext uri="{FF2B5EF4-FFF2-40B4-BE49-F238E27FC236}">
                <a16:creationId xmlns:a16="http://schemas.microsoft.com/office/drawing/2014/main" id="{1C57C349-6CEE-4F44-FA2B-94E48E26641C}"/>
              </a:ext>
            </a:extLst>
          </p:cNvPr>
          <p:cNvSpPr txBox="1"/>
          <p:nvPr/>
        </p:nvSpPr>
        <p:spPr>
          <a:xfrm>
            <a:off x="5179612" y="504302"/>
            <a:ext cx="6575462" cy="5262979"/>
          </a:xfrm>
          <a:prstGeom prst="rect">
            <a:avLst/>
          </a:prstGeom>
          <a:noFill/>
        </p:spPr>
        <p:txBody>
          <a:bodyPr wrap="square">
            <a:spAutoFit/>
          </a:bodyPr>
          <a:lstStyle/>
          <a:p>
            <a:pPr algn="ctr"/>
            <a:r>
              <a:rPr lang="en-US" sz="4800" b="1" dirty="0">
                <a:latin typeface="Avenir Next LT Pro" panose="020B0504020202020204" pitchFamily="34" charset="0"/>
              </a:rPr>
              <a:t>Draw</a:t>
            </a:r>
            <a:r>
              <a:rPr lang="en-US" sz="4800" dirty="0">
                <a:latin typeface="Avenir Next LT Pro" panose="020B0504020202020204" pitchFamily="34" charset="0"/>
              </a:rPr>
              <a:t> a model of an improved design based on the three tests and </a:t>
            </a:r>
            <a:r>
              <a:rPr lang="en-US" sz="4800" b="1" dirty="0">
                <a:latin typeface="Avenir Next LT Pro" panose="020B0504020202020204" pitchFamily="34" charset="0"/>
              </a:rPr>
              <a:t>explain</a:t>
            </a:r>
            <a:r>
              <a:rPr lang="en-US" sz="4800" dirty="0">
                <a:latin typeface="Avenir Next LT Pro" panose="020B0504020202020204" pitchFamily="34" charset="0"/>
              </a:rPr>
              <a:t> why you think this model will hold the most soil in place.</a:t>
            </a:r>
          </a:p>
        </p:txBody>
      </p:sp>
      <p:pic>
        <p:nvPicPr>
          <p:cNvPr id="7" name="Picture 6" descr="A picture containing text&#10;&#10;AI-generated content may be incorrect.">
            <a:extLst>
              <a:ext uri="{FF2B5EF4-FFF2-40B4-BE49-F238E27FC236}">
                <a16:creationId xmlns:a16="http://schemas.microsoft.com/office/drawing/2014/main" id="{21A7472D-0A4E-6E84-7DAE-6689D738D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3" y="106887"/>
            <a:ext cx="4681036" cy="6057810"/>
          </a:xfrm>
          <a:prstGeom prst="rect">
            <a:avLst/>
          </a:prstGeom>
          <a:ln>
            <a:solidFill>
              <a:schemeClr val="tx1"/>
            </a:solidFill>
          </a:ln>
        </p:spPr>
      </p:pic>
    </p:spTree>
    <p:extLst>
      <p:ext uri="{BB962C8B-B14F-4D97-AF65-F5344CB8AC3E}">
        <p14:creationId xmlns:p14="http://schemas.microsoft.com/office/powerpoint/2010/main" val="3319886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94BC-F50A-1367-80F5-E56B685C982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ADB818-8FBE-5700-7DAF-A42BCA98D93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54DFB9C-D1A7-3C77-92EB-874F4C25BF97}"/>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33</a:t>
            </a:r>
          </a:p>
        </p:txBody>
      </p:sp>
      <p:sp>
        <p:nvSpPr>
          <p:cNvPr id="5" name="TextBox 4">
            <a:extLst>
              <a:ext uri="{FF2B5EF4-FFF2-40B4-BE49-F238E27FC236}">
                <a16:creationId xmlns:a16="http://schemas.microsoft.com/office/drawing/2014/main" id="{7B7FC08B-DBB7-99B8-FBE9-FA9076477AF4}"/>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Elaborate</a:t>
            </a:r>
          </a:p>
        </p:txBody>
      </p:sp>
      <p:sp>
        <p:nvSpPr>
          <p:cNvPr id="6" name="Rectangle: Rounded Corners 5">
            <a:extLst>
              <a:ext uri="{FF2B5EF4-FFF2-40B4-BE49-F238E27FC236}">
                <a16:creationId xmlns:a16="http://schemas.microsoft.com/office/drawing/2014/main" id="{E7DD6E0C-B029-A94D-C465-6BE2B2AFEABC}"/>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CB6B85-A1A1-9692-5048-03DE3226686D}"/>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0" name="TextBox 9">
            <a:extLst>
              <a:ext uri="{FF2B5EF4-FFF2-40B4-BE49-F238E27FC236}">
                <a16:creationId xmlns:a16="http://schemas.microsoft.com/office/drawing/2014/main" id="{EFD313FC-0754-1643-A582-D8A5B2C65986}"/>
              </a:ext>
            </a:extLst>
          </p:cNvPr>
          <p:cNvSpPr txBox="1"/>
          <p:nvPr/>
        </p:nvSpPr>
        <p:spPr>
          <a:xfrm>
            <a:off x="1654974" y="5265003"/>
            <a:ext cx="8329884" cy="830997"/>
          </a:xfrm>
          <a:prstGeom prst="rect">
            <a:avLst/>
          </a:prstGeom>
          <a:noFill/>
        </p:spPr>
        <p:txBody>
          <a:bodyPr wrap="square">
            <a:spAutoFit/>
          </a:bodyPr>
          <a:lstStyle/>
          <a:p>
            <a:pPr algn="ctr"/>
            <a:r>
              <a:rPr lang="en-US" sz="4800" dirty="0">
                <a:latin typeface="Avenir Next LT Pro" panose="020B0504020202020204" pitchFamily="34" charset="0"/>
              </a:rPr>
              <a:t>Write your </a:t>
            </a:r>
            <a:r>
              <a:rPr lang="en-US" sz="4800" b="1" dirty="0">
                <a:latin typeface="Avenir Next LT Pro" panose="020B0504020202020204" pitchFamily="34" charset="0"/>
              </a:rPr>
              <a:t>results</a:t>
            </a:r>
            <a:r>
              <a:rPr lang="en-US" sz="4800" dirty="0">
                <a:latin typeface="Avenir Next LT Pro" panose="020B0504020202020204" pitchFamily="34" charset="0"/>
              </a:rPr>
              <a:t>!</a:t>
            </a:r>
          </a:p>
        </p:txBody>
      </p:sp>
      <p:pic>
        <p:nvPicPr>
          <p:cNvPr id="8" name="Picture 7" descr="Text, letter&#10;&#10;AI-generated content may be incorrect.">
            <a:extLst>
              <a:ext uri="{FF2B5EF4-FFF2-40B4-BE49-F238E27FC236}">
                <a16:creationId xmlns:a16="http://schemas.microsoft.com/office/drawing/2014/main" id="{5D16DEF4-CC28-14EC-E597-90EBC1FCF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700" y="119698"/>
            <a:ext cx="4013756" cy="5155233"/>
          </a:xfrm>
          <a:prstGeom prst="rect">
            <a:avLst/>
          </a:prstGeom>
          <a:ln>
            <a:solidFill>
              <a:schemeClr val="tx1"/>
            </a:solidFill>
          </a:ln>
        </p:spPr>
      </p:pic>
      <p:pic>
        <p:nvPicPr>
          <p:cNvPr id="12" name="Picture 11" descr="Table, letter&#10;&#10;AI-generated content may be incorrect.">
            <a:extLst>
              <a:ext uri="{FF2B5EF4-FFF2-40B4-BE49-F238E27FC236}">
                <a16:creationId xmlns:a16="http://schemas.microsoft.com/office/drawing/2014/main" id="{A7E02687-BF24-2EDE-CBA2-19A231C33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311" y="124560"/>
            <a:ext cx="4013756" cy="5130651"/>
          </a:xfrm>
          <a:prstGeom prst="rect">
            <a:avLst/>
          </a:prstGeom>
          <a:ln>
            <a:solidFill>
              <a:schemeClr val="tx1"/>
            </a:solidFill>
          </a:ln>
        </p:spPr>
      </p:pic>
    </p:spTree>
    <p:extLst>
      <p:ext uri="{BB962C8B-B14F-4D97-AF65-F5344CB8AC3E}">
        <p14:creationId xmlns:p14="http://schemas.microsoft.com/office/powerpoint/2010/main" val="2157055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C8300-D0F5-888B-E20C-329EE41084E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BF536F2-772D-5160-C9C1-CF349FAA14F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14817E1-F65A-37E9-EB7C-6995967E56B4}"/>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34</a:t>
            </a:r>
          </a:p>
        </p:txBody>
      </p:sp>
      <p:sp>
        <p:nvSpPr>
          <p:cNvPr id="5" name="TextBox 4">
            <a:extLst>
              <a:ext uri="{FF2B5EF4-FFF2-40B4-BE49-F238E27FC236}">
                <a16:creationId xmlns:a16="http://schemas.microsoft.com/office/drawing/2014/main" id="{5B68070A-5E4B-2839-19A0-9CFF3A89A870}"/>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Evaluate</a:t>
            </a:r>
          </a:p>
        </p:txBody>
      </p:sp>
      <p:sp>
        <p:nvSpPr>
          <p:cNvPr id="6" name="Rectangle: Rounded Corners 5">
            <a:extLst>
              <a:ext uri="{FF2B5EF4-FFF2-40B4-BE49-F238E27FC236}">
                <a16:creationId xmlns:a16="http://schemas.microsoft.com/office/drawing/2014/main" id="{DE19FD7E-065A-F295-BDA6-FD3331C6777A}"/>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79B81A9-AA40-6BD2-6EC5-C67BDFAA1B9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0" name="TextBox 9">
            <a:extLst>
              <a:ext uri="{FF2B5EF4-FFF2-40B4-BE49-F238E27FC236}">
                <a16:creationId xmlns:a16="http://schemas.microsoft.com/office/drawing/2014/main" id="{A739C891-41A6-E19C-CC1B-6EF491186E5E}"/>
              </a:ext>
            </a:extLst>
          </p:cNvPr>
          <p:cNvSpPr txBox="1"/>
          <p:nvPr/>
        </p:nvSpPr>
        <p:spPr>
          <a:xfrm>
            <a:off x="85344" y="537643"/>
            <a:ext cx="12192000" cy="5262979"/>
          </a:xfrm>
          <a:prstGeom prst="rect">
            <a:avLst/>
          </a:prstGeom>
          <a:noFill/>
        </p:spPr>
        <p:txBody>
          <a:bodyPr wrap="square" lIns="91440" tIns="45720" rIns="91440" bIns="45720" anchor="t">
            <a:spAutoFit/>
          </a:bodyPr>
          <a:lstStyle/>
          <a:p>
            <a:pPr algn="ctr"/>
            <a:r>
              <a:rPr lang="en-US" sz="4800" dirty="0">
                <a:latin typeface="Avenir Next LT Pro" panose="020B0504020202020204" pitchFamily="34" charset="0"/>
              </a:rPr>
              <a:t>What were the strengths and weaknesses?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Did any design stop all wind from coming through?</a:t>
            </a:r>
          </a:p>
          <a:p>
            <a:pPr algn="ctr"/>
            <a:endParaRPr lang="en-US" sz="4800" dirty="0">
              <a:latin typeface="Avenir Next LT Pro" panose="020B0504020202020204" pitchFamily="34" charset="0"/>
            </a:endParaRPr>
          </a:p>
          <a:p>
            <a:pPr algn="ctr"/>
            <a:r>
              <a:rPr lang="en-US" sz="4800" dirty="0">
                <a:latin typeface="Avenir Next LT Pro"/>
              </a:rPr>
              <a:t>Did your water erosion solution work for wind as well?</a:t>
            </a:r>
          </a:p>
        </p:txBody>
      </p:sp>
    </p:spTree>
    <p:extLst>
      <p:ext uri="{BB962C8B-B14F-4D97-AF65-F5344CB8AC3E}">
        <p14:creationId xmlns:p14="http://schemas.microsoft.com/office/powerpoint/2010/main" val="3054132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2F1D8-44C1-8757-15A4-D8D9D830C24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850023C-BA3F-367D-01DF-25B3FD02E5C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4E06FDD-01FC-9DF2-5F99-0206F6FE211C}"/>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35</a:t>
            </a:r>
            <a:endParaRPr lang="en-US" dirty="0">
              <a:solidFill>
                <a:schemeClr val="bg1"/>
              </a:solidFill>
            </a:endParaRPr>
          </a:p>
        </p:txBody>
      </p:sp>
      <p:sp>
        <p:nvSpPr>
          <p:cNvPr id="5" name="TextBox 4">
            <a:extLst>
              <a:ext uri="{FF2B5EF4-FFF2-40B4-BE49-F238E27FC236}">
                <a16:creationId xmlns:a16="http://schemas.microsoft.com/office/drawing/2014/main" id="{97AEDE7C-60DE-DE0E-832F-EF31C2055402}"/>
              </a:ext>
            </a:extLst>
          </p:cNvPr>
          <p:cNvSpPr txBox="1"/>
          <p:nvPr/>
        </p:nvSpPr>
        <p:spPr>
          <a:xfrm>
            <a:off x="597408" y="6366393"/>
            <a:ext cx="786993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6E Testing Wind’s Movement: Evaluate</a:t>
            </a:r>
            <a:endParaRPr lang="en-US" dirty="0">
              <a:solidFill>
                <a:schemeClr val="bg1"/>
              </a:solidFill>
            </a:endParaRPr>
          </a:p>
        </p:txBody>
      </p:sp>
      <p:sp>
        <p:nvSpPr>
          <p:cNvPr id="6" name="Rectangle: Rounded Corners 5">
            <a:extLst>
              <a:ext uri="{FF2B5EF4-FFF2-40B4-BE49-F238E27FC236}">
                <a16:creationId xmlns:a16="http://schemas.microsoft.com/office/drawing/2014/main" id="{06F23FBA-486B-BF32-ED88-F797BEEE808D}"/>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0121F1-B1ED-C061-801F-486F7615149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0" name="TextBox 9">
            <a:extLst>
              <a:ext uri="{FF2B5EF4-FFF2-40B4-BE49-F238E27FC236}">
                <a16:creationId xmlns:a16="http://schemas.microsoft.com/office/drawing/2014/main" id="{C7B9B474-636E-1A9D-D57A-23F7A0DD702D}"/>
              </a:ext>
            </a:extLst>
          </p:cNvPr>
          <p:cNvSpPr txBox="1"/>
          <p:nvPr/>
        </p:nvSpPr>
        <p:spPr>
          <a:xfrm>
            <a:off x="1654974" y="5265003"/>
            <a:ext cx="8329884" cy="830997"/>
          </a:xfrm>
          <a:prstGeom prst="rect">
            <a:avLst/>
          </a:prstGeom>
          <a:noFill/>
        </p:spPr>
        <p:txBody>
          <a:bodyPr wrap="square" lIns="91440" tIns="45720" rIns="91440" bIns="45720" anchor="t">
            <a:spAutoFit/>
          </a:bodyPr>
          <a:lstStyle/>
          <a:p>
            <a:pPr algn="ctr"/>
            <a:r>
              <a:rPr lang="en-US" sz="4800" b="1" dirty="0">
                <a:latin typeface="Avenir Next LT Pro"/>
              </a:rPr>
              <a:t>Evaluate and share</a:t>
            </a:r>
            <a:r>
              <a:rPr lang="en-US" sz="4800" dirty="0">
                <a:latin typeface="Avenir Next LT Pro"/>
              </a:rPr>
              <a:t>!</a:t>
            </a:r>
          </a:p>
        </p:txBody>
      </p:sp>
      <p:pic>
        <p:nvPicPr>
          <p:cNvPr id="8" name="Picture 7" descr="Text, letter&#10;&#10;AI-generated content may be incorrect.">
            <a:extLst>
              <a:ext uri="{FF2B5EF4-FFF2-40B4-BE49-F238E27FC236}">
                <a16:creationId xmlns:a16="http://schemas.microsoft.com/office/drawing/2014/main" id="{A60896FE-66F2-CF6D-3F60-CD1F5BEAD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700" y="119698"/>
            <a:ext cx="4013756" cy="5155233"/>
          </a:xfrm>
          <a:prstGeom prst="rect">
            <a:avLst/>
          </a:prstGeom>
          <a:ln>
            <a:solidFill>
              <a:schemeClr val="tx1"/>
            </a:solidFill>
          </a:ln>
        </p:spPr>
      </p:pic>
      <p:pic>
        <p:nvPicPr>
          <p:cNvPr id="12" name="Picture 11" descr="Table, letter&#10;&#10;AI-generated content may be incorrect.">
            <a:extLst>
              <a:ext uri="{FF2B5EF4-FFF2-40B4-BE49-F238E27FC236}">
                <a16:creationId xmlns:a16="http://schemas.microsoft.com/office/drawing/2014/main" id="{5B721977-4BCF-F8F8-66B7-723E88FC5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311" y="124560"/>
            <a:ext cx="4013756" cy="5130651"/>
          </a:xfrm>
          <a:prstGeom prst="rect">
            <a:avLst/>
          </a:prstGeom>
          <a:ln>
            <a:solidFill>
              <a:schemeClr val="tx1"/>
            </a:solidFill>
          </a:ln>
        </p:spPr>
      </p:pic>
    </p:spTree>
    <p:extLst>
      <p:ext uri="{BB962C8B-B14F-4D97-AF65-F5344CB8AC3E}">
        <p14:creationId xmlns:p14="http://schemas.microsoft.com/office/powerpoint/2010/main" val="304538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1537E-ED82-2BBD-FCBF-40DA111FCA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36F9CE7-06E6-A397-DCC5-EE8EE59E5DF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0A1011B-37B4-773C-2394-955CB9948D41}"/>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618D34B2-D806-EACF-3592-C77DFE12AA8B}"/>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Engage</a:t>
            </a:r>
          </a:p>
        </p:txBody>
      </p:sp>
      <p:sp>
        <p:nvSpPr>
          <p:cNvPr id="6" name="Rectangle: Rounded Corners 5">
            <a:extLst>
              <a:ext uri="{FF2B5EF4-FFF2-40B4-BE49-F238E27FC236}">
                <a16:creationId xmlns:a16="http://schemas.microsoft.com/office/drawing/2014/main" id="{1213E928-8D01-EAF6-3A02-21702014D0B9}"/>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C3D690-C8A7-A590-8325-DBFBEF5FBB6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3" name="TextBox 12">
            <a:extLst>
              <a:ext uri="{FF2B5EF4-FFF2-40B4-BE49-F238E27FC236}">
                <a16:creationId xmlns:a16="http://schemas.microsoft.com/office/drawing/2014/main" id="{C6FB4866-9488-D5AB-9BDB-736ED6D6E85C}"/>
              </a:ext>
            </a:extLst>
          </p:cNvPr>
          <p:cNvSpPr txBox="1"/>
          <p:nvPr/>
        </p:nvSpPr>
        <p:spPr>
          <a:xfrm>
            <a:off x="443425" y="1218386"/>
            <a:ext cx="7209690" cy="3785652"/>
          </a:xfrm>
          <a:prstGeom prst="rect">
            <a:avLst/>
          </a:prstGeom>
          <a:noFill/>
        </p:spPr>
        <p:txBody>
          <a:bodyPr wrap="square">
            <a:spAutoFit/>
          </a:bodyPr>
          <a:lstStyle/>
          <a:p>
            <a:pPr algn="ctr"/>
            <a:r>
              <a:rPr lang="en-US" sz="4800" dirty="0">
                <a:latin typeface="Avenir Next LT Pro" panose="020B0504020202020204" pitchFamily="34" charset="0"/>
              </a:rPr>
              <a:t>What problems does erosion create?</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helps to solve some of those issues?</a:t>
            </a:r>
          </a:p>
        </p:txBody>
      </p:sp>
      <p:pic>
        <p:nvPicPr>
          <p:cNvPr id="3078" name="Picture 6" descr="Denver Direct: Haboob (Dust Storm) east of Manzanola, Colorado">
            <a:extLst>
              <a:ext uri="{FF2B5EF4-FFF2-40B4-BE49-F238E27FC236}">
                <a16:creationId xmlns:a16="http://schemas.microsoft.com/office/drawing/2014/main" id="{0FCF73B3-0790-2CF0-077C-115DCB2256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96" r="33272"/>
          <a:stretch>
            <a:fillRect/>
          </a:stretch>
        </p:blipFill>
        <p:spPr bwMode="auto">
          <a:xfrm>
            <a:off x="7907071" y="12190"/>
            <a:ext cx="4290774" cy="62043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50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11504-5CD6-37C0-258E-98D8ED1754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833F4D-F6B4-8C29-9FF1-4AD59FB0AF6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EEAE0AA-A2D7-370F-3E9B-64A459F9F050}"/>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B9C14AD8-625A-9D46-706C-045145993BB3}"/>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Engage</a:t>
            </a:r>
          </a:p>
        </p:txBody>
      </p:sp>
      <p:sp>
        <p:nvSpPr>
          <p:cNvPr id="6" name="Rectangle: Rounded Corners 5">
            <a:extLst>
              <a:ext uri="{FF2B5EF4-FFF2-40B4-BE49-F238E27FC236}">
                <a16:creationId xmlns:a16="http://schemas.microsoft.com/office/drawing/2014/main" id="{9321EB15-2400-B5C5-9761-CAB70FE9BA6B}"/>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05FA43-203F-C14B-924B-3C310460372A}"/>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3" name="TextBox 12">
            <a:extLst>
              <a:ext uri="{FF2B5EF4-FFF2-40B4-BE49-F238E27FC236}">
                <a16:creationId xmlns:a16="http://schemas.microsoft.com/office/drawing/2014/main" id="{DF335074-AB08-907B-24EB-A2DC4D68B939}"/>
              </a:ext>
            </a:extLst>
          </p:cNvPr>
          <p:cNvSpPr txBox="1"/>
          <p:nvPr/>
        </p:nvSpPr>
        <p:spPr>
          <a:xfrm>
            <a:off x="627838" y="767790"/>
            <a:ext cx="10936323" cy="4524315"/>
          </a:xfrm>
          <a:prstGeom prst="rect">
            <a:avLst/>
          </a:prstGeom>
          <a:noFill/>
        </p:spPr>
        <p:txBody>
          <a:bodyPr wrap="square">
            <a:spAutoFit/>
          </a:bodyPr>
          <a:lstStyle/>
          <a:p>
            <a:pPr algn="ctr"/>
            <a:r>
              <a:rPr lang="en-US" sz="4800" dirty="0">
                <a:latin typeface="Avenir Next LT Pro" panose="020B0504020202020204" pitchFamily="34" charset="0"/>
              </a:rPr>
              <a:t>What do you see covering the soil in the photos?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How does not having anything on the soil of different types of things covering the soil help with this issue?</a:t>
            </a:r>
          </a:p>
        </p:txBody>
      </p:sp>
    </p:spTree>
    <p:extLst>
      <p:ext uri="{BB962C8B-B14F-4D97-AF65-F5344CB8AC3E}">
        <p14:creationId xmlns:p14="http://schemas.microsoft.com/office/powerpoint/2010/main" val="193914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64433-7953-915B-02DB-CB5EE7EF8C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6AA38E8-6BCC-E8F5-3FDB-11FE329F660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907BED8-1E5E-B794-FD02-0C2938EA1EAC}"/>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C10BD1B9-994B-7B9A-E1E7-6FDF40C260C4}"/>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Explore</a:t>
            </a:r>
          </a:p>
        </p:txBody>
      </p:sp>
      <p:sp>
        <p:nvSpPr>
          <p:cNvPr id="6" name="Rectangle: Rounded Corners 5">
            <a:extLst>
              <a:ext uri="{FF2B5EF4-FFF2-40B4-BE49-F238E27FC236}">
                <a16:creationId xmlns:a16="http://schemas.microsoft.com/office/drawing/2014/main" id="{93204DFC-BF1E-92CD-4F28-B672D1317024}"/>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F5644CE-3C3E-01D6-3927-F131123F5C90}"/>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grpSp>
        <p:nvGrpSpPr>
          <p:cNvPr id="3" name="Group 2">
            <a:extLst>
              <a:ext uri="{FF2B5EF4-FFF2-40B4-BE49-F238E27FC236}">
                <a16:creationId xmlns:a16="http://schemas.microsoft.com/office/drawing/2014/main" id="{C48FE2BE-2033-C471-A37A-3FCAB1D38E09}"/>
              </a:ext>
            </a:extLst>
          </p:cNvPr>
          <p:cNvGrpSpPr/>
          <p:nvPr/>
        </p:nvGrpSpPr>
        <p:grpSpPr>
          <a:xfrm>
            <a:off x="1544281" y="288850"/>
            <a:ext cx="9103437" cy="3475911"/>
            <a:chOff x="445194" y="1711109"/>
            <a:chExt cx="6802548" cy="3475911"/>
          </a:xfrm>
        </p:grpSpPr>
        <p:sp>
          <p:nvSpPr>
            <p:cNvPr id="7" name="TextBox 6">
              <a:extLst>
                <a:ext uri="{FF2B5EF4-FFF2-40B4-BE49-F238E27FC236}">
                  <a16:creationId xmlns:a16="http://schemas.microsoft.com/office/drawing/2014/main" id="{7716772B-A6FF-63D2-4025-382DA9812440}"/>
                </a:ext>
              </a:extLst>
            </p:cNvPr>
            <p:cNvSpPr txBox="1"/>
            <p:nvPr/>
          </p:nvSpPr>
          <p:spPr>
            <a:xfrm>
              <a:off x="519320" y="1711109"/>
              <a:ext cx="6658742" cy="830997"/>
            </a:xfrm>
            <a:prstGeom prst="rect">
              <a:avLst/>
            </a:prstGeom>
            <a:noFill/>
          </p:spPr>
          <p:txBody>
            <a:bodyPr wrap="square">
              <a:spAutoFit/>
            </a:bodyPr>
            <a:lstStyle/>
            <a:p>
              <a:pPr algn="ctr"/>
              <a:r>
                <a:rPr lang="en-US" sz="4800" dirty="0">
                  <a:latin typeface="Bitter SemiBold" pitchFamily="2" charset="0"/>
                </a:rPr>
                <a:t>Guiding Question: </a:t>
              </a:r>
            </a:p>
          </p:txBody>
        </p:sp>
        <p:sp>
          <p:nvSpPr>
            <p:cNvPr id="8" name="TextBox 7">
              <a:extLst>
                <a:ext uri="{FF2B5EF4-FFF2-40B4-BE49-F238E27FC236}">
                  <a16:creationId xmlns:a16="http://schemas.microsoft.com/office/drawing/2014/main" id="{4604DF31-B8E1-89FB-C91C-3E051004AFAD}"/>
                </a:ext>
              </a:extLst>
            </p:cNvPr>
            <p:cNvSpPr txBox="1"/>
            <p:nvPr/>
          </p:nvSpPr>
          <p:spPr>
            <a:xfrm>
              <a:off x="445194" y="2878696"/>
              <a:ext cx="6802548" cy="2308324"/>
            </a:xfrm>
            <a:prstGeom prst="rect">
              <a:avLst/>
            </a:prstGeom>
            <a:noFill/>
          </p:spPr>
          <p:txBody>
            <a:bodyPr wrap="square" lIns="91440" tIns="45720" rIns="91440" bIns="45720" anchor="t">
              <a:spAutoFit/>
            </a:bodyPr>
            <a:lstStyle/>
            <a:p>
              <a:pPr algn="ctr"/>
              <a:r>
                <a:rPr lang="en-US" sz="4800" dirty="0">
                  <a:latin typeface="Avenir Next LT Pro"/>
                </a:rPr>
                <a:t>How can we stop or slow wind as it picks up and carries soil away?</a:t>
              </a:r>
            </a:p>
          </p:txBody>
        </p:sp>
      </p:grpSp>
      <p:sp>
        <p:nvSpPr>
          <p:cNvPr id="10" name="TextBox 9">
            <a:extLst>
              <a:ext uri="{FF2B5EF4-FFF2-40B4-BE49-F238E27FC236}">
                <a16:creationId xmlns:a16="http://schemas.microsoft.com/office/drawing/2014/main" id="{BE647DAC-388F-FE5B-875D-7B33A47AD712}"/>
              </a:ext>
            </a:extLst>
          </p:cNvPr>
          <p:cNvSpPr txBox="1"/>
          <p:nvPr/>
        </p:nvSpPr>
        <p:spPr>
          <a:xfrm>
            <a:off x="378969" y="3650265"/>
            <a:ext cx="11434059" cy="2062103"/>
          </a:xfrm>
          <a:prstGeom prst="rect">
            <a:avLst/>
          </a:prstGeom>
          <a:noFill/>
        </p:spPr>
        <p:txBody>
          <a:bodyPr wrap="square">
            <a:spAutoFit/>
          </a:bodyPr>
          <a:lstStyle/>
          <a:p>
            <a:pPr algn="ctr"/>
            <a:r>
              <a:rPr lang="en-US" sz="3200" i="1" dirty="0">
                <a:latin typeface="Avenir Next LT Pro" panose="020B0504020202020204" pitchFamily="34" charset="0"/>
              </a:rPr>
              <a:t>To start solving the problem we need to perform a few tests to compare the best results. Let’s explore the idea of what happens if we have nothing on top of the soil, to rocks on the soil, or plants growing from the soil.</a:t>
            </a:r>
          </a:p>
        </p:txBody>
      </p:sp>
    </p:spTree>
    <p:extLst>
      <p:ext uri="{BB962C8B-B14F-4D97-AF65-F5344CB8AC3E}">
        <p14:creationId xmlns:p14="http://schemas.microsoft.com/office/powerpoint/2010/main" val="380737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A6C00-1C81-164B-EE72-C9A1868F395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EE45F44-B524-31E0-BCB3-EAC712CD27C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F936E6F-C2F6-D182-6357-CE7A45207735}"/>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F714267E-00C8-FA5B-FEB0-8C4505F00B2D}"/>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Explore</a:t>
            </a:r>
          </a:p>
        </p:txBody>
      </p:sp>
      <p:sp>
        <p:nvSpPr>
          <p:cNvPr id="6" name="Rectangle: Rounded Corners 5">
            <a:extLst>
              <a:ext uri="{FF2B5EF4-FFF2-40B4-BE49-F238E27FC236}">
                <a16:creationId xmlns:a16="http://schemas.microsoft.com/office/drawing/2014/main" id="{B3FA0B1B-6CF1-BBDA-6E55-F0041277CC5E}"/>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02FFB22-01C3-3C3D-FB61-C3EFA88D486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sp>
        <p:nvSpPr>
          <p:cNvPr id="11" name="TextBox 10">
            <a:extLst>
              <a:ext uri="{FF2B5EF4-FFF2-40B4-BE49-F238E27FC236}">
                <a16:creationId xmlns:a16="http://schemas.microsoft.com/office/drawing/2014/main" id="{DD8820D0-48E1-C0AA-9813-E3388BBFA40E}"/>
              </a:ext>
            </a:extLst>
          </p:cNvPr>
          <p:cNvSpPr txBox="1"/>
          <p:nvPr/>
        </p:nvSpPr>
        <p:spPr>
          <a:xfrm>
            <a:off x="240792" y="821787"/>
            <a:ext cx="11710415" cy="707886"/>
          </a:xfrm>
          <a:prstGeom prst="rect">
            <a:avLst/>
          </a:prstGeom>
          <a:noFill/>
        </p:spPr>
        <p:txBody>
          <a:bodyPr wrap="square">
            <a:spAutoFit/>
          </a:bodyPr>
          <a:lstStyle/>
          <a:p>
            <a:pPr algn="ctr"/>
            <a:r>
              <a:rPr lang="en-US" sz="4000" dirty="0">
                <a:latin typeface="Avenir Next LT Pro" panose="020B0504020202020204" pitchFamily="34" charset="0"/>
              </a:rPr>
              <a:t>Build a hill of soil at the end of each soil tray.</a:t>
            </a:r>
          </a:p>
        </p:txBody>
      </p:sp>
      <p:sp>
        <p:nvSpPr>
          <p:cNvPr id="12" name="TextBox 11">
            <a:extLst>
              <a:ext uri="{FF2B5EF4-FFF2-40B4-BE49-F238E27FC236}">
                <a16:creationId xmlns:a16="http://schemas.microsoft.com/office/drawing/2014/main" id="{8A5C1178-77E4-DE6B-FFCB-A527F5E0A07F}"/>
              </a:ext>
            </a:extLst>
          </p:cNvPr>
          <p:cNvSpPr txBox="1"/>
          <p:nvPr/>
        </p:nvSpPr>
        <p:spPr>
          <a:xfrm>
            <a:off x="240791" y="2295751"/>
            <a:ext cx="11710415" cy="3170099"/>
          </a:xfrm>
          <a:prstGeom prst="rect">
            <a:avLst/>
          </a:prstGeom>
          <a:noFill/>
        </p:spPr>
        <p:txBody>
          <a:bodyPr wrap="square">
            <a:spAutoFit/>
          </a:bodyPr>
          <a:lstStyle/>
          <a:p>
            <a:r>
              <a:rPr lang="en-US" sz="4000" b="1" dirty="0">
                <a:latin typeface="Avenir Next LT Pro" panose="020B0504020202020204" pitchFamily="34" charset="0"/>
              </a:rPr>
              <a:t>1</a:t>
            </a:r>
            <a:r>
              <a:rPr lang="en-US" sz="4000" b="1" baseline="30000" dirty="0">
                <a:latin typeface="Avenir Next LT Pro" panose="020B0504020202020204" pitchFamily="34" charset="0"/>
              </a:rPr>
              <a:t>st</a:t>
            </a:r>
            <a:r>
              <a:rPr lang="en-US" sz="4000" b="1" dirty="0">
                <a:latin typeface="Avenir Next LT Pro" panose="020B0504020202020204" pitchFamily="34" charset="0"/>
              </a:rPr>
              <a:t> Tray </a:t>
            </a:r>
            <a:r>
              <a:rPr lang="en-US" sz="4000" dirty="0">
                <a:latin typeface="Avenir Next LT Pro" panose="020B0504020202020204" pitchFamily="34" charset="0"/>
              </a:rPr>
              <a:t>– See how bare soil is affected by wind</a:t>
            </a:r>
          </a:p>
          <a:p>
            <a:endParaRPr lang="en-US" sz="4000" dirty="0">
              <a:latin typeface="Avenir Next LT Pro" panose="020B0504020202020204" pitchFamily="34" charset="0"/>
            </a:endParaRPr>
          </a:p>
          <a:p>
            <a:r>
              <a:rPr lang="en-US" sz="4000" b="1" dirty="0">
                <a:latin typeface="Avenir Next LT Pro" panose="020B0504020202020204" pitchFamily="34" charset="0"/>
              </a:rPr>
              <a:t>2</a:t>
            </a:r>
            <a:r>
              <a:rPr lang="en-US" sz="4000" b="1" baseline="30000" dirty="0">
                <a:latin typeface="Avenir Next LT Pro" panose="020B0504020202020204" pitchFamily="34" charset="0"/>
              </a:rPr>
              <a:t>nd</a:t>
            </a:r>
            <a:r>
              <a:rPr lang="en-US" sz="4000" b="1" dirty="0">
                <a:latin typeface="Avenir Next LT Pro" panose="020B0504020202020204" pitchFamily="34" charset="0"/>
              </a:rPr>
              <a:t> Tray </a:t>
            </a:r>
            <a:r>
              <a:rPr lang="en-US" sz="4000" dirty="0">
                <a:latin typeface="Avenir Next LT Pro" panose="020B0504020202020204" pitchFamily="34" charset="0"/>
              </a:rPr>
              <a:t>– Cover the hill with rocks</a:t>
            </a:r>
          </a:p>
          <a:p>
            <a:endParaRPr lang="en-US" sz="4000" dirty="0">
              <a:latin typeface="Avenir Next LT Pro" panose="020B0504020202020204" pitchFamily="34" charset="0"/>
            </a:endParaRPr>
          </a:p>
          <a:p>
            <a:r>
              <a:rPr lang="en-US" sz="4000" b="1" dirty="0">
                <a:latin typeface="Avenir Next LT Pro" panose="020B0504020202020204" pitchFamily="34" charset="0"/>
              </a:rPr>
              <a:t>3</a:t>
            </a:r>
            <a:r>
              <a:rPr lang="en-US" sz="4000" b="1" baseline="30000" dirty="0">
                <a:latin typeface="Avenir Next LT Pro" panose="020B0504020202020204" pitchFamily="34" charset="0"/>
              </a:rPr>
              <a:t>rd</a:t>
            </a:r>
            <a:r>
              <a:rPr lang="en-US" sz="4000" b="1" dirty="0">
                <a:latin typeface="Avenir Next LT Pro" panose="020B0504020202020204" pitchFamily="34" charset="0"/>
              </a:rPr>
              <a:t> Tray </a:t>
            </a:r>
            <a:r>
              <a:rPr lang="en-US" sz="4000" dirty="0">
                <a:latin typeface="Avenir Next LT Pro" panose="020B0504020202020204" pitchFamily="34" charset="0"/>
              </a:rPr>
              <a:t>– Cover the hill with straw or grass</a:t>
            </a:r>
          </a:p>
        </p:txBody>
      </p:sp>
    </p:spTree>
    <p:extLst>
      <p:ext uri="{BB962C8B-B14F-4D97-AF65-F5344CB8AC3E}">
        <p14:creationId xmlns:p14="http://schemas.microsoft.com/office/powerpoint/2010/main" val="212523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2DB6D-F5F8-1578-499A-E7DAF3A83EE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4376A6-63EA-15B0-647B-41E39D05C25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7444CA4-F7BA-C79A-CACD-B482936DDD50}"/>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74D9216C-E047-779D-54C0-F7133CA84CE3}"/>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Explore</a:t>
            </a:r>
          </a:p>
        </p:txBody>
      </p:sp>
      <p:sp>
        <p:nvSpPr>
          <p:cNvPr id="6" name="Rectangle: Rounded Corners 5">
            <a:extLst>
              <a:ext uri="{FF2B5EF4-FFF2-40B4-BE49-F238E27FC236}">
                <a16:creationId xmlns:a16="http://schemas.microsoft.com/office/drawing/2014/main" id="{20EBAE2D-F5A2-016D-50B9-6E5EB56703AB}"/>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A7C791-2993-7798-4FBE-6C371EB1AD47}"/>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pic>
        <p:nvPicPr>
          <p:cNvPr id="7" name="Picture 6" descr="A picture containing table&#10;&#10;AI-generated content may be incorrect.">
            <a:extLst>
              <a:ext uri="{FF2B5EF4-FFF2-40B4-BE49-F238E27FC236}">
                <a16:creationId xmlns:a16="http://schemas.microsoft.com/office/drawing/2014/main" id="{A51FE084-3699-405D-F5B5-6DE4E44DD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106886"/>
            <a:ext cx="4640975" cy="6005967"/>
          </a:xfrm>
          <a:prstGeom prst="rect">
            <a:avLst/>
          </a:prstGeom>
          <a:ln>
            <a:solidFill>
              <a:schemeClr val="tx1"/>
            </a:solidFill>
          </a:ln>
        </p:spPr>
      </p:pic>
      <p:sp>
        <p:nvSpPr>
          <p:cNvPr id="8" name="TextBox 7">
            <a:extLst>
              <a:ext uri="{FF2B5EF4-FFF2-40B4-BE49-F238E27FC236}">
                <a16:creationId xmlns:a16="http://schemas.microsoft.com/office/drawing/2014/main" id="{36AFD65A-B669-7EF0-925A-B4CDEAE0D4AE}"/>
              </a:ext>
            </a:extLst>
          </p:cNvPr>
          <p:cNvSpPr txBox="1"/>
          <p:nvPr/>
        </p:nvSpPr>
        <p:spPr>
          <a:xfrm>
            <a:off x="5166182" y="1788217"/>
            <a:ext cx="6602322" cy="3046988"/>
          </a:xfrm>
          <a:prstGeom prst="rect">
            <a:avLst/>
          </a:prstGeom>
          <a:noFill/>
        </p:spPr>
        <p:txBody>
          <a:bodyPr wrap="square">
            <a:spAutoFit/>
          </a:bodyPr>
          <a:lstStyle/>
          <a:p>
            <a:pPr algn="ctr"/>
            <a:r>
              <a:rPr lang="en-US" sz="4800" b="1" dirty="0">
                <a:latin typeface="Avenir Next LT Pro" panose="020B0504020202020204" pitchFamily="34" charset="0"/>
              </a:rPr>
              <a:t>Draw</a:t>
            </a:r>
            <a:r>
              <a:rPr lang="en-US" sz="4800" dirty="0">
                <a:latin typeface="Avenir Next LT Pro" panose="020B0504020202020204" pitchFamily="34" charset="0"/>
              </a:rPr>
              <a:t> your prediction of what you think will happen when wind blows over the soil.</a:t>
            </a:r>
          </a:p>
        </p:txBody>
      </p:sp>
      <p:pic>
        <p:nvPicPr>
          <p:cNvPr id="10" name="Picture 9">
            <a:extLst>
              <a:ext uri="{FF2B5EF4-FFF2-40B4-BE49-F238E27FC236}">
                <a16:creationId xmlns:a16="http://schemas.microsoft.com/office/drawing/2014/main" id="{D478B2BE-E829-87CA-931C-7D62DF1A7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8793" y="0"/>
            <a:ext cx="1233207" cy="1808703"/>
          </a:xfrm>
          <a:prstGeom prst="rect">
            <a:avLst/>
          </a:prstGeom>
        </p:spPr>
      </p:pic>
    </p:spTree>
    <p:extLst>
      <p:ext uri="{BB962C8B-B14F-4D97-AF65-F5344CB8AC3E}">
        <p14:creationId xmlns:p14="http://schemas.microsoft.com/office/powerpoint/2010/main" val="766625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3AAD6-B1AC-0192-B4F9-B9CC9C3C9B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65ACFB7-E811-8E5B-5F5B-86E7924E38A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ED014A3-E99B-4246-6F5C-EC30D4BB1C86}"/>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20D9A6E8-0F4E-2792-7ED1-3617CE55089E}"/>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6E Testing Wind’s Movement: Explore</a:t>
            </a:r>
          </a:p>
        </p:txBody>
      </p:sp>
      <p:sp>
        <p:nvSpPr>
          <p:cNvPr id="6" name="Rectangle: Rounded Corners 5">
            <a:extLst>
              <a:ext uri="{FF2B5EF4-FFF2-40B4-BE49-F238E27FC236}">
                <a16:creationId xmlns:a16="http://schemas.microsoft.com/office/drawing/2014/main" id="{8474887F-3105-6336-1C5F-BFBEB29E4AF7}"/>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934827-F824-C39F-45BF-D81A925A54CC}"/>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6E</a:t>
            </a:r>
            <a:endParaRPr lang="en-US" sz="2000" dirty="0"/>
          </a:p>
        </p:txBody>
      </p:sp>
      <p:pic>
        <p:nvPicPr>
          <p:cNvPr id="7" name="Picture 6" descr="A picture containing table&#10;&#10;AI-generated content may be incorrect.">
            <a:extLst>
              <a:ext uri="{FF2B5EF4-FFF2-40B4-BE49-F238E27FC236}">
                <a16:creationId xmlns:a16="http://schemas.microsoft.com/office/drawing/2014/main" id="{2A4DC732-00DF-92C8-4355-D963603EE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106886"/>
            <a:ext cx="4640975" cy="6005967"/>
          </a:xfrm>
          <a:prstGeom prst="rect">
            <a:avLst/>
          </a:prstGeom>
          <a:ln>
            <a:solidFill>
              <a:schemeClr val="tx1"/>
            </a:solidFill>
          </a:ln>
        </p:spPr>
      </p:pic>
      <p:sp>
        <p:nvSpPr>
          <p:cNvPr id="3" name="TextBox 2">
            <a:extLst>
              <a:ext uri="{FF2B5EF4-FFF2-40B4-BE49-F238E27FC236}">
                <a16:creationId xmlns:a16="http://schemas.microsoft.com/office/drawing/2014/main" id="{053D22FF-317B-D761-4D00-69C86B66846B}"/>
              </a:ext>
            </a:extLst>
          </p:cNvPr>
          <p:cNvSpPr txBox="1"/>
          <p:nvPr/>
        </p:nvSpPr>
        <p:spPr>
          <a:xfrm>
            <a:off x="5193437" y="1943167"/>
            <a:ext cx="6602322" cy="3046988"/>
          </a:xfrm>
          <a:prstGeom prst="rect">
            <a:avLst/>
          </a:prstGeom>
          <a:noFill/>
        </p:spPr>
        <p:txBody>
          <a:bodyPr wrap="square">
            <a:spAutoFit/>
          </a:bodyPr>
          <a:lstStyle/>
          <a:p>
            <a:pPr algn="ctr"/>
            <a:r>
              <a:rPr lang="en-US" sz="4800" b="1" dirty="0">
                <a:latin typeface="Avenir Next LT Pro" panose="020B0504020202020204" pitchFamily="34" charset="0"/>
              </a:rPr>
              <a:t>Draw</a:t>
            </a:r>
            <a:r>
              <a:rPr lang="en-US" sz="4800" dirty="0">
                <a:latin typeface="Avenir Next LT Pro" panose="020B0504020202020204" pitchFamily="34" charset="0"/>
              </a:rPr>
              <a:t> a second picture – the “after” picture of how the wind changed the soil.</a:t>
            </a:r>
          </a:p>
        </p:txBody>
      </p:sp>
      <p:pic>
        <p:nvPicPr>
          <p:cNvPr id="8" name="Picture 7">
            <a:extLst>
              <a:ext uri="{FF2B5EF4-FFF2-40B4-BE49-F238E27FC236}">
                <a16:creationId xmlns:a16="http://schemas.microsoft.com/office/drawing/2014/main" id="{DB4D3A0E-D80A-3043-13A3-63C162BACB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8793" y="0"/>
            <a:ext cx="1233207" cy="1808703"/>
          </a:xfrm>
          <a:prstGeom prst="rect">
            <a:avLst/>
          </a:prstGeom>
        </p:spPr>
      </p:pic>
    </p:spTree>
    <p:extLst>
      <p:ext uri="{BB962C8B-B14F-4D97-AF65-F5344CB8AC3E}">
        <p14:creationId xmlns:p14="http://schemas.microsoft.com/office/powerpoint/2010/main" val="2616535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TotalTime>
  <Words>2695</Words>
  <Application>Microsoft Office PowerPoint</Application>
  <PresentationFormat>Widescreen</PresentationFormat>
  <Paragraphs>261</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Lydia Princ</cp:lastModifiedBy>
  <cp:revision>73</cp:revision>
  <dcterms:created xsi:type="dcterms:W3CDTF">2025-08-06T13:01:07Z</dcterms:created>
  <dcterms:modified xsi:type="dcterms:W3CDTF">2025-08-28T13:29:36Z</dcterms:modified>
</cp:coreProperties>
</file>