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6" r:id="rId3"/>
    <p:sldId id="317" r:id="rId4"/>
    <p:sldId id="318" r:id="rId5"/>
    <p:sldId id="319" r:id="rId6"/>
    <p:sldId id="320" r:id="rId7"/>
    <p:sldId id="315"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C4A96-4EB3-4EF3-A2FB-20D8E16A1562}" v="1" dt="2025-08-29T20:12:14.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46" autoAdjust="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456D0-ECE6-4437-BB2D-1485AC06F4DC}"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771C-1574-4D3F-9CFE-FD5D2CDBF01D}" type="slidenum">
              <a:rPr lang="en-US" smtClean="0"/>
              <a:t>‹#›</a:t>
            </a:fld>
            <a:endParaRPr lang="en-US"/>
          </a:p>
        </p:txBody>
      </p:sp>
    </p:spTree>
    <p:extLst>
      <p:ext uri="{BB962C8B-B14F-4D97-AF65-F5344CB8AC3E}">
        <p14:creationId xmlns:p14="http://schemas.microsoft.com/office/powerpoint/2010/main" val="30563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8EE9-C60D-8A51-DBD7-AA79BBD09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44809-158C-DAEA-6C8A-309ADBD00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BB33B-A7BB-E9B6-1DB7-13CC67848FE5}"/>
              </a:ext>
            </a:extLst>
          </p:cNvPr>
          <p:cNvSpPr>
            <a:spLocks noGrp="1"/>
          </p:cNvSpPr>
          <p:nvPr>
            <p:ph type="body" idx="1"/>
          </p:nvPr>
        </p:nvSpPr>
        <p:spPr/>
        <p:txBody>
          <a:bodyPr/>
          <a:lstStyle/>
          <a:p>
            <a:r>
              <a:rPr lang="en-US" i="0" dirty="0"/>
              <a:t>Have students think back to how water and wind changes the land in the previous lesson.</a:t>
            </a:r>
          </a:p>
        </p:txBody>
      </p:sp>
      <p:sp>
        <p:nvSpPr>
          <p:cNvPr id="4" name="Slide Number Placeholder 3">
            <a:extLst>
              <a:ext uri="{FF2B5EF4-FFF2-40B4-BE49-F238E27FC236}">
                <a16:creationId xmlns:a16="http://schemas.microsoft.com/office/drawing/2014/main" id="{CD8EB681-CE8A-6E3B-0626-7220803A937E}"/>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473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DB43-336F-FE4F-6941-02818331B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19701-181E-58BE-4D87-1C29FA837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614E1-6E42-7FAD-1210-9EBEB4B0AE91}"/>
              </a:ext>
            </a:extLst>
          </p:cNvPr>
          <p:cNvSpPr>
            <a:spLocks noGrp="1"/>
          </p:cNvSpPr>
          <p:nvPr>
            <p:ph type="body" idx="1"/>
          </p:nvPr>
        </p:nvSpPr>
        <p:spPr/>
        <p:txBody>
          <a:bodyPr/>
          <a:lstStyle/>
          <a:p>
            <a:r>
              <a:rPr lang="en-US" b="1" i="0" dirty="0"/>
              <a:t>Water and Soil Erosion Demonstration:</a:t>
            </a:r>
          </a:p>
          <a:p>
            <a:endParaRPr lang="en-US" i="0" dirty="0"/>
          </a:p>
          <a:p>
            <a:pPr marL="228600" indent="-228600">
              <a:buFont typeface="+mj-lt"/>
              <a:buAutoNum type="arabicPeriod"/>
            </a:pPr>
            <a:r>
              <a:rPr lang="en-US" i="0" dirty="0"/>
              <a:t>Start with the tray of soil only. Prop the tray on an angle using books or other materials. Check that the angles are the same for each tray.</a:t>
            </a:r>
          </a:p>
          <a:p>
            <a:pPr marL="228600" indent="-228600">
              <a:buFont typeface="+mj-lt"/>
              <a:buAutoNum type="arabicPeriod"/>
            </a:pPr>
            <a:r>
              <a:rPr lang="en-US" i="0" dirty="0"/>
              <a:t>Have students draw their prediction of what they think will happen when water is poured on the soil. Drawing space is provided in their student guide on </a:t>
            </a:r>
            <a:r>
              <a:rPr lang="en-US" b="1" i="0" dirty="0"/>
              <a:t>Science Notebook 6D Water and Soil Erosion Test: Plan, Create, and Test Ideas!</a:t>
            </a:r>
            <a:r>
              <a:rPr lang="en-US" i="0" dirty="0"/>
              <a:t> On Page 154 in the first box under Test 1 Bare Soil.</a:t>
            </a:r>
          </a:p>
        </p:txBody>
      </p:sp>
      <p:sp>
        <p:nvSpPr>
          <p:cNvPr id="4" name="Slide Number Placeholder 3">
            <a:extLst>
              <a:ext uri="{FF2B5EF4-FFF2-40B4-BE49-F238E27FC236}">
                <a16:creationId xmlns:a16="http://schemas.microsoft.com/office/drawing/2014/main" id="{3B51912B-4BED-0689-091F-AE0A923F03BA}"/>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8827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00B1-18FF-93F3-2A9A-E4D213ACC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3121A-6F72-6261-BD02-2A3D234C3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D8074-4D80-B89B-A784-4357071D13D8}"/>
              </a:ext>
            </a:extLst>
          </p:cNvPr>
          <p:cNvSpPr>
            <a:spLocks noGrp="1"/>
          </p:cNvSpPr>
          <p:nvPr>
            <p:ph type="body" idx="1"/>
          </p:nvPr>
        </p:nvSpPr>
        <p:spPr/>
        <p:txBody>
          <a:bodyPr/>
          <a:lstStyle/>
          <a:p>
            <a:r>
              <a:rPr lang="en-US" i="0" dirty="0"/>
              <a:t>3. To create water erosion, use 1-2 cups of water to pour down the hill of soil. Water should be poured in the same way for each tray.</a:t>
            </a:r>
          </a:p>
          <a:p>
            <a:endParaRPr lang="en-US" i="0" dirty="0"/>
          </a:p>
          <a:p>
            <a:r>
              <a:rPr lang="en-US" i="0" dirty="0"/>
              <a:t>4. Slowly pour 1-2 cups of water down the hill of soil. Discuss with students that this is like a sudden rain and that overabundance of water can impact land with bare soil.</a:t>
            </a:r>
          </a:p>
          <a:p>
            <a:endParaRPr lang="en-US" i="0" dirty="0"/>
          </a:p>
          <a:p>
            <a:r>
              <a:rPr lang="en-US" i="0" dirty="0"/>
              <a:t>5. When all the water is gone, have students draw a second picture – the “after” picture of how the water changed the soil. Have students write sentence (s) to describe what happened; they should include at least one strength and one weakness.</a:t>
            </a:r>
          </a:p>
          <a:p>
            <a:endParaRPr lang="en-US" i="0" dirty="0"/>
          </a:p>
        </p:txBody>
      </p:sp>
      <p:sp>
        <p:nvSpPr>
          <p:cNvPr id="4" name="Slide Number Placeholder 3">
            <a:extLst>
              <a:ext uri="{FF2B5EF4-FFF2-40B4-BE49-F238E27FC236}">
                <a16:creationId xmlns:a16="http://schemas.microsoft.com/office/drawing/2014/main" id="{75414589-B901-BF24-A820-5E8568831441}"/>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26681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FCAD-300D-2528-0D77-B507092DA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5D571-CBD0-279F-EC21-753EF747F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45415-144A-259A-3517-22A9F07A6F1F}"/>
              </a:ext>
            </a:extLst>
          </p:cNvPr>
          <p:cNvSpPr>
            <a:spLocks noGrp="1"/>
          </p:cNvSpPr>
          <p:nvPr>
            <p:ph type="body" idx="1"/>
          </p:nvPr>
        </p:nvSpPr>
        <p:spPr/>
        <p:txBody>
          <a:bodyPr/>
          <a:lstStyle/>
          <a:p>
            <a:r>
              <a:rPr lang="en-US" i="0" dirty="0"/>
              <a:t>6. Repeat steps 1-5 with both the soil covered by rocks and then the soil covered in straw and/or grass clippings, or plant seedlings. Have students complete the chart on </a:t>
            </a:r>
            <a:r>
              <a:rPr lang="en-US" b="1" i="0" dirty="0"/>
              <a:t>Science Notebook 6D Water and Soil Erosion Test: Plan, Create, and Test Ideas! </a:t>
            </a:r>
            <a:r>
              <a:rPr lang="en-US" i="0" dirty="0"/>
              <a:t>Page 155.</a:t>
            </a:r>
          </a:p>
        </p:txBody>
      </p:sp>
      <p:sp>
        <p:nvSpPr>
          <p:cNvPr id="4" name="Slide Number Placeholder 3">
            <a:extLst>
              <a:ext uri="{FF2B5EF4-FFF2-40B4-BE49-F238E27FC236}">
                <a16:creationId xmlns:a16="http://schemas.microsoft.com/office/drawing/2014/main" id="{9486B312-3B6C-F4C2-DDA2-593443659EE6}"/>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74986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F79C9-8521-544F-2629-B4F0D5C69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11A3-6806-6D15-3208-A3A5ABE0B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0C5A2-276E-2D9C-CCAD-9054707B604F}"/>
              </a:ext>
            </a:extLst>
          </p:cNvPr>
          <p:cNvSpPr>
            <a:spLocks noGrp="1"/>
          </p:cNvSpPr>
          <p:nvPr>
            <p:ph type="body" idx="1"/>
          </p:nvPr>
        </p:nvSpPr>
        <p:spPr/>
        <p:txBody>
          <a:bodyPr/>
          <a:lstStyle/>
          <a:p>
            <a:r>
              <a:rPr lang="en-US" b="1" i="0" dirty="0"/>
              <a:t>Teacher Note: </a:t>
            </a:r>
            <a:r>
              <a:rPr lang="en-US" i="0" dirty="0"/>
              <a:t>The teacher may instruct students to measure and record the height of the hill before and after water is introduced to compare just how much soil was eroded. </a:t>
            </a:r>
          </a:p>
          <a:p>
            <a:endParaRPr lang="en-US" i="0" dirty="0"/>
          </a:p>
          <a:p>
            <a:r>
              <a:rPr lang="en-US" i="0" dirty="0"/>
              <a:t>As a class, discuss how the soil was affected in each tray. Write answers on the board:</a:t>
            </a:r>
          </a:p>
          <a:p>
            <a:pPr marL="171450" indent="-171450">
              <a:buFont typeface="Arial" panose="020B0604020202020204" pitchFamily="34" charset="0"/>
              <a:buChar char="•"/>
            </a:pPr>
            <a:r>
              <a:rPr lang="en-US" i="0" dirty="0"/>
              <a:t>Soil only?</a:t>
            </a:r>
          </a:p>
          <a:p>
            <a:pPr marL="171450" indent="-171450">
              <a:buFont typeface="Arial" panose="020B0604020202020204" pitchFamily="34" charset="0"/>
              <a:buChar char="•"/>
            </a:pPr>
            <a:r>
              <a:rPr lang="en-US" i="0" dirty="0"/>
              <a:t>Soil covered by rock?</a:t>
            </a:r>
          </a:p>
          <a:p>
            <a:pPr marL="171450" indent="-171450">
              <a:buFont typeface="Arial" panose="020B0604020202020204" pitchFamily="34" charset="0"/>
              <a:buChar char="•"/>
            </a:pPr>
            <a:r>
              <a:rPr lang="en-US" i="0" dirty="0"/>
              <a:t>Soil covered by plant material?</a:t>
            </a:r>
          </a:p>
        </p:txBody>
      </p:sp>
      <p:sp>
        <p:nvSpPr>
          <p:cNvPr id="4" name="Slide Number Placeholder 3">
            <a:extLst>
              <a:ext uri="{FF2B5EF4-FFF2-40B4-BE49-F238E27FC236}">
                <a16:creationId xmlns:a16="http://schemas.microsoft.com/office/drawing/2014/main" id="{49B3C4AE-57CF-6EC8-2A49-9895C24BB564}"/>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739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C0D5-B4E4-0090-7B67-2E150063E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AB123-904F-17CF-9E36-EC4F1D048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7FEA5-3771-97E8-B0C0-D94CDCAF4D01}"/>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246A087-10D1-EF99-0163-EB51836FB104}"/>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88554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8719E-CCD2-4CD6-D4CE-5F064242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45149-D9C0-FAC7-CE35-D7D4A5519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BC92D-0BD0-AE3F-9E1F-573373F66A5E}"/>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218573F6-0451-F0CD-4DC5-AD3DB5496DD1}"/>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32097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9DEC-E1F0-F9B3-A343-0ED659E6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CABF0-99DD-D4CF-5C0A-C95A71E8B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FFF86-C82A-D098-D1CF-328F2894A595}"/>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3D20B21-6E7A-4233-ACDA-DD49E2CFF726}"/>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29051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A273-A08E-F3B1-AEA7-90B3D99A2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6DBD7-4D68-8FBA-49BC-63AB984AA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15200-A1FD-8E98-6795-AF724C01EA80}"/>
              </a:ext>
            </a:extLst>
          </p:cNvPr>
          <p:cNvSpPr>
            <a:spLocks noGrp="1"/>
          </p:cNvSpPr>
          <p:nvPr>
            <p:ph type="body" idx="1"/>
          </p:nvPr>
        </p:nvSpPr>
        <p:spPr/>
        <p:txBody>
          <a:bodyPr/>
          <a:lstStyle/>
          <a:p>
            <a:r>
              <a:rPr lang="en-US" i="0" dirty="0"/>
              <a:t>Discuss the outcome of the </a:t>
            </a:r>
            <a:r>
              <a:rPr lang="en-US" b="1" i="0" dirty="0"/>
              <a:t>Water and Soil Erosion Demonstration </a:t>
            </a:r>
            <a:r>
              <a:rPr lang="en-US" i="0" dirty="0"/>
              <a:t>with the class. </a:t>
            </a:r>
          </a:p>
        </p:txBody>
      </p:sp>
      <p:sp>
        <p:nvSpPr>
          <p:cNvPr id="4" name="Slide Number Placeholder 3">
            <a:extLst>
              <a:ext uri="{FF2B5EF4-FFF2-40B4-BE49-F238E27FC236}">
                <a16:creationId xmlns:a16="http://schemas.microsoft.com/office/drawing/2014/main" id="{366E5167-86F4-46D1-DFAA-E2E01D8B631B}"/>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43945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69B1-333C-D714-E38A-30E891583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8CC46-1119-2B69-075D-A8D87316F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F2DBD-1951-6084-19A6-8BE23237851B}"/>
              </a:ext>
            </a:extLst>
          </p:cNvPr>
          <p:cNvSpPr>
            <a:spLocks noGrp="1"/>
          </p:cNvSpPr>
          <p:nvPr>
            <p:ph type="body" idx="1"/>
          </p:nvPr>
        </p:nvSpPr>
        <p:spPr/>
        <p:txBody>
          <a:bodyPr/>
          <a:lstStyle/>
          <a:p>
            <a:r>
              <a:rPr lang="en-US" i="0" dirty="0"/>
              <a:t>(Hard surfaces like pavement may keep soil in place if on flat areas of land, but can increase erosion if a large amount of water flows through all at once and goes into nearby streams. A small storm in a city area may produce floods in city streams.)</a:t>
            </a:r>
          </a:p>
        </p:txBody>
      </p:sp>
      <p:sp>
        <p:nvSpPr>
          <p:cNvPr id="4" name="Slide Number Placeholder 3">
            <a:extLst>
              <a:ext uri="{FF2B5EF4-FFF2-40B4-BE49-F238E27FC236}">
                <a16:creationId xmlns:a16="http://schemas.microsoft.com/office/drawing/2014/main" id="{F70009FB-9EA1-CFE7-07F9-EE6CF6EDB09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31887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70DA-5F15-299C-3801-2EB535450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CE6E1-40A3-DF55-84D0-4F9C386D1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D5DA6-4368-4FF6-4D83-7B58041677C4}"/>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AF488F5-16CC-DCF9-6D9A-19278CA9C84B}"/>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421592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12312-3C7C-5B35-07F3-5090C4307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B6734-0D4E-B9B8-209F-15D61E55F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F8622-5ADB-D882-1750-EA4E984FF2E6}"/>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8ECE8954-94E0-2405-C499-FAD8523BB1F4}"/>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6403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F9540-B4D8-3BFE-48D9-F147E3C9C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6DB6F-DECB-EE25-E863-A237C77FE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54679-760B-5C64-E0D3-E9F65500689F}"/>
              </a:ext>
            </a:extLst>
          </p:cNvPr>
          <p:cNvSpPr>
            <a:spLocks noGrp="1"/>
          </p:cNvSpPr>
          <p:nvPr>
            <p:ph type="body" idx="1"/>
          </p:nvPr>
        </p:nvSpPr>
        <p:spPr/>
        <p:txBody>
          <a:bodyPr/>
          <a:lstStyle/>
          <a:p>
            <a:r>
              <a:rPr lang="en-US" i="0" dirty="0"/>
              <a:t>(A lot of water can be harmful and cause streambank to erode, causing issues for both plants and wildlife. Some issues for aquatic wildlife could be clogged gills, smothered nests so the eggs will not hatch, and pollutants entering the water. Water can also cause flooding.)</a:t>
            </a:r>
          </a:p>
        </p:txBody>
      </p:sp>
      <p:sp>
        <p:nvSpPr>
          <p:cNvPr id="4" name="Slide Number Placeholder 3">
            <a:extLst>
              <a:ext uri="{FF2B5EF4-FFF2-40B4-BE49-F238E27FC236}">
                <a16:creationId xmlns:a16="http://schemas.microsoft.com/office/drawing/2014/main" id="{3769629D-4802-9456-A362-E155C600CFBD}"/>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53629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D43B-3E05-5AD4-6927-C31F0934C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01DF6-A3B2-82BA-49AB-5C5CBA12B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F6A77-3703-40F5-0A14-D733B55B01D5}"/>
              </a:ext>
            </a:extLst>
          </p:cNvPr>
          <p:cNvSpPr>
            <a:spLocks noGrp="1"/>
          </p:cNvSpPr>
          <p:nvPr>
            <p:ph type="body" idx="1"/>
          </p:nvPr>
        </p:nvSpPr>
        <p:spPr/>
        <p:txBody>
          <a:bodyPr/>
          <a:lstStyle/>
          <a:p>
            <a:r>
              <a:rPr lang="en-US" i="0" dirty="0"/>
              <a:t>From the </a:t>
            </a:r>
            <a:r>
              <a:rPr lang="en-US" i="1" dirty="0"/>
              <a:t>MDC Teacher Portal</a:t>
            </a:r>
            <a:r>
              <a:rPr lang="en-US" i="0" dirty="0"/>
              <a:t>, display or distribute copies of the </a:t>
            </a:r>
            <a:r>
              <a:rPr lang="en-US" i="1" dirty="0"/>
              <a:t>My Outdoor Adventure </a:t>
            </a:r>
            <a:r>
              <a:rPr lang="en-US" i="0" dirty="0"/>
              <a:t>article from the August/September 2010 issue of </a:t>
            </a:r>
            <a:r>
              <a:rPr lang="en-US" i="1" dirty="0" err="1"/>
              <a:t>Xplor</a:t>
            </a:r>
            <a:r>
              <a:rPr lang="en-US" i="0" dirty="0"/>
              <a:t>, Page 7.</a:t>
            </a:r>
          </a:p>
        </p:txBody>
      </p:sp>
      <p:sp>
        <p:nvSpPr>
          <p:cNvPr id="4" name="Slide Number Placeholder 3">
            <a:extLst>
              <a:ext uri="{FF2B5EF4-FFF2-40B4-BE49-F238E27FC236}">
                <a16:creationId xmlns:a16="http://schemas.microsoft.com/office/drawing/2014/main" id="{2D85DB01-0DEF-7114-CEAF-DB3742010558}"/>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714393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7FD3-0E25-2CF6-1ABF-A21ED01A2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FFEE2-3828-5DA1-7F37-0CBE7C8D1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37554-F701-32A0-A223-5716AA16405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F57D3DE-75B5-E6B7-E458-8A8058AB81E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166864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B54F-290F-6813-ECA1-92E5A9ED1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25AA0-C9B2-B09D-A125-B465D4CBB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0A105-B31D-A289-4A1D-BEAFD8891C5B}"/>
              </a:ext>
            </a:extLst>
          </p:cNvPr>
          <p:cNvSpPr>
            <a:spLocks noGrp="1"/>
          </p:cNvSpPr>
          <p:nvPr>
            <p:ph type="body" idx="1"/>
          </p:nvPr>
        </p:nvSpPr>
        <p:spPr/>
        <p:txBody>
          <a:bodyPr/>
          <a:lstStyle/>
          <a:p>
            <a:r>
              <a:rPr lang="en-US" i="0" dirty="0"/>
              <a:t>Have students think about what they’ve learned so far about water erosion.</a:t>
            </a:r>
          </a:p>
        </p:txBody>
      </p:sp>
      <p:sp>
        <p:nvSpPr>
          <p:cNvPr id="4" name="Slide Number Placeholder 3">
            <a:extLst>
              <a:ext uri="{FF2B5EF4-FFF2-40B4-BE49-F238E27FC236}">
                <a16:creationId xmlns:a16="http://schemas.microsoft.com/office/drawing/2014/main" id="{CC1F173C-C1C8-73DC-CECA-6745AB2D5FB1}"/>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5172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B980-BF1A-37B3-8BC7-844B69B88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78C7B-07CB-319F-441B-9C5829120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6C621-5F0D-D6EA-AAE7-D8BB32C2C461}"/>
              </a:ext>
            </a:extLst>
          </p:cNvPr>
          <p:cNvSpPr>
            <a:spLocks noGrp="1"/>
          </p:cNvSpPr>
          <p:nvPr>
            <p:ph type="body" idx="1"/>
          </p:nvPr>
        </p:nvSpPr>
        <p:spPr/>
        <p:txBody>
          <a:bodyPr/>
          <a:lstStyle/>
          <a:p>
            <a:r>
              <a:rPr lang="en-US" i="0" dirty="0"/>
              <a:t>Have students open their student guides to </a:t>
            </a:r>
            <a:r>
              <a:rPr lang="en-US" b="1" i="0" dirty="0"/>
              <a:t>Science Notebook 6D Water and Soil Erosion Test: Plan, Create, and Test Ideas! </a:t>
            </a:r>
            <a:r>
              <a:rPr lang="en-US" i="0" dirty="0"/>
              <a:t>On Page 156. Students will draw a model of an improved design based on the three tests and explain why they think this model will hold the most soil in place.</a:t>
            </a:r>
          </a:p>
        </p:txBody>
      </p:sp>
      <p:sp>
        <p:nvSpPr>
          <p:cNvPr id="4" name="Slide Number Placeholder 3">
            <a:extLst>
              <a:ext uri="{FF2B5EF4-FFF2-40B4-BE49-F238E27FC236}">
                <a16:creationId xmlns:a16="http://schemas.microsoft.com/office/drawing/2014/main" id="{7C0BBC24-1C48-1D03-1E55-39AD7DBA73BF}"/>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40180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8062-706E-D7C9-B1BE-648369D12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03700-E211-2CE4-B2F5-D45453982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91D08-9DC7-DF29-B295-5B6AF2C83955}"/>
              </a:ext>
            </a:extLst>
          </p:cNvPr>
          <p:cNvSpPr>
            <a:spLocks noGrp="1"/>
          </p:cNvSpPr>
          <p:nvPr>
            <p:ph type="body" idx="1"/>
          </p:nvPr>
        </p:nvSpPr>
        <p:spPr/>
        <p:txBody>
          <a:bodyPr/>
          <a:lstStyle/>
          <a:p>
            <a:r>
              <a:rPr lang="en-US" i="0" dirty="0"/>
              <a:t>Have students take what they learned in their investigations to design their own tray to prevent water erosion. In small groups, have students work together to brainstorm how they will design their trays. They can start with the tray with grass and change as desired to meet their design, or teacher may wish to start with a new tray. Have each group share their design and get feedback from peers, sharing strengths and weaknesses of the design. Give students time to redesign their trays after they receive feedback.</a:t>
            </a:r>
          </a:p>
          <a:p>
            <a:endParaRPr lang="en-US" i="0" dirty="0"/>
          </a:p>
          <a:p>
            <a:r>
              <a:rPr lang="en-US" i="0" dirty="0"/>
              <a:t>Have students set up their trays and have each group pour the same amount of water into their landscape. Then have students complete the </a:t>
            </a:r>
            <a:r>
              <a:rPr lang="en-US" i="1" dirty="0"/>
              <a:t>first half</a:t>
            </a:r>
            <a:r>
              <a:rPr lang="en-US" i="0" dirty="0"/>
              <a:t> of </a:t>
            </a:r>
            <a:r>
              <a:rPr lang="en-US" b="1" i="0" dirty="0"/>
              <a:t>Science Notebook 6D Our Soil and Water Design: Evaluate and Share</a:t>
            </a:r>
            <a:r>
              <a:rPr lang="en-US" i="0" dirty="0"/>
              <a:t> on Page 157 of the student guide.</a:t>
            </a:r>
          </a:p>
        </p:txBody>
      </p:sp>
      <p:sp>
        <p:nvSpPr>
          <p:cNvPr id="4" name="Slide Number Placeholder 3">
            <a:extLst>
              <a:ext uri="{FF2B5EF4-FFF2-40B4-BE49-F238E27FC236}">
                <a16:creationId xmlns:a16="http://schemas.microsoft.com/office/drawing/2014/main" id="{C144F6F8-5F1A-D259-AD86-9CF6561DC0D4}"/>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4226323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08A16-5BA3-54D5-CC02-229FB1E0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94FD9-81F4-8AD2-6CB2-6D80BEDA8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E5470-4ACD-4E4B-A065-8C1FD033A48F}"/>
              </a:ext>
            </a:extLst>
          </p:cNvPr>
          <p:cNvSpPr>
            <a:spLocks noGrp="1"/>
          </p:cNvSpPr>
          <p:nvPr>
            <p:ph type="body" idx="1"/>
          </p:nvPr>
        </p:nvSpPr>
        <p:spPr/>
        <p:txBody>
          <a:bodyPr/>
          <a:lstStyle/>
          <a:p>
            <a:r>
              <a:rPr lang="en-US" i="0" dirty="0"/>
              <a:t>After exploring the concept of water erosion, have students open their student guides to Science Notebook 6D Water and Soil Test: Evaluate and Share on Page 157. Discuss how their trial compared to their classmates’ trials. Complete this with one group at a time, so everyone can hear the results of each landscape. Discuss as class which tray worked best and why.</a:t>
            </a:r>
          </a:p>
        </p:txBody>
      </p:sp>
      <p:sp>
        <p:nvSpPr>
          <p:cNvPr id="4" name="Slide Number Placeholder 3">
            <a:extLst>
              <a:ext uri="{FF2B5EF4-FFF2-40B4-BE49-F238E27FC236}">
                <a16:creationId xmlns:a16="http://schemas.microsoft.com/office/drawing/2014/main" id="{CF663E68-CCD3-B6D0-B856-9E5860A79319}"/>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94752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8900D-F9F8-C1B3-D00E-86E09DBE3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4D0BA-ADF3-4FF8-1C57-A22ECBAB6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190DF-A988-2B28-2FA6-3953E303544E}"/>
              </a:ext>
            </a:extLst>
          </p:cNvPr>
          <p:cNvSpPr>
            <a:spLocks noGrp="1"/>
          </p:cNvSpPr>
          <p:nvPr>
            <p:ph type="body" idx="1"/>
          </p:nvPr>
        </p:nvSpPr>
        <p:spPr/>
        <p:txBody>
          <a:bodyPr/>
          <a:lstStyle/>
          <a:p>
            <a:r>
              <a:rPr lang="en-US" i="0" dirty="0"/>
              <a:t>After everyone has shared their results, have students fill in the questions on the second half of the page.</a:t>
            </a:r>
          </a:p>
        </p:txBody>
      </p:sp>
      <p:sp>
        <p:nvSpPr>
          <p:cNvPr id="4" name="Slide Number Placeholder 3">
            <a:extLst>
              <a:ext uri="{FF2B5EF4-FFF2-40B4-BE49-F238E27FC236}">
                <a16:creationId xmlns:a16="http://schemas.microsoft.com/office/drawing/2014/main" id="{985A242D-FAB5-BDAE-6316-529BC25795CD}"/>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257856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598A-77A2-0399-F75B-E7C06B01F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D3B49-AEC4-4A87-5DA5-5EF437E4D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3CB98-6BF5-27CD-43B4-62B4BFE909F5}"/>
              </a:ext>
            </a:extLst>
          </p:cNvPr>
          <p:cNvSpPr>
            <a:spLocks noGrp="1"/>
          </p:cNvSpPr>
          <p:nvPr>
            <p:ph type="body" idx="1"/>
          </p:nvPr>
        </p:nvSpPr>
        <p:spPr/>
        <p:txBody>
          <a:bodyPr/>
          <a:lstStyle/>
          <a:p>
            <a:r>
              <a:rPr lang="en-US" b="1" i="0" dirty="0"/>
              <a:t>Rubric:</a:t>
            </a:r>
            <a:endParaRPr lang="en-US" dirty="0"/>
          </a:p>
          <a:p>
            <a:pPr marL="171450" indent="-171450">
              <a:buFont typeface="Arial" panose="020B0604020202020204" pitchFamily="34" charset="0"/>
              <a:buChar char="•"/>
            </a:pPr>
            <a:r>
              <a:rPr lang="en-US" i="0" dirty="0"/>
              <a:t>4 (Exceeds) – Student writes the problem the group needed to solve, draws a picture, and describes what happened to the soil during the test. Student circles if they solved the problem. Student provides at least 1 strength and 1 weakness. Each group member speaks about the design. Student uses complete sentences to describe the best tray to prevent water erosion and why. Student explains how we can stop or slow water erosion and why that method works best.</a:t>
            </a:r>
          </a:p>
          <a:p>
            <a:pPr marL="171450" indent="-171450">
              <a:buFont typeface="Arial" panose="020B0604020202020204" pitchFamily="34" charset="0"/>
              <a:buChar char="•"/>
            </a:pPr>
            <a:r>
              <a:rPr lang="en-US" i="0" dirty="0"/>
              <a:t>3 (Meets) – Student somewhat writes the problem the group needed to solve, draws a picture, and describes what happened to the soil during the test. Student circles if they solved the problem. Student may provide 1 strength or 1 weakness. Most group members speak. Student may or may not use complete sentences to describe the best tray to prevent water erosion and why. Student somewhat explains how we can stop or slow water erosion and why that method works best.</a:t>
            </a:r>
          </a:p>
          <a:p>
            <a:pPr marL="171450" indent="-171450">
              <a:buFont typeface="Arial" panose="020B0604020202020204" pitchFamily="34" charset="0"/>
              <a:buChar char="•"/>
            </a:pPr>
            <a:r>
              <a:rPr lang="en-US" i="0" dirty="0"/>
              <a:t>2 (Partially meets) – Student may or may not write the problem the group needed to solve, may or may not draw a picture, and somewhat describes what happened to the soil during the test. Student may or may not circle if they solved the problem. Student may or may not provide 1 strength or 1 weakness. Half of the group members speak. Student may or may not use complete sentences to describe the best tray to prevent water erosion and why. Student may or may not explain how we can stop or slow water erosion and why that method works best.</a:t>
            </a:r>
          </a:p>
          <a:p>
            <a:pPr marL="171450" indent="-171450">
              <a:buFont typeface="Arial" panose="020B0604020202020204" pitchFamily="34" charset="0"/>
              <a:buChar char="•"/>
            </a:pPr>
            <a:r>
              <a:rPr lang="en-US" i="0" dirty="0"/>
              <a:t>1 (Does not meet) – Student does not write the problem, may or may not draw a picture and describe what happened to the soil during the test. Student does not provide a strength or weakness. Only one group member speaks. Student does not use complete sentences to describe the best tray to prevent water erosion ad why. Student does not explain how to stop or slow water erosion.</a:t>
            </a:r>
          </a:p>
        </p:txBody>
      </p:sp>
      <p:sp>
        <p:nvSpPr>
          <p:cNvPr id="4" name="Slide Number Placeholder 3">
            <a:extLst>
              <a:ext uri="{FF2B5EF4-FFF2-40B4-BE49-F238E27FC236}">
                <a16:creationId xmlns:a16="http://schemas.microsoft.com/office/drawing/2014/main" id="{2C8D9605-512C-DA6F-E660-3DD452D1F524}"/>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06159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AFDA2-A273-E734-970B-E96569C5F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87D09-09E3-4644-57C4-17CAB24D6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E33BB-DD9A-DC5F-C9E5-CCB9D97F8E2E}"/>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9475584-3BD5-29E9-F5FA-AF7CE040344F}"/>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46114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A32DF-279F-B704-FDDA-A76E34DBC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F60BD-C5BB-7CF4-287F-847CAB7B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5E4F4-FFDD-AAEC-B703-FED675729C02}"/>
              </a:ext>
            </a:extLst>
          </p:cNvPr>
          <p:cNvSpPr>
            <a:spLocks noGrp="1"/>
          </p:cNvSpPr>
          <p:nvPr>
            <p:ph type="body" idx="1"/>
          </p:nvPr>
        </p:nvSpPr>
        <p:spPr/>
        <p:txBody>
          <a:bodyPr/>
          <a:lstStyle/>
          <a:p>
            <a:r>
              <a:rPr lang="en-US" i="0" dirty="0"/>
              <a:t>Have students review photos in the student guide in the previous lesson about weathering and erosion.</a:t>
            </a:r>
          </a:p>
        </p:txBody>
      </p:sp>
      <p:sp>
        <p:nvSpPr>
          <p:cNvPr id="4" name="Slide Number Placeholder 3">
            <a:extLst>
              <a:ext uri="{FF2B5EF4-FFF2-40B4-BE49-F238E27FC236}">
                <a16:creationId xmlns:a16="http://schemas.microsoft.com/office/drawing/2014/main" id="{70472634-4C16-9946-7041-EC6002AEA5C7}"/>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16347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A9DF-D750-E524-04F4-0403FE61C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4F00C-02C5-6576-9799-F4F78C63C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9325A-429F-ABFB-BD27-155228E83D54}"/>
              </a:ext>
            </a:extLst>
          </p:cNvPr>
          <p:cNvSpPr>
            <a:spLocks noGrp="1"/>
          </p:cNvSpPr>
          <p:nvPr>
            <p:ph type="body" idx="1"/>
          </p:nvPr>
        </p:nvSpPr>
        <p:spPr/>
        <p:txBody>
          <a:bodyPr/>
          <a:lstStyle/>
          <a:p>
            <a:r>
              <a:rPr lang="en-US" i="0" dirty="0"/>
              <a:t>Have students read from the student guide </a:t>
            </a:r>
            <a:r>
              <a:rPr lang="en-US" b="1" i="0" dirty="0"/>
              <a:t>Lesson 6D Testing Water’s Movement </a:t>
            </a:r>
            <a:r>
              <a:rPr lang="en-US" i="0" dirty="0"/>
              <a:t>introduction on pages 152-153. Read the guiding question together.</a:t>
            </a:r>
          </a:p>
          <a:p>
            <a:endParaRPr lang="en-US" dirty="0"/>
          </a:p>
          <a:p>
            <a:r>
              <a:rPr lang="en-US" b="1" dirty="0"/>
              <a:t>Guiding Question:</a:t>
            </a:r>
            <a:r>
              <a:rPr lang="en-US" dirty="0"/>
              <a:t> How can we stop or slow water as it picks up and carries soil away?</a:t>
            </a:r>
          </a:p>
        </p:txBody>
      </p:sp>
      <p:sp>
        <p:nvSpPr>
          <p:cNvPr id="4" name="Slide Number Placeholder 3">
            <a:extLst>
              <a:ext uri="{FF2B5EF4-FFF2-40B4-BE49-F238E27FC236}">
                <a16:creationId xmlns:a16="http://schemas.microsoft.com/office/drawing/2014/main" id="{95BA665A-1263-65C5-22A4-CDBFCC327736}"/>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611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506C-B408-1136-EFC8-B6C95822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945AF-4AFF-2F09-1A21-703BC9D90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B63A-5446-A780-5E41-F594A8C6E02E}"/>
              </a:ext>
            </a:extLst>
          </p:cNvPr>
          <p:cNvSpPr>
            <a:spLocks noGrp="1"/>
          </p:cNvSpPr>
          <p:nvPr>
            <p:ph type="body" idx="1"/>
          </p:nvPr>
        </p:nvSpPr>
        <p:spPr/>
        <p:txBody>
          <a:bodyPr/>
          <a:lstStyle/>
          <a:p>
            <a:r>
              <a:rPr lang="en-US" i="0" dirty="0"/>
              <a:t>Discuss the </a:t>
            </a:r>
            <a:r>
              <a:rPr lang="en-US" b="1" i="0" dirty="0"/>
              <a:t>Talk About It </a:t>
            </a:r>
            <a:r>
              <a:rPr lang="en-US" i="0" dirty="0"/>
              <a:t>and the photos from both pages. Record ideas on the board.</a:t>
            </a:r>
          </a:p>
        </p:txBody>
      </p:sp>
      <p:sp>
        <p:nvSpPr>
          <p:cNvPr id="4" name="Slide Number Placeholder 3">
            <a:extLst>
              <a:ext uri="{FF2B5EF4-FFF2-40B4-BE49-F238E27FC236}">
                <a16:creationId xmlns:a16="http://schemas.microsoft.com/office/drawing/2014/main" id="{35F046CE-D1A3-A46A-E405-224E4F24D864}"/>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05354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552A-495C-2E7B-C009-D8CDA6EBD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3007B-1D24-F0C6-4B3E-C258085A3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C61B3-970E-B196-8912-EDC2A795E88A}"/>
              </a:ext>
            </a:extLst>
          </p:cNvPr>
          <p:cNvSpPr>
            <a:spLocks noGrp="1"/>
          </p:cNvSpPr>
          <p:nvPr>
            <p:ph type="body" idx="1"/>
          </p:nvPr>
        </p:nvSpPr>
        <p:spPr/>
        <p:txBody>
          <a:bodyPr/>
          <a:lstStyle/>
          <a:p>
            <a:r>
              <a:rPr lang="en-US" i="0" dirty="0"/>
              <a:t>Guide students to the idea of testing different types of soil coverage such as bare soil, soil with rocks, and soil with plants. </a:t>
            </a:r>
            <a:r>
              <a:rPr lang="en-US" i="1" dirty="0"/>
              <a:t>Today and next week, we are going to become engineers and explore ideas to solve these issues.</a:t>
            </a:r>
          </a:p>
        </p:txBody>
      </p:sp>
      <p:sp>
        <p:nvSpPr>
          <p:cNvPr id="4" name="Slide Number Placeholder 3">
            <a:extLst>
              <a:ext uri="{FF2B5EF4-FFF2-40B4-BE49-F238E27FC236}">
                <a16:creationId xmlns:a16="http://schemas.microsoft.com/office/drawing/2014/main" id="{9EED9A69-343C-3565-DFE0-ABD4CD99C523}"/>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84874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1553-1B1C-C4BE-AABF-31D1121E2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B4310-028B-6FAD-797A-0B3324BD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FDE0C-581E-FC29-79B0-2BA1FE18A512}"/>
              </a:ext>
            </a:extLst>
          </p:cNvPr>
          <p:cNvSpPr>
            <a:spLocks noGrp="1"/>
          </p:cNvSpPr>
          <p:nvPr>
            <p:ph type="body" idx="1"/>
          </p:nvPr>
        </p:nvSpPr>
        <p:spPr/>
        <p:txBody>
          <a:bodyPr/>
          <a:lstStyle/>
          <a:p>
            <a:r>
              <a:rPr lang="en-US" b="1" i="0" dirty="0"/>
              <a:t>Teacher Note: </a:t>
            </a:r>
            <a:r>
              <a:rPr lang="en-US" i="0" dirty="0"/>
              <a:t>You may consider teaching the following activity outside instead of inside the classroom. This lesson focus will be to demonstrate how soil in affected by moving water and determine if there are ways to stop, slow, or reduce soil erosion and to study how plants’ and trees’ root systems help stabilize soil and potentially reduce erosion. The activity calls for 3 demonstration trays. Consider preparing 6 trays total if you are conducting the wind erosion experiment for </a:t>
            </a:r>
            <a:r>
              <a:rPr lang="en-US" b="1" i="0" dirty="0"/>
              <a:t>Lesson 6E</a:t>
            </a:r>
            <a:r>
              <a:rPr lang="en-US" i="0" dirty="0"/>
              <a:t> at the same time.</a:t>
            </a:r>
          </a:p>
          <a:p>
            <a:endParaRPr lang="en-US" i="1" dirty="0"/>
          </a:p>
          <a:p>
            <a:r>
              <a:rPr lang="en-US" i="1" dirty="0"/>
              <a:t>Revisit the guiding question or the problem to solve: How can we stop or slow water as it picks up and carries soil away? To start solving this problem, we need to perform a few tests to compare the results. Let’s explore the idea of what happens if we have nothing on top of the soil, to rocks on the soil, or plants growing from the soil.</a:t>
            </a:r>
          </a:p>
        </p:txBody>
      </p:sp>
      <p:sp>
        <p:nvSpPr>
          <p:cNvPr id="4" name="Slide Number Placeholder 3">
            <a:extLst>
              <a:ext uri="{FF2B5EF4-FFF2-40B4-BE49-F238E27FC236}">
                <a16:creationId xmlns:a16="http://schemas.microsoft.com/office/drawing/2014/main" id="{273FC9D5-ECB0-1389-EF7C-2DA6928807CC}"/>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2499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7639-CF7D-269E-ED3F-E20A3C673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A198F-E046-E8DD-0F4B-148C639A1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44C70-DCB8-A674-BA67-FA2FB0E68093}"/>
              </a:ext>
            </a:extLst>
          </p:cNvPr>
          <p:cNvSpPr>
            <a:spLocks noGrp="1"/>
          </p:cNvSpPr>
          <p:nvPr>
            <p:ph type="body" idx="1"/>
          </p:nvPr>
        </p:nvSpPr>
        <p:spPr/>
        <p:txBody>
          <a:bodyPr/>
          <a:lstStyle/>
          <a:p>
            <a:r>
              <a:rPr lang="en-US" i="0" dirty="0"/>
              <a:t>For the class activity, put equal amounts of soil into your 3 demonstration trays. Have students build a hill of soil at the end of each soil tray. In the first tray, students will see how bare soil is affected by water (symbolizes hill with bare soil). In the second tray, cover the hill with rocks (symbolizes hill of soil and rocks). In the third tray, cover the hill with straw or grass clippings, or seedlings (symbolizes hill with grass or plants.)</a:t>
            </a:r>
          </a:p>
          <a:p>
            <a:endParaRPr lang="en-US" i="0" dirty="0"/>
          </a:p>
          <a:p>
            <a:r>
              <a:rPr lang="en-US" b="1" i="0" dirty="0"/>
              <a:t>Teacher Note: </a:t>
            </a:r>
            <a:r>
              <a:rPr lang="en-US" i="0" dirty="0"/>
              <a:t>To show how roots help keep soil in place, instead of straw and grass, you can grow plants in the third tray. If you plant seeds, you will need to plant several weeks before you teach the lesson – this tray of plants could be kept and reused year after year.</a:t>
            </a:r>
          </a:p>
        </p:txBody>
      </p:sp>
      <p:sp>
        <p:nvSpPr>
          <p:cNvPr id="4" name="Slide Number Placeholder 3">
            <a:extLst>
              <a:ext uri="{FF2B5EF4-FFF2-40B4-BE49-F238E27FC236}">
                <a16:creationId xmlns:a16="http://schemas.microsoft.com/office/drawing/2014/main" id="{8BF7A7BD-FC81-CA93-A772-A7E76EDDA9D8}"/>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77022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EDC2-92FB-8265-81D4-C0F18D255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C5705-7CA5-15A8-0CF1-108EA0BF6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E3078-BCB0-0C5F-D287-A6258917AF05}"/>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E9B0EF3F-DCBA-7CD8-D658-879F90418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7C548-B8EC-A215-D5DD-8CE887E84DD4}"/>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330369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6B39-6930-24C4-CC65-0D937E834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7D3C6-5E9B-2F2F-862B-DBFDB397F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6173-3849-747F-38A6-2EDEA93D1B1A}"/>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C2172DA5-AD59-1887-193B-7208FC946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54A94-4D9D-786B-2F4E-887BCC942D3D}"/>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222815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38779E-017D-52F4-216C-7C5F9F23A8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C5080A-A3C4-51EA-1EA5-040207858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FB88E-24C1-D5ED-0E16-E614101E40AC}"/>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F0AD3E7F-8F7E-9308-A5FC-8BCF8EF26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5546C-4755-6144-F371-06F5D0E39B09}"/>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112190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CD4-E8CC-BA71-7692-858F11F1D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FBA11-F95F-5CD2-7E94-176EBC21C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0D5C5-EB74-40E9-11BE-0C0CD3A47141}"/>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7D33C62A-24A8-735A-B717-67B7495B9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F04E3-BB0A-D46C-2FCE-462F8AE7BA50}"/>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392762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2CF6-02EF-2BEA-D216-0537B3512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52986E-28B5-C459-1745-364809E3D3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C341E-3AFA-DD93-E7B3-8D0D4D9C0339}"/>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13973AEF-76E1-3D7B-B15F-419C74D8F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7BAF6-B1DB-8F55-F08D-5E567A16A687}"/>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37623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1794-259B-A1EC-1568-09B6B8291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71B49-FB3D-3BBA-6742-662DCDE7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C1F23-8C1F-CDA9-4BCA-8203A1679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72D1AE-456E-1829-2A4E-B015001C3AFD}"/>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6" name="Footer Placeholder 5">
            <a:extLst>
              <a:ext uri="{FF2B5EF4-FFF2-40B4-BE49-F238E27FC236}">
                <a16:creationId xmlns:a16="http://schemas.microsoft.com/office/drawing/2014/main" id="{9B3F7C94-9455-E20B-5893-AA884CDDF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A12F3-7AD9-FCE6-3EBE-F579E264B592}"/>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373352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09F4-151D-2CAC-E16E-8616CF727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4D9C9-E8D2-B596-522E-B37CE8118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FEE44-8482-0B6F-462D-B5719B04F2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EA66D-FFC9-BBCC-E9E1-E78956283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DD0DE-A7A4-F6A4-0C55-FA0124FD0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E73D4-5FB8-F775-5736-0BCD3B4975E5}"/>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8" name="Footer Placeholder 7">
            <a:extLst>
              <a:ext uri="{FF2B5EF4-FFF2-40B4-BE49-F238E27FC236}">
                <a16:creationId xmlns:a16="http://schemas.microsoft.com/office/drawing/2014/main" id="{9764B8DD-1059-DE47-8F0D-A8E6988268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72B2CC-1523-DD2E-BABC-5E23C0A0E397}"/>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11221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552A-31D6-9970-22A2-2266428DD0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4D00E3-394B-9845-CE76-50EF462860F6}"/>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4" name="Footer Placeholder 3">
            <a:extLst>
              <a:ext uri="{FF2B5EF4-FFF2-40B4-BE49-F238E27FC236}">
                <a16:creationId xmlns:a16="http://schemas.microsoft.com/office/drawing/2014/main" id="{F7950108-7884-FCB7-4714-AC193A4901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31C2C8-E043-1C1A-8623-F9C7F0C53074}"/>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21150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71813-5EAE-EC34-BD86-3B49181B0932}"/>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3" name="Footer Placeholder 2">
            <a:extLst>
              <a:ext uri="{FF2B5EF4-FFF2-40B4-BE49-F238E27FC236}">
                <a16:creationId xmlns:a16="http://schemas.microsoft.com/office/drawing/2014/main" id="{FD420A16-EA61-0765-F82E-FBEFCB977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DA91F-A0A4-9018-8CC3-F9CDB9BB3BC6}"/>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393127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6118-465E-5ACB-F7DE-6260E9ACB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BCB603-35B8-786E-0CC1-85E48928E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85143-B5F5-A66F-461D-B3ED876B1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9B054-9E53-2646-21EB-7FF09D12018F}"/>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6" name="Footer Placeholder 5">
            <a:extLst>
              <a:ext uri="{FF2B5EF4-FFF2-40B4-BE49-F238E27FC236}">
                <a16:creationId xmlns:a16="http://schemas.microsoft.com/office/drawing/2014/main" id="{42BDAB17-7A61-1A12-C8C7-B351612FC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E0BC5-D84D-E523-F92E-EF10F97A6253}"/>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280957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1E84-9021-E245-2FC1-08FF2B965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40F7F-73E7-F3B8-2001-064AB7540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A1670-2F90-5852-6566-30050FCCA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B95A3-E727-F202-0088-9FFD78F39AFF}"/>
              </a:ext>
            </a:extLst>
          </p:cNvPr>
          <p:cNvSpPr>
            <a:spLocks noGrp="1"/>
          </p:cNvSpPr>
          <p:nvPr>
            <p:ph type="dt" sz="half" idx="10"/>
          </p:nvPr>
        </p:nvSpPr>
        <p:spPr/>
        <p:txBody>
          <a:bodyPr/>
          <a:lstStyle/>
          <a:p>
            <a:fld id="{8695125B-5F29-4C00-AA4F-C30A4DD412EF}" type="datetimeFigureOut">
              <a:rPr lang="en-US" smtClean="0"/>
              <a:t>8/29/2025</a:t>
            </a:fld>
            <a:endParaRPr lang="en-US"/>
          </a:p>
        </p:txBody>
      </p:sp>
      <p:sp>
        <p:nvSpPr>
          <p:cNvPr id="6" name="Footer Placeholder 5">
            <a:extLst>
              <a:ext uri="{FF2B5EF4-FFF2-40B4-BE49-F238E27FC236}">
                <a16:creationId xmlns:a16="http://schemas.microsoft.com/office/drawing/2014/main" id="{165440BC-8A13-B112-8BC0-588700345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93FAD-DD6C-A837-F92D-C3AFCDC35A36}"/>
              </a:ext>
            </a:extLst>
          </p:cNvPr>
          <p:cNvSpPr>
            <a:spLocks noGrp="1"/>
          </p:cNvSpPr>
          <p:nvPr>
            <p:ph type="sldNum" sz="quarter" idx="12"/>
          </p:nvPr>
        </p:nvSpPr>
        <p:spPr/>
        <p:txBody>
          <a:bodyPr/>
          <a:lstStyle/>
          <a:p>
            <a:fld id="{B3446415-1304-4A12-AFE7-9DC536CA32E7}" type="slidenum">
              <a:rPr lang="en-US" smtClean="0"/>
              <a:t>‹#›</a:t>
            </a:fld>
            <a:endParaRPr lang="en-US"/>
          </a:p>
        </p:txBody>
      </p:sp>
    </p:spTree>
    <p:extLst>
      <p:ext uri="{BB962C8B-B14F-4D97-AF65-F5344CB8AC3E}">
        <p14:creationId xmlns:p14="http://schemas.microsoft.com/office/powerpoint/2010/main" val="146425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F2B1F-4BEF-2C0C-2375-CB043DC90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9FCB4-B6AD-E634-4154-08ECD17F3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FE9C-2966-C333-BD1F-E9551CE0E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95125B-5F29-4C00-AA4F-C30A4DD412EF}" type="datetimeFigureOut">
              <a:rPr lang="en-US" smtClean="0"/>
              <a:t>8/29/2025</a:t>
            </a:fld>
            <a:endParaRPr lang="en-US"/>
          </a:p>
        </p:txBody>
      </p:sp>
      <p:sp>
        <p:nvSpPr>
          <p:cNvPr id="5" name="Footer Placeholder 4">
            <a:extLst>
              <a:ext uri="{FF2B5EF4-FFF2-40B4-BE49-F238E27FC236}">
                <a16:creationId xmlns:a16="http://schemas.microsoft.com/office/drawing/2014/main" id="{E1C42B41-E17B-97E7-E466-45B368C51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69283C-07DA-4777-086C-DA49FB512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446415-1304-4A12-AFE7-9DC536CA32E7}" type="slidenum">
              <a:rPr lang="en-US" smtClean="0"/>
              <a:t>‹#›</a:t>
            </a:fld>
            <a:endParaRPr lang="en-US"/>
          </a:p>
        </p:txBody>
      </p:sp>
    </p:spTree>
    <p:extLst>
      <p:ext uri="{BB962C8B-B14F-4D97-AF65-F5344CB8AC3E}">
        <p14:creationId xmlns:p14="http://schemas.microsoft.com/office/powerpoint/2010/main" val="145289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education.mdc.mo.gov/sites/default/files/2025-04/6D%20My%20Outdoor%20Adventure%20Xplor%20Article.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B99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B47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242198" y="2527076"/>
            <a:ext cx="739718" cy="5233794"/>
          </a:xfrm>
          <a:prstGeom prst="snip2Same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6D: Testing Water’s Movement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94431"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A3F4-7ED9-0EB7-B22A-24DE5BE72D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4B600D-D34F-38C6-8279-C2713652A9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F97948-CA2B-05F6-BACF-A4BAA6B2103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7E8D3F81-0E01-9C12-28F7-9F0517D2032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C6EBE392-CEBF-10DD-1C29-9B81776DB34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5D57D2-23E6-D179-05CE-84E8FACA6ED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5C81BAD7-9A09-F3D6-DFD9-5A69318AD70F}"/>
              </a:ext>
            </a:extLst>
          </p:cNvPr>
          <p:cNvSpPr txBox="1"/>
          <p:nvPr/>
        </p:nvSpPr>
        <p:spPr>
          <a:xfrm>
            <a:off x="175107" y="555973"/>
            <a:ext cx="11710415" cy="707886"/>
          </a:xfrm>
          <a:prstGeom prst="rect">
            <a:avLst/>
          </a:prstGeom>
          <a:noFill/>
        </p:spPr>
        <p:txBody>
          <a:bodyPr wrap="square">
            <a:spAutoFit/>
          </a:bodyPr>
          <a:lstStyle/>
          <a:p>
            <a:pPr algn="ctr"/>
            <a:r>
              <a:rPr lang="en-US" sz="4000" dirty="0">
                <a:latin typeface="Avenir Next LT Pro" panose="020B0504020202020204" pitchFamily="34" charset="0"/>
              </a:rPr>
              <a:t>Build a hill of soil at the end of each soil tray.</a:t>
            </a:r>
          </a:p>
        </p:txBody>
      </p:sp>
      <p:sp>
        <p:nvSpPr>
          <p:cNvPr id="7" name="TextBox 6">
            <a:extLst>
              <a:ext uri="{FF2B5EF4-FFF2-40B4-BE49-F238E27FC236}">
                <a16:creationId xmlns:a16="http://schemas.microsoft.com/office/drawing/2014/main" id="{4AF2916D-CD99-B164-1631-EF6CD6C21C8A}"/>
              </a:ext>
            </a:extLst>
          </p:cNvPr>
          <p:cNvSpPr txBox="1"/>
          <p:nvPr/>
        </p:nvSpPr>
        <p:spPr>
          <a:xfrm>
            <a:off x="175107" y="1855068"/>
            <a:ext cx="11710415" cy="3785652"/>
          </a:xfrm>
          <a:prstGeom prst="rect">
            <a:avLst/>
          </a:prstGeom>
          <a:noFill/>
        </p:spPr>
        <p:txBody>
          <a:bodyPr wrap="square">
            <a:spAutoFit/>
          </a:bodyPr>
          <a:lstStyle/>
          <a:p>
            <a:r>
              <a:rPr lang="en-US" sz="4000" b="1" dirty="0">
                <a:latin typeface="Avenir Next LT Pro" panose="020B0504020202020204" pitchFamily="34" charset="0"/>
              </a:rPr>
              <a:t>1</a:t>
            </a:r>
            <a:r>
              <a:rPr lang="en-US" sz="4000" b="1" baseline="30000" dirty="0">
                <a:latin typeface="Avenir Next LT Pro" panose="020B0504020202020204" pitchFamily="34" charset="0"/>
              </a:rPr>
              <a:t>st</a:t>
            </a:r>
            <a:r>
              <a:rPr lang="en-US" sz="4000" b="1" dirty="0">
                <a:latin typeface="Avenir Next LT Pro" panose="020B0504020202020204" pitchFamily="34" charset="0"/>
              </a:rPr>
              <a:t> Tray </a:t>
            </a:r>
            <a:r>
              <a:rPr lang="en-US" sz="4000" dirty="0">
                <a:latin typeface="Avenir Next LT Pro" panose="020B0504020202020204" pitchFamily="34" charset="0"/>
              </a:rPr>
              <a:t>– See how bare soil is affected by water</a:t>
            </a:r>
          </a:p>
          <a:p>
            <a:endParaRPr lang="en-US" sz="4000" dirty="0">
              <a:latin typeface="Avenir Next LT Pro" panose="020B0504020202020204" pitchFamily="34" charset="0"/>
            </a:endParaRPr>
          </a:p>
          <a:p>
            <a:r>
              <a:rPr lang="en-US" sz="4000" b="1" dirty="0">
                <a:latin typeface="Avenir Next LT Pro" panose="020B0504020202020204" pitchFamily="34" charset="0"/>
              </a:rPr>
              <a:t>2</a:t>
            </a:r>
            <a:r>
              <a:rPr lang="en-US" sz="4000" b="1" baseline="30000" dirty="0">
                <a:latin typeface="Avenir Next LT Pro" panose="020B0504020202020204" pitchFamily="34" charset="0"/>
              </a:rPr>
              <a:t>nd</a:t>
            </a:r>
            <a:r>
              <a:rPr lang="en-US" sz="4000" b="1" dirty="0">
                <a:latin typeface="Avenir Next LT Pro" panose="020B0504020202020204" pitchFamily="34" charset="0"/>
              </a:rPr>
              <a:t> Tray </a:t>
            </a:r>
            <a:r>
              <a:rPr lang="en-US" sz="4000" dirty="0">
                <a:latin typeface="Avenir Next LT Pro" panose="020B0504020202020204" pitchFamily="34" charset="0"/>
              </a:rPr>
              <a:t>– Cover the hill with rocks</a:t>
            </a:r>
          </a:p>
          <a:p>
            <a:endParaRPr lang="en-US" sz="4000" dirty="0">
              <a:latin typeface="Avenir Next LT Pro" panose="020B0504020202020204" pitchFamily="34" charset="0"/>
            </a:endParaRPr>
          </a:p>
          <a:p>
            <a:r>
              <a:rPr lang="en-US" sz="4000" b="1" dirty="0">
                <a:latin typeface="Avenir Next LT Pro" panose="020B0504020202020204" pitchFamily="34" charset="0"/>
              </a:rPr>
              <a:t>3</a:t>
            </a:r>
            <a:r>
              <a:rPr lang="en-US" sz="4000" b="1" baseline="30000" dirty="0">
                <a:latin typeface="Avenir Next LT Pro" panose="020B0504020202020204" pitchFamily="34" charset="0"/>
              </a:rPr>
              <a:t>rd</a:t>
            </a:r>
            <a:r>
              <a:rPr lang="en-US" sz="4000" b="1" dirty="0">
                <a:latin typeface="Avenir Next LT Pro" panose="020B0504020202020204" pitchFamily="34" charset="0"/>
              </a:rPr>
              <a:t> Tray </a:t>
            </a:r>
            <a:r>
              <a:rPr lang="en-US" sz="4000" dirty="0">
                <a:latin typeface="Avenir Next LT Pro" panose="020B0504020202020204" pitchFamily="34" charset="0"/>
              </a:rPr>
              <a:t>– Cover the hill with straw or grass clippings, or seedlings</a:t>
            </a:r>
          </a:p>
        </p:txBody>
      </p:sp>
    </p:spTree>
    <p:extLst>
      <p:ext uri="{BB962C8B-B14F-4D97-AF65-F5344CB8AC3E}">
        <p14:creationId xmlns:p14="http://schemas.microsoft.com/office/powerpoint/2010/main" val="61315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C9B46-E7C8-432F-8A85-D5F4C6A2B1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2D9CD1-EB37-63D6-EDD9-72175E5F0BE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805EFE-A4D0-4D94-DB44-312BBDA2D9D6}"/>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3CC66C1F-1E02-8534-45B4-8E420BBF6C0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B90FA631-09C1-4A3A-D823-70D0B406E3E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679EB6-B6F3-9148-7491-ABAF414AF8E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4EF7F562-4ED2-7CD3-7283-5B8E91B03C3D}"/>
              </a:ext>
            </a:extLst>
          </p:cNvPr>
          <p:cNvSpPr txBox="1"/>
          <p:nvPr/>
        </p:nvSpPr>
        <p:spPr>
          <a:xfrm>
            <a:off x="5248303" y="1591345"/>
            <a:ext cx="6602322"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your prediction of what you think will happen when water is poured on the soil.</a:t>
            </a:r>
          </a:p>
        </p:txBody>
      </p:sp>
      <p:pic>
        <p:nvPicPr>
          <p:cNvPr id="10" name="Picture 9" descr="A picture containing table&#10;&#10;AI-generated content may be incorrect.">
            <a:extLst>
              <a:ext uri="{FF2B5EF4-FFF2-40B4-BE49-F238E27FC236}">
                <a16:creationId xmlns:a16="http://schemas.microsoft.com/office/drawing/2014/main" id="{83926D78-CF13-C866-AACB-0487DEF1C6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4982"/>
            <a:ext cx="4713416" cy="6099714"/>
          </a:xfrm>
          <a:prstGeom prst="rect">
            <a:avLst/>
          </a:prstGeom>
          <a:ln>
            <a:solidFill>
              <a:schemeClr val="tx1"/>
            </a:solidFill>
          </a:ln>
        </p:spPr>
      </p:pic>
      <p:pic>
        <p:nvPicPr>
          <p:cNvPr id="8" name="Picture 7">
            <a:extLst>
              <a:ext uri="{FF2B5EF4-FFF2-40B4-BE49-F238E27FC236}">
                <a16:creationId xmlns:a16="http://schemas.microsoft.com/office/drawing/2014/main" id="{44B56067-6876-37A0-3E76-1CB4E45B981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9447" y="21584"/>
            <a:ext cx="1070292" cy="1569761"/>
          </a:xfrm>
          <a:prstGeom prst="rect">
            <a:avLst/>
          </a:prstGeom>
        </p:spPr>
      </p:pic>
    </p:spTree>
    <p:extLst>
      <p:ext uri="{BB962C8B-B14F-4D97-AF65-F5344CB8AC3E}">
        <p14:creationId xmlns:p14="http://schemas.microsoft.com/office/powerpoint/2010/main" val="41034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E159C-B8E6-075A-CBFC-1426237C76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E202A9-18FC-8E17-B91F-4DB029C230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DEE1F9-E40B-818F-472E-5EA9F466D6C9}"/>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A2F855A1-9A08-BB0A-0675-4667265B4A7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850D654E-B431-4EF4-4B36-516E4D6FA83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0BBB12-95B4-48C2-534B-BE819A7F00A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B2361F94-5055-52D0-EE26-FF8B3515835A}"/>
              </a:ext>
            </a:extLst>
          </p:cNvPr>
          <p:cNvSpPr txBox="1"/>
          <p:nvPr/>
        </p:nvSpPr>
        <p:spPr>
          <a:xfrm>
            <a:off x="5248303" y="1591345"/>
            <a:ext cx="6602322"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a second picture – the “after” picture of how the water changed the soil.</a:t>
            </a:r>
          </a:p>
        </p:txBody>
      </p:sp>
      <p:pic>
        <p:nvPicPr>
          <p:cNvPr id="10" name="Picture 9" descr="A picture containing table&#10;&#10;AI-generated content may be incorrect.">
            <a:extLst>
              <a:ext uri="{FF2B5EF4-FFF2-40B4-BE49-F238E27FC236}">
                <a16:creationId xmlns:a16="http://schemas.microsoft.com/office/drawing/2014/main" id="{755AE111-C1CF-9F77-7E13-FAE01FAE3C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4982"/>
            <a:ext cx="4713416" cy="6099714"/>
          </a:xfrm>
          <a:prstGeom prst="rect">
            <a:avLst/>
          </a:prstGeom>
          <a:ln>
            <a:solidFill>
              <a:schemeClr val="tx1"/>
            </a:solidFill>
          </a:ln>
        </p:spPr>
      </p:pic>
      <p:pic>
        <p:nvPicPr>
          <p:cNvPr id="7" name="Picture 6">
            <a:extLst>
              <a:ext uri="{FF2B5EF4-FFF2-40B4-BE49-F238E27FC236}">
                <a16:creationId xmlns:a16="http://schemas.microsoft.com/office/drawing/2014/main" id="{CFA6A862-511C-36F2-8E80-684DA775C5B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9447" y="21584"/>
            <a:ext cx="1070292" cy="1569761"/>
          </a:xfrm>
          <a:prstGeom prst="rect">
            <a:avLst/>
          </a:prstGeom>
        </p:spPr>
      </p:pic>
    </p:spTree>
    <p:extLst>
      <p:ext uri="{BB962C8B-B14F-4D97-AF65-F5344CB8AC3E}">
        <p14:creationId xmlns:p14="http://schemas.microsoft.com/office/powerpoint/2010/main" val="412911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0DC5-3E9B-402B-B8FF-3E9621522C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567A25-73B2-E313-1E32-CB88C54D31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DD702D-F160-33F3-35B4-E280F69EEA2B}"/>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E8C0301D-160C-4BC7-7B46-EDEF65951FE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66F3B17C-930F-B294-0AA2-E73904461F7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1E366F-B77D-B976-A225-8BE577EEF11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7ECE342C-DE2B-278A-8CDD-E0A92EB2D0AB}"/>
              </a:ext>
            </a:extLst>
          </p:cNvPr>
          <p:cNvSpPr txBox="1"/>
          <p:nvPr/>
        </p:nvSpPr>
        <p:spPr>
          <a:xfrm>
            <a:off x="5343553" y="2598003"/>
            <a:ext cx="6602322" cy="830997"/>
          </a:xfrm>
          <a:prstGeom prst="rect">
            <a:avLst/>
          </a:prstGeom>
          <a:noFill/>
        </p:spPr>
        <p:txBody>
          <a:bodyPr wrap="square">
            <a:spAutoFit/>
          </a:bodyPr>
          <a:lstStyle/>
          <a:p>
            <a:pPr algn="ctr"/>
            <a:r>
              <a:rPr lang="en-US" sz="4800" dirty="0">
                <a:latin typeface="Avenir Next LT Pro" panose="020B0504020202020204" pitchFamily="34" charset="0"/>
              </a:rPr>
              <a:t>Complete the charts.</a:t>
            </a:r>
          </a:p>
        </p:txBody>
      </p:sp>
      <p:pic>
        <p:nvPicPr>
          <p:cNvPr id="8" name="Picture 7" descr="Graphical user interface&#10;&#10;AI-generated content may be incorrect.">
            <a:extLst>
              <a:ext uri="{FF2B5EF4-FFF2-40B4-BE49-F238E27FC236}">
                <a16:creationId xmlns:a16="http://schemas.microsoft.com/office/drawing/2014/main" id="{12F069CB-095C-CFA4-0D7B-7FA936FE187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3"/>
            <a:ext cx="4721096" cy="6109653"/>
          </a:xfrm>
          <a:prstGeom prst="rect">
            <a:avLst/>
          </a:prstGeom>
          <a:ln>
            <a:solidFill>
              <a:schemeClr val="tx1"/>
            </a:solidFill>
          </a:ln>
        </p:spPr>
      </p:pic>
      <p:pic>
        <p:nvPicPr>
          <p:cNvPr id="7" name="Picture 6">
            <a:extLst>
              <a:ext uri="{FF2B5EF4-FFF2-40B4-BE49-F238E27FC236}">
                <a16:creationId xmlns:a16="http://schemas.microsoft.com/office/drawing/2014/main" id="{7B646274-7887-1127-30AF-37F309C3A42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9447" y="21584"/>
            <a:ext cx="1070292" cy="1569761"/>
          </a:xfrm>
          <a:prstGeom prst="rect">
            <a:avLst/>
          </a:prstGeom>
        </p:spPr>
      </p:pic>
    </p:spTree>
    <p:extLst>
      <p:ext uri="{BB962C8B-B14F-4D97-AF65-F5344CB8AC3E}">
        <p14:creationId xmlns:p14="http://schemas.microsoft.com/office/powerpoint/2010/main" val="397585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542C-7D71-7486-EFE8-A538377FAD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4CDEE9-8F7F-375E-CC4D-3224E4C327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43AC5F-497E-AF4A-31D3-260D74896CB4}"/>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BE457D4E-5798-AEFC-BE31-5DC89E36FCA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A20737D3-10BD-57D5-1A6A-60D4D881308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E05634-9B68-00F1-8EFC-F68EE066412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6EA4072C-EA10-D8C4-E387-774B869BC736}"/>
              </a:ext>
            </a:extLst>
          </p:cNvPr>
          <p:cNvSpPr txBox="1"/>
          <p:nvPr/>
        </p:nvSpPr>
        <p:spPr>
          <a:xfrm>
            <a:off x="1422743" y="658745"/>
            <a:ext cx="9346513" cy="1569660"/>
          </a:xfrm>
          <a:prstGeom prst="rect">
            <a:avLst/>
          </a:prstGeom>
          <a:noFill/>
        </p:spPr>
        <p:txBody>
          <a:bodyPr wrap="square">
            <a:spAutoFit/>
          </a:bodyPr>
          <a:lstStyle/>
          <a:p>
            <a:pPr algn="ctr"/>
            <a:r>
              <a:rPr lang="en-US" sz="4800" dirty="0">
                <a:latin typeface="Avenir Next LT Pro" panose="020B0504020202020204" pitchFamily="34" charset="0"/>
              </a:rPr>
              <a:t>Let’s discuss how the soil was affected in each tray!</a:t>
            </a:r>
          </a:p>
        </p:txBody>
      </p:sp>
      <p:sp>
        <p:nvSpPr>
          <p:cNvPr id="7" name="TextBox 6">
            <a:extLst>
              <a:ext uri="{FF2B5EF4-FFF2-40B4-BE49-F238E27FC236}">
                <a16:creationId xmlns:a16="http://schemas.microsoft.com/office/drawing/2014/main" id="{0FD7BA5F-8582-175B-6A16-4E9A06A05AFD}"/>
              </a:ext>
            </a:extLst>
          </p:cNvPr>
          <p:cNvSpPr txBox="1"/>
          <p:nvPr/>
        </p:nvSpPr>
        <p:spPr>
          <a:xfrm>
            <a:off x="851014" y="3076005"/>
            <a:ext cx="11457427" cy="2308324"/>
          </a:xfrm>
          <a:prstGeom prst="rect">
            <a:avLst/>
          </a:prstGeom>
          <a:noFill/>
        </p:spPr>
        <p:txBody>
          <a:bodyPr wrap="square">
            <a:spAutoFit/>
          </a:bodyPr>
          <a:lstStyle/>
          <a:p>
            <a:pPr marL="685800" indent="-685800">
              <a:buFont typeface="Arial" panose="020B0604020202020204" pitchFamily="34" charset="0"/>
              <a:buChar char="•"/>
            </a:pPr>
            <a:r>
              <a:rPr lang="en-US" sz="4800" dirty="0">
                <a:latin typeface="Avenir Next LT Pro" panose="020B0504020202020204" pitchFamily="34" charset="0"/>
              </a:rPr>
              <a:t>Soil only?</a:t>
            </a:r>
          </a:p>
          <a:p>
            <a:pPr marL="685800" indent="-685800">
              <a:buFont typeface="Arial" panose="020B0604020202020204" pitchFamily="34" charset="0"/>
              <a:buChar char="•"/>
            </a:pPr>
            <a:r>
              <a:rPr lang="en-US" sz="4800" dirty="0">
                <a:latin typeface="Avenir Next LT Pro" panose="020B0504020202020204" pitchFamily="34" charset="0"/>
              </a:rPr>
              <a:t>Soil covered by rock?</a:t>
            </a:r>
          </a:p>
          <a:p>
            <a:pPr marL="685800" indent="-685800">
              <a:buFont typeface="Arial" panose="020B0604020202020204" pitchFamily="34" charset="0"/>
              <a:buChar char="•"/>
            </a:pPr>
            <a:r>
              <a:rPr lang="en-US" sz="4800" dirty="0">
                <a:latin typeface="Avenir Next LT Pro" panose="020B0504020202020204" pitchFamily="34" charset="0"/>
              </a:rPr>
              <a:t>Soil covered by plant materials?</a:t>
            </a:r>
          </a:p>
        </p:txBody>
      </p:sp>
    </p:spTree>
    <p:extLst>
      <p:ext uri="{BB962C8B-B14F-4D97-AF65-F5344CB8AC3E}">
        <p14:creationId xmlns:p14="http://schemas.microsoft.com/office/powerpoint/2010/main" val="221399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1291-084E-6CA2-FD1C-C37C5C13A9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79190B-18A7-537E-8341-0163D45A878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B4682E4-06E1-D68D-6CDB-FE896C84EC8B}"/>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82D0367B-32F2-AB9F-14A4-B83FAD5CEC1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183A67B2-085D-9752-5450-CDB96746DD1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56853A-440D-BED6-2463-EAA5FE32B3A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EF4169EB-BB7B-A33B-1B01-EE30CEFA4504}"/>
              </a:ext>
            </a:extLst>
          </p:cNvPr>
          <p:cNvSpPr txBox="1"/>
          <p:nvPr/>
        </p:nvSpPr>
        <p:spPr>
          <a:xfrm>
            <a:off x="920224" y="1491287"/>
            <a:ext cx="10351551" cy="3046988"/>
          </a:xfrm>
          <a:prstGeom prst="rect">
            <a:avLst/>
          </a:prstGeom>
          <a:noFill/>
        </p:spPr>
        <p:txBody>
          <a:bodyPr wrap="square">
            <a:spAutoFit/>
          </a:bodyPr>
          <a:lstStyle/>
          <a:p>
            <a:pPr algn="ctr"/>
            <a:r>
              <a:rPr lang="en-US" sz="4800" dirty="0">
                <a:latin typeface="Avenir Next LT Pro" panose="020B0504020202020204" pitchFamily="34" charset="0"/>
              </a:rPr>
              <a:t>How did water change the shape of the soil?</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Did this happen </a:t>
            </a:r>
            <a:r>
              <a:rPr lang="en-US" sz="4800" b="1" dirty="0">
                <a:latin typeface="Avenir Next LT Pro" panose="020B0504020202020204" pitchFamily="34" charset="0"/>
              </a:rPr>
              <a:t>quickly</a:t>
            </a:r>
            <a:r>
              <a:rPr lang="en-US" sz="4800" dirty="0">
                <a:latin typeface="Avenir Next LT Pro" panose="020B0504020202020204" pitchFamily="34" charset="0"/>
              </a:rPr>
              <a:t> or </a:t>
            </a:r>
            <a:r>
              <a:rPr lang="en-US" sz="4800" b="1" dirty="0">
                <a:latin typeface="Avenir Next LT Pro" panose="020B0504020202020204" pitchFamily="34" charset="0"/>
              </a:rPr>
              <a:t>slowly</a:t>
            </a:r>
            <a:r>
              <a:rPr lang="en-US" sz="4800" dirty="0">
                <a:latin typeface="Avenir Next LT Pro" panose="020B0504020202020204" pitchFamily="34" charset="0"/>
              </a:rPr>
              <a:t>?</a:t>
            </a:r>
          </a:p>
        </p:txBody>
      </p:sp>
    </p:spTree>
    <p:extLst>
      <p:ext uri="{BB962C8B-B14F-4D97-AF65-F5344CB8AC3E}">
        <p14:creationId xmlns:p14="http://schemas.microsoft.com/office/powerpoint/2010/main" val="126543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CEA08-A87A-7EE9-C68A-BB8A6727F0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EFD7C8-DEAD-69B1-EB79-8DFCC1BB9AA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B6DCE1-7C0F-C5F9-204D-F5CE5E93262F}"/>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CEEE9755-49DB-5A37-3230-367D0164F52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A1210F00-4AF3-5E34-32EB-BEAF1AB1020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F8465E-A8E4-8150-4883-511E68DAEE5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F474BB6E-D2C1-7962-6D01-CA15E82323E6}"/>
              </a:ext>
            </a:extLst>
          </p:cNvPr>
          <p:cNvSpPr txBox="1"/>
          <p:nvPr/>
        </p:nvSpPr>
        <p:spPr>
          <a:xfrm>
            <a:off x="1148023" y="1601910"/>
            <a:ext cx="9895953" cy="3046988"/>
          </a:xfrm>
          <a:prstGeom prst="rect">
            <a:avLst/>
          </a:prstGeom>
          <a:noFill/>
        </p:spPr>
        <p:txBody>
          <a:bodyPr wrap="square">
            <a:spAutoFit/>
          </a:bodyPr>
          <a:lstStyle/>
          <a:p>
            <a:pPr algn="ctr"/>
            <a:r>
              <a:rPr lang="en-US" sz="4800" dirty="0">
                <a:latin typeface="Avenir Next LT Pro" panose="020B0504020202020204" pitchFamily="34" charset="0"/>
              </a:rPr>
              <a:t>What was the </a:t>
            </a:r>
            <a:r>
              <a:rPr lang="en-US" sz="4800" b="1" dirty="0">
                <a:latin typeface="Avenir Next LT Pro" panose="020B0504020202020204" pitchFamily="34" charset="0"/>
              </a:rPr>
              <a:t>same</a:t>
            </a:r>
            <a:r>
              <a:rPr lang="en-US" sz="4800" dirty="0">
                <a:latin typeface="Avenir Next LT Pro" panose="020B0504020202020204" pitchFamily="34" charset="0"/>
              </a:rPr>
              <a:t> in all three trials?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was </a:t>
            </a:r>
            <a:r>
              <a:rPr lang="en-US" sz="4800" b="1" dirty="0">
                <a:latin typeface="Avenir Next LT Pro" panose="020B0504020202020204" pitchFamily="34" charset="0"/>
              </a:rPr>
              <a:t>different</a:t>
            </a:r>
            <a:r>
              <a:rPr lang="en-US" sz="4800" dirty="0">
                <a:latin typeface="Avenir Next LT Pro" panose="020B0504020202020204" pitchFamily="34" charset="0"/>
              </a:rPr>
              <a:t>?</a:t>
            </a:r>
          </a:p>
        </p:txBody>
      </p:sp>
    </p:spTree>
    <p:extLst>
      <p:ext uri="{BB962C8B-B14F-4D97-AF65-F5344CB8AC3E}">
        <p14:creationId xmlns:p14="http://schemas.microsoft.com/office/powerpoint/2010/main" val="314222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1745-C276-9A76-5EA6-073FE9B269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F3B93A-3A61-FF0F-71AE-191FB524AA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3DCE11A-6D9C-426B-BDF4-8D2ED8212EE0}"/>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297AABDF-ACB8-43F2-68C4-383A17F15F6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C24E1290-4EED-3B49-B6B7-9A5B5E5CCF2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6B47E3-EBAD-8A81-FE37-D7ECCADB681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CEC0EF9D-114F-4705-46FA-E6C470655710}"/>
              </a:ext>
            </a:extLst>
          </p:cNvPr>
          <p:cNvSpPr txBox="1"/>
          <p:nvPr/>
        </p:nvSpPr>
        <p:spPr>
          <a:xfrm>
            <a:off x="1148023" y="1557576"/>
            <a:ext cx="9895953" cy="3046988"/>
          </a:xfrm>
          <a:prstGeom prst="rect">
            <a:avLst/>
          </a:prstGeom>
          <a:noFill/>
        </p:spPr>
        <p:txBody>
          <a:bodyPr wrap="square">
            <a:spAutoFit/>
          </a:bodyPr>
          <a:lstStyle/>
          <a:p>
            <a:pPr algn="ctr"/>
            <a:r>
              <a:rPr lang="en-US" sz="4800" dirty="0">
                <a:latin typeface="Avenir Next LT Pro" panose="020B0504020202020204" pitchFamily="34" charset="0"/>
              </a:rPr>
              <a:t>Which trial kept the most soil in place?</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is that?</a:t>
            </a:r>
          </a:p>
        </p:txBody>
      </p:sp>
    </p:spTree>
    <p:extLst>
      <p:ext uri="{BB962C8B-B14F-4D97-AF65-F5344CB8AC3E}">
        <p14:creationId xmlns:p14="http://schemas.microsoft.com/office/powerpoint/2010/main" val="327065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BFB4F-1AE2-520D-8B8C-A6A4DB7AFA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5E5711-CC58-15A5-9756-98A799DE45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8E5621-664D-A9C3-F917-7694D96483BC}"/>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0CF8C427-B5E0-81C9-1D3E-2E418F5CFD2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F93E7BA4-6D80-6C20-42DB-6E9A40B02547}"/>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D45477-07F3-2909-41A0-0A6C9EBE697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5DC6A27A-C806-D7E8-2A43-DFE7875ED17B}"/>
              </a:ext>
            </a:extLst>
          </p:cNvPr>
          <p:cNvSpPr txBox="1"/>
          <p:nvPr/>
        </p:nvSpPr>
        <p:spPr>
          <a:xfrm>
            <a:off x="5240880" y="1587078"/>
            <a:ext cx="6071926" cy="3046988"/>
          </a:xfrm>
          <a:prstGeom prst="rect">
            <a:avLst/>
          </a:prstGeom>
          <a:noFill/>
        </p:spPr>
        <p:txBody>
          <a:bodyPr wrap="square">
            <a:spAutoFit/>
          </a:bodyPr>
          <a:lstStyle/>
          <a:p>
            <a:pPr algn="ctr"/>
            <a:r>
              <a:rPr lang="en-US" sz="4800" dirty="0">
                <a:latin typeface="Avenir Next LT Pro" panose="020B0504020202020204" pitchFamily="34" charset="0"/>
              </a:rPr>
              <a:t>When looking at the 3 trays, which tray of soil was most like pavement?</a:t>
            </a:r>
          </a:p>
        </p:txBody>
      </p:sp>
      <p:pic>
        <p:nvPicPr>
          <p:cNvPr id="8" name="Picture 7" descr="Empty highway during daytime">
            <a:extLst>
              <a:ext uri="{FF2B5EF4-FFF2-40B4-BE49-F238E27FC236}">
                <a16:creationId xmlns:a16="http://schemas.microsoft.com/office/drawing/2014/main" id="{7CB21260-AFDC-10F7-2C5E-B190A77F9D7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3843" y="0"/>
            <a:ext cx="4170262" cy="6216539"/>
          </a:xfrm>
          <a:prstGeom prst="rect">
            <a:avLst/>
          </a:prstGeom>
          <a:effectLst>
            <a:softEdge rad="635000"/>
          </a:effectLst>
        </p:spPr>
      </p:pic>
    </p:spTree>
    <p:extLst>
      <p:ext uri="{BB962C8B-B14F-4D97-AF65-F5344CB8AC3E}">
        <p14:creationId xmlns:p14="http://schemas.microsoft.com/office/powerpoint/2010/main" val="428318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EAED-293E-018C-18A5-3861B31D41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72B47E-58A2-E10F-76C7-C5D40D82E6D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AD3A7F-7FE4-E6AB-B0E1-950945C62D46}"/>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9F5C2192-54E3-457A-9309-20CCFA1A4DA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A50A448F-D50F-B8F8-EF74-AEA86C8FE068}"/>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B29D23-BBD3-5506-BDA7-9147BE7F296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BF16A6AF-4565-2836-7DFE-83AB204F19DC}"/>
              </a:ext>
            </a:extLst>
          </p:cNvPr>
          <p:cNvSpPr txBox="1"/>
          <p:nvPr/>
        </p:nvSpPr>
        <p:spPr>
          <a:xfrm>
            <a:off x="85344" y="1275607"/>
            <a:ext cx="6999384" cy="3785652"/>
          </a:xfrm>
          <a:prstGeom prst="rect">
            <a:avLst/>
          </a:prstGeom>
          <a:noFill/>
        </p:spPr>
        <p:txBody>
          <a:bodyPr wrap="square">
            <a:spAutoFit/>
          </a:bodyPr>
          <a:lstStyle/>
          <a:p>
            <a:pPr algn="ctr"/>
            <a:r>
              <a:rPr lang="en-US" sz="4800" dirty="0">
                <a:latin typeface="Avenir Next LT Pro" panose="020B0504020202020204" pitchFamily="34" charset="0"/>
              </a:rPr>
              <a:t>Do sidewalks or pavement reduce soil erosion?</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or why not?</a:t>
            </a:r>
          </a:p>
        </p:txBody>
      </p:sp>
      <p:pic>
        <p:nvPicPr>
          <p:cNvPr id="8" name="Picture 7" descr="Suburban sidewalk in autumn">
            <a:extLst>
              <a:ext uri="{FF2B5EF4-FFF2-40B4-BE49-F238E27FC236}">
                <a16:creationId xmlns:a16="http://schemas.microsoft.com/office/drawing/2014/main" id="{70A79293-7962-CBF6-4D9C-7FA1CB9CF9D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05699" y="0"/>
            <a:ext cx="4697989" cy="6257467"/>
          </a:xfrm>
          <a:prstGeom prst="rect">
            <a:avLst/>
          </a:prstGeom>
          <a:effectLst>
            <a:softEdge rad="635000"/>
          </a:effectLst>
        </p:spPr>
      </p:pic>
    </p:spTree>
    <p:extLst>
      <p:ext uri="{BB962C8B-B14F-4D97-AF65-F5344CB8AC3E}">
        <p14:creationId xmlns:p14="http://schemas.microsoft.com/office/powerpoint/2010/main" val="8123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E4A0-F0B5-78EE-10B7-55B72BF596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7F38FC-4E3D-E4D1-D921-21B81A10BB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CAC29E-D5E3-C732-C01A-9E445A0C89F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60CF1CDE-044E-CDA1-2BF8-6C9A109EAEA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BB260740-C02D-CF24-6708-ED27D01ACDE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61A87A-4DA0-E288-F888-A645CB42AC1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10" name="TextBox 9">
            <a:extLst>
              <a:ext uri="{FF2B5EF4-FFF2-40B4-BE49-F238E27FC236}">
                <a16:creationId xmlns:a16="http://schemas.microsoft.com/office/drawing/2014/main" id="{8A09345E-6FF1-C426-36F7-42984DA06F4B}"/>
              </a:ext>
            </a:extLst>
          </p:cNvPr>
          <p:cNvSpPr txBox="1"/>
          <p:nvPr/>
        </p:nvSpPr>
        <p:spPr>
          <a:xfrm>
            <a:off x="4840834" y="2337229"/>
            <a:ext cx="7209690" cy="1569660"/>
          </a:xfrm>
          <a:prstGeom prst="rect">
            <a:avLst/>
          </a:prstGeom>
          <a:noFill/>
        </p:spPr>
        <p:txBody>
          <a:bodyPr wrap="square">
            <a:spAutoFit/>
          </a:bodyPr>
          <a:lstStyle/>
          <a:p>
            <a:pPr algn="ctr"/>
            <a:r>
              <a:rPr lang="en-US" sz="4800" dirty="0">
                <a:latin typeface="Avenir Next LT Pro" panose="020B0504020202020204" pitchFamily="34" charset="0"/>
              </a:rPr>
              <a:t>What problems did </a:t>
            </a:r>
            <a:r>
              <a:rPr lang="en-US" sz="4800" b="1" dirty="0">
                <a:latin typeface="Avenir Next LT Pro" panose="020B0504020202020204" pitchFamily="34" charset="0"/>
              </a:rPr>
              <a:t>water erosion </a:t>
            </a:r>
            <a:r>
              <a:rPr lang="en-US" sz="4800" dirty="0">
                <a:latin typeface="Avenir Next LT Pro" panose="020B0504020202020204" pitchFamily="34" charset="0"/>
              </a:rPr>
              <a:t>create?</a:t>
            </a:r>
          </a:p>
        </p:txBody>
      </p:sp>
      <p:pic>
        <p:nvPicPr>
          <p:cNvPr id="2050" name="Picture 2">
            <a:extLst>
              <a:ext uri="{FF2B5EF4-FFF2-40B4-BE49-F238E27FC236}">
                <a16:creationId xmlns:a16="http://schemas.microsoft.com/office/drawing/2014/main" id="{1E8E5EC4-F57F-8B15-C8FA-92C516966FB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12190"/>
            <a:ext cx="4699358" cy="62197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3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21DB-5C95-FE6F-5B13-400937498E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3A2BC8-A09E-4D43-DBA5-1A3D0EDEFE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0209BB1-AECF-9811-D18F-CB553830104F}"/>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9CAE5E8A-1097-CA7A-5DAE-3297859DAFB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B87BC9F2-61C8-FBBA-72F4-25ED3B22D71C}"/>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F72318-827B-6693-9616-A798D1C0400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9D046756-A548-1A65-59DC-CD1931E74EFD}"/>
              </a:ext>
            </a:extLst>
          </p:cNvPr>
          <p:cNvSpPr txBox="1"/>
          <p:nvPr/>
        </p:nvSpPr>
        <p:spPr>
          <a:xfrm>
            <a:off x="5210435" y="614247"/>
            <a:ext cx="6513816" cy="5016758"/>
          </a:xfrm>
          <a:prstGeom prst="rect">
            <a:avLst/>
          </a:prstGeom>
          <a:noFill/>
        </p:spPr>
        <p:txBody>
          <a:bodyPr wrap="square">
            <a:spAutoFit/>
          </a:bodyPr>
          <a:lstStyle/>
          <a:p>
            <a:pPr algn="ctr"/>
            <a:r>
              <a:rPr lang="en-US" sz="4000" dirty="0">
                <a:latin typeface="Avenir Next LT Pro" panose="020B0504020202020204" pitchFamily="34" charset="0"/>
              </a:rPr>
              <a:t>Where is the soil?</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How would water affect soil growing these plants?</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What do these plants have that would hold soil in place? </a:t>
            </a:r>
          </a:p>
        </p:txBody>
      </p:sp>
      <p:pic>
        <p:nvPicPr>
          <p:cNvPr id="7" name="Picture 6">
            <a:extLst>
              <a:ext uri="{FF2B5EF4-FFF2-40B4-BE49-F238E27FC236}">
                <a16:creationId xmlns:a16="http://schemas.microsoft.com/office/drawing/2014/main" id="{571BA058-DB5C-DA66-F887-C728604CFE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80556"/>
            <a:ext cx="4701381" cy="6084140"/>
          </a:xfrm>
          <a:prstGeom prst="rect">
            <a:avLst/>
          </a:prstGeom>
          <a:ln>
            <a:solidFill>
              <a:schemeClr val="tx1"/>
            </a:solidFill>
          </a:ln>
        </p:spPr>
      </p:pic>
    </p:spTree>
    <p:extLst>
      <p:ext uri="{BB962C8B-B14F-4D97-AF65-F5344CB8AC3E}">
        <p14:creationId xmlns:p14="http://schemas.microsoft.com/office/powerpoint/2010/main" val="298685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0BCF-5A7D-9527-1FE8-28AE241340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A900A7-756C-E2C0-6CC5-CBD5918A21E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6E2BB3A-2211-795A-46E4-76BF10FB332D}"/>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229FFAD5-6467-9FEE-8A1F-716503995A6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E531A9AD-D6D1-6F01-419D-9D4E2978E42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21433E-AE05-3ADF-1E38-40497936F9D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5C8F5F4D-6850-1506-131D-CE65EEC48D70}"/>
              </a:ext>
            </a:extLst>
          </p:cNvPr>
          <p:cNvSpPr txBox="1"/>
          <p:nvPr/>
        </p:nvSpPr>
        <p:spPr>
          <a:xfrm>
            <a:off x="842894" y="1879965"/>
            <a:ext cx="5253106" cy="2308324"/>
          </a:xfrm>
          <a:prstGeom prst="rect">
            <a:avLst/>
          </a:prstGeom>
          <a:noFill/>
        </p:spPr>
        <p:txBody>
          <a:bodyPr wrap="square">
            <a:spAutoFit/>
          </a:bodyPr>
          <a:lstStyle/>
          <a:p>
            <a:pPr algn="ctr"/>
            <a:r>
              <a:rPr lang="en-US" sz="4800" dirty="0">
                <a:latin typeface="Avenir Next LT Pro" panose="020B0504020202020204" pitchFamily="34" charset="0"/>
              </a:rPr>
              <a:t>How does water erosion  affect ecosystems?</a:t>
            </a:r>
          </a:p>
        </p:txBody>
      </p:sp>
      <p:pic>
        <p:nvPicPr>
          <p:cNvPr id="3074" name="Picture 2" descr="Agricultural runoff | Runoff of nutrients from farm fields i… | Flickr">
            <a:extLst>
              <a:ext uri="{FF2B5EF4-FFF2-40B4-BE49-F238E27FC236}">
                <a16:creationId xmlns:a16="http://schemas.microsoft.com/office/drawing/2014/main" id="{162C2EA7-1645-74DD-A451-49E9F77BD89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525128" y="12190"/>
            <a:ext cx="5666872" cy="62197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5D97-7F27-1D98-CCBC-72E328E683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E4AF12-C8F3-78BE-1B8F-11A19AB73E2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D66896-5725-D148-8256-8F7E5EB1158A}"/>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8F87BF7E-FA75-7058-D6FF-B583AFB40D8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F6007186-52DD-5941-E635-104BD4B76F4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D9A7C2-3345-F513-B54A-EBDC0190F30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pic>
        <p:nvPicPr>
          <p:cNvPr id="8" name="Picture 7" descr="Text&#10;&#10;AI-generated content may be incorrect.">
            <a:extLst>
              <a:ext uri="{FF2B5EF4-FFF2-40B4-BE49-F238E27FC236}">
                <a16:creationId xmlns:a16="http://schemas.microsoft.com/office/drawing/2014/main" id="{104B8DEA-B958-6C09-C9B4-7B05D0EE68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7743" y="122275"/>
            <a:ext cx="4377459" cy="5639037"/>
          </a:xfrm>
          <a:prstGeom prst="rect">
            <a:avLst/>
          </a:prstGeom>
        </p:spPr>
      </p:pic>
      <p:grpSp>
        <p:nvGrpSpPr>
          <p:cNvPr id="14" name="Group 13">
            <a:extLst>
              <a:ext uri="{FF2B5EF4-FFF2-40B4-BE49-F238E27FC236}">
                <a16:creationId xmlns:a16="http://schemas.microsoft.com/office/drawing/2014/main" id="{79B7F339-95B9-1720-BBD0-B42FD6053357}"/>
              </a:ext>
            </a:extLst>
          </p:cNvPr>
          <p:cNvGrpSpPr/>
          <p:nvPr/>
        </p:nvGrpSpPr>
        <p:grpSpPr>
          <a:xfrm>
            <a:off x="4797815" y="5811954"/>
            <a:ext cx="2857313" cy="369332"/>
            <a:chOff x="3759244" y="5811954"/>
            <a:chExt cx="2857313" cy="369332"/>
          </a:xfrm>
        </p:grpSpPr>
        <p:sp>
          <p:nvSpPr>
            <p:cNvPr id="11" name="TextBox 10">
              <a:extLst>
                <a:ext uri="{FF2B5EF4-FFF2-40B4-BE49-F238E27FC236}">
                  <a16:creationId xmlns:a16="http://schemas.microsoft.com/office/drawing/2014/main" id="{8CF52FDC-3891-DBEE-2F59-358FC2F70F03}"/>
                </a:ext>
              </a:extLst>
            </p:cNvPr>
            <p:cNvSpPr txBox="1"/>
            <p:nvPr/>
          </p:nvSpPr>
          <p:spPr>
            <a:xfrm>
              <a:off x="3759244" y="5811954"/>
              <a:ext cx="773131" cy="369332"/>
            </a:xfrm>
            <a:prstGeom prst="rect">
              <a:avLst/>
            </a:prstGeom>
            <a:noFill/>
          </p:spPr>
          <p:txBody>
            <a:bodyPr wrap="square">
              <a:spAutoFit/>
            </a:bodyPr>
            <a:lstStyle/>
            <a:p>
              <a:r>
                <a:rPr lang="en-US" sz="1800" b="1" dirty="0">
                  <a:latin typeface="Avenir Next LT Pro" panose="020B0504020202020204" pitchFamily="34" charset="0"/>
                </a:rPr>
                <a:t>Link:</a:t>
              </a:r>
              <a:endParaRPr lang="en-US" b="1" dirty="0"/>
            </a:p>
          </p:txBody>
        </p:sp>
        <p:sp>
          <p:nvSpPr>
            <p:cNvPr id="13" name="TextBox 12">
              <a:extLst>
                <a:ext uri="{FF2B5EF4-FFF2-40B4-BE49-F238E27FC236}">
                  <a16:creationId xmlns:a16="http://schemas.microsoft.com/office/drawing/2014/main" id="{DF268AB1-6361-24BC-1207-914B38E73E85}"/>
                </a:ext>
              </a:extLst>
            </p:cNvPr>
            <p:cNvSpPr txBox="1"/>
            <p:nvPr/>
          </p:nvSpPr>
          <p:spPr>
            <a:xfrm>
              <a:off x="4435867" y="5811954"/>
              <a:ext cx="2180690" cy="369332"/>
            </a:xfrm>
            <a:prstGeom prst="rect">
              <a:avLst/>
            </a:prstGeom>
            <a:noFill/>
          </p:spPr>
          <p:txBody>
            <a:bodyPr wrap="square">
              <a:spAutoFit/>
            </a:bodyPr>
            <a:lstStyle/>
            <a:p>
              <a:r>
                <a:rPr lang="en-US" dirty="0">
                  <a:hlinkClick r:id="rId4"/>
                </a:rPr>
                <a:t>AugSep_2010_0.pdf</a:t>
              </a:r>
              <a:endParaRPr lang="en-US" dirty="0"/>
            </a:p>
          </p:txBody>
        </p:sp>
      </p:grpSp>
    </p:spTree>
    <p:extLst>
      <p:ext uri="{BB962C8B-B14F-4D97-AF65-F5344CB8AC3E}">
        <p14:creationId xmlns:p14="http://schemas.microsoft.com/office/powerpoint/2010/main" val="490982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6BE3-759C-1F30-A6A9-960811A399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F0F2BA-58DA-A1A0-ACD5-B2FDE32D86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227CFD5-1DF2-DC9B-2DDA-7B6842C1AE9A}"/>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D16D3AB8-854A-4D0B-2246-11417037BF4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Explain</a:t>
            </a:r>
          </a:p>
        </p:txBody>
      </p:sp>
      <p:sp>
        <p:nvSpPr>
          <p:cNvPr id="6" name="Rectangle: Rounded Corners 5">
            <a:extLst>
              <a:ext uri="{FF2B5EF4-FFF2-40B4-BE49-F238E27FC236}">
                <a16:creationId xmlns:a16="http://schemas.microsoft.com/office/drawing/2014/main" id="{6B7BE767-D32E-2B69-8BBB-D58F2A2C9E4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4F2841-FFDC-F21A-80C7-A88F72FC2F1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36F47884-FCB0-0281-1EF9-317C531A49ED}"/>
              </a:ext>
            </a:extLst>
          </p:cNvPr>
          <p:cNvSpPr txBox="1"/>
          <p:nvPr/>
        </p:nvSpPr>
        <p:spPr>
          <a:xfrm>
            <a:off x="815128" y="515428"/>
            <a:ext cx="10561743" cy="5262979"/>
          </a:xfrm>
          <a:prstGeom prst="rect">
            <a:avLst/>
          </a:prstGeom>
          <a:noFill/>
        </p:spPr>
        <p:txBody>
          <a:bodyPr wrap="square">
            <a:spAutoFit/>
          </a:bodyPr>
          <a:lstStyle/>
          <a:p>
            <a:pPr algn="ctr"/>
            <a:r>
              <a:rPr lang="en-US" sz="4800" dirty="0">
                <a:latin typeface="Avenir Next LT Pro" panose="020B0504020202020204" pitchFamily="34" charset="0"/>
              </a:rPr>
              <a:t>What was the problem that Trinity and Triston faced?</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was it solved?</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does this relate to what we did in our experiment?</a:t>
            </a:r>
          </a:p>
        </p:txBody>
      </p:sp>
    </p:spTree>
    <p:extLst>
      <p:ext uri="{BB962C8B-B14F-4D97-AF65-F5344CB8AC3E}">
        <p14:creationId xmlns:p14="http://schemas.microsoft.com/office/powerpoint/2010/main" val="83849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87B11-281D-9ADD-FB0C-869529E31F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4D0B7E-D426-3645-FCA2-4E6BB44928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267DA0-5AF7-0365-FD2D-1DC3781A3180}"/>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1A680010-277C-A973-D736-A1F64BD7D2A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Elaborate</a:t>
            </a:r>
          </a:p>
        </p:txBody>
      </p:sp>
      <p:sp>
        <p:nvSpPr>
          <p:cNvPr id="6" name="Rectangle: Rounded Corners 5">
            <a:extLst>
              <a:ext uri="{FF2B5EF4-FFF2-40B4-BE49-F238E27FC236}">
                <a16:creationId xmlns:a16="http://schemas.microsoft.com/office/drawing/2014/main" id="{4C949DA2-72AD-C8CF-F2F4-BA96DAE1512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603AB6-433A-B18D-83F2-A4E567A1F99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EFA39F70-108A-FA7B-F519-F8FF2A118075}"/>
              </a:ext>
            </a:extLst>
          </p:cNvPr>
          <p:cNvSpPr txBox="1"/>
          <p:nvPr/>
        </p:nvSpPr>
        <p:spPr>
          <a:xfrm>
            <a:off x="2222753" y="1906780"/>
            <a:ext cx="7746493" cy="2308324"/>
          </a:xfrm>
          <a:prstGeom prst="rect">
            <a:avLst/>
          </a:prstGeom>
          <a:noFill/>
        </p:spPr>
        <p:txBody>
          <a:bodyPr wrap="square">
            <a:spAutoFit/>
          </a:bodyPr>
          <a:lstStyle/>
          <a:p>
            <a:pPr algn="ctr"/>
            <a:r>
              <a:rPr lang="en-US" sz="4800" dirty="0">
                <a:latin typeface="Avenir Next LT Pro" panose="020B0504020202020204" pitchFamily="34" charset="0"/>
              </a:rPr>
              <a:t>How would you design a tray to prevent water from eroding the soil?</a:t>
            </a:r>
          </a:p>
        </p:txBody>
      </p:sp>
    </p:spTree>
    <p:extLst>
      <p:ext uri="{BB962C8B-B14F-4D97-AF65-F5344CB8AC3E}">
        <p14:creationId xmlns:p14="http://schemas.microsoft.com/office/powerpoint/2010/main" val="44293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52416-765B-08D8-08B8-4484DC73BE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8A3B38-B057-6F29-0F7C-29A9F606AE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A43CFC0-E1E8-92A5-CAC7-26C5C3AEC7D1}"/>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DF87D0C9-FC1D-9363-9B18-8A5103493BD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Elaborate</a:t>
            </a:r>
          </a:p>
        </p:txBody>
      </p:sp>
      <p:sp>
        <p:nvSpPr>
          <p:cNvPr id="6" name="Rectangle: Rounded Corners 5">
            <a:extLst>
              <a:ext uri="{FF2B5EF4-FFF2-40B4-BE49-F238E27FC236}">
                <a16:creationId xmlns:a16="http://schemas.microsoft.com/office/drawing/2014/main" id="{14F4A007-0388-0078-EF7C-D07C6A301CC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CA27F0-AD7F-D200-CF21-5B7DB71D25B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58D72702-D385-D751-617B-404380D5D8C2}"/>
              </a:ext>
            </a:extLst>
          </p:cNvPr>
          <p:cNvSpPr txBox="1"/>
          <p:nvPr/>
        </p:nvSpPr>
        <p:spPr>
          <a:xfrm>
            <a:off x="337306" y="482473"/>
            <a:ext cx="6756971" cy="5262979"/>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a model of an improved design based on the three tests and </a:t>
            </a:r>
            <a:r>
              <a:rPr lang="en-US" sz="4800" b="1" dirty="0">
                <a:latin typeface="Avenir Next LT Pro" panose="020B0504020202020204" pitchFamily="34" charset="0"/>
              </a:rPr>
              <a:t>explain</a:t>
            </a:r>
            <a:r>
              <a:rPr lang="en-US" sz="4800" dirty="0">
                <a:latin typeface="Avenir Next LT Pro" panose="020B0504020202020204" pitchFamily="34" charset="0"/>
              </a:rPr>
              <a:t> why you think this model will hold the most soil in place.</a:t>
            </a:r>
          </a:p>
        </p:txBody>
      </p:sp>
      <p:pic>
        <p:nvPicPr>
          <p:cNvPr id="8" name="Picture 7" descr="Text, letter&#10;&#10;AI-generated content may be incorrect.">
            <a:extLst>
              <a:ext uri="{FF2B5EF4-FFF2-40B4-BE49-F238E27FC236}">
                <a16:creationId xmlns:a16="http://schemas.microsoft.com/office/drawing/2014/main" id="{7AF5A5F0-849E-B42B-4558-EFCBC685368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9586" y="122275"/>
            <a:ext cx="4623519" cy="5983377"/>
          </a:xfrm>
          <a:prstGeom prst="rect">
            <a:avLst/>
          </a:prstGeom>
          <a:ln>
            <a:solidFill>
              <a:schemeClr val="tx1"/>
            </a:solidFill>
          </a:ln>
        </p:spPr>
      </p:pic>
    </p:spTree>
    <p:extLst>
      <p:ext uri="{BB962C8B-B14F-4D97-AF65-F5344CB8AC3E}">
        <p14:creationId xmlns:p14="http://schemas.microsoft.com/office/powerpoint/2010/main" val="124783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2DFE1-ACFA-32C2-93D3-EF367DD874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50A7C9-8EB5-3821-7EFC-E633100BAE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5AAF9D-7610-9DCF-0C87-CA9742714237}"/>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0EAA2942-3886-F8CA-4DCD-05791F9C16F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Elaborate</a:t>
            </a:r>
          </a:p>
        </p:txBody>
      </p:sp>
      <p:sp>
        <p:nvSpPr>
          <p:cNvPr id="6" name="Rectangle: Rounded Corners 5">
            <a:extLst>
              <a:ext uri="{FF2B5EF4-FFF2-40B4-BE49-F238E27FC236}">
                <a16:creationId xmlns:a16="http://schemas.microsoft.com/office/drawing/2014/main" id="{9A64A2A5-6C58-F5F9-E73E-0B8AE9E0004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A7B6D9-BBB4-88F5-122C-9D2562F661B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C7BC0ADA-039E-1739-40FE-4C42210A60BB}"/>
              </a:ext>
            </a:extLst>
          </p:cNvPr>
          <p:cNvSpPr txBox="1"/>
          <p:nvPr/>
        </p:nvSpPr>
        <p:spPr>
          <a:xfrm>
            <a:off x="5730854" y="2220386"/>
            <a:ext cx="5472977" cy="1569660"/>
          </a:xfrm>
          <a:prstGeom prst="rect">
            <a:avLst/>
          </a:prstGeom>
          <a:noFill/>
        </p:spPr>
        <p:txBody>
          <a:bodyPr wrap="square">
            <a:spAutoFit/>
          </a:bodyPr>
          <a:lstStyle/>
          <a:p>
            <a:pPr algn="ctr"/>
            <a:r>
              <a:rPr lang="en-US" sz="4800" b="1" dirty="0">
                <a:latin typeface="Avenir Next LT Pro" panose="020B0504020202020204" pitchFamily="34" charset="0"/>
              </a:rPr>
              <a:t>Evaluate</a:t>
            </a:r>
            <a:r>
              <a:rPr lang="en-US" sz="4800" dirty="0">
                <a:latin typeface="Avenir Next LT Pro" panose="020B0504020202020204" pitchFamily="34" charset="0"/>
              </a:rPr>
              <a:t> your process!</a:t>
            </a:r>
          </a:p>
        </p:txBody>
      </p:sp>
      <p:pic>
        <p:nvPicPr>
          <p:cNvPr id="10" name="Picture 9" descr="Text, letter&#10;&#10;AI-generated content may be incorrect.">
            <a:extLst>
              <a:ext uri="{FF2B5EF4-FFF2-40B4-BE49-F238E27FC236}">
                <a16:creationId xmlns:a16="http://schemas.microsoft.com/office/drawing/2014/main" id="{F879E4A2-DEBC-44C7-2368-5B222506C82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0780" cy="6018656"/>
          </a:xfrm>
          <a:prstGeom prst="rect">
            <a:avLst/>
          </a:prstGeom>
          <a:ln>
            <a:solidFill>
              <a:schemeClr val="tx1"/>
            </a:solidFill>
          </a:ln>
        </p:spPr>
      </p:pic>
      <p:pic>
        <p:nvPicPr>
          <p:cNvPr id="7" name="Picture 6">
            <a:extLst>
              <a:ext uri="{FF2B5EF4-FFF2-40B4-BE49-F238E27FC236}">
                <a16:creationId xmlns:a16="http://schemas.microsoft.com/office/drawing/2014/main" id="{6AEE0E3F-5AE3-FBD8-C5F3-EF5B7805EE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9447" y="21584"/>
            <a:ext cx="1070292" cy="1569761"/>
          </a:xfrm>
          <a:prstGeom prst="rect">
            <a:avLst/>
          </a:prstGeom>
        </p:spPr>
      </p:pic>
    </p:spTree>
    <p:extLst>
      <p:ext uri="{BB962C8B-B14F-4D97-AF65-F5344CB8AC3E}">
        <p14:creationId xmlns:p14="http://schemas.microsoft.com/office/powerpoint/2010/main" val="274603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A091-1402-4A73-0E15-5C1AD9DC21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9F0429-79A3-01A6-F47A-4A06F6346FF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F78BA1D-563C-0B63-E3CB-92A46D5A0568}"/>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B232B945-BE23-0279-78F3-4D2B3EFE49B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Evaluate</a:t>
            </a:r>
          </a:p>
        </p:txBody>
      </p:sp>
      <p:sp>
        <p:nvSpPr>
          <p:cNvPr id="6" name="Rectangle: Rounded Corners 5">
            <a:extLst>
              <a:ext uri="{FF2B5EF4-FFF2-40B4-BE49-F238E27FC236}">
                <a16:creationId xmlns:a16="http://schemas.microsoft.com/office/drawing/2014/main" id="{1CC8AB60-389C-6CC1-79B4-3D9B30EF21A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D940BD-0928-0A5C-2CF0-AF325C0DA98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8E80DA94-8AC8-9B61-83CB-8502040A5661}"/>
              </a:ext>
            </a:extLst>
          </p:cNvPr>
          <p:cNvSpPr txBox="1"/>
          <p:nvPr/>
        </p:nvSpPr>
        <p:spPr>
          <a:xfrm>
            <a:off x="1258447" y="1246102"/>
            <a:ext cx="9675105" cy="3785652"/>
          </a:xfrm>
          <a:prstGeom prst="rect">
            <a:avLst/>
          </a:prstGeom>
          <a:noFill/>
        </p:spPr>
        <p:txBody>
          <a:bodyPr wrap="square">
            <a:spAutoFit/>
          </a:bodyPr>
          <a:lstStyle/>
          <a:p>
            <a:pPr algn="ctr"/>
            <a:r>
              <a:rPr lang="en-US" sz="4800" dirty="0">
                <a:latin typeface="Avenir Next LT Pro" panose="020B0504020202020204" pitchFamily="34" charset="0"/>
              </a:rPr>
              <a:t>What were the </a:t>
            </a:r>
            <a:r>
              <a:rPr lang="en-US" sz="4800" b="1" dirty="0">
                <a:latin typeface="Avenir Next LT Pro" panose="020B0504020202020204" pitchFamily="34" charset="0"/>
              </a:rPr>
              <a:t>strengths</a:t>
            </a:r>
            <a:r>
              <a:rPr lang="en-US" sz="4800" dirty="0">
                <a:latin typeface="Avenir Next LT Pro" panose="020B0504020202020204" pitchFamily="34" charset="0"/>
              </a:rPr>
              <a:t> and </a:t>
            </a:r>
            <a:r>
              <a:rPr lang="en-US" sz="4800" b="1" dirty="0">
                <a:latin typeface="Avenir Next LT Pro" panose="020B0504020202020204" pitchFamily="34" charset="0"/>
              </a:rPr>
              <a:t>weaknesses</a:t>
            </a:r>
            <a:r>
              <a:rPr lang="en-US" sz="4800" dirty="0">
                <a:latin typeface="Avenir Next LT Pro" panose="020B0504020202020204" pitchFamily="34" charset="0"/>
              </a:rPr>
              <a: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Did any of the designs stop all water from coming through?</a:t>
            </a:r>
          </a:p>
        </p:txBody>
      </p:sp>
    </p:spTree>
    <p:extLst>
      <p:ext uri="{BB962C8B-B14F-4D97-AF65-F5344CB8AC3E}">
        <p14:creationId xmlns:p14="http://schemas.microsoft.com/office/powerpoint/2010/main" val="998338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1441-72E4-AADB-4F9E-7E6D4718A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4A013E-3CF2-42D9-82FD-FCE395FC6A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C3DBD6-1B5B-CA26-C95D-D3AD29C38EA0}"/>
              </a:ext>
            </a:extLst>
          </p:cNvPr>
          <p:cNvSpPr txBox="1"/>
          <p:nvPr/>
        </p:nvSpPr>
        <p:spPr>
          <a:xfrm>
            <a:off x="11594593" y="6366393"/>
            <a:ext cx="51206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C04F17C3-E247-BC80-B2E9-CA9943649F6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Evaluate</a:t>
            </a:r>
          </a:p>
        </p:txBody>
      </p:sp>
      <p:sp>
        <p:nvSpPr>
          <p:cNvPr id="6" name="Rectangle: Rounded Corners 5">
            <a:extLst>
              <a:ext uri="{FF2B5EF4-FFF2-40B4-BE49-F238E27FC236}">
                <a16:creationId xmlns:a16="http://schemas.microsoft.com/office/drawing/2014/main" id="{7473DE70-C5B5-9F4E-9C5D-BE6A7F8EE65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2826E5-0A9D-DDB2-2AE5-C81CC4EF228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8D80D3F5-0B98-D949-9293-301F7D8986ED}"/>
              </a:ext>
            </a:extLst>
          </p:cNvPr>
          <p:cNvSpPr txBox="1"/>
          <p:nvPr/>
        </p:nvSpPr>
        <p:spPr>
          <a:xfrm>
            <a:off x="5730854" y="1594215"/>
            <a:ext cx="5472977" cy="3046988"/>
          </a:xfrm>
          <a:prstGeom prst="rect">
            <a:avLst/>
          </a:prstGeom>
          <a:noFill/>
        </p:spPr>
        <p:txBody>
          <a:bodyPr wrap="square">
            <a:spAutoFit/>
          </a:bodyPr>
          <a:lstStyle/>
          <a:p>
            <a:pPr algn="ctr"/>
            <a:r>
              <a:rPr lang="en-US" sz="4800" dirty="0">
                <a:latin typeface="Avenir Next LT Pro" panose="020B0504020202020204" pitchFamily="34" charset="0"/>
              </a:rPr>
              <a:t>Fill in the questions on the second half of the page.</a:t>
            </a:r>
          </a:p>
        </p:txBody>
      </p:sp>
      <p:pic>
        <p:nvPicPr>
          <p:cNvPr id="10" name="Picture 9" descr="Text, letter&#10;&#10;AI-generated content may be incorrect.">
            <a:extLst>
              <a:ext uri="{FF2B5EF4-FFF2-40B4-BE49-F238E27FC236}">
                <a16:creationId xmlns:a16="http://schemas.microsoft.com/office/drawing/2014/main" id="{3E5F0BE3-00B6-BE31-6457-518BD46899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0780" cy="6018656"/>
          </a:xfrm>
          <a:prstGeom prst="rect">
            <a:avLst/>
          </a:prstGeom>
          <a:ln>
            <a:solidFill>
              <a:schemeClr val="tx1"/>
            </a:solidFill>
          </a:ln>
        </p:spPr>
      </p:pic>
    </p:spTree>
    <p:extLst>
      <p:ext uri="{BB962C8B-B14F-4D97-AF65-F5344CB8AC3E}">
        <p14:creationId xmlns:p14="http://schemas.microsoft.com/office/powerpoint/2010/main" val="224814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B0432-B663-C8E8-327E-2579E7CC23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B274F7-D7EC-6B7D-A698-82833AB008E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4E6DC18-9962-B209-CA37-1B90D74084F1}"/>
              </a:ext>
            </a:extLst>
          </p:cNvPr>
          <p:cNvSpPr txBox="1"/>
          <p:nvPr/>
        </p:nvSpPr>
        <p:spPr>
          <a:xfrm>
            <a:off x="11594593" y="6366393"/>
            <a:ext cx="51206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E382AF9-A6C1-72CC-2BC5-42B2F526E02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Evaluate</a:t>
            </a:r>
          </a:p>
        </p:txBody>
      </p:sp>
      <p:sp>
        <p:nvSpPr>
          <p:cNvPr id="6" name="Rectangle: Rounded Corners 5">
            <a:extLst>
              <a:ext uri="{FF2B5EF4-FFF2-40B4-BE49-F238E27FC236}">
                <a16:creationId xmlns:a16="http://schemas.microsoft.com/office/drawing/2014/main" id="{93EE3A4B-EF66-EBEA-980C-44E5C46D6AC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6B4CD3-25B6-4A60-CC9E-69D44D3CC5E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F2FDCDC4-DF5B-5601-1511-9A326A530499}"/>
              </a:ext>
            </a:extLst>
          </p:cNvPr>
          <p:cNvSpPr txBox="1"/>
          <p:nvPr/>
        </p:nvSpPr>
        <p:spPr>
          <a:xfrm>
            <a:off x="5730854" y="1594215"/>
            <a:ext cx="5472977" cy="830997"/>
          </a:xfrm>
          <a:prstGeom prst="rect">
            <a:avLst/>
          </a:prstGeom>
          <a:noFill/>
        </p:spPr>
        <p:txBody>
          <a:bodyPr wrap="square" lIns="91440" tIns="45720" rIns="91440" bIns="45720" anchor="t">
            <a:spAutoFit/>
          </a:bodyPr>
          <a:lstStyle/>
          <a:p>
            <a:pPr algn="ctr"/>
            <a:r>
              <a:rPr lang="en-US" sz="4800" dirty="0">
                <a:solidFill>
                  <a:srgbClr val="FF0000"/>
                </a:solidFill>
                <a:latin typeface="Avenir Next LT Pro"/>
              </a:rPr>
              <a:t>Answers will vary</a:t>
            </a:r>
            <a:endParaRPr lang="en-US" sz="4800">
              <a:solidFill>
                <a:srgbClr val="000000"/>
              </a:solidFill>
              <a:latin typeface="Avenir Next LT Pro" panose="020B0504020202020204" pitchFamily="34" charset="0"/>
            </a:endParaRPr>
          </a:p>
        </p:txBody>
      </p:sp>
      <p:pic>
        <p:nvPicPr>
          <p:cNvPr id="10" name="Picture 9" descr="Text, letter&#10;&#10;AI-generated content may be incorrect.">
            <a:extLst>
              <a:ext uri="{FF2B5EF4-FFF2-40B4-BE49-F238E27FC236}">
                <a16:creationId xmlns:a16="http://schemas.microsoft.com/office/drawing/2014/main" id="{35CBD9DB-B314-3C21-4C9F-9EFEE988DF1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0780" cy="6018656"/>
          </a:xfrm>
          <a:prstGeom prst="rect">
            <a:avLst/>
          </a:prstGeom>
          <a:ln>
            <a:solidFill>
              <a:schemeClr val="tx1"/>
            </a:solidFill>
          </a:ln>
        </p:spPr>
      </p:pic>
    </p:spTree>
    <p:extLst>
      <p:ext uri="{BB962C8B-B14F-4D97-AF65-F5344CB8AC3E}">
        <p14:creationId xmlns:p14="http://schemas.microsoft.com/office/powerpoint/2010/main" val="18300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A5FA5-F6B3-0111-BB59-2596D1C2E6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18A31C-4C6B-4581-D88D-944E8812C8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131CCB5-5522-9CC4-FB8C-43F8B78E77E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FAF495B-4A5A-4340-3D5D-DFF57632541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9390FDD1-C583-D116-4203-A04D5E79901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6DB9E6-4A80-689C-0BD4-784CD064111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10" name="TextBox 9">
            <a:extLst>
              <a:ext uri="{FF2B5EF4-FFF2-40B4-BE49-F238E27FC236}">
                <a16:creationId xmlns:a16="http://schemas.microsoft.com/office/drawing/2014/main" id="{6B045497-96E8-54C8-1C77-4EE8C25C1C83}"/>
              </a:ext>
            </a:extLst>
          </p:cNvPr>
          <p:cNvSpPr txBox="1"/>
          <p:nvPr/>
        </p:nvSpPr>
        <p:spPr>
          <a:xfrm>
            <a:off x="175443" y="1865467"/>
            <a:ext cx="5004040" cy="2308324"/>
          </a:xfrm>
          <a:prstGeom prst="rect">
            <a:avLst/>
          </a:prstGeom>
          <a:noFill/>
        </p:spPr>
        <p:txBody>
          <a:bodyPr wrap="square">
            <a:spAutoFit/>
          </a:bodyPr>
          <a:lstStyle/>
          <a:p>
            <a:pPr algn="ctr"/>
            <a:r>
              <a:rPr lang="en-US" sz="4800" dirty="0">
                <a:latin typeface="Avenir Next LT Pro" panose="020B0504020202020204" pitchFamily="34" charset="0"/>
              </a:rPr>
              <a:t>What problems can </a:t>
            </a:r>
            <a:r>
              <a:rPr lang="en-US" sz="4800" b="1" dirty="0">
                <a:latin typeface="Avenir Next LT Pro" panose="020B0504020202020204" pitchFamily="34" charset="0"/>
              </a:rPr>
              <a:t>wind erosion </a:t>
            </a:r>
            <a:r>
              <a:rPr lang="en-US" sz="4800" dirty="0">
                <a:latin typeface="Avenir Next LT Pro" panose="020B0504020202020204" pitchFamily="34" charset="0"/>
              </a:rPr>
              <a:t>create?</a:t>
            </a:r>
          </a:p>
        </p:txBody>
      </p:sp>
      <p:pic>
        <p:nvPicPr>
          <p:cNvPr id="3" name="Picture 2">
            <a:extLst>
              <a:ext uri="{FF2B5EF4-FFF2-40B4-BE49-F238E27FC236}">
                <a16:creationId xmlns:a16="http://schemas.microsoft.com/office/drawing/2014/main" id="{8B9983CB-6ED6-C74B-9796-0399C78B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92" y="844550"/>
            <a:ext cx="6468533" cy="4343399"/>
          </a:xfrm>
          <a:prstGeom prst="rect">
            <a:avLst/>
          </a:prstGeom>
          <a:ln>
            <a:noFill/>
          </a:ln>
          <a:effectLst>
            <a:softEdge rad="112500"/>
          </a:effectLst>
        </p:spPr>
      </p:pic>
    </p:spTree>
    <p:extLst>
      <p:ext uri="{BB962C8B-B14F-4D97-AF65-F5344CB8AC3E}">
        <p14:creationId xmlns:p14="http://schemas.microsoft.com/office/powerpoint/2010/main" val="43058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760D-00A4-CC90-B2F6-162BF4F27B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688C06-48AA-D90C-0E15-4D78F6B979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2D0E6B-3849-FFD5-BA63-873C94AB0BB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C5CAA40C-3730-6B76-E781-8836EBF7F25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2AA53C3F-8306-1FA3-7D4D-ACBCB5EBF5E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CCA5B7-B980-D9A1-EF47-9F700FF2E2D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10" name="TextBox 9">
            <a:extLst>
              <a:ext uri="{FF2B5EF4-FFF2-40B4-BE49-F238E27FC236}">
                <a16:creationId xmlns:a16="http://schemas.microsoft.com/office/drawing/2014/main" id="{434D7B9B-4825-D31E-F3AE-373F2454C24F}"/>
              </a:ext>
            </a:extLst>
          </p:cNvPr>
          <p:cNvSpPr txBox="1"/>
          <p:nvPr/>
        </p:nvSpPr>
        <p:spPr>
          <a:xfrm>
            <a:off x="1544180" y="1927590"/>
            <a:ext cx="9103640" cy="2308324"/>
          </a:xfrm>
          <a:prstGeom prst="rect">
            <a:avLst/>
          </a:prstGeom>
          <a:noFill/>
        </p:spPr>
        <p:txBody>
          <a:bodyPr wrap="square">
            <a:spAutoFit/>
          </a:bodyPr>
          <a:lstStyle/>
          <a:p>
            <a:pPr algn="ctr"/>
            <a:r>
              <a:rPr lang="en-US" sz="4800" dirty="0">
                <a:latin typeface="Avenir Next LT Pro" panose="020B0504020202020204" pitchFamily="34" charset="0"/>
              </a:rPr>
              <a:t>When we walked outside last lesson, did we see potential problems with wind and water?</a:t>
            </a:r>
          </a:p>
        </p:txBody>
      </p:sp>
    </p:spTree>
    <p:extLst>
      <p:ext uri="{BB962C8B-B14F-4D97-AF65-F5344CB8AC3E}">
        <p14:creationId xmlns:p14="http://schemas.microsoft.com/office/powerpoint/2010/main" val="274496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11FB0-28CF-9AB8-29FA-E8493FEC71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CAAA44-8AA4-8055-2CE5-25390E73AD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F47FDC-91AB-F7B2-9D2D-C2CA30AFCB8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AF4A2135-CE7B-26B2-A3CA-AA66E3D80FE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B1AF539B-4760-7A87-6674-5E74680F8CC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B80F9B-CB68-04AD-B7CE-A2C55686CE7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10" name="TextBox 9">
            <a:extLst>
              <a:ext uri="{FF2B5EF4-FFF2-40B4-BE49-F238E27FC236}">
                <a16:creationId xmlns:a16="http://schemas.microsoft.com/office/drawing/2014/main" id="{94E70379-6079-D3D6-4DE0-4FBD9B3C7C15}"/>
              </a:ext>
            </a:extLst>
          </p:cNvPr>
          <p:cNvSpPr txBox="1"/>
          <p:nvPr/>
        </p:nvSpPr>
        <p:spPr>
          <a:xfrm>
            <a:off x="191809" y="4657381"/>
            <a:ext cx="11612356" cy="1569660"/>
          </a:xfrm>
          <a:prstGeom prst="rect">
            <a:avLst/>
          </a:prstGeom>
          <a:noFill/>
        </p:spPr>
        <p:txBody>
          <a:bodyPr wrap="square">
            <a:spAutoFit/>
          </a:bodyPr>
          <a:lstStyle/>
          <a:p>
            <a:pPr algn="ctr"/>
            <a:r>
              <a:rPr lang="en-US" sz="4800" dirty="0">
                <a:latin typeface="Avenir Next LT Pro" panose="020B0504020202020204" pitchFamily="34" charset="0"/>
              </a:rPr>
              <a:t>Were the photos a slow or fast change? Why or why not?</a:t>
            </a:r>
          </a:p>
        </p:txBody>
      </p:sp>
      <p:pic>
        <p:nvPicPr>
          <p:cNvPr id="11" name="Picture 10">
            <a:extLst>
              <a:ext uri="{FF2B5EF4-FFF2-40B4-BE49-F238E27FC236}">
                <a16:creationId xmlns:a16="http://schemas.microsoft.com/office/drawing/2014/main" id="{4D15B54D-5CEE-B4B6-541B-1C70EA543D3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96607" y="270387"/>
            <a:ext cx="3394365" cy="4412226"/>
          </a:xfrm>
          <a:prstGeom prst="rect">
            <a:avLst/>
          </a:prstGeom>
        </p:spPr>
      </p:pic>
      <p:pic>
        <p:nvPicPr>
          <p:cNvPr id="12" name="Picture 11">
            <a:extLst>
              <a:ext uri="{FF2B5EF4-FFF2-40B4-BE49-F238E27FC236}">
                <a16:creationId xmlns:a16="http://schemas.microsoft.com/office/drawing/2014/main" id="{B45EA3F8-53DF-1EE1-FE9D-B45BC94C8C2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1026" y="270387"/>
            <a:ext cx="3394366" cy="4412226"/>
          </a:xfrm>
          <a:prstGeom prst="rect">
            <a:avLst/>
          </a:prstGeom>
        </p:spPr>
      </p:pic>
    </p:spTree>
    <p:extLst>
      <p:ext uri="{BB962C8B-B14F-4D97-AF65-F5344CB8AC3E}">
        <p14:creationId xmlns:p14="http://schemas.microsoft.com/office/powerpoint/2010/main" val="156388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3361-BE34-D2EF-D9B2-7F6E9B1376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AFEB95-FEA2-AE6F-2B6E-96A3BC13CB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1FA4CE-73D5-A9EB-4C71-5C72B1781FFF}"/>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6CB80A8F-600F-1F8B-EE3D-2EA25ED2E8F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09D1C0B4-5A93-0A56-5F60-4E273AFB3EA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B431BC-2C69-0FC4-60D9-E4C0C32EA6D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pic>
        <p:nvPicPr>
          <p:cNvPr id="15" name="Picture 14">
            <a:extLst>
              <a:ext uri="{FF2B5EF4-FFF2-40B4-BE49-F238E27FC236}">
                <a16:creationId xmlns:a16="http://schemas.microsoft.com/office/drawing/2014/main" id="{B5FA38D5-ECBD-EF18-513B-AFF9840548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3539" y="277203"/>
            <a:ext cx="4614086" cy="5872849"/>
          </a:xfrm>
          <a:prstGeom prst="rect">
            <a:avLst/>
          </a:prstGeom>
          <a:ln>
            <a:solidFill>
              <a:schemeClr val="tx1"/>
            </a:solidFill>
          </a:ln>
        </p:spPr>
      </p:pic>
      <p:pic>
        <p:nvPicPr>
          <p:cNvPr id="17" name="Picture 16" descr="Diagram&#10;&#10;AI-generated content may be incorrect.">
            <a:extLst>
              <a:ext uri="{FF2B5EF4-FFF2-40B4-BE49-F238E27FC236}">
                <a16:creationId xmlns:a16="http://schemas.microsoft.com/office/drawing/2014/main" id="{8AAA05ED-110A-E6C9-F5E4-C33492E169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77990" y="274960"/>
            <a:ext cx="4614087" cy="5860559"/>
          </a:xfrm>
          <a:prstGeom prst="rect">
            <a:avLst/>
          </a:prstGeom>
          <a:ln>
            <a:solidFill>
              <a:schemeClr val="tx1"/>
            </a:solidFill>
          </a:ln>
        </p:spPr>
      </p:pic>
    </p:spTree>
    <p:extLst>
      <p:ext uri="{BB962C8B-B14F-4D97-AF65-F5344CB8AC3E}">
        <p14:creationId xmlns:p14="http://schemas.microsoft.com/office/powerpoint/2010/main" val="209722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AE4C-87FD-CB17-D74A-FD9E3DE801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C2E8E6-FF41-B0C7-488C-174D1ACAC4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0D46D3-9774-89A5-1346-DCD85E52150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A7363DBD-E57E-934D-EB04-951D3BE2F20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8AE0893D-906D-2781-D496-4E751876BD9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C2FF67-C985-C20E-7B08-7A190862CFB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111956FA-EACB-56CC-8D4B-FE0102E3C943}"/>
              </a:ext>
            </a:extLst>
          </p:cNvPr>
          <p:cNvSpPr txBox="1"/>
          <p:nvPr/>
        </p:nvSpPr>
        <p:spPr>
          <a:xfrm>
            <a:off x="461894" y="1072664"/>
            <a:ext cx="6432042" cy="1569660"/>
          </a:xfrm>
          <a:prstGeom prst="rect">
            <a:avLst/>
          </a:prstGeom>
          <a:noFill/>
        </p:spPr>
        <p:txBody>
          <a:bodyPr wrap="square">
            <a:spAutoFit/>
          </a:bodyPr>
          <a:lstStyle/>
          <a:p>
            <a:pPr algn="ctr"/>
            <a:r>
              <a:rPr lang="en-US" sz="4800" dirty="0">
                <a:latin typeface="Avenir Next LT Pro" panose="020B0504020202020204" pitchFamily="34" charset="0"/>
              </a:rPr>
              <a:t>What problems does water erosion create?</a:t>
            </a:r>
          </a:p>
        </p:txBody>
      </p:sp>
      <p:pic>
        <p:nvPicPr>
          <p:cNvPr id="11" name="Picture 10" descr="Diagram&#10;&#10;AI-generated content may be incorrect.">
            <a:extLst>
              <a:ext uri="{FF2B5EF4-FFF2-40B4-BE49-F238E27FC236}">
                <a16:creationId xmlns:a16="http://schemas.microsoft.com/office/drawing/2014/main" id="{1C41CF72-22AD-81CA-6D86-85C11381214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89464" y="122275"/>
            <a:ext cx="4617192" cy="5975189"/>
          </a:xfrm>
          <a:prstGeom prst="rect">
            <a:avLst/>
          </a:prstGeom>
          <a:ln>
            <a:solidFill>
              <a:schemeClr val="tx1"/>
            </a:solidFill>
          </a:ln>
        </p:spPr>
      </p:pic>
      <p:sp>
        <p:nvSpPr>
          <p:cNvPr id="13" name="TextBox 12">
            <a:extLst>
              <a:ext uri="{FF2B5EF4-FFF2-40B4-BE49-F238E27FC236}">
                <a16:creationId xmlns:a16="http://schemas.microsoft.com/office/drawing/2014/main" id="{266F41B8-1427-98C4-03CF-D7B56AE84114}"/>
              </a:ext>
            </a:extLst>
          </p:cNvPr>
          <p:cNvSpPr txBox="1"/>
          <p:nvPr/>
        </p:nvSpPr>
        <p:spPr>
          <a:xfrm>
            <a:off x="461894" y="3430847"/>
            <a:ext cx="6432042" cy="1569660"/>
          </a:xfrm>
          <a:prstGeom prst="rect">
            <a:avLst/>
          </a:prstGeom>
          <a:noFill/>
        </p:spPr>
        <p:txBody>
          <a:bodyPr wrap="square">
            <a:spAutoFit/>
          </a:bodyPr>
          <a:lstStyle/>
          <a:p>
            <a:pPr algn="ctr"/>
            <a:r>
              <a:rPr lang="en-US" sz="4800" dirty="0">
                <a:latin typeface="Avenir Next LT Pro" panose="020B0504020202020204" pitchFamily="34" charset="0"/>
              </a:rPr>
              <a:t>What helps to solve some of those issues?</a:t>
            </a:r>
          </a:p>
        </p:txBody>
      </p:sp>
    </p:spTree>
    <p:extLst>
      <p:ext uri="{BB962C8B-B14F-4D97-AF65-F5344CB8AC3E}">
        <p14:creationId xmlns:p14="http://schemas.microsoft.com/office/powerpoint/2010/main" val="195339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17CAA-21AC-5A77-5E4F-2C95C531FA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61B90E-0F4D-6C19-B803-0F1C1D0146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A9E9E3-FB5F-A43E-D704-E258B632486F}"/>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14F5D63-0BA0-32A5-1F3D-8DDCF1FC668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Engage</a:t>
            </a:r>
          </a:p>
        </p:txBody>
      </p:sp>
      <p:sp>
        <p:nvSpPr>
          <p:cNvPr id="6" name="Rectangle: Rounded Corners 5">
            <a:extLst>
              <a:ext uri="{FF2B5EF4-FFF2-40B4-BE49-F238E27FC236}">
                <a16:creationId xmlns:a16="http://schemas.microsoft.com/office/drawing/2014/main" id="{919809CA-8658-4067-0329-3CE3806F1241}"/>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6EA529-A2AA-C80D-5544-77C3D5072BA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78F0628E-8583-6321-2F06-CAFF438CB220}"/>
              </a:ext>
            </a:extLst>
          </p:cNvPr>
          <p:cNvSpPr txBox="1"/>
          <p:nvPr/>
        </p:nvSpPr>
        <p:spPr>
          <a:xfrm>
            <a:off x="85344" y="122275"/>
            <a:ext cx="7318776" cy="6001643"/>
          </a:xfrm>
          <a:prstGeom prst="rect">
            <a:avLst/>
          </a:prstGeom>
          <a:noFill/>
        </p:spPr>
        <p:txBody>
          <a:bodyPr wrap="square">
            <a:spAutoFit/>
          </a:bodyPr>
          <a:lstStyle/>
          <a:p>
            <a:pPr algn="ctr"/>
            <a:r>
              <a:rPr lang="en-US" sz="4800" dirty="0">
                <a:latin typeface="Avenir Next LT Pro" panose="020B0504020202020204" pitchFamily="34" charset="0"/>
              </a:rPr>
              <a:t>What do you see covering the soil?</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does not having anything on the soil or different types of things covering the soil help with this issue?</a:t>
            </a:r>
          </a:p>
        </p:txBody>
      </p:sp>
      <p:pic>
        <p:nvPicPr>
          <p:cNvPr id="11" name="Picture 10" descr="Diagram&#10;&#10;AI-generated content may be incorrect.">
            <a:extLst>
              <a:ext uri="{FF2B5EF4-FFF2-40B4-BE49-F238E27FC236}">
                <a16:creationId xmlns:a16="http://schemas.microsoft.com/office/drawing/2014/main" id="{C7A4D8F9-6755-6A06-A906-FE2C8EC327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89464" y="122275"/>
            <a:ext cx="4617192" cy="5975189"/>
          </a:xfrm>
          <a:prstGeom prst="rect">
            <a:avLst/>
          </a:prstGeom>
          <a:ln>
            <a:solidFill>
              <a:schemeClr val="tx1"/>
            </a:solidFill>
          </a:ln>
        </p:spPr>
      </p:pic>
    </p:spTree>
    <p:extLst>
      <p:ext uri="{BB962C8B-B14F-4D97-AF65-F5344CB8AC3E}">
        <p14:creationId xmlns:p14="http://schemas.microsoft.com/office/powerpoint/2010/main" val="301801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EEF7C-55A5-8FF1-CEA1-859530BF4D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28420C-74AB-FA60-5350-280AB8321C0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E4C029-0470-0CF4-155F-40287D6CA0E8}"/>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ED156663-EDCA-40ED-59DF-2EC6BAB7B3B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6D Testing Water’s Movement: Explore</a:t>
            </a:r>
          </a:p>
        </p:txBody>
      </p:sp>
      <p:sp>
        <p:nvSpPr>
          <p:cNvPr id="6" name="Rectangle: Rounded Corners 5">
            <a:extLst>
              <a:ext uri="{FF2B5EF4-FFF2-40B4-BE49-F238E27FC236}">
                <a16:creationId xmlns:a16="http://schemas.microsoft.com/office/drawing/2014/main" id="{2D618516-46AA-62BD-0C18-1F2DB430FAB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207A8-AB0B-B199-5AD5-F3942A88FF6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6D</a:t>
            </a:r>
            <a:endParaRPr lang="en-US" sz="2000" dirty="0"/>
          </a:p>
        </p:txBody>
      </p:sp>
      <p:sp>
        <p:nvSpPr>
          <p:cNvPr id="3" name="TextBox 2">
            <a:extLst>
              <a:ext uri="{FF2B5EF4-FFF2-40B4-BE49-F238E27FC236}">
                <a16:creationId xmlns:a16="http://schemas.microsoft.com/office/drawing/2014/main" id="{A4070E1F-26A1-64FD-552A-EF0ABA58C6EF}"/>
              </a:ext>
            </a:extLst>
          </p:cNvPr>
          <p:cNvSpPr txBox="1"/>
          <p:nvPr/>
        </p:nvSpPr>
        <p:spPr>
          <a:xfrm>
            <a:off x="175109" y="315458"/>
            <a:ext cx="11710415" cy="5632311"/>
          </a:xfrm>
          <a:prstGeom prst="rect">
            <a:avLst/>
          </a:prstGeom>
          <a:noFill/>
        </p:spPr>
        <p:txBody>
          <a:bodyPr wrap="square" lIns="91440" tIns="45720" rIns="91440" bIns="45720" anchor="t">
            <a:spAutoFit/>
          </a:bodyPr>
          <a:lstStyle/>
          <a:p>
            <a:pPr algn="ctr"/>
            <a:r>
              <a:rPr lang="en-US" sz="4000" dirty="0">
                <a:latin typeface="Avenir Next LT Pro" panose="020B0504020202020204" pitchFamily="34" charset="0"/>
              </a:rPr>
              <a:t>How can we stop or slow water as it picks up and carries soil away?</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To start solving this problem, we need to perform a few tests to compare the results.</a:t>
            </a:r>
          </a:p>
          <a:p>
            <a:pPr algn="ctr"/>
            <a:endParaRPr lang="en-US" sz="4000" dirty="0">
              <a:latin typeface="Avenir Next LT Pro" panose="020B0504020202020204" pitchFamily="34" charset="0"/>
            </a:endParaRPr>
          </a:p>
          <a:p>
            <a:pPr algn="ctr"/>
            <a:r>
              <a:rPr lang="en-US" sz="4000" dirty="0">
                <a:latin typeface="Avenir Next LT Pro"/>
              </a:rPr>
              <a:t>Let’s explore the idea of what happens if we have nothing on top of the soil, rocks on the soil, or plants growing from the soil.</a:t>
            </a:r>
          </a:p>
        </p:txBody>
      </p:sp>
    </p:spTree>
    <p:extLst>
      <p:ext uri="{BB962C8B-B14F-4D97-AF65-F5344CB8AC3E}">
        <p14:creationId xmlns:p14="http://schemas.microsoft.com/office/powerpoint/2010/main" val="190096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TotalTime>
  <Words>2532</Words>
  <Application>Microsoft Office PowerPoint</Application>
  <PresentationFormat>Widescreen</PresentationFormat>
  <Paragraphs>221</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46</cp:revision>
  <dcterms:created xsi:type="dcterms:W3CDTF">2025-08-05T14:52:48Z</dcterms:created>
  <dcterms:modified xsi:type="dcterms:W3CDTF">2025-08-29T20:12:16Z</dcterms:modified>
</cp:coreProperties>
</file>