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7"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40" r:id="rId44"/>
    <p:sldId id="339" r:id="rId45"/>
    <p:sldId id="341" r:id="rId46"/>
    <p:sldId id="342" r:id="rId47"/>
    <p:sldId id="343" r:id="rId48"/>
    <p:sldId id="34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F0A58-4043-4855-91B0-946962A72468}" v="1" dt="2025-08-14T14:43:3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24D61-8B17-460D-9905-CB693B6DB411}"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F41E6-F63C-484F-AD51-B61F2C6AAB21}" type="slidenum">
              <a:rPr lang="en-US" smtClean="0"/>
              <a:t>‹#›</a:t>
            </a:fld>
            <a:endParaRPr lang="en-US"/>
          </a:p>
        </p:txBody>
      </p:sp>
    </p:spTree>
    <p:extLst>
      <p:ext uri="{BB962C8B-B14F-4D97-AF65-F5344CB8AC3E}">
        <p14:creationId xmlns:p14="http://schemas.microsoft.com/office/powerpoint/2010/main" val="295170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Silver Hair Bat</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1359-B166-DFC6-FAEF-818AF96CC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664AD-CE05-ABFA-D0CE-8D79E7DA2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0A244-21ED-C726-CC97-2FB76C639D82}"/>
              </a:ext>
            </a:extLst>
          </p:cNvPr>
          <p:cNvSpPr>
            <a:spLocks noGrp="1"/>
          </p:cNvSpPr>
          <p:nvPr>
            <p:ph type="body" idx="1"/>
          </p:nvPr>
        </p:nvSpPr>
        <p:spPr/>
        <p:txBody>
          <a:bodyPr/>
          <a:lstStyle/>
          <a:p>
            <a:r>
              <a:rPr lang="en-US"/>
              <a:t>Accept all student answers. </a:t>
            </a:r>
          </a:p>
        </p:txBody>
      </p:sp>
      <p:sp>
        <p:nvSpPr>
          <p:cNvPr id="4" name="Slide Number Placeholder 3">
            <a:extLst>
              <a:ext uri="{FF2B5EF4-FFF2-40B4-BE49-F238E27FC236}">
                <a16:creationId xmlns:a16="http://schemas.microsoft.com/office/drawing/2014/main" id="{6B710C33-5C16-CBC3-D52C-6D9CA5FB5FF6}"/>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33823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CB65-776D-F594-4CDC-42CACFDA4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E257F-9938-9D12-0968-B4B60938E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0AC77-5E15-8018-5F3D-D34CA5EAE93F}"/>
              </a:ext>
            </a:extLst>
          </p:cNvPr>
          <p:cNvSpPr>
            <a:spLocks noGrp="1"/>
          </p:cNvSpPr>
          <p:nvPr>
            <p:ph type="body" idx="1"/>
          </p:nvPr>
        </p:nvSpPr>
        <p:spPr/>
        <p:txBody>
          <a:bodyPr/>
          <a:lstStyle/>
          <a:p>
            <a:r>
              <a:rPr lang="en-US"/>
              <a:t>Let’s see if we can use some clues from our resources to figure out the correct answers. Display the MDC Field Guide from the link in the MDC Teacher Portal. </a:t>
            </a:r>
            <a:r>
              <a:rPr lang="en-US">
                <a:hlinkClick r:id="rId3"/>
              </a:rPr>
              <a:t>Field Guide | Missouri Department of Conservation</a:t>
            </a:r>
            <a:endParaRPr lang="en-US"/>
          </a:p>
        </p:txBody>
      </p:sp>
      <p:sp>
        <p:nvSpPr>
          <p:cNvPr id="4" name="Slide Number Placeholder 3">
            <a:extLst>
              <a:ext uri="{FF2B5EF4-FFF2-40B4-BE49-F238E27FC236}">
                <a16:creationId xmlns:a16="http://schemas.microsoft.com/office/drawing/2014/main" id="{654418E5-A4EB-03B6-EB73-5EAFFA436E81}"/>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42095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A62-2A7C-D914-B1E2-F33475CA0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E0F5A-4FFD-F825-6662-3C46A9CD1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A9D42-1494-AE55-4F9F-3697E852B7B7}"/>
              </a:ext>
            </a:extLst>
          </p:cNvPr>
          <p:cNvSpPr>
            <a:spLocks noGrp="1"/>
          </p:cNvSpPr>
          <p:nvPr>
            <p:ph type="body" idx="1"/>
          </p:nvPr>
        </p:nvSpPr>
        <p:spPr/>
        <p:txBody>
          <a:bodyPr/>
          <a:lstStyle/>
          <a:p>
            <a:r>
              <a:rPr lang="en-US"/>
              <a:t>Let’s check to make sure our animals are under the correct categories as we learn about them. </a:t>
            </a:r>
          </a:p>
          <a:p>
            <a:endParaRPr lang="en-US"/>
          </a:p>
          <a:p>
            <a:r>
              <a:rPr lang="en-US"/>
              <a:t>Deer are an example of an animal that can be seen both day and night. Some animals are active more during sunrise and sunset. These animals include beaver, muskrat, and black bear.</a:t>
            </a:r>
          </a:p>
        </p:txBody>
      </p:sp>
      <p:sp>
        <p:nvSpPr>
          <p:cNvPr id="4" name="Slide Number Placeholder 3">
            <a:extLst>
              <a:ext uri="{FF2B5EF4-FFF2-40B4-BE49-F238E27FC236}">
                <a16:creationId xmlns:a16="http://schemas.microsoft.com/office/drawing/2014/main" id="{D5920002-358D-30EE-33FB-E41D51D26BA7}"/>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81195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95F1-C36C-B0EC-1567-DBE8EC065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0FC66-7A4F-28F2-3451-3CC7749D8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06B59-15EB-9507-1A27-EFD429006A02}"/>
              </a:ext>
            </a:extLst>
          </p:cNvPr>
          <p:cNvSpPr>
            <a:spLocks noGrp="1"/>
          </p:cNvSpPr>
          <p:nvPr>
            <p:ph type="body" idx="1"/>
          </p:nvPr>
        </p:nvSpPr>
        <p:spPr/>
        <p:txBody>
          <a:bodyPr/>
          <a:lstStyle/>
          <a:p>
            <a:r>
              <a:rPr lang="en-US"/>
              <a:t>Have students record the class list of Missouri animals and complete the T-chart in their student guide, </a:t>
            </a:r>
            <a:r>
              <a:rPr lang="en-US" b="1"/>
              <a:t>Science Notebook 6D Day Animals and Night Animals </a:t>
            </a:r>
            <a:r>
              <a:rPr lang="en-US"/>
              <a:t>section on Page 115.</a:t>
            </a:r>
          </a:p>
        </p:txBody>
      </p:sp>
      <p:sp>
        <p:nvSpPr>
          <p:cNvPr id="4" name="Slide Number Placeholder 3">
            <a:extLst>
              <a:ext uri="{FF2B5EF4-FFF2-40B4-BE49-F238E27FC236}">
                <a16:creationId xmlns:a16="http://schemas.microsoft.com/office/drawing/2014/main" id="{5B6BAA89-6796-74BD-81AE-80A8ADCBC641}"/>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56540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67CB-CCB6-6E2D-A67B-5AC2CF55C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BF7CF-E9AF-3677-3EE2-61E119E14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E27B7-14F7-8D6E-7667-7D5C6FFE9335}"/>
              </a:ext>
            </a:extLst>
          </p:cNvPr>
          <p:cNvSpPr>
            <a:spLocks noGrp="1"/>
          </p:cNvSpPr>
          <p:nvPr>
            <p:ph type="body" idx="1"/>
          </p:nvPr>
        </p:nvSpPr>
        <p:spPr/>
        <p:txBody>
          <a:bodyPr/>
          <a:lstStyle/>
          <a:p>
            <a:r>
              <a:rPr lang="en-US"/>
              <a:t>Something that happens over and over.</a:t>
            </a:r>
          </a:p>
        </p:txBody>
      </p:sp>
      <p:sp>
        <p:nvSpPr>
          <p:cNvPr id="4" name="Slide Number Placeholder 3">
            <a:extLst>
              <a:ext uri="{FF2B5EF4-FFF2-40B4-BE49-F238E27FC236}">
                <a16:creationId xmlns:a16="http://schemas.microsoft.com/office/drawing/2014/main" id="{59DC2E0B-878A-2A64-78D6-38E7120500E0}"/>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7196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E519C-FE0E-74EF-BB17-D0E1B57FE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DD57B-6797-34D6-36B4-7739D05FF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01802-6AE3-875B-21AA-F9C8EA7EEA9D}"/>
              </a:ext>
            </a:extLst>
          </p:cNvPr>
          <p:cNvSpPr>
            <a:spLocks noGrp="1"/>
          </p:cNvSpPr>
          <p:nvPr>
            <p:ph type="body" idx="1"/>
          </p:nvPr>
        </p:nvSpPr>
        <p:spPr/>
        <p:txBody>
          <a:bodyPr/>
          <a:lstStyle/>
          <a:p>
            <a:r>
              <a:rPr lang="en-US"/>
              <a:t>A pattern.</a:t>
            </a:r>
          </a:p>
        </p:txBody>
      </p:sp>
      <p:sp>
        <p:nvSpPr>
          <p:cNvPr id="4" name="Slide Number Placeholder 3">
            <a:extLst>
              <a:ext uri="{FF2B5EF4-FFF2-40B4-BE49-F238E27FC236}">
                <a16:creationId xmlns:a16="http://schemas.microsoft.com/office/drawing/2014/main" id="{1D0F6AC3-D24B-DC8E-32F1-96F8F5626F6A}"/>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61147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4FC01-3829-5491-19E9-E778DD1B7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1C332-C2A1-3FCF-7864-2853F4A76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FB36C-36F7-F8A7-7A25-F877D8464943}"/>
              </a:ext>
            </a:extLst>
          </p:cNvPr>
          <p:cNvSpPr>
            <a:spLocks noGrp="1"/>
          </p:cNvSpPr>
          <p:nvPr>
            <p:ph type="body" idx="1"/>
          </p:nvPr>
        </p:nvSpPr>
        <p:spPr/>
        <p:txBody>
          <a:bodyPr/>
          <a:lstStyle/>
          <a:p>
            <a:r>
              <a:rPr lang="en-US"/>
              <a:t>Yes.</a:t>
            </a:r>
          </a:p>
          <a:p>
            <a:endParaRPr lang="en-US"/>
          </a:p>
          <a:p>
            <a:r>
              <a:rPr lang="en-US"/>
              <a:t>Animal in picture: Coyote</a:t>
            </a:r>
          </a:p>
        </p:txBody>
      </p:sp>
      <p:sp>
        <p:nvSpPr>
          <p:cNvPr id="4" name="Slide Number Placeholder 3">
            <a:extLst>
              <a:ext uri="{FF2B5EF4-FFF2-40B4-BE49-F238E27FC236}">
                <a16:creationId xmlns:a16="http://schemas.microsoft.com/office/drawing/2014/main" id="{C7121826-FFDD-97F2-372D-D4DDE8CA186F}"/>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32242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DB881-603E-9785-7657-CD2DF03FB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3511E-AD2D-B797-FFDB-E445BBE6F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FB9FE-5452-3F7A-6335-1CC02C18C064}"/>
              </a:ext>
            </a:extLst>
          </p:cNvPr>
          <p:cNvSpPr>
            <a:spLocks noGrp="1"/>
          </p:cNvSpPr>
          <p:nvPr>
            <p:ph type="body" idx="1"/>
          </p:nvPr>
        </p:nvSpPr>
        <p:spPr/>
        <p:txBody>
          <a:bodyPr/>
          <a:lstStyle/>
          <a:p>
            <a:r>
              <a:rPr lang="en-US"/>
              <a:t>Introduce students to the terms diurnal and nocturnal.</a:t>
            </a:r>
          </a:p>
          <a:p>
            <a:endParaRPr lang="en-US"/>
          </a:p>
          <a:p>
            <a:r>
              <a:rPr lang="en-US"/>
              <a:t>Animal in picture: Bald Eagle</a:t>
            </a:r>
          </a:p>
        </p:txBody>
      </p:sp>
      <p:sp>
        <p:nvSpPr>
          <p:cNvPr id="4" name="Slide Number Placeholder 3">
            <a:extLst>
              <a:ext uri="{FF2B5EF4-FFF2-40B4-BE49-F238E27FC236}">
                <a16:creationId xmlns:a16="http://schemas.microsoft.com/office/drawing/2014/main" id="{310A5B58-0721-8E68-C2AA-8B3B3285E9EC}"/>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10636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E86A-0C06-745B-F76B-A1DC8A129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EAB94-E848-1960-CA4B-C445C59A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05C17-E609-CFA4-E37A-AEA4AB3D3226}"/>
              </a:ext>
            </a:extLst>
          </p:cNvPr>
          <p:cNvSpPr>
            <a:spLocks noGrp="1"/>
          </p:cNvSpPr>
          <p:nvPr>
            <p:ph type="body" idx="1"/>
          </p:nvPr>
        </p:nvSpPr>
        <p:spPr/>
        <p:txBody>
          <a:bodyPr/>
          <a:lstStyle/>
          <a:p>
            <a:r>
              <a:rPr lang="en-US" dirty="0"/>
              <a:t>Animal in picture: Big Brown Bat</a:t>
            </a:r>
          </a:p>
        </p:txBody>
      </p:sp>
      <p:sp>
        <p:nvSpPr>
          <p:cNvPr id="4" name="Slide Number Placeholder 3">
            <a:extLst>
              <a:ext uri="{FF2B5EF4-FFF2-40B4-BE49-F238E27FC236}">
                <a16:creationId xmlns:a16="http://schemas.microsoft.com/office/drawing/2014/main" id="{5D326825-EB1F-754A-AF5C-A31A53FDA068}"/>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026484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6547A-CA12-8B1A-5A82-8D6621C7A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40001-6FEE-CF18-CFD9-9324C6AB7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69EF2-80A3-6424-C8EF-4D3A6AF8B741}"/>
              </a:ext>
            </a:extLst>
          </p:cNvPr>
          <p:cNvSpPr>
            <a:spLocks noGrp="1"/>
          </p:cNvSpPr>
          <p:nvPr>
            <p:ph type="body" idx="1"/>
          </p:nvPr>
        </p:nvSpPr>
        <p:spPr/>
        <p:txBody>
          <a:bodyPr/>
          <a:lstStyle/>
          <a:p>
            <a:r>
              <a:rPr lang="en-US" dirty="0"/>
              <a:t>A pneumonic device or memory strategy that can be used is:</a:t>
            </a:r>
          </a:p>
          <a:p>
            <a:endParaRPr lang="en-US"/>
          </a:p>
          <a:p>
            <a:r>
              <a:rPr lang="en-US" dirty="0"/>
              <a:t>Animal in picture: ornate box turtle</a:t>
            </a:r>
          </a:p>
        </p:txBody>
      </p:sp>
      <p:sp>
        <p:nvSpPr>
          <p:cNvPr id="4" name="Slide Number Placeholder 3">
            <a:extLst>
              <a:ext uri="{FF2B5EF4-FFF2-40B4-BE49-F238E27FC236}">
                <a16:creationId xmlns:a16="http://schemas.microsoft.com/office/drawing/2014/main" id="{94E68FAC-974A-A4F3-38D6-F74C51BCFE64}"/>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42331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160D-0E85-147E-BBF6-42306692B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28CC8-02D6-0E7E-349C-F8D9BD83F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3639B-180E-5D65-8624-66A24754E633}"/>
              </a:ext>
            </a:extLst>
          </p:cNvPr>
          <p:cNvSpPr>
            <a:spLocks noGrp="1"/>
          </p:cNvSpPr>
          <p:nvPr>
            <p:ph type="body" idx="1"/>
          </p:nvPr>
        </p:nvSpPr>
        <p:spPr/>
        <p:txBody>
          <a:bodyPr/>
          <a:lstStyle/>
          <a:p>
            <a:r>
              <a:rPr lang="en-US"/>
              <a:t>Refer to the pictures of the different Missouri animals in the student guide on </a:t>
            </a:r>
            <a:r>
              <a:rPr lang="en-US" b="1"/>
              <a:t>Lesson 6D Good Morning, Good Night </a:t>
            </a:r>
            <a:r>
              <a:rPr lang="en-US"/>
              <a:t>introduction section on Page 114.</a:t>
            </a:r>
          </a:p>
        </p:txBody>
      </p:sp>
      <p:sp>
        <p:nvSpPr>
          <p:cNvPr id="4" name="Slide Number Placeholder 3">
            <a:extLst>
              <a:ext uri="{FF2B5EF4-FFF2-40B4-BE49-F238E27FC236}">
                <a16:creationId xmlns:a16="http://schemas.microsoft.com/office/drawing/2014/main" id="{B4A0E566-EDD9-585F-6D48-EC0FB13A9D31}"/>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7638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D7E6-3037-E0E1-9A06-C036D9595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5461A-6A96-EBB3-9521-E41CD0984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3F8CB-895C-CC8A-2EDF-7DFE42E79C8A}"/>
              </a:ext>
            </a:extLst>
          </p:cNvPr>
          <p:cNvSpPr>
            <a:spLocks noGrp="1"/>
          </p:cNvSpPr>
          <p:nvPr>
            <p:ph type="body" idx="1"/>
          </p:nvPr>
        </p:nvSpPr>
        <p:spPr/>
        <p:txBody>
          <a:bodyPr/>
          <a:lstStyle/>
          <a:p>
            <a:r>
              <a:rPr lang="en-US"/>
              <a:t>Animal in picture: Striped Skunk</a:t>
            </a:r>
          </a:p>
        </p:txBody>
      </p:sp>
      <p:sp>
        <p:nvSpPr>
          <p:cNvPr id="4" name="Slide Number Placeholder 3">
            <a:extLst>
              <a:ext uri="{FF2B5EF4-FFF2-40B4-BE49-F238E27FC236}">
                <a16:creationId xmlns:a16="http://schemas.microsoft.com/office/drawing/2014/main" id="{AF69A23A-44B9-284D-8771-0CD6D61343F6}"/>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1430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C54-1626-D308-3A7C-CFDCF5877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17426-D0E1-E443-31E9-E439DA24F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D6DCA-FC79-7F75-A372-09B5622856EB}"/>
              </a:ext>
            </a:extLst>
          </p:cNvPr>
          <p:cNvSpPr>
            <a:spLocks noGrp="1"/>
          </p:cNvSpPr>
          <p:nvPr>
            <p:ph type="body" idx="1"/>
          </p:nvPr>
        </p:nvSpPr>
        <p:spPr/>
        <p:txBody>
          <a:bodyPr/>
          <a:lstStyle/>
          <a:p>
            <a:r>
              <a:rPr lang="en-US"/>
              <a:t>In the student guide, read the </a:t>
            </a:r>
            <a:r>
              <a:rPr lang="en-US" b="1"/>
              <a:t>Read Together 6D Night and Day </a:t>
            </a:r>
            <a:r>
              <a:rPr lang="en-US"/>
              <a:t>on Page 116.</a:t>
            </a:r>
          </a:p>
        </p:txBody>
      </p:sp>
      <p:sp>
        <p:nvSpPr>
          <p:cNvPr id="4" name="Slide Number Placeholder 3">
            <a:extLst>
              <a:ext uri="{FF2B5EF4-FFF2-40B4-BE49-F238E27FC236}">
                <a16:creationId xmlns:a16="http://schemas.microsoft.com/office/drawing/2014/main" id="{64F6A183-0C9A-7AD0-36C7-1F12BCDD2871}"/>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610304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81757-C6F4-39D8-3FAF-CB972CA33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2B716-45C3-D48F-597F-6A6F2842E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8B1A0-841F-7E1C-33FA-D46C80D92950}"/>
              </a:ext>
            </a:extLst>
          </p:cNvPr>
          <p:cNvSpPr>
            <a:spLocks noGrp="1"/>
          </p:cNvSpPr>
          <p:nvPr>
            <p:ph type="body" idx="1"/>
          </p:nvPr>
        </p:nvSpPr>
        <p:spPr/>
        <p:txBody>
          <a:bodyPr/>
          <a:lstStyle/>
          <a:p>
            <a:r>
              <a:rPr lang="en-US"/>
              <a:t>Let’s think about humans.</a:t>
            </a:r>
          </a:p>
        </p:txBody>
      </p:sp>
      <p:sp>
        <p:nvSpPr>
          <p:cNvPr id="4" name="Slide Number Placeholder 3">
            <a:extLst>
              <a:ext uri="{FF2B5EF4-FFF2-40B4-BE49-F238E27FC236}">
                <a16:creationId xmlns:a16="http://schemas.microsoft.com/office/drawing/2014/main" id="{E222F724-B1AF-D584-EA03-29FE54830A5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48020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75C9-1F88-2CB1-D924-A20103260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D16FF-0227-114B-D52B-4F0C3B7A1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75E58-2709-4A63-79FE-B30344BD8BC5}"/>
              </a:ext>
            </a:extLst>
          </p:cNvPr>
          <p:cNvSpPr>
            <a:spLocks noGrp="1"/>
          </p:cNvSpPr>
          <p:nvPr>
            <p:ph type="body" idx="1"/>
          </p:nvPr>
        </p:nvSpPr>
        <p:spPr/>
        <p:txBody>
          <a:bodyPr/>
          <a:lstStyle/>
          <a:p>
            <a:r>
              <a:rPr lang="en-US"/>
              <a:t>Discuss what people and animals do when they are awake.</a:t>
            </a:r>
          </a:p>
        </p:txBody>
      </p:sp>
      <p:sp>
        <p:nvSpPr>
          <p:cNvPr id="4" name="Slide Number Placeholder 3">
            <a:extLst>
              <a:ext uri="{FF2B5EF4-FFF2-40B4-BE49-F238E27FC236}">
                <a16:creationId xmlns:a16="http://schemas.microsoft.com/office/drawing/2014/main" id="{ED08C735-9628-4E3E-54B1-7D3A1F0D5FA9}"/>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500359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BFA3-4CF7-025B-FCEC-FCA678904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A56CE-DBDA-3C66-E1DF-29227D407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5EEE1-4C20-B2E2-0166-D8C8ABDC52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0C64C5-26EC-E8E0-0389-A52FED8D59D9}"/>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32124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F794-0D90-C1D7-C258-2AF058800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3F115-0C77-5728-E0EF-A3A4DF681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12A22-7700-2427-3F2C-AA556ABB91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F2B005-C7BC-E0C5-769B-870BAE2481EE}"/>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54187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DF36F-83D1-41BD-7782-375DB325D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881DB-B0A9-2AA5-D478-74531E5DA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904B8-49C3-CBFD-87C9-399D8623A143}"/>
              </a:ext>
            </a:extLst>
          </p:cNvPr>
          <p:cNvSpPr>
            <a:spLocks noGrp="1"/>
          </p:cNvSpPr>
          <p:nvPr>
            <p:ph type="body" idx="1"/>
          </p:nvPr>
        </p:nvSpPr>
        <p:spPr/>
        <p:txBody>
          <a:bodyPr/>
          <a:lstStyle/>
          <a:p>
            <a:r>
              <a:rPr lang="en-US"/>
              <a:t>Animal in picture: Coyote</a:t>
            </a:r>
          </a:p>
        </p:txBody>
      </p:sp>
      <p:sp>
        <p:nvSpPr>
          <p:cNvPr id="4" name="Slide Number Placeholder 3">
            <a:extLst>
              <a:ext uri="{FF2B5EF4-FFF2-40B4-BE49-F238E27FC236}">
                <a16:creationId xmlns:a16="http://schemas.microsoft.com/office/drawing/2014/main" id="{73B825CC-CD47-D41E-F371-11D845C0FB54}"/>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533960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FFD6-DCD4-A88E-23CD-9BBC629AF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C343-CB8B-1C0F-1B2C-628F41A2B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8850F-937D-E8A8-0816-7DDEA973A1C3}"/>
              </a:ext>
            </a:extLst>
          </p:cNvPr>
          <p:cNvSpPr>
            <a:spLocks noGrp="1"/>
          </p:cNvSpPr>
          <p:nvPr>
            <p:ph type="body" idx="1"/>
          </p:nvPr>
        </p:nvSpPr>
        <p:spPr/>
        <p:txBody>
          <a:bodyPr/>
          <a:lstStyle/>
          <a:p>
            <a:r>
              <a:rPr lang="en-US"/>
              <a:t>Highlight how behaviors for finding food change for diurnal and nocturnal animals. For example, a bald eagle hunts a rabbit mostly by seeing it, but a great horned owl hunts for a rabbit in the darkness mostly by hearing it.</a:t>
            </a:r>
          </a:p>
          <a:p>
            <a:endParaRPr lang="en-US"/>
          </a:p>
          <a:p>
            <a:r>
              <a:rPr lang="en-US"/>
              <a:t>Animal in picture: Great Horned Owl</a:t>
            </a:r>
          </a:p>
        </p:txBody>
      </p:sp>
      <p:sp>
        <p:nvSpPr>
          <p:cNvPr id="4" name="Slide Number Placeholder 3">
            <a:extLst>
              <a:ext uri="{FF2B5EF4-FFF2-40B4-BE49-F238E27FC236}">
                <a16:creationId xmlns:a16="http://schemas.microsoft.com/office/drawing/2014/main" id="{FAB64989-4BCE-0017-F561-448D3F042121}"/>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465440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150C-9534-0B6A-FB86-4C99F99D0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0BF32-1B8B-204B-9361-C56A738A0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F8995-96D0-0D50-E0BE-2F733C2455DC}"/>
              </a:ext>
            </a:extLst>
          </p:cNvPr>
          <p:cNvSpPr>
            <a:spLocks noGrp="1"/>
          </p:cNvSpPr>
          <p:nvPr>
            <p:ph type="body" idx="1"/>
          </p:nvPr>
        </p:nvSpPr>
        <p:spPr/>
        <p:txBody>
          <a:bodyPr/>
          <a:lstStyle/>
          <a:p>
            <a:r>
              <a:rPr lang="en-US"/>
              <a:t>Discuss characteristics of daytime including sunlight.</a:t>
            </a:r>
          </a:p>
        </p:txBody>
      </p:sp>
      <p:sp>
        <p:nvSpPr>
          <p:cNvPr id="4" name="Slide Number Placeholder 3">
            <a:extLst>
              <a:ext uri="{FF2B5EF4-FFF2-40B4-BE49-F238E27FC236}">
                <a16:creationId xmlns:a16="http://schemas.microsoft.com/office/drawing/2014/main" id="{140C6698-1D49-6448-C205-CA3076E05171}"/>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780444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7D704-915F-817B-29AD-96D36E25A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95FB9-0C84-C388-3865-9EEDCCA3D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FD0F1-0015-686A-7400-2E4C9D27979F}"/>
              </a:ext>
            </a:extLst>
          </p:cNvPr>
          <p:cNvSpPr>
            <a:spLocks noGrp="1"/>
          </p:cNvSpPr>
          <p:nvPr>
            <p:ph type="body" idx="1"/>
          </p:nvPr>
        </p:nvSpPr>
        <p:spPr/>
        <p:txBody>
          <a:bodyPr/>
          <a:lstStyle/>
          <a:p>
            <a:r>
              <a:rPr lang="en-US"/>
              <a:t>Discuss the colorful daytime birds, highlighting familiar birds, including cardinals, robins, and blue jays.</a:t>
            </a:r>
          </a:p>
          <a:p>
            <a:endParaRPr lang="en-US"/>
          </a:p>
          <a:p>
            <a:r>
              <a:rPr lang="en-US"/>
              <a:t>Animal in picture: Blue Jay</a:t>
            </a:r>
          </a:p>
        </p:txBody>
      </p:sp>
      <p:sp>
        <p:nvSpPr>
          <p:cNvPr id="4" name="Slide Number Placeholder 3">
            <a:extLst>
              <a:ext uri="{FF2B5EF4-FFF2-40B4-BE49-F238E27FC236}">
                <a16:creationId xmlns:a16="http://schemas.microsoft.com/office/drawing/2014/main" id="{807E6105-7DB6-2CF3-A902-8971A9786E58}"/>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6391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09D72-8008-6A12-C8A9-D4C3C290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B64CB-D56E-CDE1-98C2-A1A7358CD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2A4E8-BE6E-0C59-3EEF-F797CD602B0C}"/>
              </a:ext>
            </a:extLst>
          </p:cNvPr>
          <p:cNvSpPr>
            <a:spLocks noGrp="1"/>
          </p:cNvSpPr>
          <p:nvPr>
            <p:ph type="body" idx="1"/>
          </p:nvPr>
        </p:nvSpPr>
        <p:spPr/>
        <p:txBody>
          <a:bodyPr/>
          <a:lstStyle/>
          <a:p>
            <a:r>
              <a:rPr lang="en-US"/>
              <a:t>From the </a:t>
            </a:r>
            <a:r>
              <a:rPr lang="en-US" i="1"/>
              <a:t>MDC Teacher Portal</a:t>
            </a:r>
            <a:r>
              <a:rPr lang="en-US"/>
              <a:t>, play audio links and compare daytime sounds to nighttime sounds. </a:t>
            </a:r>
          </a:p>
        </p:txBody>
      </p:sp>
      <p:sp>
        <p:nvSpPr>
          <p:cNvPr id="4" name="Slide Number Placeholder 3">
            <a:extLst>
              <a:ext uri="{FF2B5EF4-FFF2-40B4-BE49-F238E27FC236}">
                <a16:creationId xmlns:a16="http://schemas.microsoft.com/office/drawing/2014/main" id="{51590B50-FDD8-0361-05C3-994442A7A877}"/>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398472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74402-8FE5-76D5-011E-7F2443491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6DA57-CE24-F378-2A2F-6B4098A07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F0236-0EE6-1210-7743-576D5E1E69EB}"/>
              </a:ext>
            </a:extLst>
          </p:cNvPr>
          <p:cNvSpPr>
            <a:spLocks noGrp="1"/>
          </p:cNvSpPr>
          <p:nvPr>
            <p:ph type="body" idx="1"/>
          </p:nvPr>
        </p:nvSpPr>
        <p:spPr/>
        <p:txBody>
          <a:bodyPr/>
          <a:lstStyle/>
          <a:p>
            <a:r>
              <a:rPr lang="en-US"/>
              <a:t>Have students open their student guide to </a:t>
            </a:r>
            <a:r>
              <a:rPr lang="en-US" b="1"/>
              <a:t>Draw It! 6D My Favorite Missouri Wildlife </a:t>
            </a:r>
            <a:r>
              <a:rPr lang="en-US"/>
              <a:t>section on Page 117 and draw their animal in the box labeled “diurnal” and write the animal name in the blank.</a:t>
            </a:r>
          </a:p>
        </p:txBody>
      </p:sp>
      <p:sp>
        <p:nvSpPr>
          <p:cNvPr id="4" name="Slide Number Placeholder 3">
            <a:extLst>
              <a:ext uri="{FF2B5EF4-FFF2-40B4-BE49-F238E27FC236}">
                <a16:creationId xmlns:a16="http://schemas.microsoft.com/office/drawing/2014/main" id="{7A6FC805-FA72-7A02-E703-BD9306EF1B62}"/>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929723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9DF48-0456-DC8A-31F7-C82C1324D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3F064-B192-2044-F805-7A47A15F6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B150E-786D-30CA-8427-39C3604E5CC8}"/>
              </a:ext>
            </a:extLst>
          </p:cNvPr>
          <p:cNvSpPr>
            <a:spLocks noGrp="1"/>
          </p:cNvSpPr>
          <p:nvPr>
            <p:ph type="body" idx="1"/>
          </p:nvPr>
        </p:nvSpPr>
        <p:spPr/>
        <p:txBody>
          <a:bodyPr/>
          <a:lstStyle/>
          <a:p>
            <a:r>
              <a:rPr lang="en-US"/>
              <a:t>Discuss characteristics of daytime including the moon and stars.</a:t>
            </a:r>
          </a:p>
        </p:txBody>
      </p:sp>
      <p:sp>
        <p:nvSpPr>
          <p:cNvPr id="4" name="Slide Number Placeholder 3">
            <a:extLst>
              <a:ext uri="{FF2B5EF4-FFF2-40B4-BE49-F238E27FC236}">
                <a16:creationId xmlns:a16="http://schemas.microsoft.com/office/drawing/2014/main" id="{EFBC996B-2A78-D371-5EA5-D1FFA9833B9A}"/>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62925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95A8-A662-D5C2-95B1-8B64757BE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8AFCA-4080-5006-FE1B-B465157BA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14A17-7136-F5B7-4D75-3A1895392585}"/>
              </a:ext>
            </a:extLst>
          </p:cNvPr>
          <p:cNvSpPr>
            <a:spLocks noGrp="1"/>
          </p:cNvSpPr>
          <p:nvPr>
            <p:ph type="body" idx="1"/>
          </p:nvPr>
        </p:nvSpPr>
        <p:spPr/>
        <p:txBody>
          <a:bodyPr/>
          <a:lstStyle/>
          <a:p>
            <a:r>
              <a:rPr lang="en-US"/>
              <a:t>Discuss the less colorful nighttime birds, highlighting the different species of owls and nighthawks. </a:t>
            </a:r>
          </a:p>
        </p:txBody>
      </p:sp>
      <p:sp>
        <p:nvSpPr>
          <p:cNvPr id="4" name="Slide Number Placeholder 3">
            <a:extLst>
              <a:ext uri="{FF2B5EF4-FFF2-40B4-BE49-F238E27FC236}">
                <a16:creationId xmlns:a16="http://schemas.microsoft.com/office/drawing/2014/main" id="{95B74CC8-82BD-8F0A-D7AB-1B2159009C7E}"/>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326123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28F7F-5DC5-944D-9B6A-C1DF6E94F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76B18-D501-6476-A662-8AA8FEBCF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66E2C-7FEA-B671-198D-920F41B47B86}"/>
              </a:ext>
            </a:extLst>
          </p:cNvPr>
          <p:cNvSpPr>
            <a:spLocks noGrp="1"/>
          </p:cNvSpPr>
          <p:nvPr>
            <p:ph type="body" idx="1"/>
          </p:nvPr>
        </p:nvSpPr>
        <p:spPr/>
        <p:txBody>
          <a:bodyPr/>
          <a:lstStyle/>
          <a:p>
            <a:r>
              <a:rPr lang="en-US"/>
              <a:t>On the same page of the student guide</a:t>
            </a:r>
            <a:r>
              <a:rPr lang="en-US" b="0"/>
              <a:t>, </a:t>
            </a:r>
            <a:r>
              <a:rPr lang="en-US" b="1"/>
              <a:t>Draw It! 6D My Favorite Missouri Wildlife </a:t>
            </a:r>
            <a:r>
              <a:rPr lang="en-US"/>
              <a:t>on Page 117, have students draw their nocturnal animal in the box labeled “nocturnal” and write the animal name in the blank. </a:t>
            </a:r>
          </a:p>
        </p:txBody>
      </p:sp>
      <p:sp>
        <p:nvSpPr>
          <p:cNvPr id="4" name="Slide Number Placeholder 3">
            <a:extLst>
              <a:ext uri="{FF2B5EF4-FFF2-40B4-BE49-F238E27FC236}">
                <a16:creationId xmlns:a16="http://schemas.microsoft.com/office/drawing/2014/main" id="{35217DD7-60E3-CBF1-372D-A01661B73A48}"/>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342096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524D-83E4-3A2D-07DB-00E36B062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644AA-0FAA-776A-4EFD-7DA0D5E74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7CD74-0176-6F5E-6ABB-9471D9BADCA6}"/>
              </a:ext>
            </a:extLst>
          </p:cNvPr>
          <p:cNvSpPr>
            <a:spLocks noGrp="1"/>
          </p:cNvSpPr>
          <p:nvPr>
            <p:ph type="body" idx="1"/>
          </p:nvPr>
        </p:nvSpPr>
        <p:spPr/>
        <p:txBody>
          <a:bodyPr/>
          <a:lstStyle/>
          <a:p>
            <a:r>
              <a:rPr lang="en-US"/>
              <a:t>From the </a:t>
            </a:r>
            <a:r>
              <a:rPr lang="en-US" i="1"/>
              <a:t>MDC Teacher Portal</a:t>
            </a:r>
            <a:r>
              <a:rPr lang="en-US"/>
              <a:t>, display and distribute copies of </a:t>
            </a:r>
            <a:r>
              <a:rPr lang="en-US" i="1"/>
              <a:t>Creatures of the Night</a:t>
            </a:r>
            <a:r>
              <a:rPr lang="en-US"/>
              <a:t> by Bonnie Chasteen from the January 2017 issue or </a:t>
            </a:r>
            <a:r>
              <a:rPr lang="en-US" err="1"/>
              <a:t>Xplor</a:t>
            </a:r>
            <a:r>
              <a:rPr lang="en-US"/>
              <a:t>.</a:t>
            </a:r>
          </a:p>
          <a:p>
            <a:endParaRPr lang="en-US"/>
          </a:p>
          <a:p>
            <a:r>
              <a:rPr lang="en-US" b="1"/>
              <a:t>Teacher Note: </a:t>
            </a:r>
            <a:r>
              <a:rPr lang="en-US"/>
              <a:t>If time allows, have students create their own nocturnal animal field guide by following directions in the article. Print pages 9-12 of the article.</a:t>
            </a:r>
          </a:p>
        </p:txBody>
      </p:sp>
      <p:sp>
        <p:nvSpPr>
          <p:cNvPr id="4" name="Slide Number Placeholder 3">
            <a:extLst>
              <a:ext uri="{FF2B5EF4-FFF2-40B4-BE49-F238E27FC236}">
                <a16:creationId xmlns:a16="http://schemas.microsoft.com/office/drawing/2014/main" id="{F0A7F487-CE70-F433-9A7D-50C176266316}"/>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298859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518A-7A17-0703-D6A9-70CD059BE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66D6-29D2-4D3F-1D38-CA9D017AA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CA403-19B8-197F-2FC9-C468455A3A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B5FB95-B4C7-98EE-C6A8-A6CA22967893}"/>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907975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8794-652A-4BD4-38D3-C79ACD8A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13420-093C-A4DC-466C-F24243242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89D35-0963-6412-427D-6DEA31FED1E1}"/>
              </a:ext>
            </a:extLst>
          </p:cNvPr>
          <p:cNvSpPr>
            <a:spLocks noGrp="1"/>
          </p:cNvSpPr>
          <p:nvPr>
            <p:ph type="body" idx="1"/>
          </p:nvPr>
        </p:nvSpPr>
        <p:spPr/>
        <p:txBody>
          <a:bodyPr/>
          <a:lstStyle/>
          <a:p>
            <a:r>
              <a:rPr lang="en-US"/>
              <a:t>You are going to choose on native Missouri animal to learn about. Think about the characteristics of that animal.</a:t>
            </a:r>
          </a:p>
        </p:txBody>
      </p:sp>
      <p:sp>
        <p:nvSpPr>
          <p:cNvPr id="4" name="Slide Number Placeholder 3">
            <a:extLst>
              <a:ext uri="{FF2B5EF4-FFF2-40B4-BE49-F238E27FC236}">
                <a16:creationId xmlns:a16="http://schemas.microsoft.com/office/drawing/2014/main" id="{B141F057-6EA4-4242-D675-81DB6C5FDFA5}"/>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1134579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BE731-8151-844C-AE2A-12072461A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0C18C-755B-3F4A-07AD-921719C29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86DC0-8F35-BEC1-AD2E-A4EB5A2F9471}"/>
              </a:ext>
            </a:extLst>
          </p:cNvPr>
          <p:cNvSpPr>
            <a:spLocks noGrp="1"/>
          </p:cNvSpPr>
          <p:nvPr>
            <p:ph type="body" idx="1"/>
          </p:nvPr>
        </p:nvSpPr>
        <p:spPr/>
        <p:txBody>
          <a:bodyPr/>
          <a:lstStyle/>
          <a:p>
            <a:r>
              <a:rPr lang="en-US"/>
              <a:t>Have students investigate aspects of their selected animal.</a:t>
            </a:r>
          </a:p>
        </p:txBody>
      </p:sp>
      <p:sp>
        <p:nvSpPr>
          <p:cNvPr id="4" name="Slide Number Placeholder 3">
            <a:extLst>
              <a:ext uri="{FF2B5EF4-FFF2-40B4-BE49-F238E27FC236}">
                <a16:creationId xmlns:a16="http://schemas.microsoft.com/office/drawing/2014/main" id="{0627FC98-4E50-BAB6-3B70-FDD1465E0CFF}"/>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3003094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05F1E-18DA-00A1-26D8-392FCC9AC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9011D-7FD7-0677-B17A-4B6F4C373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CBABD-FA46-EC03-3F69-5F0E6A72581B}"/>
              </a:ext>
            </a:extLst>
          </p:cNvPr>
          <p:cNvSpPr>
            <a:spLocks noGrp="1"/>
          </p:cNvSpPr>
          <p:nvPr>
            <p:ph type="body" idx="1"/>
          </p:nvPr>
        </p:nvSpPr>
        <p:spPr/>
        <p:txBody>
          <a:bodyPr/>
          <a:lstStyle/>
          <a:p>
            <a:r>
              <a:rPr lang="en-US" b="1"/>
              <a:t>Teacher Note: </a:t>
            </a:r>
            <a:r>
              <a:rPr lang="en-US"/>
              <a:t>Students will need access to classroom readers, the internet, and/or </a:t>
            </a:r>
            <a:r>
              <a:rPr lang="en-US" i="1" err="1"/>
              <a:t>Xplor</a:t>
            </a:r>
            <a:r>
              <a:rPr lang="en-US"/>
              <a:t> or </a:t>
            </a:r>
            <a:r>
              <a:rPr lang="en-US" i="1"/>
              <a:t>Missouri Conservationist </a:t>
            </a:r>
            <a:r>
              <a:rPr lang="en-US"/>
              <a:t>magazines from MDC to gather animal pictures and as reference materials. </a:t>
            </a:r>
          </a:p>
          <a:p>
            <a:endParaRPr lang="en-US"/>
          </a:p>
          <a:p>
            <a:r>
              <a:rPr lang="en-US"/>
              <a:t>Each student selects a native Missouri animal and glues/tapes a picture of this animal into the center of the page in the student guide </a:t>
            </a:r>
            <a:r>
              <a:rPr lang="en-US" b="1"/>
              <a:t>Science Notebook 6D Animal on the Move </a:t>
            </a:r>
            <a:r>
              <a:rPr lang="en-US"/>
              <a:t>section on Page 118.</a:t>
            </a:r>
          </a:p>
          <a:p>
            <a:endParaRPr lang="en-US"/>
          </a:p>
          <a:p>
            <a:r>
              <a:rPr lang="en-US"/>
              <a:t>Use websites and/or magazines to print or cut photos from for this activity and to learn more about the animal. Once students have gathered evidence of animal needs and characteristics and have cut out and/or printed their animal and placed it into the book, have them draw a background picture depicting what it looks like in surroundings when their animal is usually awake. </a:t>
            </a:r>
          </a:p>
          <a:p>
            <a:endParaRPr lang="en-US"/>
          </a:p>
          <a:p>
            <a:r>
              <a:rPr lang="en-US"/>
              <a:t>Have students explain their picture, sharing the animal name and when it is active. Evaluate student explanations and answers to questions as they share their student book work.</a:t>
            </a:r>
          </a:p>
        </p:txBody>
      </p:sp>
      <p:sp>
        <p:nvSpPr>
          <p:cNvPr id="4" name="Slide Number Placeholder 3">
            <a:extLst>
              <a:ext uri="{FF2B5EF4-FFF2-40B4-BE49-F238E27FC236}">
                <a16:creationId xmlns:a16="http://schemas.microsoft.com/office/drawing/2014/main" id="{98F96368-2B20-F49D-E7DD-1919F0F393BD}"/>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3730516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FAD5-3F9A-D6C8-4218-30E1A44AE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9C646-171E-A444-1816-6A0AD7EE7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7D6D3-98AD-BCDD-F274-C0F3B943B407}"/>
              </a:ext>
            </a:extLst>
          </p:cNvPr>
          <p:cNvSpPr>
            <a:spLocks noGrp="1"/>
          </p:cNvSpPr>
          <p:nvPr>
            <p:ph type="body" idx="1"/>
          </p:nvPr>
        </p:nvSpPr>
        <p:spPr/>
        <p:txBody>
          <a:bodyPr/>
          <a:lstStyle/>
          <a:p>
            <a:r>
              <a:rPr lang="en-US"/>
              <a:t>Refer to the </a:t>
            </a:r>
            <a:r>
              <a:rPr lang="en-US" b="1"/>
              <a:t>Lesson 6D Good Morning, Good Night </a:t>
            </a:r>
            <a:r>
              <a:rPr lang="en-US"/>
              <a:t>introduction page with pictures of the different Missouri animals.</a:t>
            </a:r>
          </a:p>
        </p:txBody>
      </p:sp>
      <p:sp>
        <p:nvSpPr>
          <p:cNvPr id="4" name="Slide Number Placeholder 3">
            <a:extLst>
              <a:ext uri="{FF2B5EF4-FFF2-40B4-BE49-F238E27FC236}">
                <a16:creationId xmlns:a16="http://schemas.microsoft.com/office/drawing/2014/main" id="{3A73165D-73BC-352D-D72D-7E324A0E16F1}"/>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375446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8D1B7-B65A-203A-22A7-98E111DBB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C8B3E-EA2C-3C56-4058-DE7FA574C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67434-2A94-5681-D159-586C2CC28877}"/>
              </a:ext>
            </a:extLst>
          </p:cNvPr>
          <p:cNvSpPr>
            <a:spLocks noGrp="1"/>
          </p:cNvSpPr>
          <p:nvPr>
            <p:ph type="body" idx="1"/>
          </p:nvPr>
        </p:nvSpPr>
        <p:spPr/>
        <p:txBody>
          <a:bodyPr/>
          <a:lstStyle/>
          <a:p>
            <a:r>
              <a:rPr lang="en-US"/>
              <a:t>Animal in picture: Periodic Cicada</a:t>
            </a:r>
          </a:p>
        </p:txBody>
      </p:sp>
      <p:sp>
        <p:nvSpPr>
          <p:cNvPr id="4" name="Slide Number Placeholder 3">
            <a:extLst>
              <a:ext uri="{FF2B5EF4-FFF2-40B4-BE49-F238E27FC236}">
                <a16:creationId xmlns:a16="http://schemas.microsoft.com/office/drawing/2014/main" id="{9822E682-D4BD-AD1F-5066-3854F712E215}"/>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518466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131B-C289-0B76-BDE1-D286307E4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08ED3-AA82-77C8-29D1-BFB5AC0F8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FF122-484F-2674-63DC-A5D91DF15EDA}"/>
              </a:ext>
            </a:extLst>
          </p:cNvPr>
          <p:cNvSpPr>
            <a:spLocks noGrp="1"/>
          </p:cNvSpPr>
          <p:nvPr>
            <p:ph type="body" idx="1"/>
          </p:nvPr>
        </p:nvSpPr>
        <p:spPr/>
        <p:txBody>
          <a:bodyPr/>
          <a:lstStyle/>
          <a:p>
            <a:r>
              <a:rPr lang="en-US"/>
              <a:t>After exploring the different external parts of the animals and how this helps them eat and survive during certain parts of the day and night, have students open their student guides to the </a:t>
            </a:r>
            <a:r>
              <a:rPr lang="en-US" b="1"/>
              <a:t>Claim, Evidence, Reasoning </a:t>
            </a:r>
            <a:r>
              <a:rPr lang="en-US"/>
              <a:t>section on Page 119. Discuss the page with the students – read the guiding question and explain that students need to fill in the blanks to answer the questions. </a:t>
            </a:r>
          </a:p>
        </p:txBody>
      </p:sp>
      <p:sp>
        <p:nvSpPr>
          <p:cNvPr id="4" name="Slide Number Placeholder 3">
            <a:extLst>
              <a:ext uri="{FF2B5EF4-FFF2-40B4-BE49-F238E27FC236}">
                <a16:creationId xmlns:a16="http://schemas.microsoft.com/office/drawing/2014/main" id="{23AE0C9D-9E20-7172-76E2-71D7046C9B1B}"/>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3084855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09816-730D-4013-D190-D5DFBAF1B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35999-13F0-E6B0-168D-0FE79BEFB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A5B66-F8D9-78F9-59F2-8690934767E9}"/>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write the correct claim, evidence, and reasoning into the blanks.</a:t>
            </a:r>
          </a:p>
          <a:p>
            <a:pPr marL="171450" indent="-171450">
              <a:buFont typeface="Arial" panose="020B0604020202020204" pitchFamily="34" charset="0"/>
              <a:buChar char="•"/>
            </a:pPr>
            <a:r>
              <a:rPr lang="en-US"/>
              <a:t>3 (Meets) – Students write either the correct claim or evidence into the blanks and/or the correct reasoning.</a:t>
            </a:r>
          </a:p>
          <a:p>
            <a:pPr marL="171450" indent="-171450">
              <a:buFont typeface="Arial" panose="020B0604020202020204" pitchFamily="34" charset="0"/>
              <a:buChar char="•"/>
            </a:pPr>
            <a:r>
              <a:rPr lang="en-US"/>
              <a:t>2 (Partially Meets) – Students write either the correct claim or evidence into the blanks and do not write the correct reasoning.</a:t>
            </a:r>
          </a:p>
          <a:p>
            <a:pPr marL="171450" indent="-171450">
              <a:buFont typeface="Arial" panose="020B0604020202020204" pitchFamily="34" charset="0"/>
              <a:buChar char="•"/>
            </a:pPr>
            <a:r>
              <a:rPr lang="en-US"/>
              <a:t>1 (Doesn’t Meet) – Students do not provide the correct claim, evidence, or reasoning.</a:t>
            </a:r>
          </a:p>
        </p:txBody>
      </p:sp>
      <p:sp>
        <p:nvSpPr>
          <p:cNvPr id="4" name="Slide Number Placeholder 3">
            <a:extLst>
              <a:ext uri="{FF2B5EF4-FFF2-40B4-BE49-F238E27FC236}">
                <a16:creationId xmlns:a16="http://schemas.microsoft.com/office/drawing/2014/main" id="{5FE90D70-7191-1D8C-BC83-4CE936DA93E9}"/>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2867944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8780-774E-DF32-EF67-84957180A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993F3-AC2E-64EE-9EA5-336F11399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0BDCF-15B0-4996-EAC3-89CF938383C9}"/>
              </a:ext>
            </a:extLst>
          </p:cNvPr>
          <p:cNvSpPr>
            <a:spLocks noGrp="1"/>
          </p:cNvSpPr>
          <p:nvPr>
            <p:ph type="body" idx="1"/>
          </p:nvPr>
        </p:nvSpPr>
        <p:spPr/>
        <p:txBody>
          <a:bodyPr/>
          <a:lstStyle/>
          <a:p>
            <a:r>
              <a:rPr lang="en-US" b="1"/>
              <a:t>Art</a:t>
            </a:r>
          </a:p>
          <a:p>
            <a:endParaRPr lang="en-US"/>
          </a:p>
          <a:p>
            <a:r>
              <a:rPr lang="en-US"/>
              <a:t>Use a long roll of paper, go outside, and trace each other’s shadows. Note the time and create “shadow people.” Compare the different shadows at different times of day. </a:t>
            </a:r>
            <a:r>
              <a:rPr lang="en-US" b="1"/>
              <a:t>Teacher Note: </a:t>
            </a:r>
            <a:r>
              <a:rPr lang="en-US"/>
              <a:t>These would make excellent hallway decorations to celebrate sun and shadow observations.</a:t>
            </a:r>
          </a:p>
          <a:p>
            <a:endParaRPr lang="en-US"/>
          </a:p>
          <a:p>
            <a:r>
              <a:rPr lang="en-US"/>
              <a:t>Using a shoebox or piece of cardboard, create a 3-D diorama of the sky (habitat) for your animal. Use your drawing as a guide as you create your diorama. You may choose to decorate the outside of your box. Draw, cut out, and decorate any pieces that you need for your landscape and glue or tape them into your box. Students may create trees, people, or other natural objects into their scene.</a:t>
            </a:r>
          </a:p>
          <a:p>
            <a:endParaRPr lang="en-US"/>
          </a:p>
          <a:p>
            <a:r>
              <a:rPr lang="en-US"/>
              <a:t>Create a mask of your animal and create a play of what various classroom animals do throughout a 24-hour day. Use a sun to represent daytime and a moon to represent nighttime. </a:t>
            </a:r>
          </a:p>
          <a:p>
            <a:endParaRPr lang="en-US"/>
          </a:p>
          <a:p>
            <a:r>
              <a:rPr lang="en-US"/>
              <a:t>Create a classroom mural. Part of the mural will have blue paper to represent day and the other half black paper for night. Have students use pastels or tempera paint to draw animals on the mural. Utilize recycled materials to add dimension, including grass, trees, nests, etc.</a:t>
            </a:r>
          </a:p>
        </p:txBody>
      </p:sp>
      <p:sp>
        <p:nvSpPr>
          <p:cNvPr id="4" name="Slide Number Placeholder 3">
            <a:extLst>
              <a:ext uri="{FF2B5EF4-FFF2-40B4-BE49-F238E27FC236}">
                <a16:creationId xmlns:a16="http://schemas.microsoft.com/office/drawing/2014/main" id="{CD50C85F-90C9-5163-085F-7BF3E364C97D}"/>
              </a:ext>
            </a:extLst>
          </p:cNvPr>
          <p:cNvSpPr>
            <a:spLocks noGrp="1"/>
          </p:cNvSpPr>
          <p:nvPr>
            <p:ph type="sldNum" sz="quarter" idx="5"/>
          </p:nvPr>
        </p:nvSpPr>
        <p:spPr/>
        <p:txBody>
          <a:bodyPr/>
          <a:lstStyle/>
          <a:p>
            <a:fld id="{F7C19E1B-9841-4947-956E-4E7489943B16}" type="slidenum">
              <a:rPr lang="en-US" smtClean="0"/>
              <a:t>43</a:t>
            </a:fld>
            <a:endParaRPr lang="en-US"/>
          </a:p>
        </p:txBody>
      </p:sp>
    </p:spTree>
    <p:extLst>
      <p:ext uri="{BB962C8B-B14F-4D97-AF65-F5344CB8AC3E}">
        <p14:creationId xmlns:p14="http://schemas.microsoft.com/office/powerpoint/2010/main" val="2550666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61E5-F443-7705-5634-D490F522C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FBF05-FA2B-E5DE-A25D-B048D09B6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8859D-8FCE-5788-2071-998E4248431B}"/>
              </a:ext>
            </a:extLst>
          </p:cNvPr>
          <p:cNvSpPr>
            <a:spLocks noGrp="1"/>
          </p:cNvSpPr>
          <p:nvPr>
            <p:ph type="body" idx="1"/>
          </p:nvPr>
        </p:nvSpPr>
        <p:spPr/>
        <p:txBody>
          <a:bodyPr/>
          <a:lstStyle/>
          <a:p>
            <a:r>
              <a:rPr lang="en-US" b="1"/>
              <a:t>Math</a:t>
            </a:r>
          </a:p>
          <a:p>
            <a:endParaRPr lang="en-US"/>
          </a:p>
          <a:p>
            <a:r>
              <a:rPr lang="en-US"/>
              <a:t>Have students begin tracking moon phases during calendar time and recording it among data collected on the calendar.</a:t>
            </a:r>
          </a:p>
        </p:txBody>
      </p:sp>
      <p:sp>
        <p:nvSpPr>
          <p:cNvPr id="4" name="Slide Number Placeholder 3">
            <a:extLst>
              <a:ext uri="{FF2B5EF4-FFF2-40B4-BE49-F238E27FC236}">
                <a16:creationId xmlns:a16="http://schemas.microsoft.com/office/drawing/2014/main" id="{7825D871-9A21-C32E-9E0E-E2A0C8C5F473}"/>
              </a:ext>
            </a:extLst>
          </p:cNvPr>
          <p:cNvSpPr>
            <a:spLocks noGrp="1"/>
          </p:cNvSpPr>
          <p:nvPr>
            <p:ph type="sldNum" sz="quarter" idx="5"/>
          </p:nvPr>
        </p:nvSpPr>
        <p:spPr/>
        <p:txBody>
          <a:bodyPr/>
          <a:lstStyle/>
          <a:p>
            <a:fld id="{F7C19E1B-9841-4947-956E-4E7489943B16}" type="slidenum">
              <a:rPr lang="en-US" smtClean="0"/>
              <a:t>44</a:t>
            </a:fld>
            <a:endParaRPr lang="en-US"/>
          </a:p>
        </p:txBody>
      </p:sp>
    </p:spTree>
    <p:extLst>
      <p:ext uri="{BB962C8B-B14F-4D97-AF65-F5344CB8AC3E}">
        <p14:creationId xmlns:p14="http://schemas.microsoft.com/office/powerpoint/2010/main" val="764493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AD37B-31EF-6961-0924-36997A170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D047F-F6FE-6BF4-48AC-F45665524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2D55B-E56A-F21B-0089-3FA5F1D7E53C}"/>
              </a:ext>
            </a:extLst>
          </p:cNvPr>
          <p:cNvSpPr>
            <a:spLocks noGrp="1"/>
          </p:cNvSpPr>
          <p:nvPr>
            <p:ph type="body" idx="1"/>
          </p:nvPr>
        </p:nvSpPr>
        <p:spPr/>
        <p:txBody>
          <a:bodyPr/>
          <a:lstStyle/>
          <a:p>
            <a:r>
              <a:rPr lang="en-US" b="1"/>
              <a:t>Social Studies</a:t>
            </a:r>
          </a:p>
          <a:p>
            <a:endParaRPr lang="en-US"/>
          </a:p>
          <a:p>
            <a:r>
              <a:rPr lang="en-US"/>
              <a:t>Use the Native American story, discussing what the animals learned and how we can use these lessons and apply them to our classroom and how we interact with our classmates.</a:t>
            </a:r>
          </a:p>
        </p:txBody>
      </p:sp>
      <p:sp>
        <p:nvSpPr>
          <p:cNvPr id="4" name="Slide Number Placeholder 3">
            <a:extLst>
              <a:ext uri="{FF2B5EF4-FFF2-40B4-BE49-F238E27FC236}">
                <a16:creationId xmlns:a16="http://schemas.microsoft.com/office/drawing/2014/main" id="{F74B3954-1A4A-0801-504E-1228550D270F}"/>
              </a:ext>
            </a:extLst>
          </p:cNvPr>
          <p:cNvSpPr>
            <a:spLocks noGrp="1"/>
          </p:cNvSpPr>
          <p:nvPr>
            <p:ph type="sldNum" sz="quarter" idx="5"/>
          </p:nvPr>
        </p:nvSpPr>
        <p:spPr/>
        <p:txBody>
          <a:bodyPr/>
          <a:lstStyle/>
          <a:p>
            <a:fld id="{F7C19E1B-9841-4947-956E-4E7489943B16}" type="slidenum">
              <a:rPr lang="en-US" smtClean="0"/>
              <a:t>45</a:t>
            </a:fld>
            <a:endParaRPr lang="en-US"/>
          </a:p>
        </p:txBody>
      </p:sp>
    </p:spTree>
    <p:extLst>
      <p:ext uri="{BB962C8B-B14F-4D97-AF65-F5344CB8AC3E}">
        <p14:creationId xmlns:p14="http://schemas.microsoft.com/office/powerpoint/2010/main" val="220244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9432-D9FE-49BD-33B5-579E0A8B5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4C93C-08BF-20D8-E8F2-76BB33D0B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88525-C1A0-7D1B-CC7E-210305FF61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CC11D0-6496-F639-2136-1E2C38E6FA79}"/>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46267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BA82-800B-5C3A-1AC5-29E56C678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20344-AC9C-7A60-7216-D884BF299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6D904-D03A-29FE-D3FD-496C39B13435}"/>
              </a:ext>
            </a:extLst>
          </p:cNvPr>
          <p:cNvSpPr>
            <a:spLocks noGrp="1"/>
          </p:cNvSpPr>
          <p:nvPr>
            <p:ph type="body" idx="1"/>
          </p:nvPr>
        </p:nvSpPr>
        <p:spPr/>
        <p:txBody>
          <a:bodyPr/>
          <a:lstStyle/>
          <a:p>
            <a:r>
              <a:rPr lang="en-US"/>
              <a:t>Animal in picture: Great Blue Heron</a:t>
            </a:r>
          </a:p>
        </p:txBody>
      </p:sp>
      <p:sp>
        <p:nvSpPr>
          <p:cNvPr id="4" name="Slide Number Placeholder 3">
            <a:extLst>
              <a:ext uri="{FF2B5EF4-FFF2-40B4-BE49-F238E27FC236}">
                <a16:creationId xmlns:a16="http://schemas.microsoft.com/office/drawing/2014/main" id="{62E1AAB1-65E2-75C3-D7A2-4F3851301C3A}"/>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09329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C40C-8743-EAF1-F893-FE241ED26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E0D9B-1BE3-5FF3-31AD-05649EE8D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CCEFE-E88C-CE2E-11F9-942A85776700}"/>
              </a:ext>
            </a:extLst>
          </p:cNvPr>
          <p:cNvSpPr>
            <a:spLocks noGrp="1"/>
          </p:cNvSpPr>
          <p:nvPr>
            <p:ph type="body" idx="1"/>
          </p:nvPr>
        </p:nvSpPr>
        <p:spPr/>
        <p:txBody>
          <a:bodyPr/>
          <a:lstStyle/>
          <a:p>
            <a:r>
              <a:rPr lang="en-US"/>
              <a:t>Animal in picture: Northern Cardinal</a:t>
            </a:r>
          </a:p>
        </p:txBody>
      </p:sp>
      <p:sp>
        <p:nvSpPr>
          <p:cNvPr id="4" name="Slide Number Placeholder 3">
            <a:extLst>
              <a:ext uri="{FF2B5EF4-FFF2-40B4-BE49-F238E27FC236}">
                <a16:creationId xmlns:a16="http://schemas.microsoft.com/office/drawing/2014/main" id="{876E265E-59D6-5EBC-6B3B-C0B75F7E4E57}"/>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40692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7A40-4EB5-B2C0-1729-A216CA19F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08A4F-025D-A4C3-D086-CF562A248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70D2B-108E-0CEB-64F5-F52F61ED4ACE}"/>
              </a:ext>
            </a:extLst>
          </p:cNvPr>
          <p:cNvSpPr>
            <a:spLocks noGrp="1"/>
          </p:cNvSpPr>
          <p:nvPr>
            <p:ph type="body" idx="1"/>
          </p:nvPr>
        </p:nvSpPr>
        <p:spPr/>
        <p:txBody>
          <a:bodyPr/>
          <a:lstStyle/>
          <a:p>
            <a:r>
              <a:rPr lang="en-US"/>
              <a:t>Have students brainstorm a list of Missouri animals and complete the T-chart in their student guide, </a:t>
            </a:r>
            <a:r>
              <a:rPr lang="en-US" b="1"/>
              <a:t>Draw It! 6D Day Animals and Night Animals </a:t>
            </a:r>
            <a:r>
              <a:rPr lang="en-US"/>
              <a:t>section on Page 115.</a:t>
            </a:r>
          </a:p>
        </p:txBody>
      </p:sp>
      <p:sp>
        <p:nvSpPr>
          <p:cNvPr id="4" name="Slide Number Placeholder 3">
            <a:extLst>
              <a:ext uri="{FF2B5EF4-FFF2-40B4-BE49-F238E27FC236}">
                <a16:creationId xmlns:a16="http://schemas.microsoft.com/office/drawing/2014/main" id="{D69AB2C2-35A9-9639-B423-D88B7DD16C56}"/>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09158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C874B-3DED-10BF-8D8C-C55D53CD8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1720B-7181-812D-FC3F-374CDBEA2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95FBE-AF86-4A7E-9FF3-C646F132732E}"/>
              </a:ext>
            </a:extLst>
          </p:cNvPr>
          <p:cNvSpPr>
            <a:spLocks noGrp="1"/>
          </p:cNvSpPr>
          <p:nvPr>
            <p:ph type="body" idx="1"/>
          </p:nvPr>
        </p:nvSpPr>
        <p:spPr/>
        <p:txBody>
          <a:bodyPr/>
          <a:lstStyle/>
          <a:p>
            <a:r>
              <a:rPr lang="en-US"/>
              <a:t>Create a T-chart on the board. Use a picture of the sun on one side and a picture of the moon on the other side. Distribute the </a:t>
            </a:r>
            <a:r>
              <a:rPr lang="en-US" b="1"/>
              <a:t>6D Missouri Animal Cards </a:t>
            </a:r>
            <a:r>
              <a:rPr lang="en-US"/>
              <a:t>to the students. Ask them to group the animals under the category on the board by which ones are awake during the day and which ones are awake at night.</a:t>
            </a:r>
          </a:p>
        </p:txBody>
      </p:sp>
      <p:sp>
        <p:nvSpPr>
          <p:cNvPr id="4" name="Slide Number Placeholder 3">
            <a:extLst>
              <a:ext uri="{FF2B5EF4-FFF2-40B4-BE49-F238E27FC236}">
                <a16:creationId xmlns:a16="http://schemas.microsoft.com/office/drawing/2014/main" id="{DAB721C6-CA00-729D-F5BD-F466D860F2D9}"/>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32456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521D-6DA2-5F20-A1DF-03E8C056D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6380F-52A5-1564-899E-CC537EA22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D48CF-F163-76BC-D3AD-9AA3D65BFCAF}"/>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E8D674EA-B3ED-0173-916D-7BBE0EB4E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D0AD3-17B1-89B6-FF15-A6EC49C6F66E}"/>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25289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0FF-64CC-CFF7-541C-D5A0B22C4B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2D314-0646-1BF6-96A7-10C4D49F1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ED490-E9BC-DBF1-99E4-56DCAD1A46D7}"/>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22906AAA-A35C-E2D5-A56F-6ED93A912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8B14D-BC98-06AA-7921-85AB93C52E2A}"/>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127302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7B9F8-AD06-93CD-6BF3-6D1433E2D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453AA-7D51-C75A-5A26-3359E559F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5D8D1-98CF-6B96-9375-F969E232BE5B}"/>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4EB29991-6BDC-18DB-A72B-58666F613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6A74C-27A8-3F22-6830-3699C5C0F6BA}"/>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339479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9834-E4A0-B6DC-1E39-3BAE6E064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1CFAE-836F-F345-279A-BCCE35934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DE56D-0884-34E8-A4EC-4B59BA9246DD}"/>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B498559B-F6F1-836F-256E-0F1CD0B09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028E-D70A-20C2-5B07-87F236C1EA18}"/>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370307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0A5A-BEF3-B75C-C0E5-E7808015B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1C5F5-DE5D-2DA7-C702-610F013715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4754A-324A-1A01-8381-09155DB14E38}"/>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71481535-2D28-CB57-59DD-F45F7B09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1153-9BEA-947F-0148-463EF11A179A}"/>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426397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0D51-E294-4834-7105-B1B832AE0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546FA-7B80-34F1-C5C9-608303B032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5D1AE-DE7B-12EC-BC7B-531044466E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DD1E1-2262-0E58-8204-FF3A2E8009D7}"/>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6" name="Footer Placeholder 5">
            <a:extLst>
              <a:ext uri="{FF2B5EF4-FFF2-40B4-BE49-F238E27FC236}">
                <a16:creationId xmlns:a16="http://schemas.microsoft.com/office/drawing/2014/main" id="{60C34E43-837B-62B5-72D2-BFD8622DF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872EA-59C8-406E-DB4F-CDDD1C237EAB}"/>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314139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1980-F17A-9DFC-8887-3D072A67A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834A80-BBD0-7891-396B-CAC1FD395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B3AFE-5AB3-DBE8-DCF1-090114FDE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92BCE3-A0AE-3AA1-8E2D-DEEAE6D9A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3307D4-639D-8E5F-9B48-7989CBA78B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274DA-BA68-7DDC-5950-10CD63EA068A}"/>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8" name="Footer Placeholder 7">
            <a:extLst>
              <a:ext uri="{FF2B5EF4-FFF2-40B4-BE49-F238E27FC236}">
                <a16:creationId xmlns:a16="http://schemas.microsoft.com/office/drawing/2014/main" id="{C9318384-7B07-104F-3077-67A9A9B1E1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59561E-E6C7-1974-6E76-CBD8BA249F6C}"/>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257032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F407-1E6B-2287-BAD1-AFCEF8140E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E3413-993C-227B-27B5-DBBF4025B0F2}"/>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4" name="Footer Placeholder 3">
            <a:extLst>
              <a:ext uri="{FF2B5EF4-FFF2-40B4-BE49-F238E27FC236}">
                <a16:creationId xmlns:a16="http://schemas.microsoft.com/office/drawing/2014/main" id="{F00CAE4A-F9AE-E374-EC3C-AE89B446B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6EC20E-B830-934D-F9CC-CC555A4F3A9A}"/>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366436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12CBA-2EC2-D0F2-E170-1A64FF7FD762}"/>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3" name="Footer Placeholder 2">
            <a:extLst>
              <a:ext uri="{FF2B5EF4-FFF2-40B4-BE49-F238E27FC236}">
                <a16:creationId xmlns:a16="http://schemas.microsoft.com/office/drawing/2014/main" id="{D65B184A-514C-6715-E90D-022D9E99A4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72CB4-5B08-CEF4-D3B4-4EB86FB0D928}"/>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307694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8B56-27A7-C439-1039-5DC6D5DDA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E735BC-E49C-39A1-AB8F-6F92CFE3F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DD2ED-DFA4-8F71-4565-9862D3AD3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951E2-DEFE-4BCE-920E-7CE94D4BD69D}"/>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6" name="Footer Placeholder 5">
            <a:extLst>
              <a:ext uri="{FF2B5EF4-FFF2-40B4-BE49-F238E27FC236}">
                <a16:creationId xmlns:a16="http://schemas.microsoft.com/office/drawing/2014/main" id="{4992D77A-60BA-88E1-E342-BCF4F0F59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AE359-19B6-70CB-236C-39CCDFEA0359}"/>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118462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E903-30FF-6CEE-AB3C-831AF13CB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8DCAF6-6418-03DD-417D-FBE0AB780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FC81E-ABA2-2A54-141A-AAAF21A63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46CF-D550-CE06-27F9-A56779D7C0F7}"/>
              </a:ext>
            </a:extLst>
          </p:cNvPr>
          <p:cNvSpPr>
            <a:spLocks noGrp="1"/>
          </p:cNvSpPr>
          <p:nvPr>
            <p:ph type="dt" sz="half" idx="10"/>
          </p:nvPr>
        </p:nvSpPr>
        <p:spPr/>
        <p:txBody>
          <a:bodyPr/>
          <a:lstStyle/>
          <a:p>
            <a:fld id="{F1CDC688-793B-4656-A57F-707C373634AE}" type="datetimeFigureOut">
              <a:rPr lang="en-US" smtClean="0"/>
              <a:t>8/14/2025</a:t>
            </a:fld>
            <a:endParaRPr lang="en-US"/>
          </a:p>
        </p:txBody>
      </p:sp>
      <p:sp>
        <p:nvSpPr>
          <p:cNvPr id="6" name="Footer Placeholder 5">
            <a:extLst>
              <a:ext uri="{FF2B5EF4-FFF2-40B4-BE49-F238E27FC236}">
                <a16:creationId xmlns:a16="http://schemas.microsoft.com/office/drawing/2014/main" id="{731B867F-0D8E-BC4D-6E8E-82E80841D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F8BFD-CCDA-8945-BFA9-0DC50C71A276}"/>
              </a:ext>
            </a:extLst>
          </p:cNvPr>
          <p:cNvSpPr>
            <a:spLocks noGrp="1"/>
          </p:cNvSpPr>
          <p:nvPr>
            <p:ph type="sldNum" sz="quarter" idx="12"/>
          </p:nvPr>
        </p:nvSpPr>
        <p:spPr/>
        <p:txBody>
          <a:bodyPr/>
          <a:lstStyle/>
          <a:p>
            <a:fld id="{80591EB4-40D3-4EA3-AEC0-B2362E9CD683}" type="slidenum">
              <a:rPr lang="en-US" smtClean="0"/>
              <a:t>‹#›</a:t>
            </a:fld>
            <a:endParaRPr lang="en-US"/>
          </a:p>
        </p:txBody>
      </p:sp>
    </p:spTree>
    <p:extLst>
      <p:ext uri="{BB962C8B-B14F-4D97-AF65-F5344CB8AC3E}">
        <p14:creationId xmlns:p14="http://schemas.microsoft.com/office/powerpoint/2010/main" val="297358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2D2FC-4DF4-A0CD-20AF-CA16DDEB3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53744F-BB2F-9C3A-34C7-1B6E3743D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CC784-9037-30DA-C3A8-571F38677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CDC688-793B-4656-A57F-707C373634AE}" type="datetimeFigureOut">
              <a:rPr lang="en-US" smtClean="0"/>
              <a:t>8/14/2025</a:t>
            </a:fld>
            <a:endParaRPr lang="en-US"/>
          </a:p>
        </p:txBody>
      </p:sp>
      <p:sp>
        <p:nvSpPr>
          <p:cNvPr id="5" name="Footer Placeholder 4">
            <a:extLst>
              <a:ext uri="{FF2B5EF4-FFF2-40B4-BE49-F238E27FC236}">
                <a16:creationId xmlns:a16="http://schemas.microsoft.com/office/drawing/2014/main" id="{B4C3D53C-FE71-612E-85EB-ECD440DE2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3416AE-0D82-8C97-5CA0-FE693933C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91EB4-40D3-4EA3-AEC0-B2362E9CD683}" type="slidenum">
              <a:rPr lang="en-US" smtClean="0"/>
              <a:t>‹#›</a:t>
            </a:fld>
            <a:endParaRPr lang="en-US"/>
          </a:p>
        </p:txBody>
      </p:sp>
    </p:spTree>
    <p:extLst>
      <p:ext uri="{BB962C8B-B14F-4D97-AF65-F5344CB8AC3E}">
        <p14:creationId xmlns:p14="http://schemas.microsoft.com/office/powerpoint/2010/main" val="170187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K6OQpbbBJtQ?si=R_vKMx7ZvYTvAblJ" TargetMode="External"/><Relationship Id="rId3" Type="http://schemas.openxmlformats.org/officeDocument/2006/relationships/hyperlink" Target="https://youtu.be/GV1Z2Pcxohk?si=F3n80LQ4XmkGzLg8" TargetMode="External"/><Relationship Id="rId7" Type="http://schemas.openxmlformats.org/officeDocument/2006/relationships/hyperlink" Target="https://youtu.be/6CVEkGSVBRg?si=5Apnpj7weYu1yar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4bPFw7FFdUQ?si=h3eDqRr5A-VrXGcq" TargetMode="External"/><Relationship Id="rId5" Type="http://schemas.openxmlformats.org/officeDocument/2006/relationships/hyperlink" Target="https://youtu.be/NkJcBYSLKAU?si=MH0lg4thRgQgO_Hx" TargetMode="External"/><Relationship Id="rId4" Type="http://schemas.openxmlformats.org/officeDocument/2006/relationships/hyperlink" Target="https://youtu.be/qBj-snfMWVE?si=VsZl7UjDj3A8A77Q"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9CB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235706" y="2534631"/>
            <a:ext cx="753762" cy="5232727"/>
          </a:xfrm>
          <a:prstGeom prst="snip2Same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6D: Good Morning, Good Night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C3A44-6EAD-874B-7B03-3087010624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2A0468-6984-8C6E-5737-05BBF61EBF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EF7ACAE-991C-2605-7DDE-A7883E5F305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DFBFE0F5-FA92-D4F8-ED04-9CD23E14288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6" name="Rectangle: Rounded Corners 5">
            <a:extLst>
              <a:ext uri="{FF2B5EF4-FFF2-40B4-BE49-F238E27FC236}">
                <a16:creationId xmlns:a16="http://schemas.microsoft.com/office/drawing/2014/main" id="{AE7663FA-A00C-4217-DF67-90DFAB06A4B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904A24-7212-595B-0581-9F4EF03422D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26" name="Picture 2" descr="sun">
            <a:extLst>
              <a:ext uri="{FF2B5EF4-FFF2-40B4-BE49-F238E27FC236}">
                <a16:creationId xmlns:a16="http://schemas.microsoft.com/office/drawing/2014/main" id="{285769F6-328F-F450-4170-84D5035882D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2546834" y="208662"/>
            <a:ext cx="1376916" cy="1560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
            <a:extLst>
              <a:ext uri="{FF2B5EF4-FFF2-40B4-BE49-F238E27FC236}">
                <a16:creationId xmlns:a16="http://schemas.microsoft.com/office/drawing/2014/main" id="{C5CC0097-0748-F971-CCFA-6688330F331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8268251" y="335717"/>
            <a:ext cx="1381069" cy="137001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BD540E7-5E8B-B472-407C-FFACA328CEAD}"/>
              </a:ext>
            </a:extLst>
          </p:cNvPr>
          <p:cNvCxnSpPr/>
          <p:nvPr/>
        </p:nvCxnSpPr>
        <p:spPr>
          <a:xfrm>
            <a:off x="374584" y="1903228"/>
            <a:ext cx="114211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10250C3-75A2-D595-359B-88EEB9EE75DC}"/>
              </a:ext>
            </a:extLst>
          </p:cNvPr>
          <p:cNvCxnSpPr/>
          <p:nvPr/>
        </p:nvCxnSpPr>
        <p:spPr>
          <a:xfrm>
            <a:off x="6096000" y="138223"/>
            <a:ext cx="0" cy="57734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44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E9554-283B-2763-092C-EFC4C6C059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55BA3F-7F6A-51B3-20D0-C09DAEE849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68F13A-1309-76B8-AF71-92CC04F5C3D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39B09505-C2A4-7ECB-10F7-F2BB8052C23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66D4AF89-286F-EB26-9132-D0902D4C072B}"/>
              </a:ext>
            </a:extLst>
          </p:cNvPr>
          <p:cNvSpPr txBox="1"/>
          <p:nvPr/>
        </p:nvSpPr>
        <p:spPr>
          <a:xfrm>
            <a:off x="1915278" y="1928795"/>
            <a:ext cx="8361443" cy="2308324"/>
          </a:xfrm>
          <a:prstGeom prst="rect">
            <a:avLst/>
          </a:prstGeom>
          <a:noFill/>
        </p:spPr>
        <p:txBody>
          <a:bodyPr wrap="square">
            <a:spAutoFit/>
          </a:bodyPr>
          <a:lstStyle/>
          <a:p>
            <a:pPr algn="ctr"/>
            <a:r>
              <a:rPr lang="en-US" sz="4800">
                <a:latin typeface="Avenir Next LT Pro" panose="020B0504020202020204" pitchFamily="34" charset="0"/>
              </a:rPr>
              <a:t>Why did you decide to group your animal under the day or night category?</a:t>
            </a:r>
          </a:p>
        </p:txBody>
      </p:sp>
      <p:sp>
        <p:nvSpPr>
          <p:cNvPr id="6" name="Rectangle: Rounded Corners 5">
            <a:extLst>
              <a:ext uri="{FF2B5EF4-FFF2-40B4-BE49-F238E27FC236}">
                <a16:creationId xmlns:a16="http://schemas.microsoft.com/office/drawing/2014/main" id="{EAB2ACC0-B973-33CF-C0A5-0C35D8A497D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C03A42-92FA-221D-22CA-90B3522ACA9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137882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05E2-C0B3-B447-E320-C10687984C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B84102-3009-0DE0-F60E-7959E6B788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2513BA2-1DA8-9C58-3023-9D6F9C14FEC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C4742BEC-4245-7D16-CCC5-18DA0D78F7A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D0826D2A-9A03-FD37-5B01-DB270106D2D5}"/>
              </a:ext>
            </a:extLst>
          </p:cNvPr>
          <p:cNvSpPr txBox="1"/>
          <p:nvPr/>
        </p:nvSpPr>
        <p:spPr>
          <a:xfrm>
            <a:off x="1915278" y="2352543"/>
            <a:ext cx="8361443" cy="1569660"/>
          </a:xfrm>
          <a:prstGeom prst="rect">
            <a:avLst/>
          </a:prstGeom>
          <a:noFill/>
        </p:spPr>
        <p:txBody>
          <a:bodyPr wrap="square">
            <a:spAutoFit/>
          </a:bodyPr>
          <a:lstStyle/>
          <a:p>
            <a:pPr algn="ctr"/>
            <a:r>
              <a:rPr lang="en-US" sz="4800">
                <a:latin typeface="Avenir Next LT Pro" panose="020B0504020202020204" pitchFamily="34" charset="0"/>
              </a:rPr>
              <a:t>When are these animals the most active?</a:t>
            </a:r>
          </a:p>
        </p:txBody>
      </p:sp>
      <p:sp>
        <p:nvSpPr>
          <p:cNvPr id="6" name="Rectangle: Rounded Corners 5">
            <a:extLst>
              <a:ext uri="{FF2B5EF4-FFF2-40B4-BE49-F238E27FC236}">
                <a16:creationId xmlns:a16="http://schemas.microsoft.com/office/drawing/2014/main" id="{83037F05-BF74-ED17-6B33-52C660B8E60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384015-4851-4A90-E199-9801E8D80F7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371558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5E1D9-F232-D4F3-2FEB-FDA44CC872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1DD4E2-C019-309E-9E05-D80675A3FEB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AFCE51A-D5B4-AA28-27FC-BBD01FF3FE2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A7B5CB99-6E41-51AF-E6D3-953D1B48815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6" name="Rectangle: Rounded Corners 5">
            <a:extLst>
              <a:ext uri="{FF2B5EF4-FFF2-40B4-BE49-F238E27FC236}">
                <a16:creationId xmlns:a16="http://schemas.microsoft.com/office/drawing/2014/main" id="{79167705-56DA-643B-0736-12F5B365859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2917AD-3C89-7C0E-C152-3B487F27C7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26" name="Picture 2" descr="sun">
            <a:extLst>
              <a:ext uri="{FF2B5EF4-FFF2-40B4-BE49-F238E27FC236}">
                <a16:creationId xmlns:a16="http://schemas.microsoft.com/office/drawing/2014/main" id="{AB32541E-1A3A-8A02-90D0-F55C564989C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2546834" y="208662"/>
            <a:ext cx="1376916" cy="1560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
            <a:extLst>
              <a:ext uri="{FF2B5EF4-FFF2-40B4-BE49-F238E27FC236}">
                <a16:creationId xmlns:a16="http://schemas.microsoft.com/office/drawing/2014/main" id="{9BDB552A-5320-DA7E-516D-446561CDAE5E}"/>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8268251" y="335717"/>
            <a:ext cx="1381069" cy="137001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C69B9516-B66A-DC85-E220-180DEE4C7EAA}"/>
              </a:ext>
            </a:extLst>
          </p:cNvPr>
          <p:cNvCxnSpPr/>
          <p:nvPr/>
        </p:nvCxnSpPr>
        <p:spPr>
          <a:xfrm>
            <a:off x="374584" y="1903228"/>
            <a:ext cx="114211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A64DF3A-6B68-6450-08B3-7907577D617B}"/>
              </a:ext>
            </a:extLst>
          </p:cNvPr>
          <p:cNvCxnSpPr/>
          <p:nvPr/>
        </p:nvCxnSpPr>
        <p:spPr>
          <a:xfrm>
            <a:off x="6096000" y="138223"/>
            <a:ext cx="0" cy="57734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DBE0741-FBEE-13EB-E06E-31D46DCC8E4B}"/>
              </a:ext>
            </a:extLst>
          </p:cNvPr>
          <p:cNvSpPr txBox="1"/>
          <p:nvPr/>
        </p:nvSpPr>
        <p:spPr>
          <a:xfrm>
            <a:off x="1883489" y="1966257"/>
            <a:ext cx="2703606" cy="4031873"/>
          </a:xfrm>
          <a:prstGeom prst="rect">
            <a:avLst/>
          </a:prstGeom>
          <a:noFill/>
        </p:spPr>
        <p:txBody>
          <a:bodyPr wrap="square">
            <a:spAutoFit/>
          </a:bodyPr>
          <a:lstStyle/>
          <a:p>
            <a:pPr marL="571500" indent="-571500">
              <a:buFont typeface="Arial" panose="020B0604020202020204" pitchFamily="34" charset="0"/>
              <a:buChar char="•"/>
            </a:pPr>
            <a:r>
              <a:rPr lang="en-US" sz="3200">
                <a:latin typeface="Avenir Next LT Pro" panose="020B0504020202020204" pitchFamily="34" charset="0"/>
              </a:rPr>
              <a:t>Cardinal</a:t>
            </a:r>
          </a:p>
          <a:p>
            <a:pPr marL="571500" indent="-571500">
              <a:buFont typeface="Arial" panose="020B0604020202020204" pitchFamily="34" charset="0"/>
              <a:buChar char="•"/>
            </a:pPr>
            <a:r>
              <a:rPr lang="en-US" sz="3200">
                <a:latin typeface="Avenir Next LT Pro" panose="020B0504020202020204" pitchFamily="34" charset="0"/>
              </a:rPr>
              <a:t>Robin</a:t>
            </a:r>
          </a:p>
          <a:p>
            <a:pPr marL="571500" indent="-571500">
              <a:buFont typeface="Arial" panose="020B0604020202020204" pitchFamily="34" charset="0"/>
              <a:buChar char="•"/>
            </a:pPr>
            <a:r>
              <a:rPr lang="en-US" sz="3200">
                <a:latin typeface="Avenir Next LT Pro" panose="020B0504020202020204" pitchFamily="34" charset="0"/>
              </a:rPr>
              <a:t>Eagle</a:t>
            </a:r>
          </a:p>
          <a:p>
            <a:pPr marL="571500" indent="-571500">
              <a:buFont typeface="Arial" panose="020B0604020202020204" pitchFamily="34" charset="0"/>
              <a:buChar char="•"/>
            </a:pPr>
            <a:r>
              <a:rPr lang="en-US" sz="3200">
                <a:latin typeface="Avenir Next LT Pro" panose="020B0504020202020204" pitchFamily="34" charset="0"/>
              </a:rPr>
              <a:t>Rabbit</a:t>
            </a:r>
          </a:p>
          <a:p>
            <a:pPr marL="571500" indent="-571500">
              <a:buFont typeface="Arial" panose="020B0604020202020204" pitchFamily="34" charset="0"/>
              <a:buChar char="•"/>
            </a:pPr>
            <a:r>
              <a:rPr lang="en-US" sz="3200">
                <a:latin typeface="Avenir Next LT Pro" panose="020B0504020202020204" pitchFamily="34" charset="0"/>
              </a:rPr>
              <a:t>Squirrel</a:t>
            </a:r>
          </a:p>
          <a:p>
            <a:pPr marL="571500" indent="-571500">
              <a:buFont typeface="Arial" panose="020B0604020202020204" pitchFamily="34" charset="0"/>
              <a:buChar char="•"/>
            </a:pPr>
            <a:r>
              <a:rPr lang="en-US" sz="3200">
                <a:latin typeface="Avenir Next LT Pro" panose="020B0504020202020204" pitchFamily="34" charset="0"/>
              </a:rPr>
              <a:t>Turtle</a:t>
            </a:r>
          </a:p>
          <a:p>
            <a:pPr marL="571500" indent="-571500">
              <a:buFont typeface="Arial" panose="020B0604020202020204" pitchFamily="34" charset="0"/>
              <a:buChar char="•"/>
            </a:pPr>
            <a:r>
              <a:rPr lang="en-US" sz="3200">
                <a:latin typeface="Avenir Next LT Pro" panose="020B0504020202020204" pitchFamily="34" charset="0"/>
              </a:rPr>
              <a:t>Deer</a:t>
            </a:r>
          </a:p>
          <a:p>
            <a:pPr marL="571500" indent="-571500">
              <a:buFont typeface="Arial" panose="020B0604020202020204" pitchFamily="34" charset="0"/>
              <a:buChar char="•"/>
            </a:pPr>
            <a:r>
              <a:rPr lang="en-US" sz="3200">
                <a:latin typeface="Avenir Next LT Pro" panose="020B0504020202020204" pitchFamily="34" charset="0"/>
              </a:rPr>
              <a:t>Turkey</a:t>
            </a:r>
          </a:p>
        </p:txBody>
      </p:sp>
      <p:sp>
        <p:nvSpPr>
          <p:cNvPr id="7" name="TextBox 6">
            <a:extLst>
              <a:ext uri="{FF2B5EF4-FFF2-40B4-BE49-F238E27FC236}">
                <a16:creationId xmlns:a16="http://schemas.microsoft.com/office/drawing/2014/main" id="{B5C83B7C-190C-75EC-D924-CC92FFAE302A}"/>
              </a:ext>
            </a:extLst>
          </p:cNvPr>
          <p:cNvSpPr txBox="1"/>
          <p:nvPr/>
        </p:nvSpPr>
        <p:spPr>
          <a:xfrm>
            <a:off x="7022190" y="2002561"/>
            <a:ext cx="4386545" cy="4031873"/>
          </a:xfrm>
          <a:prstGeom prst="rect">
            <a:avLst/>
          </a:prstGeom>
          <a:noFill/>
        </p:spPr>
        <p:txBody>
          <a:bodyPr wrap="square">
            <a:spAutoFit/>
          </a:bodyPr>
          <a:lstStyle/>
          <a:p>
            <a:pPr marL="571500" indent="-571500">
              <a:buFont typeface="Arial" panose="020B0604020202020204" pitchFamily="34" charset="0"/>
              <a:buChar char="•"/>
            </a:pPr>
            <a:r>
              <a:rPr lang="en-US" sz="3200">
                <a:latin typeface="Avenir Next LT Pro" panose="020B0504020202020204" pitchFamily="34" charset="0"/>
              </a:rPr>
              <a:t>Big Brown Bat</a:t>
            </a:r>
          </a:p>
          <a:p>
            <a:pPr marL="571500" indent="-571500">
              <a:buFont typeface="Arial" panose="020B0604020202020204" pitchFamily="34" charset="0"/>
              <a:buChar char="•"/>
            </a:pPr>
            <a:r>
              <a:rPr lang="en-US" sz="3200">
                <a:latin typeface="Avenir Next LT Pro" panose="020B0504020202020204" pitchFamily="34" charset="0"/>
              </a:rPr>
              <a:t>Great Horned Owl</a:t>
            </a:r>
          </a:p>
          <a:p>
            <a:pPr marL="571500" indent="-571500">
              <a:buFont typeface="Arial" panose="020B0604020202020204" pitchFamily="34" charset="0"/>
              <a:buChar char="•"/>
            </a:pPr>
            <a:r>
              <a:rPr lang="en-US" sz="3200">
                <a:latin typeface="Avenir Next LT Pro" panose="020B0504020202020204" pitchFamily="34" charset="0"/>
              </a:rPr>
              <a:t>Coyote</a:t>
            </a:r>
          </a:p>
          <a:p>
            <a:pPr marL="571500" indent="-571500">
              <a:buFont typeface="Arial" panose="020B0604020202020204" pitchFamily="34" charset="0"/>
              <a:buChar char="•"/>
            </a:pPr>
            <a:r>
              <a:rPr lang="en-US" sz="3200">
                <a:latin typeface="Avenir Next LT Pro" panose="020B0504020202020204" pitchFamily="34" charset="0"/>
              </a:rPr>
              <a:t>Deer</a:t>
            </a:r>
          </a:p>
          <a:p>
            <a:pPr marL="571500" indent="-571500">
              <a:buFont typeface="Arial" panose="020B0604020202020204" pitchFamily="34" charset="0"/>
              <a:buChar char="•"/>
            </a:pPr>
            <a:r>
              <a:rPr lang="en-US" sz="3200">
                <a:latin typeface="Avenir Next LT Pro" panose="020B0504020202020204" pitchFamily="34" charset="0"/>
              </a:rPr>
              <a:t>Racoon</a:t>
            </a:r>
          </a:p>
          <a:p>
            <a:pPr marL="571500" indent="-571500">
              <a:buFont typeface="Arial" panose="020B0604020202020204" pitchFamily="34" charset="0"/>
              <a:buChar char="•"/>
            </a:pPr>
            <a:r>
              <a:rPr lang="en-US" sz="3200">
                <a:latin typeface="Avenir Next LT Pro" panose="020B0504020202020204" pitchFamily="34" charset="0"/>
              </a:rPr>
              <a:t>Skunk</a:t>
            </a:r>
          </a:p>
          <a:p>
            <a:pPr marL="571500" indent="-571500">
              <a:buFont typeface="Arial" panose="020B0604020202020204" pitchFamily="34" charset="0"/>
              <a:buChar char="•"/>
            </a:pPr>
            <a:r>
              <a:rPr lang="en-US" sz="3200">
                <a:latin typeface="Avenir Next LT Pro" panose="020B0504020202020204" pitchFamily="34" charset="0"/>
              </a:rPr>
              <a:t>Bobcat</a:t>
            </a:r>
          </a:p>
          <a:p>
            <a:pPr marL="571500" indent="-571500">
              <a:buFont typeface="Arial" panose="020B0604020202020204" pitchFamily="34" charset="0"/>
              <a:buChar char="•"/>
            </a:pPr>
            <a:r>
              <a:rPr lang="en-US" sz="3200">
                <a:latin typeface="Avenir Next LT Pro" panose="020B0504020202020204" pitchFamily="34" charset="0"/>
              </a:rPr>
              <a:t>Flying Squirrel</a:t>
            </a:r>
          </a:p>
        </p:txBody>
      </p:sp>
    </p:spTree>
    <p:extLst>
      <p:ext uri="{BB962C8B-B14F-4D97-AF65-F5344CB8AC3E}">
        <p14:creationId xmlns:p14="http://schemas.microsoft.com/office/powerpoint/2010/main" val="252652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2FEA6-6269-8441-AEDC-6ECE69BF8A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B62C01-0D9E-2030-9A1F-6EBA4C60F9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857A07-F71F-7D3A-3DA2-8C2C98480E7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562CE2B5-5D9F-8940-2FF6-CC9AAF3E3AF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6" name="Rectangle: Rounded Corners 5">
            <a:extLst>
              <a:ext uri="{FF2B5EF4-FFF2-40B4-BE49-F238E27FC236}">
                <a16:creationId xmlns:a16="http://schemas.microsoft.com/office/drawing/2014/main" id="{1EA9179B-A1C9-B299-CA02-0C17C0CE995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0CB02A-5CD6-85A1-3C71-01E75FD3F08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14" name="Group 13">
            <a:extLst>
              <a:ext uri="{FF2B5EF4-FFF2-40B4-BE49-F238E27FC236}">
                <a16:creationId xmlns:a16="http://schemas.microsoft.com/office/drawing/2014/main" id="{51325562-BA8F-9808-1E16-E58476B17995}"/>
              </a:ext>
            </a:extLst>
          </p:cNvPr>
          <p:cNvGrpSpPr/>
          <p:nvPr/>
        </p:nvGrpSpPr>
        <p:grpSpPr>
          <a:xfrm>
            <a:off x="236014" y="532188"/>
            <a:ext cx="8106981" cy="5145598"/>
            <a:chOff x="352972" y="106886"/>
            <a:chExt cx="8106981" cy="5145598"/>
          </a:xfrm>
        </p:grpSpPr>
        <p:pic>
          <p:nvPicPr>
            <p:cNvPr id="1026" name="Picture 2" descr="sun">
              <a:extLst>
                <a:ext uri="{FF2B5EF4-FFF2-40B4-BE49-F238E27FC236}">
                  <a16:creationId xmlns:a16="http://schemas.microsoft.com/office/drawing/2014/main" id="{2EB14D6A-A98B-649E-4B5D-94049ABC78B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453836" y="181288"/>
              <a:ext cx="1121317" cy="1132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
              <a:extLst>
                <a:ext uri="{FF2B5EF4-FFF2-40B4-BE49-F238E27FC236}">
                  <a16:creationId xmlns:a16="http://schemas.microsoft.com/office/drawing/2014/main" id="{4845E8F6-C82B-EE48-26A5-251C89E25DE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5209426" y="250310"/>
              <a:ext cx="1124699" cy="9949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252E95A-A672-54A8-8597-767D416862B5}"/>
                </a:ext>
              </a:extLst>
            </p:cNvPr>
            <p:cNvCxnSpPr>
              <a:cxnSpLocks/>
            </p:cNvCxnSpPr>
            <p:nvPr/>
          </p:nvCxnSpPr>
          <p:spPr>
            <a:xfrm>
              <a:off x="352972" y="1388667"/>
              <a:ext cx="740707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D73DA3-F9B9-4599-325F-6E1787987F70}"/>
                </a:ext>
              </a:extLst>
            </p:cNvPr>
            <p:cNvCxnSpPr>
              <a:cxnSpLocks/>
            </p:cNvCxnSpPr>
            <p:nvPr/>
          </p:nvCxnSpPr>
          <p:spPr>
            <a:xfrm>
              <a:off x="3783507" y="106886"/>
              <a:ext cx="0" cy="51455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BC203DE-0D8A-166D-5449-92AA06C0DE11}"/>
                </a:ext>
              </a:extLst>
            </p:cNvPr>
            <p:cNvSpPr txBox="1"/>
            <p:nvPr/>
          </p:nvSpPr>
          <p:spPr>
            <a:xfrm>
              <a:off x="352972" y="1434440"/>
              <a:ext cx="2496553" cy="3539430"/>
            </a:xfrm>
            <a:prstGeom prst="rect">
              <a:avLst/>
            </a:prstGeom>
            <a:noFill/>
          </p:spPr>
          <p:txBody>
            <a:bodyPr wrap="square">
              <a:spAutoFit/>
            </a:bodyPr>
            <a:lstStyle/>
            <a:p>
              <a:pPr marL="571500" indent="-571500">
                <a:buFont typeface="Arial" panose="020B0604020202020204" pitchFamily="34" charset="0"/>
                <a:buChar char="•"/>
              </a:pPr>
              <a:r>
                <a:rPr lang="en-US" sz="2800">
                  <a:latin typeface="Avenir Next LT Pro" panose="020B0504020202020204" pitchFamily="34" charset="0"/>
                </a:rPr>
                <a:t>Cardinal</a:t>
              </a:r>
            </a:p>
            <a:p>
              <a:pPr marL="571500" indent="-571500">
                <a:buFont typeface="Arial" panose="020B0604020202020204" pitchFamily="34" charset="0"/>
                <a:buChar char="•"/>
              </a:pPr>
              <a:r>
                <a:rPr lang="en-US" sz="2800">
                  <a:latin typeface="Avenir Next LT Pro" panose="020B0504020202020204" pitchFamily="34" charset="0"/>
                </a:rPr>
                <a:t>Robin</a:t>
              </a:r>
            </a:p>
            <a:p>
              <a:pPr marL="571500" indent="-571500">
                <a:buFont typeface="Arial" panose="020B0604020202020204" pitchFamily="34" charset="0"/>
                <a:buChar char="•"/>
              </a:pPr>
              <a:r>
                <a:rPr lang="en-US" sz="2800">
                  <a:latin typeface="Avenir Next LT Pro" panose="020B0504020202020204" pitchFamily="34" charset="0"/>
                </a:rPr>
                <a:t>Eagle</a:t>
              </a:r>
            </a:p>
            <a:p>
              <a:pPr marL="571500" indent="-571500">
                <a:buFont typeface="Arial" panose="020B0604020202020204" pitchFamily="34" charset="0"/>
                <a:buChar char="•"/>
              </a:pPr>
              <a:r>
                <a:rPr lang="en-US" sz="2800">
                  <a:latin typeface="Avenir Next LT Pro" panose="020B0504020202020204" pitchFamily="34" charset="0"/>
                </a:rPr>
                <a:t>Rabbit</a:t>
              </a:r>
            </a:p>
            <a:p>
              <a:pPr marL="571500" indent="-571500">
                <a:buFont typeface="Arial" panose="020B0604020202020204" pitchFamily="34" charset="0"/>
                <a:buChar char="•"/>
              </a:pPr>
              <a:r>
                <a:rPr lang="en-US" sz="2800">
                  <a:latin typeface="Avenir Next LT Pro" panose="020B0504020202020204" pitchFamily="34" charset="0"/>
                </a:rPr>
                <a:t>Squirrel</a:t>
              </a:r>
            </a:p>
            <a:p>
              <a:pPr marL="571500" indent="-571500">
                <a:buFont typeface="Arial" panose="020B0604020202020204" pitchFamily="34" charset="0"/>
                <a:buChar char="•"/>
              </a:pPr>
              <a:r>
                <a:rPr lang="en-US" sz="2800">
                  <a:latin typeface="Avenir Next LT Pro" panose="020B0504020202020204" pitchFamily="34" charset="0"/>
                </a:rPr>
                <a:t>Turtle</a:t>
              </a:r>
            </a:p>
            <a:p>
              <a:pPr marL="571500" indent="-571500">
                <a:buFont typeface="Arial" panose="020B0604020202020204" pitchFamily="34" charset="0"/>
                <a:buChar char="•"/>
              </a:pPr>
              <a:r>
                <a:rPr lang="en-US" sz="2800">
                  <a:latin typeface="Avenir Next LT Pro" panose="020B0504020202020204" pitchFamily="34" charset="0"/>
                </a:rPr>
                <a:t>Deer</a:t>
              </a:r>
            </a:p>
            <a:p>
              <a:pPr marL="571500" indent="-571500">
                <a:buFont typeface="Arial" panose="020B0604020202020204" pitchFamily="34" charset="0"/>
                <a:buChar char="•"/>
              </a:pPr>
              <a:r>
                <a:rPr lang="en-US" sz="2800">
                  <a:latin typeface="Avenir Next LT Pro" panose="020B0504020202020204" pitchFamily="34" charset="0"/>
                </a:rPr>
                <a:t>Turkey</a:t>
              </a:r>
            </a:p>
          </p:txBody>
        </p:sp>
        <p:sp>
          <p:nvSpPr>
            <p:cNvPr id="7" name="TextBox 6">
              <a:extLst>
                <a:ext uri="{FF2B5EF4-FFF2-40B4-BE49-F238E27FC236}">
                  <a16:creationId xmlns:a16="http://schemas.microsoft.com/office/drawing/2014/main" id="{41B9CF05-3F29-A4DB-EEBF-732BBA259120}"/>
                </a:ext>
              </a:extLst>
            </p:cNvPr>
            <p:cNvSpPr txBox="1"/>
            <p:nvPr/>
          </p:nvSpPr>
          <p:spPr>
            <a:xfrm>
              <a:off x="4002575" y="1493813"/>
              <a:ext cx="4457378" cy="3539430"/>
            </a:xfrm>
            <a:prstGeom prst="rect">
              <a:avLst/>
            </a:prstGeom>
            <a:noFill/>
          </p:spPr>
          <p:txBody>
            <a:bodyPr wrap="square">
              <a:spAutoFit/>
            </a:bodyPr>
            <a:lstStyle/>
            <a:p>
              <a:pPr marL="571500" indent="-571500">
                <a:buFont typeface="Arial" panose="020B0604020202020204" pitchFamily="34" charset="0"/>
                <a:buChar char="•"/>
              </a:pPr>
              <a:r>
                <a:rPr lang="en-US" sz="2800">
                  <a:latin typeface="Avenir Next LT Pro" panose="020B0504020202020204" pitchFamily="34" charset="0"/>
                </a:rPr>
                <a:t>Big Brown Bat</a:t>
              </a:r>
            </a:p>
            <a:p>
              <a:pPr marL="571500" indent="-571500">
                <a:buFont typeface="Arial" panose="020B0604020202020204" pitchFamily="34" charset="0"/>
                <a:buChar char="•"/>
              </a:pPr>
              <a:r>
                <a:rPr lang="en-US" sz="2800">
                  <a:latin typeface="Avenir Next LT Pro" panose="020B0504020202020204" pitchFamily="34" charset="0"/>
                </a:rPr>
                <a:t>Great Horned Owl</a:t>
              </a:r>
            </a:p>
            <a:p>
              <a:pPr marL="571500" indent="-571500">
                <a:buFont typeface="Arial" panose="020B0604020202020204" pitchFamily="34" charset="0"/>
                <a:buChar char="•"/>
              </a:pPr>
              <a:r>
                <a:rPr lang="en-US" sz="2800">
                  <a:latin typeface="Avenir Next LT Pro" panose="020B0504020202020204" pitchFamily="34" charset="0"/>
                </a:rPr>
                <a:t>Coyote</a:t>
              </a:r>
            </a:p>
            <a:p>
              <a:pPr marL="571500" indent="-571500">
                <a:buFont typeface="Arial" panose="020B0604020202020204" pitchFamily="34" charset="0"/>
                <a:buChar char="•"/>
              </a:pPr>
              <a:r>
                <a:rPr lang="en-US" sz="2800">
                  <a:latin typeface="Avenir Next LT Pro" panose="020B0504020202020204" pitchFamily="34" charset="0"/>
                </a:rPr>
                <a:t>Deer</a:t>
              </a:r>
            </a:p>
            <a:p>
              <a:pPr marL="571500" indent="-571500">
                <a:buFont typeface="Arial" panose="020B0604020202020204" pitchFamily="34" charset="0"/>
                <a:buChar char="•"/>
              </a:pPr>
              <a:r>
                <a:rPr lang="en-US" sz="2800">
                  <a:latin typeface="Avenir Next LT Pro" panose="020B0504020202020204" pitchFamily="34" charset="0"/>
                </a:rPr>
                <a:t>Racoon</a:t>
              </a:r>
            </a:p>
            <a:p>
              <a:pPr marL="571500" indent="-571500">
                <a:buFont typeface="Arial" panose="020B0604020202020204" pitchFamily="34" charset="0"/>
                <a:buChar char="•"/>
              </a:pPr>
              <a:r>
                <a:rPr lang="en-US" sz="2800">
                  <a:latin typeface="Avenir Next LT Pro" panose="020B0504020202020204" pitchFamily="34" charset="0"/>
                </a:rPr>
                <a:t>Skunk</a:t>
              </a:r>
            </a:p>
            <a:p>
              <a:pPr marL="571500" indent="-571500">
                <a:buFont typeface="Arial" panose="020B0604020202020204" pitchFamily="34" charset="0"/>
                <a:buChar char="•"/>
              </a:pPr>
              <a:r>
                <a:rPr lang="en-US" sz="2800">
                  <a:latin typeface="Avenir Next LT Pro" panose="020B0504020202020204" pitchFamily="34" charset="0"/>
                </a:rPr>
                <a:t>Bobcat</a:t>
              </a:r>
            </a:p>
            <a:p>
              <a:pPr marL="571500" indent="-571500">
                <a:buFont typeface="Arial" panose="020B0604020202020204" pitchFamily="34" charset="0"/>
                <a:buChar char="•"/>
              </a:pPr>
              <a:r>
                <a:rPr lang="en-US" sz="2800">
                  <a:latin typeface="Avenir Next LT Pro" panose="020B0504020202020204" pitchFamily="34" charset="0"/>
                </a:rPr>
                <a:t>Flying Squirrel</a:t>
              </a:r>
            </a:p>
          </p:txBody>
        </p:sp>
      </p:grpSp>
      <p:pic>
        <p:nvPicPr>
          <p:cNvPr id="10" name="Picture 9" descr="Text&#10;&#10;AI-generated content may be incorrect.">
            <a:extLst>
              <a:ext uri="{FF2B5EF4-FFF2-40B4-BE49-F238E27FC236}">
                <a16:creationId xmlns:a16="http://schemas.microsoft.com/office/drawing/2014/main" id="{0F34B126-B9EF-8179-6972-28215367DD8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73337" y="720636"/>
            <a:ext cx="3684906" cy="4768701"/>
          </a:xfrm>
          <a:prstGeom prst="rect">
            <a:avLst/>
          </a:prstGeom>
          <a:ln>
            <a:solidFill>
              <a:schemeClr val="tx1"/>
            </a:solidFill>
          </a:ln>
        </p:spPr>
      </p:pic>
    </p:spTree>
    <p:extLst>
      <p:ext uri="{BB962C8B-B14F-4D97-AF65-F5344CB8AC3E}">
        <p14:creationId xmlns:p14="http://schemas.microsoft.com/office/powerpoint/2010/main" val="293438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5DF9-8EDF-BB4E-412D-6940A4DC56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B5DD20-CF49-7042-961D-691FBE4AD3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53C73B4-028A-7CE8-519F-B783AD82B08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7F87C398-917A-E93B-2C43-B99714150B8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5C40D594-FBEA-7C7D-6C35-B47F8CF68CC8}"/>
              </a:ext>
            </a:extLst>
          </p:cNvPr>
          <p:cNvSpPr txBox="1"/>
          <p:nvPr/>
        </p:nvSpPr>
        <p:spPr>
          <a:xfrm>
            <a:off x="1915278" y="2598003"/>
            <a:ext cx="8361443" cy="830997"/>
          </a:xfrm>
          <a:prstGeom prst="rect">
            <a:avLst/>
          </a:prstGeom>
          <a:noFill/>
        </p:spPr>
        <p:txBody>
          <a:bodyPr wrap="square">
            <a:spAutoFit/>
          </a:bodyPr>
          <a:lstStyle/>
          <a:p>
            <a:pPr algn="ctr"/>
            <a:r>
              <a:rPr lang="en-US" sz="4800">
                <a:latin typeface="Avenir Next LT Pro" panose="020B0504020202020204" pitchFamily="34" charset="0"/>
              </a:rPr>
              <a:t>What is a </a:t>
            </a:r>
            <a:r>
              <a:rPr lang="en-US" sz="4800" b="1">
                <a:latin typeface="Avenir Next LT Pro" panose="020B0504020202020204" pitchFamily="34" charset="0"/>
              </a:rPr>
              <a:t>pattern</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DD1605ED-B4BB-2762-5A78-4319CAEC5A6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17DE27-A256-B9DD-2257-153DC72C62A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356806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5092-85E1-C93C-20DE-512FA834F0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15D0F8-F381-1BAF-6BFF-06EAC87B7C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2FCA88-D56E-0E43-9385-088CC2E4099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85347A6A-68A4-55CD-70BC-1DFA8E6AA7D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57218889-401E-ABA1-063C-DD3A4F9B3A5D}"/>
              </a:ext>
            </a:extLst>
          </p:cNvPr>
          <p:cNvSpPr txBox="1"/>
          <p:nvPr/>
        </p:nvSpPr>
        <p:spPr>
          <a:xfrm>
            <a:off x="472793" y="1961802"/>
            <a:ext cx="6480899" cy="2308324"/>
          </a:xfrm>
          <a:prstGeom prst="rect">
            <a:avLst/>
          </a:prstGeom>
          <a:noFill/>
        </p:spPr>
        <p:txBody>
          <a:bodyPr wrap="square">
            <a:spAutoFit/>
          </a:bodyPr>
          <a:lstStyle/>
          <a:p>
            <a:pPr algn="ctr"/>
            <a:r>
              <a:rPr lang="en-US" sz="4800">
                <a:latin typeface="Avenir Next LT Pro" panose="020B0504020202020204" pitchFamily="34" charset="0"/>
              </a:rPr>
              <a:t>What are day and night, and sunrise and sunset, examples of?</a:t>
            </a:r>
          </a:p>
        </p:txBody>
      </p:sp>
      <p:sp>
        <p:nvSpPr>
          <p:cNvPr id="6" name="Rectangle: Rounded Corners 5">
            <a:extLst>
              <a:ext uri="{FF2B5EF4-FFF2-40B4-BE49-F238E27FC236}">
                <a16:creationId xmlns:a16="http://schemas.microsoft.com/office/drawing/2014/main" id="{628F0031-B77A-F002-0A9F-1367B5D2DF7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736F17-6249-4EBC-DF9F-A9C60A2D3AF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26" name="Picture 2" descr="Duck&amp;#32;Creek&amp;#32;sunrise&amp;#95;26">
            <a:extLst>
              <a:ext uri="{FF2B5EF4-FFF2-40B4-BE49-F238E27FC236}">
                <a16:creationId xmlns:a16="http://schemas.microsoft.com/office/drawing/2014/main" id="{D0A668D9-0748-7710-28B0-0ECA3CE4787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262037" y="-1"/>
            <a:ext cx="4929963" cy="623355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6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C77A-79D5-75C4-C93E-01D400F10F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7E059D-00AE-E09F-8904-25377E0F036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FFB94BE-D973-D0B3-768A-4FEC424E71C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7DD7BEE3-B529-A81B-B41E-308799F83EF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350690A0-8BA7-2335-DBC5-6B8074A07706}"/>
              </a:ext>
            </a:extLst>
          </p:cNvPr>
          <p:cNvSpPr txBox="1"/>
          <p:nvPr/>
        </p:nvSpPr>
        <p:spPr>
          <a:xfrm>
            <a:off x="5624624" y="1954107"/>
            <a:ext cx="6074133" cy="2308324"/>
          </a:xfrm>
          <a:prstGeom prst="rect">
            <a:avLst/>
          </a:prstGeom>
          <a:noFill/>
        </p:spPr>
        <p:txBody>
          <a:bodyPr wrap="square">
            <a:spAutoFit/>
          </a:bodyPr>
          <a:lstStyle/>
          <a:p>
            <a:pPr algn="ctr"/>
            <a:r>
              <a:rPr lang="en-US" sz="4800">
                <a:latin typeface="Avenir Next LT Pro" panose="020B0504020202020204" pitchFamily="34" charset="0"/>
              </a:rPr>
              <a:t>Can animal activity also be a </a:t>
            </a:r>
            <a:r>
              <a:rPr lang="en-US" sz="4800" b="1">
                <a:latin typeface="Avenir Next LT Pro" panose="020B0504020202020204" pitchFamily="34" charset="0"/>
              </a:rPr>
              <a:t>pattern</a:t>
            </a:r>
            <a:r>
              <a:rPr lang="en-US" sz="4800">
                <a:latin typeface="Avenir Next LT Pro" panose="020B0504020202020204" pitchFamily="34" charset="0"/>
              </a:rPr>
              <a:t> that we can predict?</a:t>
            </a:r>
          </a:p>
        </p:txBody>
      </p:sp>
      <p:sp>
        <p:nvSpPr>
          <p:cNvPr id="6" name="Rectangle: Rounded Corners 5">
            <a:extLst>
              <a:ext uri="{FF2B5EF4-FFF2-40B4-BE49-F238E27FC236}">
                <a16:creationId xmlns:a16="http://schemas.microsoft.com/office/drawing/2014/main" id="{F7D5CB1E-19E3-21F5-441D-32D5628C0CF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975608-5200-6593-228F-E6AE9A23A49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2050" name="Picture 2" descr="Coyote&amp;#95;0038-byn082323.dng">
            <a:extLst>
              <a:ext uri="{FF2B5EF4-FFF2-40B4-BE49-F238E27FC236}">
                <a16:creationId xmlns:a16="http://schemas.microsoft.com/office/drawing/2014/main" id="{BD8E278C-3312-9BB8-0790-C501089D4DD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220311"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1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8035-83EC-0477-E5D6-5D7BD98D32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13F70D-F732-DCCA-BEED-E7F1C0F2C6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D0B09A-B202-6E76-7B16-CC74E7F0F6DC}"/>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FE913577-55AC-2F01-B1A5-D3AFF05B609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B1A4C308-FFF3-A5F7-89EC-E5A329B96796}"/>
              </a:ext>
            </a:extLst>
          </p:cNvPr>
          <p:cNvSpPr txBox="1"/>
          <p:nvPr/>
        </p:nvSpPr>
        <p:spPr>
          <a:xfrm>
            <a:off x="170852" y="1592470"/>
            <a:ext cx="6769226" cy="3046988"/>
          </a:xfrm>
          <a:prstGeom prst="rect">
            <a:avLst/>
          </a:prstGeom>
          <a:noFill/>
        </p:spPr>
        <p:txBody>
          <a:bodyPr wrap="square">
            <a:spAutoFit/>
          </a:bodyPr>
          <a:lstStyle/>
          <a:p>
            <a:pPr algn="ctr"/>
            <a:r>
              <a:rPr lang="en-US" sz="4800">
                <a:latin typeface="Avenir Next LT Pro" panose="020B0504020202020204" pitchFamily="34" charset="0"/>
              </a:rPr>
              <a:t>What do you think </a:t>
            </a:r>
            <a:r>
              <a:rPr lang="en-US" sz="4800" b="1">
                <a:latin typeface="Avenir Next LT Pro" panose="020B0504020202020204" pitchFamily="34" charset="0"/>
              </a:rPr>
              <a:t>diurnal</a:t>
            </a:r>
            <a:r>
              <a:rPr lang="en-US" sz="4800">
                <a:latin typeface="Avenir Next LT Pro" panose="020B0504020202020204" pitchFamily="34" charset="0"/>
              </a:rPr>
              <a:t> means?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this?</a:t>
            </a:r>
          </a:p>
        </p:txBody>
      </p:sp>
      <p:sp>
        <p:nvSpPr>
          <p:cNvPr id="6" name="Rectangle: Rounded Corners 5">
            <a:extLst>
              <a:ext uri="{FF2B5EF4-FFF2-40B4-BE49-F238E27FC236}">
                <a16:creationId xmlns:a16="http://schemas.microsoft.com/office/drawing/2014/main" id="{AFD43A3B-B5BE-B602-4D70-F1342FB250E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E706F-DDFB-5E5B-8593-CCF1B929671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170" name="Picture 2" descr="Bald&amp;#95;Eagle&amp;#95;4111">
            <a:extLst>
              <a:ext uri="{FF2B5EF4-FFF2-40B4-BE49-F238E27FC236}">
                <a16:creationId xmlns:a16="http://schemas.microsoft.com/office/drawing/2014/main" id="{C0312866-4204-8A6A-774D-EC89679FA69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10929" y="0"/>
            <a:ext cx="508107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4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428E7-6431-3123-9E26-0A94DFF636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99BB02-3D5A-7BF4-156A-10857860FD1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A937358-E58A-22E5-BEC5-0BF90A25B77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D8F197C7-3260-DE78-BE32-689B7FC32C2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CEFDC669-8AED-9749-CAB4-9719D188BE3A}"/>
              </a:ext>
            </a:extLst>
          </p:cNvPr>
          <p:cNvSpPr txBox="1"/>
          <p:nvPr/>
        </p:nvSpPr>
        <p:spPr>
          <a:xfrm>
            <a:off x="4723891" y="1592470"/>
            <a:ext cx="6895952" cy="3046988"/>
          </a:xfrm>
          <a:prstGeom prst="rect">
            <a:avLst/>
          </a:prstGeom>
          <a:noFill/>
        </p:spPr>
        <p:txBody>
          <a:bodyPr wrap="square">
            <a:spAutoFit/>
          </a:bodyPr>
          <a:lstStyle/>
          <a:p>
            <a:pPr algn="ctr"/>
            <a:r>
              <a:rPr lang="en-US" sz="4800">
                <a:latin typeface="Avenir Next LT Pro" panose="020B0504020202020204" pitchFamily="34" charset="0"/>
              </a:rPr>
              <a:t>What do you think </a:t>
            </a:r>
            <a:r>
              <a:rPr lang="en-US" sz="4800" b="1">
                <a:latin typeface="Avenir Next LT Pro" panose="020B0504020202020204" pitchFamily="34" charset="0"/>
              </a:rPr>
              <a:t>nocturnal</a:t>
            </a:r>
            <a:r>
              <a:rPr lang="en-US" sz="4800">
                <a:latin typeface="Avenir Next LT Pro" panose="020B0504020202020204" pitchFamily="34" charset="0"/>
              </a:rPr>
              <a:t> means?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this?</a:t>
            </a:r>
          </a:p>
        </p:txBody>
      </p:sp>
      <p:sp>
        <p:nvSpPr>
          <p:cNvPr id="6" name="Rectangle: Rounded Corners 5">
            <a:extLst>
              <a:ext uri="{FF2B5EF4-FFF2-40B4-BE49-F238E27FC236}">
                <a16:creationId xmlns:a16="http://schemas.microsoft.com/office/drawing/2014/main" id="{FD38329E-EAF2-1CF7-AD49-6DD0B0682F3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DE1F00-BA6A-5CA6-7DD0-C4D033F4930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6146" name="Picture 2" descr="Big&amp;#95;Brown&amp;#95;Bat&amp;#95;0005-byn082323.dng">
            <a:extLst>
              <a:ext uri="{FF2B5EF4-FFF2-40B4-BE49-F238E27FC236}">
                <a16:creationId xmlns:a16="http://schemas.microsoft.com/office/drawing/2014/main" id="{5C060028-9D2C-B73C-2D0F-7749B8619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2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663824" y="1069303"/>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482144" y="2586001"/>
            <a:ext cx="7022101" cy="2585323"/>
          </a:xfrm>
          <a:prstGeom prst="rect">
            <a:avLst/>
          </a:prstGeom>
          <a:noFill/>
        </p:spPr>
        <p:txBody>
          <a:bodyPr wrap="square">
            <a:spAutoFit/>
          </a:bodyPr>
          <a:lstStyle/>
          <a:p>
            <a:pPr algn="ctr"/>
            <a:r>
              <a:rPr lang="en-US" sz="5400">
                <a:latin typeface="Avenir Next LT Pro" panose="020B0504020202020204" pitchFamily="34" charset="0"/>
              </a:rPr>
              <a:t>Why do I come out in the day and bats come out at night?</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26" name="Picture 2" descr="Silver&amp;#95;Hair&amp;#95;Bat&amp;#95;0097-byn082323.dng">
            <a:extLst>
              <a:ext uri="{FF2B5EF4-FFF2-40B4-BE49-F238E27FC236}">
                <a16:creationId xmlns:a16="http://schemas.microsoft.com/office/drawing/2014/main" id="{1E2F4B87-BF32-1EFD-6F18-390AD6FC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20A2-F1BB-2171-60D0-06A3A784DF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AF6D8C3-20F1-C4CB-2D1A-0C39201D325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3D4CEA-09E6-19ED-E4B6-A09ECB5AD1E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2822B3B8-14EB-26BE-9B8F-7E0B005C9E5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387FDE38-48ED-3AD0-6B79-BFF77CFDE1CB}"/>
              </a:ext>
            </a:extLst>
          </p:cNvPr>
          <p:cNvSpPr txBox="1"/>
          <p:nvPr/>
        </p:nvSpPr>
        <p:spPr>
          <a:xfrm>
            <a:off x="482272" y="1594215"/>
            <a:ext cx="6304179" cy="3046988"/>
          </a:xfrm>
          <a:prstGeom prst="rect">
            <a:avLst/>
          </a:prstGeom>
          <a:noFill/>
        </p:spPr>
        <p:txBody>
          <a:bodyPr wrap="square">
            <a:spAutoFit/>
          </a:bodyPr>
          <a:lstStyle/>
          <a:p>
            <a:pPr algn="ctr"/>
            <a:r>
              <a:rPr lang="en-US" sz="4800" b="1">
                <a:latin typeface="Avenir Next LT Pro" panose="020B0504020202020204" pitchFamily="34" charset="0"/>
              </a:rPr>
              <a:t>Diurnal</a:t>
            </a:r>
            <a:r>
              <a:rPr lang="en-US" sz="4800">
                <a:latin typeface="Avenir Next LT Pro" panose="020B0504020202020204" pitchFamily="34" charset="0"/>
              </a:rPr>
              <a:t> starts with D…D is for Day. These animals are awake during the day.</a:t>
            </a:r>
          </a:p>
        </p:txBody>
      </p:sp>
      <p:sp>
        <p:nvSpPr>
          <p:cNvPr id="6" name="Rectangle: Rounded Corners 5">
            <a:extLst>
              <a:ext uri="{FF2B5EF4-FFF2-40B4-BE49-F238E27FC236}">
                <a16:creationId xmlns:a16="http://schemas.microsoft.com/office/drawing/2014/main" id="{43B7C23C-0BC2-A570-2B0E-AF06719FB4B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204415-5980-61A5-F593-6EF3E91549C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8194" name="Picture 2">
            <a:extLst>
              <a:ext uri="{FF2B5EF4-FFF2-40B4-BE49-F238E27FC236}">
                <a16:creationId xmlns:a16="http://schemas.microsoft.com/office/drawing/2014/main" id="{113527AF-5186-4451-29B5-46F5C62536A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70234" y="-14377"/>
            <a:ext cx="5021766" cy="62466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5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F890-72B9-BB77-08F6-0ECCB785C6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C898ED-E7AD-29A6-694F-2F8218C3DF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3C44781-59A1-7B9D-DB86-9F60CC0C5F2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51EF7EF4-1D4F-66B2-B0F4-E24FFA7EE9E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E92EEB1F-05AF-0656-3716-16C9898C9C8F}"/>
              </a:ext>
            </a:extLst>
          </p:cNvPr>
          <p:cNvSpPr txBox="1"/>
          <p:nvPr/>
        </p:nvSpPr>
        <p:spPr>
          <a:xfrm>
            <a:off x="4545472" y="1728679"/>
            <a:ext cx="7252791" cy="3046988"/>
          </a:xfrm>
          <a:prstGeom prst="rect">
            <a:avLst/>
          </a:prstGeom>
          <a:noFill/>
        </p:spPr>
        <p:txBody>
          <a:bodyPr wrap="square">
            <a:spAutoFit/>
          </a:bodyPr>
          <a:lstStyle/>
          <a:p>
            <a:pPr algn="ctr"/>
            <a:r>
              <a:rPr lang="en-US" sz="4800" b="1">
                <a:latin typeface="Avenir Next LT Pro" panose="020B0504020202020204" pitchFamily="34" charset="0"/>
              </a:rPr>
              <a:t>Nocturnal</a:t>
            </a:r>
            <a:r>
              <a:rPr lang="en-US" sz="4800">
                <a:latin typeface="Avenir Next LT Pro" panose="020B0504020202020204" pitchFamily="34" charset="0"/>
              </a:rPr>
              <a:t> starts with N…N is for Night. These animals are awake during the night.</a:t>
            </a:r>
          </a:p>
        </p:txBody>
      </p:sp>
      <p:sp>
        <p:nvSpPr>
          <p:cNvPr id="6" name="Rectangle: Rounded Corners 5">
            <a:extLst>
              <a:ext uri="{FF2B5EF4-FFF2-40B4-BE49-F238E27FC236}">
                <a16:creationId xmlns:a16="http://schemas.microsoft.com/office/drawing/2014/main" id="{A3845CE6-DB2D-3AB1-700F-CB0237EE000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B0EE95-9434-EB4E-B4DA-0D8C0163479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9218" name="Picture 2" descr="Skunk&amp;#95;0062-byn082323.dng">
            <a:extLst>
              <a:ext uri="{FF2B5EF4-FFF2-40B4-BE49-F238E27FC236}">
                <a16:creationId xmlns:a16="http://schemas.microsoft.com/office/drawing/2014/main" id="{EFDA1C5E-FC5E-FEF3-DCC5-6B49E7E87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1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A22D-76D7-821A-6C75-D0EB51FF5D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D02FE6-739C-6CA3-7728-E84EAA5319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2F7DB8A-DD2C-AC56-92F8-9D2015BD350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64F870A2-FB49-9C92-BB32-800117B3DC4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612ACB2C-E974-72C8-D363-4A7CB9FF7CA4}"/>
              </a:ext>
            </a:extLst>
          </p:cNvPr>
          <p:cNvSpPr txBox="1"/>
          <p:nvPr/>
        </p:nvSpPr>
        <p:spPr>
          <a:xfrm>
            <a:off x="247384" y="1259796"/>
            <a:ext cx="7031358" cy="4893647"/>
          </a:xfrm>
          <a:prstGeom prst="rect">
            <a:avLst/>
          </a:prstGeom>
          <a:noFill/>
        </p:spPr>
        <p:txBody>
          <a:bodyPr wrap="square">
            <a:spAutoFit/>
          </a:bodyPr>
          <a:lstStyle/>
          <a:p>
            <a:r>
              <a:rPr lang="en-US" sz="2400" b="1">
                <a:latin typeface="Avenir Next LT Pro" panose="020B0504020202020204" pitchFamily="34" charset="0"/>
              </a:rPr>
              <a:t>D</a:t>
            </a:r>
            <a:r>
              <a:rPr lang="en-US" sz="2400">
                <a:latin typeface="Avenir Next LT Pro" panose="020B0504020202020204" pitchFamily="34" charset="0"/>
              </a:rPr>
              <a:t> is for </a:t>
            </a:r>
            <a:r>
              <a:rPr lang="en-US" sz="2400" b="1">
                <a:latin typeface="Avenir Next LT Pro" panose="020B0504020202020204" pitchFamily="34" charset="0"/>
              </a:rPr>
              <a:t>diurnal</a:t>
            </a:r>
            <a:r>
              <a:rPr lang="en-US" sz="2400">
                <a:latin typeface="Avenir Next LT Pro" panose="020B0504020202020204" pitchFamily="34" charset="0"/>
              </a:rPr>
              <a:t>.</a:t>
            </a:r>
          </a:p>
          <a:p>
            <a:endParaRPr lang="en-US" sz="2400">
              <a:latin typeface="Avenir Next LT Pro" panose="020B0504020202020204" pitchFamily="34" charset="0"/>
            </a:endParaRPr>
          </a:p>
          <a:p>
            <a:r>
              <a:rPr lang="en-US" sz="2400">
                <a:latin typeface="Avenir Next LT Pro" panose="020B0504020202020204" pitchFamily="34" charset="0"/>
              </a:rPr>
              <a:t>Those animals are awake in the </a:t>
            </a:r>
            <a:r>
              <a:rPr lang="en-US" sz="2400" b="1">
                <a:latin typeface="Avenir Next LT Pro" panose="020B0504020202020204" pitchFamily="34" charset="0"/>
              </a:rPr>
              <a:t>d</a:t>
            </a:r>
            <a:r>
              <a:rPr lang="en-US" sz="2400">
                <a:latin typeface="Avenir Next LT Pro" panose="020B0504020202020204" pitchFamily="34" charset="0"/>
              </a:rPr>
              <a:t>ay.</a:t>
            </a:r>
          </a:p>
          <a:p>
            <a:endParaRPr lang="en-US" sz="2400">
              <a:latin typeface="Avenir Next LT Pro" panose="020B0504020202020204" pitchFamily="34" charset="0"/>
            </a:endParaRPr>
          </a:p>
          <a:p>
            <a:r>
              <a:rPr lang="en-US" sz="2400">
                <a:latin typeface="Avenir Next LT Pro" panose="020B0504020202020204" pitchFamily="34" charset="0"/>
              </a:rPr>
              <a:t>That is when you will see them moving.</a:t>
            </a:r>
          </a:p>
          <a:p>
            <a:endParaRPr lang="en-US" sz="2400">
              <a:latin typeface="Avenir Next LT Pro" panose="020B0504020202020204" pitchFamily="34" charset="0"/>
            </a:endParaRPr>
          </a:p>
          <a:p>
            <a:r>
              <a:rPr lang="en-US" sz="2400" b="1">
                <a:latin typeface="Avenir Next LT Pro" panose="020B0504020202020204" pitchFamily="34" charset="0"/>
              </a:rPr>
              <a:t>N</a:t>
            </a:r>
            <a:r>
              <a:rPr lang="en-US" sz="2400">
                <a:latin typeface="Avenir Next LT Pro" panose="020B0504020202020204" pitchFamily="34" charset="0"/>
              </a:rPr>
              <a:t> is for </a:t>
            </a:r>
            <a:r>
              <a:rPr lang="en-US" sz="2400" b="1">
                <a:latin typeface="Avenir Next LT Pro" panose="020B0504020202020204" pitchFamily="34" charset="0"/>
              </a:rPr>
              <a:t>nocturnal</a:t>
            </a:r>
            <a:r>
              <a:rPr lang="en-US" sz="2400">
                <a:latin typeface="Avenir Next LT Pro" panose="020B0504020202020204" pitchFamily="34" charset="0"/>
              </a:rPr>
              <a:t>.</a:t>
            </a:r>
          </a:p>
          <a:p>
            <a:endParaRPr lang="en-US" sz="2400">
              <a:latin typeface="Avenir Next LT Pro" panose="020B0504020202020204" pitchFamily="34" charset="0"/>
            </a:endParaRPr>
          </a:p>
          <a:p>
            <a:r>
              <a:rPr lang="en-US" sz="2400" b="1">
                <a:latin typeface="Avenir Next LT Pro" panose="020B0504020202020204" pitchFamily="34" charset="0"/>
              </a:rPr>
              <a:t>N</a:t>
            </a:r>
            <a:r>
              <a:rPr lang="en-US" sz="2400">
                <a:latin typeface="Avenir Next LT Pro" panose="020B0504020202020204" pitchFamily="34" charset="0"/>
              </a:rPr>
              <a:t>ight is when these animals creep.</a:t>
            </a:r>
          </a:p>
          <a:p>
            <a:endParaRPr lang="en-US" sz="2400">
              <a:latin typeface="Avenir Next LT Pro" panose="020B0504020202020204" pitchFamily="34" charset="0"/>
            </a:endParaRPr>
          </a:p>
          <a:p>
            <a:r>
              <a:rPr lang="en-US" sz="2400">
                <a:latin typeface="Avenir Next LT Pro" panose="020B0504020202020204" pitchFamily="34" charset="0"/>
              </a:rPr>
              <a:t>Will you see them moving?</a:t>
            </a:r>
          </a:p>
          <a:p>
            <a:endParaRPr lang="en-US" sz="2400">
              <a:latin typeface="Avenir Next LT Pro" panose="020B0504020202020204" pitchFamily="34" charset="0"/>
            </a:endParaRPr>
          </a:p>
          <a:p>
            <a:r>
              <a:rPr lang="en-US" sz="2400">
                <a:latin typeface="Avenir Next LT Pro" panose="020B0504020202020204" pitchFamily="34" charset="0"/>
              </a:rPr>
              <a:t>Or will you be sound asleep?</a:t>
            </a:r>
          </a:p>
        </p:txBody>
      </p:sp>
      <p:sp>
        <p:nvSpPr>
          <p:cNvPr id="6" name="Rectangle: Rounded Corners 5">
            <a:extLst>
              <a:ext uri="{FF2B5EF4-FFF2-40B4-BE49-F238E27FC236}">
                <a16:creationId xmlns:a16="http://schemas.microsoft.com/office/drawing/2014/main" id="{47D717B6-BA5E-2E2A-BF28-85508EF2527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D239EB-BE53-1F04-2948-9F2E3409DD1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A picture containing text&#10;&#10;AI-generated content may be incorrect.">
            <a:extLst>
              <a:ext uri="{FF2B5EF4-FFF2-40B4-BE49-F238E27FC236}">
                <a16:creationId xmlns:a16="http://schemas.microsoft.com/office/drawing/2014/main" id="{676AAE65-EC64-1427-E189-E03125C3FD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3318" y="122275"/>
            <a:ext cx="4617192" cy="5975189"/>
          </a:xfrm>
          <a:prstGeom prst="rect">
            <a:avLst/>
          </a:prstGeom>
          <a:ln>
            <a:solidFill>
              <a:schemeClr val="tx1"/>
            </a:solidFill>
          </a:ln>
        </p:spPr>
      </p:pic>
      <p:sp>
        <p:nvSpPr>
          <p:cNvPr id="8" name="TextBox 7">
            <a:extLst>
              <a:ext uri="{FF2B5EF4-FFF2-40B4-BE49-F238E27FC236}">
                <a16:creationId xmlns:a16="http://schemas.microsoft.com/office/drawing/2014/main" id="{EBD8973E-0A8E-AC87-EC60-E121D45F2D2D}"/>
              </a:ext>
            </a:extLst>
          </p:cNvPr>
          <p:cNvSpPr txBox="1"/>
          <p:nvPr/>
        </p:nvSpPr>
        <p:spPr>
          <a:xfrm>
            <a:off x="1642670" y="309724"/>
            <a:ext cx="4882234" cy="830997"/>
          </a:xfrm>
          <a:prstGeom prst="rect">
            <a:avLst/>
          </a:prstGeom>
          <a:noFill/>
        </p:spPr>
        <p:txBody>
          <a:bodyPr wrap="square">
            <a:spAutoFit/>
          </a:bodyPr>
          <a:lstStyle/>
          <a:p>
            <a:r>
              <a:rPr lang="en-US" sz="4800">
                <a:solidFill>
                  <a:schemeClr val="accent2"/>
                </a:solidFill>
                <a:latin typeface="Shadows Into Light Two" panose="02000506000000020004" pitchFamily="2" charset="0"/>
              </a:rPr>
              <a:t>Night and Day</a:t>
            </a:r>
            <a:endParaRPr lang="en-US" sz="4800"/>
          </a:p>
        </p:txBody>
      </p:sp>
      <p:pic>
        <p:nvPicPr>
          <p:cNvPr id="10" name="Picture 9" descr="A picture containing text&#10;&#10;AI-generated content may be incorrect.">
            <a:extLst>
              <a:ext uri="{FF2B5EF4-FFF2-40B4-BE49-F238E27FC236}">
                <a16:creationId xmlns:a16="http://schemas.microsoft.com/office/drawing/2014/main" id="{EFCE2E63-F279-F2B1-8498-6F74F428D82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47384" y="122275"/>
            <a:ext cx="1194816" cy="1205896"/>
          </a:xfrm>
          <a:prstGeom prst="rect">
            <a:avLst/>
          </a:prstGeom>
        </p:spPr>
      </p:pic>
    </p:spTree>
    <p:extLst>
      <p:ext uri="{BB962C8B-B14F-4D97-AF65-F5344CB8AC3E}">
        <p14:creationId xmlns:p14="http://schemas.microsoft.com/office/powerpoint/2010/main" val="111381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3DC5E-3F58-E599-3D34-51A054E863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B245C1-524E-92B6-85A6-5AE5BF89076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F305E4-F3C8-EE07-0F04-0C846B540F8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5595B787-5C58-C024-44C9-716A8D5FC5C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B530F3C2-A303-BB44-4EF8-5ACCBF01C8D3}"/>
              </a:ext>
            </a:extLst>
          </p:cNvPr>
          <p:cNvSpPr txBox="1"/>
          <p:nvPr/>
        </p:nvSpPr>
        <p:spPr>
          <a:xfrm>
            <a:off x="4479705" y="2323439"/>
            <a:ext cx="7130128" cy="1569660"/>
          </a:xfrm>
          <a:prstGeom prst="rect">
            <a:avLst/>
          </a:prstGeom>
          <a:noFill/>
        </p:spPr>
        <p:txBody>
          <a:bodyPr wrap="square">
            <a:spAutoFit/>
          </a:bodyPr>
          <a:lstStyle/>
          <a:p>
            <a:pPr algn="ctr"/>
            <a:r>
              <a:rPr lang="en-US" sz="4800">
                <a:latin typeface="Avenir Next LT Pro" panose="020B0504020202020204" pitchFamily="34" charset="0"/>
              </a:rPr>
              <a:t>Are we </a:t>
            </a:r>
            <a:r>
              <a:rPr lang="en-US" sz="4800" b="1">
                <a:latin typeface="Avenir Next LT Pro" panose="020B0504020202020204" pitchFamily="34" charset="0"/>
              </a:rPr>
              <a:t>diurnal</a:t>
            </a:r>
            <a:r>
              <a:rPr lang="en-US" sz="4800">
                <a:latin typeface="Avenir Next LT Pro" panose="020B0504020202020204" pitchFamily="34" charset="0"/>
              </a:rPr>
              <a:t> or </a:t>
            </a:r>
            <a:r>
              <a:rPr lang="en-US" sz="4800" b="1">
                <a:latin typeface="Avenir Next LT Pro" panose="020B0504020202020204" pitchFamily="34" charset="0"/>
              </a:rPr>
              <a:t>nocturnal</a:t>
            </a:r>
            <a:r>
              <a:rPr lang="en-US" sz="4800">
                <a:latin typeface="Avenir Next LT Pro" panose="020B0504020202020204" pitchFamily="34" charset="0"/>
              </a:rPr>
              <a:t>? Why?</a:t>
            </a:r>
          </a:p>
        </p:txBody>
      </p:sp>
      <p:sp>
        <p:nvSpPr>
          <p:cNvPr id="6" name="Rectangle: Rounded Corners 5">
            <a:extLst>
              <a:ext uri="{FF2B5EF4-FFF2-40B4-BE49-F238E27FC236}">
                <a16:creationId xmlns:a16="http://schemas.microsoft.com/office/drawing/2014/main" id="{DFB0BE30-83AD-74B2-6DAE-1F2C514A825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5CFACF-8C81-5E66-5928-02B63B76E39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242" name="Picture 2" descr="kids&amp;#32;play004">
            <a:extLst>
              <a:ext uri="{FF2B5EF4-FFF2-40B4-BE49-F238E27FC236}">
                <a16:creationId xmlns:a16="http://schemas.microsoft.com/office/drawing/2014/main" id="{9E664D4C-0585-38FD-BAAE-EA18CAD100E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396779"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6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7B66-0151-3D21-91C3-25E93A109A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8DE198-0221-EDD8-634C-AC6DD1A4FE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C5A66F7-C296-5C04-4CF7-878CDFA2C4A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72237CFD-802E-C641-32B2-35FA3842BF1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C74C3969-6EFD-1A30-EC7C-A75DB8F53A0A}"/>
              </a:ext>
            </a:extLst>
          </p:cNvPr>
          <p:cNvSpPr txBox="1"/>
          <p:nvPr/>
        </p:nvSpPr>
        <p:spPr>
          <a:xfrm>
            <a:off x="663824" y="1961802"/>
            <a:ext cx="3940376" cy="2308324"/>
          </a:xfrm>
          <a:prstGeom prst="rect">
            <a:avLst/>
          </a:prstGeom>
          <a:noFill/>
        </p:spPr>
        <p:txBody>
          <a:bodyPr wrap="square">
            <a:spAutoFit/>
          </a:bodyPr>
          <a:lstStyle/>
          <a:p>
            <a:pPr algn="ctr"/>
            <a:r>
              <a:rPr lang="en-US" sz="4800">
                <a:latin typeface="Avenir Next LT Pro" panose="020B0504020202020204" pitchFamily="34" charset="0"/>
              </a:rPr>
              <a:t>What do we do when we are awake?</a:t>
            </a:r>
          </a:p>
        </p:txBody>
      </p:sp>
      <p:sp>
        <p:nvSpPr>
          <p:cNvPr id="6" name="Rectangle: Rounded Corners 5">
            <a:extLst>
              <a:ext uri="{FF2B5EF4-FFF2-40B4-BE49-F238E27FC236}">
                <a16:creationId xmlns:a16="http://schemas.microsoft.com/office/drawing/2014/main" id="{4B7C2535-B595-7705-ED16-8E04679231B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7C4C65-275A-C8A1-591C-61E2772FFA7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School girls enjoying a science experiment">
            <a:extLst>
              <a:ext uri="{FF2B5EF4-FFF2-40B4-BE49-F238E27FC236}">
                <a16:creationId xmlns:a16="http://schemas.microsoft.com/office/drawing/2014/main" id="{0123E5AC-39A3-2627-D063-18E27A24B66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4962293" y="0"/>
            <a:ext cx="7220578" cy="6231928"/>
          </a:xfrm>
          <a:prstGeom prst="rect">
            <a:avLst/>
          </a:prstGeom>
          <a:effectLst>
            <a:softEdge rad="635000"/>
          </a:effectLst>
        </p:spPr>
      </p:pic>
    </p:spTree>
    <p:extLst>
      <p:ext uri="{BB962C8B-B14F-4D97-AF65-F5344CB8AC3E}">
        <p14:creationId xmlns:p14="http://schemas.microsoft.com/office/powerpoint/2010/main" val="586360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3C04E-96F8-514D-83AE-1D3B34D213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6413F9-12A6-69F0-CB98-9EB8AAEFE09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583E5B9-1F58-E507-8885-010A885CD2E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641F6E1C-6C84-5D9F-6397-FC49DDC8C58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53168421-6C6A-F2A1-B6A9-678351CD3B26}"/>
              </a:ext>
            </a:extLst>
          </p:cNvPr>
          <p:cNvSpPr txBox="1"/>
          <p:nvPr/>
        </p:nvSpPr>
        <p:spPr>
          <a:xfrm>
            <a:off x="4669276" y="2331134"/>
            <a:ext cx="6940557" cy="1569660"/>
          </a:xfrm>
          <a:prstGeom prst="rect">
            <a:avLst/>
          </a:prstGeom>
          <a:noFill/>
        </p:spPr>
        <p:txBody>
          <a:bodyPr wrap="square">
            <a:spAutoFit/>
          </a:bodyPr>
          <a:lstStyle/>
          <a:p>
            <a:pPr algn="ctr"/>
            <a:r>
              <a:rPr lang="en-US" sz="4800">
                <a:latin typeface="Avenir Next LT Pro" panose="020B0504020202020204" pitchFamily="34" charset="0"/>
              </a:rPr>
              <a:t>What do we do each day to help us survive?</a:t>
            </a:r>
          </a:p>
        </p:txBody>
      </p:sp>
      <p:sp>
        <p:nvSpPr>
          <p:cNvPr id="6" name="Rectangle: Rounded Corners 5">
            <a:extLst>
              <a:ext uri="{FF2B5EF4-FFF2-40B4-BE49-F238E27FC236}">
                <a16:creationId xmlns:a16="http://schemas.microsoft.com/office/drawing/2014/main" id="{22B63CC1-AD19-A7F9-0EB0-981707999D4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73871C-EF51-3B63-C266-ECF76D90C92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1266" name="Picture 2" descr="091120&amp;#32;xplor&amp;#32;cooking-146">
            <a:extLst>
              <a:ext uri="{FF2B5EF4-FFF2-40B4-BE49-F238E27FC236}">
                <a16:creationId xmlns:a16="http://schemas.microsoft.com/office/drawing/2014/main" id="{7CFA3DC9-44DB-E1FA-B136-8F9344A9E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4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D5B0-5546-8E98-EFD4-236F49573C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5C7F2A-8E6D-85B9-6D5F-5D51989B7A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2B9B79-8434-76BF-2C9C-38C5916138D9}"/>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2CF814DA-3A9F-C25B-5F43-408E378D555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2F9D78EF-BAC4-3DB0-D890-36F6132377BE}"/>
              </a:ext>
            </a:extLst>
          </p:cNvPr>
          <p:cNvSpPr txBox="1"/>
          <p:nvPr/>
        </p:nvSpPr>
        <p:spPr>
          <a:xfrm>
            <a:off x="1294693" y="1996308"/>
            <a:ext cx="9602613" cy="2308324"/>
          </a:xfrm>
          <a:prstGeom prst="rect">
            <a:avLst/>
          </a:prstGeom>
          <a:noFill/>
        </p:spPr>
        <p:txBody>
          <a:bodyPr wrap="square">
            <a:spAutoFit/>
          </a:bodyPr>
          <a:lstStyle/>
          <a:p>
            <a:pPr algn="ctr"/>
            <a:r>
              <a:rPr lang="en-US" sz="4800">
                <a:latin typeface="Avenir Next LT Pro" panose="020B0504020202020204" pitchFamily="34" charset="0"/>
              </a:rPr>
              <a:t>Could we do these things at night or is it easier to do them during the daytime? Why?</a:t>
            </a:r>
          </a:p>
        </p:txBody>
      </p:sp>
      <p:sp>
        <p:nvSpPr>
          <p:cNvPr id="6" name="Rectangle: Rounded Corners 5">
            <a:extLst>
              <a:ext uri="{FF2B5EF4-FFF2-40B4-BE49-F238E27FC236}">
                <a16:creationId xmlns:a16="http://schemas.microsoft.com/office/drawing/2014/main" id="{7B3BB55A-5D34-8F20-F53B-507DFEB0B79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A67823-8742-4896-5E09-06AC3A2F413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91287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3758-89DA-628F-8893-F4F8669EC0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35ECF1-3AE6-4A55-2D36-49CF59D0B4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0AF8DE6-8E6B-90F9-4A6D-0EE8C05CA84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9A9F0026-AA5D-C94B-4EAA-0CD8ADBFF18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46A71863-2156-1CA7-B8C7-4855E54F16F0}"/>
              </a:ext>
            </a:extLst>
          </p:cNvPr>
          <p:cNvSpPr txBox="1"/>
          <p:nvPr/>
        </p:nvSpPr>
        <p:spPr>
          <a:xfrm>
            <a:off x="585719" y="1592470"/>
            <a:ext cx="5101356" cy="3046988"/>
          </a:xfrm>
          <a:prstGeom prst="rect">
            <a:avLst/>
          </a:prstGeom>
          <a:noFill/>
        </p:spPr>
        <p:txBody>
          <a:bodyPr wrap="square">
            <a:spAutoFit/>
          </a:bodyPr>
          <a:lstStyle/>
          <a:p>
            <a:pPr algn="ctr"/>
            <a:r>
              <a:rPr lang="en-US" sz="4800">
                <a:latin typeface="Avenir Next LT Pro" panose="020B0504020202020204" pitchFamily="34" charset="0"/>
              </a:rPr>
              <a:t>How do animals find food, water, and shelter so they can survive?</a:t>
            </a:r>
          </a:p>
        </p:txBody>
      </p:sp>
      <p:sp>
        <p:nvSpPr>
          <p:cNvPr id="6" name="Rectangle: Rounded Corners 5">
            <a:extLst>
              <a:ext uri="{FF2B5EF4-FFF2-40B4-BE49-F238E27FC236}">
                <a16:creationId xmlns:a16="http://schemas.microsoft.com/office/drawing/2014/main" id="{7FD02286-6B87-7584-9351-68C77ED385A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C31338-CE2A-971C-3C14-A358B6B9195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2290" name="Picture 2" descr="Coyote&amp;#95;0024-byn082323.dng">
            <a:extLst>
              <a:ext uri="{FF2B5EF4-FFF2-40B4-BE49-F238E27FC236}">
                <a16:creationId xmlns:a16="http://schemas.microsoft.com/office/drawing/2014/main" id="{261DF18B-0628-06FD-FEE1-40F7090A93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223858" y="0"/>
            <a:ext cx="596814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11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029C1-11CD-E3EE-BAAA-D8E518AD1C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A610A5-D2AA-1430-BD65-F65BC4AC7E8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D433CE-B48B-F549-FC31-BD12340B8EB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C5CBC1D4-3EA1-63F6-4CA4-E286530ECA5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1456B84C-AC9C-04D5-1803-2A7B09B672CC}"/>
              </a:ext>
            </a:extLst>
          </p:cNvPr>
          <p:cNvSpPr txBox="1"/>
          <p:nvPr/>
        </p:nvSpPr>
        <p:spPr>
          <a:xfrm>
            <a:off x="4431497" y="1402359"/>
            <a:ext cx="7197035" cy="3785652"/>
          </a:xfrm>
          <a:prstGeom prst="rect">
            <a:avLst/>
          </a:prstGeom>
          <a:noFill/>
        </p:spPr>
        <p:txBody>
          <a:bodyPr wrap="square">
            <a:spAutoFit/>
          </a:bodyPr>
          <a:lstStyle/>
          <a:p>
            <a:pPr algn="ctr"/>
            <a:r>
              <a:rPr lang="en-US" sz="4800">
                <a:latin typeface="Avenir Next LT Pro" panose="020B0504020202020204" pitchFamily="34" charset="0"/>
              </a:rPr>
              <a:t>Do you think a bald eagle hunts for its prey in the same way an owl hunts for its prey? Why? Why not?</a:t>
            </a:r>
          </a:p>
        </p:txBody>
      </p:sp>
      <p:sp>
        <p:nvSpPr>
          <p:cNvPr id="6" name="Rectangle: Rounded Corners 5">
            <a:extLst>
              <a:ext uri="{FF2B5EF4-FFF2-40B4-BE49-F238E27FC236}">
                <a16:creationId xmlns:a16="http://schemas.microsoft.com/office/drawing/2014/main" id="{3F8E32B1-C5D9-A1E2-7D73-FE68A7EED32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CB8EAE-A0EA-6B04-7E30-B82A0B3C1A7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3314" name="Picture 2" descr="Great&amp;#95;Horned&amp;#95;Owl&amp;#95;0372-byn081823.dng">
            <a:extLst>
              <a:ext uri="{FF2B5EF4-FFF2-40B4-BE49-F238E27FC236}">
                <a16:creationId xmlns:a16="http://schemas.microsoft.com/office/drawing/2014/main" id="{82A2D1BA-5E84-C2CF-F3C5-9148D1ADE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9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21305-4757-9F33-9479-83402F9EEE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3A60AD-FE98-67FC-D734-9B996F8631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1FCD87C-0B33-BB51-45F3-4B578523AC0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BC960DBE-D942-2E13-02B3-75DA3B43113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C67A1288-F29C-DF97-561E-B24794921D37}"/>
              </a:ext>
            </a:extLst>
          </p:cNvPr>
          <p:cNvSpPr txBox="1"/>
          <p:nvPr/>
        </p:nvSpPr>
        <p:spPr>
          <a:xfrm>
            <a:off x="805657" y="2011693"/>
            <a:ext cx="5617445" cy="2308324"/>
          </a:xfrm>
          <a:prstGeom prst="rect">
            <a:avLst/>
          </a:prstGeom>
          <a:noFill/>
        </p:spPr>
        <p:txBody>
          <a:bodyPr wrap="square">
            <a:spAutoFit/>
          </a:bodyPr>
          <a:lstStyle/>
          <a:p>
            <a:pPr algn="ctr"/>
            <a:r>
              <a:rPr lang="en-US" sz="4800">
                <a:latin typeface="Avenir Next LT Pro" panose="020B0504020202020204" pitchFamily="34" charset="0"/>
              </a:rPr>
              <a:t>What things do we notice that tell us it is daytime?</a:t>
            </a:r>
          </a:p>
        </p:txBody>
      </p:sp>
      <p:sp>
        <p:nvSpPr>
          <p:cNvPr id="6" name="Rectangle: Rounded Corners 5">
            <a:extLst>
              <a:ext uri="{FF2B5EF4-FFF2-40B4-BE49-F238E27FC236}">
                <a16:creationId xmlns:a16="http://schemas.microsoft.com/office/drawing/2014/main" id="{9920BB9A-9D21-B300-0BDD-7A1DAC1EF46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F146E7-0CB1-51D0-0481-737DC0C0FF7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3" name="Picture 2" descr="sun013">
            <a:extLst>
              <a:ext uri="{FF2B5EF4-FFF2-40B4-BE49-F238E27FC236}">
                <a16:creationId xmlns:a16="http://schemas.microsoft.com/office/drawing/2014/main" id="{E27698EF-D9D6-F017-565C-B5C61DF63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581" y="1057326"/>
            <a:ext cx="4512252" cy="421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2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6026-0C7D-9F46-25B5-EEA452ACE9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C59DD0-E849-9480-09D5-392106E1C1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8B0C08-6CAE-056D-470C-E8CD0700CD9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CD3E0B5D-2BEC-E8FB-A6B5-33E196CE7C5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Engage</a:t>
            </a:r>
          </a:p>
        </p:txBody>
      </p:sp>
      <p:sp>
        <p:nvSpPr>
          <p:cNvPr id="12" name="TextBox 11">
            <a:extLst>
              <a:ext uri="{FF2B5EF4-FFF2-40B4-BE49-F238E27FC236}">
                <a16:creationId xmlns:a16="http://schemas.microsoft.com/office/drawing/2014/main" id="{8B02A97E-DA07-A03D-EEF7-C1A468C7BB21}"/>
              </a:ext>
            </a:extLst>
          </p:cNvPr>
          <p:cNvSpPr txBox="1"/>
          <p:nvPr/>
        </p:nvSpPr>
        <p:spPr>
          <a:xfrm>
            <a:off x="4929106" y="492478"/>
            <a:ext cx="7022101" cy="5262979"/>
          </a:xfrm>
          <a:prstGeom prst="rect">
            <a:avLst/>
          </a:prstGeom>
          <a:noFill/>
        </p:spPr>
        <p:txBody>
          <a:bodyPr wrap="square">
            <a:spAutoFit/>
          </a:bodyPr>
          <a:lstStyle/>
          <a:p>
            <a:pPr algn="ctr"/>
            <a:r>
              <a:rPr lang="en-US" sz="4800">
                <a:latin typeface="Avenir Next LT Pro" panose="020B0504020202020204" pitchFamily="34" charset="0"/>
              </a:rPr>
              <a:t>How are these animals </a:t>
            </a:r>
            <a:r>
              <a:rPr lang="en-US" sz="4800" b="1">
                <a:latin typeface="Avenir Next LT Pro" panose="020B0504020202020204" pitchFamily="34" charset="0"/>
              </a:rPr>
              <a:t>alike</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are they </a:t>
            </a:r>
            <a:r>
              <a:rPr lang="en-US" sz="4800" b="1">
                <a:latin typeface="Avenir Next LT Pro" panose="020B0504020202020204" pitchFamily="34" charset="0"/>
              </a:rPr>
              <a:t>different</a:t>
            </a:r>
            <a:r>
              <a:rPr lang="en-US" sz="4800">
                <a:latin typeface="Avenir Next LT Pro" panose="020B0504020202020204" pitchFamily="34" charset="0"/>
              </a:rPr>
              <a: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When are they most </a:t>
            </a:r>
            <a:r>
              <a:rPr lang="en-US" sz="4800" b="1">
                <a:latin typeface="Avenir Next LT Pro" panose="020B0504020202020204" pitchFamily="34" charset="0"/>
              </a:rPr>
              <a:t>active</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936C122F-D2D9-C185-9DB2-1F9BDB11E35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CE5200-08EE-8235-2101-AE82284C87B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A picture containing text, book&#10;&#10;AI-generated content may be incorrect.">
            <a:extLst>
              <a:ext uri="{FF2B5EF4-FFF2-40B4-BE49-F238E27FC236}">
                <a16:creationId xmlns:a16="http://schemas.microsoft.com/office/drawing/2014/main" id="{E1C79942-6662-968D-65A4-F44AA05299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3240"/>
            <a:ext cx="4699307" cy="6081456"/>
          </a:xfrm>
          <a:prstGeom prst="rect">
            <a:avLst/>
          </a:prstGeom>
          <a:ln>
            <a:solidFill>
              <a:schemeClr val="tx1"/>
            </a:solidFill>
          </a:ln>
        </p:spPr>
      </p:pic>
    </p:spTree>
    <p:extLst>
      <p:ext uri="{BB962C8B-B14F-4D97-AF65-F5344CB8AC3E}">
        <p14:creationId xmlns:p14="http://schemas.microsoft.com/office/powerpoint/2010/main" val="336399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1E7F-70CA-8338-2EC5-706E834BC6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C35442-733F-923A-FDE8-C20DBE9484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3E70DD-12D6-2622-5189-BA73DEF2D31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BB127061-B05F-9A67-8D05-DE1ACFFC2E3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B568EFCA-3D90-27B0-3C3D-75ECE60FFA8B}"/>
              </a:ext>
            </a:extLst>
          </p:cNvPr>
          <p:cNvSpPr txBox="1"/>
          <p:nvPr/>
        </p:nvSpPr>
        <p:spPr>
          <a:xfrm>
            <a:off x="4626161" y="1592470"/>
            <a:ext cx="7091413" cy="3046988"/>
          </a:xfrm>
          <a:prstGeom prst="rect">
            <a:avLst/>
          </a:prstGeom>
          <a:noFill/>
        </p:spPr>
        <p:txBody>
          <a:bodyPr wrap="square">
            <a:spAutoFit/>
          </a:bodyPr>
          <a:lstStyle/>
          <a:p>
            <a:pPr algn="ctr"/>
            <a:r>
              <a:rPr lang="en-US" sz="4800">
                <a:latin typeface="Avenir Next LT Pro" panose="020B0504020202020204" pitchFamily="34" charset="0"/>
              </a:rPr>
              <a:t>What animals do we usually see during the daytime? What do they usually look like?</a:t>
            </a:r>
          </a:p>
        </p:txBody>
      </p:sp>
      <p:sp>
        <p:nvSpPr>
          <p:cNvPr id="6" name="Rectangle: Rounded Corners 5">
            <a:extLst>
              <a:ext uri="{FF2B5EF4-FFF2-40B4-BE49-F238E27FC236}">
                <a16:creationId xmlns:a16="http://schemas.microsoft.com/office/drawing/2014/main" id="{80F651F4-F10D-EBE8-B47F-F980062E09C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5426A1-B5A4-66FC-EC79-3EB51C0987C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4338" name="Picture 2" descr="Blue&amp;#95;Jay&amp;#95;0099-byn081423.dng">
            <a:extLst>
              <a:ext uri="{FF2B5EF4-FFF2-40B4-BE49-F238E27FC236}">
                <a16:creationId xmlns:a16="http://schemas.microsoft.com/office/drawing/2014/main" id="{73917808-D1FF-2F66-EB88-58FF20260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21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6C7EF-65B8-BD22-446C-9076612A6A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747377-41EF-8078-8CFC-14A8024CA58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EFEB272-1E07-0319-400C-5F59349A9E1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6C3C984F-E196-6A2B-5A48-E54D316B04E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070641D7-6604-C4B0-FA15-0305A396AAE2}"/>
              </a:ext>
            </a:extLst>
          </p:cNvPr>
          <p:cNvSpPr txBox="1"/>
          <p:nvPr/>
        </p:nvSpPr>
        <p:spPr>
          <a:xfrm>
            <a:off x="-325553" y="1950806"/>
            <a:ext cx="7962858" cy="2308324"/>
          </a:xfrm>
          <a:prstGeom prst="rect">
            <a:avLst/>
          </a:prstGeom>
          <a:noFill/>
        </p:spPr>
        <p:txBody>
          <a:bodyPr wrap="square">
            <a:spAutoFit/>
          </a:bodyPr>
          <a:lstStyle/>
          <a:p>
            <a:pPr algn="ctr"/>
            <a:r>
              <a:rPr lang="en-US" sz="4800">
                <a:latin typeface="Avenir Next LT Pro" panose="020B0504020202020204" pitchFamily="34" charset="0"/>
              </a:rPr>
              <a:t>What is your favorite daytime, or diurnal, Missouri animal?</a:t>
            </a:r>
          </a:p>
        </p:txBody>
      </p:sp>
      <p:sp>
        <p:nvSpPr>
          <p:cNvPr id="6" name="Rectangle: Rounded Corners 5">
            <a:extLst>
              <a:ext uri="{FF2B5EF4-FFF2-40B4-BE49-F238E27FC236}">
                <a16:creationId xmlns:a16="http://schemas.microsoft.com/office/drawing/2014/main" id="{6C7326FE-D2F9-C606-F0E5-9D7C18AAC37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6B508B-5A9A-C775-7EB8-80CA9A056F8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Text, letter&#10;&#10;AI-generated content may be incorrect.">
            <a:extLst>
              <a:ext uri="{FF2B5EF4-FFF2-40B4-BE49-F238E27FC236}">
                <a16:creationId xmlns:a16="http://schemas.microsoft.com/office/drawing/2014/main" id="{2668F557-0EC9-8D9B-E079-DC8BE380F8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0892" y="122275"/>
            <a:ext cx="4609617" cy="5965386"/>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68E6EA46-1F40-C2E6-AFCE-2CA50C16C9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8619" y="99397"/>
            <a:ext cx="950409" cy="1293930"/>
          </a:xfrm>
          <a:prstGeom prst="rect">
            <a:avLst/>
          </a:prstGeom>
        </p:spPr>
      </p:pic>
    </p:spTree>
    <p:extLst>
      <p:ext uri="{BB962C8B-B14F-4D97-AF65-F5344CB8AC3E}">
        <p14:creationId xmlns:p14="http://schemas.microsoft.com/office/powerpoint/2010/main" val="396400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081E-3092-C7C9-F70B-6F6B8B3402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DFA603-9A05-CACB-2A13-5EFBA006B22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D91615-77FC-72A0-E427-B4FBE16212D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79200D6F-D517-0F66-5AC6-2A38EF2738A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BFFEA09D-7C12-D992-A416-7345564EDE58}"/>
              </a:ext>
            </a:extLst>
          </p:cNvPr>
          <p:cNvSpPr txBox="1"/>
          <p:nvPr/>
        </p:nvSpPr>
        <p:spPr>
          <a:xfrm>
            <a:off x="4143799" y="2293359"/>
            <a:ext cx="7962858" cy="1569660"/>
          </a:xfrm>
          <a:prstGeom prst="rect">
            <a:avLst/>
          </a:prstGeom>
          <a:noFill/>
        </p:spPr>
        <p:txBody>
          <a:bodyPr wrap="square">
            <a:spAutoFit/>
          </a:bodyPr>
          <a:lstStyle/>
          <a:p>
            <a:pPr algn="ctr"/>
            <a:r>
              <a:rPr lang="en-US" sz="4800">
                <a:latin typeface="Avenir Next LT Pro" panose="020B0504020202020204" pitchFamily="34" charset="0"/>
              </a:rPr>
              <a:t>What things do we notice that tell us it is night?</a:t>
            </a:r>
          </a:p>
        </p:txBody>
      </p:sp>
      <p:sp>
        <p:nvSpPr>
          <p:cNvPr id="6" name="Rectangle: Rounded Corners 5">
            <a:extLst>
              <a:ext uri="{FF2B5EF4-FFF2-40B4-BE49-F238E27FC236}">
                <a16:creationId xmlns:a16="http://schemas.microsoft.com/office/drawing/2014/main" id="{7902801B-1801-E9C9-5373-F4823F2199B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5685D6-B078-3E78-A4F5-A98FB411B7F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3" name="Picture 2" descr="100714&amp;#32;busch&amp;#32;ca-20">
            <a:extLst>
              <a:ext uri="{FF2B5EF4-FFF2-40B4-BE49-F238E27FC236}">
                <a16:creationId xmlns:a16="http://schemas.microsoft.com/office/drawing/2014/main" id="{60CAD5E3-08A1-DA22-E7AD-251125F8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61"/>
            <a:ext cx="4181561" cy="62767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2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FDFF0-FF12-A92F-49D3-136949DA65C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901896-9D5A-0453-9642-E57FD4CA9F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AD5BBF8-1716-5554-A18E-3A866345A60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66350132-C368-7D3E-7D1F-A25C8D0159E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83EF0DD3-7025-EB20-56D5-E55E3F7A3827}"/>
              </a:ext>
            </a:extLst>
          </p:cNvPr>
          <p:cNvSpPr txBox="1"/>
          <p:nvPr/>
        </p:nvSpPr>
        <p:spPr>
          <a:xfrm>
            <a:off x="622136" y="511814"/>
            <a:ext cx="10947728" cy="5262979"/>
          </a:xfrm>
          <a:prstGeom prst="rect">
            <a:avLst/>
          </a:prstGeom>
          <a:noFill/>
        </p:spPr>
        <p:txBody>
          <a:bodyPr wrap="square">
            <a:spAutoFit/>
          </a:bodyPr>
          <a:lstStyle/>
          <a:p>
            <a:pPr algn="ctr"/>
            <a:r>
              <a:rPr lang="en-US" sz="4800">
                <a:latin typeface="Avenir Next LT Pro" panose="020B0504020202020204" pitchFamily="34" charset="0"/>
              </a:rPr>
              <a:t>What animals do we usually see or read about that move in the nighttime?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senses do they use?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they usually look like?</a:t>
            </a:r>
          </a:p>
        </p:txBody>
      </p:sp>
      <p:sp>
        <p:nvSpPr>
          <p:cNvPr id="6" name="Rectangle: Rounded Corners 5">
            <a:extLst>
              <a:ext uri="{FF2B5EF4-FFF2-40B4-BE49-F238E27FC236}">
                <a16:creationId xmlns:a16="http://schemas.microsoft.com/office/drawing/2014/main" id="{DE4EB8CC-E9ED-FB25-804B-4B18ABBA27EB}"/>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DA0042-85EE-1EBC-EBAF-62A678B9315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88175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1FAD8-6D37-50FC-D76C-AD1E43BBC7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335523-F3AA-06B4-9BA1-4C1F82271B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EB2B58E-1BFF-B393-F941-3ADF6FC0FC8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649BE3F3-F1D6-E7A8-E006-9F28840FAD8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12" name="TextBox 11">
            <a:extLst>
              <a:ext uri="{FF2B5EF4-FFF2-40B4-BE49-F238E27FC236}">
                <a16:creationId xmlns:a16="http://schemas.microsoft.com/office/drawing/2014/main" id="{1BB1A1E4-D0D0-5887-94C6-FEBD4C48D2B7}"/>
              </a:ext>
            </a:extLst>
          </p:cNvPr>
          <p:cNvSpPr txBox="1"/>
          <p:nvPr/>
        </p:nvSpPr>
        <p:spPr>
          <a:xfrm>
            <a:off x="5263116" y="1581474"/>
            <a:ext cx="6429153" cy="3046988"/>
          </a:xfrm>
          <a:prstGeom prst="rect">
            <a:avLst/>
          </a:prstGeom>
          <a:noFill/>
        </p:spPr>
        <p:txBody>
          <a:bodyPr wrap="square">
            <a:spAutoFit/>
          </a:bodyPr>
          <a:lstStyle/>
          <a:p>
            <a:pPr algn="ctr"/>
            <a:r>
              <a:rPr lang="en-US" sz="4800">
                <a:latin typeface="Avenir Next LT Pro" panose="020B0504020202020204" pitchFamily="34" charset="0"/>
              </a:rPr>
              <a:t>What is your favorite nighttime, or nocturnal, Missouri animal?</a:t>
            </a:r>
          </a:p>
        </p:txBody>
      </p:sp>
      <p:sp>
        <p:nvSpPr>
          <p:cNvPr id="6" name="Rectangle: Rounded Corners 5">
            <a:extLst>
              <a:ext uri="{FF2B5EF4-FFF2-40B4-BE49-F238E27FC236}">
                <a16:creationId xmlns:a16="http://schemas.microsoft.com/office/drawing/2014/main" id="{7D9DD2B8-EC06-61CA-578A-B8F0CA6BB5D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9B2C4E-D597-6310-FAEC-2DAD255036B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3" name="Picture 2" descr="Text, letter&#10;&#10;AI-generated content may be incorrect.">
            <a:extLst>
              <a:ext uri="{FF2B5EF4-FFF2-40B4-BE49-F238E27FC236}">
                <a16:creationId xmlns:a16="http://schemas.microsoft.com/office/drawing/2014/main" id="{DD426938-23FA-E92F-40D3-C036C95F83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0405" y="122275"/>
            <a:ext cx="4609617" cy="5965386"/>
          </a:xfrm>
          <a:prstGeom prst="rect">
            <a:avLst/>
          </a:prstGeom>
          <a:ln>
            <a:solidFill>
              <a:schemeClr val="tx1"/>
            </a:solidFill>
          </a:ln>
        </p:spPr>
      </p:pic>
      <p:pic>
        <p:nvPicPr>
          <p:cNvPr id="7" name="Picture 6" descr="A picture containing text, silhouette&#10;&#10;AI-generated content may be incorrect.">
            <a:extLst>
              <a:ext uri="{FF2B5EF4-FFF2-40B4-BE49-F238E27FC236}">
                <a16:creationId xmlns:a16="http://schemas.microsoft.com/office/drawing/2014/main" id="{556021EA-3D72-795D-EF31-378E602944D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71186" y="122275"/>
            <a:ext cx="950409" cy="1293930"/>
          </a:xfrm>
          <a:prstGeom prst="rect">
            <a:avLst/>
          </a:prstGeom>
        </p:spPr>
      </p:pic>
    </p:spTree>
    <p:extLst>
      <p:ext uri="{BB962C8B-B14F-4D97-AF65-F5344CB8AC3E}">
        <p14:creationId xmlns:p14="http://schemas.microsoft.com/office/powerpoint/2010/main" val="318321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D4A0-890C-947A-B4AA-845D76DD75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4EBAE9-5696-8A7B-1F63-5F4A757878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0E920B6-C968-169E-105D-13309F4FBDA9}"/>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48642F54-720A-FA3B-56F3-7BE4DFE5A0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6" name="Rectangle: Rounded Corners 5">
            <a:extLst>
              <a:ext uri="{FF2B5EF4-FFF2-40B4-BE49-F238E27FC236}">
                <a16:creationId xmlns:a16="http://schemas.microsoft.com/office/drawing/2014/main" id="{20DBC523-C227-890E-8326-833A0D100EE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64EE7F-4CD1-BF1E-7AFF-0D39A50B7F2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10" name="Picture 9" descr="Text&#10;&#10;AI-generated content may be incorrect.">
            <a:extLst>
              <a:ext uri="{FF2B5EF4-FFF2-40B4-BE49-F238E27FC236}">
                <a16:creationId xmlns:a16="http://schemas.microsoft.com/office/drawing/2014/main" id="{4424F497-130C-2812-5601-69CC210AE8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3203" y="100408"/>
            <a:ext cx="4634876" cy="5997056"/>
          </a:xfrm>
          <a:prstGeom prst="rect">
            <a:avLst/>
          </a:prstGeom>
          <a:ln>
            <a:solidFill>
              <a:schemeClr val="tx1"/>
            </a:solidFill>
          </a:ln>
        </p:spPr>
      </p:pic>
      <p:pic>
        <p:nvPicPr>
          <p:cNvPr id="13" name="Picture 12" descr="Graphical user interface, website&#10;&#10;AI-generated content may be incorrect.">
            <a:extLst>
              <a:ext uri="{FF2B5EF4-FFF2-40B4-BE49-F238E27FC236}">
                <a16:creationId xmlns:a16="http://schemas.microsoft.com/office/drawing/2014/main" id="{E180D377-D449-19F8-F4EB-799A31F2215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76605" y="100408"/>
            <a:ext cx="4652191" cy="5997056"/>
          </a:xfrm>
          <a:prstGeom prst="rect">
            <a:avLst/>
          </a:prstGeom>
          <a:ln>
            <a:solidFill>
              <a:schemeClr val="tx1"/>
            </a:solidFill>
          </a:ln>
        </p:spPr>
      </p:pic>
    </p:spTree>
    <p:extLst>
      <p:ext uri="{BB962C8B-B14F-4D97-AF65-F5344CB8AC3E}">
        <p14:creationId xmlns:p14="http://schemas.microsoft.com/office/powerpoint/2010/main" val="3655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002D9-4109-955F-18B9-25BBEDE062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3E427B-6E27-0E85-61AB-553C2E4D04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B76627-B9E8-3FF9-19BA-D9E07FB868F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DCC4D8CF-AEE2-CCF5-FA00-9DDD6B04291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Explain</a:t>
            </a:r>
          </a:p>
        </p:txBody>
      </p:sp>
      <p:sp>
        <p:nvSpPr>
          <p:cNvPr id="6" name="Rectangle: Rounded Corners 5">
            <a:extLst>
              <a:ext uri="{FF2B5EF4-FFF2-40B4-BE49-F238E27FC236}">
                <a16:creationId xmlns:a16="http://schemas.microsoft.com/office/drawing/2014/main" id="{82A4821B-F2F3-AA1B-7434-37E8BC11785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75934D-8870-A1D6-38A5-E0F19226FFC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16" name="Group 15">
            <a:extLst>
              <a:ext uri="{FF2B5EF4-FFF2-40B4-BE49-F238E27FC236}">
                <a16:creationId xmlns:a16="http://schemas.microsoft.com/office/drawing/2014/main" id="{6A862A3B-446E-5497-F8BB-B78CFA9C0CF4}"/>
              </a:ext>
            </a:extLst>
          </p:cNvPr>
          <p:cNvGrpSpPr/>
          <p:nvPr/>
        </p:nvGrpSpPr>
        <p:grpSpPr>
          <a:xfrm>
            <a:off x="81678" y="606056"/>
            <a:ext cx="12024979" cy="5038320"/>
            <a:chOff x="81678" y="669851"/>
            <a:chExt cx="12024979" cy="5038320"/>
          </a:xfrm>
        </p:grpSpPr>
        <p:pic>
          <p:nvPicPr>
            <p:cNvPr id="7" name="Picture 6" descr="A picture containing text, screenshot, newspaper&#10;&#10;AI-generated content may be incorrect.">
              <a:extLst>
                <a:ext uri="{FF2B5EF4-FFF2-40B4-BE49-F238E27FC236}">
                  <a16:creationId xmlns:a16="http://schemas.microsoft.com/office/drawing/2014/main" id="{5866EB3E-45B4-6463-6FA4-BED571CBA5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678" y="669851"/>
              <a:ext cx="3903608" cy="5038320"/>
            </a:xfrm>
            <a:prstGeom prst="rect">
              <a:avLst/>
            </a:prstGeom>
            <a:ln>
              <a:solidFill>
                <a:schemeClr val="tx1"/>
              </a:solidFill>
            </a:ln>
          </p:spPr>
        </p:pic>
        <p:pic>
          <p:nvPicPr>
            <p:cNvPr id="11" name="Picture 10" descr="Text&#10;&#10;AI-generated content may be incorrect.">
              <a:extLst>
                <a:ext uri="{FF2B5EF4-FFF2-40B4-BE49-F238E27FC236}">
                  <a16:creationId xmlns:a16="http://schemas.microsoft.com/office/drawing/2014/main" id="{4D49D713-D50A-4E99-4086-EA881FE0E0C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46073" y="669851"/>
              <a:ext cx="3899853" cy="5038320"/>
            </a:xfrm>
            <a:prstGeom prst="rect">
              <a:avLst/>
            </a:prstGeom>
            <a:ln>
              <a:solidFill>
                <a:schemeClr val="tx1"/>
              </a:solidFill>
            </a:ln>
          </p:spPr>
        </p:pic>
        <p:pic>
          <p:nvPicPr>
            <p:cNvPr id="15" name="Picture 14" descr="A picture containing text, newspaper, screenshot&#10;&#10;AI-generated content may be incorrect.">
              <a:extLst>
                <a:ext uri="{FF2B5EF4-FFF2-40B4-BE49-F238E27FC236}">
                  <a16:creationId xmlns:a16="http://schemas.microsoft.com/office/drawing/2014/main" id="{3BC2613E-A97E-E030-5951-0B6C5490C92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04143" y="669851"/>
              <a:ext cx="3902514" cy="5038320"/>
            </a:xfrm>
            <a:prstGeom prst="rect">
              <a:avLst/>
            </a:prstGeom>
            <a:ln>
              <a:solidFill>
                <a:schemeClr val="tx1"/>
              </a:solidFill>
            </a:ln>
          </p:spPr>
        </p:pic>
      </p:grpSp>
    </p:spTree>
    <p:extLst>
      <p:ext uri="{BB962C8B-B14F-4D97-AF65-F5344CB8AC3E}">
        <p14:creationId xmlns:p14="http://schemas.microsoft.com/office/powerpoint/2010/main" val="374307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E913-4721-F32C-7D5E-E85A2FA142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08F2FE-EBE3-04BC-E1B0-5DF9295C8BE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9B62C7-209B-DD0C-1AF3-2C4BAC0C3A3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EBE5440A-D22B-EE49-EE2D-1F65C67E8FD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Elaborate</a:t>
            </a:r>
          </a:p>
        </p:txBody>
      </p:sp>
      <p:sp>
        <p:nvSpPr>
          <p:cNvPr id="12" name="TextBox 11">
            <a:extLst>
              <a:ext uri="{FF2B5EF4-FFF2-40B4-BE49-F238E27FC236}">
                <a16:creationId xmlns:a16="http://schemas.microsoft.com/office/drawing/2014/main" id="{B7DCE2BE-09E5-61F3-D4FA-23BCCD06E700}"/>
              </a:ext>
            </a:extLst>
          </p:cNvPr>
          <p:cNvSpPr txBox="1"/>
          <p:nvPr/>
        </p:nvSpPr>
        <p:spPr>
          <a:xfrm>
            <a:off x="285030" y="928785"/>
            <a:ext cx="11621939" cy="4524315"/>
          </a:xfrm>
          <a:prstGeom prst="rect">
            <a:avLst/>
          </a:prstGeom>
          <a:noFill/>
        </p:spPr>
        <p:txBody>
          <a:bodyPr wrap="square">
            <a:spAutoFit/>
          </a:bodyPr>
          <a:lstStyle/>
          <a:p>
            <a:pPr algn="ctr"/>
            <a:r>
              <a:rPr lang="en-US" sz="4800">
                <a:latin typeface="Avenir Next LT Pro" panose="020B0504020202020204" pitchFamily="34" charset="0"/>
              </a:rPr>
              <a:t>What does the animal look like?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does it use its senses?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When does it move around to look for food, shelter, and water?</a:t>
            </a:r>
          </a:p>
        </p:txBody>
      </p:sp>
      <p:sp>
        <p:nvSpPr>
          <p:cNvPr id="6" name="Rectangle: Rounded Corners 5">
            <a:extLst>
              <a:ext uri="{FF2B5EF4-FFF2-40B4-BE49-F238E27FC236}">
                <a16:creationId xmlns:a16="http://schemas.microsoft.com/office/drawing/2014/main" id="{775E9CCF-EF9D-8129-BDAA-C9F040D2CBF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65ADFA-4A3B-F7D1-3FD9-27EE25722BA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3004249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3324-0B9A-DD04-718B-60D4E48A39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8D4359-FFC9-BB52-8953-83BDD3BF8E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1E0BCB-D175-6D54-2CF2-3F9747D1AF8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C55A6266-368E-5594-FE77-E1B87D4DB31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Elaborate</a:t>
            </a:r>
          </a:p>
        </p:txBody>
      </p:sp>
      <p:sp>
        <p:nvSpPr>
          <p:cNvPr id="12" name="TextBox 11">
            <a:extLst>
              <a:ext uri="{FF2B5EF4-FFF2-40B4-BE49-F238E27FC236}">
                <a16:creationId xmlns:a16="http://schemas.microsoft.com/office/drawing/2014/main" id="{59BA8961-E599-982F-1BA2-E0EF2DCCC25D}"/>
              </a:ext>
            </a:extLst>
          </p:cNvPr>
          <p:cNvSpPr txBox="1"/>
          <p:nvPr/>
        </p:nvSpPr>
        <p:spPr>
          <a:xfrm>
            <a:off x="285030" y="897962"/>
            <a:ext cx="11621939" cy="4524315"/>
          </a:xfrm>
          <a:prstGeom prst="rect">
            <a:avLst/>
          </a:prstGeom>
          <a:noFill/>
        </p:spPr>
        <p:txBody>
          <a:bodyPr wrap="square">
            <a:spAutoFit/>
          </a:bodyPr>
          <a:lstStyle/>
          <a:p>
            <a:pPr algn="ctr"/>
            <a:r>
              <a:rPr lang="en-US" sz="4800" b="1">
                <a:latin typeface="Avenir Next LT Pro" panose="020B0504020202020204" pitchFamily="34" charset="0"/>
              </a:rPr>
              <a:t>Investigate:</a:t>
            </a:r>
          </a:p>
          <a:p>
            <a:pPr marL="685800" indent="-685800">
              <a:buFont typeface="Arial" panose="020B0604020202020204" pitchFamily="34" charset="0"/>
              <a:buChar char="•"/>
            </a:pPr>
            <a:r>
              <a:rPr lang="en-US" sz="4800">
                <a:latin typeface="Avenir Next LT Pro" panose="020B0504020202020204" pitchFamily="34" charset="0"/>
              </a:rPr>
              <a:t>Coloration</a:t>
            </a:r>
          </a:p>
          <a:p>
            <a:pPr marL="685800" indent="-685800">
              <a:buFont typeface="Arial" panose="020B0604020202020204" pitchFamily="34" charset="0"/>
              <a:buChar char="•"/>
            </a:pPr>
            <a:r>
              <a:rPr lang="en-US" sz="4800">
                <a:latin typeface="Avenir Next LT Pro" panose="020B0504020202020204" pitchFamily="34" charset="0"/>
              </a:rPr>
              <a:t>Size and location of the eyes</a:t>
            </a:r>
          </a:p>
          <a:p>
            <a:pPr marL="685800" indent="-685800">
              <a:buFont typeface="Arial" panose="020B0604020202020204" pitchFamily="34" charset="0"/>
              <a:buChar char="•"/>
            </a:pPr>
            <a:r>
              <a:rPr lang="en-US" sz="4800">
                <a:latin typeface="Avenir Next LT Pro" panose="020B0504020202020204" pitchFamily="34" charset="0"/>
              </a:rPr>
              <a:t>Shape, size, and location of the ears</a:t>
            </a:r>
          </a:p>
          <a:p>
            <a:pPr marL="685800" indent="-685800">
              <a:buFont typeface="Arial" panose="020B0604020202020204" pitchFamily="34" charset="0"/>
              <a:buChar char="•"/>
            </a:pPr>
            <a:r>
              <a:rPr lang="en-US" sz="4800">
                <a:latin typeface="Avenir Next LT Pro" panose="020B0504020202020204" pitchFamily="34" charset="0"/>
              </a:rPr>
              <a:t>Shape and size of the nose</a:t>
            </a:r>
          </a:p>
          <a:p>
            <a:pPr marL="685800" indent="-685800">
              <a:buFont typeface="Arial" panose="020B0604020202020204" pitchFamily="34" charset="0"/>
              <a:buChar char="•"/>
            </a:pPr>
            <a:r>
              <a:rPr lang="en-US" sz="4800">
                <a:latin typeface="Avenir Next LT Pro" panose="020B0504020202020204" pitchFamily="34" charset="0"/>
              </a:rPr>
              <a:t>Time when animal is active</a:t>
            </a:r>
          </a:p>
        </p:txBody>
      </p:sp>
      <p:sp>
        <p:nvSpPr>
          <p:cNvPr id="6" name="Rectangle: Rounded Corners 5">
            <a:extLst>
              <a:ext uri="{FF2B5EF4-FFF2-40B4-BE49-F238E27FC236}">
                <a16:creationId xmlns:a16="http://schemas.microsoft.com/office/drawing/2014/main" id="{5CD843AE-A422-CC05-C666-01AF6775D4FD}"/>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FF1193-C24A-2B88-8C1A-BD3E2140226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Tree>
    <p:extLst>
      <p:ext uri="{BB962C8B-B14F-4D97-AF65-F5344CB8AC3E}">
        <p14:creationId xmlns:p14="http://schemas.microsoft.com/office/powerpoint/2010/main" val="3216474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3729-ECD0-7DDA-995E-77D6A24177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21FE10-B60F-212B-167B-8F16AFBB2C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33CCB1-FF3F-FACC-8753-585243916C6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73A5F340-E27A-4530-79FC-92CDD66DECE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Elaborate</a:t>
            </a:r>
          </a:p>
        </p:txBody>
      </p:sp>
      <p:sp>
        <p:nvSpPr>
          <p:cNvPr id="6" name="Rectangle: Rounded Corners 5">
            <a:extLst>
              <a:ext uri="{FF2B5EF4-FFF2-40B4-BE49-F238E27FC236}">
                <a16:creationId xmlns:a16="http://schemas.microsoft.com/office/drawing/2014/main" id="{4833365A-578C-7154-7B49-FE417980813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7FFB79-2591-1400-D3B1-F676170FD7E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Text&#10;&#10;AI-generated content may be incorrect.">
            <a:extLst>
              <a:ext uri="{FF2B5EF4-FFF2-40B4-BE49-F238E27FC236}">
                <a16:creationId xmlns:a16="http://schemas.microsoft.com/office/drawing/2014/main" id="{F6B43005-6A2A-0F69-9794-DFA0256BB2E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81034" cy="6057810"/>
          </a:xfrm>
          <a:prstGeom prst="rect">
            <a:avLst/>
          </a:prstGeom>
          <a:ln>
            <a:solidFill>
              <a:schemeClr val="tx1"/>
            </a:solidFill>
          </a:ln>
        </p:spPr>
      </p:pic>
      <p:sp>
        <p:nvSpPr>
          <p:cNvPr id="8" name="TextBox 7">
            <a:extLst>
              <a:ext uri="{FF2B5EF4-FFF2-40B4-BE49-F238E27FC236}">
                <a16:creationId xmlns:a16="http://schemas.microsoft.com/office/drawing/2014/main" id="{3061826A-1FA1-0F13-637C-DD42F0BD916E}"/>
              </a:ext>
            </a:extLst>
          </p:cNvPr>
          <p:cNvSpPr txBox="1"/>
          <p:nvPr/>
        </p:nvSpPr>
        <p:spPr>
          <a:xfrm>
            <a:off x="5193792" y="935188"/>
            <a:ext cx="6554681" cy="4401205"/>
          </a:xfrm>
          <a:prstGeom prst="rect">
            <a:avLst/>
          </a:prstGeom>
          <a:noFill/>
        </p:spPr>
        <p:txBody>
          <a:bodyPr wrap="square">
            <a:spAutoFit/>
          </a:bodyPr>
          <a:lstStyle/>
          <a:p>
            <a:pPr algn="ctr"/>
            <a:r>
              <a:rPr lang="en-US" sz="4000">
                <a:latin typeface="Avenir Next LT Pro" panose="020B0504020202020204" pitchFamily="34" charset="0"/>
              </a:rPr>
              <a:t>From a magazine, cut out a Missouri animal and glue it into the box. Then, draw a background picture depicting what it looks like in surrounding when your animal is usually awake.</a:t>
            </a:r>
          </a:p>
        </p:txBody>
      </p:sp>
    </p:spTree>
    <p:extLst>
      <p:ext uri="{BB962C8B-B14F-4D97-AF65-F5344CB8AC3E}">
        <p14:creationId xmlns:p14="http://schemas.microsoft.com/office/powerpoint/2010/main" val="134991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2D032-D792-40C3-BBAF-414DEC7AA2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2A3CE6-921C-D29D-BBC2-E3768915E45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2BEADEE-D3C3-0642-FCA8-1D7E393EA87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A3028A5E-E547-C3DF-68C3-F45044AFE42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Engage</a:t>
            </a:r>
          </a:p>
        </p:txBody>
      </p:sp>
      <p:sp>
        <p:nvSpPr>
          <p:cNvPr id="6" name="Rectangle: Rounded Corners 5">
            <a:extLst>
              <a:ext uri="{FF2B5EF4-FFF2-40B4-BE49-F238E27FC236}">
                <a16:creationId xmlns:a16="http://schemas.microsoft.com/office/drawing/2014/main" id="{F11AB8AD-64ED-ABDA-D753-D284293EE2C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76E647-6BF4-5D39-01E1-CCEBE39E506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30" name="Group 29">
            <a:extLst>
              <a:ext uri="{FF2B5EF4-FFF2-40B4-BE49-F238E27FC236}">
                <a16:creationId xmlns:a16="http://schemas.microsoft.com/office/drawing/2014/main" id="{DF69D799-8DCC-2D44-CAD7-D637587D0C01}"/>
              </a:ext>
            </a:extLst>
          </p:cNvPr>
          <p:cNvGrpSpPr/>
          <p:nvPr/>
        </p:nvGrpSpPr>
        <p:grpSpPr>
          <a:xfrm>
            <a:off x="559590" y="1193292"/>
            <a:ext cx="11236169" cy="3570597"/>
            <a:chOff x="374584" y="674912"/>
            <a:chExt cx="11236169" cy="3570597"/>
          </a:xfrm>
        </p:grpSpPr>
        <p:sp>
          <p:nvSpPr>
            <p:cNvPr id="10" name="TextBox 9">
              <a:extLst>
                <a:ext uri="{FF2B5EF4-FFF2-40B4-BE49-F238E27FC236}">
                  <a16:creationId xmlns:a16="http://schemas.microsoft.com/office/drawing/2014/main" id="{ED1E550C-4496-690F-1D96-7DDB0AEEA0E4}"/>
                </a:ext>
              </a:extLst>
            </p:cNvPr>
            <p:cNvSpPr txBox="1"/>
            <p:nvPr/>
          </p:nvSpPr>
          <p:spPr>
            <a:xfrm>
              <a:off x="1852690" y="688663"/>
              <a:ext cx="2120280" cy="646331"/>
            </a:xfrm>
            <a:prstGeom prst="rect">
              <a:avLst/>
            </a:prstGeom>
            <a:noFill/>
          </p:spPr>
          <p:txBody>
            <a:bodyPr wrap="square">
              <a:spAutoFit/>
            </a:bodyPr>
            <a:lstStyle/>
            <a:p>
              <a:pPr algn="ctr"/>
              <a:r>
                <a:rPr lang="en-US" sz="3600" b="1">
                  <a:latin typeface="Avenir Next LT Pro" panose="020B0504020202020204" pitchFamily="34" charset="0"/>
                </a:rPr>
                <a:t>Daytime</a:t>
              </a:r>
            </a:p>
          </p:txBody>
        </p:sp>
        <p:sp>
          <p:nvSpPr>
            <p:cNvPr id="11" name="TextBox 10">
              <a:extLst>
                <a:ext uri="{FF2B5EF4-FFF2-40B4-BE49-F238E27FC236}">
                  <a16:creationId xmlns:a16="http://schemas.microsoft.com/office/drawing/2014/main" id="{A874D42F-5EF4-7F4E-B246-7099C5994CA1}"/>
                </a:ext>
              </a:extLst>
            </p:cNvPr>
            <p:cNvSpPr txBox="1"/>
            <p:nvPr/>
          </p:nvSpPr>
          <p:spPr>
            <a:xfrm>
              <a:off x="7760043" y="674912"/>
              <a:ext cx="2480798" cy="646331"/>
            </a:xfrm>
            <a:prstGeom prst="rect">
              <a:avLst/>
            </a:prstGeom>
            <a:noFill/>
          </p:spPr>
          <p:txBody>
            <a:bodyPr wrap="square">
              <a:spAutoFit/>
            </a:bodyPr>
            <a:lstStyle/>
            <a:p>
              <a:pPr algn="ctr"/>
              <a:r>
                <a:rPr lang="en-US" sz="3600" b="1">
                  <a:latin typeface="Avenir Next LT Pro" panose="020B0504020202020204" pitchFamily="34" charset="0"/>
                </a:rPr>
                <a:t>Nighttime</a:t>
              </a:r>
            </a:p>
          </p:txBody>
        </p:sp>
        <p:sp>
          <p:nvSpPr>
            <p:cNvPr id="8" name="TextBox 7">
              <a:extLst>
                <a:ext uri="{FF2B5EF4-FFF2-40B4-BE49-F238E27FC236}">
                  <a16:creationId xmlns:a16="http://schemas.microsoft.com/office/drawing/2014/main" id="{F2C9A6B9-19F1-DC25-E788-4AC6317BE954}"/>
                </a:ext>
              </a:extLst>
            </p:cNvPr>
            <p:cNvSpPr txBox="1"/>
            <p:nvPr/>
          </p:nvSpPr>
          <p:spPr>
            <a:xfrm>
              <a:off x="2230598" y="1784602"/>
              <a:ext cx="3576163" cy="646331"/>
            </a:xfrm>
            <a:prstGeom prst="rect">
              <a:avLst/>
            </a:prstGeom>
            <a:noFill/>
          </p:spPr>
          <p:txBody>
            <a:bodyPr wrap="square">
              <a:spAutoFit/>
            </a:bodyPr>
            <a:lstStyle/>
            <a:p>
              <a:r>
                <a:rPr lang="en-US">
                  <a:hlinkClick r:id="rId3"/>
                </a:rPr>
                <a:t>https://youtu.be/GV1Z2Pcxohk?si=F3n80LQ4XmkGzLg8</a:t>
              </a:r>
              <a:r>
                <a:rPr lang="en-US"/>
                <a:t> </a:t>
              </a:r>
            </a:p>
          </p:txBody>
        </p:sp>
        <p:sp>
          <p:nvSpPr>
            <p:cNvPr id="15" name="TextBox 14">
              <a:extLst>
                <a:ext uri="{FF2B5EF4-FFF2-40B4-BE49-F238E27FC236}">
                  <a16:creationId xmlns:a16="http://schemas.microsoft.com/office/drawing/2014/main" id="{8DF2E356-E58C-FBA2-C3A1-5C593EEAE23B}"/>
                </a:ext>
              </a:extLst>
            </p:cNvPr>
            <p:cNvSpPr txBox="1"/>
            <p:nvPr/>
          </p:nvSpPr>
          <p:spPr>
            <a:xfrm>
              <a:off x="374584" y="1762243"/>
              <a:ext cx="2120280" cy="400110"/>
            </a:xfrm>
            <a:prstGeom prst="rect">
              <a:avLst/>
            </a:prstGeom>
            <a:noFill/>
          </p:spPr>
          <p:txBody>
            <a:bodyPr wrap="square">
              <a:spAutoFit/>
            </a:bodyPr>
            <a:lstStyle/>
            <a:p>
              <a:r>
                <a:rPr lang="en-US" sz="2000" b="1">
                  <a:latin typeface="Avenir Next LT Pro" panose="020B0504020202020204" pitchFamily="34" charset="0"/>
                </a:rPr>
                <a:t>Bees Buzzing</a:t>
              </a:r>
            </a:p>
          </p:txBody>
        </p:sp>
        <p:sp>
          <p:nvSpPr>
            <p:cNvPr id="16" name="TextBox 15">
              <a:extLst>
                <a:ext uri="{FF2B5EF4-FFF2-40B4-BE49-F238E27FC236}">
                  <a16:creationId xmlns:a16="http://schemas.microsoft.com/office/drawing/2014/main" id="{EFE47829-CCBE-9E84-313F-1F90968EC6D1}"/>
                </a:ext>
              </a:extLst>
            </p:cNvPr>
            <p:cNvSpPr txBox="1"/>
            <p:nvPr/>
          </p:nvSpPr>
          <p:spPr>
            <a:xfrm>
              <a:off x="374584" y="2565398"/>
              <a:ext cx="2538246" cy="400110"/>
            </a:xfrm>
            <a:prstGeom prst="rect">
              <a:avLst/>
            </a:prstGeom>
            <a:noFill/>
          </p:spPr>
          <p:txBody>
            <a:bodyPr wrap="square">
              <a:spAutoFit/>
            </a:bodyPr>
            <a:lstStyle/>
            <a:p>
              <a:r>
                <a:rPr lang="en-US" sz="2000" b="1">
                  <a:latin typeface="Avenir Next LT Pro" panose="020B0504020202020204" pitchFamily="34" charset="0"/>
                </a:rPr>
                <a:t>Children Playing</a:t>
              </a:r>
            </a:p>
          </p:txBody>
        </p:sp>
        <p:sp>
          <p:nvSpPr>
            <p:cNvPr id="18" name="TextBox 17">
              <a:extLst>
                <a:ext uri="{FF2B5EF4-FFF2-40B4-BE49-F238E27FC236}">
                  <a16:creationId xmlns:a16="http://schemas.microsoft.com/office/drawing/2014/main" id="{53C8CEEB-3A6F-E063-A76B-4D7FA4761B49}"/>
                </a:ext>
              </a:extLst>
            </p:cNvPr>
            <p:cNvSpPr txBox="1"/>
            <p:nvPr/>
          </p:nvSpPr>
          <p:spPr>
            <a:xfrm>
              <a:off x="2570839" y="2592852"/>
              <a:ext cx="3235922" cy="923330"/>
            </a:xfrm>
            <a:prstGeom prst="rect">
              <a:avLst/>
            </a:prstGeom>
            <a:noFill/>
          </p:spPr>
          <p:txBody>
            <a:bodyPr wrap="square">
              <a:spAutoFit/>
            </a:bodyPr>
            <a:lstStyle/>
            <a:p>
              <a:r>
                <a:rPr lang="en-US">
                  <a:hlinkClick r:id="rId4"/>
                </a:rPr>
                <a:t>https://youtu.be/qBj-snfMWVE?si=VsZl7UjDj3A8A77Q</a:t>
              </a:r>
              <a:r>
                <a:rPr lang="en-US"/>
                <a:t> </a:t>
              </a:r>
            </a:p>
          </p:txBody>
        </p:sp>
        <p:sp>
          <p:nvSpPr>
            <p:cNvPr id="19" name="TextBox 18">
              <a:extLst>
                <a:ext uri="{FF2B5EF4-FFF2-40B4-BE49-F238E27FC236}">
                  <a16:creationId xmlns:a16="http://schemas.microsoft.com/office/drawing/2014/main" id="{24A84390-7CFB-979F-1549-50EB67F3BC2F}"/>
                </a:ext>
              </a:extLst>
            </p:cNvPr>
            <p:cNvSpPr txBox="1"/>
            <p:nvPr/>
          </p:nvSpPr>
          <p:spPr>
            <a:xfrm>
              <a:off x="374584" y="3559771"/>
              <a:ext cx="2538246" cy="400110"/>
            </a:xfrm>
            <a:prstGeom prst="rect">
              <a:avLst/>
            </a:prstGeom>
            <a:noFill/>
          </p:spPr>
          <p:txBody>
            <a:bodyPr wrap="square">
              <a:spAutoFit/>
            </a:bodyPr>
            <a:lstStyle/>
            <a:p>
              <a:r>
                <a:rPr lang="en-US" sz="2000" b="1">
                  <a:latin typeface="Avenir Next LT Pro" panose="020B0504020202020204" pitchFamily="34" charset="0"/>
                </a:rPr>
                <a:t>Robin Chirping</a:t>
              </a:r>
            </a:p>
          </p:txBody>
        </p:sp>
        <p:sp>
          <p:nvSpPr>
            <p:cNvPr id="21" name="TextBox 20">
              <a:extLst>
                <a:ext uri="{FF2B5EF4-FFF2-40B4-BE49-F238E27FC236}">
                  <a16:creationId xmlns:a16="http://schemas.microsoft.com/office/drawing/2014/main" id="{EA722033-D70D-B6B8-532B-6B67870E243A}"/>
                </a:ext>
              </a:extLst>
            </p:cNvPr>
            <p:cNvSpPr txBox="1"/>
            <p:nvPr/>
          </p:nvSpPr>
          <p:spPr>
            <a:xfrm>
              <a:off x="2413051" y="3599178"/>
              <a:ext cx="3393710" cy="646331"/>
            </a:xfrm>
            <a:prstGeom prst="rect">
              <a:avLst/>
            </a:prstGeom>
            <a:noFill/>
          </p:spPr>
          <p:txBody>
            <a:bodyPr wrap="square">
              <a:spAutoFit/>
            </a:bodyPr>
            <a:lstStyle/>
            <a:p>
              <a:r>
                <a:rPr lang="en-US">
                  <a:hlinkClick r:id="rId5"/>
                </a:rPr>
                <a:t>https://youtu.be/NkJcBYSLKAU?si=MH0lg4thRgQgO_Hx</a:t>
              </a:r>
              <a:r>
                <a:rPr lang="en-US"/>
                <a:t> </a:t>
              </a:r>
            </a:p>
          </p:txBody>
        </p:sp>
        <p:sp>
          <p:nvSpPr>
            <p:cNvPr id="24" name="TextBox 23">
              <a:extLst>
                <a:ext uri="{FF2B5EF4-FFF2-40B4-BE49-F238E27FC236}">
                  <a16:creationId xmlns:a16="http://schemas.microsoft.com/office/drawing/2014/main" id="{A50567E6-2EBA-DA89-9F63-036661FA0801}"/>
                </a:ext>
              </a:extLst>
            </p:cNvPr>
            <p:cNvSpPr txBox="1"/>
            <p:nvPr/>
          </p:nvSpPr>
          <p:spPr>
            <a:xfrm>
              <a:off x="7760043" y="1743525"/>
              <a:ext cx="3850710" cy="646331"/>
            </a:xfrm>
            <a:prstGeom prst="rect">
              <a:avLst/>
            </a:prstGeom>
            <a:noFill/>
          </p:spPr>
          <p:txBody>
            <a:bodyPr wrap="square">
              <a:spAutoFit/>
            </a:bodyPr>
            <a:lstStyle/>
            <a:p>
              <a:r>
                <a:rPr lang="en-US">
                  <a:hlinkClick r:id="rId6"/>
                </a:rPr>
                <a:t>https://youtu.be/4bPFw7FFdUQ?si=h3eDqRr5A-VrXGcq</a:t>
              </a:r>
              <a:r>
                <a:rPr lang="en-US"/>
                <a:t> </a:t>
              </a:r>
            </a:p>
          </p:txBody>
        </p:sp>
        <p:sp>
          <p:nvSpPr>
            <p:cNvPr id="25" name="TextBox 24">
              <a:extLst>
                <a:ext uri="{FF2B5EF4-FFF2-40B4-BE49-F238E27FC236}">
                  <a16:creationId xmlns:a16="http://schemas.microsoft.com/office/drawing/2014/main" id="{BA2C6F02-3A0B-E0A5-7505-1DA027911E57}"/>
                </a:ext>
              </a:extLst>
            </p:cNvPr>
            <p:cNvSpPr txBox="1"/>
            <p:nvPr/>
          </p:nvSpPr>
          <p:spPr>
            <a:xfrm>
              <a:off x="6096000" y="1720819"/>
              <a:ext cx="2120280" cy="707886"/>
            </a:xfrm>
            <a:prstGeom prst="rect">
              <a:avLst/>
            </a:prstGeom>
            <a:noFill/>
          </p:spPr>
          <p:txBody>
            <a:bodyPr wrap="square">
              <a:spAutoFit/>
            </a:bodyPr>
            <a:lstStyle/>
            <a:p>
              <a:r>
                <a:rPr lang="en-US" sz="2000" b="1">
                  <a:latin typeface="Avenir Next LT Pro" panose="020B0504020202020204" pitchFamily="34" charset="0"/>
                </a:rPr>
                <a:t>Barred Owl Hooting</a:t>
              </a:r>
            </a:p>
          </p:txBody>
        </p:sp>
        <p:sp>
          <p:nvSpPr>
            <p:cNvPr id="26" name="TextBox 25">
              <a:extLst>
                <a:ext uri="{FF2B5EF4-FFF2-40B4-BE49-F238E27FC236}">
                  <a16:creationId xmlns:a16="http://schemas.microsoft.com/office/drawing/2014/main" id="{718A2BBD-EA2A-8A52-4212-5BE746C01DA5}"/>
                </a:ext>
              </a:extLst>
            </p:cNvPr>
            <p:cNvSpPr txBox="1"/>
            <p:nvPr/>
          </p:nvSpPr>
          <p:spPr>
            <a:xfrm>
              <a:off x="6096000" y="2583425"/>
              <a:ext cx="2538246" cy="400110"/>
            </a:xfrm>
            <a:prstGeom prst="rect">
              <a:avLst/>
            </a:prstGeom>
            <a:noFill/>
          </p:spPr>
          <p:txBody>
            <a:bodyPr wrap="square">
              <a:spAutoFit/>
            </a:bodyPr>
            <a:lstStyle/>
            <a:p>
              <a:r>
                <a:rPr lang="en-US" sz="2000" b="1">
                  <a:latin typeface="Avenir Next LT Pro" panose="020B0504020202020204" pitchFamily="34" charset="0"/>
                </a:rPr>
                <a:t>Bats Flying</a:t>
              </a:r>
            </a:p>
          </p:txBody>
        </p:sp>
        <p:sp>
          <p:nvSpPr>
            <p:cNvPr id="27" name="TextBox 26">
              <a:extLst>
                <a:ext uri="{FF2B5EF4-FFF2-40B4-BE49-F238E27FC236}">
                  <a16:creationId xmlns:a16="http://schemas.microsoft.com/office/drawing/2014/main" id="{7F0503E9-B58B-8926-B7C9-F28677066E52}"/>
                </a:ext>
              </a:extLst>
            </p:cNvPr>
            <p:cNvSpPr txBox="1"/>
            <p:nvPr/>
          </p:nvSpPr>
          <p:spPr>
            <a:xfrm>
              <a:off x="7760043" y="2622274"/>
              <a:ext cx="3850710" cy="646331"/>
            </a:xfrm>
            <a:prstGeom prst="rect">
              <a:avLst/>
            </a:prstGeom>
            <a:noFill/>
          </p:spPr>
          <p:txBody>
            <a:bodyPr wrap="square">
              <a:spAutoFit/>
            </a:bodyPr>
            <a:lstStyle/>
            <a:p>
              <a:r>
                <a:rPr lang="en-US">
                  <a:hlinkClick r:id="rId7"/>
                </a:rPr>
                <a:t>https://youtu.be/6CVEkGSVBRg?si=5Apnpj7weYu1yarm</a:t>
              </a:r>
              <a:r>
                <a:rPr lang="en-US"/>
                <a:t> </a:t>
              </a:r>
            </a:p>
          </p:txBody>
        </p:sp>
        <p:sp>
          <p:nvSpPr>
            <p:cNvPr id="28" name="TextBox 27">
              <a:extLst>
                <a:ext uri="{FF2B5EF4-FFF2-40B4-BE49-F238E27FC236}">
                  <a16:creationId xmlns:a16="http://schemas.microsoft.com/office/drawing/2014/main" id="{5F1021BB-18D5-E57E-A80A-6560FCBD5487}"/>
                </a:ext>
              </a:extLst>
            </p:cNvPr>
            <p:cNvSpPr txBox="1"/>
            <p:nvPr/>
          </p:nvSpPr>
          <p:spPr>
            <a:xfrm>
              <a:off x="6096000" y="3413888"/>
              <a:ext cx="2538246" cy="400110"/>
            </a:xfrm>
            <a:prstGeom prst="rect">
              <a:avLst/>
            </a:prstGeom>
            <a:noFill/>
          </p:spPr>
          <p:txBody>
            <a:bodyPr wrap="square">
              <a:spAutoFit/>
            </a:bodyPr>
            <a:lstStyle/>
            <a:p>
              <a:r>
                <a:rPr lang="en-US" sz="2000" b="1">
                  <a:latin typeface="Avenir Next LT Pro" panose="020B0504020202020204" pitchFamily="34" charset="0"/>
                </a:rPr>
                <a:t>Coyotes Howling</a:t>
              </a:r>
            </a:p>
          </p:txBody>
        </p:sp>
        <p:sp>
          <p:nvSpPr>
            <p:cNvPr id="29" name="TextBox 28">
              <a:extLst>
                <a:ext uri="{FF2B5EF4-FFF2-40B4-BE49-F238E27FC236}">
                  <a16:creationId xmlns:a16="http://schemas.microsoft.com/office/drawing/2014/main" id="{95B8FA49-7F91-7D0C-93CE-6DD73D121DCC}"/>
                </a:ext>
              </a:extLst>
            </p:cNvPr>
            <p:cNvSpPr txBox="1"/>
            <p:nvPr/>
          </p:nvSpPr>
          <p:spPr>
            <a:xfrm>
              <a:off x="8440012" y="3436660"/>
              <a:ext cx="3170741" cy="646331"/>
            </a:xfrm>
            <a:prstGeom prst="rect">
              <a:avLst/>
            </a:prstGeom>
            <a:noFill/>
          </p:spPr>
          <p:txBody>
            <a:bodyPr wrap="square">
              <a:spAutoFit/>
            </a:bodyPr>
            <a:lstStyle/>
            <a:p>
              <a:r>
                <a:rPr lang="en-US">
                  <a:hlinkClick r:id="rId8"/>
                </a:rPr>
                <a:t>https://youtu.be/K6OQpbbBJtQ?si=R_vKMx7ZvYTvAblJ</a:t>
              </a:r>
              <a:r>
                <a:rPr lang="en-US"/>
                <a:t> </a:t>
              </a:r>
            </a:p>
          </p:txBody>
        </p:sp>
      </p:grpSp>
    </p:spTree>
    <p:extLst>
      <p:ext uri="{BB962C8B-B14F-4D97-AF65-F5344CB8AC3E}">
        <p14:creationId xmlns:p14="http://schemas.microsoft.com/office/powerpoint/2010/main" val="207603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48F7-BD53-2881-FAAC-AE2411BD00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E71D88-EDAB-4CD7-9CD3-23F2C0B490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77CB99-0DDC-9F22-4C13-F486ED5033B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925AA73D-29AA-6DC4-8A5E-B3AB09A9C85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Evaluate</a:t>
            </a:r>
          </a:p>
        </p:txBody>
      </p:sp>
      <p:sp>
        <p:nvSpPr>
          <p:cNvPr id="6" name="Rectangle: Rounded Corners 5">
            <a:extLst>
              <a:ext uri="{FF2B5EF4-FFF2-40B4-BE49-F238E27FC236}">
                <a16:creationId xmlns:a16="http://schemas.microsoft.com/office/drawing/2014/main" id="{A398692F-1C1A-0DB5-D48A-0FEB3FF9237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A8D86C-A49E-37A5-59E9-86761AA1D5E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
        <p:nvSpPr>
          <p:cNvPr id="8" name="TextBox 7">
            <a:extLst>
              <a:ext uri="{FF2B5EF4-FFF2-40B4-BE49-F238E27FC236}">
                <a16:creationId xmlns:a16="http://schemas.microsoft.com/office/drawing/2014/main" id="{64066CAF-CE40-E3C7-A2A2-1178817A243B}"/>
              </a:ext>
            </a:extLst>
          </p:cNvPr>
          <p:cNvSpPr txBox="1"/>
          <p:nvPr/>
        </p:nvSpPr>
        <p:spPr>
          <a:xfrm>
            <a:off x="374584" y="2325039"/>
            <a:ext cx="6554681" cy="1569660"/>
          </a:xfrm>
          <a:prstGeom prst="rect">
            <a:avLst/>
          </a:prstGeom>
          <a:noFill/>
        </p:spPr>
        <p:txBody>
          <a:bodyPr wrap="square">
            <a:spAutoFit/>
          </a:bodyPr>
          <a:lstStyle/>
          <a:p>
            <a:pPr algn="ctr"/>
            <a:r>
              <a:rPr lang="en-US" sz="4800">
                <a:latin typeface="Avenir Next LT Pro" panose="020B0504020202020204" pitchFamily="34" charset="0"/>
              </a:rPr>
              <a:t>When are these animals active? Why?</a:t>
            </a:r>
          </a:p>
        </p:txBody>
      </p:sp>
      <p:pic>
        <p:nvPicPr>
          <p:cNvPr id="10" name="Picture 9" descr="A picture containing text, book&#10;&#10;AI-generated content may be incorrect.">
            <a:extLst>
              <a:ext uri="{FF2B5EF4-FFF2-40B4-BE49-F238E27FC236}">
                <a16:creationId xmlns:a16="http://schemas.microsoft.com/office/drawing/2014/main" id="{E41201E3-4296-6E56-A2A6-6B943C5BA9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85914" y="122275"/>
            <a:ext cx="4617192" cy="5975189"/>
          </a:xfrm>
          <a:prstGeom prst="rect">
            <a:avLst/>
          </a:prstGeom>
          <a:ln>
            <a:solidFill>
              <a:schemeClr val="tx1"/>
            </a:solidFill>
          </a:ln>
        </p:spPr>
      </p:pic>
    </p:spTree>
    <p:extLst>
      <p:ext uri="{BB962C8B-B14F-4D97-AF65-F5344CB8AC3E}">
        <p14:creationId xmlns:p14="http://schemas.microsoft.com/office/powerpoint/2010/main" val="2511551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E6EE2-2236-43AF-548E-D80EB2D583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EB405D-3E51-B195-CF8B-F64303D2F3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6D57E85-D5A9-9915-E45C-A8872D630D87}"/>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41</a:t>
            </a:r>
          </a:p>
        </p:txBody>
      </p:sp>
      <p:sp>
        <p:nvSpPr>
          <p:cNvPr id="5" name="TextBox 4">
            <a:extLst>
              <a:ext uri="{FF2B5EF4-FFF2-40B4-BE49-F238E27FC236}">
                <a16:creationId xmlns:a16="http://schemas.microsoft.com/office/drawing/2014/main" id="{82F7B3F3-96AF-F587-0365-9F4D15C56A6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Evaluate</a:t>
            </a:r>
          </a:p>
        </p:txBody>
      </p:sp>
      <p:sp>
        <p:nvSpPr>
          <p:cNvPr id="6" name="Rectangle: Rounded Corners 5">
            <a:extLst>
              <a:ext uri="{FF2B5EF4-FFF2-40B4-BE49-F238E27FC236}">
                <a16:creationId xmlns:a16="http://schemas.microsoft.com/office/drawing/2014/main" id="{16AA4184-6785-2375-FB6D-346201818E5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B6DA57-457A-1B04-8035-1AC3E3B981C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
        <p:nvSpPr>
          <p:cNvPr id="8" name="TextBox 7">
            <a:extLst>
              <a:ext uri="{FF2B5EF4-FFF2-40B4-BE49-F238E27FC236}">
                <a16:creationId xmlns:a16="http://schemas.microsoft.com/office/drawing/2014/main" id="{727C56FE-BCE4-8D6C-8731-9914092AF972}"/>
              </a:ext>
            </a:extLst>
          </p:cNvPr>
          <p:cNvSpPr txBox="1"/>
          <p:nvPr/>
        </p:nvSpPr>
        <p:spPr>
          <a:xfrm>
            <a:off x="5214106" y="1536174"/>
            <a:ext cx="6554681" cy="3785652"/>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I come out in the day and bats come out at night?</a:t>
            </a:r>
          </a:p>
        </p:txBody>
      </p:sp>
      <p:pic>
        <p:nvPicPr>
          <p:cNvPr id="12" name="Picture 11" descr="Table&#10;&#10;AI-generated content may be incorrect.">
            <a:extLst>
              <a:ext uri="{FF2B5EF4-FFF2-40B4-BE49-F238E27FC236}">
                <a16:creationId xmlns:a16="http://schemas.microsoft.com/office/drawing/2014/main" id="{F1B22574-6CFA-9FA8-1DA2-C69011FD6BC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91098"/>
            <a:ext cx="4693234" cy="6073598"/>
          </a:xfrm>
          <a:prstGeom prst="rect">
            <a:avLst/>
          </a:prstGeom>
          <a:ln>
            <a:solidFill>
              <a:schemeClr val="tx1"/>
            </a:solidFill>
          </a:ln>
        </p:spPr>
      </p:pic>
      <p:pic>
        <p:nvPicPr>
          <p:cNvPr id="13" name="Picture 12" descr="A picture containing text, silhouette&#10;&#10;AI-generated content may be incorrect.">
            <a:extLst>
              <a:ext uri="{FF2B5EF4-FFF2-40B4-BE49-F238E27FC236}">
                <a16:creationId xmlns:a16="http://schemas.microsoft.com/office/drawing/2014/main" id="{89848E61-56D6-4FF1-AA07-B5C2A98269D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44873"/>
            <a:ext cx="967027" cy="1356836"/>
          </a:xfrm>
          <a:prstGeom prst="rect">
            <a:avLst/>
          </a:prstGeom>
        </p:spPr>
      </p:pic>
    </p:spTree>
    <p:extLst>
      <p:ext uri="{BB962C8B-B14F-4D97-AF65-F5344CB8AC3E}">
        <p14:creationId xmlns:p14="http://schemas.microsoft.com/office/powerpoint/2010/main" val="4147465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EC76-0EF9-9A78-D6D3-8E8E89AB417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0CF241-2A2C-5A4C-56CA-5BC7DDD61BD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4CAAD4-302C-CAB2-A028-C6CE6BA6E69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7A094648-4F9F-284F-1B60-7BA1FF4BE80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Evaluate</a:t>
            </a:r>
          </a:p>
        </p:txBody>
      </p:sp>
      <p:sp>
        <p:nvSpPr>
          <p:cNvPr id="6" name="Rectangle: Rounded Corners 5">
            <a:extLst>
              <a:ext uri="{FF2B5EF4-FFF2-40B4-BE49-F238E27FC236}">
                <a16:creationId xmlns:a16="http://schemas.microsoft.com/office/drawing/2014/main" id="{7C43288A-9037-A7BE-0A2A-F7E73F0170A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D2265F-6649-3D2B-AA08-95524DF1551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sp>
        <p:nvSpPr>
          <p:cNvPr id="8" name="TextBox 7">
            <a:extLst>
              <a:ext uri="{FF2B5EF4-FFF2-40B4-BE49-F238E27FC236}">
                <a16:creationId xmlns:a16="http://schemas.microsoft.com/office/drawing/2014/main" id="{205D68AF-BAC4-72A6-9C1A-D78C32B0D7AD}"/>
              </a:ext>
            </a:extLst>
          </p:cNvPr>
          <p:cNvSpPr txBox="1"/>
          <p:nvPr/>
        </p:nvSpPr>
        <p:spPr>
          <a:xfrm>
            <a:off x="5303564" y="2712398"/>
            <a:ext cx="6554681"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12" name="Picture 11" descr="Table&#10;&#10;AI-generated content may be incorrect.">
            <a:extLst>
              <a:ext uri="{FF2B5EF4-FFF2-40B4-BE49-F238E27FC236}">
                <a16:creationId xmlns:a16="http://schemas.microsoft.com/office/drawing/2014/main" id="{413F101F-143B-06C3-07CA-2EE87D7F6B3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91098"/>
            <a:ext cx="4693234" cy="6073598"/>
          </a:xfrm>
          <a:prstGeom prst="rect">
            <a:avLst/>
          </a:prstGeom>
          <a:ln>
            <a:solidFill>
              <a:schemeClr val="tx1"/>
            </a:solidFill>
          </a:ln>
        </p:spPr>
      </p:pic>
      <p:sp>
        <p:nvSpPr>
          <p:cNvPr id="7" name="TextBox 6">
            <a:extLst>
              <a:ext uri="{FF2B5EF4-FFF2-40B4-BE49-F238E27FC236}">
                <a16:creationId xmlns:a16="http://schemas.microsoft.com/office/drawing/2014/main" id="{834400FC-E600-1286-B7E8-4A52E64F146E}"/>
              </a:ext>
            </a:extLst>
          </p:cNvPr>
          <p:cNvSpPr txBox="1"/>
          <p:nvPr/>
        </p:nvSpPr>
        <p:spPr>
          <a:xfrm>
            <a:off x="1733177" y="3018722"/>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diurnal</a:t>
            </a:r>
            <a:endParaRPr lang="en-US" sz="1200">
              <a:solidFill>
                <a:srgbClr val="FF0000"/>
              </a:solidFill>
            </a:endParaRPr>
          </a:p>
        </p:txBody>
      </p:sp>
      <p:sp>
        <p:nvSpPr>
          <p:cNvPr id="10" name="TextBox 9">
            <a:extLst>
              <a:ext uri="{FF2B5EF4-FFF2-40B4-BE49-F238E27FC236}">
                <a16:creationId xmlns:a16="http://schemas.microsoft.com/office/drawing/2014/main" id="{185955F2-038B-631E-9D1B-E47DB538F4AB}"/>
              </a:ext>
            </a:extLst>
          </p:cNvPr>
          <p:cNvSpPr txBox="1"/>
          <p:nvPr/>
        </p:nvSpPr>
        <p:spPr>
          <a:xfrm>
            <a:off x="1818927" y="3224454"/>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nocturnal</a:t>
            </a:r>
            <a:endParaRPr lang="en-US" sz="1200">
              <a:solidFill>
                <a:srgbClr val="FF0000"/>
              </a:solidFill>
            </a:endParaRPr>
          </a:p>
        </p:txBody>
      </p:sp>
      <p:sp>
        <p:nvSpPr>
          <p:cNvPr id="11" name="TextBox 10">
            <a:extLst>
              <a:ext uri="{FF2B5EF4-FFF2-40B4-BE49-F238E27FC236}">
                <a16:creationId xmlns:a16="http://schemas.microsoft.com/office/drawing/2014/main" id="{B25AF345-4144-F90D-993D-0BF5B821691B}"/>
              </a:ext>
            </a:extLst>
          </p:cNvPr>
          <p:cNvSpPr txBox="1"/>
          <p:nvPr/>
        </p:nvSpPr>
        <p:spPr>
          <a:xfrm>
            <a:off x="1556871" y="3707185"/>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see</a:t>
            </a:r>
            <a:endParaRPr lang="en-US" sz="1200">
              <a:solidFill>
                <a:srgbClr val="FF0000"/>
              </a:solidFill>
            </a:endParaRPr>
          </a:p>
        </p:txBody>
      </p:sp>
      <p:sp>
        <p:nvSpPr>
          <p:cNvPr id="14" name="TextBox 13">
            <a:extLst>
              <a:ext uri="{FF2B5EF4-FFF2-40B4-BE49-F238E27FC236}">
                <a16:creationId xmlns:a16="http://schemas.microsoft.com/office/drawing/2014/main" id="{0E66CD36-C17D-F2CC-ABD6-70DE93082F7A}"/>
              </a:ext>
            </a:extLst>
          </p:cNvPr>
          <p:cNvSpPr txBox="1"/>
          <p:nvPr/>
        </p:nvSpPr>
        <p:spPr>
          <a:xfrm>
            <a:off x="762001" y="3912917"/>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dark</a:t>
            </a:r>
            <a:endParaRPr lang="en-US" sz="1200">
              <a:solidFill>
                <a:srgbClr val="FF0000"/>
              </a:solidFill>
            </a:endParaRPr>
          </a:p>
        </p:txBody>
      </p:sp>
      <p:sp>
        <p:nvSpPr>
          <p:cNvPr id="15" name="TextBox 14">
            <a:extLst>
              <a:ext uri="{FF2B5EF4-FFF2-40B4-BE49-F238E27FC236}">
                <a16:creationId xmlns:a16="http://schemas.microsoft.com/office/drawing/2014/main" id="{C429BA78-2DEC-7E57-EEBD-056329BB2D3B}"/>
              </a:ext>
            </a:extLst>
          </p:cNvPr>
          <p:cNvSpPr txBox="1"/>
          <p:nvPr/>
        </p:nvSpPr>
        <p:spPr>
          <a:xfrm>
            <a:off x="61438" y="4103259"/>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eyes</a:t>
            </a:r>
            <a:endParaRPr lang="en-US" sz="1200">
              <a:solidFill>
                <a:srgbClr val="FF0000"/>
              </a:solidFill>
            </a:endParaRPr>
          </a:p>
        </p:txBody>
      </p:sp>
      <p:sp>
        <p:nvSpPr>
          <p:cNvPr id="16" name="TextBox 15">
            <a:extLst>
              <a:ext uri="{FF2B5EF4-FFF2-40B4-BE49-F238E27FC236}">
                <a16:creationId xmlns:a16="http://schemas.microsoft.com/office/drawing/2014/main" id="{D154D35B-5312-AE7A-3CDC-6A5BB81908BE}"/>
              </a:ext>
            </a:extLst>
          </p:cNvPr>
          <p:cNvSpPr txBox="1"/>
          <p:nvPr/>
        </p:nvSpPr>
        <p:spPr>
          <a:xfrm>
            <a:off x="1299420" y="4093516"/>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ears</a:t>
            </a:r>
            <a:endParaRPr lang="en-US" sz="1200">
              <a:solidFill>
                <a:srgbClr val="FF0000"/>
              </a:solidFill>
            </a:endParaRPr>
          </a:p>
        </p:txBody>
      </p:sp>
      <p:sp>
        <p:nvSpPr>
          <p:cNvPr id="17" name="TextBox 16">
            <a:extLst>
              <a:ext uri="{FF2B5EF4-FFF2-40B4-BE49-F238E27FC236}">
                <a16:creationId xmlns:a16="http://schemas.microsoft.com/office/drawing/2014/main" id="{072FADAC-E6B4-C08B-B3E7-0BBD3CE1B777}"/>
              </a:ext>
            </a:extLst>
          </p:cNvPr>
          <p:cNvSpPr txBox="1"/>
          <p:nvPr/>
        </p:nvSpPr>
        <p:spPr>
          <a:xfrm>
            <a:off x="1013012" y="4514722"/>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day</a:t>
            </a:r>
            <a:endParaRPr lang="en-US" sz="1200">
              <a:solidFill>
                <a:srgbClr val="FF0000"/>
              </a:solidFill>
            </a:endParaRPr>
          </a:p>
        </p:txBody>
      </p:sp>
      <p:sp>
        <p:nvSpPr>
          <p:cNvPr id="18" name="TextBox 17">
            <a:extLst>
              <a:ext uri="{FF2B5EF4-FFF2-40B4-BE49-F238E27FC236}">
                <a16:creationId xmlns:a16="http://schemas.microsoft.com/office/drawing/2014/main" id="{C55062C7-EE30-6EEA-F69B-02F446B779FC}"/>
              </a:ext>
            </a:extLst>
          </p:cNvPr>
          <p:cNvSpPr txBox="1"/>
          <p:nvPr/>
        </p:nvSpPr>
        <p:spPr>
          <a:xfrm>
            <a:off x="178832" y="4695054"/>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night</a:t>
            </a:r>
            <a:endParaRPr lang="en-US" sz="1200">
              <a:solidFill>
                <a:srgbClr val="FF0000"/>
              </a:solidFill>
            </a:endParaRPr>
          </a:p>
        </p:txBody>
      </p:sp>
      <p:sp>
        <p:nvSpPr>
          <p:cNvPr id="19" name="TextBox 18">
            <a:extLst>
              <a:ext uri="{FF2B5EF4-FFF2-40B4-BE49-F238E27FC236}">
                <a16:creationId xmlns:a16="http://schemas.microsoft.com/office/drawing/2014/main" id="{2DDBE695-057A-BB6C-7CBF-092D7980581F}"/>
              </a:ext>
            </a:extLst>
          </p:cNvPr>
          <p:cNvSpPr txBox="1"/>
          <p:nvPr/>
        </p:nvSpPr>
        <p:spPr>
          <a:xfrm>
            <a:off x="1664448" y="4695054"/>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external</a:t>
            </a:r>
            <a:endParaRPr lang="en-US" sz="1200">
              <a:solidFill>
                <a:srgbClr val="FF0000"/>
              </a:solidFill>
            </a:endParaRPr>
          </a:p>
        </p:txBody>
      </p:sp>
      <p:sp>
        <p:nvSpPr>
          <p:cNvPr id="20" name="TextBox 19">
            <a:extLst>
              <a:ext uri="{FF2B5EF4-FFF2-40B4-BE49-F238E27FC236}">
                <a16:creationId xmlns:a16="http://schemas.microsoft.com/office/drawing/2014/main" id="{32AFE979-AE75-25B8-D683-B295DBF072C0}"/>
              </a:ext>
            </a:extLst>
          </p:cNvPr>
          <p:cNvSpPr txBox="1"/>
          <p:nvPr/>
        </p:nvSpPr>
        <p:spPr>
          <a:xfrm>
            <a:off x="2420008" y="4689837"/>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parts</a:t>
            </a:r>
            <a:endParaRPr lang="en-US" sz="1200">
              <a:solidFill>
                <a:srgbClr val="FF0000"/>
              </a:solidFill>
            </a:endParaRPr>
          </a:p>
        </p:txBody>
      </p:sp>
      <p:sp>
        <p:nvSpPr>
          <p:cNvPr id="21" name="TextBox 20">
            <a:extLst>
              <a:ext uri="{FF2B5EF4-FFF2-40B4-BE49-F238E27FC236}">
                <a16:creationId xmlns:a16="http://schemas.microsoft.com/office/drawing/2014/main" id="{C26B3592-F1C6-FA04-71A0-86D1BCA21DB6}"/>
              </a:ext>
            </a:extLst>
          </p:cNvPr>
          <p:cNvSpPr txBox="1"/>
          <p:nvPr/>
        </p:nvSpPr>
        <p:spPr>
          <a:xfrm>
            <a:off x="178832" y="4875386"/>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survive</a:t>
            </a:r>
            <a:endParaRPr lang="en-US" sz="1200">
              <a:solidFill>
                <a:srgbClr val="FF0000"/>
              </a:solidFill>
            </a:endParaRPr>
          </a:p>
        </p:txBody>
      </p:sp>
      <p:sp>
        <p:nvSpPr>
          <p:cNvPr id="22" name="TextBox 21">
            <a:extLst>
              <a:ext uri="{FF2B5EF4-FFF2-40B4-BE49-F238E27FC236}">
                <a16:creationId xmlns:a16="http://schemas.microsoft.com/office/drawing/2014/main" id="{1FA6C84E-02F6-84E4-6692-1CB1E091FB32}"/>
              </a:ext>
            </a:extLst>
          </p:cNvPr>
          <p:cNvSpPr txBox="1"/>
          <p:nvPr/>
        </p:nvSpPr>
        <p:spPr>
          <a:xfrm>
            <a:off x="0" y="5073424"/>
            <a:ext cx="2241176" cy="276999"/>
          </a:xfrm>
          <a:prstGeom prst="rect">
            <a:avLst/>
          </a:prstGeom>
          <a:noFill/>
        </p:spPr>
        <p:txBody>
          <a:bodyPr wrap="square">
            <a:spAutoFit/>
          </a:bodyPr>
          <a:lstStyle/>
          <a:p>
            <a:pPr algn="ctr"/>
            <a:r>
              <a:rPr lang="en-US" sz="1200">
                <a:solidFill>
                  <a:srgbClr val="FF0000"/>
                </a:solidFill>
                <a:latin typeface="Avenir Next LT Pro" panose="020B0504020202020204" pitchFamily="34" charset="0"/>
              </a:rPr>
              <a:t>pattern</a:t>
            </a:r>
            <a:endParaRPr lang="en-US" sz="1200">
              <a:solidFill>
                <a:srgbClr val="FF0000"/>
              </a:solidFill>
            </a:endParaRPr>
          </a:p>
        </p:txBody>
      </p:sp>
      <p:pic>
        <p:nvPicPr>
          <p:cNvPr id="13" name="Picture 12" descr="A picture containing text, silhouette&#10;&#10;AI-generated content may be incorrect.">
            <a:extLst>
              <a:ext uri="{FF2B5EF4-FFF2-40B4-BE49-F238E27FC236}">
                <a16:creationId xmlns:a16="http://schemas.microsoft.com/office/drawing/2014/main" id="{71FED6CC-3480-E99E-F2B0-15AF6B6F4F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44873"/>
            <a:ext cx="967027" cy="1356836"/>
          </a:xfrm>
          <a:prstGeom prst="rect">
            <a:avLst/>
          </a:prstGeom>
        </p:spPr>
      </p:pic>
    </p:spTree>
    <p:extLst>
      <p:ext uri="{BB962C8B-B14F-4D97-AF65-F5344CB8AC3E}">
        <p14:creationId xmlns:p14="http://schemas.microsoft.com/office/powerpoint/2010/main" val="1119418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9F68E-6158-A096-3666-E7EB5184E0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EC23A3-CEAD-91D4-74A9-865C6560E2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312CFC1-E168-9323-EC78-47A6F5968AB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43</a:t>
            </a:r>
          </a:p>
        </p:txBody>
      </p:sp>
      <p:sp>
        <p:nvSpPr>
          <p:cNvPr id="5" name="TextBox 4">
            <a:extLst>
              <a:ext uri="{FF2B5EF4-FFF2-40B4-BE49-F238E27FC236}">
                <a16:creationId xmlns:a16="http://schemas.microsoft.com/office/drawing/2014/main" id="{3F5DFB7E-FF00-530E-D3C2-BB3C7F39F311}"/>
              </a:ext>
            </a:extLst>
          </p:cNvPr>
          <p:cNvSpPr txBox="1"/>
          <p:nvPr/>
        </p:nvSpPr>
        <p:spPr>
          <a:xfrm>
            <a:off x="597408" y="6366393"/>
            <a:ext cx="968401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Cross-Curricular Extension</a:t>
            </a:r>
          </a:p>
        </p:txBody>
      </p:sp>
      <p:sp>
        <p:nvSpPr>
          <p:cNvPr id="6" name="Rectangle: Rounded Corners 5">
            <a:extLst>
              <a:ext uri="{FF2B5EF4-FFF2-40B4-BE49-F238E27FC236}">
                <a16:creationId xmlns:a16="http://schemas.microsoft.com/office/drawing/2014/main" id="{DA6F9DDC-384A-4A5F-6CE0-46BDF8E4FD4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922795-52F1-CB59-0F69-20DDE727C16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3" name="Group 2">
            <a:extLst>
              <a:ext uri="{FF2B5EF4-FFF2-40B4-BE49-F238E27FC236}">
                <a16:creationId xmlns:a16="http://schemas.microsoft.com/office/drawing/2014/main" id="{F003D0AE-0CB6-164D-9669-5BF44D681F3B}"/>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F4F73039-5917-625C-2EB0-5D4E6B521BF8}"/>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3" name="Picture 22" descr="A picture containing clipart&#10;&#10;AI-generated content may be incorrect.">
              <a:extLst>
                <a:ext uri="{FF2B5EF4-FFF2-40B4-BE49-F238E27FC236}">
                  <a16:creationId xmlns:a16="http://schemas.microsoft.com/office/drawing/2014/main" id="{40B1ADB7-1010-F5BE-D6BB-4AAA04093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
        <p:nvSpPr>
          <p:cNvPr id="7" name="TextBox 6">
            <a:extLst>
              <a:ext uri="{FF2B5EF4-FFF2-40B4-BE49-F238E27FC236}">
                <a16:creationId xmlns:a16="http://schemas.microsoft.com/office/drawing/2014/main" id="{C64FB8EA-51B5-1647-A776-4163C802BC58}"/>
              </a:ext>
            </a:extLst>
          </p:cNvPr>
          <p:cNvSpPr txBox="1"/>
          <p:nvPr/>
        </p:nvSpPr>
        <p:spPr>
          <a:xfrm>
            <a:off x="337306" y="1096095"/>
            <a:ext cx="11456801" cy="5016758"/>
          </a:xfrm>
          <a:prstGeom prst="rect">
            <a:avLst/>
          </a:prstGeom>
          <a:noFill/>
        </p:spPr>
        <p:txBody>
          <a:bodyPr wrap="square">
            <a:spAutoFit/>
          </a:bodyPr>
          <a:lstStyle/>
          <a:p>
            <a:pPr algn="ctr"/>
            <a:r>
              <a:rPr lang="en-US" sz="4000" b="1">
                <a:latin typeface="Avenir Next LT Pro" panose="020B0504020202020204" pitchFamily="34" charset="0"/>
              </a:rPr>
              <a:t>Art</a:t>
            </a:r>
          </a:p>
          <a:p>
            <a:pPr algn="ctr"/>
            <a:endParaRPr lang="en-US" sz="4000" b="1">
              <a:latin typeface="Avenir Next LT Pro" panose="020B0504020202020204" pitchFamily="34" charset="0"/>
            </a:endParaRPr>
          </a:p>
          <a:p>
            <a:pPr marL="571500" indent="-571500">
              <a:buFont typeface="Arial" panose="020B0604020202020204" pitchFamily="34" charset="0"/>
              <a:buChar char="•"/>
            </a:pPr>
            <a:r>
              <a:rPr lang="en-US" sz="4000">
                <a:latin typeface="Avenir Next LT Pro" panose="020B0504020202020204" pitchFamily="34" charset="0"/>
              </a:rPr>
              <a:t>Create “shadow people”</a:t>
            </a:r>
          </a:p>
          <a:p>
            <a:pPr marL="571500" indent="-571500">
              <a:buFont typeface="Arial" panose="020B0604020202020204" pitchFamily="34" charset="0"/>
              <a:buChar char="•"/>
            </a:pPr>
            <a:r>
              <a:rPr lang="en-US" sz="4000">
                <a:latin typeface="Avenir Next LT Pro" panose="020B0504020202020204" pitchFamily="34" charset="0"/>
              </a:rPr>
              <a:t>Create a 3-D diorama of the sky (habitat) for your animal</a:t>
            </a:r>
          </a:p>
          <a:p>
            <a:pPr marL="571500" indent="-571500">
              <a:buFont typeface="Arial" panose="020B0604020202020204" pitchFamily="34" charset="0"/>
              <a:buChar char="•"/>
            </a:pPr>
            <a:r>
              <a:rPr lang="en-US" sz="4000">
                <a:latin typeface="Avenir Next LT Pro" panose="020B0504020202020204" pitchFamily="34" charset="0"/>
              </a:rPr>
              <a:t>Create a mask of your animal and create a play of what various classroom animals do throughout a 24-hour day</a:t>
            </a:r>
          </a:p>
        </p:txBody>
      </p:sp>
    </p:spTree>
    <p:extLst>
      <p:ext uri="{BB962C8B-B14F-4D97-AF65-F5344CB8AC3E}">
        <p14:creationId xmlns:p14="http://schemas.microsoft.com/office/powerpoint/2010/main" val="2613902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9702F-CCC8-0B6A-195E-ACAF053996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6E3643-6296-C40B-D28A-945B34BF706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4FFBB1-657A-94DF-9E7C-7A20FAB2041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44</a:t>
            </a:r>
          </a:p>
        </p:txBody>
      </p:sp>
      <p:sp>
        <p:nvSpPr>
          <p:cNvPr id="5" name="TextBox 4">
            <a:extLst>
              <a:ext uri="{FF2B5EF4-FFF2-40B4-BE49-F238E27FC236}">
                <a16:creationId xmlns:a16="http://schemas.microsoft.com/office/drawing/2014/main" id="{CF6AE443-D68A-818B-6882-783EC5179D14}"/>
              </a:ext>
            </a:extLst>
          </p:cNvPr>
          <p:cNvSpPr txBox="1"/>
          <p:nvPr/>
        </p:nvSpPr>
        <p:spPr>
          <a:xfrm>
            <a:off x="597408" y="6366393"/>
            <a:ext cx="968401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Cross-Curricular Extension</a:t>
            </a:r>
          </a:p>
        </p:txBody>
      </p:sp>
      <p:sp>
        <p:nvSpPr>
          <p:cNvPr id="6" name="Rectangle: Rounded Corners 5">
            <a:extLst>
              <a:ext uri="{FF2B5EF4-FFF2-40B4-BE49-F238E27FC236}">
                <a16:creationId xmlns:a16="http://schemas.microsoft.com/office/drawing/2014/main" id="{D773901F-D413-AACC-0744-3D0F6FAB278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9E0BBF-9D45-9037-F7D0-C597B986228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3" name="Group 2">
            <a:extLst>
              <a:ext uri="{FF2B5EF4-FFF2-40B4-BE49-F238E27FC236}">
                <a16:creationId xmlns:a16="http://schemas.microsoft.com/office/drawing/2014/main" id="{BC75C84F-3A93-C4DF-E5B8-48FB01361244}"/>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F7D95452-14CC-3458-D2BF-1532F6750FD9}"/>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3" name="Picture 22" descr="A picture containing clipart&#10;&#10;AI-generated content may be incorrect.">
              <a:extLst>
                <a:ext uri="{FF2B5EF4-FFF2-40B4-BE49-F238E27FC236}">
                  <a16:creationId xmlns:a16="http://schemas.microsoft.com/office/drawing/2014/main" id="{ACE09C8A-5407-7FAA-4A2E-034CF449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
        <p:nvSpPr>
          <p:cNvPr id="7" name="TextBox 6">
            <a:extLst>
              <a:ext uri="{FF2B5EF4-FFF2-40B4-BE49-F238E27FC236}">
                <a16:creationId xmlns:a16="http://schemas.microsoft.com/office/drawing/2014/main" id="{C7097C35-EEC0-F47A-EDA3-1A509D37FC6A}"/>
              </a:ext>
            </a:extLst>
          </p:cNvPr>
          <p:cNvSpPr txBox="1"/>
          <p:nvPr/>
        </p:nvSpPr>
        <p:spPr>
          <a:xfrm>
            <a:off x="337306" y="1951774"/>
            <a:ext cx="11456801" cy="3170099"/>
          </a:xfrm>
          <a:prstGeom prst="rect">
            <a:avLst/>
          </a:prstGeom>
          <a:noFill/>
        </p:spPr>
        <p:txBody>
          <a:bodyPr wrap="square">
            <a:spAutoFit/>
          </a:bodyPr>
          <a:lstStyle/>
          <a:p>
            <a:pPr algn="ctr"/>
            <a:r>
              <a:rPr lang="en-US" sz="4000" b="1">
                <a:latin typeface="Avenir Next LT Pro" panose="020B0504020202020204" pitchFamily="34" charset="0"/>
              </a:rPr>
              <a:t>Math</a:t>
            </a:r>
          </a:p>
          <a:p>
            <a:pPr algn="ctr"/>
            <a:endParaRPr lang="en-US" sz="4000" b="1">
              <a:latin typeface="Avenir Next LT Pro" panose="020B0504020202020204" pitchFamily="34" charset="0"/>
            </a:endParaRPr>
          </a:p>
          <a:p>
            <a:pPr algn="ctr"/>
            <a:r>
              <a:rPr lang="en-US" sz="4000">
                <a:latin typeface="Avenir Next LT Pro" panose="020B0504020202020204" pitchFamily="34" charset="0"/>
              </a:rPr>
              <a:t>Have students begin tracking moon phases during the calendar time and recording it among data collected on the calendar.</a:t>
            </a:r>
          </a:p>
        </p:txBody>
      </p:sp>
    </p:spTree>
    <p:extLst>
      <p:ext uri="{BB962C8B-B14F-4D97-AF65-F5344CB8AC3E}">
        <p14:creationId xmlns:p14="http://schemas.microsoft.com/office/powerpoint/2010/main" val="775208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3F9B-6494-F007-ACED-73608E47DF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3D6892-A1B0-A1D2-AB06-7340C52B2D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D661D00-EA08-B429-F7F1-DC69C7D18F5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45</a:t>
            </a:r>
          </a:p>
        </p:txBody>
      </p:sp>
      <p:sp>
        <p:nvSpPr>
          <p:cNvPr id="5" name="TextBox 4">
            <a:extLst>
              <a:ext uri="{FF2B5EF4-FFF2-40B4-BE49-F238E27FC236}">
                <a16:creationId xmlns:a16="http://schemas.microsoft.com/office/drawing/2014/main" id="{5153BEBF-96A2-2721-2E45-00932E26CCC9}"/>
              </a:ext>
            </a:extLst>
          </p:cNvPr>
          <p:cNvSpPr txBox="1"/>
          <p:nvPr/>
        </p:nvSpPr>
        <p:spPr>
          <a:xfrm>
            <a:off x="597408" y="6366393"/>
            <a:ext cx="968401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Cross-Curricular Extension</a:t>
            </a:r>
          </a:p>
        </p:txBody>
      </p:sp>
      <p:sp>
        <p:nvSpPr>
          <p:cNvPr id="6" name="Rectangle: Rounded Corners 5">
            <a:extLst>
              <a:ext uri="{FF2B5EF4-FFF2-40B4-BE49-F238E27FC236}">
                <a16:creationId xmlns:a16="http://schemas.microsoft.com/office/drawing/2014/main" id="{7F9836AD-012D-9143-72AF-CA28FEAAFA0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3A9C8E-761D-E113-36AC-43165501354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grpSp>
        <p:nvGrpSpPr>
          <p:cNvPr id="3" name="Group 2">
            <a:extLst>
              <a:ext uri="{FF2B5EF4-FFF2-40B4-BE49-F238E27FC236}">
                <a16:creationId xmlns:a16="http://schemas.microsoft.com/office/drawing/2014/main" id="{38A4ED54-63EB-DBB0-3660-220220F9C636}"/>
              </a:ext>
            </a:extLst>
          </p:cNvPr>
          <p:cNvGrpSpPr/>
          <p:nvPr/>
        </p:nvGrpSpPr>
        <p:grpSpPr>
          <a:xfrm>
            <a:off x="1949300" y="220720"/>
            <a:ext cx="8293399" cy="657225"/>
            <a:chOff x="1733481" y="200089"/>
            <a:chExt cx="8293399" cy="657225"/>
          </a:xfrm>
        </p:grpSpPr>
        <p:sp>
          <p:nvSpPr>
            <p:cNvPr id="13" name="TextBox 12">
              <a:extLst>
                <a:ext uri="{FF2B5EF4-FFF2-40B4-BE49-F238E27FC236}">
                  <a16:creationId xmlns:a16="http://schemas.microsoft.com/office/drawing/2014/main" id="{7D3E5C02-4D39-A7E6-8B83-8AE15C336DAD}"/>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23" name="Picture 22" descr="A picture containing clipart&#10;&#10;AI-generated content may be incorrect.">
              <a:extLst>
                <a:ext uri="{FF2B5EF4-FFF2-40B4-BE49-F238E27FC236}">
                  <a16:creationId xmlns:a16="http://schemas.microsoft.com/office/drawing/2014/main" id="{188F722D-7FC8-88A4-50BD-4622E5B4A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
        <p:nvSpPr>
          <p:cNvPr id="7" name="TextBox 6">
            <a:extLst>
              <a:ext uri="{FF2B5EF4-FFF2-40B4-BE49-F238E27FC236}">
                <a16:creationId xmlns:a16="http://schemas.microsoft.com/office/drawing/2014/main" id="{D9509636-42AE-4D1E-C827-5F50736CD34B}"/>
              </a:ext>
            </a:extLst>
          </p:cNvPr>
          <p:cNvSpPr txBox="1"/>
          <p:nvPr/>
        </p:nvSpPr>
        <p:spPr>
          <a:xfrm>
            <a:off x="367599" y="1643998"/>
            <a:ext cx="11456801" cy="3785652"/>
          </a:xfrm>
          <a:prstGeom prst="rect">
            <a:avLst/>
          </a:prstGeom>
          <a:noFill/>
        </p:spPr>
        <p:txBody>
          <a:bodyPr wrap="square">
            <a:spAutoFit/>
          </a:bodyPr>
          <a:lstStyle/>
          <a:p>
            <a:pPr algn="ctr"/>
            <a:r>
              <a:rPr lang="en-US" sz="4000" b="1">
                <a:latin typeface="Avenir Next LT Pro" panose="020B0504020202020204" pitchFamily="34" charset="0"/>
              </a:rPr>
              <a:t>Social Studies</a:t>
            </a:r>
          </a:p>
          <a:p>
            <a:pPr algn="ctr"/>
            <a:endParaRPr lang="en-US" sz="4000" b="1">
              <a:latin typeface="Avenir Next LT Pro" panose="020B0504020202020204" pitchFamily="34" charset="0"/>
            </a:endParaRPr>
          </a:p>
          <a:p>
            <a:pPr algn="ctr"/>
            <a:r>
              <a:rPr lang="en-US" sz="4000">
                <a:latin typeface="Avenir Next LT Pro" panose="020B0504020202020204" pitchFamily="34" charset="0"/>
              </a:rPr>
              <a:t>Use the Native American story, discussing what the animals learned and how we can use these lessons and apply them to our classroom and how we interact with our classmates.</a:t>
            </a:r>
          </a:p>
        </p:txBody>
      </p:sp>
    </p:spTree>
    <p:extLst>
      <p:ext uri="{BB962C8B-B14F-4D97-AF65-F5344CB8AC3E}">
        <p14:creationId xmlns:p14="http://schemas.microsoft.com/office/powerpoint/2010/main" val="300380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8163-3D26-1214-9722-570181DD08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F8DA6C-CD6E-3B47-6248-D7DBE7F4FD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7CA791-68B9-5020-C5E9-E4D16BBE443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72D6E349-81F6-0486-E6D3-1BEBE80F5D9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Engage</a:t>
            </a:r>
          </a:p>
        </p:txBody>
      </p:sp>
      <p:sp>
        <p:nvSpPr>
          <p:cNvPr id="12" name="TextBox 11">
            <a:extLst>
              <a:ext uri="{FF2B5EF4-FFF2-40B4-BE49-F238E27FC236}">
                <a16:creationId xmlns:a16="http://schemas.microsoft.com/office/drawing/2014/main" id="{6DC08A6E-0F7A-57BC-8DBE-FC5132FC3A3F}"/>
              </a:ext>
            </a:extLst>
          </p:cNvPr>
          <p:cNvSpPr txBox="1"/>
          <p:nvPr/>
        </p:nvSpPr>
        <p:spPr>
          <a:xfrm>
            <a:off x="667675" y="960310"/>
            <a:ext cx="7022101" cy="4524315"/>
          </a:xfrm>
          <a:prstGeom prst="rect">
            <a:avLst/>
          </a:prstGeom>
          <a:noFill/>
        </p:spPr>
        <p:txBody>
          <a:bodyPr wrap="square">
            <a:spAutoFit/>
          </a:bodyPr>
          <a:lstStyle/>
          <a:p>
            <a:pPr algn="ctr"/>
            <a:r>
              <a:rPr lang="en-US" sz="4800">
                <a:latin typeface="Avenir Next LT Pro" panose="020B0504020202020204" pitchFamily="34" charset="0"/>
              </a:rPr>
              <a:t>What sounds do you hear?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other sounds have you heard during the day? At night?</a:t>
            </a:r>
          </a:p>
        </p:txBody>
      </p:sp>
      <p:sp>
        <p:nvSpPr>
          <p:cNvPr id="6" name="Rectangle: Rounded Corners 5">
            <a:extLst>
              <a:ext uri="{FF2B5EF4-FFF2-40B4-BE49-F238E27FC236}">
                <a16:creationId xmlns:a16="http://schemas.microsoft.com/office/drawing/2014/main" id="{AE7219E4-2C48-CCF0-80AC-84D725BDCA1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466D27-DC4C-6A60-6766-E7D582E722A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3074" name="Picture 2" descr="Periodical&amp;#95;Cicadas&amp;#95;1369">
            <a:extLst>
              <a:ext uri="{FF2B5EF4-FFF2-40B4-BE49-F238E27FC236}">
                <a16:creationId xmlns:a16="http://schemas.microsoft.com/office/drawing/2014/main" id="{47E4BD53-06D5-760D-C1AB-E7F2C3CCE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61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8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D5F18-8D88-9395-9C8D-BE9360455A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1BDE97-DA9E-6649-D791-1EE1006128C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92D632-5ECA-B6D7-6CD9-48C1AABC523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5D6E132-71C6-4054-7003-DBD16038E61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02C5FF35-C742-26BE-CE09-1B40A705500E}"/>
              </a:ext>
            </a:extLst>
          </p:cNvPr>
          <p:cNvSpPr txBox="1"/>
          <p:nvPr/>
        </p:nvSpPr>
        <p:spPr>
          <a:xfrm>
            <a:off x="6595261" y="1961802"/>
            <a:ext cx="5243539" cy="2308324"/>
          </a:xfrm>
          <a:prstGeom prst="rect">
            <a:avLst/>
          </a:prstGeom>
          <a:noFill/>
        </p:spPr>
        <p:txBody>
          <a:bodyPr wrap="square">
            <a:spAutoFit/>
          </a:bodyPr>
          <a:lstStyle/>
          <a:p>
            <a:pPr algn="ctr"/>
            <a:r>
              <a:rPr lang="en-US" sz="4800">
                <a:latin typeface="Avenir Next LT Pro" panose="020B0504020202020204" pitchFamily="34" charset="0"/>
              </a:rPr>
              <a:t>What do you do at </a:t>
            </a:r>
            <a:r>
              <a:rPr lang="en-US" sz="4800" b="1">
                <a:latin typeface="Avenir Next LT Pro" panose="020B0504020202020204" pitchFamily="34" charset="0"/>
              </a:rPr>
              <a:t>night </a:t>
            </a:r>
            <a:r>
              <a:rPr lang="en-US" sz="4800">
                <a:latin typeface="Avenir Next LT Pro" panose="020B0504020202020204" pitchFamily="34" charset="0"/>
              </a:rPr>
              <a:t>versus during the </a:t>
            </a:r>
            <a:r>
              <a:rPr lang="en-US" sz="4800" b="1">
                <a:latin typeface="Avenir Next LT Pro" panose="020B0504020202020204" pitchFamily="34" charset="0"/>
              </a:rPr>
              <a:t>day</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50210694-20D4-766E-B2FC-5D9B5E71B09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6D8D6F-5038-7F22-DA8B-21C13C0974E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Children in a classroom">
            <a:extLst>
              <a:ext uri="{FF2B5EF4-FFF2-40B4-BE49-F238E27FC236}">
                <a16:creationId xmlns:a16="http://schemas.microsoft.com/office/drawing/2014/main" id="{0482D511-3315-DAE1-4585-E96C1D40F6A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6242061" cy="6231928"/>
          </a:xfrm>
          <a:prstGeom prst="rect">
            <a:avLst/>
          </a:prstGeom>
          <a:effectLst>
            <a:softEdge rad="635000"/>
          </a:effectLst>
        </p:spPr>
      </p:pic>
    </p:spTree>
    <p:extLst>
      <p:ext uri="{BB962C8B-B14F-4D97-AF65-F5344CB8AC3E}">
        <p14:creationId xmlns:p14="http://schemas.microsoft.com/office/powerpoint/2010/main" val="94676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B3139-A70E-E378-F087-0CDD24DA66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1F6C5F-99F9-E8C9-4713-AF89337E77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3AF15E-E05F-77A2-A242-CDF05B5BC35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F271314C-A7A2-F5BE-1A93-38909EFF2EA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98ABAC41-BC15-F513-CC6A-C4D95B50EE5A}"/>
              </a:ext>
            </a:extLst>
          </p:cNvPr>
          <p:cNvSpPr txBox="1"/>
          <p:nvPr/>
        </p:nvSpPr>
        <p:spPr>
          <a:xfrm>
            <a:off x="514928" y="1805729"/>
            <a:ext cx="7022101" cy="3046988"/>
          </a:xfrm>
          <a:prstGeom prst="rect">
            <a:avLst/>
          </a:prstGeom>
          <a:noFill/>
        </p:spPr>
        <p:txBody>
          <a:bodyPr wrap="square">
            <a:spAutoFit/>
          </a:bodyPr>
          <a:lstStyle/>
          <a:p>
            <a:pPr algn="ctr"/>
            <a:r>
              <a:rPr lang="en-US" sz="4800">
                <a:latin typeface="Avenir Next LT Pro" panose="020B0504020202020204" pitchFamily="34" charset="0"/>
              </a:rPr>
              <a:t>What do you think animals do during the </a:t>
            </a:r>
            <a:r>
              <a:rPr lang="en-US" sz="4800" b="1">
                <a:latin typeface="Avenir Next LT Pro" panose="020B0504020202020204" pitchFamily="34" charset="0"/>
              </a:rPr>
              <a:t>day</a:t>
            </a:r>
            <a:r>
              <a:rPr lang="en-US" sz="4800">
                <a:latin typeface="Avenir Next LT Pro" panose="020B0504020202020204" pitchFamily="34" charset="0"/>
              </a:rPr>
              <a:t> or during the </a:t>
            </a:r>
            <a:r>
              <a:rPr lang="en-US" sz="4800" b="1">
                <a:latin typeface="Avenir Next LT Pro" panose="020B0504020202020204" pitchFamily="34" charset="0"/>
              </a:rPr>
              <a:t>night</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0438964E-1676-F05C-A24F-FC18598F811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15F0A4-AE05-0D14-A706-38E39AECF44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4098" name="Picture 2" descr="Great&amp;#95;Blue&amp;#95;Heron&amp;#95;0240.dng">
            <a:extLst>
              <a:ext uri="{FF2B5EF4-FFF2-40B4-BE49-F238E27FC236}">
                <a16:creationId xmlns:a16="http://schemas.microsoft.com/office/drawing/2014/main" id="{0C3AEF74-53A0-C83C-2F76-5E8A087C0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95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14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F487-64FD-61C0-8C91-48437CEA30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D3AE32-B4BA-3F1A-7CAF-FA789CBDB35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0592B2-9906-9413-59D4-5452B96701E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6BA44303-9BF0-A443-82D1-96AC206B6E1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E64CF641-851A-BA42-BEDE-E6CD987D1105}"/>
              </a:ext>
            </a:extLst>
          </p:cNvPr>
          <p:cNvSpPr txBox="1"/>
          <p:nvPr/>
        </p:nvSpPr>
        <p:spPr>
          <a:xfrm>
            <a:off x="4773658" y="1258945"/>
            <a:ext cx="7022101" cy="3785652"/>
          </a:xfrm>
          <a:prstGeom prst="rect">
            <a:avLst/>
          </a:prstGeom>
          <a:noFill/>
        </p:spPr>
        <p:txBody>
          <a:bodyPr wrap="square">
            <a:spAutoFit/>
          </a:bodyPr>
          <a:lstStyle/>
          <a:p>
            <a:pPr algn="ctr"/>
            <a:r>
              <a:rPr lang="en-US" sz="4800">
                <a:latin typeface="Avenir Next LT Pro" panose="020B0504020202020204" pitchFamily="34" charset="0"/>
              </a:rPr>
              <a:t>Who or what might be awake during the day?</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 Who or what might be awake during the night?</a:t>
            </a:r>
          </a:p>
        </p:txBody>
      </p:sp>
      <p:sp>
        <p:nvSpPr>
          <p:cNvPr id="6" name="Rectangle: Rounded Corners 5">
            <a:extLst>
              <a:ext uri="{FF2B5EF4-FFF2-40B4-BE49-F238E27FC236}">
                <a16:creationId xmlns:a16="http://schemas.microsoft.com/office/drawing/2014/main" id="{9232A779-7793-C0B2-E543-BA662AAF27C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97E6E0-4FDB-F25F-6710-F45638FADFE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5122" name="Picture 2" descr="Northern&amp;#95;Cardinal&amp;#95;0036-byn081323.dng">
            <a:extLst>
              <a:ext uri="{FF2B5EF4-FFF2-40B4-BE49-F238E27FC236}">
                <a16:creationId xmlns:a16="http://schemas.microsoft.com/office/drawing/2014/main" id="{BC5E5D9B-964B-0F02-F348-038DA939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0"/>
            <a:ext cx="4143612" cy="621973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0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CE76-80AF-F369-96EC-9A6219EBDD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804FAB9-0A3C-4F52-A14B-B3D27489A7E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C6846C-0533-4A5F-D1DD-D5F158BC909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EFB8860C-B510-30A6-940D-D2B7E2EAC7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6D Good Morning, Good Night: Explore</a:t>
            </a:r>
          </a:p>
        </p:txBody>
      </p:sp>
      <p:sp>
        <p:nvSpPr>
          <p:cNvPr id="12" name="TextBox 11">
            <a:extLst>
              <a:ext uri="{FF2B5EF4-FFF2-40B4-BE49-F238E27FC236}">
                <a16:creationId xmlns:a16="http://schemas.microsoft.com/office/drawing/2014/main" id="{172BD49F-3C37-1CDD-5013-0904012DE491}"/>
              </a:ext>
            </a:extLst>
          </p:cNvPr>
          <p:cNvSpPr txBox="1"/>
          <p:nvPr/>
        </p:nvSpPr>
        <p:spPr>
          <a:xfrm>
            <a:off x="337306" y="1258945"/>
            <a:ext cx="6632729" cy="3785652"/>
          </a:xfrm>
          <a:prstGeom prst="rect">
            <a:avLst/>
          </a:prstGeom>
          <a:noFill/>
        </p:spPr>
        <p:txBody>
          <a:bodyPr wrap="square">
            <a:spAutoFit/>
          </a:bodyPr>
          <a:lstStyle/>
          <a:p>
            <a:pPr algn="ctr"/>
            <a:r>
              <a:rPr lang="en-US" sz="4800">
                <a:latin typeface="Avenir Next LT Pro" panose="020B0504020202020204" pitchFamily="34" charset="0"/>
              </a:rPr>
              <a:t>What animals are active during the day?</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animals are active at night?</a:t>
            </a:r>
          </a:p>
        </p:txBody>
      </p:sp>
      <p:sp>
        <p:nvSpPr>
          <p:cNvPr id="6" name="Rectangle: Rounded Corners 5">
            <a:extLst>
              <a:ext uri="{FF2B5EF4-FFF2-40B4-BE49-F238E27FC236}">
                <a16:creationId xmlns:a16="http://schemas.microsoft.com/office/drawing/2014/main" id="{D04ABC72-2C01-9DE2-DAEF-1FC01AAC89DA}"/>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B65699-DA2E-5627-7D3A-6D35AC61216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6D</a:t>
            </a:r>
            <a:endParaRPr lang="en-US" sz="2000"/>
          </a:p>
        </p:txBody>
      </p:sp>
      <p:pic>
        <p:nvPicPr>
          <p:cNvPr id="7" name="Picture 6" descr="Text&#10;&#10;AI-generated content may be incorrect.">
            <a:extLst>
              <a:ext uri="{FF2B5EF4-FFF2-40B4-BE49-F238E27FC236}">
                <a16:creationId xmlns:a16="http://schemas.microsoft.com/office/drawing/2014/main" id="{2DD61229-AECE-42AA-DF9D-D40C0B852E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0892" y="87827"/>
            <a:ext cx="4695763" cy="607686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AF25C230-CEE6-8430-9359-BBFB73227D4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514" y="87827"/>
            <a:ext cx="950409" cy="1293930"/>
          </a:xfrm>
          <a:prstGeom prst="rect">
            <a:avLst/>
          </a:prstGeom>
        </p:spPr>
      </p:pic>
    </p:spTree>
    <p:extLst>
      <p:ext uri="{BB962C8B-B14F-4D97-AF65-F5344CB8AC3E}">
        <p14:creationId xmlns:p14="http://schemas.microsoft.com/office/powerpoint/2010/main" val="22374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A0917E88031C4883D937CB59C22240" ma:contentTypeVersion="9" ma:contentTypeDescription="Create a new document." ma:contentTypeScope="" ma:versionID="afa146f6ee8126e2d4499b5a37300a6a">
  <xsd:schema xmlns:xsd="http://www.w3.org/2001/XMLSchema" xmlns:xs="http://www.w3.org/2001/XMLSchema" xmlns:p="http://schemas.microsoft.com/office/2006/metadata/properties" xmlns:ns3="84e22916-d4ad-410d-acaf-c29230f8e5b3" targetNamespace="http://schemas.microsoft.com/office/2006/metadata/properties" ma:root="true" ma:fieldsID="993ad4b4ef94518bbdbfe605f103c0b3" ns3:_="">
    <xsd:import namespace="84e22916-d4ad-410d-acaf-c29230f8e5b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22916-d4ad-410d-acaf-c29230f8e5b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4e22916-d4ad-410d-acaf-c29230f8e5b3" xsi:nil="true"/>
  </documentManagement>
</p:properties>
</file>

<file path=customXml/itemProps1.xml><?xml version="1.0" encoding="utf-8"?>
<ds:datastoreItem xmlns:ds="http://schemas.openxmlformats.org/officeDocument/2006/customXml" ds:itemID="{82CC7664-28A8-47ED-AD18-2D11C465E873}">
  <ds:schemaRefs>
    <ds:schemaRef ds:uri="http://schemas.microsoft.com/sharepoint/v3/contenttype/forms"/>
  </ds:schemaRefs>
</ds:datastoreItem>
</file>

<file path=customXml/itemProps2.xml><?xml version="1.0" encoding="utf-8"?>
<ds:datastoreItem xmlns:ds="http://schemas.openxmlformats.org/officeDocument/2006/customXml" ds:itemID="{ABF16169-C108-491D-914B-99F39D6D33BB}">
  <ds:schemaRefs>
    <ds:schemaRef ds:uri="84e22916-d4ad-410d-acaf-c29230f8e5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73721A-3C22-4E3D-B0D2-066E9946F311}">
  <ds:schemaRefs>
    <ds:schemaRef ds:uri="84e22916-d4ad-410d-acaf-c29230f8e5b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2761</Words>
  <Application>Microsoft Office PowerPoint</Application>
  <PresentationFormat>Widescreen</PresentationFormat>
  <Paragraphs>405</Paragraphs>
  <Slides>45</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10</cp:revision>
  <dcterms:created xsi:type="dcterms:W3CDTF">2025-07-16T19:21:58Z</dcterms:created>
  <dcterms:modified xsi:type="dcterms:W3CDTF">2025-08-14T14:43:37Z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0x010100CEA0917E88031C4883D937CB59C22240</vt:lpwstr>
  </property>
</Properties>
</file>