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301" r:id="rId3"/>
    <p:sldId id="302" r:id="rId4"/>
    <p:sldId id="304" r:id="rId5"/>
    <p:sldId id="312" r:id="rId6"/>
    <p:sldId id="311" r:id="rId7"/>
    <p:sldId id="310" r:id="rId8"/>
    <p:sldId id="309" r:id="rId9"/>
    <p:sldId id="308" r:id="rId10"/>
    <p:sldId id="307" r:id="rId11"/>
    <p:sldId id="306" r:id="rId12"/>
    <p:sldId id="305" r:id="rId13"/>
    <p:sldId id="303"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CCD274-B1B9-B04C-E0C9-ED2328D641AB}" name="Lydia Princ" initials="LP" userId="S::Lydia.Princ@mdc.mo.gov::6511114d-fd8d-4baf-9aa2-9edcd1d3a702" providerId="AD"/>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EDECD-2592-614F-040E-D029F4E866AA}" v="5" dt="2025-08-13T21:01:43.995"/>
    <p1510:client id="{6DDC94CB-50E7-4A0E-8CCC-AB69661C0D39}" v="1" dt="2025-08-14T14:36:21.212"/>
    <p1510:client id="{7EFC70B7-9BF3-2A83-BA04-2EFFE1094773}" v="3" dt="2025-08-13T21:01:23.691"/>
    <p1510:client id="{81874E1E-1E9A-E239-5C13-AC213418F73A}" v="16" dt="2025-08-13T22:02:02.727"/>
    <p1510:client id="{87C73C19-B03A-C056-E930-0402BFAF9B89}" v="16" dt="2025-08-13T22:02:36.439"/>
    <p1510:client id="{D3C8ED53-BAB8-9258-0815-6D0F5F786A45}" v="3" dt="2025-08-13T19:57:36.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09867-4317-41A1-8CB5-F70FBD3B795F}"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05701-795B-437F-91A1-5D71573140AB}" type="slidenum">
              <a:rPr lang="en-US" smtClean="0"/>
              <a:t>‹#›</a:t>
            </a:fld>
            <a:endParaRPr lang="en-US"/>
          </a:p>
        </p:txBody>
      </p:sp>
    </p:spTree>
    <p:extLst>
      <p:ext uri="{BB962C8B-B14F-4D97-AF65-F5344CB8AC3E}">
        <p14:creationId xmlns:p14="http://schemas.microsoft.com/office/powerpoint/2010/main" val="1183199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oon.nasa.gov/resources/54/phases-of-the-moo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50FC3-15D3-6E7F-79F9-C3C4CAA113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BBC3A-FBA3-F079-D678-82CB65EDA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D02B52-D6DD-3369-677E-5B5B7C4FD0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99ADB1B-AD53-0FCD-F57B-57EE323A8FE7}"/>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3186067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93FFC-E0E1-B0AC-7577-AC423C831A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3F9522-4BC3-4813-6108-38276CDE9C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477A8-6FA0-2B6A-E971-F13FA885CC5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3D214C-9EA3-4231-E29A-5943EA1A5A04}"/>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3483899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029B-4F83-4E0A-47D5-23F1D66766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AABA38-3570-3479-B806-64FD391297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CFCA38-B1C3-E0DA-4BBE-5C20FD6E51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9C814F-2BE5-E11F-A643-EA4A3063182B}"/>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998637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FF96A-FBA8-91EA-919F-795085AA0F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A0B2A8-122F-CCB7-C0AA-7064B032F1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015394-969A-1276-B503-214AD5E27287}"/>
              </a:ext>
            </a:extLst>
          </p:cNvPr>
          <p:cNvSpPr>
            <a:spLocks noGrp="1"/>
          </p:cNvSpPr>
          <p:nvPr>
            <p:ph type="body" idx="1"/>
          </p:nvPr>
        </p:nvSpPr>
        <p:spPr/>
        <p:txBody>
          <a:bodyPr/>
          <a:lstStyle/>
          <a:p>
            <a:r>
              <a:rPr lang="en-US"/>
              <a:t>Animal in picture: Barred owl</a:t>
            </a:r>
          </a:p>
        </p:txBody>
      </p:sp>
      <p:sp>
        <p:nvSpPr>
          <p:cNvPr id="4" name="Slide Number Placeholder 3">
            <a:extLst>
              <a:ext uri="{FF2B5EF4-FFF2-40B4-BE49-F238E27FC236}">
                <a16:creationId xmlns:a16="http://schemas.microsoft.com/office/drawing/2014/main" id="{161B886F-B98F-C673-8338-550F3D4C2A4D}"/>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1521397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423DC-6CEF-94F9-DA23-7BA473018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C8F30-1B95-52BB-A599-FFB99D0F5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E5A35E-AE62-4C75-B995-CC05EF9B7844}"/>
              </a:ext>
            </a:extLst>
          </p:cNvPr>
          <p:cNvSpPr>
            <a:spLocks noGrp="1"/>
          </p:cNvSpPr>
          <p:nvPr>
            <p:ph type="body" idx="1"/>
          </p:nvPr>
        </p:nvSpPr>
        <p:spPr/>
        <p:txBody>
          <a:bodyPr/>
          <a:lstStyle/>
          <a:p>
            <a:r>
              <a:rPr lang="en-US"/>
              <a:t>Black bears have a squished face, turkey vultures have a bald head, there is night and day, the Milky Way, moon and stars come out at night. </a:t>
            </a:r>
          </a:p>
          <a:p>
            <a:endParaRPr lang="en-US"/>
          </a:p>
          <a:p>
            <a:r>
              <a:rPr lang="en-US"/>
              <a:t>Animal in Picture: Black Bear</a:t>
            </a:r>
          </a:p>
        </p:txBody>
      </p:sp>
      <p:sp>
        <p:nvSpPr>
          <p:cNvPr id="4" name="Slide Number Placeholder 3">
            <a:extLst>
              <a:ext uri="{FF2B5EF4-FFF2-40B4-BE49-F238E27FC236}">
                <a16:creationId xmlns:a16="http://schemas.microsoft.com/office/drawing/2014/main" id="{B7C29E8A-E0D2-5607-39EB-3552973F1296}"/>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652229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96CDE-4CB7-5999-9058-AA28260BBE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68A07-8913-1E6D-7ECD-150B46AF7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9D797E-4717-D66B-8D63-E6EAEAE41B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6C1B3A-CB09-1DCA-493D-D7EABD8C880E}"/>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3824983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81304-163E-200E-58BA-14D225007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0FEF41-B1F4-9554-BBF9-74DE207C2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5CC841-D98F-9A6B-5E23-FB99EB3D4291}"/>
              </a:ext>
            </a:extLst>
          </p:cNvPr>
          <p:cNvSpPr>
            <a:spLocks noGrp="1"/>
          </p:cNvSpPr>
          <p:nvPr>
            <p:ph type="body" idx="1"/>
          </p:nvPr>
        </p:nvSpPr>
        <p:spPr/>
        <p:txBody>
          <a:bodyPr/>
          <a:lstStyle/>
          <a:p>
            <a:r>
              <a:rPr lang="en-US"/>
              <a:t>Have students complete the student guide </a:t>
            </a:r>
            <a:r>
              <a:rPr lang="en-US" b="1"/>
              <a:t>Draw It! 6C How the Moon Changes </a:t>
            </a:r>
            <a:r>
              <a:rPr lang="en-US"/>
              <a:t>on Page 109. On this page, students will draw the different shapes or ways they have seen the moon look.</a:t>
            </a:r>
          </a:p>
        </p:txBody>
      </p:sp>
      <p:sp>
        <p:nvSpPr>
          <p:cNvPr id="4" name="Slide Number Placeholder 3">
            <a:extLst>
              <a:ext uri="{FF2B5EF4-FFF2-40B4-BE49-F238E27FC236}">
                <a16:creationId xmlns:a16="http://schemas.microsoft.com/office/drawing/2014/main" id="{6C1369D7-5329-0573-853B-430E96D87628}"/>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1928946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18E12-8903-76E4-8319-5D98B9779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D7EC5-D574-EDE1-60AA-1AED628227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E43C2-6BF8-5DC7-E788-BB528B8DE921}"/>
              </a:ext>
            </a:extLst>
          </p:cNvPr>
          <p:cNvSpPr>
            <a:spLocks noGrp="1"/>
          </p:cNvSpPr>
          <p:nvPr>
            <p:ph type="body" idx="1"/>
          </p:nvPr>
        </p:nvSpPr>
        <p:spPr/>
        <p:txBody>
          <a:bodyPr/>
          <a:lstStyle/>
          <a:p>
            <a:r>
              <a:rPr lang="en-US"/>
              <a:t>After students have completed this notebook activity, discuss the following:</a:t>
            </a:r>
          </a:p>
        </p:txBody>
      </p:sp>
      <p:sp>
        <p:nvSpPr>
          <p:cNvPr id="4" name="Slide Number Placeholder 3">
            <a:extLst>
              <a:ext uri="{FF2B5EF4-FFF2-40B4-BE49-F238E27FC236}">
                <a16:creationId xmlns:a16="http://schemas.microsoft.com/office/drawing/2014/main" id="{1E5CFF03-48D2-F660-8C0E-37D68C817169}"/>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418936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4C47A-3223-2E7D-7C5F-6FC0E964C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927F4E-7157-E899-8CBE-4B8483DF3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1D7A44-3B22-5762-FBB2-20A3522823E0}"/>
              </a:ext>
            </a:extLst>
          </p:cNvPr>
          <p:cNvSpPr>
            <a:spLocks noGrp="1"/>
          </p:cNvSpPr>
          <p:nvPr>
            <p:ph type="body" idx="1"/>
          </p:nvPr>
        </p:nvSpPr>
        <p:spPr/>
        <p:txBody>
          <a:bodyPr/>
          <a:lstStyle/>
          <a:p>
            <a:r>
              <a:rPr lang="en-US"/>
              <a:t>Vulture.</a:t>
            </a:r>
          </a:p>
          <a:p>
            <a:endParaRPr lang="en-US"/>
          </a:p>
          <a:p>
            <a:r>
              <a:rPr lang="en-US"/>
              <a:t>Animal in Picture: Turkey Vulture</a:t>
            </a:r>
          </a:p>
        </p:txBody>
      </p:sp>
      <p:sp>
        <p:nvSpPr>
          <p:cNvPr id="4" name="Slide Number Placeholder 3">
            <a:extLst>
              <a:ext uri="{FF2B5EF4-FFF2-40B4-BE49-F238E27FC236}">
                <a16:creationId xmlns:a16="http://schemas.microsoft.com/office/drawing/2014/main" id="{86F52E93-AFD7-2594-819F-2CCB77BCD059}"/>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132206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D783-355F-CC85-2EDC-B6F8FADC8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7CA59-5E50-2373-E692-212C54C9C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0C1982-18D4-AB88-98F1-30111ECB3535}"/>
              </a:ext>
            </a:extLst>
          </p:cNvPr>
          <p:cNvSpPr>
            <a:spLocks noGrp="1"/>
          </p:cNvSpPr>
          <p:nvPr>
            <p:ph type="body" idx="1"/>
          </p:nvPr>
        </p:nvSpPr>
        <p:spPr/>
        <p:txBody>
          <a:bodyPr/>
          <a:lstStyle/>
          <a:p>
            <a:r>
              <a:rPr lang="en-US"/>
              <a:t>Round, full moon.</a:t>
            </a:r>
          </a:p>
        </p:txBody>
      </p:sp>
      <p:sp>
        <p:nvSpPr>
          <p:cNvPr id="4" name="Slide Number Placeholder 3">
            <a:extLst>
              <a:ext uri="{FF2B5EF4-FFF2-40B4-BE49-F238E27FC236}">
                <a16:creationId xmlns:a16="http://schemas.microsoft.com/office/drawing/2014/main" id="{AACE8FD5-857C-AB81-2DDA-508A761DC153}"/>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340718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99A05-9948-B74A-1F14-05CCA8B1E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F136F-D261-6D9B-36F7-45C384EDDE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165CB9-1F78-ABE4-DBE9-F8E999AFB0B2}"/>
              </a:ext>
            </a:extLst>
          </p:cNvPr>
          <p:cNvSpPr>
            <a:spLocks noGrp="1"/>
          </p:cNvSpPr>
          <p:nvPr>
            <p:ph type="body" idx="1"/>
          </p:nvPr>
        </p:nvSpPr>
        <p:spPr/>
        <p:txBody>
          <a:bodyPr/>
          <a:lstStyle/>
          <a:p>
            <a:r>
              <a:rPr lang="en-US"/>
              <a:t>Refer to the pictures of the moon in the student guide on </a:t>
            </a:r>
            <a:r>
              <a:rPr lang="en-US" b="1"/>
              <a:t>Lesson 6C How the Moon Changes </a:t>
            </a:r>
            <a:r>
              <a:rPr lang="en-US"/>
              <a:t>introduction section on Page 108. </a:t>
            </a:r>
          </a:p>
        </p:txBody>
      </p:sp>
      <p:sp>
        <p:nvSpPr>
          <p:cNvPr id="4" name="Slide Number Placeholder 3">
            <a:extLst>
              <a:ext uri="{FF2B5EF4-FFF2-40B4-BE49-F238E27FC236}">
                <a16:creationId xmlns:a16="http://schemas.microsoft.com/office/drawing/2014/main" id="{585F5166-AC68-D5FD-8A2A-84F2C093D936}"/>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466242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A4FEA-3A0D-56EA-BC67-ABBEC4511F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D4EED-6764-6F8F-67D8-9D0B71E18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856F2F-683E-FE1E-5948-BF582B8F5A87}"/>
              </a:ext>
            </a:extLst>
          </p:cNvPr>
          <p:cNvSpPr>
            <a:spLocks noGrp="1"/>
          </p:cNvSpPr>
          <p:nvPr>
            <p:ph type="body" idx="1"/>
          </p:nvPr>
        </p:nvSpPr>
        <p:spPr/>
        <p:txBody>
          <a:bodyPr/>
          <a:lstStyle/>
          <a:p>
            <a:r>
              <a:rPr lang="en-US"/>
              <a:t>From the link in the MDC Teacher Portal, display the </a:t>
            </a:r>
            <a:r>
              <a:rPr lang="en-US" i="1"/>
              <a:t>February and March Moon Phase Calendars</a:t>
            </a:r>
            <a:r>
              <a:rPr lang="en-US"/>
              <a:t>. In small groups (about four students/group), look at two months of the moon phase calendars.  Link: </a:t>
            </a:r>
            <a:r>
              <a:rPr lang="en-US">
                <a:hlinkClick r:id="rId3"/>
              </a:rPr>
              <a:t>Phases of the Moon - Moon: NASA Science</a:t>
            </a:r>
            <a:endParaRPr lang="en-US"/>
          </a:p>
        </p:txBody>
      </p:sp>
      <p:sp>
        <p:nvSpPr>
          <p:cNvPr id="4" name="Slide Number Placeholder 3">
            <a:extLst>
              <a:ext uri="{FF2B5EF4-FFF2-40B4-BE49-F238E27FC236}">
                <a16:creationId xmlns:a16="http://schemas.microsoft.com/office/drawing/2014/main" id="{ED65CB02-CD65-75BD-BCAC-72EDCDCE96C6}"/>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2532397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FD901-1DA2-BF12-9C21-5BF7C6990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2E75E-5E51-966D-2AC0-8D0A2D755D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850132-BFA1-12D4-433F-A78EF9DC55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66090C-34C4-A275-0D3F-CC7D5B9D8DA2}"/>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3261761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88ECB-B22E-3FAF-F93E-078FFCFEA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498D24-8522-C40F-DE10-2F0CF9FED9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044979-7606-D75F-B289-FC5E7051E4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E0AEE3-11CE-6A25-BDDF-0B05A15A7118}"/>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2796635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7211A-0568-5C52-22BC-6BCA28459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AD005-6A66-ABB0-6867-8675AB8CD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0FF48D-8AEA-F967-7694-387A53BDAFAD}"/>
              </a:ext>
            </a:extLst>
          </p:cNvPr>
          <p:cNvSpPr>
            <a:spLocks noGrp="1"/>
          </p:cNvSpPr>
          <p:nvPr>
            <p:ph type="body" idx="1"/>
          </p:nvPr>
        </p:nvSpPr>
        <p:spPr/>
        <p:txBody>
          <a:bodyPr/>
          <a:lstStyle/>
          <a:p>
            <a:r>
              <a:rPr lang="en-US"/>
              <a:t>Demonstrate how the moon moves around Earth and the only part of the moon that can be seen is the part lit up by the sun. We call this illumination.</a:t>
            </a:r>
          </a:p>
        </p:txBody>
      </p:sp>
      <p:sp>
        <p:nvSpPr>
          <p:cNvPr id="4" name="Slide Number Placeholder 3">
            <a:extLst>
              <a:ext uri="{FF2B5EF4-FFF2-40B4-BE49-F238E27FC236}">
                <a16:creationId xmlns:a16="http://schemas.microsoft.com/office/drawing/2014/main" id="{F8DA227E-B85F-E092-6CD1-2B5FC8933D98}"/>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2539691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D3ED0-4A28-B090-7D49-BE9A46314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EF2136-49B7-CD1F-A805-DD2D05B1B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BFFCC-58C7-EEC5-0EF2-71CCEDA45441}"/>
              </a:ext>
            </a:extLst>
          </p:cNvPr>
          <p:cNvSpPr>
            <a:spLocks noGrp="1"/>
          </p:cNvSpPr>
          <p:nvPr>
            <p:ph type="body" idx="1"/>
          </p:nvPr>
        </p:nvSpPr>
        <p:spPr/>
        <p:txBody>
          <a:bodyPr/>
          <a:lstStyle/>
          <a:p>
            <a:r>
              <a:rPr lang="en-US"/>
              <a:t>Use a flashlight to represent the sun and a basketball to represent the moon. You represent the Earth. Turn off the lights. Hold the basketball up high in the air. Have one student stand on a chair with the flashlight pointing directly at the basketball. The student will need to be at the same height as you. The student never leaves their station and always points the light at the basketball. With your back to the student and the basketball held high so the light is shining directly on the basketball (full moon), start turning slowly in a counterclockwise direction so the basketball is orbiting around you. As you turn your body, you will notice the light fade on the moon. When you are fully facing the student with the basketball high in your hand, the light is blocked by the moon (new moon).</a:t>
            </a:r>
          </a:p>
        </p:txBody>
      </p:sp>
      <p:sp>
        <p:nvSpPr>
          <p:cNvPr id="4" name="Slide Number Placeholder 3">
            <a:extLst>
              <a:ext uri="{FF2B5EF4-FFF2-40B4-BE49-F238E27FC236}">
                <a16:creationId xmlns:a16="http://schemas.microsoft.com/office/drawing/2014/main" id="{EE2FCF5D-4182-EDD6-7382-E6064B0D1421}"/>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4054714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EE176-FDFA-E9FA-4F42-DEC2ABF7A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3F708-8A76-0839-7F05-EF7C5353D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96A394-6840-5AAC-0F66-BB15A28086C0}"/>
              </a:ext>
            </a:extLst>
          </p:cNvPr>
          <p:cNvSpPr>
            <a:spLocks noGrp="1"/>
          </p:cNvSpPr>
          <p:nvPr>
            <p:ph type="body" idx="1"/>
          </p:nvPr>
        </p:nvSpPr>
        <p:spPr/>
        <p:txBody>
          <a:bodyPr/>
          <a:lstStyle/>
          <a:p>
            <a:r>
              <a:rPr lang="en-US"/>
              <a:t>When the moon is darkest because that is when the sky is at its darkest.</a:t>
            </a:r>
          </a:p>
          <a:p>
            <a:endParaRPr lang="en-US"/>
          </a:p>
          <a:p>
            <a:r>
              <a:rPr lang="en-US"/>
              <a:t>As you continue to turn, the light will start to show, or illuminate, on the other side of the moon. As you come back full circle with your back to the student, you will see another full moon. </a:t>
            </a:r>
          </a:p>
          <a:p>
            <a:endParaRPr lang="en-US"/>
          </a:p>
          <a:p>
            <a:r>
              <a:rPr lang="en-US"/>
              <a:t>Have students take turns with the flashlight and basketball to ensure they personally see how the shadow of the moon changes as the moon rotates around Earth (The student holding the ball).</a:t>
            </a:r>
          </a:p>
        </p:txBody>
      </p:sp>
      <p:sp>
        <p:nvSpPr>
          <p:cNvPr id="4" name="Slide Number Placeholder 3">
            <a:extLst>
              <a:ext uri="{FF2B5EF4-FFF2-40B4-BE49-F238E27FC236}">
                <a16:creationId xmlns:a16="http://schemas.microsoft.com/office/drawing/2014/main" id="{8227E194-2B52-C1D6-9A4C-749C1E15F7C9}"/>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1401176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D6472-726E-A904-5FBB-DE083BC0F7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96C9E0-783D-AF5D-7B57-979908AE36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BBA8E-C6F4-4FF7-FBE8-D75F1740B8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C0B605-5C4E-F605-CFEE-2EDC59059B1C}"/>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1073641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604B5-DDD3-D252-519B-CF6836066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AB0578-A727-6766-1A1D-176ECA5B18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E6B2FF-C606-BEE8-32CD-8B04CA4D0704}"/>
              </a:ext>
            </a:extLst>
          </p:cNvPr>
          <p:cNvSpPr>
            <a:spLocks noGrp="1"/>
          </p:cNvSpPr>
          <p:nvPr>
            <p:ph type="body" idx="1"/>
          </p:nvPr>
        </p:nvSpPr>
        <p:spPr/>
        <p:txBody>
          <a:bodyPr/>
          <a:lstStyle/>
          <a:p>
            <a:r>
              <a:rPr lang="en-US"/>
              <a:t>Share Moon Phase Photos to help students begin to recognize various views of the moon. As you model the moon’s orbit of the Earth and corresponding light reflected, use these vocabulary terms. </a:t>
            </a:r>
          </a:p>
        </p:txBody>
      </p:sp>
      <p:sp>
        <p:nvSpPr>
          <p:cNvPr id="4" name="Slide Number Placeholder 3">
            <a:extLst>
              <a:ext uri="{FF2B5EF4-FFF2-40B4-BE49-F238E27FC236}">
                <a16:creationId xmlns:a16="http://schemas.microsoft.com/office/drawing/2014/main" id="{8E86EBF0-0F7C-D22B-4333-07EDED5ACFCB}"/>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1905867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16FE1-DAFD-C8A0-80CF-C3F96FC79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A2189-792D-E78D-3270-7817E7B9FD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4D4212-B74B-12F0-B91B-70613844BE47}"/>
              </a:ext>
            </a:extLst>
          </p:cNvPr>
          <p:cNvSpPr>
            <a:spLocks noGrp="1"/>
          </p:cNvSpPr>
          <p:nvPr>
            <p:ph type="body" idx="1"/>
          </p:nvPr>
        </p:nvSpPr>
        <p:spPr/>
        <p:txBody>
          <a:bodyPr/>
          <a:lstStyle/>
          <a:p>
            <a:r>
              <a:rPr lang="en-US"/>
              <a:t>As you model the moon’s orbit of the Earth and corresponding light reflected, use these vocabulary terms. </a:t>
            </a:r>
          </a:p>
        </p:txBody>
      </p:sp>
      <p:sp>
        <p:nvSpPr>
          <p:cNvPr id="4" name="Slide Number Placeholder 3">
            <a:extLst>
              <a:ext uri="{FF2B5EF4-FFF2-40B4-BE49-F238E27FC236}">
                <a16:creationId xmlns:a16="http://schemas.microsoft.com/office/drawing/2014/main" id="{7E661386-010E-2143-DDAE-7206B10D8FC4}"/>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2528119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7A32F-F288-C1FB-2C6D-8CC786642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FA0A5-326E-7A23-8613-E01D8BB18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FDEC1B-6A9B-9419-2125-90C9FB2E26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DCA397-D126-6DB9-8E6C-367B6C3E7469}"/>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1105949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1DA52-9DEC-267A-8E3C-370B7B90EC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0A92B-3A1C-86A7-6CC0-378E22E8E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489666-F48D-9FD8-16F9-A06BFD189191}"/>
              </a:ext>
            </a:extLst>
          </p:cNvPr>
          <p:cNvSpPr>
            <a:spLocks noGrp="1"/>
          </p:cNvSpPr>
          <p:nvPr>
            <p:ph type="body" idx="1"/>
          </p:nvPr>
        </p:nvSpPr>
        <p:spPr/>
        <p:txBody>
          <a:bodyPr/>
          <a:lstStyle/>
          <a:p>
            <a:r>
              <a:rPr lang="en-US"/>
              <a:t>Display the How the Night Came to Be Presentation. Read aloud the story. It is the Native American story Hole in the </a:t>
            </a:r>
            <a:r>
              <a:rPr lang="en-US" b="0" i="1"/>
              <a:t>Blanket/How the Night Sky Came</a:t>
            </a:r>
            <a:r>
              <a:rPr lang="en-US"/>
              <a:t> to Be legend from the Chumash tribal group.</a:t>
            </a:r>
          </a:p>
        </p:txBody>
      </p:sp>
      <p:sp>
        <p:nvSpPr>
          <p:cNvPr id="4" name="Slide Number Placeholder 3">
            <a:extLst>
              <a:ext uri="{FF2B5EF4-FFF2-40B4-BE49-F238E27FC236}">
                <a16:creationId xmlns:a16="http://schemas.microsoft.com/office/drawing/2014/main" id="{954CA07F-F72B-6ED6-10B4-CA45D20E60F5}"/>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3836291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03A28-AA38-80B9-3844-B7A2BDB699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BB14E1-8EA0-E491-309E-093ACF892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6E892-8ED8-27C0-397E-B1BD92B6C3C5}"/>
              </a:ext>
            </a:extLst>
          </p:cNvPr>
          <p:cNvSpPr>
            <a:spLocks noGrp="1"/>
          </p:cNvSpPr>
          <p:nvPr>
            <p:ph type="body" idx="1"/>
          </p:nvPr>
        </p:nvSpPr>
        <p:spPr/>
        <p:txBody>
          <a:bodyPr/>
          <a:lstStyle/>
          <a:p>
            <a:r>
              <a:rPr lang="en-US"/>
              <a:t>Sunlight</a:t>
            </a:r>
          </a:p>
        </p:txBody>
      </p:sp>
      <p:sp>
        <p:nvSpPr>
          <p:cNvPr id="4" name="Slide Number Placeholder 3">
            <a:extLst>
              <a:ext uri="{FF2B5EF4-FFF2-40B4-BE49-F238E27FC236}">
                <a16:creationId xmlns:a16="http://schemas.microsoft.com/office/drawing/2014/main" id="{494BFD57-543F-6802-D2DA-FF847371B88C}"/>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1275333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81F16-865D-F9E0-9DC0-E8C7FADD9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98B096-73E6-8809-FF78-DBA5F02477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DD0F10-6831-44EF-CC21-1CBF7CF3CC1B}"/>
              </a:ext>
            </a:extLst>
          </p:cNvPr>
          <p:cNvSpPr>
            <a:spLocks noGrp="1"/>
          </p:cNvSpPr>
          <p:nvPr>
            <p:ph type="body" idx="1"/>
          </p:nvPr>
        </p:nvSpPr>
        <p:spPr/>
        <p:txBody>
          <a:bodyPr/>
          <a:lstStyle/>
          <a:p>
            <a:r>
              <a:rPr lang="en-US" b="1"/>
              <a:t>When is it the best time to see the stars? </a:t>
            </a:r>
            <a:r>
              <a:rPr lang="en-US"/>
              <a:t>(When the whole moon is dark/New Moon) </a:t>
            </a:r>
            <a:r>
              <a:rPr lang="en-US" b="1"/>
              <a:t>Why? </a:t>
            </a:r>
            <a:r>
              <a:rPr lang="en-US"/>
              <a:t>(The sky is at its darkest.)</a:t>
            </a:r>
          </a:p>
        </p:txBody>
      </p:sp>
      <p:sp>
        <p:nvSpPr>
          <p:cNvPr id="4" name="Slide Number Placeholder 3">
            <a:extLst>
              <a:ext uri="{FF2B5EF4-FFF2-40B4-BE49-F238E27FC236}">
                <a16:creationId xmlns:a16="http://schemas.microsoft.com/office/drawing/2014/main" id="{DD33751C-36CF-99A3-C559-8907B7FFFE30}"/>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1174709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1B139-84F2-3641-5E50-551632203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7CE0C-A114-922F-830A-A5D795F1C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24CB5-75DD-21E7-28CC-6561D6A40270}"/>
              </a:ext>
            </a:extLst>
          </p:cNvPr>
          <p:cNvSpPr>
            <a:spLocks noGrp="1"/>
          </p:cNvSpPr>
          <p:nvPr>
            <p:ph type="body" idx="1"/>
          </p:nvPr>
        </p:nvSpPr>
        <p:spPr/>
        <p:txBody>
          <a:bodyPr/>
          <a:lstStyle/>
          <a:p>
            <a:r>
              <a:rPr lang="en-US"/>
              <a:t>Yes.</a:t>
            </a:r>
          </a:p>
        </p:txBody>
      </p:sp>
      <p:sp>
        <p:nvSpPr>
          <p:cNvPr id="4" name="Slide Number Placeholder 3">
            <a:extLst>
              <a:ext uri="{FF2B5EF4-FFF2-40B4-BE49-F238E27FC236}">
                <a16:creationId xmlns:a16="http://schemas.microsoft.com/office/drawing/2014/main" id="{4EBD516C-489C-5745-4625-3FB3CA0B60A4}"/>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155004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DE12F-13B2-375C-045F-A50A7E584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30E44D-C013-DC1F-7975-30E90EED6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98AF5-18CC-6E5A-B947-242E6652FE0C}"/>
              </a:ext>
            </a:extLst>
          </p:cNvPr>
          <p:cNvSpPr>
            <a:spLocks noGrp="1"/>
          </p:cNvSpPr>
          <p:nvPr>
            <p:ph type="body" idx="1"/>
          </p:nvPr>
        </p:nvSpPr>
        <p:spPr/>
        <p:txBody>
          <a:bodyPr/>
          <a:lstStyle/>
          <a:p>
            <a:r>
              <a:rPr lang="en-US"/>
              <a:t>(Answers will vary.) It takes one full month for us to see the different phases and shapes of the moon.</a:t>
            </a:r>
          </a:p>
        </p:txBody>
      </p:sp>
      <p:sp>
        <p:nvSpPr>
          <p:cNvPr id="4" name="Slide Number Placeholder 3">
            <a:extLst>
              <a:ext uri="{FF2B5EF4-FFF2-40B4-BE49-F238E27FC236}">
                <a16:creationId xmlns:a16="http://schemas.microsoft.com/office/drawing/2014/main" id="{3DBB9622-2A2B-557C-0E9A-DC6DB7A04058}"/>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635539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3B5DA0-97F2-9EC8-BD15-297000ED1F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C2573-2901-E104-3F2F-819CDB694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E5E075-4B3B-AB9F-9225-DCF2ADC2B015}"/>
              </a:ext>
            </a:extLst>
          </p:cNvPr>
          <p:cNvSpPr>
            <a:spLocks noGrp="1"/>
          </p:cNvSpPr>
          <p:nvPr>
            <p:ph type="body" idx="1"/>
          </p:nvPr>
        </p:nvSpPr>
        <p:spPr/>
        <p:txBody>
          <a:bodyPr/>
          <a:lstStyle/>
          <a:p>
            <a:r>
              <a:rPr lang="en-US"/>
              <a:t>Begin with a new or full moon, select one to three days of the week for students to observe at the same time each night and have students draw the way the moon looks that night in their student guide </a:t>
            </a:r>
            <a:r>
              <a:rPr lang="en-US" b="1"/>
              <a:t>Science Notebook 6C Moon Observations Night 1, Night 2, and Night 3</a:t>
            </a:r>
            <a:r>
              <a:rPr lang="en-US"/>
              <a:t> pages 110-112.</a:t>
            </a:r>
          </a:p>
          <a:p>
            <a:endParaRPr lang="en-US"/>
          </a:p>
          <a:p>
            <a:r>
              <a:rPr lang="en-US" b="1"/>
              <a:t>Teacher Note: </a:t>
            </a:r>
            <a:r>
              <a:rPr lang="en-US"/>
              <a:t>Ideally allow several days between each moon observation students make. If the teacher prefers, copies can be made of </a:t>
            </a:r>
            <a:r>
              <a:rPr lang="en-US" b="1"/>
              <a:t>6C Moon Observations Student Page </a:t>
            </a:r>
            <a:r>
              <a:rPr lang="en-US"/>
              <a:t>and given to students to take home rather than taking home the student book. Upon returning to school, students can staple the completed take-home sheets onto the observation page in the student guide.</a:t>
            </a:r>
          </a:p>
          <a:p>
            <a:endParaRPr lang="en-US"/>
          </a:p>
          <a:p>
            <a:r>
              <a:rPr lang="en-US"/>
              <a:t>After three days of observations, discuss what they notice. Using what they know about patterns of the moon, ask students what they predict will happen next. </a:t>
            </a:r>
          </a:p>
          <a:p>
            <a:endParaRPr lang="en-US"/>
          </a:p>
          <a:p>
            <a:r>
              <a:rPr lang="en-US"/>
              <a:t>In the classroom, during calendar time, add a picture of what the moon looks like. Discuss the pictures of the changing moon.</a:t>
            </a:r>
          </a:p>
          <a:p>
            <a:endParaRPr lang="en-US"/>
          </a:p>
          <a:p>
            <a:r>
              <a:rPr lang="en-US" b="1"/>
              <a:t>Teacher Note: </a:t>
            </a:r>
            <a:r>
              <a:rPr lang="en-US"/>
              <a:t>If time allows, you may want to expand student observations over a long period, preferably a full month, so students can see a complete moon cycle.</a:t>
            </a:r>
          </a:p>
        </p:txBody>
      </p:sp>
      <p:sp>
        <p:nvSpPr>
          <p:cNvPr id="4" name="Slide Number Placeholder 3">
            <a:extLst>
              <a:ext uri="{FF2B5EF4-FFF2-40B4-BE49-F238E27FC236}">
                <a16:creationId xmlns:a16="http://schemas.microsoft.com/office/drawing/2014/main" id="{98A8642A-2169-1C87-B11D-B04F25D4A473}"/>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724009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16E22-7782-3B26-463F-191268186B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4BFB8-D062-4581-3EFE-579F8890A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C1904-10BB-01D8-EDC3-C722061A8194}"/>
              </a:ext>
            </a:extLst>
          </p:cNvPr>
          <p:cNvSpPr>
            <a:spLocks noGrp="1"/>
          </p:cNvSpPr>
          <p:nvPr>
            <p:ph type="body" idx="1"/>
          </p:nvPr>
        </p:nvSpPr>
        <p:spPr/>
        <p:txBody>
          <a:bodyPr/>
          <a:lstStyle/>
          <a:p>
            <a:r>
              <a:rPr lang="en-US"/>
              <a:t>Refer to the </a:t>
            </a:r>
            <a:r>
              <a:rPr lang="en-US" b="1"/>
              <a:t>Lesson 6C How the Moon Changes </a:t>
            </a:r>
            <a:r>
              <a:rPr lang="en-US"/>
              <a:t>introduction page with the pictures of the moon and stars and night. </a:t>
            </a:r>
          </a:p>
        </p:txBody>
      </p:sp>
      <p:sp>
        <p:nvSpPr>
          <p:cNvPr id="4" name="Slide Number Placeholder 3">
            <a:extLst>
              <a:ext uri="{FF2B5EF4-FFF2-40B4-BE49-F238E27FC236}">
                <a16:creationId xmlns:a16="http://schemas.microsoft.com/office/drawing/2014/main" id="{86D58C41-6789-8A4C-FF01-E5E3C813D4F6}"/>
              </a:ext>
            </a:extLst>
          </p:cNvPr>
          <p:cNvSpPr>
            <a:spLocks noGrp="1"/>
          </p:cNvSpPr>
          <p:nvPr>
            <p:ph type="sldNum" sz="quarter" idx="5"/>
          </p:nvPr>
        </p:nvSpPr>
        <p:spPr/>
        <p:txBody>
          <a:bodyPr/>
          <a:lstStyle/>
          <a:p>
            <a:fld id="{F7C19E1B-9841-4947-956E-4E7489943B16}" type="slidenum">
              <a:rPr lang="en-US" smtClean="0"/>
              <a:t>36</a:t>
            </a:fld>
            <a:endParaRPr lang="en-US"/>
          </a:p>
        </p:txBody>
      </p:sp>
    </p:spTree>
    <p:extLst>
      <p:ext uri="{BB962C8B-B14F-4D97-AF65-F5344CB8AC3E}">
        <p14:creationId xmlns:p14="http://schemas.microsoft.com/office/powerpoint/2010/main" val="32417817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0015C-5144-2716-4F65-A114E2D8C2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388CD-4362-1B8A-3C8C-86ACEFC3AF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423AF2-D5A8-C6DD-5ACB-2192F30859EA}"/>
              </a:ext>
            </a:extLst>
          </p:cNvPr>
          <p:cNvSpPr>
            <a:spLocks noGrp="1"/>
          </p:cNvSpPr>
          <p:nvPr>
            <p:ph type="body" idx="1"/>
          </p:nvPr>
        </p:nvSpPr>
        <p:spPr/>
        <p:txBody>
          <a:bodyPr/>
          <a:lstStyle/>
          <a:p>
            <a:r>
              <a:rPr lang="en-US"/>
              <a:t>After exploring that moon and stars can be seen at night and that the moon takes on different shapes, have students open their student guides to the </a:t>
            </a:r>
            <a:r>
              <a:rPr lang="en-US" b="1"/>
              <a:t>Claim, Evidence, Reasoning </a:t>
            </a:r>
            <a:r>
              <a:rPr lang="en-US"/>
              <a:t>section on Page 113. Discuss the page with the students – read the guiding question and then explain what the students need to do to answer the questions (fill in the blanks, draw the moon shapes, and circle the moon phase that is best for seeing stars).</a:t>
            </a:r>
          </a:p>
        </p:txBody>
      </p:sp>
      <p:sp>
        <p:nvSpPr>
          <p:cNvPr id="4" name="Slide Number Placeholder 3">
            <a:extLst>
              <a:ext uri="{FF2B5EF4-FFF2-40B4-BE49-F238E27FC236}">
                <a16:creationId xmlns:a16="http://schemas.microsoft.com/office/drawing/2014/main" id="{9B95A1FE-C4D9-2978-8DFB-E0A956257778}"/>
              </a:ext>
            </a:extLst>
          </p:cNvPr>
          <p:cNvSpPr>
            <a:spLocks noGrp="1"/>
          </p:cNvSpPr>
          <p:nvPr>
            <p:ph type="sldNum" sz="quarter" idx="5"/>
          </p:nvPr>
        </p:nvSpPr>
        <p:spPr/>
        <p:txBody>
          <a:bodyPr/>
          <a:lstStyle/>
          <a:p>
            <a:fld id="{F7C19E1B-9841-4947-956E-4E7489943B16}" type="slidenum">
              <a:rPr lang="en-US" smtClean="0"/>
              <a:t>37</a:t>
            </a:fld>
            <a:endParaRPr lang="en-US"/>
          </a:p>
        </p:txBody>
      </p:sp>
    </p:spTree>
    <p:extLst>
      <p:ext uri="{BB962C8B-B14F-4D97-AF65-F5344CB8AC3E}">
        <p14:creationId xmlns:p14="http://schemas.microsoft.com/office/powerpoint/2010/main" val="371176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BC5C1-6134-9F72-8D8F-1785A20587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5DB6D-A427-0D6D-6B0D-695D389D9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C1AF88-0417-7F34-BAC5-DC160FBC1004}"/>
              </a:ext>
            </a:extLst>
          </p:cNvPr>
          <p:cNvSpPr>
            <a:spLocks noGrp="1"/>
          </p:cNvSpPr>
          <p:nvPr>
            <p:ph type="body" idx="1"/>
          </p:nvPr>
        </p:nvSpPr>
        <p:spPr/>
        <p:txBody>
          <a:bodyPr/>
          <a:lstStyle/>
          <a:p>
            <a:r>
              <a:rPr lang="en-US" b="1"/>
              <a:t>Rubric:</a:t>
            </a:r>
          </a:p>
          <a:p>
            <a:pPr marL="171450" indent="-171450">
              <a:buFont typeface="Arial" panose="020B0604020202020204" pitchFamily="34" charset="0"/>
              <a:buChar char="•"/>
            </a:pPr>
            <a:r>
              <a:rPr lang="en-US"/>
              <a:t>4 (Exceeds) – Students write the correct claim and draw the three shapes of the moon into the blanks and fill in all the blanks correctly for their reasoning.</a:t>
            </a:r>
          </a:p>
          <a:p>
            <a:pPr marL="171450" indent="-171450">
              <a:buFont typeface="Arial" panose="020B0604020202020204" pitchFamily="34" charset="0"/>
              <a:buChar char="•"/>
            </a:pPr>
            <a:r>
              <a:rPr lang="en-US"/>
              <a:t>3 (Meets) – Students write either the correct claim or draw some of the three shapes of the moon into the blanks and fill in most of the blanks correctly for their reasoning.</a:t>
            </a:r>
          </a:p>
          <a:p>
            <a:pPr marL="171450" indent="-171450">
              <a:buFont typeface="Arial" panose="020B0604020202020204" pitchFamily="34" charset="0"/>
              <a:buChar char="•"/>
            </a:pPr>
            <a:r>
              <a:rPr lang="en-US"/>
              <a:t>2 (Partially Meets) – Students do not write the correct claim or draw some of the three shapes of the moon into the blanks and fill in most of the blanks correctly for their reasoning.</a:t>
            </a:r>
          </a:p>
          <a:p>
            <a:pPr marL="171450" indent="-171450">
              <a:buFont typeface="Arial" panose="020B0604020202020204" pitchFamily="34" charset="0"/>
              <a:buChar char="•"/>
            </a:pPr>
            <a:r>
              <a:rPr lang="en-US"/>
              <a:t>1 (Doesn’t Meet) – Students do not write the correct claim or draw the three shapes of the moon into the blanks and do not fill in any of the blanks correctly for their reasoning.</a:t>
            </a:r>
          </a:p>
        </p:txBody>
      </p:sp>
      <p:sp>
        <p:nvSpPr>
          <p:cNvPr id="4" name="Slide Number Placeholder 3">
            <a:extLst>
              <a:ext uri="{FF2B5EF4-FFF2-40B4-BE49-F238E27FC236}">
                <a16:creationId xmlns:a16="http://schemas.microsoft.com/office/drawing/2014/main" id="{141ECFF3-3F35-03C5-CFD8-E50D7A1CBA65}"/>
              </a:ext>
            </a:extLst>
          </p:cNvPr>
          <p:cNvSpPr>
            <a:spLocks noGrp="1"/>
          </p:cNvSpPr>
          <p:nvPr>
            <p:ph type="sldNum" sz="quarter" idx="5"/>
          </p:nvPr>
        </p:nvSpPr>
        <p:spPr/>
        <p:txBody>
          <a:bodyPr/>
          <a:lstStyle/>
          <a:p>
            <a:fld id="{F7C19E1B-9841-4947-956E-4E7489943B16}" type="slidenum">
              <a:rPr lang="en-US" smtClean="0"/>
              <a:t>38</a:t>
            </a:fld>
            <a:endParaRPr lang="en-US"/>
          </a:p>
        </p:txBody>
      </p:sp>
    </p:spTree>
    <p:extLst>
      <p:ext uri="{BB962C8B-B14F-4D97-AF65-F5344CB8AC3E}">
        <p14:creationId xmlns:p14="http://schemas.microsoft.com/office/powerpoint/2010/main" val="2001808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B9073-2868-9FF2-F5EE-C465579AF2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58F29B-A133-4DE8-0C05-D6EE58127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757C71-CDAC-E597-4183-5B6E5741FB08}"/>
              </a:ext>
            </a:extLst>
          </p:cNvPr>
          <p:cNvSpPr>
            <a:spLocks noGrp="1"/>
          </p:cNvSpPr>
          <p:nvPr>
            <p:ph type="body" idx="1"/>
          </p:nvPr>
        </p:nvSpPr>
        <p:spPr/>
        <p:txBody>
          <a:bodyPr/>
          <a:lstStyle/>
          <a:p>
            <a:r>
              <a:rPr lang="en-US" b="1"/>
              <a:t>Teacher Note: </a:t>
            </a:r>
            <a:r>
              <a:rPr lang="en-US"/>
              <a:t>Day and night animals will be discussed in the next lesson, Lesson 6D Good Morning, Good Night.</a:t>
            </a:r>
          </a:p>
          <a:p>
            <a:endParaRPr lang="en-US"/>
          </a:p>
          <a:p>
            <a:r>
              <a:rPr lang="en-US"/>
              <a:t>Let’s apply this idea to how the moon and night change and how we might change our own behavior.</a:t>
            </a:r>
          </a:p>
        </p:txBody>
      </p:sp>
      <p:sp>
        <p:nvSpPr>
          <p:cNvPr id="4" name="Slide Number Placeholder 3">
            <a:extLst>
              <a:ext uri="{FF2B5EF4-FFF2-40B4-BE49-F238E27FC236}">
                <a16:creationId xmlns:a16="http://schemas.microsoft.com/office/drawing/2014/main" id="{44FEDB00-7F10-1E0F-B4BA-7C613B1FBD95}"/>
              </a:ext>
            </a:extLst>
          </p:cNvPr>
          <p:cNvSpPr>
            <a:spLocks noGrp="1"/>
          </p:cNvSpPr>
          <p:nvPr>
            <p:ph type="sldNum" sz="quarter" idx="5"/>
          </p:nvPr>
        </p:nvSpPr>
        <p:spPr/>
        <p:txBody>
          <a:bodyPr/>
          <a:lstStyle/>
          <a:p>
            <a:fld id="{F7C19E1B-9841-4947-956E-4E7489943B16}" type="slidenum">
              <a:rPr lang="en-US" smtClean="0"/>
              <a:t>39</a:t>
            </a:fld>
            <a:endParaRPr lang="en-US"/>
          </a:p>
        </p:txBody>
      </p:sp>
    </p:spTree>
    <p:extLst>
      <p:ext uri="{BB962C8B-B14F-4D97-AF65-F5344CB8AC3E}">
        <p14:creationId xmlns:p14="http://schemas.microsoft.com/office/powerpoint/2010/main" val="2297367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41917-0A5E-FD27-A5BA-3759B88131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678D39-4AEF-6709-C511-FE8A3FE29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B4CE6-FEA1-3BDD-7B41-815019148BB6}"/>
              </a:ext>
            </a:extLst>
          </p:cNvPr>
          <p:cNvSpPr>
            <a:spLocks noGrp="1"/>
          </p:cNvSpPr>
          <p:nvPr>
            <p:ph type="body" idx="1"/>
          </p:nvPr>
        </p:nvSpPr>
        <p:spPr/>
        <p:txBody>
          <a:bodyPr/>
          <a:lstStyle/>
          <a:p>
            <a:r>
              <a:rPr lang="en-US"/>
              <a:t>Think about how these changes may apply to some of our wildlife in Missouri and if they also do something different at night. Keep this in mind for our next lesson.</a:t>
            </a:r>
          </a:p>
        </p:txBody>
      </p:sp>
      <p:sp>
        <p:nvSpPr>
          <p:cNvPr id="4" name="Slide Number Placeholder 3">
            <a:extLst>
              <a:ext uri="{FF2B5EF4-FFF2-40B4-BE49-F238E27FC236}">
                <a16:creationId xmlns:a16="http://schemas.microsoft.com/office/drawing/2014/main" id="{4FF25137-0774-9467-005E-24FC081E4CF9}"/>
              </a:ext>
            </a:extLst>
          </p:cNvPr>
          <p:cNvSpPr>
            <a:spLocks noGrp="1"/>
          </p:cNvSpPr>
          <p:nvPr>
            <p:ph type="sldNum" sz="quarter" idx="5"/>
          </p:nvPr>
        </p:nvSpPr>
        <p:spPr/>
        <p:txBody>
          <a:bodyPr/>
          <a:lstStyle/>
          <a:p>
            <a:fld id="{F7C19E1B-9841-4947-956E-4E7489943B16}" type="slidenum">
              <a:rPr lang="en-US" smtClean="0"/>
              <a:t>40</a:t>
            </a:fld>
            <a:endParaRPr lang="en-US"/>
          </a:p>
        </p:txBody>
      </p:sp>
    </p:spTree>
    <p:extLst>
      <p:ext uri="{BB962C8B-B14F-4D97-AF65-F5344CB8AC3E}">
        <p14:creationId xmlns:p14="http://schemas.microsoft.com/office/powerpoint/2010/main" val="1534534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95EAB-52B6-E38A-2414-AE3067157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AA46A-BCD6-497C-8240-D9E463ABCD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0FF9BA-8BFA-4687-DBF1-8217D1E3BD46}"/>
              </a:ext>
            </a:extLst>
          </p:cNvPr>
          <p:cNvSpPr>
            <a:spLocks noGrp="1"/>
          </p:cNvSpPr>
          <p:nvPr>
            <p:ph type="body" idx="1"/>
          </p:nvPr>
        </p:nvSpPr>
        <p:spPr/>
        <p:txBody>
          <a:bodyPr/>
          <a:lstStyle/>
          <a:p>
            <a:r>
              <a:rPr lang="en-US"/>
              <a:t>Animals in Pictures: Bald Eagle and White-tailed Deer</a:t>
            </a:r>
          </a:p>
        </p:txBody>
      </p:sp>
      <p:sp>
        <p:nvSpPr>
          <p:cNvPr id="4" name="Slide Number Placeholder 3">
            <a:extLst>
              <a:ext uri="{FF2B5EF4-FFF2-40B4-BE49-F238E27FC236}">
                <a16:creationId xmlns:a16="http://schemas.microsoft.com/office/drawing/2014/main" id="{16F5AA00-FBCA-1BFE-5729-2F2DF39EF59B}"/>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366488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400D0-3937-173B-0002-9EF4E9DB2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D51FE-095A-B01F-4B06-C5C4187D55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B4E1E-7712-B987-4CC6-EA3CD203E7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8CDC98-A2E9-BF44-65AC-5DE992746D5B}"/>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166097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C6F55-0CEF-654A-105A-83BE43C66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C609CB-4D71-4A26-50F2-BDD9051E2D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D11B15-72E2-72FD-F9F6-271D6A3BD1C2}"/>
              </a:ext>
            </a:extLst>
          </p:cNvPr>
          <p:cNvSpPr>
            <a:spLocks noGrp="1"/>
          </p:cNvSpPr>
          <p:nvPr>
            <p:ph type="body" idx="1"/>
          </p:nvPr>
        </p:nvSpPr>
        <p:spPr/>
        <p:txBody>
          <a:bodyPr/>
          <a:lstStyle/>
          <a:p>
            <a:r>
              <a:rPr lang="en-US"/>
              <a:t>Animal in picture: Black bear</a:t>
            </a:r>
          </a:p>
        </p:txBody>
      </p:sp>
      <p:sp>
        <p:nvSpPr>
          <p:cNvPr id="4" name="Slide Number Placeholder 3">
            <a:extLst>
              <a:ext uri="{FF2B5EF4-FFF2-40B4-BE49-F238E27FC236}">
                <a16:creationId xmlns:a16="http://schemas.microsoft.com/office/drawing/2014/main" id="{3A73F8D2-44A9-4987-864C-C85FFFC5E855}"/>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3003540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D410B-AE78-7A65-F178-BF515256D3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5A97C9-CC32-C365-C8A3-487B5F8CE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0FCF4A-C296-CC72-55B3-7C8C67918548}"/>
              </a:ext>
            </a:extLst>
          </p:cNvPr>
          <p:cNvSpPr>
            <a:spLocks noGrp="1"/>
          </p:cNvSpPr>
          <p:nvPr>
            <p:ph type="body" idx="1"/>
          </p:nvPr>
        </p:nvSpPr>
        <p:spPr/>
        <p:txBody>
          <a:bodyPr/>
          <a:lstStyle/>
          <a:p>
            <a:r>
              <a:rPr lang="en-US"/>
              <a:t>Animal in Picture: Turkey Vulture</a:t>
            </a:r>
          </a:p>
        </p:txBody>
      </p:sp>
      <p:sp>
        <p:nvSpPr>
          <p:cNvPr id="4" name="Slide Number Placeholder 3">
            <a:extLst>
              <a:ext uri="{FF2B5EF4-FFF2-40B4-BE49-F238E27FC236}">
                <a16:creationId xmlns:a16="http://schemas.microsoft.com/office/drawing/2014/main" id="{07081344-1AB7-A035-273B-90E16F0FFD3B}"/>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1904107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87FE4-8789-F74D-6EBA-8FC77DBFE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5D407-504B-25FC-903D-A4AF08A1B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D1DB48-F03B-B796-F0C6-25C1B7CDE893}"/>
              </a:ext>
            </a:extLst>
          </p:cNvPr>
          <p:cNvSpPr>
            <a:spLocks noGrp="1"/>
          </p:cNvSpPr>
          <p:nvPr>
            <p:ph type="body" idx="1"/>
          </p:nvPr>
        </p:nvSpPr>
        <p:spPr/>
        <p:txBody>
          <a:bodyPr/>
          <a:lstStyle/>
          <a:p>
            <a:r>
              <a:rPr lang="en-US"/>
              <a:t>Animal in Picture: Ruby-throated  Hummingbird</a:t>
            </a:r>
          </a:p>
        </p:txBody>
      </p:sp>
      <p:sp>
        <p:nvSpPr>
          <p:cNvPr id="4" name="Slide Number Placeholder 3">
            <a:extLst>
              <a:ext uri="{FF2B5EF4-FFF2-40B4-BE49-F238E27FC236}">
                <a16:creationId xmlns:a16="http://schemas.microsoft.com/office/drawing/2014/main" id="{22402BF1-487C-ADEC-433C-6623613983C2}"/>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930311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0764D-F720-4FCB-932A-8B7E5A8CB0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38656-FE98-A617-2491-D093A94C6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7B615C-818A-D83F-9EFC-2A651EDA79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7D3890-EE1D-3C16-7B5D-8840E479EE02}"/>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3663374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F030E-ED70-221F-722B-F614CC82F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D5F0D8-DEDF-AC9C-1BBA-DD59998F64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F7FC0F-AFCA-E538-9649-0428799C49CF}"/>
              </a:ext>
            </a:extLst>
          </p:cNvPr>
          <p:cNvSpPr>
            <a:spLocks noGrp="1"/>
          </p:cNvSpPr>
          <p:nvPr>
            <p:ph type="dt" sz="half" idx="10"/>
          </p:nvPr>
        </p:nvSpPr>
        <p:spPr/>
        <p:txBody>
          <a:bodyPr/>
          <a:lstStyle/>
          <a:p>
            <a:fld id="{D4C0846C-C2BB-4813-9973-91E3D5773BA8}" type="datetimeFigureOut">
              <a:rPr lang="en-US" smtClean="0"/>
              <a:t>8/14/2025</a:t>
            </a:fld>
            <a:endParaRPr lang="en-US"/>
          </a:p>
        </p:txBody>
      </p:sp>
      <p:sp>
        <p:nvSpPr>
          <p:cNvPr id="5" name="Footer Placeholder 4">
            <a:extLst>
              <a:ext uri="{FF2B5EF4-FFF2-40B4-BE49-F238E27FC236}">
                <a16:creationId xmlns:a16="http://schemas.microsoft.com/office/drawing/2014/main" id="{CE3E9B1A-A2EB-04D4-2D18-6B2CA1854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B29AB-ED0B-B2CF-DA15-2E178AF82823}"/>
              </a:ext>
            </a:extLst>
          </p:cNvPr>
          <p:cNvSpPr>
            <a:spLocks noGrp="1"/>
          </p:cNvSpPr>
          <p:nvPr>
            <p:ph type="sldNum" sz="quarter" idx="12"/>
          </p:nvPr>
        </p:nvSpPr>
        <p:spPr/>
        <p:txBody>
          <a:bodyPr/>
          <a:lstStyle/>
          <a:p>
            <a:fld id="{34704486-D442-4235-87B5-5BE8EE1D4158}" type="slidenum">
              <a:rPr lang="en-US" smtClean="0"/>
              <a:t>‹#›</a:t>
            </a:fld>
            <a:endParaRPr lang="en-US"/>
          </a:p>
        </p:txBody>
      </p:sp>
    </p:spTree>
    <p:extLst>
      <p:ext uri="{BB962C8B-B14F-4D97-AF65-F5344CB8AC3E}">
        <p14:creationId xmlns:p14="http://schemas.microsoft.com/office/powerpoint/2010/main" val="342661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EF2CC-EE45-DBA5-981F-0672E5A6D7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2E1EEF-8E94-DF6E-EE16-07AB472BA5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3CB56-7BA2-060C-86A9-F304FAFE619D}"/>
              </a:ext>
            </a:extLst>
          </p:cNvPr>
          <p:cNvSpPr>
            <a:spLocks noGrp="1"/>
          </p:cNvSpPr>
          <p:nvPr>
            <p:ph type="dt" sz="half" idx="10"/>
          </p:nvPr>
        </p:nvSpPr>
        <p:spPr/>
        <p:txBody>
          <a:bodyPr/>
          <a:lstStyle/>
          <a:p>
            <a:fld id="{D4C0846C-C2BB-4813-9973-91E3D5773BA8}" type="datetimeFigureOut">
              <a:rPr lang="en-US" smtClean="0"/>
              <a:t>8/14/2025</a:t>
            </a:fld>
            <a:endParaRPr lang="en-US"/>
          </a:p>
        </p:txBody>
      </p:sp>
      <p:sp>
        <p:nvSpPr>
          <p:cNvPr id="5" name="Footer Placeholder 4">
            <a:extLst>
              <a:ext uri="{FF2B5EF4-FFF2-40B4-BE49-F238E27FC236}">
                <a16:creationId xmlns:a16="http://schemas.microsoft.com/office/drawing/2014/main" id="{D9C94FF3-DBA1-9ACD-37C4-FE039AF67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3C154-BC2D-D2FD-FAB8-40D40F3BEBF8}"/>
              </a:ext>
            </a:extLst>
          </p:cNvPr>
          <p:cNvSpPr>
            <a:spLocks noGrp="1"/>
          </p:cNvSpPr>
          <p:nvPr>
            <p:ph type="sldNum" sz="quarter" idx="12"/>
          </p:nvPr>
        </p:nvSpPr>
        <p:spPr/>
        <p:txBody>
          <a:bodyPr/>
          <a:lstStyle/>
          <a:p>
            <a:fld id="{34704486-D442-4235-87B5-5BE8EE1D4158}" type="slidenum">
              <a:rPr lang="en-US" smtClean="0"/>
              <a:t>‹#›</a:t>
            </a:fld>
            <a:endParaRPr lang="en-US"/>
          </a:p>
        </p:txBody>
      </p:sp>
    </p:spTree>
    <p:extLst>
      <p:ext uri="{BB962C8B-B14F-4D97-AF65-F5344CB8AC3E}">
        <p14:creationId xmlns:p14="http://schemas.microsoft.com/office/powerpoint/2010/main" val="1437914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23EC7B-0E55-2F33-10DA-1448F68B8D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8D0AFF-E002-C0AC-20F0-614B78C9E3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5130B-522F-35E9-7A7B-DA09559D6137}"/>
              </a:ext>
            </a:extLst>
          </p:cNvPr>
          <p:cNvSpPr>
            <a:spLocks noGrp="1"/>
          </p:cNvSpPr>
          <p:nvPr>
            <p:ph type="dt" sz="half" idx="10"/>
          </p:nvPr>
        </p:nvSpPr>
        <p:spPr/>
        <p:txBody>
          <a:bodyPr/>
          <a:lstStyle/>
          <a:p>
            <a:fld id="{D4C0846C-C2BB-4813-9973-91E3D5773BA8}" type="datetimeFigureOut">
              <a:rPr lang="en-US" smtClean="0"/>
              <a:t>8/14/2025</a:t>
            </a:fld>
            <a:endParaRPr lang="en-US"/>
          </a:p>
        </p:txBody>
      </p:sp>
      <p:sp>
        <p:nvSpPr>
          <p:cNvPr id="5" name="Footer Placeholder 4">
            <a:extLst>
              <a:ext uri="{FF2B5EF4-FFF2-40B4-BE49-F238E27FC236}">
                <a16:creationId xmlns:a16="http://schemas.microsoft.com/office/drawing/2014/main" id="{C2C2E2F2-2B3E-3BBB-54BA-7433EA784F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0CA65-ED23-1E83-5B7F-DACCEB167280}"/>
              </a:ext>
            </a:extLst>
          </p:cNvPr>
          <p:cNvSpPr>
            <a:spLocks noGrp="1"/>
          </p:cNvSpPr>
          <p:nvPr>
            <p:ph type="sldNum" sz="quarter" idx="12"/>
          </p:nvPr>
        </p:nvSpPr>
        <p:spPr/>
        <p:txBody>
          <a:bodyPr/>
          <a:lstStyle/>
          <a:p>
            <a:fld id="{34704486-D442-4235-87B5-5BE8EE1D4158}" type="slidenum">
              <a:rPr lang="en-US" smtClean="0"/>
              <a:t>‹#›</a:t>
            </a:fld>
            <a:endParaRPr lang="en-US"/>
          </a:p>
        </p:txBody>
      </p:sp>
    </p:spTree>
    <p:extLst>
      <p:ext uri="{BB962C8B-B14F-4D97-AF65-F5344CB8AC3E}">
        <p14:creationId xmlns:p14="http://schemas.microsoft.com/office/powerpoint/2010/main" val="136810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00B8-65C8-94EB-BACF-5F091B9A30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81397-B36F-D78E-0456-E5ECF60997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121B5-937C-759D-1591-242ED6B58F00}"/>
              </a:ext>
            </a:extLst>
          </p:cNvPr>
          <p:cNvSpPr>
            <a:spLocks noGrp="1"/>
          </p:cNvSpPr>
          <p:nvPr>
            <p:ph type="dt" sz="half" idx="10"/>
          </p:nvPr>
        </p:nvSpPr>
        <p:spPr/>
        <p:txBody>
          <a:bodyPr/>
          <a:lstStyle/>
          <a:p>
            <a:fld id="{D4C0846C-C2BB-4813-9973-91E3D5773BA8}" type="datetimeFigureOut">
              <a:rPr lang="en-US" smtClean="0"/>
              <a:t>8/14/2025</a:t>
            </a:fld>
            <a:endParaRPr lang="en-US"/>
          </a:p>
        </p:txBody>
      </p:sp>
      <p:sp>
        <p:nvSpPr>
          <p:cNvPr id="5" name="Footer Placeholder 4">
            <a:extLst>
              <a:ext uri="{FF2B5EF4-FFF2-40B4-BE49-F238E27FC236}">
                <a16:creationId xmlns:a16="http://schemas.microsoft.com/office/drawing/2014/main" id="{0EBDAE86-FE61-1E9F-BB63-88451FFC5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8971E-2097-64F5-54AF-798BD1675650}"/>
              </a:ext>
            </a:extLst>
          </p:cNvPr>
          <p:cNvSpPr>
            <a:spLocks noGrp="1"/>
          </p:cNvSpPr>
          <p:nvPr>
            <p:ph type="sldNum" sz="quarter" idx="12"/>
          </p:nvPr>
        </p:nvSpPr>
        <p:spPr/>
        <p:txBody>
          <a:bodyPr/>
          <a:lstStyle/>
          <a:p>
            <a:fld id="{34704486-D442-4235-87B5-5BE8EE1D4158}" type="slidenum">
              <a:rPr lang="en-US" smtClean="0"/>
              <a:t>‹#›</a:t>
            </a:fld>
            <a:endParaRPr lang="en-US"/>
          </a:p>
        </p:txBody>
      </p:sp>
    </p:spTree>
    <p:extLst>
      <p:ext uri="{BB962C8B-B14F-4D97-AF65-F5344CB8AC3E}">
        <p14:creationId xmlns:p14="http://schemas.microsoft.com/office/powerpoint/2010/main" val="393891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6634-61CB-4A38-958A-9787C9562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1CDDA7-A05D-B016-F1D5-9DEB3550E3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604B00-0766-B354-D4F8-4AD23F4A5B85}"/>
              </a:ext>
            </a:extLst>
          </p:cNvPr>
          <p:cNvSpPr>
            <a:spLocks noGrp="1"/>
          </p:cNvSpPr>
          <p:nvPr>
            <p:ph type="dt" sz="half" idx="10"/>
          </p:nvPr>
        </p:nvSpPr>
        <p:spPr/>
        <p:txBody>
          <a:bodyPr/>
          <a:lstStyle/>
          <a:p>
            <a:fld id="{D4C0846C-C2BB-4813-9973-91E3D5773BA8}" type="datetimeFigureOut">
              <a:rPr lang="en-US" smtClean="0"/>
              <a:t>8/14/2025</a:t>
            </a:fld>
            <a:endParaRPr lang="en-US"/>
          </a:p>
        </p:txBody>
      </p:sp>
      <p:sp>
        <p:nvSpPr>
          <p:cNvPr id="5" name="Footer Placeholder 4">
            <a:extLst>
              <a:ext uri="{FF2B5EF4-FFF2-40B4-BE49-F238E27FC236}">
                <a16:creationId xmlns:a16="http://schemas.microsoft.com/office/drawing/2014/main" id="{25A5CEDE-2CE4-534F-EF1B-2E4865A58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EE7644-4133-F80F-27A8-93AD187B72AF}"/>
              </a:ext>
            </a:extLst>
          </p:cNvPr>
          <p:cNvSpPr>
            <a:spLocks noGrp="1"/>
          </p:cNvSpPr>
          <p:nvPr>
            <p:ph type="sldNum" sz="quarter" idx="12"/>
          </p:nvPr>
        </p:nvSpPr>
        <p:spPr/>
        <p:txBody>
          <a:bodyPr/>
          <a:lstStyle/>
          <a:p>
            <a:fld id="{34704486-D442-4235-87B5-5BE8EE1D4158}" type="slidenum">
              <a:rPr lang="en-US" smtClean="0"/>
              <a:t>‹#›</a:t>
            </a:fld>
            <a:endParaRPr lang="en-US"/>
          </a:p>
        </p:txBody>
      </p:sp>
    </p:spTree>
    <p:extLst>
      <p:ext uri="{BB962C8B-B14F-4D97-AF65-F5344CB8AC3E}">
        <p14:creationId xmlns:p14="http://schemas.microsoft.com/office/powerpoint/2010/main" val="1739152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0F7B-85EF-205F-A9CD-760CEE70B9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FA77E3-BA89-76BB-A68F-F32CF5FE60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414421-D5F4-2FAF-ABC7-12E2FB3010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B483F6-7034-61BA-D739-55E7DD71EA4C}"/>
              </a:ext>
            </a:extLst>
          </p:cNvPr>
          <p:cNvSpPr>
            <a:spLocks noGrp="1"/>
          </p:cNvSpPr>
          <p:nvPr>
            <p:ph type="dt" sz="half" idx="10"/>
          </p:nvPr>
        </p:nvSpPr>
        <p:spPr/>
        <p:txBody>
          <a:bodyPr/>
          <a:lstStyle/>
          <a:p>
            <a:fld id="{D4C0846C-C2BB-4813-9973-91E3D5773BA8}" type="datetimeFigureOut">
              <a:rPr lang="en-US" smtClean="0"/>
              <a:t>8/14/2025</a:t>
            </a:fld>
            <a:endParaRPr lang="en-US"/>
          </a:p>
        </p:txBody>
      </p:sp>
      <p:sp>
        <p:nvSpPr>
          <p:cNvPr id="6" name="Footer Placeholder 5">
            <a:extLst>
              <a:ext uri="{FF2B5EF4-FFF2-40B4-BE49-F238E27FC236}">
                <a16:creationId xmlns:a16="http://schemas.microsoft.com/office/drawing/2014/main" id="{3A57CC0E-1D49-AE23-781B-849BC11A4B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1189F5-A287-5CEB-EEDB-F4B9A686A6EE}"/>
              </a:ext>
            </a:extLst>
          </p:cNvPr>
          <p:cNvSpPr>
            <a:spLocks noGrp="1"/>
          </p:cNvSpPr>
          <p:nvPr>
            <p:ph type="sldNum" sz="quarter" idx="12"/>
          </p:nvPr>
        </p:nvSpPr>
        <p:spPr/>
        <p:txBody>
          <a:bodyPr/>
          <a:lstStyle/>
          <a:p>
            <a:fld id="{34704486-D442-4235-87B5-5BE8EE1D4158}" type="slidenum">
              <a:rPr lang="en-US" smtClean="0"/>
              <a:t>‹#›</a:t>
            </a:fld>
            <a:endParaRPr lang="en-US"/>
          </a:p>
        </p:txBody>
      </p:sp>
    </p:spTree>
    <p:extLst>
      <p:ext uri="{BB962C8B-B14F-4D97-AF65-F5344CB8AC3E}">
        <p14:creationId xmlns:p14="http://schemas.microsoft.com/office/powerpoint/2010/main" val="2070510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7A598-8EFE-67D8-AD66-B5D429CFCD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988797-8D3D-2950-75CF-A871833778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0B75AD-E280-278B-02E2-34B131165C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8CF91A-7957-C775-8FCA-6A0705602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2F96BB-F746-ECD4-7414-1054D2915D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076E2A-1D4F-37B1-B986-26EFD64D51DD}"/>
              </a:ext>
            </a:extLst>
          </p:cNvPr>
          <p:cNvSpPr>
            <a:spLocks noGrp="1"/>
          </p:cNvSpPr>
          <p:nvPr>
            <p:ph type="dt" sz="half" idx="10"/>
          </p:nvPr>
        </p:nvSpPr>
        <p:spPr/>
        <p:txBody>
          <a:bodyPr/>
          <a:lstStyle/>
          <a:p>
            <a:fld id="{D4C0846C-C2BB-4813-9973-91E3D5773BA8}" type="datetimeFigureOut">
              <a:rPr lang="en-US" smtClean="0"/>
              <a:t>8/14/2025</a:t>
            </a:fld>
            <a:endParaRPr lang="en-US"/>
          </a:p>
        </p:txBody>
      </p:sp>
      <p:sp>
        <p:nvSpPr>
          <p:cNvPr id="8" name="Footer Placeholder 7">
            <a:extLst>
              <a:ext uri="{FF2B5EF4-FFF2-40B4-BE49-F238E27FC236}">
                <a16:creationId xmlns:a16="http://schemas.microsoft.com/office/drawing/2014/main" id="{65AB2DC7-D386-8EF7-3027-574A078FAD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D092E4-D066-BCB9-4F33-82F3C2911A4F}"/>
              </a:ext>
            </a:extLst>
          </p:cNvPr>
          <p:cNvSpPr>
            <a:spLocks noGrp="1"/>
          </p:cNvSpPr>
          <p:nvPr>
            <p:ph type="sldNum" sz="quarter" idx="12"/>
          </p:nvPr>
        </p:nvSpPr>
        <p:spPr/>
        <p:txBody>
          <a:bodyPr/>
          <a:lstStyle/>
          <a:p>
            <a:fld id="{34704486-D442-4235-87B5-5BE8EE1D4158}" type="slidenum">
              <a:rPr lang="en-US" smtClean="0"/>
              <a:t>‹#›</a:t>
            </a:fld>
            <a:endParaRPr lang="en-US"/>
          </a:p>
        </p:txBody>
      </p:sp>
    </p:spTree>
    <p:extLst>
      <p:ext uri="{BB962C8B-B14F-4D97-AF65-F5344CB8AC3E}">
        <p14:creationId xmlns:p14="http://schemas.microsoft.com/office/powerpoint/2010/main" val="35643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C4C7-A605-5268-2A7C-1D0CB178C9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362CB8-CF4A-9B95-181C-88FD10E2C565}"/>
              </a:ext>
            </a:extLst>
          </p:cNvPr>
          <p:cNvSpPr>
            <a:spLocks noGrp="1"/>
          </p:cNvSpPr>
          <p:nvPr>
            <p:ph type="dt" sz="half" idx="10"/>
          </p:nvPr>
        </p:nvSpPr>
        <p:spPr/>
        <p:txBody>
          <a:bodyPr/>
          <a:lstStyle/>
          <a:p>
            <a:fld id="{D4C0846C-C2BB-4813-9973-91E3D5773BA8}" type="datetimeFigureOut">
              <a:rPr lang="en-US" smtClean="0"/>
              <a:t>8/14/2025</a:t>
            </a:fld>
            <a:endParaRPr lang="en-US"/>
          </a:p>
        </p:txBody>
      </p:sp>
      <p:sp>
        <p:nvSpPr>
          <p:cNvPr id="4" name="Footer Placeholder 3">
            <a:extLst>
              <a:ext uri="{FF2B5EF4-FFF2-40B4-BE49-F238E27FC236}">
                <a16:creationId xmlns:a16="http://schemas.microsoft.com/office/drawing/2014/main" id="{991CE353-EB4B-D5AA-86CC-9F06EF84A8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485AB9-8C41-3C81-25F7-7D8F11B6E332}"/>
              </a:ext>
            </a:extLst>
          </p:cNvPr>
          <p:cNvSpPr>
            <a:spLocks noGrp="1"/>
          </p:cNvSpPr>
          <p:nvPr>
            <p:ph type="sldNum" sz="quarter" idx="12"/>
          </p:nvPr>
        </p:nvSpPr>
        <p:spPr/>
        <p:txBody>
          <a:bodyPr/>
          <a:lstStyle/>
          <a:p>
            <a:fld id="{34704486-D442-4235-87B5-5BE8EE1D4158}" type="slidenum">
              <a:rPr lang="en-US" smtClean="0"/>
              <a:t>‹#›</a:t>
            </a:fld>
            <a:endParaRPr lang="en-US"/>
          </a:p>
        </p:txBody>
      </p:sp>
    </p:spTree>
    <p:extLst>
      <p:ext uri="{BB962C8B-B14F-4D97-AF65-F5344CB8AC3E}">
        <p14:creationId xmlns:p14="http://schemas.microsoft.com/office/powerpoint/2010/main" val="126525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755037-13BA-4517-4B1D-67E11F526F5B}"/>
              </a:ext>
            </a:extLst>
          </p:cNvPr>
          <p:cNvSpPr>
            <a:spLocks noGrp="1"/>
          </p:cNvSpPr>
          <p:nvPr>
            <p:ph type="dt" sz="half" idx="10"/>
          </p:nvPr>
        </p:nvSpPr>
        <p:spPr/>
        <p:txBody>
          <a:bodyPr/>
          <a:lstStyle/>
          <a:p>
            <a:fld id="{D4C0846C-C2BB-4813-9973-91E3D5773BA8}" type="datetimeFigureOut">
              <a:rPr lang="en-US" smtClean="0"/>
              <a:t>8/14/2025</a:t>
            </a:fld>
            <a:endParaRPr lang="en-US"/>
          </a:p>
        </p:txBody>
      </p:sp>
      <p:sp>
        <p:nvSpPr>
          <p:cNvPr id="3" name="Footer Placeholder 2">
            <a:extLst>
              <a:ext uri="{FF2B5EF4-FFF2-40B4-BE49-F238E27FC236}">
                <a16:creationId xmlns:a16="http://schemas.microsoft.com/office/drawing/2014/main" id="{C47DA780-3AA4-052A-8A9D-555F49D372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34630A-8DB4-EC29-25AE-BD3518F00EAD}"/>
              </a:ext>
            </a:extLst>
          </p:cNvPr>
          <p:cNvSpPr>
            <a:spLocks noGrp="1"/>
          </p:cNvSpPr>
          <p:nvPr>
            <p:ph type="sldNum" sz="quarter" idx="12"/>
          </p:nvPr>
        </p:nvSpPr>
        <p:spPr/>
        <p:txBody>
          <a:bodyPr/>
          <a:lstStyle/>
          <a:p>
            <a:fld id="{34704486-D442-4235-87B5-5BE8EE1D4158}" type="slidenum">
              <a:rPr lang="en-US" smtClean="0"/>
              <a:t>‹#›</a:t>
            </a:fld>
            <a:endParaRPr lang="en-US"/>
          </a:p>
        </p:txBody>
      </p:sp>
    </p:spTree>
    <p:extLst>
      <p:ext uri="{BB962C8B-B14F-4D97-AF65-F5344CB8AC3E}">
        <p14:creationId xmlns:p14="http://schemas.microsoft.com/office/powerpoint/2010/main" val="321001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9E442-34BA-751A-7DC8-8666BFC250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F5272-0F64-E1C3-0228-48A2508B1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6E8BD7-DFDD-C233-7D96-83E05603DB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0A010-B296-EF0F-C0F8-73D4F4D15DE2}"/>
              </a:ext>
            </a:extLst>
          </p:cNvPr>
          <p:cNvSpPr>
            <a:spLocks noGrp="1"/>
          </p:cNvSpPr>
          <p:nvPr>
            <p:ph type="dt" sz="half" idx="10"/>
          </p:nvPr>
        </p:nvSpPr>
        <p:spPr/>
        <p:txBody>
          <a:bodyPr/>
          <a:lstStyle/>
          <a:p>
            <a:fld id="{D4C0846C-C2BB-4813-9973-91E3D5773BA8}" type="datetimeFigureOut">
              <a:rPr lang="en-US" smtClean="0"/>
              <a:t>8/14/2025</a:t>
            </a:fld>
            <a:endParaRPr lang="en-US"/>
          </a:p>
        </p:txBody>
      </p:sp>
      <p:sp>
        <p:nvSpPr>
          <p:cNvPr id="6" name="Footer Placeholder 5">
            <a:extLst>
              <a:ext uri="{FF2B5EF4-FFF2-40B4-BE49-F238E27FC236}">
                <a16:creationId xmlns:a16="http://schemas.microsoft.com/office/drawing/2014/main" id="{A70D7CC0-C1F7-F088-4B71-F4BB668944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01DDAE-0F7D-EBB3-5138-88FE3280F1C8}"/>
              </a:ext>
            </a:extLst>
          </p:cNvPr>
          <p:cNvSpPr>
            <a:spLocks noGrp="1"/>
          </p:cNvSpPr>
          <p:nvPr>
            <p:ph type="sldNum" sz="quarter" idx="12"/>
          </p:nvPr>
        </p:nvSpPr>
        <p:spPr/>
        <p:txBody>
          <a:bodyPr/>
          <a:lstStyle/>
          <a:p>
            <a:fld id="{34704486-D442-4235-87B5-5BE8EE1D4158}" type="slidenum">
              <a:rPr lang="en-US" smtClean="0"/>
              <a:t>‹#›</a:t>
            </a:fld>
            <a:endParaRPr lang="en-US"/>
          </a:p>
        </p:txBody>
      </p:sp>
    </p:spTree>
    <p:extLst>
      <p:ext uri="{BB962C8B-B14F-4D97-AF65-F5344CB8AC3E}">
        <p14:creationId xmlns:p14="http://schemas.microsoft.com/office/powerpoint/2010/main" val="3130687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6EBB9-4C9B-CD03-A563-3B3C9C64DD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83E856-794F-9B47-3830-79F70E2AF9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A14C83-8720-CCE2-D85E-ACF93692F2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570DB0-9FD4-E196-2020-91769B0D91E1}"/>
              </a:ext>
            </a:extLst>
          </p:cNvPr>
          <p:cNvSpPr>
            <a:spLocks noGrp="1"/>
          </p:cNvSpPr>
          <p:nvPr>
            <p:ph type="dt" sz="half" idx="10"/>
          </p:nvPr>
        </p:nvSpPr>
        <p:spPr/>
        <p:txBody>
          <a:bodyPr/>
          <a:lstStyle/>
          <a:p>
            <a:fld id="{D4C0846C-C2BB-4813-9973-91E3D5773BA8}" type="datetimeFigureOut">
              <a:rPr lang="en-US" smtClean="0"/>
              <a:t>8/14/2025</a:t>
            </a:fld>
            <a:endParaRPr lang="en-US"/>
          </a:p>
        </p:txBody>
      </p:sp>
      <p:sp>
        <p:nvSpPr>
          <p:cNvPr id="6" name="Footer Placeholder 5">
            <a:extLst>
              <a:ext uri="{FF2B5EF4-FFF2-40B4-BE49-F238E27FC236}">
                <a16:creationId xmlns:a16="http://schemas.microsoft.com/office/drawing/2014/main" id="{DA5AC2CF-D898-A658-4118-78C864ABF1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4C1B1-60BD-5ADC-2FD8-46D39E74B0DF}"/>
              </a:ext>
            </a:extLst>
          </p:cNvPr>
          <p:cNvSpPr>
            <a:spLocks noGrp="1"/>
          </p:cNvSpPr>
          <p:nvPr>
            <p:ph type="sldNum" sz="quarter" idx="12"/>
          </p:nvPr>
        </p:nvSpPr>
        <p:spPr/>
        <p:txBody>
          <a:bodyPr/>
          <a:lstStyle/>
          <a:p>
            <a:fld id="{34704486-D442-4235-87B5-5BE8EE1D4158}" type="slidenum">
              <a:rPr lang="en-US" smtClean="0"/>
              <a:t>‹#›</a:t>
            </a:fld>
            <a:endParaRPr lang="en-US"/>
          </a:p>
        </p:txBody>
      </p:sp>
    </p:spTree>
    <p:extLst>
      <p:ext uri="{BB962C8B-B14F-4D97-AF65-F5344CB8AC3E}">
        <p14:creationId xmlns:p14="http://schemas.microsoft.com/office/powerpoint/2010/main" val="1682004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A13ED2-16D4-3EE0-ADB4-EFB7CAF1C4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31254-718C-9DAE-CC45-F1EA65B60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4F0CD-C5C3-4BEB-F21A-B52983C0C0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4C0846C-C2BB-4813-9973-91E3D5773BA8}" type="datetimeFigureOut">
              <a:rPr lang="en-US" smtClean="0"/>
              <a:t>8/14/2025</a:t>
            </a:fld>
            <a:endParaRPr lang="en-US"/>
          </a:p>
        </p:txBody>
      </p:sp>
      <p:sp>
        <p:nvSpPr>
          <p:cNvPr id="5" name="Footer Placeholder 4">
            <a:extLst>
              <a:ext uri="{FF2B5EF4-FFF2-40B4-BE49-F238E27FC236}">
                <a16:creationId xmlns:a16="http://schemas.microsoft.com/office/drawing/2014/main" id="{D0F8E8E6-C389-8C61-D5BE-04137E392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E743CB9-75AD-65E2-07FB-F0A49030D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704486-D442-4235-87B5-5BE8EE1D4158}" type="slidenum">
              <a:rPr lang="en-US" smtClean="0"/>
              <a:t>‹#›</a:t>
            </a:fld>
            <a:endParaRPr lang="en-US"/>
          </a:p>
        </p:txBody>
      </p:sp>
    </p:spTree>
    <p:extLst>
      <p:ext uri="{BB962C8B-B14F-4D97-AF65-F5344CB8AC3E}">
        <p14:creationId xmlns:p14="http://schemas.microsoft.com/office/powerpoint/2010/main" val="2384927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youtu.be/EQAhX4ff7m0" TargetMode="Externa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wz01pTvuMa0?si=iUJDbE27TZj7qSLK"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89CBE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5997B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523212" y="2822138"/>
            <a:ext cx="753762" cy="4657714"/>
          </a:xfrm>
          <a:prstGeom prst="snip2Same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4041648" y="4889384"/>
            <a:ext cx="8187293" cy="523220"/>
          </a:xfrm>
          <a:prstGeom prst="rect">
            <a:avLst/>
          </a:prstGeom>
          <a:noFill/>
        </p:spPr>
        <p:txBody>
          <a:bodyPr wrap="square">
            <a:spAutoFit/>
          </a:bodyPr>
          <a:lstStyle/>
          <a:p>
            <a:pPr algn="r"/>
            <a:r>
              <a:rPr lang="en-US" sz="2800" b="1">
                <a:latin typeface="Bitter" pitchFamily="2" charset="0"/>
              </a:rPr>
              <a:t>6C: How the Moon Changes</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DDA43-1B53-BBCC-E679-EB8EBDB4377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1A2A133-75B6-5CBB-EE30-E3C18156B85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2B481AF-2BF4-4B28-D292-4B4945EA544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7C1E888C-F51A-8C13-5BB1-973C66A4A17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Engage</a:t>
            </a:r>
          </a:p>
        </p:txBody>
      </p:sp>
      <p:sp>
        <p:nvSpPr>
          <p:cNvPr id="6" name="Rectangle: Rounded Corners 5">
            <a:extLst>
              <a:ext uri="{FF2B5EF4-FFF2-40B4-BE49-F238E27FC236}">
                <a16:creationId xmlns:a16="http://schemas.microsoft.com/office/drawing/2014/main" id="{82702CA4-4F71-8333-D7C6-AAAF9C131194}"/>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EA894F4-278D-B033-701A-AD75B6DB82E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13" name="Picture 12" descr="Graphical user interface&#10;&#10;AI-generated content may be incorrect.">
            <a:extLst>
              <a:ext uri="{FF2B5EF4-FFF2-40B4-BE49-F238E27FC236}">
                <a16:creationId xmlns:a16="http://schemas.microsoft.com/office/drawing/2014/main" id="{55B6F8C3-D3F2-E697-87B9-7EAD85C4E9B4}"/>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471540" y="-68968"/>
            <a:ext cx="11248919" cy="6300896"/>
          </a:xfrm>
          <a:prstGeom prst="rect">
            <a:avLst/>
          </a:prstGeom>
        </p:spPr>
      </p:pic>
    </p:spTree>
    <p:extLst>
      <p:ext uri="{BB962C8B-B14F-4D97-AF65-F5344CB8AC3E}">
        <p14:creationId xmlns:p14="http://schemas.microsoft.com/office/powerpoint/2010/main" val="3757720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08AB1-4F0C-2AC3-9824-0C80E448DA7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456C3FE-4D58-3FA4-05E8-5697258EE35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677827C-5843-D2FA-A095-F9B0E1E36284}"/>
              </a:ext>
            </a:extLst>
          </p:cNvPr>
          <p:cNvSpPr txBox="1"/>
          <p:nvPr/>
        </p:nvSpPr>
        <p:spPr>
          <a:xfrm>
            <a:off x="11594591" y="6366393"/>
            <a:ext cx="512066"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B584A8AC-C7DE-13FC-AB3B-B5C94C5A583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Engage</a:t>
            </a:r>
          </a:p>
        </p:txBody>
      </p:sp>
      <p:sp>
        <p:nvSpPr>
          <p:cNvPr id="6" name="Rectangle: Rounded Corners 5">
            <a:extLst>
              <a:ext uri="{FF2B5EF4-FFF2-40B4-BE49-F238E27FC236}">
                <a16:creationId xmlns:a16="http://schemas.microsoft.com/office/drawing/2014/main" id="{FAD62B1B-FB76-E020-1C52-8702681DD880}"/>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EB1EA0-897E-ACB0-138B-37247521DAE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11" name="Picture 10" descr="A picture containing graphical user interface&#10;&#10;AI-generated content may be incorrect.">
            <a:extLst>
              <a:ext uri="{FF2B5EF4-FFF2-40B4-BE49-F238E27FC236}">
                <a16:creationId xmlns:a16="http://schemas.microsoft.com/office/drawing/2014/main" id="{03FB4324-2C48-162B-720E-6C8FE8549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95" y="-22658"/>
            <a:ext cx="11154937" cy="6262282"/>
          </a:xfrm>
          <a:prstGeom prst="rect">
            <a:avLst/>
          </a:prstGeom>
        </p:spPr>
      </p:pic>
    </p:spTree>
    <p:extLst>
      <p:ext uri="{BB962C8B-B14F-4D97-AF65-F5344CB8AC3E}">
        <p14:creationId xmlns:p14="http://schemas.microsoft.com/office/powerpoint/2010/main" val="466917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7213-4EA5-F2F7-82EC-4005B748FF5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789ED48-E509-05BB-AAF0-5E76D5AA680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8066E18-B939-F50D-388A-829D1C26D7D5}"/>
              </a:ext>
            </a:extLst>
          </p:cNvPr>
          <p:cNvSpPr txBox="1"/>
          <p:nvPr/>
        </p:nvSpPr>
        <p:spPr>
          <a:xfrm>
            <a:off x="11645591" y="6366393"/>
            <a:ext cx="461066"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7A6BEC47-2719-FBBA-4DBE-722C918F5F6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Engage</a:t>
            </a:r>
          </a:p>
        </p:txBody>
      </p:sp>
      <p:sp>
        <p:nvSpPr>
          <p:cNvPr id="6" name="Rectangle: Rounded Corners 5">
            <a:extLst>
              <a:ext uri="{FF2B5EF4-FFF2-40B4-BE49-F238E27FC236}">
                <a16:creationId xmlns:a16="http://schemas.microsoft.com/office/drawing/2014/main" id="{A97321A4-6F66-70BD-5C5D-E42C86896C4E}"/>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7953022-3339-CADD-FE13-48727FADE2E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7" name="Picture 6" descr="A picture containing text, tree, outdoor, nature&#10;&#10;AI-generated content may be incorrect.">
            <a:extLst>
              <a:ext uri="{FF2B5EF4-FFF2-40B4-BE49-F238E27FC236}">
                <a16:creationId xmlns:a16="http://schemas.microsoft.com/office/drawing/2014/main" id="{2ACA0EAE-502F-FD43-CF76-ED63F31E2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10" y="-3478"/>
            <a:ext cx="11099180" cy="6235406"/>
          </a:xfrm>
          <a:prstGeom prst="rect">
            <a:avLst/>
          </a:prstGeom>
        </p:spPr>
      </p:pic>
    </p:spTree>
    <p:extLst>
      <p:ext uri="{BB962C8B-B14F-4D97-AF65-F5344CB8AC3E}">
        <p14:creationId xmlns:p14="http://schemas.microsoft.com/office/powerpoint/2010/main" val="206911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D7EB0-B151-AC68-B39D-D768FD89888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D83EB44-7342-24CD-651E-187C320E03E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D9DCA7A-47BD-17A9-E55D-3A41105A56A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89179A98-9845-CDC5-5D1D-48934E8E2F2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Engage</a:t>
            </a:r>
          </a:p>
        </p:txBody>
      </p:sp>
      <p:sp>
        <p:nvSpPr>
          <p:cNvPr id="6" name="Rectangle: Rounded Corners 5">
            <a:extLst>
              <a:ext uri="{FF2B5EF4-FFF2-40B4-BE49-F238E27FC236}">
                <a16:creationId xmlns:a16="http://schemas.microsoft.com/office/drawing/2014/main" id="{E6D41376-50D0-782D-00D3-CAF6DD55AF11}"/>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C36970-BD84-332D-B8F4-2AA3DA47907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8" name="Picture 7">
            <a:extLst>
              <a:ext uri="{FF2B5EF4-FFF2-40B4-BE49-F238E27FC236}">
                <a16:creationId xmlns:a16="http://schemas.microsoft.com/office/drawing/2014/main" id="{4E1C2E08-ABB3-3245-24DF-894C5814942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468645" y="4735"/>
            <a:ext cx="11254710" cy="6242583"/>
          </a:xfrm>
          <a:prstGeom prst="rect">
            <a:avLst/>
          </a:prstGeom>
        </p:spPr>
      </p:pic>
    </p:spTree>
    <p:extLst>
      <p:ext uri="{BB962C8B-B14F-4D97-AF65-F5344CB8AC3E}">
        <p14:creationId xmlns:p14="http://schemas.microsoft.com/office/powerpoint/2010/main" val="1674783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3AAF4-2796-C9C4-7BC8-34DDE26F1C3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1CA3709-26AB-D16B-7CE8-453AB4B5D8F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7A31C8C-B11A-88AD-3B91-A163D79F194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C9F616C8-4DD1-2EE4-2CA7-7AB96CC7D2F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Explore</a:t>
            </a:r>
          </a:p>
        </p:txBody>
      </p:sp>
      <p:sp>
        <p:nvSpPr>
          <p:cNvPr id="6" name="Rectangle: Rounded Corners 5">
            <a:extLst>
              <a:ext uri="{FF2B5EF4-FFF2-40B4-BE49-F238E27FC236}">
                <a16:creationId xmlns:a16="http://schemas.microsoft.com/office/drawing/2014/main" id="{AF4B3715-BBAB-FDD5-10EA-9CFB51E7DAB2}"/>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920DBC-7442-9AA1-43D8-989D8972C66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3B74C952-5CD5-790B-5145-7D91EAA21D13}"/>
              </a:ext>
            </a:extLst>
          </p:cNvPr>
          <p:cNvSpPr txBox="1"/>
          <p:nvPr/>
        </p:nvSpPr>
        <p:spPr>
          <a:xfrm>
            <a:off x="5109210" y="1954107"/>
            <a:ext cx="6203441" cy="2308324"/>
          </a:xfrm>
          <a:prstGeom prst="rect">
            <a:avLst/>
          </a:prstGeom>
          <a:noFill/>
        </p:spPr>
        <p:txBody>
          <a:bodyPr wrap="square">
            <a:spAutoFit/>
          </a:bodyPr>
          <a:lstStyle/>
          <a:p>
            <a:pPr algn="ctr"/>
            <a:r>
              <a:rPr lang="en-US" sz="4800">
                <a:latin typeface="Avenir Next LT Pro" panose="020B0504020202020204" pitchFamily="34" charset="0"/>
              </a:rPr>
              <a:t>What do we know about what animals come out at night?</a:t>
            </a:r>
          </a:p>
        </p:txBody>
      </p:sp>
      <p:pic>
        <p:nvPicPr>
          <p:cNvPr id="5122" name="Picture 2" descr="Barred&amp;#95;Owl&amp;#95;0486">
            <a:extLst>
              <a:ext uri="{FF2B5EF4-FFF2-40B4-BE49-F238E27FC236}">
                <a16:creationId xmlns:a16="http://schemas.microsoft.com/office/drawing/2014/main" id="{EE6959AD-21E0-794E-BF63-6D734382EDE4}"/>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1" y="0"/>
            <a:ext cx="4688647" cy="621653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060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E9919-7FB4-5B48-F482-3FF8E3E2DCC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6585B69-4C13-980D-BF73-A41244526A8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8FC087F-1C55-B78C-A39E-00ECB5764A8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3A84BB3E-A5D1-CDAA-AB7E-45B992EB2A7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Explore</a:t>
            </a:r>
          </a:p>
        </p:txBody>
      </p:sp>
      <p:sp>
        <p:nvSpPr>
          <p:cNvPr id="6" name="Rectangle: Rounded Corners 5">
            <a:extLst>
              <a:ext uri="{FF2B5EF4-FFF2-40B4-BE49-F238E27FC236}">
                <a16:creationId xmlns:a16="http://schemas.microsoft.com/office/drawing/2014/main" id="{54B967A5-2558-554C-6F4F-43357935324E}"/>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78363D0-5C43-EF98-BCC0-CCD6925DCF9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42B50000-2B34-D146-B052-4BF3CC5EDBB0}"/>
              </a:ext>
            </a:extLst>
          </p:cNvPr>
          <p:cNvSpPr txBox="1"/>
          <p:nvPr/>
        </p:nvSpPr>
        <p:spPr>
          <a:xfrm>
            <a:off x="85344" y="2329775"/>
            <a:ext cx="7022101" cy="1569660"/>
          </a:xfrm>
          <a:prstGeom prst="rect">
            <a:avLst/>
          </a:prstGeom>
          <a:noFill/>
        </p:spPr>
        <p:txBody>
          <a:bodyPr wrap="square">
            <a:spAutoFit/>
          </a:bodyPr>
          <a:lstStyle/>
          <a:p>
            <a:pPr algn="ctr"/>
            <a:r>
              <a:rPr lang="en-US" sz="4800">
                <a:latin typeface="Avenir Next LT Pro" panose="020B0504020202020204" pitchFamily="34" charset="0"/>
              </a:rPr>
              <a:t>What parts of the story are factual or real?</a:t>
            </a:r>
          </a:p>
        </p:txBody>
      </p:sp>
      <p:pic>
        <p:nvPicPr>
          <p:cNvPr id="4100" name="Picture 4" descr="Black&amp;#95;Bear&amp;#95;0565-byn082323.dng">
            <a:extLst>
              <a:ext uri="{FF2B5EF4-FFF2-40B4-BE49-F238E27FC236}">
                <a16:creationId xmlns:a16="http://schemas.microsoft.com/office/drawing/2014/main" id="{42650925-D007-C7CF-6F3F-79D62277A287}"/>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6915150" y="-10463"/>
            <a:ext cx="5276850" cy="625013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22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0E40-3DF0-3375-A637-BCB48DDC43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A88C4CD-3284-8F56-ADCD-AE69A5C5FEB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411A8F9-7DAC-CE0A-C5CD-A51B8951AD5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9DBD4D38-E583-E52F-1590-3DA8D222B02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Explore</a:t>
            </a:r>
          </a:p>
        </p:txBody>
      </p:sp>
      <p:sp>
        <p:nvSpPr>
          <p:cNvPr id="6" name="Rectangle: Rounded Corners 5">
            <a:extLst>
              <a:ext uri="{FF2B5EF4-FFF2-40B4-BE49-F238E27FC236}">
                <a16:creationId xmlns:a16="http://schemas.microsoft.com/office/drawing/2014/main" id="{4FA3ED52-FAEC-D02F-2961-3456385748D6}"/>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EEDD5E-4A36-F041-AB48-EF662189199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A011506A-DD57-34A4-7DBF-1F221DC8CC05}"/>
              </a:ext>
            </a:extLst>
          </p:cNvPr>
          <p:cNvSpPr txBox="1"/>
          <p:nvPr/>
        </p:nvSpPr>
        <p:spPr>
          <a:xfrm>
            <a:off x="521048" y="311678"/>
            <a:ext cx="11149903" cy="5632311"/>
          </a:xfrm>
          <a:prstGeom prst="rect">
            <a:avLst/>
          </a:prstGeom>
          <a:noFill/>
        </p:spPr>
        <p:txBody>
          <a:bodyPr wrap="square">
            <a:spAutoFit/>
          </a:bodyPr>
          <a:lstStyle/>
          <a:p>
            <a:pPr algn="ctr"/>
            <a:r>
              <a:rPr lang="en-US" sz="4000">
                <a:latin typeface="Avenir Next LT Pro" panose="020B0504020202020204" pitchFamily="34" charset="0"/>
              </a:rPr>
              <a:t>What facts do we know about when the moon comes out?</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Does it come out every evening no matter what?</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Does it follow the same path as the sun?</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What about when the moon disappears?</a:t>
            </a:r>
          </a:p>
        </p:txBody>
      </p:sp>
    </p:spTree>
    <p:extLst>
      <p:ext uri="{BB962C8B-B14F-4D97-AF65-F5344CB8AC3E}">
        <p14:creationId xmlns:p14="http://schemas.microsoft.com/office/powerpoint/2010/main" val="3972004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FF16D-3055-7018-CC8A-318F0CCC0D3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9FC79DD-9AB7-D62B-6ABA-ADF78C172E5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97382E7-77CC-5170-E681-454E08C7B6F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504C3C90-0B43-62DF-2C76-C4FFA2737A3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Explore</a:t>
            </a:r>
          </a:p>
        </p:txBody>
      </p:sp>
      <p:sp>
        <p:nvSpPr>
          <p:cNvPr id="6" name="Rectangle: Rounded Corners 5">
            <a:extLst>
              <a:ext uri="{FF2B5EF4-FFF2-40B4-BE49-F238E27FC236}">
                <a16:creationId xmlns:a16="http://schemas.microsoft.com/office/drawing/2014/main" id="{B89A1991-2D7F-1494-3F32-64EC0980FC1E}"/>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05A46F9-EC82-554D-BE82-8CB13296008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26A4E0F0-56AE-E18E-AEB5-2B71A5DE84CF}"/>
              </a:ext>
            </a:extLst>
          </p:cNvPr>
          <p:cNvSpPr txBox="1"/>
          <p:nvPr/>
        </p:nvSpPr>
        <p:spPr>
          <a:xfrm>
            <a:off x="4950741" y="2346858"/>
            <a:ext cx="7022101" cy="1569660"/>
          </a:xfrm>
          <a:prstGeom prst="rect">
            <a:avLst/>
          </a:prstGeom>
          <a:noFill/>
        </p:spPr>
        <p:txBody>
          <a:bodyPr wrap="square">
            <a:spAutoFit/>
          </a:bodyPr>
          <a:lstStyle/>
          <a:p>
            <a:pPr algn="ctr"/>
            <a:r>
              <a:rPr lang="en-US" sz="4800">
                <a:latin typeface="Avenir Next LT Pro" panose="020B0504020202020204" pitchFamily="34" charset="0"/>
              </a:rPr>
              <a:t>What shapes have you seen of the moon?</a:t>
            </a:r>
          </a:p>
        </p:txBody>
      </p:sp>
      <p:pic>
        <p:nvPicPr>
          <p:cNvPr id="8" name="Picture 7" descr="Shape, circle&#10;&#10;AI-generated content may be incorrect.">
            <a:extLst>
              <a:ext uri="{FF2B5EF4-FFF2-40B4-BE49-F238E27FC236}">
                <a16:creationId xmlns:a16="http://schemas.microsoft.com/office/drawing/2014/main" id="{F815A191-2A81-76C5-3F8D-EAD22334FCF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98679"/>
            <a:ext cx="4687378" cy="6066018"/>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C8C501D8-FC98-D40D-79EB-823910CE574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4628" y="122275"/>
            <a:ext cx="950409" cy="1293930"/>
          </a:xfrm>
          <a:prstGeom prst="rect">
            <a:avLst/>
          </a:prstGeom>
        </p:spPr>
      </p:pic>
    </p:spTree>
    <p:extLst>
      <p:ext uri="{BB962C8B-B14F-4D97-AF65-F5344CB8AC3E}">
        <p14:creationId xmlns:p14="http://schemas.microsoft.com/office/powerpoint/2010/main" val="2367341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8B6FC-8270-4A18-C662-5EE986BCC5F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6B2ACE6-AD71-2E49-F6AE-D97B11563C8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3B856DD-5737-AC50-F1FD-D111BD60050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EF30EF9D-66C0-5E23-780F-BE20EBC3124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Explore</a:t>
            </a:r>
          </a:p>
        </p:txBody>
      </p:sp>
      <p:sp>
        <p:nvSpPr>
          <p:cNvPr id="6" name="Rectangle: Rounded Corners 5">
            <a:extLst>
              <a:ext uri="{FF2B5EF4-FFF2-40B4-BE49-F238E27FC236}">
                <a16:creationId xmlns:a16="http://schemas.microsoft.com/office/drawing/2014/main" id="{EE5B220B-4A35-CF7F-4EFA-5F4BE7481975}"/>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B3CE30F-0681-F003-D1C9-6EE5962B5E2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8EC70538-9EB3-0380-9687-70F63C6B888D}"/>
              </a:ext>
            </a:extLst>
          </p:cNvPr>
          <p:cNvSpPr txBox="1"/>
          <p:nvPr/>
        </p:nvSpPr>
        <p:spPr>
          <a:xfrm>
            <a:off x="389754" y="1973831"/>
            <a:ext cx="7221493" cy="2308324"/>
          </a:xfrm>
          <a:prstGeom prst="rect">
            <a:avLst/>
          </a:prstGeom>
          <a:noFill/>
        </p:spPr>
        <p:txBody>
          <a:bodyPr wrap="square">
            <a:spAutoFit/>
          </a:bodyPr>
          <a:lstStyle/>
          <a:p>
            <a:pPr algn="ctr"/>
            <a:r>
              <a:rPr lang="en-US" sz="4800">
                <a:latin typeface="Avenir Next LT Pro" panose="020B0504020202020204" pitchFamily="34" charset="0"/>
              </a:rPr>
              <a:t>Why do you think the moon changes in so many ways?</a:t>
            </a:r>
          </a:p>
        </p:txBody>
      </p:sp>
      <p:pic>
        <p:nvPicPr>
          <p:cNvPr id="6146" name="Picture 2" descr="102911&amp;#32;peck&amp;#32;ranch&amp;#32;moon-8">
            <a:extLst>
              <a:ext uri="{FF2B5EF4-FFF2-40B4-BE49-F238E27FC236}">
                <a16:creationId xmlns:a16="http://schemas.microsoft.com/office/drawing/2014/main" id="{89D7DF58-4CAF-3AD7-62F5-1E04FABD0238}"/>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8001000" y="0"/>
            <a:ext cx="4191000" cy="6255987"/>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918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73BAF-381A-9FF4-76DA-FE2AFF1D962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1E9A81A-2F51-53CC-1D29-E973E857210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640F16D-33E0-0E88-FE83-A26376AD945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31AFBA30-F16E-5C45-4EB4-58ED834BEAF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Explore</a:t>
            </a:r>
          </a:p>
        </p:txBody>
      </p:sp>
      <p:sp>
        <p:nvSpPr>
          <p:cNvPr id="6" name="Rectangle: Rounded Corners 5">
            <a:extLst>
              <a:ext uri="{FF2B5EF4-FFF2-40B4-BE49-F238E27FC236}">
                <a16:creationId xmlns:a16="http://schemas.microsoft.com/office/drawing/2014/main" id="{C2492380-3A2C-E50B-6619-D8EC44134E89}"/>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6227888-C08D-7603-CAE4-2FDF3C6D2BC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31534227-A9E2-94F9-C2D5-C08C03114846}"/>
              </a:ext>
            </a:extLst>
          </p:cNvPr>
          <p:cNvSpPr txBox="1"/>
          <p:nvPr/>
        </p:nvSpPr>
        <p:spPr>
          <a:xfrm>
            <a:off x="6092478" y="2230875"/>
            <a:ext cx="5603935" cy="2308324"/>
          </a:xfrm>
          <a:prstGeom prst="rect">
            <a:avLst/>
          </a:prstGeom>
          <a:noFill/>
          <a:ln>
            <a:solidFill>
              <a:srgbClr val="4472C4"/>
            </a:solidFill>
          </a:ln>
        </p:spPr>
        <p:txBody>
          <a:bodyPr wrap="square">
            <a:spAutoFit/>
          </a:bodyPr>
          <a:lstStyle/>
          <a:p>
            <a:pPr algn="ctr"/>
            <a:r>
              <a:rPr lang="en-US" sz="4800">
                <a:latin typeface="Avenir Next LT Pro" panose="020B0504020202020204" pitchFamily="34" charset="0"/>
              </a:rPr>
              <a:t>In the story, what animal creates the moon?</a:t>
            </a:r>
          </a:p>
        </p:txBody>
      </p:sp>
      <p:pic>
        <p:nvPicPr>
          <p:cNvPr id="8" name="Picture 7">
            <a:extLst>
              <a:ext uri="{FF2B5EF4-FFF2-40B4-BE49-F238E27FC236}">
                <a16:creationId xmlns:a16="http://schemas.microsoft.com/office/drawing/2014/main" id="{796C6312-FE63-E281-53B4-6025B8CF64F5}"/>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366805" y="230050"/>
            <a:ext cx="4682185" cy="5803564"/>
          </a:xfrm>
          <a:prstGeom prst="rect">
            <a:avLst/>
          </a:prstGeom>
          <a:ln>
            <a:noFill/>
          </a:ln>
          <a:effectLst>
            <a:softEdge rad="112500"/>
          </a:effectLst>
        </p:spPr>
      </p:pic>
    </p:spTree>
    <p:extLst>
      <p:ext uri="{BB962C8B-B14F-4D97-AF65-F5344CB8AC3E}">
        <p14:creationId xmlns:p14="http://schemas.microsoft.com/office/powerpoint/2010/main" val="3651829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597409" y="1517359"/>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482144" y="2997481"/>
            <a:ext cx="7022101" cy="1754326"/>
          </a:xfrm>
          <a:prstGeom prst="rect">
            <a:avLst/>
          </a:prstGeom>
          <a:noFill/>
        </p:spPr>
        <p:txBody>
          <a:bodyPr wrap="square">
            <a:spAutoFit/>
          </a:bodyPr>
          <a:lstStyle/>
          <a:p>
            <a:pPr algn="ctr"/>
            <a:r>
              <a:rPr lang="en-US" sz="5400">
                <a:latin typeface="Avenir Next LT Pro" panose="020B0504020202020204" pitchFamily="34" charset="0"/>
              </a:rPr>
              <a:t>When is the best time to see stars?</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7" name="Picture 6" descr="Night sky full of stars in the forest">
            <a:extLst>
              <a:ext uri="{FF2B5EF4-FFF2-40B4-BE49-F238E27FC236}">
                <a16:creationId xmlns:a16="http://schemas.microsoft.com/office/drawing/2014/main" id="{6B5CA8C1-03B9-9B6B-394F-FA2267FB8155}"/>
              </a:ext>
            </a:extLst>
          </p:cNvPr>
          <p:cNvPicPr>
            <a:picLocks noChangeAspect="1"/>
          </p:cNvPicPr>
          <p:nvPr/>
        </p:nvPicPr>
        <p:blipFill>
          <a:blip r:embed="rId3" cstate="screen">
            <a:extLst>
              <a:ext uri="{28A0092B-C50C-407E-A947-70E740481C1C}">
                <a14:useLocalDpi xmlns:a14="http://schemas.microsoft.com/office/drawing/2010/main" val="0"/>
              </a:ext>
            </a:extLst>
          </a:blip>
          <a:srcRect l="-2"/>
          <a:stretch>
            <a:fillRect/>
          </a:stretch>
        </p:blipFill>
        <p:spPr>
          <a:xfrm>
            <a:off x="7821351" y="0"/>
            <a:ext cx="4370649" cy="6231928"/>
          </a:xfrm>
          <a:prstGeom prst="rect">
            <a:avLst/>
          </a:prstGeom>
          <a:effectLst>
            <a:softEdge rad="635000"/>
          </a:effec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4C75C-61D1-8047-EBBE-2128375AE00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F11F952-9BFE-C2C0-2FB9-A9A5C001ED3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4FAEE8A-CE41-DB0F-BC8C-3780789DFF7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719538A0-9105-E044-2F84-6CC6BC1CEF3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Explore</a:t>
            </a:r>
          </a:p>
        </p:txBody>
      </p:sp>
      <p:sp>
        <p:nvSpPr>
          <p:cNvPr id="6" name="Rectangle: Rounded Corners 5">
            <a:extLst>
              <a:ext uri="{FF2B5EF4-FFF2-40B4-BE49-F238E27FC236}">
                <a16:creationId xmlns:a16="http://schemas.microsoft.com/office/drawing/2014/main" id="{F37011DD-C628-16D1-64FE-FB436EF5AE3C}"/>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47077C-0728-29E3-41EA-7C536A214E7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C2B27F15-3328-CFA0-4F84-30236F8E7FA7}"/>
              </a:ext>
            </a:extLst>
          </p:cNvPr>
          <p:cNvSpPr txBox="1"/>
          <p:nvPr/>
        </p:nvSpPr>
        <p:spPr>
          <a:xfrm>
            <a:off x="663824" y="2331134"/>
            <a:ext cx="5917951" cy="1569660"/>
          </a:xfrm>
          <a:prstGeom prst="rect">
            <a:avLst/>
          </a:prstGeom>
          <a:noFill/>
        </p:spPr>
        <p:txBody>
          <a:bodyPr wrap="square">
            <a:spAutoFit/>
          </a:bodyPr>
          <a:lstStyle/>
          <a:p>
            <a:pPr algn="ctr"/>
            <a:r>
              <a:rPr lang="en-US" sz="4800">
                <a:latin typeface="Avenir Next LT Pro" panose="020B0504020202020204" pitchFamily="34" charset="0"/>
              </a:rPr>
              <a:t>What shape is the moon then?</a:t>
            </a:r>
          </a:p>
        </p:txBody>
      </p:sp>
      <p:pic>
        <p:nvPicPr>
          <p:cNvPr id="8194" name="Picture 2" descr="111011&amp;#32;full&amp;#32;moon&amp;#32;geese-12">
            <a:extLst>
              <a:ext uri="{FF2B5EF4-FFF2-40B4-BE49-F238E27FC236}">
                <a16:creationId xmlns:a16="http://schemas.microsoft.com/office/drawing/2014/main" id="{F631EAB1-CF94-72A0-32A5-85FB6387BFFB}"/>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309349" y="0"/>
            <a:ext cx="4882651"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119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14F63-264F-2B6F-B9CC-EA2B224A61C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02D4D81-90C0-70C7-46C1-AC9056EE12E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CD20BDF-DB69-AB40-2248-D7FC3515E53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4393C6B6-474C-C43B-D26B-10FAAA6BE0E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Explore</a:t>
            </a:r>
          </a:p>
        </p:txBody>
      </p:sp>
      <p:sp>
        <p:nvSpPr>
          <p:cNvPr id="6" name="Rectangle: Rounded Corners 5">
            <a:extLst>
              <a:ext uri="{FF2B5EF4-FFF2-40B4-BE49-F238E27FC236}">
                <a16:creationId xmlns:a16="http://schemas.microsoft.com/office/drawing/2014/main" id="{7F15C216-8DB5-ABD8-9046-1D8E92431E68}"/>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AB99B2-9BAF-5343-6981-4A985C6F594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3" name="Picture 2">
            <a:extLst>
              <a:ext uri="{FF2B5EF4-FFF2-40B4-BE49-F238E27FC236}">
                <a16:creationId xmlns:a16="http://schemas.microsoft.com/office/drawing/2014/main" id="{AD97EC2D-5D90-2FE7-7693-D40CDD0727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7081" y="135194"/>
            <a:ext cx="5450129" cy="5923936"/>
          </a:xfrm>
          <a:prstGeom prst="rect">
            <a:avLst/>
          </a:prstGeom>
        </p:spPr>
      </p:pic>
    </p:spTree>
    <p:extLst>
      <p:ext uri="{BB962C8B-B14F-4D97-AF65-F5344CB8AC3E}">
        <p14:creationId xmlns:p14="http://schemas.microsoft.com/office/powerpoint/2010/main" val="4116350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ADB06-6B2C-4DBF-2AAA-CA4172E753E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9D23E94-BCDC-5C01-79D5-787F91EB176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93F1C07-9A68-70DE-9598-4670B1A6183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8E61F809-C492-D012-1AEE-DA32A0AC765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Explore</a:t>
            </a:r>
          </a:p>
        </p:txBody>
      </p:sp>
      <p:sp>
        <p:nvSpPr>
          <p:cNvPr id="6" name="Rectangle: Rounded Corners 5">
            <a:extLst>
              <a:ext uri="{FF2B5EF4-FFF2-40B4-BE49-F238E27FC236}">
                <a16:creationId xmlns:a16="http://schemas.microsoft.com/office/drawing/2014/main" id="{113A6C59-D552-A6CA-169C-FE08D82A3017}"/>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E7010CF-10CD-DE78-4A21-D62955E4C6D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54FF176C-846F-94EE-AE42-016D56FDC58C}"/>
              </a:ext>
            </a:extLst>
          </p:cNvPr>
          <p:cNvSpPr txBox="1"/>
          <p:nvPr/>
        </p:nvSpPr>
        <p:spPr>
          <a:xfrm>
            <a:off x="5779008" y="1981334"/>
            <a:ext cx="5960363" cy="2308324"/>
          </a:xfrm>
          <a:prstGeom prst="rect">
            <a:avLst/>
          </a:prstGeom>
          <a:noFill/>
        </p:spPr>
        <p:txBody>
          <a:bodyPr wrap="square">
            <a:spAutoFit/>
          </a:bodyPr>
          <a:lstStyle/>
          <a:p>
            <a:pPr algn="ctr"/>
            <a:r>
              <a:rPr lang="en-US" sz="4800">
                <a:latin typeface="Avenir Next LT Pro" panose="020B0504020202020204" pitchFamily="34" charset="0"/>
              </a:rPr>
              <a:t>What do you notice is happening to the moon each night?</a:t>
            </a:r>
          </a:p>
        </p:txBody>
      </p:sp>
      <p:pic>
        <p:nvPicPr>
          <p:cNvPr id="7" name="Picture 6">
            <a:extLst>
              <a:ext uri="{FF2B5EF4-FFF2-40B4-BE49-F238E27FC236}">
                <a16:creationId xmlns:a16="http://schemas.microsoft.com/office/drawing/2014/main" id="{8DD85387-CBED-8F62-B4F7-1560B4C0C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 y="173528"/>
            <a:ext cx="5450129" cy="5923936"/>
          </a:xfrm>
          <a:prstGeom prst="rect">
            <a:avLst/>
          </a:prstGeom>
        </p:spPr>
      </p:pic>
    </p:spTree>
    <p:extLst>
      <p:ext uri="{BB962C8B-B14F-4D97-AF65-F5344CB8AC3E}">
        <p14:creationId xmlns:p14="http://schemas.microsoft.com/office/powerpoint/2010/main" val="820521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F9E7E-3450-CCE0-CBAD-D145A9220E7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9885D87-21AE-A6D0-0B53-0AA0217C44F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9126A99-FD2E-64B7-72EE-84B532DFA5B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36023732-7A76-6ACC-A794-8A0D89D6A84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Explore</a:t>
            </a:r>
          </a:p>
        </p:txBody>
      </p:sp>
      <p:sp>
        <p:nvSpPr>
          <p:cNvPr id="6" name="Rectangle: Rounded Corners 5">
            <a:extLst>
              <a:ext uri="{FF2B5EF4-FFF2-40B4-BE49-F238E27FC236}">
                <a16:creationId xmlns:a16="http://schemas.microsoft.com/office/drawing/2014/main" id="{9DE2AC92-8394-D70F-566F-36964BA7FBC2}"/>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66370A2-3462-D53C-DFBA-2FE113E8C04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B33420A2-7A72-5AA3-2E12-46E20F433470}"/>
              </a:ext>
            </a:extLst>
          </p:cNvPr>
          <p:cNvSpPr txBox="1"/>
          <p:nvPr/>
        </p:nvSpPr>
        <p:spPr>
          <a:xfrm>
            <a:off x="484313" y="1309903"/>
            <a:ext cx="5870768" cy="3785652"/>
          </a:xfrm>
          <a:prstGeom prst="rect">
            <a:avLst/>
          </a:prstGeom>
          <a:noFill/>
        </p:spPr>
        <p:txBody>
          <a:bodyPr wrap="square">
            <a:spAutoFit/>
          </a:bodyPr>
          <a:lstStyle/>
          <a:p>
            <a:pPr algn="ctr"/>
            <a:r>
              <a:rPr lang="en-US" sz="4800">
                <a:latin typeface="Avenir Next LT Pro" panose="020B0504020202020204" pitchFamily="34" charset="0"/>
              </a:rPr>
              <a:t>What do you notice about your drawings and the moon pictures we are looking at?</a:t>
            </a:r>
          </a:p>
        </p:txBody>
      </p:sp>
      <p:pic>
        <p:nvPicPr>
          <p:cNvPr id="7" name="Picture 6">
            <a:extLst>
              <a:ext uri="{FF2B5EF4-FFF2-40B4-BE49-F238E27FC236}">
                <a16:creationId xmlns:a16="http://schemas.microsoft.com/office/drawing/2014/main" id="{B0C81DCD-85AC-BC76-C1F8-D0F6D2736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527" y="240761"/>
            <a:ext cx="5450129" cy="5923936"/>
          </a:xfrm>
          <a:prstGeom prst="rect">
            <a:avLst/>
          </a:prstGeom>
        </p:spPr>
      </p:pic>
    </p:spTree>
    <p:extLst>
      <p:ext uri="{BB962C8B-B14F-4D97-AF65-F5344CB8AC3E}">
        <p14:creationId xmlns:p14="http://schemas.microsoft.com/office/powerpoint/2010/main" val="925340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8BAF6-50C8-D234-D849-5E2E6F6377E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E9AC79D-83F4-3F39-6168-D0F0320B713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683659F-2A18-8CCB-A2F4-0A24866D812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E5418BC4-12DE-E70F-7A0E-664C9CB7A87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Explain</a:t>
            </a:r>
          </a:p>
        </p:txBody>
      </p:sp>
      <p:sp>
        <p:nvSpPr>
          <p:cNvPr id="6" name="Rectangle: Rounded Corners 5">
            <a:extLst>
              <a:ext uri="{FF2B5EF4-FFF2-40B4-BE49-F238E27FC236}">
                <a16:creationId xmlns:a16="http://schemas.microsoft.com/office/drawing/2014/main" id="{5167DB1C-24F1-CB4B-FA58-651AED7767F9}"/>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D86F4A7-4835-1639-FF06-8BF45B366EC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952FBC08-B40A-92FB-B9EA-6B85A06B1946}"/>
              </a:ext>
            </a:extLst>
          </p:cNvPr>
          <p:cNvSpPr txBox="1"/>
          <p:nvPr/>
        </p:nvSpPr>
        <p:spPr>
          <a:xfrm>
            <a:off x="2584949" y="2598003"/>
            <a:ext cx="7022101" cy="830997"/>
          </a:xfrm>
          <a:prstGeom prst="rect">
            <a:avLst/>
          </a:prstGeom>
          <a:noFill/>
        </p:spPr>
        <p:txBody>
          <a:bodyPr wrap="square">
            <a:spAutoFit/>
          </a:bodyPr>
          <a:lstStyle/>
          <a:p>
            <a:pPr algn="ctr"/>
            <a:r>
              <a:rPr lang="en-US" sz="4800" b="1">
                <a:latin typeface="Avenir Next LT Pro" panose="020B0504020202020204" pitchFamily="34" charset="0"/>
              </a:rPr>
              <a:t>Illumination</a:t>
            </a:r>
          </a:p>
        </p:txBody>
      </p:sp>
    </p:spTree>
    <p:extLst>
      <p:ext uri="{BB962C8B-B14F-4D97-AF65-F5344CB8AC3E}">
        <p14:creationId xmlns:p14="http://schemas.microsoft.com/office/powerpoint/2010/main" val="669625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2D2C6-2F31-6F31-D406-05CA219408D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71E6CAD-5524-B143-511A-26BDB03905C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A9EB14C-38DA-D4FD-6503-D5E9BA9FEB6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39EFB555-6B73-D972-E787-448A0880C34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Explain</a:t>
            </a:r>
          </a:p>
        </p:txBody>
      </p:sp>
      <p:sp>
        <p:nvSpPr>
          <p:cNvPr id="6" name="Rectangle: Rounded Corners 5">
            <a:extLst>
              <a:ext uri="{FF2B5EF4-FFF2-40B4-BE49-F238E27FC236}">
                <a16:creationId xmlns:a16="http://schemas.microsoft.com/office/drawing/2014/main" id="{C0E74D7E-C3E2-E33E-75AC-C08F03E2A16F}"/>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D1D0067-BC80-1929-C72D-14BCF1343F0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C4EB3DF2-2D5D-42A1-C439-E39F9D94F7B7}"/>
              </a:ext>
            </a:extLst>
          </p:cNvPr>
          <p:cNvSpPr txBox="1"/>
          <p:nvPr/>
        </p:nvSpPr>
        <p:spPr>
          <a:xfrm>
            <a:off x="667675" y="2598003"/>
            <a:ext cx="7022101" cy="830997"/>
          </a:xfrm>
          <a:prstGeom prst="rect">
            <a:avLst/>
          </a:prstGeom>
          <a:noFill/>
        </p:spPr>
        <p:txBody>
          <a:bodyPr wrap="square">
            <a:spAutoFit/>
          </a:bodyPr>
          <a:lstStyle/>
          <a:p>
            <a:pPr algn="ctr"/>
            <a:r>
              <a:rPr lang="en-US" sz="4800" b="1">
                <a:latin typeface="Avenir Next LT Pro" panose="020B0504020202020204" pitchFamily="34" charset="0"/>
              </a:rPr>
              <a:t>Demonstration</a:t>
            </a:r>
          </a:p>
        </p:txBody>
      </p:sp>
      <p:pic>
        <p:nvPicPr>
          <p:cNvPr id="8" name="Picture 7" descr="Close-up of basketball in mid air">
            <a:extLst>
              <a:ext uri="{FF2B5EF4-FFF2-40B4-BE49-F238E27FC236}">
                <a16:creationId xmlns:a16="http://schemas.microsoft.com/office/drawing/2014/main" id="{53B63919-58B7-CA87-D0B5-D7AFEC6F3F9C}"/>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0" b="100000" l="0" r="100000">
                        <a14:backgroundMark x1="72701" y1="879" x2="72701" y2="879"/>
                        <a14:backgroundMark x1="75837" y1="0" x2="99929" y2="12747"/>
                        <a14:backgroundMark x1="98432" y1="82344" x2="80257" y2="99927"/>
                        <a14:backgroundMark x1="99929" y1="78608" x2="98503" y2="82271"/>
                        <a14:backgroundMark x1="98931" y1="14432" x2="99929" y2="16630"/>
                      </a14:backgroundRemoval>
                    </a14:imgEffect>
                  </a14:imgLayer>
                </a14:imgProps>
              </a:ext>
              <a:ext uri="{28A0092B-C50C-407E-A947-70E740481C1C}">
                <a14:useLocalDpi xmlns:a14="http://schemas.microsoft.com/office/drawing/2010/main" val="0"/>
              </a:ext>
            </a:extLst>
          </a:blip>
          <a:srcRect/>
          <a:stretch>
            <a:fillRect/>
          </a:stretch>
        </p:blipFill>
        <p:spPr>
          <a:xfrm>
            <a:off x="7212459" y="1799324"/>
            <a:ext cx="2661007" cy="2590610"/>
          </a:xfrm>
          <a:prstGeom prst="rect">
            <a:avLst/>
          </a:prstGeom>
        </p:spPr>
      </p:pic>
      <p:grpSp>
        <p:nvGrpSpPr>
          <p:cNvPr id="13" name="Group 12">
            <a:extLst>
              <a:ext uri="{FF2B5EF4-FFF2-40B4-BE49-F238E27FC236}">
                <a16:creationId xmlns:a16="http://schemas.microsoft.com/office/drawing/2014/main" id="{FD930ED6-2D4B-84AF-849D-12F5C867BB7D}"/>
              </a:ext>
            </a:extLst>
          </p:cNvPr>
          <p:cNvGrpSpPr/>
          <p:nvPr/>
        </p:nvGrpSpPr>
        <p:grpSpPr>
          <a:xfrm>
            <a:off x="2134987" y="3444389"/>
            <a:ext cx="4087475" cy="369332"/>
            <a:chOff x="892067" y="3540135"/>
            <a:chExt cx="4087475" cy="369332"/>
          </a:xfrm>
        </p:grpSpPr>
        <p:sp>
          <p:nvSpPr>
            <p:cNvPr id="10" name="TextBox 9">
              <a:extLst>
                <a:ext uri="{FF2B5EF4-FFF2-40B4-BE49-F238E27FC236}">
                  <a16:creationId xmlns:a16="http://schemas.microsoft.com/office/drawing/2014/main" id="{7903EA9C-A5D3-42F3-462B-709D7B0EBC8B}"/>
                </a:ext>
              </a:extLst>
            </p:cNvPr>
            <p:cNvSpPr txBox="1"/>
            <p:nvPr/>
          </p:nvSpPr>
          <p:spPr>
            <a:xfrm>
              <a:off x="892067" y="3540135"/>
              <a:ext cx="793858" cy="369332"/>
            </a:xfrm>
            <a:prstGeom prst="rect">
              <a:avLst/>
            </a:prstGeom>
            <a:noFill/>
          </p:spPr>
          <p:txBody>
            <a:bodyPr wrap="square">
              <a:spAutoFit/>
            </a:bodyPr>
            <a:lstStyle/>
            <a:p>
              <a:pPr algn="ctr"/>
              <a:r>
                <a:rPr lang="en-US" sz="1800" b="1">
                  <a:latin typeface="Avenir Next LT Pro" panose="020B0504020202020204" pitchFamily="34" charset="0"/>
                </a:rPr>
                <a:t>Link: </a:t>
              </a:r>
            </a:p>
          </p:txBody>
        </p:sp>
        <p:sp>
          <p:nvSpPr>
            <p:cNvPr id="12" name="TextBox 11">
              <a:extLst>
                <a:ext uri="{FF2B5EF4-FFF2-40B4-BE49-F238E27FC236}">
                  <a16:creationId xmlns:a16="http://schemas.microsoft.com/office/drawing/2014/main" id="{2151F19D-4CA2-99D5-477B-A6D832EBDE66}"/>
                </a:ext>
              </a:extLst>
            </p:cNvPr>
            <p:cNvSpPr txBox="1"/>
            <p:nvPr/>
          </p:nvSpPr>
          <p:spPr>
            <a:xfrm>
              <a:off x="1593776" y="3540135"/>
              <a:ext cx="3385766" cy="369332"/>
            </a:xfrm>
            <a:prstGeom prst="rect">
              <a:avLst/>
            </a:prstGeom>
            <a:noFill/>
          </p:spPr>
          <p:txBody>
            <a:bodyPr wrap="square">
              <a:spAutoFit/>
            </a:bodyPr>
            <a:lstStyle/>
            <a:p>
              <a:r>
                <a:rPr lang="en-US" sz="1800">
                  <a:effectLst/>
                  <a:latin typeface="Segoe UI" panose="020B0502040204020203" pitchFamily="34" charset="0"/>
                  <a:hlinkClick r:id="rId5"/>
                </a:rPr>
                <a:t>https://youtu.be/EQAhX4ff7m0</a:t>
              </a:r>
              <a:r>
                <a:rPr lang="en-US" sz="1800">
                  <a:effectLst/>
                  <a:latin typeface="Segoe UI" panose="020B0502040204020203" pitchFamily="34" charset="0"/>
                </a:rPr>
                <a:t> </a:t>
              </a:r>
              <a:endParaRPr lang="en-US"/>
            </a:p>
          </p:txBody>
        </p:sp>
      </p:grpSp>
    </p:spTree>
    <p:extLst>
      <p:ext uri="{BB962C8B-B14F-4D97-AF65-F5344CB8AC3E}">
        <p14:creationId xmlns:p14="http://schemas.microsoft.com/office/powerpoint/2010/main" val="823329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84DCB-9AF1-F865-152B-B90D1C4230E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AD6013-041D-419E-7037-7009864876C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B53F615-68BE-D068-9AFD-538B2F2D03D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2B43CA9E-5279-61EF-A2B6-24A6D5ECA25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Explain</a:t>
            </a:r>
          </a:p>
        </p:txBody>
      </p:sp>
      <p:sp>
        <p:nvSpPr>
          <p:cNvPr id="6" name="Rectangle: Rounded Corners 5">
            <a:extLst>
              <a:ext uri="{FF2B5EF4-FFF2-40B4-BE49-F238E27FC236}">
                <a16:creationId xmlns:a16="http://schemas.microsoft.com/office/drawing/2014/main" id="{EDCD3290-4A94-7E1F-D0E4-3DBD37DB0C27}"/>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1109D3-F0AD-0654-7F97-56AD549E299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841224A7-986F-461D-9B5A-800388E25701}"/>
              </a:ext>
            </a:extLst>
          </p:cNvPr>
          <p:cNvSpPr txBox="1"/>
          <p:nvPr/>
        </p:nvSpPr>
        <p:spPr>
          <a:xfrm>
            <a:off x="4361186" y="1961802"/>
            <a:ext cx="7358162" cy="2308324"/>
          </a:xfrm>
          <a:prstGeom prst="rect">
            <a:avLst/>
          </a:prstGeom>
          <a:noFill/>
        </p:spPr>
        <p:txBody>
          <a:bodyPr wrap="square">
            <a:spAutoFit/>
          </a:bodyPr>
          <a:lstStyle/>
          <a:p>
            <a:pPr algn="ctr"/>
            <a:r>
              <a:rPr lang="en-US" sz="4800">
                <a:latin typeface="Avenir Next LT Pro" panose="020B0504020202020204" pitchFamily="34" charset="0"/>
              </a:rPr>
              <a:t>So, when do you think the stars are most visible? Why?</a:t>
            </a:r>
          </a:p>
        </p:txBody>
      </p:sp>
      <p:pic>
        <p:nvPicPr>
          <p:cNvPr id="1026" name="Picture 2" descr="091912&amp;#32;duck&amp;#32;creek&amp;#32;stars-6-1">
            <a:extLst>
              <a:ext uri="{FF2B5EF4-FFF2-40B4-BE49-F238E27FC236}">
                <a16:creationId xmlns:a16="http://schemas.microsoft.com/office/drawing/2014/main" id="{998012FD-0BFA-233D-2A48-D05814FBC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291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ECEB3-3147-EBDF-9915-BF50523F155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43683F4-A561-5CCA-03DD-7A160ED715D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C12C80E-21B6-F974-44DD-A308FC6C7D7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5F82F3DC-F7E9-74B7-3B61-F1D021B930D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Explain</a:t>
            </a:r>
          </a:p>
        </p:txBody>
      </p:sp>
      <p:sp>
        <p:nvSpPr>
          <p:cNvPr id="6" name="Rectangle: Rounded Corners 5">
            <a:extLst>
              <a:ext uri="{FF2B5EF4-FFF2-40B4-BE49-F238E27FC236}">
                <a16:creationId xmlns:a16="http://schemas.microsoft.com/office/drawing/2014/main" id="{91302268-7A6A-EB2B-C113-5F8E838FED43}"/>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85720EA-F674-549A-3789-81B2A032A17E}"/>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grpSp>
        <p:nvGrpSpPr>
          <p:cNvPr id="13" name="Group 12">
            <a:extLst>
              <a:ext uri="{FF2B5EF4-FFF2-40B4-BE49-F238E27FC236}">
                <a16:creationId xmlns:a16="http://schemas.microsoft.com/office/drawing/2014/main" id="{4629BF57-472A-6137-61D7-EE47A70775A4}"/>
              </a:ext>
            </a:extLst>
          </p:cNvPr>
          <p:cNvGrpSpPr/>
          <p:nvPr/>
        </p:nvGrpSpPr>
        <p:grpSpPr>
          <a:xfrm>
            <a:off x="545872" y="2280299"/>
            <a:ext cx="11100255" cy="1551670"/>
            <a:chOff x="585719" y="1704947"/>
            <a:chExt cx="11100255" cy="1551670"/>
          </a:xfrm>
        </p:grpSpPr>
        <p:sp>
          <p:nvSpPr>
            <p:cNvPr id="3" name="TextBox 2">
              <a:extLst>
                <a:ext uri="{FF2B5EF4-FFF2-40B4-BE49-F238E27FC236}">
                  <a16:creationId xmlns:a16="http://schemas.microsoft.com/office/drawing/2014/main" id="{723A26FB-B2BD-928F-C49A-D9A46E73256A}"/>
                </a:ext>
              </a:extLst>
            </p:cNvPr>
            <p:cNvSpPr txBox="1"/>
            <p:nvPr/>
          </p:nvSpPr>
          <p:spPr>
            <a:xfrm>
              <a:off x="585719" y="1704947"/>
              <a:ext cx="11100255" cy="830997"/>
            </a:xfrm>
            <a:prstGeom prst="rect">
              <a:avLst/>
            </a:prstGeom>
            <a:noFill/>
          </p:spPr>
          <p:txBody>
            <a:bodyPr wrap="square">
              <a:spAutoFit/>
            </a:bodyPr>
            <a:lstStyle/>
            <a:p>
              <a:pPr algn="ctr"/>
              <a:r>
                <a:rPr lang="en-US" sz="4800" b="1">
                  <a:latin typeface="Avenir Next LT Pro" panose="020B0504020202020204" pitchFamily="34" charset="0"/>
                </a:rPr>
                <a:t>Moon Phases Demonstration Video</a:t>
              </a:r>
            </a:p>
          </p:txBody>
        </p:sp>
        <p:grpSp>
          <p:nvGrpSpPr>
            <p:cNvPr id="12" name="Group 11">
              <a:extLst>
                <a:ext uri="{FF2B5EF4-FFF2-40B4-BE49-F238E27FC236}">
                  <a16:creationId xmlns:a16="http://schemas.microsoft.com/office/drawing/2014/main" id="{B4E64879-535D-F424-38A7-C535C0AD4AB3}"/>
                </a:ext>
              </a:extLst>
            </p:cNvPr>
            <p:cNvGrpSpPr/>
            <p:nvPr/>
          </p:nvGrpSpPr>
          <p:grpSpPr>
            <a:xfrm>
              <a:off x="2698864" y="2871896"/>
              <a:ext cx="6794272" cy="384721"/>
              <a:chOff x="4014627" y="2943815"/>
              <a:chExt cx="6794272" cy="384721"/>
            </a:xfrm>
          </p:grpSpPr>
          <p:sp>
            <p:nvSpPr>
              <p:cNvPr id="8" name="TextBox 7">
                <a:extLst>
                  <a:ext uri="{FF2B5EF4-FFF2-40B4-BE49-F238E27FC236}">
                    <a16:creationId xmlns:a16="http://schemas.microsoft.com/office/drawing/2014/main" id="{A1F7C105-3E2C-487B-06AC-940F03CA2012}"/>
                  </a:ext>
                </a:extLst>
              </p:cNvPr>
              <p:cNvSpPr txBox="1"/>
              <p:nvPr/>
            </p:nvSpPr>
            <p:spPr>
              <a:xfrm>
                <a:off x="4711187" y="2943815"/>
                <a:ext cx="6097712" cy="369332"/>
              </a:xfrm>
              <a:prstGeom prst="rect">
                <a:avLst/>
              </a:prstGeom>
              <a:noFill/>
            </p:spPr>
            <p:txBody>
              <a:bodyPr wrap="square">
                <a:spAutoFit/>
              </a:bodyPr>
              <a:lstStyle/>
              <a:p>
                <a:r>
                  <a:rPr lang="en-US">
                    <a:latin typeface="Avenir Next LT Pro" panose="020B0504020202020204" pitchFamily="34" charset="0"/>
                    <a:hlinkClick r:id="rId3"/>
                  </a:rPr>
                  <a:t>https://youtu.be/wz01pTvuMa0?si=iUJDbE27TZj7qSLK</a:t>
                </a:r>
                <a:endParaRPr lang="en-US">
                  <a:latin typeface="Avenir Next LT Pro" panose="020B0504020202020204" pitchFamily="34" charset="0"/>
                </a:endParaRPr>
              </a:p>
            </p:txBody>
          </p:sp>
          <p:sp>
            <p:nvSpPr>
              <p:cNvPr id="11" name="TextBox 10">
                <a:extLst>
                  <a:ext uri="{FF2B5EF4-FFF2-40B4-BE49-F238E27FC236}">
                    <a16:creationId xmlns:a16="http://schemas.microsoft.com/office/drawing/2014/main" id="{D2C5CA84-103F-60D7-7EAE-A09B789CD4FB}"/>
                  </a:ext>
                </a:extLst>
              </p:cNvPr>
              <p:cNvSpPr txBox="1"/>
              <p:nvPr/>
            </p:nvSpPr>
            <p:spPr>
              <a:xfrm>
                <a:off x="4014627" y="2959204"/>
                <a:ext cx="6097712" cy="369332"/>
              </a:xfrm>
              <a:prstGeom prst="rect">
                <a:avLst/>
              </a:prstGeom>
              <a:noFill/>
            </p:spPr>
            <p:txBody>
              <a:bodyPr wrap="square">
                <a:spAutoFit/>
              </a:bodyPr>
              <a:lstStyle/>
              <a:p>
                <a:r>
                  <a:rPr lang="en-US" b="1">
                    <a:latin typeface="Avenir Next LT Pro" panose="020B0504020202020204" pitchFamily="34" charset="0"/>
                  </a:rPr>
                  <a:t>Link:</a:t>
                </a:r>
                <a:endParaRPr lang="en-US"/>
              </a:p>
            </p:txBody>
          </p:sp>
        </p:grpSp>
      </p:grpSp>
    </p:spTree>
    <p:extLst>
      <p:ext uri="{BB962C8B-B14F-4D97-AF65-F5344CB8AC3E}">
        <p14:creationId xmlns:p14="http://schemas.microsoft.com/office/powerpoint/2010/main" val="3205509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4217C-1BE3-8B8D-003C-BB344D5B68E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58A74F8-A88E-AFC8-5BBC-562FA177656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A7043DB-7788-E8D2-B30A-1D0963DC838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90FDF1F4-8506-DBB2-39D3-42CFA9B7416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Explain</a:t>
            </a:r>
          </a:p>
        </p:txBody>
      </p:sp>
      <p:sp>
        <p:nvSpPr>
          <p:cNvPr id="6" name="Rectangle: Rounded Corners 5">
            <a:extLst>
              <a:ext uri="{FF2B5EF4-FFF2-40B4-BE49-F238E27FC236}">
                <a16:creationId xmlns:a16="http://schemas.microsoft.com/office/drawing/2014/main" id="{AAC6F067-31F6-6652-9FC0-E778AC7C6F68}"/>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734150E-69E4-B5F4-115F-84B3DB8B7D1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10" name="Picture 9" descr="A picture containing mollusk, invertebrate, sea snail&#10;&#10;AI-generated content may be incorrect.">
            <a:extLst>
              <a:ext uri="{FF2B5EF4-FFF2-40B4-BE49-F238E27FC236}">
                <a16:creationId xmlns:a16="http://schemas.microsoft.com/office/drawing/2014/main" id="{C9A004BA-54F8-D4F8-228E-93A256ABC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84" y="1827027"/>
            <a:ext cx="11609831" cy="2634958"/>
          </a:xfrm>
          <a:prstGeom prst="rect">
            <a:avLst/>
          </a:prstGeom>
        </p:spPr>
      </p:pic>
    </p:spTree>
    <p:extLst>
      <p:ext uri="{BB962C8B-B14F-4D97-AF65-F5344CB8AC3E}">
        <p14:creationId xmlns:p14="http://schemas.microsoft.com/office/powerpoint/2010/main" val="2918074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88DE5-50A3-8F99-3A34-0DF13A710E3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8085AA9-9B45-E332-7756-614472F40CE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BD3D28E-9609-5380-62B4-54A66EB4795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11507251-7E25-EB60-674C-B4FB8459642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Explain</a:t>
            </a:r>
          </a:p>
        </p:txBody>
      </p:sp>
      <p:sp>
        <p:nvSpPr>
          <p:cNvPr id="6" name="Rectangle: Rounded Corners 5">
            <a:extLst>
              <a:ext uri="{FF2B5EF4-FFF2-40B4-BE49-F238E27FC236}">
                <a16:creationId xmlns:a16="http://schemas.microsoft.com/office/drawing/2014/main" id="{42C28813-C3C8-6B04-8C18-731C771D21AC}"/>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30CB39-7F79-7F31-2294-4C1E8B27D26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DE806606-1274-6529-8E9E-35684C523DC6}"/>
              </a:ext>
            </a:extLst>
          </p:cNvPr>
          <p:cNvSpPr txBox="1"/>
          <p:nvPr/>
        </p:nvSpPr>
        <p:spPr>
          <a:xfrm>
            <a:off x="585719" y="1592471"/>
            <a:ext cx="6344714" cy="3046988"/>
          </a:xfrm>
          <a:prstGeom prst="rect">
            <a:avLst/>
          </a:prstGeom>
          <a:noFill/>
        </p:spPr>
        <p:txBody>
          <a:bodyPr wrap="square">
            <a:spAutoFit/>
          </a:bodyPr>
          <a:lstStyle/>
          <a:p>
            <a:pPr algn="ctr"/>
            <a:r>
              <a:rPr lang="en-US" sz="4800" b="1">
                <a:latin typeface="Avenir Next LT Pro" panose="020B0504020202020204" pitchFamily="34" charset="0"/>
              </a:rPr>
              <a:t>Full moon – </a:t>
            </a:r>
            <a:r>
              <a:rPr lang="en-US" sz="4800">
                <a:latin typeface="Avenir Next LT Pro" panose="020B0504020202020204" pitchFamily="34" charset="0"/>
              </a:rPr>
              <a:t>a moon where all parts visible from Earth are reflecting sunlight</a:t>
            </a:r>
          </a:p>
        </p:txBody>
      </p:sp>
      <p:pic>
        <p:nvPicPr>
          <p:cNvPr id="2052" name="Picture 4" descr="Moon&amp;#95;10">
            <a:extLst>
              <a:ext uri="{FF2B5EF4-FFF2-40B4-BE49-F238E27FC236}">
                <a16:creationId xmlns:a16="http://schemas.microsoft.com/office/drawing/2014/main" id="{ED009C66-B91B-03CF-EA43-326D8CD3F72F}"/>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171362" y="0"/>
            <a:ext cx="5020638" cy="624106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983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A2DCD-8382-CA6D-5298-3729139DE8C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1DAA35D-7434-1CE7-DEFE-7BE1CB7545B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D2A0598-17A7-640E-A7A5-864C26C44D64}"/>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B46336EF-6320-597B-5D6B-C0B2638C3B4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Engage</a:t>
            </a:r>
          </a:p>
        </p:txBody>
      </p:sp>
      <p:sp>
        <p:nvSpPr>
          <p:cNvPr id="12" name="TextBox 11">
            <a:extLst>
              <a:ext uri="{FF2B5EF4-FFF2-40B4-BE49-F238E27FC236}">
                <a16:creationId xmlns:a16="http://schemas.microsoft.com/office/drawing/2014/main" id="{9739851E-29D8-BFB3-0F7C-FD483153EBB4}"/>
              </a:ext>
            </a:extLst>
          </p:cNvPr>
          <p:cNvSpPr txBox="1"/>
          <p:nvPr/>
        </p:nvSpPr>
        <p:spPr>
          <a:xfrm>
            <a:off x="4929106" y="675294"/>
            <a:ext cx="7022101" cy="5016758"/>
          </a:xfrm>
          <a:prstGeom prst="rect">
            <a:avLst/>
          </a:prstGeom>
          <a:noFill/>
        </p:spPr>
        <p:txBody>
          <a:bodyPr wrap="square">
            <a:spAutoFit/>
          </a:bodyPr>
          <a:lstStyle/>
          <a:p>
            <a:pPr algn="ctr"/>
            <a:r>
              <a:rPr lang="en-US" sz="4000">
                <a:latin typeface="Avenir Next LT Pro" panose="020B0504020202020204" pitchFamily="34" charset="0"/>
              </a:rPr>
              <a:t>Does the moon always look the same?</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Does it always follow the same path across the sky?</a:t>
            </a:r>
          </a:p>
          <a:p>
            <a:pPr algn="ctr"/>
            <a:endParaRPr lang="en-US" sz="4000">
              <a:latin typeface="Avenir Next LT Pro" panose="020B0504020202020204" pitchFamily="34" charset="0"/>
            </a:endParaRPr>
          </a:p>
          <a:p>
            <a:pPr algn="ctr"/>
            <a:r>
              <a:rPr lang="en-US" sz="4000">
                <a:latin typeface="Avenir Next LT Pro" panose="020B0504020202020204" pitchFamily="34" charset="0"/>
              </a:rPr>
              <a:t>What else can we see at night?</a:t>
            </a:r>
          </a:p>
        </p:txBody>
      </p:sp>
      <p:sp>
        <p:nvSpPr>
          <p:cNvPr id="6" name="Rectangle: Rounded Corners 5">
            <a:extLst>
              <a:ext uri="{FF2B5EF4-FFF2-40B4-BE49-F238E27FC236}">
                <a16:creationId xmlns:a16="http://schemas.microsoft.com/office/drawing/2014/main" id="{77C21C6E-6644-C6B3-F55D-1B6ECF447BD3}"/>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C89E011-7FA1-F8B0-696E-96ECA4D1AAF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7" name="Picture 6" descr="A picture containing text, screenshot&#10;&#10;AI-generated content may be incorrect.">
            <a:extLst>
              <a:ext uri="{FF2B5EF4-FFF2-40B4-BE49-F238E27FC236}">
                <a16:creationId xmlns:a16="http://schemas.microsoft.com/office/drawing/2014/main" id="{9D009BAA-CDAB-BF72-7FE0-FA7EDE0870A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55043"/>
            <a:ext cx="4721096" cy="6109653"/>
          </a:xfrm>
          <a:prstGeom prst="rect">
            <a:avLst/>
          </a:prstGeom>
          <a:ln>
            <a:solidFill>
              <a:schemeClr val="tx1"/>
            </a:solidFill>
          </a:ln>
        </p:spPr>
      </p:pic>
    </p:spTree>
    <p:extLst>
      <p:ext uri="{BB962C8B-B14F-4D97-AF65-F5344CB8AC3E}">
        <p14:creationId xmlns:p14="http://schemas.microsoft.com/office/powerpoint/2010/main" val="94187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AB145-955F-1659-1226-C29ECA0F1F1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8F97F1A-5C54-11E5-FE1E-6BA32DD5ED1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5483138-B081-6E2C-A4A0-17DE0A7750F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3B17A451-46A9-5E7E-AADE-B6810E6198F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Explain</a:t>
            </a:r>
          </a:p>
        </p:txBody>
      </p:sp>
      <p:sp>
        <p:nvSpPr>
          <p:cNvPr id="6" name="Rectangle: Rounded Corners 5">
            <a:extLst>
              <a:ext uri="{FF2B5EF4-FFF2-40B4-BE49-F238E27FC236}">
                <a16:creationId xmlns:a16="http://schemas.microsoft.com/office/drawing/2014/main" id="{B9470310-61F9-A504-9EF2-D85B1BAB8636}"/>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2286AF1-558C-BC6D-BC9A-C88CE60D1E8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3A14F9FE-2535-B409-C182-D16CA257EE65}"/>
              </a:ext>
            </a:extLst>
          </p:cNvPr>
          <p:cNvSpPr txBox="1"/>
          <p:nvPr/>
        </p:nvSpPr>
        <p:spPr>
          <a:xfrm>
            <a:off x="374584" y="2043198"/>
            <a:ext cx="6570745" cy="2308324"/>
          </a:xfrm>
          <a:prstGeom prst="rect">
            <a:avLst/>
          </a:prstGeom>
          <a:noFill/>
        </p:spPr>
        <p:txBody>
          <a:bodyPr wrap="square">
            <a:spAutoFit/>
          </a:bodyPr>
          <a:lstStyle/>
          <a:p>
            <a:pPr algn="ctr"/>
            <a:r>
              <a:rPr lang="en-US" sz="4800" b="1">
                <a:latin typeface="Avenir Next LT Pro" panose="020B0504020202020204" pitchFamily="34" charset="0"/>
              </a:rPr>
              <a:t>New moon – </a:t>
            </a:r>
            <a:r>
              <a:rPr lang="en-US" sz="4800">
                <a:latin typeface="Avenir Next LT Pro" panose="020B0504020202020204" pitchFamily="34" charset="0"/>
              </a:rPr>
              <a:t>a moon where all parts visible from Earth are shaded</a:t>
            </a:r>
          </a:p>
        </p:txBody>
      </p:sp>
      <p:pic>
        <p:nvPicPr>
          <p:cNvPr id="3074" name="Picture 2" descr="New Moon | Similar to the other moon shot - full zoom, plus … | Flickr">
            <a:extLst>
              <a:ext uri="{FF2B5EF4-FFF2-40B4-BE49-F238E27FC236}">
                <a16:creationId xmlns:a16="http://schemas.microsoft.com/office/drawing/2014/main" id="{13C851BC-0421-94A3-4F5D-40BBA7584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5743" y="1292360"/>
            <a:ext cx="4762500" cy="3810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236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C0CA4-76F6-5E86-C348-CEF217F8E3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C952A0B-451B-8CEF-5DF5-629C129CA8A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94CD706-9EB5-A804-5C27-9AC066CD38FE}"/>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31</a:t>
            </a:r>
          </a:p>
        </p:txBody>
      </p:sp>
      <p:sp>
        <p:nvSpPr>
          <p:cNvPr id="5" name="TextBox 4">
            <a:extLst>
              <a:ext uri="{FF2B5EF4-FFF2-40B4-BE49-F238E27FC236}">
                <a16:creationId xmlns:a16="http://schemas.microsoft.com/office/drawing/2014/main" id="{DBDE4D9F-D317-A72F-69DC-60CAB82DD8F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Explain</a:t>
            </a:r>
          </a:p>
        </p:txBody>
      </p:sp>
      <p:sp>
        <p:nvSpPr>
          <p:cNvPr id="6" name="Rectangle: Rounded Corners 5">
            <a:extLst>
              <a:ext uri="{FF2B5EF4-FFF2-40B4-BE49-F238E27FC236}">
                <a16:creationId xmlns:a16="http://schemas.microsoft.com/office/drawing/2014/main" id="{DD5B563F-E5EC-B9BB-1191-FA65F94E4106}"/>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C026EA1-49A4-0E1C-072E-219321FA46A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9D7F5833-C54C-8F87-4608-C2FE99BF5079}"/>
              </a:ext>
            </a:extLst>
          </p:cNvPr>
          <p:cNvSpPr txBox="1"/>
          <p:nvPr/>
        </p:nvSpPr>
        <p:spPr>
          <a:xfrm>
            <a:off x="1336929" y="1653753"/>
            <a:ext cx="9518141" cy="3046988"/>
          </a:xfrm>
          <a:prstGeom prst="rect">
            <a:avLst/>
          </a:prstGeom>
          <a:noFill/>
        </p:spPr>
        <p:txBody>
          <a:bodyPr wrap="square">
            <a:spAutoFit/>
          </a:bodyPr>
          <a:lstStyle/>
          <a:p>
            <a:pPr algn="ctr"/>
            <a:r>
              <a:rPr lang="en-US" sz="4800">
                <a:latin typeface="Avenir Next LT Pro" panose="020B0504020202020204" pitchFamily="34" charset="0"/>
              </a:rPr>
              <a:t>What illuminates the moon and makes it bright? </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is the moon reflecting?</a:t>
            </a:r>
          </a:p>
        </p:txBody>
      </p:sp>
    </p:spTree>
    <p:extLst>
      <p:ext uri="{BB962C8B-B14F-4D97-AF65-F5344CB8AC3E}">
        <p14:creationId xmlns:p14="http://schemas.microsoft.com/office/powerpoint/2010/main" val="1458319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959C3-98B7-C398-2CAE-138EB600956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FD37D1-E6E4-90C2-CF47-0E944064AC0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FE00BA2-3C66-AB7C-1A89-D464604B6E3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32</a:t>
            </a:r>
          </a:p>
        </p:txBody>
      </p:sp>
      <p:sp>
        <p:nvSpPr>
          <p:cNvPr id="5" name="TextBox 4">
            <a:extLst>
              <a:ext uri="{FF2B5EF4-FFF2-40B4-BE49-F238E27FC236}">
                <a16:creationId xmlns:a16="http://schemas.microsoft.com/office/drawing/2014/main" id="{DD4EFE9E-5298-8BD1-DB69-3D7EEF345D6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Explain</a:t>
            </a:r>
          </a:p>
        </p:txBody>
      </p:sp>
      <p:sp>
        <p:nvSpPr>
          <p:cNvPr id="6" name="Rectangle: Rounded Corners 5">
            <a:extLst>
              <a:ext uri="{FF2B5EF4-FFF2-40B4-BE49-F238E27FC236}">
                <a16:creationId xmlns:a16="http://schemas.microsoft.com/office/drawing/2014/main" id="{616878E1-1DA5-DFAC-0A6E-B1BA66E4BFBC}"/>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CCE293-3C56-DD52-D6E7-6C57108CC3B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70FDDB66-919A-9C2C-511E-F603828C950E}"/>
              </a:ext>
            </a:extLst>
          </p:cNvPr>
          <p:cNvSpPr txBox="1"/>
          <p:nvPr/>
        </p:nvSpPr>
        <p:spPr>
          <a:xfrm>
            <a:off x="337306" y="2327562"/>
            <a:ext cx="7332225" cy="1569660"/>
          </a:xfrm>
          <a:prstGeom prst="rect">
            <a:avLst/>
          </a:prstGeom>
          <a:noFill/>
        </p:spPr>
        <p:txBody>
          <a:bodyPr wrap="square">
            <a:spAutoFit/>
          </a:bodyPr>
          <a:lstStyle/>
          <a:p>
            <a:pPr algn="ctr"/>
            <a:r>
              <a:rPr lang="en-US" sz="4800">
                <a:latin typeface="Avenir Next LT Pro" panose="020B0504020202020204" pitchFamily="34" charset="0"/>
              </a:rPr>
              <a:t>When is it the best time to see the stars? Why?</a:t>
            </a:r>
          </a:p>
        </p:txBody>
      </p:sp>
      <p:pic>
        <p:nvPicPr>
          <p:cNvPr id="8" name="Picture 7" descr="A starry sky over the mountains">
            <a:extLst>
              <a:ext uri="{FF2B5EF4-FFF2-40B4-BE49-F238E27FC236}">
                <a16:creationId xmlns:a16="http://schemas.microsoft.com/office/drawing/2014/main" id="{A59FE3D4-A445-4293-9717-3931E1069EF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7669531" y="-1"/>
            <a:ext cx="4522470" cy="6224787"/>
          </a:xfrm>
          <a:prstGeom prst="rect">
            <a:avLst/>
          </a:prstGeom>
          <a:effectLst>
            <a:softEdge rad="635000"/>
          </a:effectLst>
        </p:spPr>
      </p:pic>
    </p:spTree>
    <p:extLst>
      <p:ext uri="{BB962C8B-B14F-4D97-AF65-F5344CB8AC3E}">
        <p14:creationId xmlns:p14="http://schemas.microsoft.com/office/powerpoint/2010/main" val="1141274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3249E-0898-D54E-F49E-0C3FDD1BA8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E2A1BAB-F4D1-7075-E49A-E26369C1955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58777E0-92B6-0F44-BF0F-936E357F4A3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33</a:t>
            </a:r>
          </a:p>
        </p:txBody>
      </p:sp>
      <p:sp>
        <p:nvSpPr>
          <p:cNvPr id="5" name="TextBox 4">
            <a:extLst>
              <a:ext uri="{FF2B5EF4-FFF2-40B4-BE49-F238E27FC236}">
                <a16:creationId xmlns:a16="http://schemas.microsoft.com/office/drawing/2014/main" id="{2215E12A-AF07-DFE7-6F50-9D027BBA701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Explain</a:t>
            </a:r>
          </a:p>
        </p:txBody>
      </p:sp>
      <p:sp>
        <p:nvSpPr>
          <p:cNvPr id="6" name="Rectangle: Rounded Corners 5">
            <a:extLst>
              <a:ext uri="{FF2B5EF4-FFF2-40B4-BE49-F238E27FC236}">
                <a16:creationId xmlns:a16="http://schemas.microsoft.com/office/drawing/2014/main" id="{4C687B9D-428B-5D6A-834E-1C50853ECA92}"/>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43B2D72-D63F-6D4B-B263-5ACEE8EA81A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8B106B60-FC7C-D0BA-6154-E7F746C9ED57}"/>
              </a:ext>
            </a:extLst>
          </p:cNvPr>
          <p:cNvSpPr txBox="1"/>
          <p:nvPr/>
        </p:nvSpPr>
        <p:spPr>
          <a:xfrm>
            <a:off x="1545401" y="2295169"/>
            <a:ext cx="9101198" cy="1569660"/>
          </a:xfrm>
          <a:prstGeom prst="rect">
            <a:avLst/>
          </a:prstGeom>
          <a:noFill/>
        </p:spPr>
        <p:txBody>
          <a:bodyPr wrap="square">
            <a:spAutoFit/>
          </a:bodyPr>
          <a:lstStyle/>
          <a:p>
            <a:pPr algn="ctr"/>
            <a:r>
              <a:rPr lang="en-US" sz="4800">
                <a:latin typeface="Avenir Next LT Pro" panose="020B0504020202020204" pitchFamily="34" charset="0"/>
              </a:rPr>
              <a:t>Do the stars come out every night though?</a:t>
            </a:r>
          </a:p>
        </p:txBody>
      </p:sp>
    </p:spTree>
    <p:extLst>
      <p:ext uri="{BB962C8B-B14F-4D97-AF65-F5344CB8AC3E}">
        <p14:creationId xmlns:p14="http://schemas.microsoft.com/office/powerpoint/2010/main" val="3578503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132B-8B85-E27F-4FDB-AB833276AD7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79959F5-6824-BF3D-571B-64993026A86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2F8EDB7-3069-9DEF-4CF0-F582F11D2B2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34</a:t>
            </a:r>
          </a:p>
        </p:txBody>
      </p:sp>
      <p:sp>
        <p:nvSpPr>
          <p:cNvPr id="5" name="TextBox 4">
            <a:extLst>
              <a:ext uri="{FF2B5EF4-FFF2-40B4-BE49-F238E27FC236}">
                <a16:creationId xmlns:a16="http://schemas.microsoft.com/office/drawing/2014/main" id="{8FE9437B-0BD5-D86F-EAD3-DBE31B825E9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Explain</a:t>
            </a:r>
          </a:p>
        </p:txBody>
      </p:sp>
      <p:sp>
        <p:nvSpPr>
          <p:cNvPr id="6" name="Rectangle: Rounded Corners 5">
            <a:extLst>
              <a:ext uri="{FF2B5EF4-FFF2-40B4-BE49-F238E27FC236}">
                <a16:creationId xmlns:a16="http://schemas.microsoft.com/office/drawing/2014/main" id="{08EB52B9-F7CA-2AAD-1F5D-4216A740C869}"/>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CAABA0-F785-F181-73E6-BAEA0CA4C18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3" name="TextBox 2">
            <a:extLst>
              <a:ext uri="{FF2B5EF4-FFF2-40B4-BE49-F238E27FC236}">
                <a16:creationId xmlns:a16="http://schemas.microsoft.com/office/drawing/2014/main" id="{BE4CC63D-C546-2C4F-3D46-7F381DBA1EEC}"/>
              </a:ext>
            </a:extLst>
          </p:cNvPr>
          <p:cNvSpPr txBox="1"/>
          <p:nvPr/>
        </p:nvSpPr>
        <p:spPr>
          <a:xfrm>
            <a:off x="1092578" y="1955708"/>
            <a:ext cx="10006844" cy="2308324"/>
          </a:xfrm>
          <a:prstGeom prst="rect">
            <a:avLst/>
          </a:prstGeom>
          <a:noFill/>
        </p:spPr>
        <p:txBody>
          <a:bodyPr wrap="square">
            <a:spAutoFit/>
          </a:bodyPr>
          <a:lstStyle/>
          <a:p>
            <a:pPr algn="ctr"/>
            <a:r>
              <a:rPr lang="en-US" sz="4800">
                <a:latin typeface="Avenir Next LT Pro" panose="020B0504020202020204" pitchFamily="34" charset="0"/>
              </a:rPr>
              <a:t>How long do you think it takes for the moon to do one full rotation around the Earth?</a:t>
            </a:r>
          </a:p>
        </p:txBody>
      </p:sp>
    </p:spTree>
    <p:extLst>
      <p:ext uri="{BB962C8B-B14F-4D97-AF65-F5344CB8AC3E}">
        <p14:creationId xmlns:p14="http://schemas.microsoft.com/office/powerpoint/2010/main" val="2075808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40C28-E418-9EBF-BD19-8A8B11844C6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7314614-315F-1CBB-4C66-A5C852CCD59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C75487D-59A2-151D-075F-2D4DE6F7D79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35</a:t>
            </a:r>
          </a:p>
        </p:txBody>
      </p:sp>
      <p:sp>
        <p:nvSpPr>
          <p:cNvPr id="5" name="TextBox 4">
            <a:extLst>
              <a:ext uri="{FF2B5EF4-FFF2-40B4-BE49-F238E27FC236}">
                <a16:creationId xmlns:a16="http://schemas.microsoft.com/office/drawing/2014/main" id="{BA461649-D087-5307-22B6-62353E18719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Elaborate</a:t>
            </a:r>
          </a:p>
        </p:txBody>
      </p:sp>
      <p:sp>
        <p:nvSpPr>
          <p:cNvPr id="6" name="Rectangle: Rounded Corners 5">
            <a:extLst>
              <a:ext uri="{FF2B5EF4-FFF2-40B4-BE49-F238E27FC236}">
                <a16:creationId xmlns:a16="http://schemas.microsoft.com/office/drawing/2014/main" id="{9EE43E13-A5AB-4AA4-5785-BB33BE8F43B1}"/>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F959E5-02D0-AE07-DDD9-13ACAC2A772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8" name="Picture 7" descr="Graphical user interface, application&#10;&#10;AI-generated content may be incorrect.">
            <a:extLst>
              <a:ext uri="{FF2B5EF4-FFF2-40B4-BE49-F238E27FC236}">
                <a16:creationId xmlns:a16="http://schemas.microsoft.com/office/drawing/2014/main" id="{1B1300E6-E84A-4990-1400-E487094B311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3940" y="658148"/>
            <a:ext cx="3825983" cy="4951272"/>
          </a:xfrm>
          <a:prstGeom prst="rect">
            <a:avLst/>
          </a:prstGeom>
          <a:ln>
            <a:solidFill>
              <a:schemeClr val="tx1"/>
            </a:solidFill>
          </a:ln>
        </p:spPr>
      </p:pic>
      <p:pic>
        <p:nvPicPr>
          <p:cNvPr id="11" name="Picture 10" descr="Graphical user interface, application&#10;&#10;AI-generated content may be incorrect.">
            <a:extLst>
              <a:ext uri="{FF2B5EF4-FFF2-40B4-BE49-F238E27FC236}">
                <a16:creationId xmlns:a16="http://schemas.microsoft.com/office/drawing/2014/main" id="{447A6B70-D8E8-3A64-5BEE-F8BCFC8180AD}"/>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183007" y="658147"/>
            <a:ext cx="3825983" cy="4951273"/>
          </a:xfrm>
          <a:prstGeom prst="rect">
            <a:avLst/>
          </a:prstGeom>
          <a:ln>
            <a:solidFill>
              <a:schemeClr val="tx1"/>
            </a:solidFill>
          </a:ln>
        </p:spPr>
      </p:pic>
      <p:pic>
        <p:nvPicPr>
          <p:cNvPr id="13" name="Picture 12" descr="Graphical user interface, application&#10;&#10;AI-generated content may be incorrect.">
            <a:extLst>
              <a:ext uri="{FF2B5EF4-FFF2-40B4-BE49-F238E27FC236}">
                <a16:creationId xmlns:a16="http://schemas.microsoft.com/office/drawing/2014/main" id="{869FE14C-9766-31B8-0271-C9BE78929E1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8162075" y="659721"/>
            <a:ext cx="3825984" cy="4951274"/>
          </a:xfrm>
          <a:prstGeom prst="rect">
            <a:avLst/>
          </a:prstGeom>
          <a:ln>
            <a:solidFill>
              <a:schemeClr val="tx1"/>
            </a:solidFill>
          </a:ln>
        </p:spPr>
      </p:pic>
    </p:spTree>
    <p:extLst>
      <p:ext uri="{BB962C8B-B14F-4D97-AF65-F5344CB8AC3E}">
        <p14:creationId xmlns:p14="http://schemas.microsoft.com/office/powerpoint/2010/main" val="2970379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EE7BF-AFC9-540D-1C4A-D5FDD9B8B9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4E6913D-52CB-BD39-F5A9-79BE692155F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0F88802-F5C7-4F9B-5CC0-20D4BB17A3D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36</a:t>
            </a:r>
          </a:p>
        </p:txBody>
      </p:sp>
      <p:sp>
        <p:nvSpPr>
          <p:cNvPr id="5" name="TextBox 4">
            <a:extLst>
              <a:ext uri="{FF2B5EF4-FFF2-40B4-BE49-F238E27FC236}">
                <a16:creationId xmlns:a16="http://schemas.microsoft.com/office/drawing/2014/main" id="{7DC08106-FDD2-5071-45ED-A42458E7AE6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Evaluate</a:t>
            </a:r>
          </a:p>
        </p:txBody>
      </p:sp>
      <p:sp>
        <p:nvSpPr>
          <p:cNvPr id="6" name="Rectangle: Rounded Corners 5">
            <a:extLst>
              <a:ext uri="{FF2B5EF4-FFF2-40B4-BE49-F238E27FC236}">
                <a16:creationId xmlns:a16="http://schemas.microsoft.com/office/drawing/2014/main" id="{72606B76-F8A7-32E9-4EFA-6CC148DE8E09}"/>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FEA7C1E-DE68-95F9-4ED1-D3C407DB915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7" name="Picture 6" descr="A picture containing text, screenshot&#10;&#10;AI-generated content may be incorrect.">
            <a:extLst>
              <a:ext uri="{FF2B5EF4-FFF2-40B4-BE49-F238E27FC236}">
                <a16:creationId xmlns:a16="http://schemas.microsoft.com/office/drawing/2014/main" id="{8FBE2FCC-9BAC-50C6-7FC5-9786124EBAF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74926"/>
            <a:ext cx="4705731" cy="6089769"/>
          </a:xfrm>
          <a:prstGeom prst="rect">
            <a:avLst/>
          </a:prstGeom>
          <a:solidFill>
            <a:schemeClr val="tx1"/>
          </a:solidFill>
          <a:ln>
            <a:solidFill>
              <a:schemeClr val="tx1"/>
            </a:solidFill>
          </a:ln>
        </p:spPr>
      </p:pic>
      <p:sp>
        <p:nvSpPr>
          <p:cNvPr id="10" name="TextBox 9">
            <a:extLst>
              <a:ext uri="{FF2B5EF4-FFF2-40B4-BE49-F238E27FC236}">
                <a16:creationId xmlns:a16="http://schemas.microsoft.com/office/drawing/2014/main" id="{A42BA273-376C-ED62-CC10-BB72136D9DCB}"/>
              </a:ext>
            </a:extLst>
          </p:cNvPr>
          <p:cNvSpPr txBox="1"/>
          <p:nvPr/>
        </p:nvSpPr>
        <p:spPr>
          <a:xfrm>
            <a:off x="5287498" y="2334980"/>
            <a:ext cx="6570745" cy="1569660"/>
          </a:xfrm>
          <a:prstGeom prst="rect">
            <a:avLst/>
          </a:prstGeom>
          <a:noFill/>
        </p:spPr>
        <p:txBody>
          <a:bodyPr wrap="square">
            <a:spAutoFit/>
          </a:bodyPr>
          <a:lstStyle/>
          <a:p>
            <a:pPr algn="ctr"/>
            <a:r>
              <a:rPr lang="en-US" sz="4800">
                <a:latin typeface="Avenir Next LT Pro" panose="020B0504020202020204" pitchFamily="34" charset="0"/>
              </a:rPr>
              <a:t>When is the best time to see stars?</a:t>
            </a:r>
          </a:p>
        </p:txBody>
      </p:sp>
    </p:spTree>
    <p:extLst>
      <p:ext uri="{BB962C8B-B14F-4D97-AF65-F5344CB8AC3E}">
        <p14:creationId xmlns:p14="http://schemas.microsoft.com/office/powerpoint/2010/main" val="114988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28D2C-32B8-CCC5-0874-5E5ED2FA1B0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08244AB-49FE-F49A-1877-43246075D07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9FA8BD1-7694-08FD-2DCA-B1686D05101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37</a:t>
            </a:r>
          </a:p>
        </p:txBody>
      </p:sp>
      <p:sp>
        <p:nvSpPr>
          <p:cNvPr id="5" name="TextBox 4">
            <a:extLst>
              <a:ext uri="{FF2B5EF4-FFF2-40B4-BE49-F238E27FC236}">
                <a16:creationId xmlns:a16="http://schemas.microsoft.com/office/drawing/2014/main" id="{C13B86E7-C7BC-E84F-5C26-DA520C1877D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Evaluate</a:t>
            </a:r>
          </a:p>
        </p:txBody>
      </p:sp>
      <p:sp>
        <p:nvSpPr>
          <p:cNvPr id="6" name="Rectangle: Rounded Corners 5">
            <a:extLst>
              <a:ext uri="{FF2B5EF4-FFF2-40B4-BE49-F238E27FC236}">
                <a16:creationId xmlns:a16="http://schemas.microsoft.com/office/drawing/2014/main" id="{C563C724-E4FE-2936-BFC8-C414E8CDA846}"/>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F993E36-8283-E769-14FD-AE55990CC83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10" name="TextBox 9">
            <a:extLst>
              <a:ext uri="{FF2B5EF4-FFF2-40B4-BE49-F238E27FC236}">
                <a16:creationId xmlns:a16="http://schemas.microsoft.com/office/drawing/2014/main" id="{4B3E686F-8900-41A9-C66C-C8C73348F83D}"/>
              </a:ext>
            </a:extLst>
          </p:cNvPr>
          <p:cNvSpPr txBox="1"/>
          <p:nvPr/>
        </p:nvSpPr>
        <p:spPr>
          <a:xfrm>
            <a:off x="5230348" y="1582505"/>
            <a:ext cx="6570745" cy="3046988"/>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When is the best time to see stars?</a:t>
            </a:r>
          </a:p>
        </p:txBody>
      </p:sp>
      <p:pic>
        <p:nvPicPr>
          <p:cNvPr id="8" name="Picture 7" descr="A picture containing text&#10;&#10;AI-generated content may be incorrect.">
            <a:extLst>
              <a:ext uri="{FF2B5EF4-FFF2-40B4-BE49-F238E27FC236}">
                <a16:creationId xmlns:a16="http://schemas.microsoft.com/office/drawing/2014/main" id="{48B56673-CD04-4734-5AAD-6BCC80A25DD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106886"/>
            <a:ext cx="4640974" cy="6005967"/>
          </a:xfrm>
          <a:prstGeom prst="rect">
            <a:avLst/>
          </a:prstGeom>
          <a:ln>
            <a:solidFill>
              <a:schemeClr val="tx1"/>
            </a:solidFill>
          </a:ln>
        </p:spPr>
      </p:pic>
      <p:pic>
        <p:nvPicPr>
          <p:cNvPr id="3" name="Picture 2" descr="A picture containing text, silhouette&#10;&#10;AI-generated content may be incorrect.">
            <a:extLst>
              <a:ext uri="{FF2B5EF4-FFF2-40B4-BE49-F238E27FC236}">
                <a16:creationId xmlns:a16="http://schemas.microsoft.com/office/drawing/2014/main" id="{861E60CF-BDBE-BE98-2AE6-04D3C7F06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6290" y="105543"/>
            <a:ext cx="971550" cy="1362075"/>
          </a:xfrm>
          <a:prstGeom prst="rect">
            <a:avLst/>
          </a:prstGeom>
        </p:spPr>
      </p:pic>
    </p:spTree>
    <p:extLst>
      <p:ext uri="{BB962C8B-B14F-4D97-AF65-F5344CB8AC3E}">
        <p14:creationId xmlns:p14="http://schemas.microsoft.com/office/powerpoint/2010/main" val="518618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147C4-7BAD-E483-F7F9-E185FBE4534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4AEB410-5E9A-A6AE-86BE-EA9D398D2D0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A0A7B62-8518-7C10-EE8F-3C1672EA417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38</a:t>
            </a:r>
          </a:p>
        </p:txBody>
      </p:sp>
      <p:sp>
        <p:nvSpPr>
          <p:cNvPr id="5" name="TextBox 4">
            <a:extLst>
              <a:ext uri="{FF2B5EF4-FFF2-40B4-BE49-F238E27FC236}">
                <a16:creationId xmlns:a16="http://schemas.microsoft.com/office/drawing/2014/main" id="{83FE3156-54E7-DF3E-800E-F614B4C439E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Evaluate</a:t>
            </a:r>
          </a:p>
        </p:txBody>
      </p:sp>
      <p:sp>
        <p:nvSpPr>
          <p:cNvPr id="6" name="Rectangle: Rounded Corners 5">
            <a:extLst>
              <a:ext uri="{FF2B5EF4-FFF2-40B4-BE49-F238E27FC236}">
                <a16:creationId xmlns:a16="http://schemas.microsoft.com/office/drawing/2014/main" id="{1DFC4322-2C64-78D3-5437-24214343B810}"/>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DFA643E-F567-8931-7BBC-1AA410BB382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10" name="TextBox 9">
            <a:extLst>
              <a:ext uri="{FF2B5EF4-FFF2-40B4-BE49-F238E27FC236}">
                <a16:creationId xmlns:a16="http://schemas.microsoft.com/office/drawing/2014/main" id="{7C63A11F-7C60-14DA-4AFB-922D5429DCE7}"/>
              </a:ext>
            </a:extLst>
          </p:cNvPr>
          <p:cNvSpPr txBox="1"/>
          <p:nvPr/>
        </p:nvSpPr>
        <p:spPr>
          <a:xfrm>
            <a:off x="5287498" y="2598003"/>
            <a:ext cx="6570745" cy="830997"/>
          </a:xfrm>
          <a:prstGeom prst="rect">
            <a:avLst/>
          </a:prstGeom>
          <a:noFill/>
        </p:spPr>
        <p:txBody>
          <a:bodyPr wrap="square">
            <a:spAutoFit/>
          </a:bodyPr>
          <a:lstStyle/>
          <a:p>
            <a:pPr algn="ctr"/>
            <a:r>
              <a:rPr lang="en-US" sz="4800" b="1">
                <a:latin typeface="Avenir Next LT Pro" panose="020B0504020202020204" pitchFamily="34" charset="0"/>
              </a:rPr>
              <a:t>Answers</a:t>
            </a:r>
            <a:endParaRPr lang="en-US" sz="4800">
              <a:latin typeface="Avenir Next LT Pro" panose="020B0504020202020204" pitchFamily="34" charset="0"/>
            </a:endParaRPr>
          </a:p>
        </p:txBody>
      </p:sp>
      <p:pic>
        <p:nvPicPr>
          <p:cNvPr id="8" name="Picture 7" descr="A picture containing text&#10;&#10;AI-generated content may be incorrect.">
            <a:extLst>
              <a:ext uri="{FF2B5EF4-FFF2-40B4-BE49-F238E27FC236}">
                <a16:creationId xmlns:a16="http://schemas.microsoft.com/office/drawing/2014/main" id="{3DBF7223-1D09-258F-F523-4E149BEC1EE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5" y="106886"/>
            <a:ext cx="4640974" cy="6005967"/>
          </a:xfrm>
          <a:prstGeom prst="rect">
            <a:avLst/>
          </a:prstGeom>
          <a:ln>
            <a:solidFill>
              <a:schemeClr val="tx1"/>
            </a:solidFill>
          </a:ln>
        </p:spPr>
      </p:pic>
      <p:pic>
        <p:nvPicPr>
          <p:cNvPr id="3" name="Picture 2" descr="A picture containing text, silhouette&#10;&#10;AI-generated content may be incorrect.">
            <a:extLst>
              <a:ext uri="{FF2B5EF4-FFF2-40B4-BE49-F238E27FC236}">
                <a16:creationId xmlns:a16="http://schemas.microsoft.com/office/drawing/2014/main" id="{8BB0932D-CD83-DCF3-06B7-41F75D06526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9628" y="106886"/>
            <a:ext cx="967027" cy="1356836"/>
          </a:xfrm>
          <a:prstGeom prst="rect">
            <a:avLst/>
          </a:prstGeom>
        </p:spPr>
      </p:pic>
      <p:sp>
        <p:nvSpPr>
          <p:cNvPr id="11" name="TextBox 10">
            <a:extLst>
              <a:ext uri="{FF2B5EF4-FFF2-40B4-BE49-F238E27FC236}">
                <a16:creationId xmlns:a16="http://schemas.microsoft.com/office/drawing/2014/main" id="{FCB34887-FFB7-6FDE-CFA0-E8AF206B9E20}"/>
              </a:ext>
            </a:extLst>
          </p:cNvPr>
          <p:cNvSpPr txBox="1"/>
          <p:nvPr/>
        </p:nvSpPr>
        <p:spPr>
          <a:xfrm>
            <a:off x="2081445" y="2290226"/>
            <a:ext cx="648773"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night</a:t>
            </a:r>
            <a:endParaRPr lang="en-US" sz="1400">
              <a:solidFill>
                <a:srgbClr val="FF0000"/>
              </a:solidFill>
            </a:endParaRPr>
          </a:p>
        </p:txBody>
      </p:sp>
      <p:sp>
        <p:nvSpPr>
          <p:cNvPr id="12" name="TextBox 11">
            <a:extLst>
              <a:ext uri="{FF2B5EF4-FFF2-40B4-BE49-F238E27FC236}">
                <a16:creationId xmlns:a16="http://schemas.microsoft.com/office/drawing/2014/main" id="{93078C59-49DB-18BC-134D-4EBC67B6DAF3}"/>
              </a:ext>
            </a:extLst>
          </p:cNvPr>
          <p:cNvSpPr txBox="1"/>
          <p:nvPr/>
        </p:nvSpPr>
        <p:spPr>
          <a:xfrm>
            <a:off x="1841040" y="2511347"/>
            <a:ext cx="648773"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dark</a:t>
            </a:r>
            <a:endParaRPr lang="en-US" sz="1400">
              <a:solidFill>
                <a:srgbClr val="FF0000"/>
              </a:solidFill>
            </a:endParaRPr>
          </a:p>
        </p:txBody>
      </p:sp>
      <p:sp>
        <p:nvSpPr>
          <p:cNvPr id="13" name="TextBox 12">
            <a:extLst>
              <a:ext uri="{FF2B5EF4-FFF2-40B4-BE49-F238E27FC236}">
                <a16:creationId xmlns:a16="http://schemas.microsoft.com/office/drawing/2014/main" id="{D9CFCD3A-13C5-89C7-9FD0-AEE99517B025}"/>
              </a:ext>
            </a:extLst>
          </p:cNvPr>
          <p:cNvSpPr txBox="1"/>
          <p:nvPr/>
        </p:nvSpPr>
        <p:spPr>
          <a:xfrm>
            <a:off x="493051" y="5084975"/>
            <a:ext cx="648773"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dark</a:t>
            </a:r>
            <a:endParaRPr lang="en-US" sz="1400">
              <a:solidFill>
                <a:srgbClr val="FF0000"/>
              </a:solidFill>
            </a:endParaRPr>
          </a:p>
        </p:txBody>
      </p:sp>
      <p:sp>
        <p:nvSpPr>
          <p:cNvPr id="14" name="TextBox 13">
            <a:extLst>
              <a:ext uri="{FF2B5EF4-FFF2-40B4-BE49-F238E27FC236}">
                <a16:creationId xmlns:a16="http://schemas.microsoft.com/office/drawing/2014/main" id="{E365BE5E-57F8-48D9-930C-EBA334CD9626}"/>
              </a:ext>
            </a:extLst>
          </p:cNvPr>
          <p:cNvSpPr txBox="1"/>
          <p:nvPr/>
        </p:nvSpPr>
        <p:spPr>
          <a:xfrm>
            <a:off x="817437" y="4717660"/>
            <a:ext cx="732093"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moon</a:t>
            </a:r>
            <a:endParaRPr lang="en-US" sz="1400">
              <a:solidFill>
                <a:srgbClr val="FF0000"/>
              </a:solidFill>
            </a:endParaRPr>
          </a:p>
        </p:txBody>
      </p:sp>
      <p:sp>
        <p:nvSpPr>
          <p:cNvPr id="15" name="TextBox 14">
            <a:extLst>
              <a:ext uri="{FF2B5EF4-FFF2-40B4-BE49-F238E27FC236}">
                <a16:creationId xmlns:a16="http://schemas.microsoft.com/office/drawing/2014/main" id="{23037339-A799-C692-2FDF-876625FC3462}"/>
              </a:ext>
            </a:extLst>
          </p:cNvPr>
          <p:cNvSpPr txBox="1"/>
          <p:nvPr/>
        </p:nvSpPr>
        <p:spPr>
          <a:xfrm>
            <a:off x="1780567" y="5084974"/>
            <a:ext cx="648773"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light</a:t>
            </a:r>
            <a:endParaRPr lang="en-US" sz="1400">
              <a:solidFill>
                <a:srgbClr val="FF0000"/>
              </a:solidFill>
            </a:endParaRPr>
          </a:p>
        </p:txBody>
      </p:sp>
    </p:spTree>
    <p:extLst>
      <p:ext uri="{BB962C8B-B14F-4D97-AF65-F5344CB8AC3E}">
        <p14:creationId xmlns:p14="http://schemas.microsoft.com/office/powerpoint/2010/main" val="1867391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12AC-5B62-1249-4376-7951EFCDC50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FCA5D2F-4047-39AD-7D03-0ED3209B81A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8B5F74F-E2CA-BBA9-D37F-599FF6926F1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39</a:t>
            </a:r>
          </a:p>
        </p:txBody>
      </p:sp>
      <p:sp>
        <p:nvSpPr>
          <p:cNvPr id="5" name="TextBox 4">
            <a:extLst>
              <a:ext uri="{FF2B5EF4-FFF2-40B4-BE49-F238E27FC236}">
                <a16:creationId xmlns:a16="http://schemas.microsoft.com/office/drawing/2014/main" id="{D5323922-EC1A-B274-7453-ABF4C8B3BD7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Extend</a:t>
            </a:r>
          </a:p>
        </p:txBody>
      </p:sp>
      <p:sp>
        <p:nvSpPr>
          <p:cNvPr id="6" name="Rectangle: Rounded Corners 5">
            <a:extLst>
              <a:ext uri="{FF2B5EF4-FFF2-40B4-BE49-F238E27FC236}">
                <a16:creationId xmlns:a16="http://schemas.microsoft.com/office/drawing/2014/main" id="{3C9B7A75-0D94-1847-548C-2598FF072832}"/>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668CF8A-B806-5D39-00D5-4F5083C6938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10" name="TextBox 9">
            <a:extLst>
              <a:ext uri="{FF2B5EF4-FFF2-40B4-BE49-F238E27FC236}">
                <a16:creationId xmlns:a16="http://schemas.microsoft.com/office/drawing/2014/main" id="{E5EC3A27-5972-1EC7-BE98-6114F21177B9}"/>
              </a:ext>
            </a:extLst>
          </p:cNvPr>
          <p:cNvSpPr txBox="1"/>
          <p:nvPr/>
        </p:nvSpPr>
        <p:spPr>
          <a:xfrm>
            <a:off x="300990" y="486535"/>
            <a:ext cx="6915150" cy="5262979"/>
          </a:xfrm>
          <a:prstGeom prst="rect">
            <a:avLst/>
          </a:prstGeom>
          <a:noFill/>
        </p:spPr>
        <p:txBody>
          <a:bodyPr wrap="square">
            <a:spAutoFit/>
          </a:bodyPr>
          <a:lstStyle/>
          <a:p>
            <a:pPr algn="ctr"/>
            <a:r>
              <a:rPr lang="en-US" sz="4800">
                <a:latin typeface="Avenir Next LT Pro" panose="020B0504020202020204" pitchFamily="34" charset="0"/>
              </a:rPr>
              <a:t>What do we do at night?</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do our nighttime activities compare to what we do in the daytime?</a:t>
            </a:r>
          </a:p>
        </p:txBody>
      </p:sp>
      <p:pic>
        <p:nvPicPr>
          <p:cNvPr id="16" name="Picture 15" descr="Young child sleeping">
            <a:extLst>
              <a:ext uri="{FF2B5EF4-FFF2-40B4-BE49-F238E27FC236}">
                <a16:creationId xmlns:a16="http://schemas.microsoft.com/office/drawing/2014/main" id="{A4C3854F-272B-52B2-A104-511F2E7657DB}"/>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7517130" y="0"/>
            <a:ext cx="4674870" cy="6236051"/>
          </a:xfrm>
          <a:prstGeom prst="rect">
            <a:avLst/>
          </a:prstGeom>
          <a:effectLst>
            <a:softEdge rad="635000"/>
          </a:effectLst>
        </p:spPr>
      </p:pic>
    </p:spTree>
    <p:extLst>
      <p:ext uri="{BB962C8B-B14F-4D97-AF65-F5344CB8AC3E}">
        <p14:creationId xmlns:p14="http://schemas.microsoft.com/office/powerpoint/2010/main" val="3577951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89BD1-3533-6BE3-44B4-7A1E499D66B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14B2D40-72E2-CE51-D825-7C93F5568B2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F49CEFC-5F36-1B6C-61CD-23983E34CDBF}"/>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0113E100-442B-7801-D714-41718F207C4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Engage</a:t>
            </a:r>
          </a:p>
        </p:txBody>
      </p:sp>
      <p:sp>
        <p:nvSpPr>
          <p:cNvPr id="6" name="Rectangle: Rounded Corners 5">
            <a:extLst>
              <a:ext uri="{FF2B5EF4-FFF2-40B4-BE49-F238E27FC236}">
                <a16:creationId xmlns:a16="http://schemas.microsoft.com/office/drawing/2014/main" id="{3251D9C6-4546-298B-8654-A5E2C5FE7D14}"/>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D49FA01-4D85-5499-6A1C-C288BBD021D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25" name="Picture 24">
            <a:extLst>
              <a:ext uri="{FF2B5EF4-FFF2-40B4-BE49-F238E27FC236}">
                <a16:creationId xmlns:a16="http://schemas.microsoft.com/office/drawing/2014/main" id="{12D6CAF7-06B6-2779-A27E-50AB11688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53" y="-3902"/>
            <a:ext cx="11111893" cy="6243525"/>
          </a:xfrm>
          <a:prstGeom prst="rect">
            <a:avLst/>
          </a:prstGeom>
        </p:spPr>
      </p:pic>
    </p:spTree>
    <p:extLst>
      <p:ext uri="{BB962C8B-B14F-4D97-AF65-F5344CB8AC3E}">
        <p14:creationId xmlns:p14="http://schemas.microsoft.com/office/powerpoint/2010/main" val="2712424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4D9D7-ECE2-821B-E626-BEFD376F85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C99B583-9372-E949-44B7-2AF451B85BB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3799530-D4B3-38F1-36BA-2BF6C46EBBC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40</a:t>
            </a:r>
          </a:p>
        </p:txBody>
      </p:sp>
      <p:sp>
        <p:nvSpPr>
          <p:cNvPr id="5" name="TextBox 4">
            <a:extLst>
              <a:ext uri="{FF2B5EF4-FFF2-40B4-BE49-F238E27FC236}">
                <a16:creationId xmlns:a16="http://schemas.microsoft.com/office/drawing/2014/main" id="{99CAB966-BCDF-B676-384B-FA6EFCC9FA3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Extend</a:t>
            </a:r>
          </a:p>
        </p:txBody>
      </p:sp>
      <p:sp>
        <p:nvSpPr>
          <p:cNvPr id="6" name="Rectangle: Rounded Corners 5">
            <a:extLst>
              <a:ext uri="{FF2B5EF4-FFF2-40B4-BE49-F238E27FC236}">
                <a16:creationId xmlns:a16="http://schemas.microsoft.com/office/drawing/2014/main" id="{06338788-8217-F5B4-A7CF-A9769B1E9AD5}"/>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43419B2-017A-2BCE-3490-6C33BD5FCE4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sp>
        <p:nvSpPr>
          <p:cNvPr id="10" name="TextBox 9">
            <a:extLst>
              <a:ext uri="{FF2B5EF4-FFF2-40B4-BE49-F238E27FC236}">
                <a16:creationId xmlns:a16="http://schemas.microsoft.com/office/drawing/2014/main" id="{6CEB4C0D-3FB9-6C7A-35FC-2B273E7E6433}"/>
              </a:ext>
            </a:extLst>
          </p:cNvPr>
          <p:cNvSpPr txBox="1"/>
          <p:nvPr/>
        </p:nvSpPr>
        <p:spPr>
          <a:xfrm>
            <a:off x="0" y="1258945"/>
            <a:ext cx="11938253" cy="3785652"/>
          </a:xfrm>
          <a:prstGeom prst="rect">
            <a:avLst/>
          </a:prstGeom>
          <a:noFill/>
        </p:spPr>
        <p:txBody>
          <a:bodyPr wrap="square">
            <a:spAutoFit/>
          </a:bodyPr>
          <a:lstStyle/>
          <a:p>
            <a:pPr algn="ctr"/>
            <a:r>
              <a:rPr lang="en-US" sz="4800">
                <a:latin typeface="Avenir Next LT Pro" panose="020B0504020202020204" pitchFamily="34" charset="0"/>
              </a:rPr>
              <a:t>How do our behaviors at night change throughout the year?</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Are we doing the same activities, or do they change?</a:t>
            </a:r>
          </a:p>
        </p:txBody>
      </p:sp>
    </p:spTree>
    <p:extLst>
      <p:ext uri="{BB962C8B-B14F-4D97-AF65-F5344CB8AC3E}">
        <p14:creationId xmlns:p14="http://schemas.microsoft.com/office/powerpoint/2010/main" val="34165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57DEB-AC0C-D977-A813-A3D30C39DBF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0A9E09A-09C5-397A-7D72-822174B5763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9CA45B0-B234-7A05-D1CA-A9A06E03EA05}"/>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5EAE9393-73C9-81AE-2C77-295ED025FAA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Engage</a:t>
            </a:r>
          </a:p>
        </p:txBody>
      </p:sp>
      <p:sp>
        <p:nvSpPr>
          <p:cNvPr id="6" name="Rectangle: Rounded Corners 5">
            <a:extLst>
              <a:ext uri="{FF2B5EF4-FFF2-40B4-BE49-F238E27FC236}">
                <a16:creationId xmlns:a16="http://schemas.microsoft.com/office/drawing/2014/main" id="{F041D083-F7A2-CFA6-130A-65342923F05E}"/>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D50104-D57E-ED87-2523-FA71E3EE524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23" name="Picture 22" descr="A picture containing text, bird&#10;&#10;AI-generated content may be incorrect.">
            <a:extLst>
              <a:ext uri="{FF2B5EF4-FFF2-40B4-BE49-F238E27FC236}">
                <a16:creationId xmlns:a16="http://schemas.microsoft.com/office/drawing/2014/main" id="{3E61BBFD-0E8C-1779-E42A-E96E85299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508" y="0"/>
            <a:ext cx="11078983" cy="6231928"/>
          </a:xfrm>
          <a:prstGeom prst="rect">
            <a:avLst/>
          </a:prstGeom>
        </p:spPr>
      </p:pic>
    </p:spTree>
    <p:extLst>
      <p:ext uri="{BB962C8B-B14F-4D97-AF65-F5344CB8AC3E}">
        <p14:creationId xmlns:p14="http://schemas.microsoft.com/office/powerpoint/2010/main" val="196779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C4E02-16C0-FD9E-1DBB-8A1DADF3C161}"/>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905EE55-3B38-AEF4-061F-9E8EFCDB3332}"/>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B82FFFA-3FDA-1B27-511D-B21FEC62F5B4}"/>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6</a:t>
            </a:r>
          </a:p>
        </p:txBody>
      </p:sp>
      <p:sp>
        <p:nvSpPr>
          <p:cNvPr id="5" name="TextBox 4">
            <a:extLst>
              <a:ext uri="{FF2B5EF4-FFF2-40B4-BE49-F238E27FC236}">
                <a16:creationId xmlns:a16="http://schemas.microsoft.com/office/drawing/2014/main" id="{F0F8D794-F401-7D58-9404-12268C2C6D08}"/>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Engage</a:t>
            </a:r>
          </a:p>
        </p:txBody>
      </p:sp>
      <p:sp>
        <p:nvSpPr>
          <p:cNvPr id="6" name="Rectangle: Rounded Corners 5">
            <a:extLst>
              <a:ext uri="{FF2B5EF4-FFF2-40B4-BE49-F238E27FC236}">
                <a16:creationId xmlns:a16="http://schemas.microsoft.com/office/drawing/2014/main" id="{CE20FA88-2549-EAE0-0EE2-2C5A9A75F8E5}"/>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6FB7C3F-3E04-87A3-D6D0-1A78FFDA765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21" name="Picture 20" descr="Text&#10;&#10;AI-generated content may be incorrect.">
            <a:extLst>
              <a:ext uri="{FF2B5EF4-FFF2-40B4-BE49-F238E27FC236}">
                <a16:creationId xmlns:a16="http://schemas.microsoft.com/office/drawing/2014/main" id="{32B3D00E-A9E2-60D3-BCEB-0454C6A383C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470855" y="0"/>
            <a:ext cx="11250290" cy="6231928"/>
          </a:xfrm>
          <a:prstGeom prst="rect">
            <a:avLst/>
          </a:prstGeom>
        </p:spPr>
      </p:pic>
    </p:spTree>
    <p:extLst>
      <p:ext uri="{BB962C8B-B14F-4D97-AF65-F5344CB8AC3E}">
        <p14:creationId xmlns:p14="http://schemas.microsoft.com/office/powerpoint/2010/main" val="1747766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07A26-8DDD-74C9-2E07-F2BD4009E28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980DB42-58E5-4882-FC33-A9FDC8BAC17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7FEE7C3-BA69-AB9E-992A-E867F6D46F48}"/>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275289AA-3CCC-6375-8AB7-E79BF2A46CCC}"/>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Engage</a:t>
            </a:r>
          </a:p>
        </p:txBody>
      </p:sp>
      <p:sp>
        <p:nvSpPr>
          <p:cNvPr id="6" name="Rectangle: Rounded Corners 5">
            <a:extLst>
              <a:ext uri="{FF2B5EF4-FFF2-40B4-BE49-F238E27FC236}">
                <a16:creationId xmlns:a16="http://schemas.microsoft.com/office/drawing/2014/main" id="{E03D3D6F-31E6-4AAF-EF85-25F78B5B9BD2}"/>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D1F77-2340-EFFD-206E-866A947F210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19" name="Picture 18" descr="A picture containing text, bear, outdoor, black&#10;&#10;AI-generated content may be incorrect.">
            <a:extLst>
              <a:ext uri="{FF2B5EF4-FFF2-40B4-BE49-F238E27FC236}">
                <a16:creationId xmlns:a16="http://schemas.microsoft.com/office/drawing/2014/main" id="{85D85233-865E-896A-B5D6-354584A8E3F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585719" y="0"/>
            <a:ext cx="11123061" cy="6237265"/>
          </a:xfrm>
          <a:prstGeom prst="rect">
            <a:avLst/>
          </a:prstGeom>
        </p:spPr>
      </p:pic>
    </p:spTree>
    <p:extLst>
      <p:ext uri="{BB962C8B-B14F-4D97-AF65-F5344CB8AC3E}">
        <p14:creationId xmlns:p14="http://schemas.microsoft.com/office/powerpoint/2010/main" val="102414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074EA-9A16-0CEA-906C-BD8B2C9AC8E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50D5358-48E4-336D-E3FF-B703134B5C3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BBDBF1D-B254-06DE-AC64-ED0DC6D6F12E}"/>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F8393ACB-5D29-90E6-528F-8DB19CC20EE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Engage</a:t>
            </a:r>
          </a:p>
        </p:txBody>
      </p:sp>
      <p:sp>
        <p:nvSpPr>
          <p:cNvPr id="6" name="Rectangle: Rounded Corners 5">
            <a:extLst>
              <a:ext uri="{FF2B5EF4-FFF2-40B4-BE49-F238E27FC236}">
                <a16:creationId xmlns:a16="http://schemas.microsoft.com/office/drawing/2014/main" id="{B4CC680D-20C4-C52A-DC95-E850789E1777}"/>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6736CFA-FAC3-7795-F6F8-4C20D001638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17" name="Picture 16" descr="A picture containing text&#10;&#10;AI-generated content may be incorrect.">
            <a:extLst>
              <a:ext uri="{FF2B5EF4-FFF2-40B4-BE49-F238E27FC236}">
                <a16:creationId xmlns:a16="http://schemas.microsoft.com/office/drawing/2014/main" id="{E149D6DB-1C25-C398-AA70-ECB75C0DF4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42" y="-13495"/>
            <a:ext cx="11109115" cy="6245423"/>
          </a:xfrm>
          <a:prstGeom prst="rect">
            <a:avLst/>
          </a:prstGeom>
        </p:spPr>
      </p:pic>
    </p:spTree>
    <p:extLst>
      <p:ext uri="{BB962C8B-B14F-4D97-AF65-F5344CB8AC3E}">
        <p14:creationId xmlns:p14="http://schemas.microsoft.com/office/powerpoint/2010/main" val="2080698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CE747-3D20-19CA-A513-F6885F1B0A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89E0D4-5C4D-A78C-F74A-91537F7F7DD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9A7319E-85DB-FC07-D31F-1FED6F1DD114}"/>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980987E7-803D-29F1-6FDC-058B00D95D3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6C How the Moon Changes: Engage</a:t>
            </a:r>
          </a:p>
        </p:txBody>
      </p:sp>
      <p:sp>
        <p:nvSpPr>
          <p:cNvPr id="6" name="Rectangle: Rounded Corners 5">
            <a:extLst>
              <a:ext uri="{FF2B5EF4-FFF2-40B4-BE49-F238E27FC236}">
                <a16:creationId xmlns:a16="http://schemas.microsoft.com/office/drawing/2014/main" id="{5AF245BC-F2D3-9D51-012F-48F84F52FF52}"/>
              </a:ext>
            </a:extLst>
          </p:cNvPr>
          <p:cNvSpPr/>
          <p:nvPr/>
        </p:nvSpPr>
        <p:spPr>
          <a:xfrm>
            <a:off x="88894" y="6299161"/>
            <a:ext cx="496825" cy="503796"/>
          </a:xfrm>
          <a:prstGeom prst="roundRect">
            <a:avLst/>
          </a:prstGeom>
          <a:solidFill>
            <a:srgbClr val="5997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71416FB-2E2B-5AC4-3A55-57595E5F7F7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6C</a:t>
            </a:r>
            <a:endParaRPr lang="en-US" sz="2000"/>
          </a:p>
        </p:txBody>
      </p:sp>
      <p:pic>
        <p:nvPicPr>
          <p:cNvPr id="15" name="Picture 14" descr="A bird sitting on a branch&#10;&#10;AI-generated content may be incorrect.">
            <a:extLst>
              <a:ext uri="{FF2B5EF4-FFF2-40B4-BE49-F238E27FC236}">
                <a16:creationId xmlns:a16="http://schemas.microsoft.com/office/drawing/2014/main" id="{A677660C-D9BA-5B65-AD31-9434AF1B3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94" y="0"/>
            <a:ext cx="11065012" cy="6231928"/>
          </a:xfrm>
          <a:prstGeom prst="rect">
            <a:avLst/>
          </a:prstGeom>
        </p:spPr>
      </p:pic>
    </p:spTree>
    <p:extLst>
      <p:ext uri="{BB962C8B-B14F-4D97-AF65-F5344CB8AC3E}">
        <p14:creationId xmlns:p14="http://schemas.microsoft.com/office/powerpoint/2010/main" val="555438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2061</Words>
  <Application>Microsoft Office PowerPoint</Application>
  <PresentationFormat>Widescreen</PresentationFormat>
  <Paragraphs>263</Paragraphs>
  <Slides>40</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Aptos</vt:lpstr>
      <vt:lpstr>Aptos Display</vt:lpstr>
      <vt:lpstr>Aptos Light</vt:lpstr>
      <vt:lpstr>Arial</vt:lpstr>
      <vt:lpstr>Avenir Next LT Pro</vt:lpstr>
      <vt:lpstr>Bitter</vt:lpstr>
      <vt:lpstr>Bitter SemiBold</vt:lpstr>
      <vt:lpstr>Montserrat Medium</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13</cp:revision>
  <dcterms:created xsi:type="dcterms:W3CDTF">2025-07-16T16:20:10Z</dcterms:created>
  <dcterms:modified xsi:type="dcterms:W3CDTF">2025-08-14T14:36:21Z</dcterms:modified>
</cp:coreProperties>
</file>