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301" r:id="rId3"/>
    <p:sldId id="302" r:id="rId4"/>
    <p:sldId id="303" r:id="rId5"/>
    <p:sldId id="304" r:id="rId6"/>
    <p:sldId id="305" r:id="rId7"/>
    <p:sldId id="306" r:id="rId8"/>
    <p:sldId id="307" r:id="rId9"/>
    <p:sldId id="308" r:id="rId10"/>
    <p:sldId id="309" r:id="rId11"/>
    <p:sldId id="310" r:id="rId12"/>
    <p:sldId id="311" r:id="rId13"/>
    <p:sldId id="312" r:id="rId14"/>
    <p:sldId id="313" r:id="rId15"/>
    <p:sldId id="314" r:id="rId16"/>
    <p:sldId id="315" r:id="rId17"/>
    <p:sldId id="316" r:id="rId18"/>
    <p:sldId id="317" r:id="rId19"/>
    <p:sldId id="318" r:id="rId20"/>
    <p:sldId id="319" r:id="rId21"/>
    <p:sldId id="32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CCD274-B1B9-B04C-E0C9-ED2328D641AB}" name="Lydia Princ" initials="LP" userId="S::Lydia.Princ@mdc.mo.gov::6511114d-fd8d-4baf-9aa2-9edcd1d3a702" providerId="AD"/>
  <p188:author id="{0CFC2786-F008-0EB2-D9A8-1F12EEA6CE5B}" name="Wendy Parrett" initials="WP" userId="S::wendy.parrett@mdc.mo.gov::e75cd84c-1935-4997-9548-8fd9dced76a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7DE293-DBD1-C5B3-C66F-8CF922BD563F}" v="3" dt="2025-08-13T20:58:53.430"/>
    <p1510:client id="{2E5FD7B4-D90E-9FFB-1E35-9A1CDF366692}" v="1" dt="2025-08-13T19:50:45.498"/>
    <p1510:client id="{42932025-1CE9-201A-1993-511FA1BC909C}" v="40" dt="2025-08-13T14:19:15.099"/>
    <p1510:client id="{DED26526-CC74-16BD-B0C2-46903AEE03C9}" v="9" dt="2025-08-13T20:59:06.2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8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1D2437-053E-4815-A598-E08F204BC222}" type="datetimeFigureOut">
              <a:rPr lang="en-US" smtClean="0"/>
              <a:t>8/13/2025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36B35D-8047-4A97-8C8A-219A84A9DDEC}" type="slidenum">
              <a:rPr lang="en-US" smtClean="0"/>
              <a:t>‹#›</a:t>
            </a:fld>
            <a:endParaRPr lang="en-US"/>
          </a:p>
        </p:txBody>
      </p:sp>
    </p:spTree>
    <p:extLst>
      <p:ext uri="{BB962C8B-B14F-4D97-AF65-F5344CB8AC3E}">
        <p14:creationId xmlns:p14="http://schemas.microsoft.com/office/powerpoint/2010/main" val="3796708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GvyAh0G0lAw?si=zDvapj1UarU7QEF6"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61DEC-EEE5-BA18-231D-5214A95F3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F9006-F413-A364-544A-2CB974419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76CED-7937-41AB-F675-F9B8D1CD2A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E275F6-0F04-1486-9510-B13BE3BC43C6}"/>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4182936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A736E-D0AD-F80B-43A6-B4D2F584DF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8FCB9A-11F5-5C1F-EA39-CDD1504748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F93659-92A4-A89A-6946-F2F5E090709F}"/>
              </a:ext>
            </a:extLst>
          </p:cNvPr>
          <p:cNvSpPr>
            <a:spLocks noGrp="1"/>
          </p:cNvSpPr>
          <p:nvPr>
            <p:ph type="body" idx="1"/>
          </p:nvPr>
        </p:nvSpPr>
        <p:spPr/>
        <p:txBody>
          <a:bodyPr/>
          <a:lstStyle/>
          <a:p>
            <a:r>
              <a:rPr lang="en-US"/>
              <a:t>Review how the sun seems to rise and set each day because Earth is spinning. This creates the sunrise in the east each morning and the sunset in the west each evening.</a:t>
            </a:r>
          </a:p>
        </p:txBody>
      </p:sp>
      <p:sp>
        <p:nvSpPr>
          <p:cNvPr id="4" name="Slide Number Placeholder 3">
            <a:extLst>
              <a:ext uri="{FF2B5EF4-FFF2-40B4-BE49-F238E27FC236}">
                <a16:creationId xmlns:a16="http://schemas.microsoft.com/office/drawing/2014/main" id="{C52C0E88-03B2-4520-CA0A-089EEA1DBD14}"/>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2600321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114F6-1179-1ADC-090A-AE775F9537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6C3E8A-17B8-0ED6-8BF6-7D4FBF9933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88656-171C-E1AF-8660-50B24CED9D49}"/>
              </a:ext>
            </a:extLst>
          </p:cNvPr>
          <p:cNvSpPr>
            <a:spLocks noGrp="1"/>
          </p:cNvSpPr>
          <p:nvPr>
            <p:ph type="body" idx="1"/>
          </p:nvPr>
        </p:nvSpPr>
        <p:spPr/>
        <p:txBody>
          <a:bodyPr/>
          <a:lstStyle/>
          <a:p>
            <a:r>
              <a:rPr lang="en-US"/>
              <a:t>You may reflect on the book </a:t>
            </a:r>
            <a:r>
              <a:rPr lang="en-US" i="1"/>
              <a:t>Summer Sun Risin</a:t>
            </a:r>
            <a:r>
              <a:rPr lang="en-US"/>
              <a:t>’ (Read Aloud link: </a:t>
            </a:r>
            <a:r>
              <a:rPr lang="en-US">
                <a:hlinkClick r:id="rId3"/>
              </a:rPr>
              <a:t>https://youtu.be/GvyAh0G0lAw?si=zDvapj1UarU7QEF6</a:t>
            </a:r>
            <a:r>
              <a:rPr lang="en-US"/>
              <a:t>) as the boy tracked the sun during the day and how the class did the same thing in the schoolyard.</a:t>
            </a:r>
          </a:p>
        </p:txBody>
      </p:sp>
      <p:sp>
        <p:nvSpPr>
          <p:cNvPr id="4" name="Slide Number Placeholder 3">
            <a:extLst>
              <a:ext uri="{FF2B5EF4-FFF2-40B4-BE49-F238E27FC236}">
                <a16:creationId xmlns:a16="http://schemas.microsoft.com/office/drawing/2014/main" id="{636CE23A-49BA-4467-BDD1-5A812EE536AC}"/>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1134311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B04EA-AF55-B6E5-01E1-CAF7759E5F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7A0ED8-038C-CA41-6D62-74500AD421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A536DD-4482-0FB7-A98D-3ADDE037E0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16F0F4-4BBF-F7F3-DF10-12E7B26F2356}"/>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3005582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6BC97-D6E3-6B62-B919-9ADBE8FD36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FD3A55-6D31-74E4-BCB5-D10B717E7E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3A3647-FA26-7F1D-E397-BA575335D9B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8F03E2-89CB-CEB1-E803-AC98BFE2CA18}"/>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3368189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99000-9D7C-5ACA-F5FA-22CDDC0CBF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430C28-7D97-5CA4-3BCE-0C8CC72E5A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82DAA3-6101-8E76-CF95-99A6C9087CD9}"/>
              </a:ext>
            </a:extLst>
          </p:cNvPr>
          <p:cNvSpPr>
            <a:spLocks noGrp="1"/>
          </p:cNvSpPr>
          <p:nvPr>
            <p:ph type="body" idx="1"/>
          </p:nvPr>
        </p:nvSpPr>
        <p:spPr/>
        <p:txBody>
          <a:bodyPr/>
          <a:lstStyle/>
          <a:p>
            <a:r>
              <a:rPr lang="en-US"/>
              <a:t>Read the </a:t>
            </a:r>
            <a:r>
              <a:rPr lang="en-US" b="1"/>
              <a:t>Read Together 6B Sun’s Energy </a:t>
            </a:r>
            <a:r>
              <a:rPr lang="en-US"/>
              <a:t>section on Page 104. </a:t>
            </a:r>
          </a:p>
        </p:txBody>
      </p:sp>
      <p:sp>
        <p:nvSpPr>
          <p:cNvPr id="4" name="Slide Number Placeholder 3">
            <a:extLst>
              <a:ext uri="{FF2B5EF4-FFF2-40B4-BE49-F238E27FC236}">
                <a16:creationId xmlns:a16="http://schemas.microsoft.com/office/drawing/2014/main" id="{7E06AD09-1ED6-6962-D339-A27487C43210}"/>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1722519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6BE1C-B00C-F396-C112-A4FE1F8BE2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675DBF-E511-7A33-4E3F-53D822EF18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8A4F6A-A105-BF59-C8B8-FE10FD4E45A6}"/>
              </a:ext>
            </a:extLst>
          </p:cNvPr>
          <p:cNvSpPr>
            <a:spLocks noGrp="1"/>
          </p:cNvSpPr>
          <p:nvPr>
            <p:ph type="body" idx="1"/>
          </p:nvPr>
        </p:nvSpPr>
        <p:spPr/>
        <p:txBody>
          <a:bodyPr/>
          <a:lstStyle/>
          <a:p>
            <a:r>
              <a:rPr lang="en-US"/>
              <a:t>Students should circle “light.”</a:t>
            </a:r>
          </a:p>
        </p:txBody>
      </p:sp>
      <p:sp>
        <p:nvSpPr>
          <p:cNvPr id="4" name="Slide Number Placeholder 3">
            <a:extLst>
              <a:ext uri="{FF2B5EF4-FFF2-40B4-BE49-F238E27FC236}">
                <a16:creationId xmlns:a16="http://schemas.microsoft.com/office/drawing/2014/main" id="{98A03166-1C19-D6BE-51F4-2E54746EB9D2}"/>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3954033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D1D0B-4744-C03F-A09C-F47AFC75FB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5D493A-0A94-5F3B-BA4B-8CC1D61C59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DF2EA9-376F-FF4D-07BB-31CE5FFDEAB6}"/>
              </a:ext>
            </a:extLst>
          </p:cNvPr>
          <p:cNvSpPr>
            <a:spLocks noGrp="1"/>
          </p:cNvSpPr>
          <p:nvPr>
            <p:ph type="body" idx="1"/>
          </p:nvPr>
        </p:nvSpPr>
        <p:spPr/>
        <p:txBody>
          <a:bodyPr/>
          <a:lstStyle/>
          <a:p>
            <a:r>
              <a:rPr lang="en-US"/>
              <a:t>Go back outside and check the sun prints throughout the day. After the experiment, have students share their artwork and describe the results with their class. Students should discuss their observations, including a discussion of their predictions and the results of their experiment. </a:t>
            </a:r>
          </a:p>
        </p:txBody>
      </p:sp>
      <p:sp>
        <p:nvSpPr>
          <p:cNvPr id="4" name="Slide Number Placeholder 3">
            <a:extLst>
              <a:ext uri="{FF2B5EF4-FFF2-40B4-BE49-F238E27FC236}">
                <a16:creationId xmlns:a16="http://schemas.microsoft.com/office/drawing/2014/main" id="{462E8D2B-5455-0BB8-79CF-381E9A7E0860}"/>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3514305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0F5C9-0B1F-552D-01FF-97665C4ED4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A90125-6F99-A86D-9BF4-82B293E0EB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9B93D6-A235-D530-041F-043165A9844B}"/>
              </a:ext>
            </a:extLst>
          </p:cNvPr>
          <p:cNvSpPr>
            <a:spLocks noGrp="1"/>
          </p:cNvSpPr>
          <p:nvPr>
            <p:ph type="body" idx="1"/>
          </p:nvPr>
        </p:nvSpPr>
        <p:spPr/>
        <p:txBody>
          <a:bodyPr/>
          <a:lstStyle/>
          <a:p>
            <a:r>
              <a:rPr lang="en-US"/>
              <a:t>In their student guide, have students record their conclusion on </a:t>
            </a:r>
            <a:r>
              <a:rPr lang="en-US" b="1"/>
              <a:t>Science Notebook 6B Checking Predictions </a:t>
            </a:r>
            <a:r>
              <a:rPr lang="en-US"/>
              <a:t>Page 105. On this page, students will be able to note what occurred in comparison to their predictions.</a:t>
            </a:r>
          </a:p>
          <a:p>
            <a:endParaRPr lang="en-US"/>
          </a:p>
          <a:p>
            <a:r>
              <a:rPr lang="en-US" b="1"/>
              <a:t>Teacher Note: </a:t>
            </a:r>
            <a:r>
              <a:rPr lang="en-US"/>
              <a:t>You may choose to share the following information with your students depending on their level of understanding. The reason why sunlight is the strongest at noon is the UV rays (light rays) from the sun travel the shortest distance to earth at this time versus at longer angles during sunrise or sunset.</a:t>
            </a:r>
          </a:p>
        </p:txBody>
      </p:sp>
      <p:sp>
        <p:nvSpPr>
          <p:cNvPr id="4" name="Slide Number Placeholder 3">
            <a:extLst>
              <a:ext uri="{FF2B5EF4-FFF2-40B4-BE49-F238E27FC236}">
                <a16:creationId xmlns:a16="http://schemas.microsoft.com/office/drawing/2014/main" id="{43E2FBCF-DA2B-15B0-8047-2E5C2B634C02}"/>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28051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F25FB-2DC0-5DEF-89D0-02DFDBF32E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0EB6AA-DBD4-1C71-DD4B-78B7A33F52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DED150-D81C-5746-EDE0-422C4D610A93}"/>
              </a:ext>
            </a:extLst>
          </p:cNvPr>
          <p:cNvSpPr>
            <a:spLocks noGrp="1"/>
          </p:cNvSpPr>
          <p:nvPr>
            <p:ph type="body" idx="1"/>
          </p:nvPr>
        </p:nvSpPr>
        <p:spPr/>
        <p:txBody>
          <a:bodyPr/>
          <a:lstStyle/>
          <a:p>
            <a:r>
              <a:rPr lang="en-US"/>
              <a:t>Refer to the </a:t>
            </a:r>
            <a:r>
              <a:rPr lang="en-US" b="1"/>
              <a:t>Lesson 6B Sun Predictions</a:t>
            </a:r>
            <a:r>
              <a:rPr lang="en-US"/>
              <a:t> introduction page with the pictures of the children outside in the sun. </a:t>
            </a:r>
          </a:p>
        </p:txBody>
      </p:sp>
      <p:sp>
        <p:nvSpPr>
          <p:cNvPr id="4" name="Slide Number Placeholder 3">
            <a:extLst>
              <a:ext uri="{FF2B5EF4-FFF2-40B4-BE49-F238E27FC236}">
                <a16:creationId xmlns:a16="http://schemas.microsoft.com/office/drawing/2014/main" id="{AB5BC916-E33B-EDD4-7803-354512900C41}"/>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1409318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D1CEC-3603-C617-BEA9-9C97FFF959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E0C72D-404E-3A3A-F909-8A5F1E9FD9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EF4F8A-A343-C7C8-25FB-AAC2A0300E95}"/>
              </a:ext>
            </a:extLst>
          </p:cNvPr>
          <p:cNvSpPr>
            <a:spLocks noGrp="1"/>
          </p:cNvSpPr>
          <p:nvPr>
            <p:ph type="body" idx="1"/>
          </p:nvPr>
        </p:nvSpPr>
        <p:spPr/>
        <p:txBody>
          <a:bodyPr/>
          <a:lstStyle/>
          <a:p>
            <a:r>
              <a:rPr lang="en-US"/>
              <a:t>After exploring when sunlight is the strongest and hottest, have students open their student guides to the </a:t>
            </a:r>
            <a:r>
              <a:rPr lang="en-US" b="1"/>
              <a:t>Claim, Evidence, Reasoning </a:t>
            </a:r>
            <a:r>
              <a:rPr lang="en-US"/>
              <a:t>section on Page 107. Discuss the page with the students – read the guiding question and then explain what the students need to do to answer the questions (fill in the blanks and circle the correct answer).</a:t>
            </a:r>
          </a:p>
        </p:txBody>
      </p:sp>
      <p:sp>
        <p:nvSpPr>
          <p:cNvPr id="4" name="Slide Number Placeholder 3">
            <a:extLst>
              <a:ext uri="{FF2B5EF4-FFF2-40B4-BE49-F238E27FC236}">
                <a16:creationId xmlns:a16="http://schemas.microsoft.com/office/drawing/2014/main" id="{414CEFA9-C568-FD08-84C4-13751F596512}"/>
              </a:ext>
            </a:extLst>
          </p:cNvPr>
          <p:cNvSpPr>
            <a:spLocks noGrp="1"/>
          </p:cNvSpPr>
          <p:nvPr>
            <p:ph type="sldNum" sz="quarter" idx="5"/>
          </p:nvPr>
        </p:nvSpPr>
        <p:spPr/>
        <p:txBody>
          <a:bodyPr/>
          <a:lstStyle/>
          <a:p>
            <a:fld id="{F7C19E1B-9841-4947-956E-4E7489943B16}" type="slidenum">
              <a:rPr lang="en-US" smtClean="0"/>
              <a:t>20</a:t>
            </a:fld>
            <a:endParaRPr lang="en-US"/>
          </a:p>
        </p:txBody>
      </p:sp>
    </p:spTree>
    <p:extLst>
      <p:ext uri="{BB962C8B-B14F-4D97-AF65-F5344CB8AC3E}">
        <p14:creationId xmlns:p14="http://schemas.microsoft.com/office/powerpoint/2010/main" val="2105807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B94FB-FC16-EE56-39E8-99B9E742ED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AC31D4-D8F2-9638-6151-3F24F9F587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A48274-8181-26F0-2754-3A69A759DA8A}"/>
              </a:ext>
            </a:extLst>
          </p:cNvPr>
          <p:cNvSpPr>
            <a:spLocks noGrp="1"/>
          </p:cNvSpPr>
          <p:nvPr>
            <p:ph type="body" idx="1"/>
          </p:nvPr>
        </p:nvSpPr>
        <p:spPr/>
        <p:txBody>
          <a:bodyPr/>
          <a:lstStyle/>
          <a:p>
            <a:r>
              <a:rPr lang="en-US"/>
              <a:t>In the last lesson, we explored the sun and different times of the day.</a:t>
            </a:r>
          </a:p>
          <a:p>
            <a:endParaRPr lang="en-US"/>
          </a:p>
          <a:p>
            <a:r>
              <a:rPr lang="en-US"/>
              <a:t>Have students think about their own experiences in the sun throughout the day and share with a partner their experiences.</a:t>
            </a:r>
          </a:p>
        </p:txBody>
      </p:sp>
      <p:sp>
        <p:nvSpPr>
          <p:cNvPr id="4" name="Slide Number Placeholder 3">
            <a:extLst>
              <a:ext uri="{FF2B5EF4-FFF2-40B4-BE49-F238E27FC236}">
                <a16:creationId xmlns:a16="http://schemas.microsoft.com/office/drawing/2014/main" id="{AF356C8A-3A9D-29E6-14D4-02219EACE614}"/>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4029215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6421E-020D-582D-9529-691384040F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662950-F0CA-6035-85B9-592882E053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372F3C-3D2D-14E4-9391-2DE9A0CF5DA8}"/>
              </a:ext>
            </a:extLst>
          </p:cNvPr>
          <p:cNvSpPr>
            <a:spLocks noGrp="1"/>
          </p:cNvSpPr>
          <p:nvPr>
            <p:ph type="body" idx="1"/>
          </p:nvPr>
        </p:nvSpPr>
        <p:spPr/>
        <p:txBody>
          <a:bodyPr/>
          <a:lstStyle/>
          <a:p>
            <a:r>
              <a:rPr lang="en-US" b="1"/>
              <a:t>Rubric:</a:t>
            </a:r>
          </a:p>
          <a:p>
            <a:pPr marL="171450" indent="-171450">
              <a:buFont typeface="Arial" panose="020B0604020202020204" pitchFamily="34" charset="0"/>
              <a:buChar char="•"/>
            </a:pPr>
            <a:r>
              <a:rPr lang="en-US"/>
              <a:t>4 (Exceeds) – Students write the correct claim and evidence into the blanks and fill in and circle the all correct answers for the reasoning.</a:t>
            </a:r>
          </a:p>
          <a:p>
            <a:pPr marL="171450" indent="-171450">
              <a:buFont typeface="Arial" panose="020B0604020202020204" pitchFamily="34" charset="0"/>
              <a:buChar char="•"/>
            </a:pPr>
            <a:r>
              <a:rPr lang="en-US"/>
              <a:t>3 (Meets) – Students write either the correct claim or evidence into the blanks and/or fill in and circle most of the correct answers for the reasoning.</a:t>
            </a:r>
          </a:p>
          <a:p>
            <a:pPr marL="171450" indent="-171450">
              <a:buFont typeface="Arial" panose="020B0604020202020204" pitchFamily="34" charset="0"/>
              <a:buChar char="•"/>
            </a:pPr>
            <a:r>
              <a:rPr lang="en-US"/>
              <a:t>2 (Partially Meets) – Students write either the correct claim or evidence into the blanks and fill in and circle the some of the correct answers for the reasoning.</a:t>
            </a:r>
          </a:p>
          <a:p>
            <a:pPr marL="171450" indent="-171450">
              <a:buFont typeface="Arial" panose="020B0604020202020204" pitchFamily="34" charset="0"/>
              <a:buChar char="•"/>
            </a:pPr>
            <a:r>
              <a:rPr lang="en-US"/>
              <a:t>1 (Doesn’t Meet) – Students do not provide the correct claim or evidence and do not fill in or circle the correct answers for the reasoning.</a:t>
            </a:r>
          </a:p>
        </p:txBody>
      </p:sp>
      <p:sp>
        <p:nvSpPr>
          <p:cNvPr id="4" name="Slide Number Placeholder 3">
            <a:extLst>
              <a:ext uri="{FF2B5EF4-FFF2-40B4-BE49-F238E27FC236}">
                <a16:creationId xmlns:a16="http://schemas.microsoft.com/office/drawing/2014/main" id="{F5C742D8-25FE-758C-763A-1AC23303DA31}"/>
              </a:ext>
            </a:extLst>
          </p:cNvPr>
          <p:cNvSpPr>
            <a:spLocks noGrp="1"/>
          </p:cNvSpPr>
          <p:nvPr>
            <p:ph type="sldNum" sz="quarter" idx="5"/>
          </p:nvPr>
        </p:nvSpPr>
        <p:spPr/>
        <p:txBody>
          <a:bodyPr/>
          <a:lstStyle/>
          <a:p>
            <a:fld id="{F7C19E1B-9841-4947-956E-4E7489943B16}" type="slidenum">
              <a:rPr lang="en-US" smtClean="0"/>
              <a:t>21</a:t>
            </a:fld>
            <a:endParaRPr lang="en-US"/>
          </a:p>
        </p:txBody>
      </p:sp>
    </p:spTree>
    <p:extLst>
      <p:ext uri="{BB962C8B-B14F-4D97-AF65-F5344CB8AC3E}">
        <p14:creationId xmlns:p14="http://schemas.microsoft.com/office/powerpoint/2010/main" val="2062027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1FA3E-3918-1BB4-1AE9-36E43F279D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B753A7-EFA9-7D90-9A8E-EB9BC0248D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B18E59-B247-A266-2607-45222A083B83}"/>
              </a:ext>
            </a:extLst>
          </p:cNvPr>
          <p:cNvSpPr>
            <a:spLocks noGrp="1"/>
          </p:cNvSpPr>
          <p:nvPr>
            <p:ph type="body" idx="1"/>
          </p:nvPr>
        </p:nvSpPr>
        <p:spPr/>
        <p:txBody>
          <a:bodyPr/>
          <a:lstStyle/>
          <a:p>
            <a:r>
              <a:rPr lang="en-US"/>
              <a:t>Noon.</a:t>
            </a:r>
          </a:p>
        </p:txBody>
      </p:sp>
      <p:sp>
        <p:nvSpPr>
          <p:cNvPr id="4" name="Slide Number Placeholder 3">
            <a:extLst>
              <a:ext uri="{FF2B5EF4-FFF2-40B4-BE49-F238E27FC236}">
                <a16:creationId xmlns:a16="http://schemas.microsoft.com/office/drawing/2014/main" id="{C69EB30B-9983-644B-8B92-2FD108147D9D}"/>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499391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747EA-36E1-69D5-588E-5F932042A6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68A739-FB0D-8C47-3FDF-744B963BEA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B41A61-E264-6016-A458-1B44E7F5AF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8A86169-F15C-A9F8-312B-F9B3A48AB587}"/>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1251250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D4B06-4BE6-DF3B-5E60-851CA0910B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57C6E2-DAA4-6DEC-2664-6B9577C7E6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82B517-0516-292A-2038-CA63BA23ABEE}"/>
              </a:ext>
            </a:extLst>
          </p:cNvPr>
          <p:cNvSpPr>
            <a:spLocks noGrp="1"/>
          </p:cNvSpPr>
          <p:nvPr>
            <p:ph type="body" idx="1"/>
          </p:nvPr>
        </p:nvSpPr>
        <p:spPr/>
        <p:txBody>
          <a:bodyPr/>
          <a:lstStyle/>
          <a:p>
            <a:r>
              <a:rPr lang="en-US"/>
              <a:t>Sunrise or sunset.</a:t>
            </a:r>
          </a:p>
        </p:txBody>
      </p:sp>
      <p:sp>
        <p:nvSpPr>
          <p:cNvPr id="4" name="Slide Number Placeholder 3">
            <a:extLst>
              <a:ext uri="{FF2B5EF4-FFF2-40B4-BE49-F238E27FC236}">
                <a16:creationId xmlns:a16="http://schemas.microsoft.com/office/drawing/2014/main" id="{3D0E3D0D-6C79-0FFB-6813-CBB7CA262A7F}"/>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1958434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22756-8345-E17B-64E7-CD65A137A1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B6CDCF-BA1D-344A-1953-5353AED872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80AED6-0EC1-5605-2E2D-87BFC118B0D6}"/>
              </a:ext>
            </a:extLst>
          </p:cNvPr>
          <p:cNvSpPr>
            <a:spLocks noGrp="1"/>
          </p:cNvSpPr>
          <p:nvPr>
            <p:ph type="body" idx="1"/>
          </p:nvPr>
        </p:nvSpPr>
        <p:spPr/>
        <p:txBody>
          <a:bodyPr/>
          <a:lstStyle/>
          <a:p>
            <a:r>
              <a:rPr lang="en-US"/>
              <a:t>We sweat, we can get a sunburn, etc.</a:t>
            </a:r>
          </a:p>
          <a:p>
            <a:endParaRPr lang="en-US"/>
          </a:p>
          <a:p>
            <a:r>
              <a:rPr lang="en-US"/>
              <a:t>Today, we are going to explore the sun’s energy and when it is at its strongest.</a:t>
            </a:r>
          </a:p>
        </p:txBody>
      </p:sp>
      <p:sp>
        <p:nvSpPr>
          <p:cNvPr id="4" name="Slide Number Placeholder 3">
            <a:extLst>
              <a:ext uri="{FF2B5EF4-FFF2-40B4-BE49-F238E27FC236}">
                <a16:creationId xmlns:a16="http://schemas.microsoft.com/office/drawing/2014/main" id="{6063902E-5E4E-2D8D-2CBD-C78C65F5E024}"/>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2550712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A90B-FDE2-25D1-D465-A277313811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EA7E9A-F548-41B3-0056-443E9ED49F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4D1D43-AEAA-BC4F-6E8D-A41F18110975}"/>
              </a:ext>
            </a:extLst>
          </p:cNvPr>
          <p:cNvSpPr>
            <a:spLocks noGrp="1"/>
          </p:cNvSpPr>
          <p:nvPr>
            <p:ph type="body" idx="1"/>
          </p:nvPr>
        </p:nvSpPr>
        <p:spPr/>
        <p:txBody>
          <a:bodyPr/>
          <a:lstStyle/>
          <a:p>
            <a:r>
              <a:rPr lang="en-US" b="1"/>
              <a:t>Teacher Note: </a:t>
            </a:r>
            <a:r>
              <a:rPr lang="en-US"/>
              <a:t>The more inexpensive varieties of construction paper fade easier and work best for this activity.</a:t>
            </a:r>
          </a:p>
          <a:p>
            <a:endParaRPr lang="en-US"/>
          </a:p>
          <a:p>
            <a:r>
              <a:rPr lang="en-US"/>
              <a:t>Take students outside. Have students gather various natural objects from the schoolyard, such as leaves with various shapes, sticks, etc. Teachers may also include items, such as washers, nuts, bolts, and pennies or coins, as flat items create more of a crisp edge and barrier. Have each student place their objects on a piece of darkly colored construction paper.</a:t>
            </a:r>
          </a:p>
        </p:txBody>
      </p:sp>
      <p:sp>
        <p:nvSpPr>
          <p:cNvPr id="4" name="Slide Number Placeholder 3">
            <a:extLst>
              <a:ext uri="{FF2B5EF4-FFF2-40B4-BE49-F238E27FC236}">
                <a16:creationId xmlns:a16="http://schemas.microsoft.com/office/drawing/2014/main" id="{5F32EC46-8B0C-94A3-B0B6-1805D7A8B97B}"/>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1820234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E92B2-E6DB-4426-6B3E-7E1D63D33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B34FC-1162-D24E-8230-9E8F28253E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389D9-82D4-AEBE-05B5-303E962D5985}"/>
              </a:ext>
            </a:extLst>
          </p:cNvPr>
          <p:cNvSpPr>
            <a:spLocks noGrp="1"/>
          </p:cNvSpPr>
          <p:nvPr>
            <p:ph type="body" idx="1"/>
          </p:nvPr>
        </p:nvSpPr>
        <p:spPr/>
        <p:txBody>
          <a:bodyPr/>
          <a:lstStyle/>
          <a:p>
            <a:r>
              <a:rPr lang="en-US"/>
              <a:t>Create sun print art by placing found items on paper in full sun. To ensure that items stay in place, either tape them down (you can use removable tape, or painter’s tape) or lay a piece of plexiglass on top of items so they don’t blow away.</a:t>
            </a:r>
          </a:p>
          <a:p>
            <a:endParaRPr lang="en-US"/>
          </a:p>
          <a:p>
            <a:r>
              <a:rPr lang="en-US"/>
              <a:t>Times needed will vary for the print to effectively fade by the sun’s rays, leaving contrast to areas under objects protected from fading. Generally, this activity will work in one school day of sun exposure. If no precipitation or strong wind is expected, prints can be left out overnight, but this is not necessary. </a:t>
            </a:r>
          </a:p>
        </p:txBody>
      </p:sp>
      <p:sp>
        <p:nvSpPr>
          <p:cNvPr id="4" name="Slide Number Placeholder 3">
            <a:extLst>
              <a:ext uri="{FF2B5EF4-FFF2-40B4-BE49-F238E27FC236}">
                <a16:creationId xmlns:a16="http://schemas.microsoft.com/office/drawing/2014/main" id="{3F6ED379-884F-A2D6-9D0A-436B1CBA3577}"/>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3421345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74E23-5214-92B7-1327-F7F2FE204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5B34FE-56B3-A6EB-8F99-61B4FB9B70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71BA15-D3FA-2E7A-183C-F5E3100408C7}"/>
              </a:ext>
            </a:extLst>
          </p:cNvPr>
          <p:cNvSpPr>
            <a:spLocks noGrp="1"/>
          </p:cNvSpPr>
          <p:nvPr>
            <p:ph type="body" idx="1"/>
          </p:nvPr>
        </p:nvSpPr>
        <p:spPr/>
        <p:txBody>
          <a:bodyPr/>
          <a:lstStyle/>
          <a:p>
            <a:r>
              <a:rPr lang="en-US"/>
              <a:t>Have students make a prediction as to when they believe their sun prints might create prints with the largest contrast and have them record their predictions in student guide, </a:t>
            </a:r>
            <a:r>
              <a:rPr lang="en-US" b="1"/>
              <a:t>Science Notebook 6B Sun Predictions </a:t>
            </a:r>
            <a:r>
              <a:rPr lang="en-US"/>
              <a:t>Page 103. Have students draw this phenomenon in the space indicated on this Science Notebook page.</a:t>
            </a:r>
          </a:p>
        </p:txBody>
      </p:sp>
      <p:sp>
        <p:nvSpPr>
          <p:cNvPr id="4" name="Slide Number Placeholder 3">
            <a:extLst>
              <a:ext uri="{FF2B5EF4-FFF2-40B4-BE49-F238E27FC236}">
                <a16:creationId xmlns:a16="http://schemas.microsoft.com/office/drawing/2014/main" id="{CBDC35DC-134A-6E98-6BE3-B7A94CB71788}"/>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3173811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D17CC-E4BE-3463-7C6C-9BB223B081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1C8AA8-82D6-81D0-7162-6BD4C2AF65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E96122-F640-BA58-0E55-3605B11B7DCA}"/>
              </a:ext>
            </a:extLst>
          </p:cNvPr>
          <p:cNvSpPr>
            <a:spLocks noGrp="1"/>
          </p:cNvSpPr>
          <p:nvPr>
            <p:ph type="dt" sz="half" idx="10"/>
          </p:nvPr>
        </p:nvSpPr>
        <p:spPr/>
        <p:txBody>
          <a:bodyPr/>
          <a:lstStyle/>
          <a:p>
            <a:fld id="{701714CE-51C5-4022-A470-F807D81C28E1}" type="datetimeFigureOut">
              <a:rPr lang="en-US" smtClean="0"/>
              <a:t>8/13/2025</a:t>
            </a:fld>
            <a:endParaRPr lang="en-US"/>
          </a:p>
        </p:txBody>
      </p:sp>
      <p:sp>
        <p:nvSpPr>
          <p:cNvPr id="5" name="Footer Placeholder 4">
            <a:extLst>
              <a:ext uri="{FF2B5EF4-FFF2-40B4-BE49-F238E27FC236}">
                <a16:creationId xmlns:a16="http://schemas.microsoft.com/office/drawing/2014/main" id="{21D56AD7-FD56-4475-574C-8FC83CE0FD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C254FF-0032-7357-FDA3-B105FBD4D22D}"/>
              </a:ext>
            </a:extLst>
          </p:cNvPr>
          <p:cNvSpPr>
            <a:spLocks noGrp="1"/>
          </p:cNvSpPr>
          <p:nvPr>
            <p:ph type="sldNum" sz="quarter" idx="12"/>
          </p:nvPr>
        </p:nvSpPr>
        <p:spPr/>
        <p:txBody>
          <a:bodyPr/>
          <a:lstStyle/>
          <a:p>
            <a:fld id="{2A892A81-F673-4A95-A6DC-1F584151AD2C}" type="slidenum">
              <a:rPr lang="en-US" smtClean="0"/>
              <a:t>‹#›</a:t>
            </a:fld>
            <a:endParaRPr lang="en-US"/>
          </a:p>
        </p:txBody>
      </p:sp>
    </p:spTree>
    <p:extLst>
      <p:ext uri="{BB962C8B-B14F-4D97-AF65-F5344CB8AC3E}">
        <p14:creationId xmlns:p14="http://schemas.microsoft.com/office/powerpoint/2010/main" val="2422145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8482D-864C-7DA4-B2DC-F657C3A519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5B4349-CC39-77AB-BF94-33B141D346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826C85-5345-95D7-4661-3DD86AF516ED}"/>
              </a:ext>
            </a:extLst>
          </p:cNvPr>
          <p:cNvSpPr>
            <a:spLocks noGrp="1"/>
          </p:cNvSpPr>
          <p:nvPr>
            <p:ph type="dt" sz="half" idx="10"/>
          </p:nvPr>
        </p:nvSpPr>
        <p:spPr/>
        <p:txBody>
          <a:bodyPr/>
          <a:lstStyle/>
          <a:p>
            <a:fld id="{701714CE-51C5-4022-A470-F807D81C28E1}" type="datetimeFigureOut">
              <a:rPr lang="en-US" smtClean="0"/>
              <a:t>8/13/2025</a:t>
            </a:fld>
            <a:endParaRPr lang="en-US"/>
          </a:p>
        </p:txBody>
      </p:sp>
      <p:sp>
        <p:nvSpPr>
          <p:cNvPr id="5" name="Footer Placeholder 4">
            <a:extLst>
              <a:ext uri="{FF2B5EF4-FFF2-40B4-BE49-F238E27FC236}">
                <a16:creationId xmlns:a16="http://schemas.microsoft.com/office/drawing/2014/main" id="{D104C672-0683-F94F-82C7-ACF218DF4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649EBD-F3FC-A744-4E04-7B7C916D729B}"/>
              </a:ext>
            </a:extLst>
          </p:cNvPr>
          <p:cNvSpPr>
            <a:spLocks noGrp="1"/>
          </p:cNvSpPr>
          <p:nvPr>
            <p:ph type="sldNum" sz="quarter" idx="12"/>
          </p:nvPr>
        </p:nvSpPr>
        <p:spPr/>
        <p:txBody>
          <a:bodyPr/>
          <a:lstStyle/>
          <a:p>
            <a:fld id="{2A892A81-F673-4A95-A6DC-1F584151AD2C}" type="slidenum">
              <a:rPr lang="en-US" smtClean="0"/>
              <a:t>‹#›</a:t>
            </a:fld>
            <a:endParaRPr lang="en-US"/>
          </a:p>
        </p:txBody>
      </p:sp>
    </p:spTree>
    <p:extLst>
      <p:ext uri="{BB962C8B-B14F-4D97-AF65-F5344CB8AC3E}">
        <p14:creationId xmlns:p14="http://schemas.microsoft.com/office/powerpoint/2010/main" val="4031960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E887B3-E806-3308-9F56-291F24E041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B16C16-17C3-5A76-AEAF-F3E3F91607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506ECB-E8B4-6EE9-B4E7-2D94705A4E84}"/>
              </a:ext>
            </a:extLst>
          </p:cNvPr>
          <p:cNvSpPr>
            <a:spLocks noGrp="1"/>
          </p:cNvSpPr>
          <p:nvPr>
            <p:ph type="dt" sz="half" idx="10"/>
          </p:nvPr>
        </p:nvSpPr>
        <p:spPr/>
        <p:txBody>
          <a:bodyPr/>
          <a:lstStyle/>
          <a:p>
            <a:fld id="{701714CE-51C5-4022-A470-F807D81C28E1}" type="datetimeFigureOut">
              <a:rPr lang="en-US" smtClean="0"/>
              <a:t>8/13/2025</a:t>
            </a:fld>
            <a:endParaRPr lang="en-US"/>
          </a:p>
        </p:txBody>
      </p:sp>
      <p:sp>
        <p:nvSpPr>
          <p:cNvPr id="5" name="Footer Placeholder 4">
            <a:extLst>
              <a:ext uri="{FF2B5EF4-FFF2-40B4-BE49-F238E27FC236}">
                <a16:creationId xmlns:a16="http://schemas.microsoft.com/office/drawing/2014/main" id="{38BE0F31-EEEF-07EF-5EB8-6A5C1A1802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D13946-915B-754E-1100-61D693E516B8}"/>
              </a:ext>
            </a:extLst>
          </p:cNvPr>
          <p:cNvSpPr>
            <a:spLocks noGrp="1"/>
          </p:cNvSpPr>
          <p:nvPr>
            <p:ph type="sldNum" sz="quarter" idx="12"/>
          </p:nvPr>
        </p:nvSpPr>
        <p:spPr/>
        <p:txBody>
          <a:bodyPr/>
          <a:lstStyle/>
          <a:p>
            <a:fld id="{2A892A81-F673-4A95-A6DC-1F584151AD2C}" type="slidenum">
              <a:rPr lang="en-US" smtClean="0"/>
              <a:t>‹#›</a:t>
            </a:fld>
            <a:endParaRPr lang="en-US"/>
          </a:p>
        </p:txBody>
      </p:sp>
    </p:spTree>
    <p:extLst>
      <p:ext uri="{BB962C8B-B14F-4D97-AF65-F5344CB8AC3E}">
        <p14:creationId xmlns:p14="http://schemas.microsoft.com/office/powerpoint/2010/main" val="483818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4DE08-797C-4CEB-C099-443D3C3BE0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35654F-8DC1-94E5-42DF-DCF94788D2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5DF598-4743-1DB1-E7B7-DBB5CF3F7860}"/>
              </a:ext>
            </a:extLst>
          </p:cNvPr>
          <p:cNvSpPr>
            <a:spLocks noGrp="1"/>
          </p:cNvSpPr>
          <p:nvPr>
            <p:ph type="dt" sz="half" idx="10"/>
          </p:nvPr>
        </p:nvSpPr>
        <p:spPr/>
        <p:txBody>
          <a:bodyPr/>
          <a:lstStyle/>
          <a:p>
            <a:fld id="{701714CE-51C5-4022-A470-F807D81C28E1}" type="datetimeFigureOut">
              <a:rPr lang="en-US" smtClean="0"/>
              <a:t>8/13/2025</a:t>
            </a:fld>
            <a:endParaRPr lang="en-US"/>
          </a:p>
        </p:txBody>
      </p:sp>
      <p:sp>
        <p:nvSpPr>
          <p:cNvPr id="5" name="Footer Placeholder 4">
            <a:extLst>
              <a:ext uri="{FF2B5EF4-FFF2-40B4-BE49-F238E27FC236}">
                <a16:creationId xmlns:a16="http://schemas.microsoft.com/office/drawing/2014/main" id="{58C2FF20-3000-8BB2-EF70-A8BD2CFCD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C04AEA-E861-F61F-BC82-A8D793E42CA7}"/>
              </a:ext>
            </a:extLst>
          </p:cNvPr>
          <p:cNvSpPr>
            <a:spLocks noGrp="1"/>
          </p:cNvSpPr>
          <p:nvPr>
            <p:ph type="sldNum" sz="quarter" idx="12"/>
          </p:nvPr>
        </p:nvSpPr>
        <p:spPr/>
        <p:txBody>
          <a:bodyPr/>
          <a:lstStyle/>
          <a:p>
            <a:fld id="{2A892A81-F673-4A95-A6DC-1F584151AD2C}" type="slidenum">
              <a:rPr lang="en-US" smtClean="0"/>
              <a:t>‹#›</a:t>
            </a:fld>
            <a:endParaRPr lang="en-US"/>
          </a:p>
        </p:txBody>
      </p:sp>
    </p:spTree>
    <p:extLst>
      <p:ext uri="{BB962C8B-B14F-4D97-AF65-F5344CB8AC3E}">
        <p14:creationId xmlns:p14="http://schemas.microsoft.com/office/powerpoint/2010/main" val="2967942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41735-4058-20D9-7FF0-0AF9C9E105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B69DB8-D2CD-B85B-668A-B524723C710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2BBA7-DAD2-E1DE-248C-6ABDE8D99FC3}"/>
              </a:ext>
            </a:extLst>
          </p:cNvPr>
          <p:cNvSpPr>
            <a:spLocks noGrp="1"/>
          </p:cNvSpPr>
          <p:nvPr>
            <p:ph type="dt" sz="half" idx="10"/>
          </p:nvPr>
        </p:nvSpPr>
        <p:spPr/>
        <p:txBody>
          <a:bodyPr/>
          <a:lstStyle/>
          <a:p>
            <a:fld id="{701714CE-51C5-4022-A470-F807D81C28E1}" type="datetimeFigureOut">
              <a:rPr lang="en-US" smtClean="0"/>
              <a:t>8/13/2025</a:t>
            </a:fld>
            <a:endParaRPr lang="en-US"/>
          </a:p>
        </p:txBody>
      </p:sp>
      <p:sp>
        <p:nvSpPr>
          <p:cNvPr id="5" name="Footer Placeholder 4">
            <a:extLst>
              <a:ext uri="{FF2B5EF4-FFF2-40B4-BE49-F238E27FC236}">
                <a16:creationId xmlns:a16="http://schemas.microsoft.com/office/drawing/2014/main" id="{7ECBCB62-AAC9-794B-36E7-A681344EC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F059F7-3A81-55A5-D85D-D2BEB6B939EE}"/>
              </a:ext>
            </a:extLst>
          </p:cNvPr>
          <p:cNvSpPr>
            <a:spLocks noGrp="1"/>
          </p:cNvSpPr>
          <p:nvPr>
            <p:ph type="sldNum" sz="quarter" idx="12"/>
          </p:nvPr>
        </p:nvSpPr>
        <p:spPr/>
        <p:txBody>
          <a:bodyPr/>
          <a:lstStyle/>
          <a:p>
            <a:fld id="{2A892A81-F673-4A95-A6DC-1F584151AD2C}" type="slidenum">
              <a:rPr lang="en-US" smtClean="0"/>
              <a:t>‹#›</a:t>
            </a:fld>
            <a:endParaRPr lang="en-US"/>
          </a:p>
        </p:txBody>
      </p:sp>
    </p:spTree>
    <p:extLst>
      <p:ext uri="{BB962C8B-B14F-4D97-AF65-F5344CB8AC3E}">
        <p14:creationId xmlns:p14="http://schemas.microsoft.com/office/powerpoint/2010/main" val="869823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17F59-CA4C-A1AB-19CD-E75676BADC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415B2E-3BF3-7721-9D88-D706F669E4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953619-9D75-04B9-27DD-784026D252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9C7A69-AC1D-E05F-9342-2DD5C3C167F6}"/>
              </a:ext>
            </a:extLst>
          </p:cNvPr>
          <p:cNvSpPr>
            <a:spLocks noGrp="1"/>
          </p:cNvSpPr>
          <p:nvPr>
            <p:ph type="dt" sz="half" idx="10"/>
          </p:nvPr>
        </p:nvSpPr>
        <p:spPr/>
        <p:txBody>
          <a:bodyPr/>
          <a:lstStyle/>
          <a:p>
            <a:fld id="{701714CE-51C5-4022-A470-F807D81C28E1}" type="datetimeFigureOut">
              <a:rPr lang="en-US" smtClean="0"/>
              <a:t>8/13/2025</a:t>
            </a:fld>
            <a:endParaRPr lang="en-US"/>
          </a:p>
        </p:txBody>
      </p:sp>
      <p:sp>
        <p:nvSpPr>
          <p:cNvPr id="6" name="Footer Placeholder 5">
            <a:extLst>
              <a:ext uri="{FF2B5EF4-FFF2-40B4-BE49-F238E27FC236}">
                <a16:creationId xmlns:a16="http://schemas.microsoft.com/office/drawing/2014/main" id="{3A885772-E8E8-9B88-5B77-2F43D21AFA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FB9198-0D70-8DEF-F891-0703FB47E374}"/>
              </a:ext>
            </a:extLst>
          </p:cNvPr>
          <p:cNvSpPr>
            <a:spLocks noGrp="1"/>
          </p:cNvSpPr>
          <p:nvPr>
            <p:ph type="sldNum" sz="quarter" idx="12"/>
          </p:nvPr>
        </p:nvSpPr>
        <p:spPr/>
        <p:txBody>
          <a:bodyPr/>
          <a:lstStyle/>
          <a:p>
            <a:fld id="{2A892A81-F673-4A95-A6DC-1F584151AD2C}" type="slidenum">
              <a:rPr lang="en-US" smtClean="0"/>
              <a:t>‹#›</a:t>
            </a:fld>
            <a:endParaRPr lang="en-US"/>
          </a:p>
        </p:txBody>
      </p:sp>
    </p:spTree>
    <p:extLst>
      <p:ext uri="{BB962C8B-B14F-4D97-AF65-F5344CB8AC3E}">
        <p14:creationId xmlns:p14="http://schemas.microsoft.com/office/powerpoint/2010/main" val="3461226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A343C-F78A-CC8E-056D-36AA6C55F6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75A160-9450-97FB-B43B-6B8752F5E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005738-9DD6-6543-72BC-AC827FE7C0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76A5B-9336-8941-3C7F-4CA6EB8A04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D01B17-7890-D282-BB23-7F34730458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46FF96-233A-E693-233F-4F67FFA42868}"/>
              </a:ext>
            </a:extLst>
          </p:cNvPr>
          <p:cNvSpPr>
            <a:spLocks noGrp="1"/>
          </p:cNvSpPr>
          <p:nvPr>
            <p:ph type="dt" sz="half" idx="10"/>
          </p:nvPr>
        </p:nvSpPr>
        <p:spPr/>
        <p:txBody>
          <a:bodyPr/>
          <a:lstStyle/>
          <a:p>
            <a:fld id="{701714CE-51C5-4022-A470-F807D81C28E1}" type="datetimeFigureOut">
              <a:rPr lang="en-US" smtClean="0"/>
              <a:t>8/13/2025</a:t>
            </a:fld>
            <a:endParaRPr lang="en-US"/>
          </a:p>
        </p:txBody>
      </p:sp>
      <p:sp>
        <p:nvSpPr>
          <p:cNvPr id="8" name="Footer Placeholder 7">
            <a:extLst>
              <a:ext uri="{FF2B5EF4-FFF2-40B4-BE49-F238E27FC236}">
                <a16:creationId xmlns:a16="http://schemas.microsoft.com/office/drawing/2014/main" id="{AE54AEF6-C222-3914-E60B-195ADBDD93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FD4CE3-7B2A-5A5E-4444-4816372EFD4E}"/>
              </a:ext>
            </a:extLst>
          </p:cNvPr>
          <p:cNvSpPr>
            <a:spLocks noGrp="1"/>
          </p:cNvSpPr>
          <p:nvPr>
            <p:ph type="sldNum" sz="quarter" idx="12"/>
          </p:nvPr>
        </p:nvSpPr>
        <p:spPr/>
        <p:txBody>
          <a:bodyPr/>
          <a:lstStyle/>
          <a:p>
            <a:fld id="{2A892A81-F673-4A95-A6DC-1F584151AD2C}" type="slidenum">
              <a:rPr lang="en-US" smtClean="0"/>
              <a:t>‹#›</a:t>
            </a:fld>
            <a:endParaRPr lang="en-US"/>
          </a:p>
        </p:txBody>
      </p:sp>
    </p:spTree>
    <p:extLst>
      <p:ext uri="{BB962C8B-B14F-4D97-AF65-F5344CB8AC3E}">
        <p14:creationId xmlns:p14="http://schemas.microsoft.com/office/powerpoint/2010/main" val="3779103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DA583-E92B-FD57-3A49-838506EA28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6D6CD6-16BC-16E9-2D86-FA3A51D80372}"/>
              </a:ext>
            </a:extLst>
          </p:cNvPr>
          <p:cNvSpPr>
            <a:spLocks noGrp="1"/>
          </p:cNvSpPr>
          <p:nvPr>
            <p:ph type="dt" sz="half" idx="10"/>
          </p:nvPr>
        </p:nvSpPr>
        <p:spPr/>
        <p:txBody>
          <a:bodyPr/>
          <a:lstStyle/>
          <a:p>
            <a:fld id="{701714CE-51C5-4022-A470-F807D81C28E1}" type="datetimeFigureOut">
              <a:rPr lang="en-US" smtClean="0"/>
              <a:t>8/13/2025</a:t>
            </a:fld>
            <a:endParaRPr lang="en-US"/>
          </a:p>
        </p:txBody>
      </p:sp>
      <p:sp>
        <p:nvSpPr>
          <p:cNvPr id="4" name="Footer Placeholder 3">
            <a:extLst>
              <a:ext uri="{FF2B5EF4-FFF2-40B4-BE49-F238E27FC236}">
                <a16:creationId xmlns:a16="http://schemas.microsoft.com/office/drawing/2014/main" id="{CC66DA88-7367-CCCB-EFE2-CBA70E1F32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569388-B5B8-28E9-B77A-18FF7F187E6E}"/>
              </a:ext>
            </a:extLst>
          </p:cNvPr>
          <p:cNvSpPr>
            <a:spLocks noGrp="1"/>
          </p:cNvSpPr>
          <p:nvPr>
            <p:ph type="sldNum" sz="quarter" idx="12"/>
          </p:nvPr>
        </p:nvSpPr>
        <p:spPr/>
        <p:txBody>
          <a:bodyPr/>
          <a:lstStyle/>
          <a:p>
            <a:fld id="{2A892A81-F673-4A95-A6DC-1F584151AD2C}" type="slidenum">
              <a:rPr lang="en-US" smtClean="0"/>
              <a:t>‹#›</a:t>
            </a:fld>
            <a:endParaRPr lang="en-US"/>
          </a:p>
        </p:txBody>
      </p:sp>
    </p:spTree>
    <p:extLst>
      <p:ext uri="{BB962C8B-B14F-4D97-AF65-F5344CB8AC3E}">
        <p14:creationId xmlns:p14="http://schemas.microsoft.com/office/powerpoint/2010/main" val="968702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3366EE-8811-EE1C-D416-387CE66095DE}"/>
              </a:ext>
            </a:extLst>
          </p:cNvPr>
          <p:cNvSpPr>
            <a:spLocks noGrp="1"/>
          </p:cNvSpPr>
          <p:nvPr>
            <p:ph type="dt" sz="half" idx="10"/>
          </p:nvPr>
        </p:nvSpPr>
        <p:spPr/>
        <p:txBody>
          <a:bodyPr/>
          <a:lstStyle/>
          <a:p>
            <a:fld id="{701714CE-51C5-4022-A470-F807D81C28E1}" type="datetimeFigureOut">
              <a:rPr lang="en-US" smtClean="0"/>
              <a:t>8/13/2025</a:t>
            </a:fld>
            <a:endParaRPr lang="en-US"/>
          </a:p>
        </p:txBody>
      </p:sp>
      <p:sp>
        <p:nvSpPr>
          <p:cNvPr id="3" name="Footer Placeholder 2">
            <a:extLst>
              <a:ext uri="{FF2B5EF4-FFF2-40B4-BE49-F238E27FC236}">
                <a16:creationId xmlns:a16="http://schemas.microsoft.com/office/drawing/2014/main" id="{48400DDC-919A-B65D-C5C4-60F2863D7D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E828EA-8B7C-39AB-5DD8-8114FE7C44EA}"/>
              </a:ext>
            </a:extLst>
          </p:cNvPr>
          <p:cNvSpPr>
            <a:spLocks noGrp="1"/>
          </p:cNvSpPr>
          <p:nvPr>
            <p:ph type="sldNum" sz="quarter" idx="12"/>
          </p:nvPr>
        </p:nvSpPr>
        <p:spPr/>
        <p:txBody>
          <a:bodyPr/>
          <a:lstStyle/>
          <a:p>
            <a:fld id="{2A892A81-F673-4A95-A6DC-1F584151AD2C}" type="slidenum">
              <a:rPr lang="en-US" smtClean="0"/>
              <a:t>‹#›</a:t>
            </a:fld>
            <a:endParaRPr lang="en-US"/>
          </a:p>
        </p:txBody>
      </p:sp>
    </p:spTree>
    <p:extLst>
      <p:ext uri="{BB962C8B-B14F-4D97-AF65-F5344CB8AC3E}">
        <p14:creationId xmlns:p14="http://schemas.microsoft.com/office/powerpoint/2010/main" val="2467858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8A543-4D73-736E-0768-A6C8B24CF7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F76CA5-065F-9B00-345C-AA7EEC7C5E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A9AD61-F1D5-F5E2-B384-58F4CA35B5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B2ED1E-7ECA-001F-5FAB-F60CC2296976}"/>
              </a:ext>
            </a:extLst>
          </p:cNvPr>
          <p:cNvSpPr>
            <a:spLocks noGrp="1"/>
          </p:cNvSpPr>
          <p:nvPr>
            <p:ph type="dt" sz="half" idx="10"/>
          </p:nvPr>
        </p:nvSpPr>
        <p:spPr/>
        <p:txBody>
          <a:bodyPr/>
          <a:lstStyle/>
          <a:p>
            <a:fld id="{701714CE-51C5-4022-A470-F807D81C28E1}" type="datetimeFigureOut">
              <a:rPr lang="en-US" smtClean="0"/>
              <a:t>8/13/2025</a:t>
            </a:fld>
            <a:endParaRPr lang="en-US"/>
          </a:p>
        </p:txBody>
      </p:sp>
      <p:sp>
        <p:nvSpPr>
          <p:cNvPr id="6" name="Footer Placeholder 5">
            <a:extLst>
              <a:ext uri="{FF2B5EF4-FFF2-40B4-BE49-F238E27FC236}">
                <a16:creationId xmlns:a16="http://schemas.microsoft.com/office/drawing/2014/main" id="{BFDB958A-5BFF-1185-41F7-16A78B53E7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324F86-4993-0F7C-FD55-482ECDAAC1A0}"/>
              </a:ext>
            </a:extLst>
          </p:cNvPr>
          <p:cNvSpPr>
            <a:spLocks noGrp="1"/>
          </p:cNvSpPr>
          <p:nvPr>
            <p:ph type="sldNum" sz="quarter" idx="12"/>
          </p:nvPr>
        </p:nvSpPr>
        <p:spPr/>
        <p:txBody>
          <a:bodyPr/>
          <a:lstStyle/>
          <a:p>
            <a:fld id="{2A892A81-F673-4A95-A6DC-1F584151AD2C}" type="slidenum">
              <a:rPr lang="en-US" smtClean="0"/>
              <a:t>‹#›</a:t>
            </a:fld>
            <a:endParaRPr lang="en-US"/>
          </a:p>
        </p:txBody>
      </p:sp>
    </p:spTree>
    <p:extLst>
      <p:ext uri="{BB962C8B-B14F-4D97-AF65-F5344CB8AC3E}">
        <p14:creationId xmlns:p14="http://schemas.microsoft.com/office/powerpoint/2010/main" val="3089778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26139-4325-DB76-5290-E9595BE91F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7B5620-C4FB-B4B4-B2BE-510534D4B9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8C8BB9-7191-1496-4456-E5F77C5EBE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1DEF53-6766-AC6E-CE88-DEC8E13CD6C2}"/>
              </a:ext>
            </a:extLst>
          </p:cNvPr>
          <p:cNvSpPr>
            <a:spLocks noGrp="1"/>
          </p:cNvSpPr>
          <p:nvPr>
            <p:ph type="dt" sz="half" idx="10"/>
          </p:nvPr>
        </p:nvSpPr>
        <p:spPr/>
        <p:txBody>
          <a:bodyPr/>
          <a:lstStyle/>
          <a:p>
            <a:fld id="{701714CE-51C5-4022-A470-F807D81C28E1}" type="datetimeFigureOut">
              <a:rPr lang="en-US" smtClean="0"/>
              <a:t>8/13/2025</a:t>
            </a:fld>
            <a:endParaRPr lang="en-US"/>
          </a:p>
        </p:txBody>
      </p:sp>
      <p:sp>
        <p:nvSpPr>
          <p:cNvPr id="6" name="Footer Placeholder 5">
            <a:extLst>
              <a:ext uri="{FF2B5EF4-FFF2-40B4-BE49-F238E27FC236}">
                <a16:creationId xmlns:a16="http://schemas.microsoft.com/office/drawing/2014/main" id="{E813847E-246B-393C-34C5-C2E4CB18E0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0DB5A3-7487-7A1B-E8EF-E3D5A1097F46}"/>
              </a:ext>
            </a:extLst>
          </p:cNvPr>
          <p:cNvSpPr>
            <a:spLocks noGrp="1"/>
          </p:cNvSpPr>
          <p:nvPr>
            <p:ph type="sldNum" sz="quarter" idx="12"/>
          </p:nvPr>
        </p:nvSpPr>
        <p:spPr/>
        <p:txBody>
          <a:bodyPr/>
          <a:lstStyle/>
          <a:p>
            <a:fld id="{2A892A81-F673-4A95-A6DC-1F584151AD2C}" type="slidenum">
              <a:rPr lang="en-US" smtClean="0"/>
              <a:t>‹#›</a:t>
            </a:fld>
            <a:endParaRPr lang="en-US"/>
          </a:p>
        </p:txBody>
      </p:sp>
    </p:spTree>
    <p:extLst>
      <p:ext uri="{BB962C8B-B14F-4D97-AF65-F5344CB8AC3E}">
        <p14:creationId xmlns:p14="http://schemas.microsoft.com/office/powerpoint/2010/main" val="4090358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0E3346-2915-F0DA-29E8-7975910457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3422F5-2A5D-F06F-D540-20BD88AA10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CF0A1-B090-0872-2FB1-905307FD38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1714CE-51C5-4022-A470-F807D81C28E1}" type="datetimeFigureOut">
              <a:rPr lang="en-US" smtClean="0"/>
              <a:t>8/13/2025</a:t>
            </a:fld>
            <a:endParaRPr lang="en-US"/>
          </a:p>
        </p:txBody>
      </p:sp>
      <p:sp>
        <p:nvSpPr>
          <p:cNvPr id="5" name="Footer Placeholder 4">
            <a:extLst>
              <a:ext uri="{FF2B5EF4-FFF2-40B4-BE49-F238E27FC236}">
                <a16:creationId xmlns:a16="http://schemas.microsoft.com/office/drawing/2014/main" id="{0AFCE1C6-9FC4-5F88-282F-756B2623F3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176B2A4-49AF-9E45-F55B-16CC5E3487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A892A81-F673-4A95-A6DC-1F584151AD2C}" type="slidenum">
              <a:rPr lang="en-US" smtClean="0"/>
              <a:t>‹#›</a:t>
            </a:fld>
            <a:endParaRPr lang="en-US"/>
          </a:p>
        </p:txBody>
      </p:sp>
    </p:spTree>
    <p:extLst>
      <p:ext uri="{BB962C8B-B14F-4D97-AF65-F5344CB8AC3E}">
        <p14:creationId xmlns:p14="http://schemas.microsoft.com/office/powerpoint/2010/main" val="3441733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d&amp;#95;Exploring&amp;#95;0201">
            <a:extLst>
              <a:ext uri="{FF2B5EF4-FFF2-40B4-BE49-F238E27FC236}">
                <a16:creationId xmlns:a16="http://schemas.microsoft.com/office/drawing/2014/main" id="{5E1CDC13-F636-2F33-C49C-1B4A5AE815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218"/>
          <a:stretch/>
        </p:blipFill>
        <p:spPr bwMode="auto">
          <a:xfrm flipH="1">
            <a:off x="191" y="0"/>
            <a:ext cx="12216563" cy="6575087"/>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FC17D903-3FAE-0388-4F47-883814A00F4C}"/>
              </a:ext>
            </a:extLst>
          </p:cNvPr>
          <p:cNvSpPr/>
          <p:nvPr/>
        </p:nvSpPr>
        <p:spPr>
          <a:xfrm>
            <a:off x="-12375" y="5055073"/>
            <a:ext cx="12247596" cy="203628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solidFill>
              <a:srgbClr val="6A56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49129" y="5023501"/>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89CB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36942" y="5023501"/>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5997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10135859" y="3434786"/>
            <a:ext cx="753762" cy="3432417"/>
          </a:xfrm>
          <a:prstGeom prst="snip2SameRect">
            <a:avLst/>
          </a:prstGeom>
          <a:solidFill>
            <a:srgbClr val="5997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4041648" y="4889384"/>
            <a:ext cx="8187293" cy="523220"/>
          </a:xfrm>
          <a:prstGeom prst="rect">
            <a:avLst/>
          </a:prstGeom>
          <a:noFill/>
        </p:spPr>
        <p:txBody>
          <a:bodyPr wrap="square">
            <a:spAutoFit/>
          </a:bodyPr>
          <a:lstStyle/>
          <a:p>
            <a:pPr algn="r"/>
            <a:r>
              <a:rPr lang="en-US" sz="2800" b="1">
                <a:latin typeface="Bitter" pitchFamily="2" charset="0"/>
              </a:rPr>
              <a:t>6B: Sun Predictions</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108472" y="47948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MISSOURI</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196292" y="-6316"/>
            <a:ext cx="5020462" cy="707886"/>
          </a:xfrm>
          <a:prstGeom prst="rect">
            <a:avLst/>
          </a:prstGeom>
          <a:noFill/>
        </p:spPr>
        <p:txBody>
          <a:bodyPr wrap="square">
            <a:spAutoFit/>
          </a:bodyPr>
          <a:lstStyle/>
          <a:p>
            <a:pPr algn="r"/>
            <a:r>
              <a:rPr lang="en-US" sz="4000">
                <a:solidFill>
                  <a:schemeClr val="bg1"/>
                </a:solidFill>
                <a:latin typeface="Montserrat Medium" pitchFamily="2" charset="0"/>
              </a:rPr>
              <a:t>Exploring</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CC9C6-8840-BB26-658E-86C15B48D11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F3092CC-F9E4-9B3E-5EDE-0471C40B0A2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D93197C-06E8-4498-A726-FF68D3F65A1A}"/>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88AC6B45-54DE-6B80-88B2-4CB7BB30F8E8}"/>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6B Sun Predictions: Explore</a:t>
            </a:r>
          </a:p>
        </p:txBody>
      </p:sp>
      <p:sp>
        <p:nvSpPr>
          <p:cNvPr id="12" name="TextBox 11">
            <a:extLst>
              <a:ext uri="{FF2B5EF4-FFF2-40B4-BE49-F238E27FC236}">
                <a16:creationId xmlns:a16="http://schemas.microsoft.com/office/drawing/2014/main" id="{49EFB679-39B5-429B-53DC-CE40A6C24006}"/>
              </a:ext>
            </a:extLst>
          </p:cNvPr>
          <p:cNvSpPr txBox="1"/>
          <p:nvPr/>
        </p:nvSpPr>
        <p:spPr>
          <a:xfrm>
            <a:off x="5210577" y="1536174"/>
            <a:ext cx="6322752" cy="3785652"/>
          </a:xfrm>
          <a:prstGeom prst="rect">
            <a:avLst/>
          </a:prstGeom>
          <a:noFill/>
        </p:spPr>
        <p:txBody>
          <a:bodyPr wrap="square" lIns="91440" tIns="45720" rIns="91440" bIns="45720" anchor="t">
            <a:spAutoFit/>
          </a:bodyPr>
          <a:lstStyle/>
          <a:p>
            <a:pPr algn="ctr"/>
            <a:r>
              <a:rPr lang="en-US" sz="4000" dirty="0">
                <a:latin typeface="Avenir Next LT Pro"/>
              </a:rPr>
              <a:t>Make a </a:t>
            </a:r>
            <a:r>
              <a:rPr lang="en-US" sz="4000" b="1" dirty="0">
                <a:latin typeface="Avenir Next LT Pro"/>
              </a:rPr>
              <a:t>prediction</a:t>
            </a:r>
            <a:r>
              <a:rPr lang="en-US" sz="4000" dirty="0">
                <a:latin typeface="Avenir Next LT Pro"/>
              </a:rPr>
              <a:t> as to when you believe </a:t>
            </a:r>
            <a:r>
              <a:rPr lang="en-US" sz="4000">
                <a:latin typeface="Avenir Next LT Pro"/>
              </a:rPr>
              <a:t>the sun prints might </a:t>
            </a:r>
            <a:r>
              <a:rPr lang="en-US" sz="4000" dirty="0">
                <a:latin typeface="Avenir Next LT Pro"/>
              </a:rPr>
              <a:t>create prints with the largest contrast and record your predictions.</a:t>
            </a:r>
          </a:p>
        </p:txBody>
      </p:sp>
      <p:sp>
        <p:nvSpPr>
          <p:cNvPr id="6" name="Rectangle: Rounded Corners 5">
            <a:extLst>
              <a:ext uri="{FF2B5EF4-FFF2-40B4-BE49-F238E27FC236}">
                <a16:creationId xmlns:a16="http://schemas.microsoft.com/office/drawing/2014/main" id="{587C0313-9A67-FCEE-4F7C-8479F72157A4}"/>
              </a:ext>
            </a:extLst>
          </p:cNvPr>
          <p:cNvSpPr/>
          <p:nvPr/>
        </p:nvSpPr>
        <p:spPr>
          <a:xfrm>
            <a:off x="88894" y="6299161"/>
            <a:ext cx="496825" cy="503796"/>
          </a:xfrm>
          <a:prstGeom prst="roundRect">
            <a:avLst/>
          </a:prstGeom>
          <a:solidFill>
            <a:srgbClr val="5997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04C00DA-2FEC-875F-ABE9-CD55F32A0FCC}"/>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6B</a:t>
            </a:r>
            <a:endParaRPr lang="en-US" sz="2000"/>
          </a:p>
        </p:txBody>
      </p:sp>
      <p:pic>
        <p:nvPicPr>
          <p:cNvPr id="7" name="Picture 6" descr="A picture containing graphical user interface&#10;&#10;AI-generated content may be incorrect.">
            <a:extLst>
              <a:ext uri="{FF2B5EF4-FFF2-40B4-BE49-F238E27FC236}">
                <a16:creationId xmlns:a16="http://schemas.microsoft.com/office/drawing/2014/main" id="{5B432485-9738-6219-2037-41F994AEA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 y="106886"/>
            <a:ext cx="4664456" cy="6036354"/>
          </a:xfrm>
          <a:prstGeom prst="rect">
            <a:avLst/>
          </a:prstGeom>
          <a:ln>
            <a:solidFill>
              <a:schemeClr val="tx1"/>
            </a:solidFill>
          </a:ln>
        </p:spPr>
      </p:pic>
      <p:pic>
        <p:nvPicPr>
          <p:cNvPr id="8" name="Picture 7" descr="A picture containing text, silhouette&#10;&#10;AI-generated content may be incorrect.">
            <a:extLst>
              <a:ext uri="{FF2B5EF4-FFF2-40B4-BE49-F238E27FC236}">
                <a16:creationId xmlns:a16="http://schemas.microsoft.com/office/drawing/2014/main" id="{4E3009B7-AA6C-7028-FCF7-5334330BD0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9628" y="106886"/>
            <a:ext cx="967027" cy="1356836"/>
          </a:xfrm>
          <a:prstGeom prst="rect">
            <a:avLst/>
          </a:prstGeom>
        </p:spPr>
      </p:pic>
    </p:spTree>
    <p:extLst>
      <p:ext uri="{BB962C8B-B14F-4D97-AF65-F5344CB8AC3E}">
        <p14:creationId xmlns:p14="http://schemas.microsoft.com/office/powerpoint/2010/main" val="3331321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000F3-EE36-B9EA-DA5D-DC8E3817554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0BBAFCB-B915-0B1C-A37F-9C804D8085F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B41E7F3-3883-16BC-0C94-0AB9C07A78AD}"/>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EACFBECF-CA36-400E-586C-AAA9CDCA0D14}"/>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6B Sun Predictions: Explain</a:t>
            </a:r>
          </a:p>
        </p:txBody>
      </p:sp>
      <p:sp>
        <p:nvSpPr>
          <p:cNvPr id="12" name="TextBox 11">
            <a:extLst>
              <a:ext uri="{FF2B5EF4-FFF2-40B4-BE49-F238E27FC236}">
                <a16:creationId xmlns:a16="http://schemas.microsoft.com/office/drawing/2014/main" id="{7B784F24-5504-1AD5-107B-92D5939A023D}"/>
              </a:ext>
            </a:extLst>
          </p:cNvPr>
          <p:cNvSpPr txBox="1"/>
          <p:nvPr/>
        </p:nvSpPr>
        <p:spPr>
          <a:xfrm>
            <a:off x="663824" y="2217003"/>
            <a:ext cx="6092575" cy="2308324"/>
          </a:xfrm>
          <a:prstGeom prst="rect">
            <a:avLst/>
          </a:prstGeom>
          <a:noFill/>
        </p:spPr>
        <p:txBody>
          <a:bodyPr wrap="square" lIns="91440" tIns="45720" rIns="91440" bIns="45720" anchor="t">
            <a:spAutoFit/>
          </a:bodyPr>
          <a:lstStyle/>
          <a:p>
            <a:pPr algn="ctr"/>
            <a:r>
              <a:rPr lang="en-US" sz="4800">
                <a:latin typeface="Avenir Next LT Pro"/>
              </a:rPr>
              <a:t>What do we already know about the </a:t>
            </a:r>
            <a:r>
              <a:rPr lang="en-US" sz="4800" b="1">
                <a:latin typeface="Avenir Next LT Pro"/>
              </a:rPr>
              <a:t>pattern</a:t>
            </a:r>
            <a:r>
              <a:rPr lang="en-US" sz="4800">
                <a:latin typeface="Avenir Next LT Pro"/>
              </a:rPr>
              <a:t> of the</a:t>
            </a:r>
            <a:r>
              <a:rPr lang="en-US" sz="4800" dirty="0">
                <a:latin typeface="Avenir Next LT Pro"/>
              </a:rPr>
              <a:t> </a:t>
            </a:r>
            <a:r>
              <a:rPr lang="en-US" sz="4800">
                <a:latin typeface="Avenir Next LT Pro"/>
              </a:rPr>
              <a:t>sun?</a:t>
            </a:r>
          </a:p>
        </p:txBody>
      </p:sp>
      <p:sp>
        <p:nvSpPr>
          <p:cNvPr id="6" name="Rectangle: Rounded Corners 5">
            <a:extLst>
              <a:ext uri="{FF2B5EF4-FFF2-40B4-BE49-F238E27FC236}">
                <a16:creationId xmlns:a16="http://schemas.microsoft.com/office/drawing/2014/main" id="{F5D2ADD0-D450-7D9B-3B55-5B20A9A88181}"/>
              </a:ext>
            </a:extLst>
          </p:cNvPr>
          <p:cNvSpPr/>
          <p:nvPr/>
        </p:nvSpPr>
        <p:spPr>
          <a:xfrm>
            <a:off x="88894" y="6299161"/>
            <a:ext cx="496825" cy="503796"/>
          </a:xfrm>
          <a:prstGeom prst="roundRect">
            <a:avLst/>
          </a:prstGeom>
          <a:solidFill>
            <a:srgbClr val="5997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0948D9A-A2AF-B1EE-B39C-5062B0EA6C45}"/>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6B</a:t>
            </a:r>
            <a:endParaRPr lang="en-US" sz="2000"/>
          </a:p>
        </p:txBody>
      </p:sp>
      <p:pic>
        <p:nvPicPr>
          <p:cNvPr id="2050" name="Picture 2" descr="sun013">
            <a:extLst>
              <a:ext uri="{FF2B5EF4-FFF2-40B4-BE49-F238E27FC236}">
                <a16:creationId xmlns:a16="http://schemas.microsoft.com/office/drawing/2014/main" id="{5EF6EC29-ED17-714D-3710-CBA21DC08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1244" y="1119314"/>
            <a:ext cx="4036409" cy="3772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599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955E4-6BD1-2FDF-51EE-7D16F84DC30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5D77E4D-C29B-B803-3E09-EFBFDFD385B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1A29B4A-73F4-7AF8-A816-5FA36A11A412}"/>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DE673C8E-DEF4-E61A-299F-A6CA7F057257}"/>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6B Sun Predictions: Explain</a:t>
            </a:r>
          </a:p>
        </p:txBody>
      </p:sp>
      <p:sp>
        <p:nvSpPr>
          <p:cNvPr id="12" name="TextBox 11">
            <a:extLst>
              <a:ext uri="{FF2B5EF4-FFF2-40B4-BE49-F238E27FC236}">
                <a16:creationId xmlns:a16="http://schemas.microsoft.com/office/drawing/2014/main" id="{DBE4D8CF-8D37-FFEE-99B5-005D8D555C90}"/>
              </a:ext>
            </a:extLst>
          </p:cNvPr>
          <p:cNvSpPr txBox="1"/>
          <p:nvPr/>
        </p:nvSpPr>
        <p:spPr>
          <a:xfrm>
            <a:off x="6027288" y="2376341"/>
            <a:ext cx="6092575" cy="1569660"/>
          </a:xfrm>
          <a:prstGeom prst="rect">
            <a:avLst/>
          </a:prstGeom>
          <a:noFill/>
        </p:spPr>
        <p:txBody>
          <a:bodyPr wrap="square">
            <a:spAutoFit/>
          </a:bodyPr>
          <a:lstStyle/>
          <a:p>
            <a:pPr algn="ctr"/>
            <a:r>
              <a:rPr lang="en-US" sz="4800">
                <a:latin typeface="Avenir Next LT Pro" panose="020B0504020202020204" pitchFamily="34" charset="0"/>
              </a:rPr>
              <a:t>Reflect on the book </a:t>
            </a:r>
            <a:r>
              <a:rPr lang="en-US" sz="4800" i="1">
                <a:latin typeface="Avenir Next LT Pro" panose="020B0504020202020204" pitchFamily="34" charset="0"/>
              </a:rPr>
              <a:t>Summer Sun Risin’</a:t>
            </a:r>
          </a:p>
        </p:txBody>
      </p:sp>
      <p:sp>
        <p:nvSpPr>
          <p:cNvPr id="6" name="Rectangle: Rounded Corners 5">
            <a:extLst>
              <a:ext uri="{FF2B5EF4-FFF2-40B4-BE49-F238E27FC236}">
                <a16:creationId xmlns:a16="http://schemas.microsoft.com/office/drawing/2014/main" id="{59677B69-AF90-3596-A8DC-CAC34526E101}"/>
              </a:ext>
            </a:extLst>
          </p:cNvPr>
          <p:cNvSpPr/>
          <p:nvPr/>
        </p:nvSpPr>
        <p:spPr>
          <a:xfrm>
            <a:off x="88894" y="6299161"/>
            <a:ext cx="496825" cy="503796"/>
          </a:xfrm>
          <a:prstGeom prst="roundRect">
            <a:avLst/>
          </a:prstGeom>
          <a:solidFill>
            <a:srgbClr val="5997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E09BD93-D87E-6EA8-9CF7-DEA30E68AA37}"/>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6B</a:t>
            </a:r>
            <a:endParaRPr lang="en-US" sz="2000"/>
          </a:p>
        </p:txBody>
      </p:sp>
      <p:pic>
        <p:nvPicPr>
          <p:cNvPr id="3" name="Picture 2" descr="Summer Sun Risin by W. Nikola-Lisa | Goodreads">
            <a:extLst>
              <a:ext uri="{FF2B5EF4-FFF2-40B4-BE49-F238E27FC236}">
                <a16:creationId xmlns:a16="http://schemas.microsoft.com/office/drawing/2014/main" id="{871A4111-8E80-0234-7072-655F2D8E8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386" y="754662"/>
            <a:ext cx="5617159" cy="4813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001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129BA-6A01-6498-D362-7902DA3D5B6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5609312-2C81-2010-C6AC-7E290355525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8C59E6B-6BDC-639C-322E-1A2DC08C1879}"/>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13</a:t>
            </a:r>
          </a:p>
        </p:txBody>
      </p:sp>
      <p:sp>
        <p:nvSpPr>
          <p:cNvPr id="5" name="TextBox 4">
            <a:extLst>
              <a:ext uri="{FF2B5EF4-FFF2-40B4-BE49-F238E27FC236}">
                <a16:creationId xmlns:a16="http://schemas.microsoft.com/office/drawing/2014/main" id="{B9D225EC-9881-698E-C192-EFAAA7C3DFC2}"/>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6B Sun Predictions: Explain</a:t>
            </a:r>
          </a:p>
        </p:txBody>
      </p:sp>
      <p:sp>
        <p:nvSpPr>
          <p:cNvPr id="12" name="TextBox 11">
            <a:extLst>
              <a:ext uri="{FF2B5EF4-FFF2-40B4-BE49-F238E27FC236}">
                <a16:creationId xmlns:a16="http://schemas.microsoft.com/office/drawing/2014/main" id="{CD1F97C9-4EBF-E778-FB32-AEC5C1C7585D}"/>
              </a:ext>
            </a:extLst>
          </p:cNvPr>
          <p:cNvSpPr txBox="1"/>
          <p:nvPr/>
        </p:nvSpPr>
        <p:spPr>
          <a:xfrm>
            <a:off x="219879" y="2389245"/>
            <a:ext cx="7917694" cy="1569660"/>
          </a:xfrm>
          <a:prstGeom prst="rect">
            <a:avLst/>
          </a:prstGeom>
          <a:noFill/>
        </p:spPr>
        <p:txBody>
          <a:bodyPr wrap="square">
            <a:spAutoFit/>
          </a:bodyPr>
          <a:lstStyle/>
          <a:p>
            <a:pPr algn="ctr"/>
            <a:r>
              <a:rPr lang="en-US" sz="4800">
                <a:latin typeface="Avenir Next LT Pro" panose="020B0504020202020204" pitchFamily="34" charset="0"/>
              </a:rPr>
              <a:t>What time of day might create the </a:t>
            </a:r>
            <a:r>
              <a:rPr lang="en-US" sz="4800" b="1">
                <a:latin typeface="Avenir Next LT Pro" panose="020B0504020202020204" pitchFamily="34" charset="0"/>
              </a:rPr>
              <a:t>strongest light</a:t>
            </a:r>
            <a:r>
              <a:rPr lang="en-US" sz="4800">
                <a:latin typeface="Avenir Next LT Pro" panose="020B0504020202020204" pitchFamily="34" charset="0"/>
              </a:rPr>
              <a:t>?</a:t>
            </a:r>
            <a:endParaRPr lang="en-US" sz="4800" i="1">
              <a:latin typeface="Avenir Next LT Pro" panose="020B0504020202020204" pitchFamily="34" charset="0"/>
            </a:endParaRPr>
          </a:p>
        </p:txBody>
      </p:sp>
      <p:sp>
        <p:nvSpPr>
          <p:cNvPr id="6" name="Rectangle: Rounded Corners 5">
            <a:extLst>
              <a:ext uri="{FF2B5EF4-FFF2-40B4-BE49-F238E27FC236}">
                <a16:creationId xmlns:a16="http://schemas.microsoft.com/office/drawing/2014/main" id="{1E5BBD02-FE52-0004-8136-28F38743EC0A}"/>
              </a:ext>
            </a:extLst>
          </p:cNvPr>
          <p:cNvSpPr/>
          <p:nvPr/>
        </p:nvSpPr>
        <p:spPr>
          <a:xfrm>
            <a:off x="88894" y="6299161"/>
            <a:ext cx="496825" cy="503796"/>
          </a:xfrm>
          <a:prstGeom prst="roundRect">
            <a:avLst/>
          </a:prstGeom>
          <a:solidFill>
            <a:srgbClr val="5997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4C7FA93-C04A-FFFA-893E-1201B7CA9522}"/>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6B</a:t>
            </a:r>
            <a:endParaRPr lang="en-US" sz="2000"/>
          </a:p>
        </p:txBody>
      </p:sp>
      <p:pic>
        <p:nvPicPr>
          <p:cNvPr id="7" name="Picture 6" descr="Wall clock mounted on white wall">
            <a:extLst>
              <a:ext uri="{FF2B5EF4-FFF2-40B4-BE49-F238E27FC236}">
                <a16:creationId xmlns:a16="http://schemas.microsoft.com/office/drawing/2014/main" id="{CD32AD45-B37A-4C66-FBCF-00D90960638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1001" y1="33347" x2="31001" y2="33347"/>
                        <a14:foregroundMark x1="27664" y1="37949" x2="27664" y2="37949"/>
                        <a14:foregroundMark x1="48520" y1="62051" x2="48520" y2="62051"/>
                        <a14:foregroundMark x1="45802" y1="65563" x2="45802" y2="65563"/>
                        <a14:foregroundMark x1="45425" y1="67057" x2="45425" y2="67057"/>
                        <a14:foregroundMark x1="46555" y1="64998" x2="46555" y2="64998"/>
                        <a14:foregroundMark x1="34203" y1="30359" x2="34203" y2="30359"/>
                      </a14:backgroundRemoval>
                    </a14:imgEffect>
                  </a14:imgLayer>
                </a14:imgProps>
              </a:ext>
              <a:ext uri="{28A0092B-C50C-407E-A947-70E740481C1C}">
                <a14:useLocalDpi xmlns:a14="http://schemas.microsoft.com/office/drawing/2010/main" val="0"/>
              </a:ext>
            </a:extLst>
          </a:blip>
          <a:srcRect l="22839" t="27593" r="44568" b="27037"/>
          <a:stretch>
            <a:fillRect/>
          </a:stretch>
        </p:blipFill>
        <p:spPr>
          <a:xfrm>
            <a:off x="8257033" y="1618325"/>
            <a:ext cx="3352800" cy="3111500"/>
          </a:xfrm>
          <a:prstGeom prst="rect">
            <a:avLst/>
          </a:prstGeom>
        </p:spPr>
      </p:pic>
    </p:spTree>
    <p:extLst>
      <p:ext uri="{BB962C8B-B14F-4D97-AF65-F5344CB8AC3E}">
        <p14:creationId xmlns:p14="http://schemas.microsoft.com/office/powerpoint/2010/main" val="3583633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E4A93-D57D-507C-DAB2-59991D2A260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5D8CD51-5D5F-383D-A8A1-2169A23ED1B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4A92A5F-39E8-1F80-E2B8-6FEC73BF8493}"/>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14</a:t>
            </a:r>
          </a:p>
        </p:txBody>
      </p:sp>
      <p:sp>
        <p:nvSpPr>
          <p:cNvPr id="5" name="TextBox 4">
            <a:extLst>
              <a:ext uri="{FF2B5EF4-FFF2-40B4-BE49-F238E27FC236}">
                <a16:creationId xmlns:a16="http://schemas.microsoft.com/office/drawing/2014/main" id="{DA732105-E217-49A0-ACE1-AED09661429B}"/>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6B Sun Predictions: Explain</a:t>
            </a:r>
          </a:p>
        </p:txBody>
      </p:sp>
      <p:sp>
        <p:nvSpPr>
          <p:cNvPr id="12" name="TextBox 11">
            <a:extLst>
              <a:ext uri="{FF2B5EF4-FFF2-40B4-BE49-F238E27FC236}">
                <a16:creationId xmlns:a16="http://schemas.microsoft.com/office/drawing/2014/main" id="{E0C4E4DB-DC24-04F5-BE43-520778FA71BC}"/>
              </a:ext>
            </a:extLst>
          </p:cNvPr>
          <p:cNvSpPr txBox="1"/>
          <p:nvPr/>
        </p:nvSpPr>
        <p:spPr>
          <a:xfrm>
            <a:off x="678219" y="2361637"/>
            <a:ext cx="10835561" cy="1569660"/>
          </a:xfrm>
          <a:prstGeom prst="rect">
            <a:avLst/>
          </a:prstGeom>
          <a:noFill/>
        </p:spPr>
        <p:txBody>
          <a:bodyPr wrap="square">
            <a:spAutoFit/>
          </a:bodyPr>
          <a:lstStyle/>
          <a:p>
            <a:pPr algn="ctr"/>
            <a:r>
              <a:rPr lang="en-US" sz="4800">
                <a:latin typeface="Avenir Next LT Pro" panose="020B0504020202020204" pitchFamily="34" charset="0"/>
              </a:rPr>
              <a:t>How do we define “strongest” light? What do we mean by this?</a:t>
            </a:r>
            <a:endParaRPr lang="en-US" sz="4800" i="1">
              <a:latin typeface="Avenir Next LT Pro" panose="020B0504020202020204" pitchFamily="34" charset="0"/>
            </a:endParaRPr>
          </a:p>
        </p:txBody>
      </p:sp>
      <p:sp>
        <p:nvSpPr>
          <p:cNvPr id="6" name="Rectangle: Rounded Corners 5">
            <a:extLst>
              <a:ext uri="{FF2B5EF4-FFF2-40B4-BE49-F238E27FC236}">
                <a16:creationId xmlns:a16="http://schemas.microsoft.com/office/drawing/2014/main" id="{C5E5109B-3469-2137-A896-6BEAAC05DDC7}"/>
              </a:ext>
            </a:extLst>
          </p:cNvPr>
          <p:cNvSpPr/>
          <p:nvPr/>
        </p:nvSpPr>
        <p:spPr>
          <a:xfrm>
            <a:off x="88894" y="6299161"/>
            <a:ext cx="496825" cy="503796"/>
          </a:xfrm>
          <a:prstGeom prst="roundRect">
            <a:avLst/>
          </a:prstGeom>
          <a:solidFill>
            <a:srgbClr val="5997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1758AFF-CC1A-0231-18D6-D09446E2B98E}"/>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6B</a:t>
            </a:r>
            <a:endParaRPr lang="en-US" sz="2000"/>
          </a:p>
        </p:txBody>
      </p:sp>
    </p:spTree>
    <p:extLst>
      <p:ext uri="{BB962C8B-B14F-4D97-AF65-F5344CB8AC3E}">
        <p14:creationId xmlns:p14="http://schemas.microsoft.com/office/powerpoint/2010/main" val="2772469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E1949-851A-3FB1-367F-F8DD69ED639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09A3B5A-1443-8CBF-8617-3CB576ADFFB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0A83B32-22F4-EC51-AD46-1E5D4A03DA6D}"/>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8AE22B77-8F3F-FB4A-7177-54EBC9AA8746}"/>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6B Sun Predictions: Explain</a:t>
            </a:r>
          </a:p>
        </p:txBody>
      </p:sp>
      <p:sp>
        <p:nvSpPr>
          <p:cNvPr id="6" name="Rectangle: Rounded Corners 5">
            <a:extLst>
              <a:ext uri="{FF2B5EF4-FFF2-40B4-BE49-F238E27FC236}">
                <a16:creationId xmlns:a16="http://schemas.microsoft.com/office/drawing/2014/main" id="{09D28421-5A8D-01E2-CCB8-A64C04BD2870}"/>
              </a:ext>
            </a:extLst>
          </p:cNvPr>
          <p:cNvSpPr/>
          <p:nvPr/>
        </p:nvSpPr>
        <p:spPr>
          <a:xfrm>
            <a:off x="88894" y="6299161"/>
            <a:ext cx="496825" cy="503796"/>
          </a:xfrm>
          <a:prstGeom prst="roundRect">
            <a:avLst/>
          </a:prstGeom>
          <a:solidFill>
            <a:srgbClr val="5997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7C24E53-340D-1996-BB17-54871C4336B3}"/>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6B</a:t>
            </a:r>
            <a:endParaRPr lang="en-US" sz="2000"/>
          </a:p>
        </p:txBody>
      </p:sp>
      <p:pic>
        <p:nvPicPr>
          <p:cNvPr id="7" name="Picture 6" descr="Graphical user interface, text&#10;&#10;AI-generated content may be incorrect.">
            <a:extLst>
              <a:ext uri="{FF2B5EF4-FFF2-40B4-BE49-F238E27FC236}">
                <a16:creationId xmlns:a16="http://schemas.microsoft.com/office/drawing/2014/main" id="{10D02AE8-67DD-C04D-A988-C7FA73EB2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5999" y="122275"/>
            <a:ext cx="4648521" cy="6015733"/>
          </a:xfrm>
          <a:prstGeom prst="rect">
            <a:avLst/>
          </a:prstGeom>
          <a:ln>
            <a:solidFill>
              <a:schemeClr val="tx1"/>
            </a:solidFill>
          </a:ln>
        </p:spPr>
      </p:pic>
      <p:sp>
        <p:nvSpPr>
          <p:cNvPr id="8" name="TextBox 7">
            <a:extLst>
              <a:ext uri="{FF2B5EF4-FFF2-40B4-BE49-F238E27FC236}">
                <a16:creationId xmlns:a16="http://schemas.microsoft.com/office/drawing/2014/main" id="{49AC6368-216A-E6C2-BFD4-731654374479}"/>
              </a:ext>
            </a:extLst>
          </p:cNvPr>
          <p:cNvSpPr txBox="1"/>
          <p:nvPr/>
        </p:nvSpPr>
        <p:spPr>
          <a:xfrm>
            <a:off x="965410" y="309724"/>
            <a:ext cx="4882234" cy="830997"/>
          </a:xfrm>
          <a:prstGeom prst="rect">
            <a:avLst/>
          </a:prstGeom>
          <a:noFill/>
        </p:spPr>
        <p:txBody>
          <a:bodyPr wrap="square">
            <a:spAutoFit/>
          </a:bodyPr>
          <a:lstStyle/>
          <a:p>
            <a:pPr algn="ctr"/>
            <a:r>
              <a:rPr lang="en-US" sz="4800">
                <a:solidFill>
                  <a:schemeClr val="accent2"/>
                </a:solidFill>
                <a:latin typeface="Shadows Into Light Two" panose="02000506000000020004" pitchFamily="2" charset="0"/>
              </a:rPr>
              <a:t>Sun’s Energy</a:t>
            </a:r>
            <a:endParaRPr lang="en-US" sz="4800"/>
          </a:p>
        </p:txBody>
      </p:sp>
      <p:pic>
        <p:nvPicPr>
          <p:cNvPr id="10" name="Picture 9" descr="A picture containing text&#10;&#10;AI-generated content may be incorrect.">
            <a:extLst>
              <a:ext uri="{FF2B5EF4-FFF2-40B4-BE49-F238E27FC236}">
                <a16:creationId xmlns:a16="http://schemas.microsoft.com/office/drawing/2014/main" id="{3AEFC5C2-B284-C316-0367-778D43506027}"/>
              </a:ext>
            </a:extLst>
          </p:cNvPr>
          <p:cNvPicPr>
            <a:picLocks noChangeAspect="1"/>
          </p:cNvPicPr>
          <p:nvPr/>
        </p:nvPicPr>
        <p:blipFill>
          <a:blip r:embed="rId4">
            <a:extLst>
              <a:ext uri="{28A0092B-C50C-407E-A947-70E740481C1C}">
                <a14:useLocalDpi xmlns:a14="http://schemas.microsoft.com/office/drawing/2010/main" val="0"/>
              </a:ext>
            </a:extLst>
          </a:blip>
          <a:srcRect t="16301"/>
          <a:stretch/>
        </p:blipFill>
        <p:spPr>
          <a:xfrm>
            <a:off x="177480" y="122275"/>
            <a:ext cx="1194816" cy="1205896"/>
          </a:xfrm>
          <a:prstGeom prst="rect">
            <a:avLst/>
          </a:prstGeom>
        </p:spPr>
      </p:pic>
      <p:sp>
        <p:nvSpPr>
          <p:cNvPr id="3" name="TextBox 2">
            <a:extLst>
              <a:ext uri="{FF2B5EF4-FFF2-40B4-BE49-F238E27FC236}">
                <a16:creationId xmlns:a16="http://schemas.microsoft.com/office/drawing/2014/main" id="{134A9044-B4D1-1FD8-A4B5-A3B43D9DE32B}"/>
              </a:ext>
            </a:extLst>
          </p:cNvPr>
          <p:cNvSpPr txBox="1"/>
          <p:nvPr/>
        </p:nvSpPr>
        <p:spPr>
          <a:xfrm>
            <a:off x="177481" y="1515620"/>
            <a:ext cx="6934520" cy="4154984"/>
          </a:xfrm>
          <a:prstGeom prst="rect">
            <a:avLst/>
          </a:prstGeom>
          <a:noFill/>
        </p:spPr>
        <p:txBody>
          <a:bodyPr wrap="square">
            <a:spAutoFit/>
          </a:bodyPr>
          <a:lstStyle/>
          <a:p>
            <a:r>
              <a:rPr lang="en-US" sz="2400">
                <a:latin typeface="Avenir Next LT Pro" panose="020B0504020202020204" pitchFamily="34" charset="0"/>
              </a:rPr>
              <a:t>Energy in the sun comes to Earth as </a:t>
            </a:r>
            <a:r>
              <a:rPr lang="en-US" sz="2400" b="1">
                <a:latin typeface="Avenir Next LT Pro" panose="020B0504020202020204" pitchFamily="34" charset="0"/>
              </a:rPr>
              <a:t>rays</a:t>
            </a:r>
            <a:r>
              <a:rPr lang="en-US" sz="2400">
                <a:latin typeface="Avenir Next LT Pro" panose="020B0504020202020204" pitchFamily="34" charset="0"/>
              </a:rPr>
              <a:t>. These energy rays we can feel as heat and light. We cannot see these rays, but the </a:t>
            </a:r>
            <a:r>
              <a:rPr lang="en-US" sz="2400" b="1">
                <a:latin typeface="Avenir Next LT Pro" panose="020B0504020202020204" pitchFamily="34" charset="0"/>
              </a:rPr>
              <a:t>heat rays </a:t>
            </a:r>
            <a:r>
              <a:rPr lang="en-US" sz="2400">
                <a:latin typeface="Avenir Next LT Pro" panose="020B0504020202020204" pitchFamily="34" charset="0"/>
              </a:rPr>
              <a:t>from the sun can make us ___________.</a:t>
            </a:r>
          </a:p>
          <a:p>
            <a:endParaRPr lang="en-US" sz="2400" i="1">
              <a:latin typeface="Avenir Next LT Pro" panose="020B0504020202020204" pitchFamily="34" charset="0"/>
            </a:endParaRPr>
          </a:p>
          <a:p>
            <a:r>
              <a:rPr lang="en-US" sz="2400">
                <a:latin typeface="Avenir Next LT Pro" panose="020B0504020202020204" pitchFamily="34" charset="0"/>
              </a:rPr>
              <a:t>The </a:t>
            </a:r>
            <a:r>
              <a:rPr lang="en-US" sz="2400" b="1">
                <a:latin typeface="Avenir Next LT Pro" panose="020B0504020202020204" pitchFamily="34" charset="0"/>
              </a:rPr>
              <a:t>light rays </a:t>
            </a:r>
            <a:r>
              <a:rPr lang="en-US" sz="2400">
                <a:latin typeface="Avenir Next LT Pro" panose="020B0504020202020204" pitchFamily="34" charset="0"/>
              </a:rPr>
              <a:t>from the sun can make our skin ___________________.</a:t>
            </a:r>
          </a:p>
          <a:p>
            <a:endParaRPr lang="en-US" sz="2400">
              <a:latin typeface="Avenir Next LT Pro" panose="020B0504020202020204" pitchFamily="34" charset="0"/>
            </a:endParaRPr>
          </a:p>
          <a:p>
            <a:r>
              <a:rPr lang="en-US" sz="2400">
                <a:latin typeface="Avenir Next LT Pro" panose="020B0504020202020204" pitchFamily="34" charset="0"/>
              </a:rPr>
              <a:t>This is why we need to wear sunscreen. The same light rays from the sun also make color fade.</a:t>
            </a:r>
          </a:p>
        </p:txBody>
      </p:sp>
    </p:spTree>
    <p:extLst>
      <p:ext uri="{BB962C8B-B14F-4D97-AF65-F5344CB8AC3E}">
        <p14:creationId xmlns:p14="http://schemas.microsoft.com/office/powerpoint/2010/main" val="3083054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D8FB7-3CAB-7031-34A6-029B9601FD7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6FD6308-99D0-93E7-95F3-C5F7F1FA63A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9647449-14FA-7BEA-6D3F-AEC574F5DF99}"/>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16</a:t>
            </a:r>
          </a:p>
        </p:txBody>
      </p:sp>
      <p:sp>
        <p:nvSpPr>
          <p:cNvPr id="5" name="TextBox 4">
            <a:extLst>
              <a:ext uri="{FF2B5EF4-FFF2-40B4-BE49-F238E27FC236}">
                <a16:creationId xmlns:a16="http://schemas.microsoft.com/office/drawing/2014/main" id="{B6AF03A4-8333-093C-7A8B-98309EE4B932}"/>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6B Sun Predictions: Explain</a:t>
            </a:r>
          </a:p>
        </p:txBody>
      </p:sp>
      <p:sp>
        <p:nvSpPr>
          <p:cNvPr id="6" name="Rectangle: Rounded Corners 5">
            <a:extLst>
              <a:ext uri="{FF2B5EF4-FFF2-40B4-BE49-F238E27FC236}">
                <a16:creationId xmlns:a16="http://schemas.microsoft.com/office/drawing/2014/main" id="{CB9F4766-D1B1-EB59-C283-44DC3B17C30E}"/>
              </a:ext>
            </a:extLst>
          </p:cNvPr>
          <p:cNvSpPr/>
          <p:nvPr/>
        </p:nvSpPr>
        <p:spPr>
          <a:xfrm>
            <a:off x="88894" y="6299161"/>
            <a:ext cx="496825" cy="503796"/>
          </a:xfrm>
          <a:prstGeom prst="roundRect">
            <a:avLst/>
          </a:prstGeom>
          <a:solidFill>
            <a:srgbClr val="5997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C7841D3-9DE6-6FB9-7581-00EA48D11844}"/>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6B</a:t>
            </a:r>
            <a:endParaRPr lang="en-US" sz="2000"/>
          </a:p>
        </p:txBody>
      </p:sp>
      <p:pic>
        <p:nvPicPr>
          <p:cNvPr id="7" name="Picture 6" descr="Graphical user interface, text&#10;&#10;AI-generated content may be incorrect.">
            <a:extLst>
              <a:ext uri="{FF2B5EF4-FFF2-40B4-BE49-F238E27FC236}">
                <a16:creationId xmlns:a16="http://schemas.microsoft.com/office/drawing/2014/main" id="{FDF8E440-4F89-5A1E-F8F8-7A28240D6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5999" y="122275"/>
            <a:ext cx="4648521" cy="6015733"/>
          </a:xfrm>
          <a:prstGeom prst="rect">
            <a:avLst/>
          </a:prstGeom>
          <a:ln>
            <a:solidFill>
              <a:schemeClr val="tx1"/>
            </a:solidFill>
          </a:ln>
        </p:spPr>
      </p:pic>
      <p:sp>
        <p:nvSpPr>
          <p:cNvPr id="3" name="TextBox 2">
            <a:extLst>
              <a:ext uri="{FF2B5EF4-FFF2-40B4-BE49-F238E27FC236}">
                <a16:creationId xmlns:a16="http://schemas.microsoft.com/office/drawing/2014/main" id="{54FBC337-3A7F-E019-738F-681B999FB808}"/>
              </a:ext>
            </a:extLst>
          </p:cNvPr>
          <p:cNvSpPr txBox="1"/>
          <p:nvPr/>
        </p:nvSpPr>
        <p:spPr>
          <a:xfrm>
            <a:off x="374584" y="2262041"/>
            <a:ext cx="6585016" cy="1569660"/>
          </a:xfrm>
          <a:prstGeom prst="rect">
            <a:avLst/>
          </a:prstGeom>
          <a:noFill/>
        </p:spPr>
        <p:txBody>
          <a:bodyPr wrap="square">
            <a:spAutoFit/>
          </a:bodyPr>
          <a:lstStyle/>
          <a:p>
            <a:pPr algn="ctr"/>
            <a:r>
              <a:rPr lang="en-US" sz="4800">
                <a:latin typeface="Avenir Next LT Pro" panose="020B0504020202020204" pitchFamily="34" charset="0"/>
              </a:rPr>
              <a:t>What rays will make my sun print fade?</a:t>
            </a:r>
            <a:endParaRPr lang="en-US" sz="4800" i="1">
              <a:latin typeface="Avenir Next LT Pro" panose="020B0504020202020204" pitchFamily="34" charset="0"/>
            </a:endParaRPr>
          </a:p>
        </p:txBody>
      </p:sp>
    </p:spTree>
    <p:extLst>
      <p:ext uri="{BB962C8B-B14F-4D97-AF65-F5344CB8AC3E}">
        <p14:creationId xmlns:p14="http://schemas.microsoft.com/office/powerpoint/2010/main" val="1696928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84EA2-AA78-5A2B-FE65-EC35FC863C3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40DC220-DA32-29B8-5CCC-D5985A9C67F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2293479-B084-F1D0-79BE-49CFA21F7B6F}"/>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17</a:t>
            </a:r>
          </a:p>
        </p:txBody>
      </p:sp>
      <p:sp>
        <p:nvSpPr>
          <p:cNvPr id="5" name="TextBox 4">
            <a:extLst>
              <a:ext uri="{FF2B5EF4-FFF2-40B4-BE49-F238E27FC236}">
                <a16:creationId xmlns:a16="http://schemas.microsoft.com/office/drawing/2014/main" id="{A7B8E62A-F20C-46BF-E92D-54FE23DAABAB}"/>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6B Sun Predictions: Elaborate</a:t>
            </a:r>
          </a:p>
        </p:txBody>
      </p:sp>
      <p:sp>
        <p:nvSpPr>
          <p:cNvPr id="6" name="Rectangle: Rounded Corners 5">
            <a:extLst>
              <a:ext uri="{FF2B5EF4-FFF2-40B4-BE49-F238E27FC236}">
                <a16:creationId xmlns:a16="http://schemas.microsoft.com/office/drawing/2014/main" id="{8E8D14DF-8381-5696-7B1C-EE3A103F36F6}"/>
              </a:ext>
            </a:extLst>
          </p:cNvPr>
          <p:cNvSpPr/>
          <p:nvPr/>
        </p:nvSpPr>
        <p:spPr>
          <a:xfrm>
            <a:off x="88894" y="6299161"/>
            <a:ext cx="496825" cy="503796"/>
          </a:xfrm>
          <a:prstGeom prst="roundRect">
            <a:avLst/>
          </a:prstGeom>
          <a:solidFill>
            <a:srgbClr val="5997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5B5D8DD-DBAC-0299-BDA1-D2BB31463119}"/>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6B</a:t>
            </a:r>
            <a:endParaRPr lang="en-US" sz="2000"/>
          </a:p>
        </p:txBody>
      </p:sp>
      <p:sp>
        <p:nvSpPr>
          <p:cNvPr id="3" name="TextBox 2">
            <a:extLst>
              <a:ext uri="{FF2B5EF4-FFF2-40B4-BE49-F238E27FC236}">
                <a16:creationId xmlns:a16="http://schemas.microsoft.com/office/drawing/2014/main" id="{FBF8A3BA-B3A6-A2A2-6B37-D554647AC0ED}"/>
              </a:ext>
            </a:extLst>
          </p:cNvPr>
          <p:cNvSpPr txBox="1"/>
          <p:nvPr/>
        </p:nvSpPr>
        <p:spPr>
          <a:xfrm>
            <a:off x="583943" y="1669142"/>
            <a:ext cx="11024114" cy="3046988"/>
          </a:xfrm>
          <a:prstGeom prst="rect">
            <a:avLst/>
          </a:prstGeom>
          <a:noFill/>
        </p:spPr>
        <p:txBody>
          <a:bodyPr wrap="square">
            <a:spAutoFit/>
          </a:bodyPr>
          <a:lstStyle/>
          <a:p>
            <a:pPr algn="ctr"/>
            <a:r>
              <a:rPr lang="en-US" sz="4800" b="1">
                <a:latin typeface="Avenir Next LT Pro" panose="020B0504020202020204" pitchFamily="34" charset="0"/>
              </a:rPr>
              <a:t>Share</a:t>
            </a:r>
            <a:r>
              <a:rPr lang="en-US" sz="4800">
                <a:latin typeface="Avenir Next LT Pro" panose="020B0504020202020204" pitchFamily="34" charset="0"/>
              </a:rPr>
              <a:t> your artwork and describe results with your class. </a:t>
            </a:r>
            <a:r>
              <a:rPr lang="en-US" sz="4800" b="1">
                <a:latin typeface="Avenir Next LT Pro" panose="020B0504020202020204" pitchFamily="34" charset="0"/>
              </a:rPr>
              <a:t>Discuss</a:t>
            </a:r>
            <a:r>
              <a:rPr lang="en-US" sz="4800">
                <a:latin typeface="Avenir Next LT Pro" panose="020B0504020202020204" pitchFamily="34" charset="0"/>
              </a:rPr>
              <a:t> their observations, predictions, and results of your experiment.</a:t>
            </a:r>
          </a:p>
        </p:txBody>
      </p:sp>
    </p:spTree>
    <p:extLst>
      <p:ext uri="{BB962C8B-B14F-4D97-AF65-F5344CB8AC3E}">
        <p14:creationId xmlns:p14="http://schemas.microsoft.com/office/powerpoint/2010/main" val="4237024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86D6E-BF85-D3E3-65C2-B0740E94184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D16ABD2-4C42-E442-5791-49F9D36EFBD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C8E1C13-51F0-561B-BE50-6F3B6C8CD128}"/>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18</a:t>
            </a:r>
          </a:p>
        </p:txBody>
      </p:sp>
      <p:sp>
        <p:nvSpPr>
          <p:cNvPr id="5" name="TextBox 4">
            <a:extLst>
              <a:ext uri="{FF2B5EF4-FFF2-40B4-BE49-F238E27FC236}">
                <a16:creationId xmlns:a16="http://schemas.microsoft.com/office/drawing/2014/main" id="{ADC2A94A-CEB7-D172-4E2C-DA615B6AAED3}"/>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6B Sun Predictions: Elaborate</a:t>
            </a:r>
          </a:p>
        </p:txBody>
      </p:sp>
      <p:sp>
        <p:nvSpPr>
          <p:cNvPr id="6" name="Rectangle: Rounded Corners 5">
            <a:extLst>
              <a:ext uri="{FF2B5EF4-FFF2-40B4-BE49-F238E27FC236}">
                <a16:creationId xmlns:a16="http://schemas.microsoft.com/office/drawing/2014/main" id="{8E55B148-CBA5-B422-1BAE-E18D751B7FDC}"/>
              </a:ext>
            </a:extLst>
          </p:cNvPr>
          <p:cNvSpPr/>
          <p:nvPr/>
        </p:nvSpPr>
        <p:spPr>
          <a:xfrm>
            <a:off x="88894" y="6299161"/>
            <a:ext cx="496825" cy="503796"/>
          </a:xfrm>
          <a:prstGeom prst="roundRect">
            <a:avLst/>
          </a:prstGeom>
          <a:solidFill>
            <a:srgbClr val="5997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8C47C8E-86CD-4290-50B1-BF7AAC3DCF5C}"/>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6B</a:t>
            </a:r>
            <a:endParaRPr lang="en-US" sz="2000"/>
          </a:p>
        </p:txBody>
      </p:sp>
      <p:sp>
        <p:nvSpPr>
          <p:cNvPr id="3" name="TextBox 2">
            <a:extLst>
              <a:ext uri="{FF2B5EF4-FFF2-40B4-BE49-F238E27FC236}">
                <a16:creationId xmlns:a16="http://schemas.microsoft.com/office/drawing/2014/main" id="{4ED085B0-CD04-0179-C411-A274B4BAC4F5}"/>
              </a:ext>
            </a:extLst>
          </p:cNvPr>
          <p:cNvSpPr txBox="1"/>
          <p:nvPr/>
        </p:nvSpPr>
        <p:spPr>
          <a:xfrm>
            <a:off x="0" y="2598003"/>
            <a:ext cx="7397149" cy="830997"/>
          </a:xfrm>
          <a:prstGeom prst="rect">
            <a:avLst/>
          </a:prstGeom>
          <a:noFill/>
        </p:spPr>
        <p:txBody>
          <a:bodyPr wrap="square">
            <a:spAutoFit/>
          </a:bodyPr>
          <a:lstStyle/>
          <a:p>
            <a:pPr algn="ctr"/>
            <a:r>
              <a:rPr lang="en-US" sz="4800" b="1">
                <a:latin typeface="Avenir Next LT Pro" panose="020B0504020202020204" pitchFamily="34" charset="0"/>
              </a:rPr>
              <a:t>Checking Predictions</a:t>
            </a:r>
          </a:p>
        </p:txBody>
      </p:sp>
      <p:pic>
        <p:nvPicPr>
          <p:cNvPr id="8" name="Picture 7" descr="Graphical user interface, application&#10;&#10;AI-generated content may be incorrect.">
            <a:extLst>
              <a:ext uri="{FF2B5EF4-FFF2-40B4-BE49-F238E27FC236}">
                <a16:creationId xmlns:a16="http://schemas.microsoft.com/office/drawing/2014/main" id="{F1D1138A-996B-EA27-A3F4-3DE0A5A95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6801" y="95473"/>
            <a:ext cx="4689856" cy="6069224"/>
          </a:xfrm>
          <a:prstGeom prst="rect">
            <a:avLst/>
          </a:prstGeom>
          <a:ln>
            <a:solidFill>
              <a:schemeClr val="tx1"/>
            </a:solidFill>
          </a:ln>
        </p:spPr>
      </p:pic>
      <p:pic>
        <p:nvPicPr>
          <p:cNvPr id="10" name="Picture 9" descr="A picture containing text, silhouette&#10;&#10;AI-generated content may be incorrect.">
            <a:extLst>
              <a:ext uri="{FF2B5EF4-FFF2-40B4-BE49-F238E27FC236}">
                <a16:creationId xmlns:a16="http://schemas.microsoft.com/office/drawing/2014/main" id="{DD9108DD-A9CC-B756-F0EC-AC93925C1F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95" y="95473"/>
            <a:ext cx="967027" cy="1356836"/>
          </a:xfrm>
          <a:prstGeom prst="rect">
            <a:avLst/>
          </a:prstGeom>
        </p:spPr>
      </p:pic>
    </p:spTree>
    <p:extLst>
      <p:ext uri="{BB962C8B-B14F-4D97-AF65-F5344CB8AC3E}">
        <p14:creationId xmlns:p14="http://schemas.microsoft.com/office/powerpoint/2010/main" val="750908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BA86B-EC35-BCAD-3D32-85D8B548066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CC5E051-49B9-5357-2BE3-C7BD0D5F009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3AE4BA8-379B-D8E3-6981-819E75A5970F}"/>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19</a:t>
            </a:r>
          </a:p>
        </p:txBody>
      </p:sp>
      <p:sp>
        <p:nvSpPr>
          <p:cNvPr id="5" name="TextBox 4">
            <a:extLst>
              <a:ext uri="{FF2B5EF4-FFF2-40B4-BE49-F238E27FC236}">
                <a16:creationId xmlns:a16="http://schemas.microsoft.com/office/drawing/2014/main" id="{B702113D-5B9B-214B-1275-D3BC1052E0C0}"/>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6B Sun Predictions: Evaluate</a:t>
            </a:r>
          </a:p>
        </p:txBody>
      </p:sp>
      <p:sp>
        <p:nvSpPr>
          <p:cNvPr id="6" name="Rectangle: Rounded Corners 5">
            <a:extLst>
              <a:ext uri="{FF2B5EF4-FFF2-40B4-BE49-F238E27FC236}">
                <a16:creationId xmlns:a16="http://schemas.microsoft.com/office/drawing/2014/main" id="{1428750D-0032-9E34-7A4F-234052956B79}"/>
              </a:ext>
            </a:extLst>
          </p:cNvPr>
          <p:cNvSpPr/>
          <p:nvPr/>
        </p:nvSpPr>
        <p:spPr>
          <a:xfrm>
            <a:off x="88894" y="6299161"/>
            <a:ext cx="496825" cy="503796"/>
          </a:xfrm>
          <a:prstGeom prst="roundRect">
            <a:avLst/>
          </a:prstGeom>
          <a:solidFill>
            <a:srgbClr val="5997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5A8EDE-34EC-DFBD-F480-737F14BE0BB4}"/>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6B</a:t>
            </a:r>
            <a:endParaRPr lang="en-US" sz="2000"/>
          </a:p>
        </p:txBody>
      </p:sp>
      <p:sp>
        <p:nvSpPr>
          <p:cNvPr id="3" name="TextBox 2">
            <a:extLst>
              <a:ext uri="{FF2B5EF4-FFF2-40B4-BE49-F238E27FC236}">
                <a16:creationId xmlns:a16="http://schemas.microsoft.com/office/drawing/2014/main" id="{594611DB-F8FA-FBA2-0C5B-39FA9E525173}"/>
              </a:ext>
            </a:extLst>
          </p:cNvPr>
          <p:cNvSpPr txBox="1"/>
          <p:nvPr/>
        </p:nvSpPr>
        <p:spPr>
          <a:xfrm>
            <a:off x="4794851" y="2242403"/>
            <a:ext cx="7397149" cy="1569660"/>
          </a:xfrm>
          <a:prstGeom prst="rect">
            <a:avLst/>
          </a:prstGeom>
          <a:noFill/>
        </p:spPr>
        <p:txBody>
          <a:bodyPr wrap="square">
            <a:spAutoFit/>
          </a:bodyPr>
          <a:lstStyle/>
          <a:p>
            <a:pPr algn="ctr"/>
            <a:r>
              <a:rPr lang="en-US" sz="4800">
                <a:latin typeface="Avenir Next LT Pro" panose="020B0504020202020204" pitchFamily="34" charset="0"/>
              </a:rPr>
              <a:t>When is sunlight the strongest?</a:t>
            </a:r>
          </a:p>
        </p:txBody>
      </p:sp>
      <p:pic>
        <p:nvPicPr>
          <p:cNvPr id="11" name="Picture 10" descr="A picture containing text, person, different, screenshot&#10;&#10;AI-generated content may be incorrect.">
            <a:extLst>
              <a:ext uri="{FF2B5EF4-FFF2-40B4-BE49-F238E27FC236}">
                <a16:creationId xmlns:a16="http://schemas.microsoft.com/office/drawing/2014/main" id="{DC83FCAB-CABF-CA5C-9372-64D754C6C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 y="106886"/>
            <a:ext cx="4640975" cy="6005967"/>
          </a:xfrm>
          <a:prstGeom prst="rect">
            <a:avLst/>
          </a:prstGeom>
          <a:ln>
            <a:solidFill>
              <a:schemeClr val="tx1"/>
            </a:solidFill>
          </a:ln>
        </p:spPr>
      </p:pic>
    </p:spTree>
    <p:extLst>
      <p:ext uri="{BB962C8B-B14F-4D97-AF65-F5344CB8AC3E}">
        <p14:creationId xmlns:p14="http://schemas.microsoft.com/office/powerpoint/2010/main" val="3563534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76CEE-146D-3776-8273-4ED6CCEACC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C8EF16-D794-E11E-5D33-849680CE302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A12FA52-9A8E-E263-4620-564AD9D905F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27534243-38EF-5DDB-CBAD-C14DF8BA27FA}"/>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6B Sun Predictions: Engage</a:t>
            </a:r>
          </a:p>
        </p:txBody>
      </p:sp>
      <p:sp>
        <p:nvSpPr>
          <p:cNvPr id="10" name="TextBox 9">
            <a:extLst>
              <a:ext uri="{FF2B5EF4-FFF2-40B4-BE49-F238E27FC236}">
                <a16:creationId xmlns:a16="http://schemas.microsoft.com/office/drawing/2014/main" id="{8DE5CE81-F27C-4A44-8053-1C8FAAD3E2E3}"/>
              </a:ext>
            </a:extLst>
          </p:cNvPr>
          <p:cNvSpPr txBox="1"/>
          <p:nvPr/>
        </p:nvSpPr>
        <p:spPr>
          <a:xfrm>
            <a:off x="482144" y="1453592"/>
            <a:ext cx="6658742" cy="1015663"/>
          </a:xfrm>
          <a:prstGeom prst="rect">
            <a:avLst/>
          </a:prstGeom>
          <a:noFill/>
        </p:spPr>
        <p:txBody>
          <a:bodyPr wrap="square">
            <a:spAutoFit/>
          </a:bodyPr>
          <a:lstStyle/>
          <a:p>
            <a:pPr algn="ctr"/>
            <a:r>
              <a:rPr lang="en-US" sz="6000">
                <a:latin typeface="Bitter SemiBold" pitchFamily="2" charset="0"/>
              </a:rPr>
              <a:t>Guiding Question: </a:t>
            </a:r>
          </a:p>
        </p:txBody>
      </p:sp>
      <p:sp>
        <p:nvSpPr>
          <p:cNvPr id="12" name="TextBox 11">
            <a:extLst>
              <a:ext uri="{FF2B5EF4-FFF2-40B4-BE49-F238E27FC236}">
                <a16:creationId xmlns:a16="http://schemas.microsoft.com/office/drawing/2014/main" id="{F2E65FFB-DC38-E92F-8CF3-0A2D2D5AF33A}"/>
              </a:ext>
            </a:extLst>
          </p:cNvPr>
          <p:cNvSpPr txBox="1"/>
          <p:nvPr/>
        </p:nvSpPr>
        <p:spPr>
          <a:xfrm>
            <a:off x="300464" y="2997481"/>
            <a:ext cx="7022101" cy="1754326"/>
          </a:xfrm>
          <a:prstGeom prst="rect">
            <a:avLst/>
          </a:prstGeom>
          <a:noFill/>
        </p:spPr>
        <p:txBody>
          <a:bodyPr wrap="square">
            <a:spAutoFit/>
          </a:bodyPr>
          <a:lstStyle/>
          <a:p>
            <a:pPr algn="ctr"/>
            <a:r>
              <a:rPr lang="en-US" sz="5400">
                <a:latin typeface="Avenir Next LT Pro" panose="020B0504020202020204" pitchFamily="34" charset="0"/>
              </a:rPr>
              <a:t>When is sunlight the strongest?</a:t>
            </a:r>
          </a:p>
        </p:txBody>
      </p:sp>
      <p:sp>
        <p:nvSpPr>
          <p:cNvPr id="6" name="Rectangle: Rounded Corners 5">
            <a:extLst>
              <a:ext uri="{FF2B5EF4-FFF2-40B4-BE49-F238E27FC236}">
                <a16:creationId xmlns:a16="http://schemas.microsoft.com/office/drawing/2014/main" id="{BA8B0DDD-4392-1D36-C61F-1696C949E2B6}"/>
              </a:ext>
            </a:extLst>
          </p:cNvPr>
          <p:cNvSpPr/>
          <p:nvPr/>
        </p:nvSpPr>
        <p:spPr>
          <a:xfrm>
            <a:off x="88894" y="6299161"/>
            <a:ext cx="496825" cy="503796"/>
          </a:xfrm>
          <a:prstGeom prst="roundRect">
            <a:avLst/>
          </a:prstGeom>
          <a:solidFill>
            <a:srgbClr val="5997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2E26208-9724-936A-6A55-F82CD3C3ED57}"/>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6B</a:t>
            </a:r>
            <a:endParaRPr lang="en-US" sz="2000"/>
          </a:p>
        </p:txBody>
      </p:sp>
      <p:pic>
        <p:nvPicPr>
          <p:cNvPr id="8" name="Picture 7" descr="Thermometer outdoors">
            <a:extLst>
              <a:ext uri="{FF2B5EF4-FFF2-40B4-BE49-F238E27FC236}">
                <a16:creationId xmlns:a16="http://schemas.microsoft.com/office/drawing/2014/main" id="{4C70C1FD-5A1C-8025-D4C5-4FE806B034E5}"/>
              </a:ext>
            </a:extLst>
          </p:cNvPr>
          <p:cNvPicPr>
            <a:picLocks noChangeAspect="1"/>
          </p:cNvPicPr>
          <p:nvPr/>
        </p:nvPicPr>
        <p:blipFill>
          <a:blip r:embed="rId3">
            <a:extLst>
              <a:ext uri="{28A0092B-C50C-407E-A947-70E740481C1C}">
                <a14:useLocalDpi xmlns:a14="http://schemas.microsoft.com/office/drawing/2010/main" val="0"/>
              </a:ext>
            </a:extLst>
          </a:blip>
          <a:srcRect l="15305" r="33708"/>
          <a:stretch>
            <a:fillRect/>
          </a:stretch>
        </p:blipFill>
        <p:spPr>
          <a:xfrm>
            <a:off x="7426335" y="-1"/>
            <a:ext cx="4765665" cy="6231929"/>
          </a:xfrm>
          <a:prstGeom prst="rect">
            <a:avLst/>
          </a:prstGeom>
          <a:effectLst>
            <a:softEdge rad="635000"/>
          </a:effectLst>
        </p:spPr>
      </p:pic>
    </p:spTree>
    <p:extLst>
      <p:ext uri="{BB962C8B-B14F-4D97-AF65-F5344CB8AC3E}">
        <p14:creationId xmlns:p14="http://schemas.microsoft.com/office/powerpoint/2010/main" val="231921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9A01E-A727-B6BB-DA72-D708DDE7D4C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298DAB8-BB00-567F-A763-9CF69EB4CBE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030BFE0-D783-496E-DD69-698B7CD06583}"/>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20</a:t>
            </a:r>
          </a:p>
        </p:txBody>
      </p:sp>
      <p:sp>
        <p:nvSpPr>
          <p:cNvPr id="5" name="TextBox 4">
            <a:extLst>
              <a:ext uri="{FF2B5EF4-FFF2-40B4-BE49-F238E27FC236}">
                <a16:creationId xmlns:a16="http://schemas.microsoft.com/office/drawing/2014/main" id="{DE55A52D-8196-745B-2491-A44873B671C6}"/>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6B Sun Predictions: Evaluate</a:t>
            </a:r>
          </a:p>
        </p:txBody>
      </p:sp>
      <p:sp>
        <p:nvSpPr>
          <p:cNvPr id="6" name="Rectangle: Rounded Corners 5">
            <a:extLst>
              <a:ext uri="{FF2B5EF4-FFF2-40B4-BE49-F238E27FC236}">
                <a16:creationId xmlns:a16="http://schemas.microsoft.com/office/drawing/2014/main" id="{B7A95940-2DE9-41F3-9C51-78F94C84D27B}"/>
              </a:ext>
            </a:extLst>
          </p:cNvPr>
          <p:cNvSpPr/>
          <p:nvPr/>
        </p:nvSpPr>
        <p:spPr>
          <a:xfrm>
            <a:off x="88894" y="6299161"/>
            <a:ext cx="496825" cy="503796"/>
          </a:xfrm>
          <a:prstGeom prst="roundRect">
            <a:avLst/>
          </a:prstGeom>
          <a:solidFill>
            <a:srgbClr val="5997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9763924-7C47-BF7C-1A29-9F4994AE8AF2}"/>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6B</a:t>
            </a:r>
            <a:endParaRPr lang="en-US" sz="2000"/>
          </a:p>
        </p:txBody>
      </p:sp>
      <p:sp>
        <p:nvSpPr>
          <p:cNvPr id="3" name="TextBox 2">
            <a:extLst>
              <a:ext uri="{FF2B5EF4-FFF2-40B4-BE49-F238E27FC236}">
                <a16:creationId xmlns:a16="http://schemas.microsoft.com/office/drawing/2014/main" id="{68CD5AED-62E9-EA0D-DF05-369C458C8088}"/>
              </a:ext>
            </a:extLst>
          </p:cNvPr>
          <p:cNvSpPr txBox="1"/>
          <p:nvPr/>
        </p:nvSpPr>
        <p:spPr>
          <a:xfrm>
            <a:off x="4794851" y="1627831"/>
            <a:ext cx="7397149" cy="3046988"/>
          </a:xfrm>
          <a:prstGeom prst="rect">
            <a:avLst/>
          </a:prstGeom>
          <a:noFill/>
        </p:spPr>
        <p:txBody>
          <a:bodyPr wrap="square">
            <a:spAutoFit/>
          </a:bodyPr>
          <a:lstStyle/>
          <a:p>
            <a:pPr algn="ctr"/>
            <a:r>
              <a:rPr lang="en-US" sz="4800" b="1">
                <a:latin typeface="Avenir Next LT Pro" panose="020B0504020202020204" pitchFamily="34" charset="0"/>
              </a:rPr>
              <a:t>Guiding Question:</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When is sunlight the strongest?</a:t>
            </a:r>
          </a:p>
        </p:txBody>
      </p:sp>
      <p:pic>
        <p:nvPicPr>
          <p:cNvPr id="8" name="Picture 7" descr="Graphical user interface&#10;&#10;AI-generated content may be incorrect.">
            <a:extLst>
              <a:ext uri="{FF2B5EF4-FFF2-40B4-BE49-F238E27FC236}">
                <a16:creationId xmlns:a16="http://schemas.microsoft.com/office/drawing/2014/main" id="{65D0940A-D7CE-2BFC-927E-76BCE84BD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 y="106886"/>
            <a:ext cx="4681034" cy="6057810"/>
          </a:xfrm>
          <a:prstGeom prst="rect">
            <a:avLst/>
          </a:prstGeom>
          <a:ln>
            <a:solidFill>
              <a:schemeClr val="tx1"/>
            </a:solidFill>
          </a:ln>
        </p:spPr>
      </p:pic>
      <p:pic>
        <p:nvPicPr>
          <p:cNvPr id="10" name="Picture 9" descr="A picture containing text, silhouette&#10;&#10;AI-generated content may be incorrect.">
            <a:extLst>
              <a:ext uri="{FF2B5EF4-FFF2-40B4-BE49-F238E27FC236}">
                <a16:creationId xmlns:a16="http://schemas.microsoft.com/office/drawing/2014/main" id="{06B22652-B1A7-0717-0A26-7A996DF22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6319" y="70721"/>
            <a:ext cx="967027" cy="1356836"/>
          </a:xfrm>
          <a:prstGeom prst="rect">
            <a:avLst/>
          </a:prstGeom>
        </p:spPr>
      </p:pic>
    </p:spTree>
    <p:extLst>
      <p:ext uri="{BB962C8B-B14F-4D97-AF65-F5344CB8AC3E}">
        <p14:creationId xmlns:p14="http://schemas.microsoft.com/office/powerpoint/2010/main" val="2913631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316D4-E32A-4847-1DA8-0875FB8911F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113998E-FA2F-FB11-BE53-6E2AC170DD9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20FF94C-6EBB-7281-6460-D3B96C47B826}"/>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21</a:t>
            </a:r>
          </a:p>
        </p:txBody>
      </p:sp>
      <p:sp>
        <p:nvSpPr>
          <p:cNvPr id="5" name="TextBox 4">
            <a:extLst>
              <a:ext uri="{FF2B5EF4-FFF2-40B4-BE49-F238E27FC236}">
                <a16:creationId xmlns:a16="http://schemas.microsoft.com/office/drawing/2014/main" id="{8A42E3B3-8A24-CF49-97EF-7649C94BABB6}"/>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6B Sun Predictions: Evaluate</a:t>
            </a:r>
          </a:p>
        </p:txBody>
      </p:sp>
      <p:sp>
        <p:nvSpPr>
          <p:cNvPr id="6" name="Rectangle: Rounded Corners 5">
            <a:extLst>
              <a:ext uri="{FF2B5EF4-FFF2-40B4-BE49-F238E27FC236}">
                <a16:creationId xmlns:a16="http://schemas.microsoft.com/office/drawing/2014/main" id="{1C5351FE-9B3D-11D4-6E43-3E02EB8A0E7F}"/>
              </a:ext>
            </a:extLst>
          </p:cNvPr>
          <p:cNvSpPr/>
          <p:nvPr/>
        </p:nvSpPr>
        <p:spPr>
          <a:xfrm>
            <a:off x="88894" y="6299161"/>
            <a:ext cx="496825" cy="503796"/>
          </a:xfrm>
          <a:prstGeom prst="roundRect">
            <a:avLst/>
          </a:prstGeom>
          <a:solidFill>
            <a:srgbClr val="5997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466BF02-FF1A-BF25-D648-EBB601C82475}"/>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6B</a:t>
            </a:r>
            <a:endParaRPr lang="en-US" sz="2000"/>
          </a:p>
        </p:txBody>
      </p:sp>
      <p:sp>
        <p:nvSpPr>
          <p:cNvPr id="3" name="TextBox 2">
            <a:extLst>
              <a:ext uri="{FF2B5EF4-FFF2-40B4-BE49-F238E27FC236}">
                <a16:creationId xmlns:a16="http://schemas.microsoft.com/office/drawing/2014/main" id="{019398E2-DB80-12B5-B48C-6A600C7CFBE4}"/>
              </a:ext>
            </a:extLst>
          </p:cNvPr>
          <p:cNvSpPr txBox="1"/>
          <p:nvPr/>
        </p:nvSpPr>
        <p:spPr>
          <a:xfrm>
            <a:off x="4766378" y="2598003"/>
            <a:ext cx="7397149" cy="830997"/>
          </a:xfrm>
          <a:prstGeom prst="rect">
            <a:avLst/>
          </a:prstGeom>
          <a:noFill/>
        </p:spPr>
        <p:txBody>
          <a:bodyPr wrap="square">
            <a:spAutoFit/>
          </a:bodyPr>
          <a:lstStyle/>
          <a:p>
            <a:pPr algn="ctr"/>
            <a:r>
              <a:rPr lang="en-US" sz="4800" b="1">
                <a:latin typeface="Avenir Next LT Pro" panose="020B0504020202020204" pitchFamily="34" charset="0"/>
              </a:rPr>
              <a:t>Answers</a:t>
            </a:r>
            <a:endParaRPr lang="en-US" sz="4800">
              <a:latin typeface="Avenir Next LT Pro" panose="020B0504020202020204" pitchFamily="34" charset="0"/>
            </a:endParaRPr>
          </a:p>
        </p:txBody>
      </p:sp>
      <p:pic>
        <p:nvPicPr>
          <p:cNvPr id="8" name="Picture 7" descr="Graphical user interface&#10;&#10;AI-generated content may be incorrect.">
            <a:extLst>
              <a:ext uri="{FF2B5EF4-FFF2-40B4-BE49-F238E27FC236}">
                <a16:creationId xmlns:a16="http://schemas.microsoft.com/office/drawing/2014/main" id="{8A63DBF1-A33D-F2A8-3D59-AD0DE228307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5344" y="106886"/>
            <a:ext cx="4681034" cy="6057810"/>
          </a:xfrm>
          <a:prstGeom prst="rect">
            <a:avLst/>
          </a:prstGeom>
          <a:ln>
            <a:solidFill>
              <a:schemeClr val="tx1"/>
            </a:solidFill>
          </a:ln>
        </p:spPr>
      </p:pic>
      <p:sp>
        <p:nvSpPr>
          <p:cNvPr id="11" name="TextBox 10">
            <a:extLst>
              <a:ext uri="{FF2B5EF4-FFF2-40B4-BE49-F238E27FC236}">
                <a16:creationId xmlns:a16="http://schemas.microsoft.com/office/drawing/2014/main" id="{823E4CB7-D95A-F1F0-00DA-64418FA73F92}"/>
              </a:ext>
            </a:extLst>
          </p:cNvPr>
          <p:cNvSpPr txBox="1"/>
          <p:nvPr/>
        </p:nvSpPr>
        <p:spPr>
          <a:xfrm>
            <a:off x="1840302" y="2540855"/>
            <a:ext cx="672860" cy="307777"/>
          </a:xfrm>
          <a:prstGeom prst="rect">
            <a:avLst/>
          </a:prstGeom>
          <a:noFill/>
        </p:spPr>
        <p:txBody>
          <a:bodyPr wrap="square">
            <a:spAutoFit/>
          </a:bodyPr>
          <a:lstStyle/>
          <a:p>
            <a:pPr algn="ctr"/>
            <a:r>
              <a:rPr lang="en-US" sz="1400">
                <a:solidFill>
                  <a:srgbClr val="FF0000"/>
                </a:solidFill>
                <a:latin typeface="Avenir Next LT Pro" panose="020B0504020202020204" pitchFamily="34" charset="0"/>
              </a:rPr>
              <a:t>noon</a:t>
            </a:r>
            <a:endParaRPr lang="en-US" sz="1400">
              <a:solidFill>
                <a:srgbClr val="FF0000"/>
              </a:solidFill>
            </a:endParaRPr>
          </a:p>
        </p:txBody>
      </p:sp>
      <p:sp>
        <p:nvSpPr>
          <p:cNvPr id="12" name="TextBox 11">
            <a:extLst>
              <a:ext uri="{FF2B5EF4-FFF2-40B4-BE49-F238E27FC236}">
                <a16:creationId xmlns:a16="http://schemas.microsoft.com/office/drawing/2014/main" id="{A5CE139B-FEDA-DF26-0B34-5E41A23D74D7}"/>
              </a:ext>
            </a:extLst>
          </p:cNvPr>
          <p:cNvSpPr txBox="1"/>
          <p:nvPr/>
        </p:nvSpPr>
        <p:spPr>
          <a:xfrm>
            <a:off x="2895600" y="3135791"/>
            <a:ext cx="672860" cy="307777"/>
          </a:xfrm>
          <a:prstGeom prst="rect">
            <a:avLst/>
          </a:prstGeom>
          <a:noFill/>
        </p:spPr>
        <p:txBody>
          <a:bodyPr wrap="square">
            <a:spAutoFit/>
          </a:bodyPr>
          <a:lstStyle/>
          <a:p>
            <a:pPr algn="ctr"/>
            <a:r>
              <a:rPr lang="en-US" sz="1400">
                <a:solidFill>
                  <a:srgbClr val="FF0000"/>
                </a:solidFill>
                <a:latin typeface="Avenir Next LT Pro" panose="020B0504020202020204" pitchFamily="34" charset="0"/>
              </a:rPr>
              <a:t>noon</a:t>
            </a:r>
            <a:endParaRPr lang="en-US" sz="1400">
              <a:solidFill>
                <a:srgbClr val="FF0000"/>
              </a:solidFill>
            </a:endParaRPr>
          </a:p>
        </p:txBody>
      </p:sp>
      <p:sp>
        <p:nvSpPr>
          <p:cNvPr id="13" name="TextBox 12">
            <a:extLst>
              <a:ext uri="{FF2B5EF4-FFF2-40B4-BE49-F238E27FC236}">
                <a16:creationId xmlns:a16="http://schemas.microsoft.com/office/drawing/2014/main" id="{BF281C2D-0394-D219-B770-891431532365}"/>
              </a:ext>
            </a:extLst>
          </p:cNvPr>
          <p:cNvSpPr txBox="1"/>
          <p:nvPr/>
        </p:nvSpPr>
        <p:spPr>
          <a:xfrm>
            <a:off x="842512" y="3682417"/>
            <a:ext cx="767751" cy="307777"/>
          </a:xfrm>
          <a:prstGeom prst="rect">
            <a:avLst/>
          </a:prstGeom>
          <a:noFill/>
        </p:spPr>
        <p:txBody>
          <a:bodyPr wrap="square">
            <a:spAutoFit/>
          </a:bodyPr>
          <a:lstStyle/>
          <a:p>
            <a:pPr algn="ctr"/>
            <a:r>
              <a:rPr lang="en-US" sz="1400">
                <a:solidFill>
                  <a:srgbClr val="FF0000"/>
                </a:solidFill>
                <a:latin typeface="Avenir Next LT Pro" panose="020B0504020202020204" pitchFamily="34" charset="0"/>
              </a:rPr>
              <a:t>energy</a:t>
            </a:r>
            <a:endParaRPr lang="en-US" sz="1400">
              <a:solidFill>
                <a:srgbClr val="FF0000"/>
              </a:solidFill>
            </a:endParaRPr>
          </a:p>
        </p:txBody>
      </p:sp>
      <p:sp>
        <p:nvSpPr>
          <p:cNvPr id="14" name="TextBox 13">
            <a:extLst>
              <a:ext uri="{FF2B5EF4-FFF2-40B4-BE49-F238E27FC236}">
                <a16:creationId xmlns:a16="http://schemas.microsoft.com/office/drawing/2014/main" id="{7543A3AC-21F2-F558-EDC5-4C6B8E63A3F8}"/>
              </a:ext>
            </a:extLst>
          </p:cNvPr>
          <p:cNvSpPr txBox="1"/>
          <p:nvPr/>
        </p:nvSpPr>
        <p:spPr>
          <a:xfrm>
            <a:off x="2987615" y="3682416"/>
            <a:ext cx="672860" cy="307777"/>
          </a:xfrm>
          <a:prstGeom prst="rect">
            <a:avLst/>
          </a:prstGeom>
          <a:noFill/>
        </p:spPr>
        <p:txBody>
          <a:bodyPr wrap="square">
            <a:spAutoFit/>
          </a:bodyPr>
          <a:lstStyle/>
          <a:p>
            <a:pPr algn="ctr"/>
            <a:r>
              <a:rPr lang="en-US" sz="1400">
                <a:solidFill>
                  <a:srgbClr val="FF0000"/>
                </a:solidFill>
                <a:latin typeface="Avenir Next LT Pro" panose="020B0504020202020204" pitchFamily="34" charset="0"/>
              </a:rPr>
              <a:t>light</a:t>
            </a:r>
            <a:endParaRPr lang="en-US" sz="1400">
              <a:solidFill>
                <a:srgbClr val="FF0000"/>
              </a:solidFill>
            </a:endParaRPr>
          </a:p>
        </p:txBody>
      </p:sp>
      <p:sp>
        <p:nvSpPr>
          <p:cNvPr id="15" name="TextBox 14">
            <a:extLst>
              <a:ext uri="{FF2B5EF4-FFF2-40B4-BE49-F238E27FC236}">
                <a16:creationId xmlns:a16="http://schemas.microsoft.com/office/drawing/2014/main" id="{D92C221D-9C3F-E1D6-95AB-CE0AAFDD3E9E}"/>
              </a:ext>
            </a:extLst>
          </p:cNvPr>
          <p:cNvSpPr txBox="1"/>
          <p:nvPr/>
        </p:nvSpPr>
        <p:spPr>
          <a:xfrm>
            <a:off x="2820259" y="3869921"/>
            <a:ext cx="672860" cy="307777"/>
          </a:xfrm>
          <a:prstGeom prst="rect">
            <a:avLst/>
          </a:prstGeom>
          <a:noFill/>
        </p:spPr>
        <p:txBody>
          <a:bodyPr wrap="square">
            <a:spAutoFit/>
          </a:bodyPr>
          <a:lstStyle/>
          <a:p>
            <a:pPr algn="ctr"/>
            <a:r>
              <a:rPr lang="en-US" sz="1400">
                <a:solidFill>
                  <a:srgbClr val="FF0000"/>
                </a:solidFill>
                <a:latin typeface="Avenir Next LT Pro" panose="020B0504020202020204" pitchFamily="34" charset="0"/>
              </a:rPr>
              <a:t>light</a:t>
            </a:r>
            <a:endParaRPr lang="en-US" sz="1400">
              <a:solidFill>
                <a:srgbClr val="FF0000"/>
              </a:solidFill>
            </a:endParaRPr>
          </a:p>
        </p:txBody>
      </p:sp>
      <p:sp>
        <p:nvSpPr>
          <p:cNvPr id="16" name="Oval 15">
            <a:extLst>
              <a:ext uri="{FF2B5EF4-FFF2-40B4-BE49-F238E27FC236}">
                <a16:creationId xmlns:a16="http://schemas.microsoft.com/office/drawing/2014/main" id="{DA05C6B9-B4E3-346D-C01D-980489ACA9AC}"/>
              </a:ext>
            </a:extLst>
          </p:cNvPr>
          <p:cNvSpPr/>
          <p:nvPr/>
        </p:nvSpPr>
        <p:spPr>
          <a:xfrm>
            <a:off x="1920815" y="4177698"/>
            <a:ext cx="454325" cy="16426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 silhouette&#10;&#10;AI-generated content may be incorrect.">
            <a:extLst>
              <a:ext uri="{FF2B5EF4-FFF2-40B4-BE49-F238E27FC236}">
                <a16:creationId xmlns:a16="http://schemas.microsoft.com/office/drawing/2014/main" id="{C736C382-E416-3E23-C641-25FE71F7C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6319" y="70721"/>
            <a:ext cx="967027" cy="1356836"/>
          </a:xfrm>
          <a:prstGeom prst="rect">
            <a:avLst/>
          </a:prstGeom>
        </p:spPr>
      </p:pic>
    </p:spTree>
    <p:extLst>
      <p:ext uri="{BB962C8B-B14F-4D97-AF65-F5344CB8AC3E}">
        <p14:creationId xmlns:p14="http://schemas.microsoft.com/office/powerpoint/2010/main" val="1817204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FA7A2-272E-2B92-7A9E-30007872E60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4968C6A-FFEE-C208-0EBC-F19F45B6E5E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28B864C-78AC-4C86-82DA-5A09CCFB563E}"/>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13BF9F05-8361-C16E-4299-60ADB819B9C2}"/>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6B Sun Predictions: Engage</a:t>
            </a:r>
          </a:p>
        </p:txBody>
      </p:sp>
      <p:sp>
        <p:nvSpPr>
          <p:cNvPr id="12" name="TextBox 11">
            <a:extLst>
              <a:ext uri="{FF2B5EF4-FFF2-40B4-BE49-F238E27FC236}">
                <a16:creationId xmlns:a16="http://schemas.microsoft.com/office/drawing/2014/main" id="{9B928996-077A-3952-6CB3-BCEC09C3195A}"/>
              </a:ext>
            </a:extLst>
          </p:cNvPr>
          <p:cNvSpPr txBox="1"/>
          <p:nvPr/>
        </p:nvSpPr>
        <p:spPr>
          <a:xfrm>
            <a:off x="758579" y="1258945"/>
            <a:ext cx="10674842" cy="3785652"/>
          </a:xfrm>
          <a:prstGeom prst="rect">
            <a:avLst/>
          </a:prstGeom>
          <a:noFill/>
        </p:spPr>
        <p:txBody>
          <a:bodyPr wrap="square">
            <a:spAutoFit/>
          </a:bodyPr>
          <a:lstStyle/>
          <a:p>
            <a:pPr algn="ctr"/>
            <a:r>
              <a:rPr lang="en-US" sz="4800">
                <a:latin typeface="Avenir Next LT Pro" panose="020B0504020202020204" pitchFamily="34" charset="0"/>
              </a:rPr>
              <a:t>When do you feel it is the </a:t>
            </a:r>
            <a:r>
              <a:rPr lang="en-US" sz="4800" b="1">
                <a:latin typeface="Avenir Next LT Pro" panose="020B0504020202020204" pitchFamily="34" charset="0"/>
              </a:rPr>
              <a:t>hottest</a:t>
            </a:r>
            <a:r>
              <a:rPr lang="en-US" sz="4800">
                <a:latin typeface="Avenir Next LT Pro" panose="020B0504020202020204" pitchFamily="34" charset="0"/>
              </a:rPr>
              <a:t> part of the day?</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When do you feel it is the </a:t>
            </a:r>
            <a:r>
              <a:rPr lang="en-US" sz="4800" b="1">
                <a:latin typeface="Avenir Next LT Pro" panose="020B0504020202020204" pitchFamily="34" charset="0"/>
              </a:rPr>
              <a:t>coolest</a:t>
            </a:r>
            <a:r>
              <a:rPr lang="en-US" sz="4800">
                <a:latin typeface="Avenir Next LT Pro" panose="020B0504020202020204" pitchFamily="34" charset="0"/>
              </a:rPr>
              <a:t> part of the day?</a:t>
            </a:r>
          </a:p>
        </p:txBody>
      </p:sp>
      <p:sp>
        <p:nvSpPr>
          <p:cNvPr id="6" name="Rectangle: Rounded Corners 5">
            <a:extLst>
              <a:ext uri="{FF2B5EF4-FFF2-40B4-BE49-F238E27FC236}">
                <a16:creationId xmlns:a16="http://schemas.microsoft.com/office/drawing/2014/main" id="{6EEFE46B-A5A0-D418-48F2-500F498ECDC0}"/>
              </a:ext>
            </a:extLst>
          </p:cNvPr>
          <p:cNvSpPr/>
          <p:nvPr/>
        </p:nvSpPr>
        <p:spPr>
          <a:xfrm>
            <a:off x="88894" y="6299161"/>
            <a:ext cx="496825" cy="503796"/>
          </a:xfrm>
          <a:prstGeom prst="roundRect">
            <a:avLst/>
          </a:prstGeom>
          <a:solidFill>
            <a:srgbClr val="5997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ED0B88B-2A32-7ADB-076D-D47A04269336}"/>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6B</a:t>
            </a:r>
            <a:endParaRPr lang="en-US" sz="2000"/>
          </a:p>
        </p:txBody>
      </p:sp>
    </p:spTree>
    <p:extLst>
      <p:ext uri="{BB962C8B-B14F-4D97-AF65-F5344CB8AC3E}">
        <p14:creationId xmlns:p14="http://schemas.microsoft.com/office/powerpoint/2010/main" val="849370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155A8-FF9D-C828-E14C-BB561DCA6BB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06A2B67-32BC-C71A-3849-191CE49FADF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C4599B4-0560-02F6-A0EA-E558CCE0DBCC}"/>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258FB4FD-5F64-FA9C-5F37-07DF6E3C42DE}"/>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6B Sun Predictions: Engage</a:t>
            </a:r>
          </a:p>
        </p:txBody>
      </p:sp>
      <p:sp>
        <p:nvSpPr>
          <p:cNvPr id="12" name="TextBox 11">
            <a:extLst>
              <a:ext uri="{FF2B5EF4-FFF2-40B4-BE49-F238E27FC236}">
                <a16:creationId xmlns:a16="http://schemas.microsoft.com/office/drawing/2014/main" id="{05F17D4B-9CDE-E9EF-02AA-DC42096C448C}"/>
              </a:ext>
            </a:extLst>
          </p:cNvPr>
          <p:cNvSpPr txBox="1"/>
          <p:nvPr/>
        </p:nvSpPr>
        <p:spPr>
          <a:xfrm>
            <a:off x="663824" y="2389245"/>
            <a:ext cx="7499416" cy="1569660"/>
          </a:xfrm>
          <a:prstGeom prst="rect">
            <a:avLst/>
          </a:prstGeom>
          <a:noFill/>
        </p:spPr>
        <p:txBody>
          <a:bodyPr wrap="square">
            <a:spAutoFit/>
          </a:bodyPr>
          <a:lstStyle/>
          <a:p>
            <a:pPr algn="ctr"/>
            <a:r>
              <a:rPr lang="en-US" sz="4800">
                <a:latin typeface="Avenir Next LT Pro" panose="020B0504020202020204" pitchFamily="34" charset="0"/>
              </a:rPr>
              <a:t>When is the temperature the hottest?</a:t>
            </a:r>
          </a:p>
        </p:txBody>
      </p:sp>
      <p:sp>
        <p:nvSpPr>
          <p:cNvPr id="6" name="Rectangle: Rounded Corners 5">
            <a:extLst>
              <a:ext uri="{FF2B5EF4-FFF2-40B4-BE49-F238E27FC236}">
                <a16:creationId xmlns:a16="http://schemas.microsoft.com/office/drawing/2014/main" id="{BE7EE561-B934-E350-7861-297488455890}"/>
              </a:ext>
            </a:extLst>
          </p:cNvPr>
          <p:cNvSpPr/>
          <p:nvPr/>
        </p:nvSpPr>
        <p:spPr>
          <a:xfrm>
            <a:off x="88894" y="6299161"/>
            <a:ext cx="496825" cy="503796"/>
          </a:xfrm>
          <a:prstGeom prst="roundRect">
            <a:avLst/>
          </a:prstGeom>
          <a:solidFill>
            <a:srgbClr val="5997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A96A9CD-7C2B-65A7-A18E-B2D5F03D5EA3}"/>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6B</a:t>
            </a:r>
            <a:endParaRPr lang="en-US" sz="2000"/>
          </a:p>
        </p:txBody>
      </p:sp>
      <p:pic>
        <p:nvPicPr>
          <p:cNvPr id="7" name="Picture 6" descr="Wall clock mounted on white wall">
            <a:extLst>
              <a:ext uri="{FF2B5EF4-FFF2-40B4-BE49-F238E27FC236}">
                <a16:creationId xmlns:a16="http://schemas.microsoft.com/office/drawing/2014/main" id="{0EF3CC67-FBCB-24CA-6C2F-D0351F0280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1001" y1="33347" x2="31001" y2="33347"/>
                        <a14:foregroundMark x1="27664" y1="37949" x2="27664" y2="37949"/>
                        <a14:foregroundMark x1="48520" y1="62051" x2="48520" y2="62051"/>
                        <a14:foregroundMark x1="45802" y1="65563" x2="45802" y2="65563"/>
                        <a14:foregroundMark x1="45425" y1="67057" x2="45425" y2="67057"/>
                        <a14:foregroundMark x1="46555" y1="64998" x2="46555" y2="64998"/>
                        <a14:foregroundMark x1="34203" y1="30359" x2="34203" y2="30359"/>
                      </a14:backgroundRemoval>
                    </a14:imgEffect>
                  </a14:imgLayer>
                </a14:imgProps>
              </a:ext>
              <a:ext uri="{28A0092B-C50C-407E-A947-70E740481C1C}">
                <a14:useLocalDpi xmlns:a14="http://schemas.microsoft.com/office/drawing/2010/main" val="0"/>
              </a:ext>
            </a:extLst>
          </a:blip>
          <a:srcRect l="22839" t="27593" r="44568" b="27037"/>
          <a:stretch>
            <a:fillRect/>
          </a:stretch>
        </p:blipFill>
        <p:spPr>
          <a:xfrm>
            <a:off x="8175376" y="1618325"/>
            <a:ext cx="3352800" cy="3111500"/>
          </a:xfrm>
          <a:prstGeom prst="rect">
            <a:avLst/>
          </a:prstGeom>
        </p:spPr>
      </p:pic>
    </p:spTree>
    <p:extLst>
      <p:ext uri="{BB962C8B-B14F-4D97-AF65-F5344CB8AC3E}">
        <p14:creationId xmlns:p14="http://schemas.microsoft.com/office/powerpoint/2010/main" val="2308081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C39BF-6877-3699-61D6-D16A542D35E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7900AF0-FC19-6FB1-8F56-662605D3EAD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6930AFE-019D-7E8F-026A-C489FD1711DE}"/>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33893138-EE42-DA1E-7D81-CE8E0ADB4783}"/>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6B Sun Predictions: Engage</a:t>
            </a:r>
          </a:p>
        </p:txBody>
      </p:sp>
      <p:sp>
        <p:nvSpPr>
          <p:cNvPr id="12" name="TextBox 11">
            <a:extLst>
              <a:ext uri="{FF2B5EF4-FFF2-40B4-BE49-F238E27FC236}">
                <a16:creationId xmlns:a16="http://schemas.microsoft.com/office/drawing/2014/main" id="{52271AFF-0023-EC0B-65F7-02ADFE2BBB14}"/>
              </a:ext>
            </a:extLst>
          </p:cNvPr>
          <p:cNvSpPr txBox="1"/>
          <p:nvPr/>
        </p:nvSpPr>
        <p:spPr>
          <a:xfrm>
            <a:off x="714129" y="2262245"/>
            <a:ext cx="10763742" cy="1569660"/>
          </a:xfrm>
          <a:prstGeom prst="rect">
            <a:avLst/>
          </a:prstGeom>
          <a:noFill/>
        </p:spPr>
        <p:txBody>
          <a:bodyPr wrap="square">
            <a:spAutoFit/>
          </a:bodyPr>
          <a:lstStyle/>
          <a:p>
            <a:pPr algn="ctr"/>
            <a:r>
              <a:rPr lang="en-US" sz="4800">
                <a:latin typeface="Avenir Next LT Pro" panose="020B0504020202020204" pitchFamily="34" charset="0"/>
              </a:rPr>
              <a:t>When the temperature is the hottest, where is the sun in the sky?</a:t>
            </a:r>
          </a:p>
        </p:txBody>
      </p:sp>
      <p:sp>
        <p:nvSpPr>
          <p:cNvPr id="6" name="Rectangle: Rounded Corners 5">
            <a:extLst>
              <a:ext uri="{FF2B5EF4-FFF2-40B4-BE49-F238E27FC236}">
                <a16:creationId xmlns:a16="http://schemas.microsoft.com/office/drawing/2014/main" id="{95FADE9A-6CEF-8E0C-610B-A20749C22DF0}"/>
              </a:ext>
            </a:extLst>
          </p:cNvPr>
          <p:cNvSpPr/>
          <p:nvPr/>
        </p:nvSpPr>
        <p:spPr>
          <a:xfrm>
            <a:off x="88894" y="6299161"/>
            <a:ext cx="496825" cy="503796"/>
          </a:xfrm>
          <a:prstGeom prst="roundRect">
            <a:avLst/>
          </a:prstGeom>
          <a:solidFill>
            <a:srgbClr val="5997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FCB7A95-B196-DDB7-7F15-2222F6CACF63}"/>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6B</a:t>
            </a:r>
            <a:endParaRPr lang="en-US" sz="2000"/>
          </a:p>
        </p:txBody>
      </p:sp>
    </p:spTree>
    <p:extLst>
      <p:ext uri="{BB962C8B-B14F-4D97-AF65-F5344CB8AC3E}">
        <p14:creationId xmlns:p14="http://schemas.microsoft.com/office/powerpoint/2010/main" val="2226042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B9F51-D9E7-CF13-7054-CB400FD0F4D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127AB88-20BF-3D01-2879-6A1E217E6FF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4BD685E-2CA0-8008-3CAD-0E45E3E0F6DC}"/>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292ABF1C-4EA5-550C-72DD-F855A64E71C3}"/>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6B Sun Predictions: Engage</a:t>
            </a:r>
          </a:p>
        </p:txBody>
      </p:sp>
      <p:sp>
        <p:nvSpPr>
          <p:cNvPr id="12" name="TextBox 11">
            <a:extLst>
              <a:ext uri="{FF2B5EF4-FFF2-40B4-BE49-F238E27FC236}">
                <a16:creationId xmlns:a16="http://schemas.microsoft.com/office/drawing/2014/main" id="{3688E9BA-27D8-0BF6-9639-CD8D7A6C03C3}"/>
              </a:ext>
            </a:extLst>
          </p:cNvPr>
          <p:cNvSpPr txBox="1"/>
          <p:nvPr/>
        </p:nvSpPr>
        <p:spPr>
          <a:xfrm>
            <a:off x="337306" y="2360081"/>
            <a:ext cx="7499416" cy="1569660"/>
          </a:xfrm>
          <a:prstGeom prst="rect">
            <a:avLst/>
          </a:prstGeom>
          <a:noFill/>
        </p:spPr>
        <p:txBody>
          <a:bodyPr wrap="square">
            <a:spAutoFit/>
          </a:bodyPr>
          <a:lstStyle/>
          <a:p>
            <a:pPr algn="ctr"/>
            <a:r>
              <a:rPr lang="en-US" sz="4800">
                <a:latin typeface="Avenir Next LT Pro" panose="020B0504020202020204" pitchFamily="34" charset="0"/>
              </a:rPr>
              <a:t>When do you think it would be cooler?</a:t>
            </a:r>
          </a:p>
        </p:txBody>
      </p:sp>
      <p:sp>
        <p:nvSpPr>
          <p:cNvPr id="6" name="Rectangle: Rounded Corners 5">
            <a:extLst>
              <a:ext uri="{FF2B5EF4-FFF2-40B4-BE49-F238E27FC236}">
                <a16:creationId xmlns:a16="http://schemas.microsoft.com/office/drawing/2014/main" id="{142DAAE0-EE8E-3B15-4570-11AFBC5ED256}"/>
              </a:ext>
            </a:extLst>
          </p:cNvPr>
          <p:cNvSpPr/>
          <p:nvPr/>
        </p:nvSpPr>
        <p:spPr>
          <a:xfrm>
            <a:off x="88894" y="6299161"/>
            <a:ext cx="496825" cy="503796"/>
          </a:xfrm>
          <a:prstGeom prst="roundRect">
            <a:avLst/>
          </a:prstGeom>
          <a:solidFill>
            <a:srgbClr val="5997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1B61AE2-73A1-0387-C67B-EF1A3E08BAFF}"/>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6B</a:t>
            </a:r>
            <a:endParaRPr lang="en-US" sz="2000"/>
          </a:p>
        </p:txBody>
      </p:sp>
      <p:pic>
        <p:nvPicPr>
          <p:cNvPr id="1026" name="Picture 2" descr="Prairie&amp;#32;sunset&amp;#95;3">
            <a:extLst>
              <a:ext uri="{FF2B5EF4-FFF2-40B4-BE49-F238E27FC236}">
                <a16:creationId xmlns:a16="http://schemas.microsoft.com/office/drawing/2014/main" id="{8E5CE870-2E90-B5F5-7701-65FD4CC247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1" y="-1"/>
            <a:ext cx="4203700" cy="628982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363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DFECF-CC16-CD23-BAA9-DA1F1934E20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BD9C18C-1612-D274-61BD-0D7031C3C8C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678B7F3-C0C9-1BC1-2480-573A2EBF6CD1}"/>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1ED51A03-E076-1C89-1970-FFC655155FE3}"/>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6B Sun Predictions: Engage</a:t>
            </a:r>
          </a:p>
        </p:txBody>
      </p:sp>
      <p:sp>
        <p:nvSpPr>
          <p:cNvPr id="12" name="TextBox 11">
            <a:extLst>
              <a:ext uri="{FF2B5EF4-FFF2-40B4-BE49-F238E27FC236}">
                <a16:creationId xmlns:a16="http://schemas.microsoft.com/office/drawing/2014/main" id="{2E5BFF09-6C30-1B1B-5DC2-AB5EF19258EC}"/>
              </a:ext>
            </a:extLst>
          </p:cNvPr>
          <p:cNvSpPr txBox="1"/>
          <p:nvPr/>
        </p:nvSpPr>
        <p:spPr>
          <a:xfrm>
            <a:off x="663824" y="1982845"/>
            <a:ext cx="10906759" cy="2308324"/>
          </a:xfrm>
          <a:prstGeom prst="rect">
            <a:avLst/>
          </a:prstGeom>
          <a:noFill/>
        </p:spPr>
        <p:txBody>
          <a:bodyPr wrap="square">
            <a:spAutoFit/>
          </a:bodyPr>
          <a:lstStyle/>
          <a:p>
            <a:pPr algn="ctr"/>
            <a:r>
              <a:rPr lang="en-US" sz="4800">
                <a:latin typeface="Avenir Next LT Pro" panose="020B0504020202020204" pitchFamily="34" charset="0"/>
              </a:rPr>
              <a:t>What happens when we are outside in the sun during the hottest part of the day for too long?</a:t>
            </a:r>
          </a:p>
        </p:txBody>
      </p:sp>
      <p:sp>
        <p:nvSpPr>
          <p:cNvPr id="6" name="Rectangle: Rounded Corners 5">
            <a:extLst>
              <a:ext uri="{FF2B5EF4-FFF2-40B4-BE49-F238E27FC236}">
                <a16:creationId xmlns:a16="http://schemas.microsoft.com/office/drawing/2014/main" id="{BC106F87-EA70-234A-DD7B-6353B28E30CA}"/>
              </a:ext>
            </a:extLst>
          </p:cNvPr>
          <p:cNvSpPr/>
          <p:nvPr/>
        </p:nvSpPr>
        <p:spPr>
          <a:xfrm>
            <a:off x="88894" y="6299161"/>
            <a:ext cx="496825" cy="503796"/>
          </a:xfrm>
          <a:prstGeom prst="roundRect">
            <a:avLst/>
          </a:prstGeom>
          <a:solidFill>
            <a:srgbClr val="5997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8D022B2-949C-1D93-A179-8198AB1616F0}"/>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6B</a:t>
            </a:r>
            <a:endParaRPr lang="en-US" sz="2000"/>
          </a:p>
        </p:txBody>
      </p:sp>
    </p:spTree>
    <p:extLst>
      <p:ext uri="{BB962C8B-B14F-4D97-AF65-F5344CB8AC3E}">
        <p14:creationId xmlns:p14="http://schemas.microsoft.com/office/powerpoint/2010/main" val="4045608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A3582-9FFD-75D7-7EB6-EBE11B8189A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5CA7AC0-37DF-82B1-42F5-AB90D3A35A5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8D06649-B6C6-0E5D-3135-6D8248402207}"/>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07B77974-5FC7-2899-7B09-D88668125C20}"/>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6B Sun Predictions: Explore</a:t>
            </a:r>
          </a:p>
        </p:txBody>
      </p:sp>
      <p:sp>
        <p:nvSpPr>
          <p:cNvPr id="12" name="TextBox 11">
            <a:extLst>
              <a:ext uri="{FF2B5EF4-FFF2-40B4-BE49-F238E27FC236}">
                <a16:creationId xmlns:a16="http://schemas.microsoft.com/office/drawing/2014/main" id="{513C3FCC-0607-C2A5-D23A-F368C6D4E4FA}"/>
              </a:ext>
            </a:extLst>
          </p:cNvPr>
          <p:cNvSpPr txBox="1"/>
          <p:nvPr/>
        </p:nvSpPr>
        <p:spPr>
          <a:xfrm>
            <a:off x="642620" y="998915"/>
            <a:ext cx="10906759" cy="4524315"/>
          </a:xfrm>
          <a:prstGeom prst="rect">
            <a:avLst/>
          </a:prstGeom>
          <a:noFill/>
        </p:spPr>
        <p:txBody>
          <a:bodyPr wrap="square">
            <a:spAutoFit/>
          </a:bodyPr>
          <a:lstStyle/>
          <a:p>
            <a:pPr algn="ctr"/>
            <a:r>
              <a:rPr lang="en-US" sz="4800" b="1">
                <a:latin typeface="Avenir Next LT Pro" panose="020B0504020202020204" pitchFamily="34" charset="0"/>
              </a:rPr>
              <a:t>Go outside:</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Gather various natural objects from the schoolyard and place your objects on a darkly colored construction paper.</a:t>
            </a:r>
          </a:p>
        </p:txBody>
      </p:sp>
      <p:sp>
        <p:nvSpPr>
          <p:cNvPr id="6" name="Rectangle: Rounded Corners 5">
            <a:extLst>
              <a:ext uri="{FF2B5EF4-FFF2-40B4-BE49-F238E27FC236}">
                <a16:creationId xmlns:a16="http://schemas.microsoft.com/office/drawing/2014/main" id="{A39639D0-682A-D320-A921-0F9117A6F025}"/>
              </a:ext>
            </a:extLst>
          </p:cNvPr>
          <p:cNvSpPr/>
          <p:nvPr/>
        </p:nvSpPr>
        <p:spPr>
          <a:xfrm>
            <a:off x="88894" y="6299161"/>
            <a:ext cx="496825" cy="503796"/>
          </a:xfrm>
          <a:prstGeom prst="roundRect">
            <a:avLst/>
          </a:prstGeom>
          <a:solidFill>
            <a:srgbClr val="5997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A6453E2-271B-FA01-C6E0-11F5A74BD616}"/>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6B</a:t>
            </a:r>
            <a:endParaRPr lang="en-US" sz="2000"/>
          </a:p>
        </p:txBody>
      </p:sp>
    </p:spTree>
    <p:extLst>
      <p:ext uri="{BB962C8B-B14F-4D97-AF65-F5344CB8AC3E}">
        <p14:creationId xmlns:p14="http://schemas.microsoft.com/office/powerpoint/2010/main" val="1771575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1D6D1-2F24-3E29-B752-988D823803D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DB7E730-690B-10C9-668C-EBA17D52F09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ECF173C-0A89-C983-4115-955343B1602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D42E57EF-6B61-F517-9810-4D4E732A06E5}"/>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6B Sun Predictions: Explore</a:t>
            </a:r>
          </a:p>
        </p:txBody>
      </p:sp>
      <p:sp>
        <p:nvSpPr>
          <p:cNvPr id="12" name="TextBox 11">
            <a:extLst>
              <a:ext uri="{FF2B5EF4-FFF2-40B4-BE49-F238E27FC236}">
                <a16:creationId xmlns:a16="http://schemas.microsoft.com/office/drawing/2014/main" id="{F5FB79FF-E59F-5686-43AC-0A4F67774400}"/>
              </a:ext>
            </a:extLst>
          </p:cNvPr>
          <p:cNvSpPr txBox="1"/>
          <p:nvPr/>
        </p:nvSpPr>
        <p:spPr>
          <a:xfrm>
            <a:off x="663824" y="2598003"/>
            <a:ext cx="5729605" cy="830997"/>
          </a:xfrm>
          <a:prstGeom prst="rect">
            <a:avLst/>
          </a:prstGeom>
          <a:noFill/>
        </p:spPr>
        <p:txBody>
          <a:bodyPr wrap="square">
            <a:spAutoFit/>
          </a:bodyPr>
          <a:lstStyle/>
          <a:p>
            <a:pPr algn="ctr"/>
            <a:r>
              <a:rPr lang="en-US" sz="4800">
                <a:latin typeface="Avenir Next LT Pro" panose="020B0504020202020204" pitchFamily="34" charset="0"/>
              </a:rPr>
              <a:t>Create sun print art!</a:t>
            </a:r>
          </a:p>
        </p:txBody>
      </p:sp>
      <p:sp>
        <p:nvSpPr>
          <p:cNvPr id="6" name="Rectangle: Rounded Corners 5">
            <a:extLst>
              <a:ext uri="{FF2B5EF4-FFF2-40B4-BE49-F238E27FC236}">
                <a16:creationId xmlns:a16="http://schemas.microsoft.com/office/drawing/2014/main" id="{2E1BCC3E-FDDF-D19E-B0CF-991EF1F62442}"/>
              </a:ext>
            </a:extLst>
          </p:cNvPr>
          <p:cNvSpPr/>
          <p:nvPr/>
        </p:nvSpPr>
        <p:spPr>
          <a:xfrm>
            <a:off x="88894" y="6299161"/>
            <a:ext cx="496825" cy="503796"/>
          </a:xfrm>
          <a:prstGeom prst="roundRect">
            <a:avLst/>
          </a:prstGeom>
          <a:solidFill>
            <a:srgbClr val="5997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BE68546-49D4-EE1F-A03C-C0335FFEDA00}"/>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6B</a:t>
            </a:r>
            <a:endParaRPr lang="en-US" sz="2000"/>
          </a:p>
        </p:txBody>
      </p:sp>
      <p:pic>
        <p:nvPicPr>
          <p:cNvPr id="7" name="Picture 6" descr="Background pattern&#10;&#10;AI-generated content may be incorrect.">
            <a:extLst>
              <a:ext uri="{FF2B5EF4-FFF2-40B4-BE49-F238E27FC236}">
                <a16:creationId xmlns:a16="http://schemas.microsoft.com/office/drawing/2014/main" id="{EB01D261-EFEF-4481-5BBF-AA5D55AD6C85}"/>
              </a:ext>
            </a:extLst>
          </p:cNvPr>
          <p:cNvPicPr>
            <a:picLocks noChangeAspect="1"/>
          </p:cNvPicPr>
          <p:nvPr/>
        </p:nvPicPr>
        <p:blipFill>
          <a:blip r:embed="rId3">
            <a:extLst>
              <a:ext uri="{28A0092B-C50C-407E-A947-70E740481C1C}">
                <a14:useLocalDpi xmlns:a14="http://schemas.microsoft.com/office/drawing/2010/main" val="0"/>
              </a:ext>
            </a:extLst>
          </a:blip>
          <a:srcRect l="967"/>
          <a:stretch>
            <a:fillRect/>
          </a:stretch>
        </p:blipFill>
        <p:spPr>
          <a:xfrm>
            <a:off x="7315200" y="12190"/>
            <a:ext cx="4876799" cy="6180655"/>
          </a:xfrm>
          <a:prstGeom prst="rect">
            <a:avLst/>
          </a:prstGeom>
        </p:spPr>
      </p:pic>
    </p:spTree>
    <p:extLst>
      <p:ext uri="{BB962C8B-B14F-4D97-AF65-F5344CB8AC3E}">
        <p14:creationId xmlns:p14="http://schemas.microsoft.com/office/powerpoint/2010/main" val="7132196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1312</Words>
  <Application>Microsoft Office PowerPoint</Application>
  <PresentationFormat>Widescreen</PresentationFormat>
  <Paragraphs>150</Paragraphs>
  <Slides>21</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Aptos</vt:lpstr>
      <vt:lpstr>Aptos Display</vt:lpstr>
      <vt:lpstr>Aptos Light</vt:lpstr>
      <vt:lpstr>Arial</vt:lpstr>
      <vt:lpstr>Avenir Next LT Pro</vt:lpstr>
      <vt:lpstr>Bitter</vt:lpstr>
      <vt:lpstr>Bitter SemiBold</vt:lpstr>
      <vt:lpstr>Montserrat Medium</vt:lpstr>
      <vt:lpstr>Shadows Into Light Two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lastModifiedBy>Wendy Parrett</cp:lastModifiedBy>
  <cp:revision>5</cp:revision>
  <dcterms:created xsi:type="dcterms:W3CDTF">2025-07-16T14:59:55Z</dcterms:created>
  <dcterms:modified xsi:type="dcterms:W3CDTF">2025-08-14T00:23:45Z</dcterms:modified>
</cp:coreProperties>
</file>