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316" r:id="rId3"/>
    <p:sldId id="315" r:id="rId4"/>
    <p:sldId id="329" r:id="rId5"/>
    <p:sldId id="317" r:id="rId6"/>
    <p:sldId id="330" r:id="rId7"/>
    <p:sldId id="331" r:id="rId8"/>
    <p:sldId id="332" r:id="rId9"/>
    <p:sldId id="333" r:id="rId10"/>
    <p:sldId id="334" r:id="rId11"/>
    <p:sldId id="335" r:id="rId12"/>
    <p:sldId id="328" r:id="rId13"/>
    <p:sldId id="318" r:id="rId14"/>
    <p:sldId id="319" r:id="rId15"/>
    <p:sldId id="320" r:id="rId16"/>
    <p:sldId id="321" r:id="rId17"/>
    <p:sldId id="322" r:id="rId18"/>
    <p:sldId id="323" r:id="rId19"/>
    <p:sldId id="324" r:id="rId20"/>
    <p:sldId id="325" r:id="rId21"/>
    <p:sldId id="326" r:id="rId22"/>
    <p:sldId id="327" r:id="rId23"/>
    <p:sldId id="336" r:id="rId24"/>
    <p:sldId id="337" r:id="rId25"/>
    <p:sldId id="345" r:id="rId26"/>
    <p:sldId id="338" r:id="rId27"/>
    <p:sldId id="339" r:id="rId28"/>
    <p:sldId id="340" r:id="rId29"/>
    <p:sldId id="341" r:id="rId30"/>
    <p:sldId id="342" r:id="rId31"/>
    <p:sldId id="343" r:id="rId32"/>
    <p:sldId id="344" r:id="rId33"/>
    <p:sldId id="34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74D942-2355-193B-D4D6-7EE826AEB4DD}" name="Ginger Miller" initials="GM" userId="S::ginger.miller@mdc.mo.gov::36ef6fd1-dde1-4909-b00a-4f0d768f057b"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D9B4F-E588-4023-82FA-7EB181D220CC}" v="1" dt="2025-08-28T13:06:15.055"/>
    <p1510:client id="{36F82D8D-7365-7632-12D2-F720BCDB0675}" v="335" dt="2025-08-28T13:02:14.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6247" autoAdjust="0"/>
  </p:normalViewPr>
  <p:slideViewPr>
    <p:cSldViewPr snapToGrid="0">
      <p:cViewPr varScale="1">
        <p:scale>
          <a:sx n="92" d="100"/>
          <a:sy n="92" d="100"/>
        </p:scale>
        <p:origin x="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DF3EA1-3917-4A96-BA77-AC61BF86FAFE}"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649AE-0A66-4EA8-8BB6-5FB771B14650}" type="slidenum">
              <a:rPr lang="en-US" smtClean="0"/>
              <a:t>‹#›</a:t>
            </a:fld>
            <a:endParaRPr lang="en-US"/>
          </a:p>
        </p:txBody>
      </p:sp>
    </p:spTree>
    <p:extLst>
      <p:ext uri="{BB962C8B-B14F-4D97-AF65-F5344CB8AC3E}">
        <p14:creationId xmlns:p14="http://schemas.microsoft.com/office/powerpoint/2010/main" val="52309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B1DF3-31D3-45E6-6A23-153C43D7F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695C0-F0C4-F784-A864-1D96D5C8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E3731-F9B1-F631-B673-1E49255DF47D}"/>
              </a:ext>
            </a:extLst>
          </p:cNvPr>
          <p:cNvSpPr>
            <a:spLocks noGrp="1"/>
          </p:cNvSpPr>
          <p:nvPr>
            <p:ph type="body" idx="1"/>
          </p:nvPr>
        </p:nvSpPr>
        <p:spPr/>
        <p:txBody>
          <a:bodyPr/>
          <a:lstStyle/>
          <a:p>
            <a:r>
              <a:rPr lang="en-US" i="0" dirty="0"/>
              <a:t>Refer to the photos of different natural disasters in the student guide </a:t>
            </a:r>
            <a:r>
              <a:rPr lang="en-US" b="1" i="0" dirty="0"/>
              <a:t>Lesson 6B Earthquakes and Natural Disasters </a:t>
            </a:r>
            <a:r>
              <a:rPr lang="en-US" i="0" dirty="0"/>
              <a:t>introduction on Page 140. Allow students time to share what they know and record observations.</a:t>
            </a:r>
          </a:p>
        </p:txBody>
      </p:sp>
      <p:sp>
        <p:nvSpPr>
          <p:cNvPr id="4" name="Slide Number Placeholder 3">
            <a:extLst>
              <a:ext uri="{FF2B5EF4-FFF2-40B4-BE49-F238E27FC236}">
                <a16:creationId xmlns:a16="http://schemas.microsoft.com/office/drawing/2014/main" id="{A86ED6C6-03E3-AC21-3AC7-C3C849E0334E}"/>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89592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C16B5-9781-F5CA-6D04-94AD9B3BC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EBE18-FD3B-DFB9-12B5-DF86B9493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CE848-D6F9-0480-E788-831E1B59E9A4}"/>
              </a:ext>
            </a:extLst>
          </p:cNvPr>
          <p:cNvSpPr>
            <a:spLocks noGrp="1"/>
          </p:cNvSpPr>
          <p:nvPr>
            <p:ph type="body" idx="1"/>
          </p:nvPr>
        </p:nvSpPr>
        <p:spPr/>
        <p:txBody>
          <a:bodyPr/>
          <a:lstStyle/>
          <a:p>
            <a:r>
              <a:rPr lang="en-US" i="0" dirty="0"/>
              <a:t>Brainstorm a list on the board. Your list can include:</a:t>
            </a:r>
          </a:p>
          <a:p>
            <a:pPr marL="171450" indent="-171450">
              <a:buFont typeface="Arial" panose="020B0604020202020204" pitchFamily="34" charset="0"/>
              <a:buChar char="•"/>
            </a:pPr>
            <a:r>
              <a:rPr lang="en-US" i="0" dirty="0"/>
              <a:t>Volcanic eruptions</a:t>
            </a:r>
          </a:p>
          <a:p>
            <a:pPr marL="171450" indent="-171450">
              <a:buFont typeface="Arial" panose="020B0604020202020204" pitchFamily="34" charset="0"/>
              <a:buChar char="•"/>
            </a:pPr>
            <a:r>
              <a:rPr lang="en-US" i="0" dirty="0"/>
              <a:t>Tsunamis</a:t>
            </a:r>
          </a:p>
          <a:p>
            <a:pPr marL="171450" indent="-171450">
              <a:buFont typeface="Arial" panose="020B0604020202020204" pitchFamily="34" charset="0"/>
              <a:buChar char="•"/>
            </a:pPr>
            <a:r>
              <a:rPr lang="en-US" i="0" dirty="0"/>
              <a:t>Hurricanes</a:t>
            </a:r>
          </a:p>
          <a:p>
            <a:pPr marL="171450" indent="-171450">
              <a:buFont typeface="Arial" panose="020B0604020202020204" pitchFamily="34" charset="0"/>
              <a:buChar char="•"/>
            </a:pPr>
            <a:r>
              <a:rPr lang="en-US" i="0" dirty="0"/>
              <a:t>Tornadoes</a:t>
            </a:r>
          </a:p>
          <a:p>
            <a:pPr marL="171450" indent="-171450">
              <a:buFont typeface="Arial" panose="020B0604020202020204" pitchFamily="34" charset="0"/>
              <a:buChar char="•"/>
            </a:pPr>
            <a:r>
              <a:rPr lang="en-US" i="0" dirty="0"/>
              <a:t>Floods</a:t>
            </a:r>
          </a:p>
          <a:p>
            <a:pPr marL="171450" indent="-171450">
              <a:buFont typeface="Arial" panose="020B0604020202020204" pitchFamily="34" charset="0"/>
              <a:buChar char="•"/>
            </a:pPr>
            <a:r>
              <a:rPr lang="en-US" i="0" dirty="0"/>
              <a:t>Avalanches</a:t>
            </a:r>
          </a:p>
          <a:p>
            <a:pPr marL="171450" indent="-171450">
              <a:buFont typeface="Arial" panose="020B0604020202020204" pitchFamily="34" charset="0"/>
              <a:buChar char="•"/>
            </a:pPr>
            <a:r>
              <a:rPr lang="en-US" i="0" dirty="0"/>
              <a:t>Landslides</a:t>
            </a:r>
          </a:p>
          <a:p>
            <a:pPr marL="171450" indent="-171450">
              <a:buFont typeface="Arial" panose="020B0604020202020204" pitchFamily="34" charset="0"/>
              <a:buChar char="•"/>
            </a:pPr>
            <a:r>
              <a:rPr lang="en-US" i="0" dirty="0"/>
              <a:t>Wildfires</a:t>
            </a:r>
          </a:p>
          <a:p>
            <a:pPr marL="171450" indent="-171450">
              <a:buFont typeface="Arial" panose="020B0604020202020204" pitchFamily="34" charset="0"/>
              <a:buChar char="•"/>
            </a:pPr>
            <a:r>
              <a:rPr lang="en-US" i="0" dirty="0"/>
              <a:t>Blizzards</a:t>
            </a:r>
          </a:p>
          <a:p>
            <a:pPr marL="171450" indent="-171450">
              <a:buFont typeface="Arial" panose="020B0604020202020204" pitchFamily="34" charset="0"/>
              <a:buChar char="•"/>
            </a:pPr>
            <a:r>
              <a:rPr lang="en-US" i="0" dirty="0"/>
              <a:t>Droughts</a:t>
            </a:r>
          </a:p>
        </p:txBody>
      </p:sp>
      <p:sp>
        <p:nvSpPr>
          <p:cNvPr id="4" name="Slide Number Placeholder 3">
            <a:extLst>
              <a:ext uri="{FF2B5EF4-FFF2-40B4-BE49-F238E27FC236}">
                <a16:creationId xmlns:a16="http://schemas.microsoft.com/office/drawing/2014/main" id="{B2D9A1FD-C2DE-D0FD-A13E-EA2D85EA1CD7}"/>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573426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FD62F-C3CC-C4FB-CA99-9B56F6A68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CC419-01F4-E8AB-C962-187D4E789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F4D01-5069-902F-0524-84F99077E291}"/>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976A7E0E-A6E9-C2F1-DB49-FF38AA7A5DDF}"/>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20748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1718-3130-AFBC-0BDF-42464F0CD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8C955-679B-AF5C-4204-4A331DBF1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848F6-16FA-F01B-E7CB-0E0FDA1B20F0}"/>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6FA9675E-7169-511D-3924-1E7C86BBEEFC}"/>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62870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00C7D-ED53-D56A-349C-1930FE609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C2199-71CA-3AD6-EC5E-CEA9E1854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DA01C-26E1-3F6F-D70F-B581267D27A0}"/>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5E5A678C-E88F-732C-46D0-FC098100052A}"/>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581728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21FAD-F178-65D4-8738-DFA04D134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2DA27-9FD1-E270-9C25-4CEE2F40F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66491-E8AE-881D-760D-2E6E173665DC}"/>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7808E4B6-DD4F-2BD6-5885-2D9042E21B32}"/>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96776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21DED-42DA-46CF-3C3B-F4D57D0E3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D277E-7DC0-A0F5-9D8C-51A96335D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E9844-3405-FDD2-22CB-4F9790DBB5B9}"/>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1506C2B6-B4E7-423C-1A75-28C1B2671E46}"/>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012053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2E8CD-EB45-6477-1FF2-D10668F26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86C1F-0240-647B-4559-B30BDBE82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98500-5C43-74F9-06E2-C3D95AD2717C}"/>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CDEE10C9-229C-B327-311A-08823F70EA3F}"/>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996309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2210C-347F-43CA-5AAD-7E7D5C6A1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60867-3D45-55FE-44B6-8C52328C3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5D3EB-5227-7355-2BEB-3E85354EC325}"/>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9AD3FDA5-E268-5271-4C55-473B4508CD31}"/>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22449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F9D99-A4C0-95DD-C8CA-AEFF1C21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53095-AD7F-73C5-6207-36026E024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7C1B6-E39F-FA8D-0F69-94271C3AB290}"/>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F21C87CA-42B1-4051-3CCF-A0DBC2497045}"/>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812766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A5E9D-BC1E-A2D2-8F84-C21D3CBF96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CCB2E-ADFD-C981-7610-77DE6CED9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44FA0-7639-D2F1-78CC-8B0DFB53E509}"/>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74575E10-4705-BA92-459E-7ACA24331F0E}"/>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3577070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B506C-B408-1136-EFC8-B6C958222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945AF-4AFF-2F09-1A21-703BC9D90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4B63A-5446-A780-5E41-F594A8C6E02E}"/>
              </a:ext>
            </a:extLst>
          </p:cNvPr>
          <p:cNvSpPr>
            <a:spLocks noGrp="1"/>
          </p:cNvSpPr>
          <p:nvPr>
            <p:ph type="body" idx="1"/>
          </p:nvPr>
        </p:nvSpPr>
        <p:spPr/>
        <p:txBody>
          <a:bodyPr/>
          <a:lstStyle/>
          <a:p>
            <a:r>
              <a:rPr lang="en-US" i="0" dirty="0"/>
              <a:t>Read the guiding question together.</a:t>
            </a:r>
          </a:p>
        </p:txBody>
      </p:sp>
      <p:sp>
        <p:nvSpPr>
          <p:cNvPr id="4" name="Slide Number Placeholder 3">
            <a:extLst>
              <a:ext uri="{FF2B5EF4-FFF2-40B4-BE49-F238E27FC236}">
                <a16:creationId xmlns:a16="http://schemas.microsoft.com/office/drawing/2014/main" id="{35F046CE-D1A3-A46A-E405-224E4F24D864}"/>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053540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BC3F-1C20-D645-A871-8A6609A87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0DCA3-9A12-88FB-185D-974B978090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32C96-1593-E40A-093D-EB03297A00F7}"/>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DA288182-AAE9-6FA6-7829-E963D3D416AE}"/>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421748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DDC9E-387B-BB2C-ED08-05804E911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FE447-B514-EE3B-B967-5B553D600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6B753-4148-9BA7-3623-9FB4595F6176}"/>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FA8559AA-8DC9-5579-F057-F86031654FFD}"/>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470764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4044D-EA3B-678C-919B-51B588652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578A1-3C20-E87C-E5D2-C8DA24BEE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0AB8F-6EBF-ED5B-AD76-B2D0C99993BC}"/>
              </a:ext>
            </a:extLst>
          </p:cNvPr>
          <p:cNvSpPr>
            <a:spLocks noGrp="1"/>
          </p:cNvSpPr>
          <p:nvPr>
            <p:ph type="body" idx="1"/>
          </p:nvPr>
        </p:nvSpPr>
        <p:spPr/>
        <p:txBody>
          <a:bodyPr/>
          <a:lstStyle/>
          <a:p>
            <a:r>
              <a:rPr lang="en-US" i="0" dirty="0"/>
              <a:t>Allow students time to review the list and circle the natural events that happen in Missouri.</a:t>
            </a:r>
          </a:p>
        </p:txBody>
      </p:sp>
      <p:sp>
        <p:nvSpPr>
          <p:cNvPr id="4" name="Slide Number Placeholder 3">
            <a:extLst>
              <a:ext uri="{FF2B5EF4-FFF2-40B4-BE49-F238E27FC236}">
                <a16:creationId xmlns:a16="http://schemas.microsoft.com/office/drawing/2014/main" id="{B8141E06-AB9A-E17F-672A-8E1597C3D4C7}"/>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089062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1B461-8E66-DFA8-1307-BF08F00D7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527F9-FD60-9432-CD05-6CF94C669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B75FD-3F6A-4C26-9A03-1017EB7001A5}"/>
              </a:ext>
            </a:extLst>
          </p:cNvPr>
          <p:cNvSpPr>
            <a:spLocks noGrp="1"/>
          </p:cNvSpPr>
          <p:nvPr>
            <p:ph type="body" idx="1"/>
          </p:nvPr>
        </p:nvSpPr>
        <p:spPr/>
        <p:txBody>
          <a:bodyPr/>
          <a:lstStyle/>
          <a:p>
            <a:r>
              <a:rPr lang="en-US" i="0" dirty="0"/>
              <a:t>Read together from the student guide </a:t>
            </a:r>
            <a:r>
              <a:rPr lang="en-US" b="1" i="0" dirty="0"/>
              <a:t>Read Together 6B Earthquakes and Natural Disasters </a:t>
            </a:r>
            <a:r>
              <a:rPr lang="en-US" i="0" dirty="0"/>
              <a:t>section on Page 141.</a:t>
            </a:r>
          </a:p>
        </p:txBody>
      </p:sp>
      <p:sp>
        <p:nvSpPr>
          <p:cNvPr id="4" name="Slide Number Placeholder 3">
            <a:extLst>
              <a:ext uri="{FF2B5EF4-FFF2-40B4-BE49-F238E27FC236}">
                <a16:creationId xmlns:a16="http://schemas.microsoft.com/office/drawing/2014/main" id="{7E127A9D-0DB9-191E-C781-8D1670F047E3}"/>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2601633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2D057-6098-ECFE-22B4-159F6448F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95214-B5B9-FBEA-50D3-3951B4EE2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2FEA8-D7D2-24E4-D25B-7FFBCA3EF76A}"/>
              </a:ext>
            </a:extLst>
          </p:cNvPr>
          <p:cNvSpPr>
            <a:spLocks noGrp="1"/>
          </p:cNvSpPr>
          <p:nvPr>
            <p:ph type="body" idx="1"/>
          </p:nvPr>
        </p:nvSpPr>
        <p:spPr/>
        <p:txBody>
          <a:bodyPr/>
          <a:lstStyle/>
          <a:p>
            <a:r>
              <a:rPr lang="en-US" i="0" dirty="0"/>
              <a:t>Read together from the student guide </a:t>
            </a:r>
            <a:r>
              <a:rPr lang="en-US" b="1" i="0" dirty="0"/>
              <a:t>Read Together 6B Earthquakes and Natural Disasters </a:t>
            </a:r>
            <a:r>
              <a:rPr lang="en-US" i="0" dirty="0"/>
              <a:t>section on Page 141.</a:t>
            </a:r>
          </a:p>
        </p:txBody>
      </p:sp>
      <p:sp>
        <p:nvSpPr>
          <p:cNvPr id="4" name="Slide Number Placeholder 3">
            <a:extLst>
              <a:ext uri="{FF2B5EF4-FFF2-40B4-BE49-F238E27FC236}">
                <a16:creationId xmlns:a16="http://schemas.microsoft.com/office/drawing/2014/main" id="{26CF02E2-AEBD-B158-EE34-990EAFF53FDC}"/>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481580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6150E-883C-A35B-0A58-416FF608B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22DE5-9B24-AC2E-5D58-17188D44F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70E05-3954-7F83-FE3D-058EA054FFA6}"/>
              </a:ext>
            </a:extLst>
          </p:cNvPr>
          <p:cNvSpPr>
            <a:spLocks noGrp="1"/>
          </p:cNvSpPr>
          <p:nvPr>
            <p:ph type="body" idx="1"/>
          </p:nvPr>
        </p:nvSpPr>
        <p:spPr/>
        <p:txBody>
          <a:bodyPr/>
          <a:lstStyle/>
          <a:p>
            <a:r>
              <a:rPr lang="en-US" i="0" dirty="0"/>
              <a:t>(Quickly is a relative term to describe changes that can happen over a few minutes, hours, or days. Flooding can be fast [i.e., flash flooding] or slow flooding.)</a:t>
            </a:r>
          </a:p>
        </p:txBody>
      </p:sp>
      <p:sp>
        <p:nvSpPr>
          <p:cNvPr id="4" name="Slide Number Placeholder 3">
            <a:extLst>
              <a:ext uri="{FF2B5EF4-FFF2-40B4-BE49-F238E27FC236}">
                <a16:creationId xmlns:a16="http://schemas.microsoft.com/office/drawing/2014/main" id="{21C59BA8-F4E8-5BEF-E1DA-036B8ECE938A}"/>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57935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38A83-6774-C895-CB27-6283BE673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3D80B-21CD-D24F-BABE-64A50B4CD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421B5-E181-2E27-C90B-8B4C435C8F81}"/>
              </a:ext>
            </a:extLst>
          </p:cNvPr>
          <p:cNvSpPr>
            <a:spLocks noGrp="1"/>
          </p:cNvSpPr>
          <p:nvPr>
            <p:ph type="body" idx="1"/>
          </p:nvPr>
        </p:nvSpPr>
        <p:spPr/>
        <p:txBody>
          <a:bodyPr/>
          <a:lstStyle/>
          <a:p>
            <a:r>
              <a:rPr lang="en-US" i="0" dirty="0"/>
              <a:t>Have students discuss with a partner or group mates and record observations on their Venn diagram on </a:t>
            </a:r>
            <a:r>
              <a:rPr lang="en-US" b="1" i="0" dirty="0"/>
              <a:t>Science Notebook 6B Comparing Natural Disasters </a:t>
            </a:r>
            <a:r>
              <a:rPr lang="en-US" i="0" dirty="0"/>
              <a:t>on Page 142. </a:t>
            </a:r>
          </a:p>
        </p:txBody>
      </p:sp>
      <p:sp>
        <p:nvSpPr>
          <p:cNvPr id="4" name="Slide Number Placeholder 3">
            <a:extLst>
              <a:ext uri="{FF2B5EF4-FFF2-40B4-BE49-F238E27FC236}">
                <a16:creationId xmlns:a16="http://schemas.microsoft.com/office/drawing/2014/main" id="{86563961-7A21-CCA2-FDE1-C4BDB5524DEA}"/>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1479906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A233D-E008-3489-5F0A-6CB9CEA9C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46721-93D5-8938-7449-C5ECDE3C3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532DE-38CB-8D0D-050D-F87AE57974CD}"/>
              </a:ext>
            </a:extLst>
          </p:cNvPr>
          <p:cNvSpPr>
            <a:spLocks noGrp="1"/>
          </p:cNvSpPr>
          <p:nvPr>
            <p:ph type="body" idx="1"/>
          </p:nvPr>
        </p:nvSpPr>
        <p:spPr/>
        <p:txBody>
          <a:bodyPr/>
          <a:lstStyle/>
          <a:p>
            <a:r>
              <a:rPr lang="en-US" i="0" dirty="0"/>
              <a:t>Have a class discussion about the following questions:</a:t>
            </a:r>
          </a:p>
          <a:p>
            <a:endParaRPr lang="en-US" i="0" dirty="0"/>
          </a:p>
          <a:p>
            <a:r>
              <a:rPr lang="en-US" b="1" i="0" dirty="0"/>
              <a:t>What dangers are natural disasters to people and animals? </a:t>
            </a:r>
            <a:r>
              <a:rPr lang="en-US" i="0" dirty="0"/>
              <a:t>(Floods and fire displace wildlife. Drought reduces drinking water and kills fish stranded in stream pools.)</a:t>
            </a:r>
          </a:p>
        </p:txBody>
      </p:sp>
      <p:sp>
        <p:nvSpPr>
          <p:cNvPr id="4" name="Slide Number Placeholder 3">
            <a:extLst>
              <a:ext uri="{FF2B5EF4-FFF2-40B4-BE49-F238E27FC236}">
                <a16:creationId xmlns:a16="http://schemas.microsoft.com/office/drawing/2014/main" id="{E6B86DD9-C644-E093-65CB-B85D51DCB116}"/>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388932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0A2B-0DDC-9D76-65A3-1D1E95922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18893-89BE-B8A8-ABFB-4C9B4F9AC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4300A-6239-DDAA-FD1B-946913DDA296}"/>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333C89A4-74AB-D385-767B-2046B690E609}"/>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2428208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93CBD-A610-47B4-E70E-918FD2552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E06D9-8FD4-91EB-7294-C798C3F98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FF1C1-8A63-6C3D-6204-D1BBED0E8005}"/>
              </a:ext>
            </a:extLst>
          </p:cNvPr>
          <p:cNvSpPr>
            <a:spLocks noGrp="1"/>
          </p:cNvSpPr>
          <p:nvPr>
            <p:ph type="body" idx="1"/>
          </p:nvPr>
        </p:nvSpPr>
        <p:spPr/>
        <p:txBody>
          <a:bodyPr/>
          <a:lstStyle/>
          <a:p>
            <a:r>
              <a:rPr lang="en-US" i="0" dirty="0"/>
              <a:t>(</a:t>
            </a:r>
            <a:r>
              <a:rPr lang="en-US" b="1" i="0" dirty="0"/>
              <a:t>Teacher Note: </a:t>
            </a:r>
            <a:r>
              <a:rPr lang="en-US" i="0" dirty="0"/>
              <a:t>Discuss with school administration if it is appropriate to conduct a classroom earthquake drill during this lesson.)</a:t>
            </a:r>
          </a:p>
        </p:txBody>
      </p:sp>
      <p:sp>
        <p:nvSpPr>
          <p:cNvPr id="4" name="Slide Number Placeholder 3">
            <a:extLst>
              <a:ext uri="{FF2B5EF4-FFF2-40B4-BE49-F238E27FC236}">
                <a16:creationId xmlns:a16="http://schemas.microsoft.com/office/drawing/2014/main" id="{E2815972-E939-8C4F-5B2D-DFC5E2D01582}"/>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282917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540F9-8620-877A-7EBD-E00A46526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35520-E49C-5C25-E6E6-7DBBEF633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63D95-48BB-B726-9AE4-70F8CCB1C321}"/>
              </a:ext>
            </a:extLst>
          </p:cNvPr>
          <p:cNvSpPr>
            <a:spLocks noGrp="1"/>
          </p:cNvSpPr>
          <p:nvPr>
            <p:ph type="body" idx="1"/>
          </p:nvPr>
        </p:nvSpPr>
        <p:spPr/>
        <p:txBody>
          <a:bodyPr/>
          <a:lstStyle/>
          <a:p>
            <a:r>
              <a:rPr lang="en-US" dirty="0"/>
              <a:t>Discuss</a:t>
            </a:r>
            <a:r>
              <a:rPr lang="en-US" i="0" dirty="0"/>
              <a:t> the </a:t>
            </a:r>
            <a:r>
              <a:rPr lang="en-US" b="1" i="0" dirty="0"/>
              <a:t>Talk About It</a:t>
            </a:r>
            <a:r>
              <a:rPr lang="en-US" i="0" dirty="0"/>
              <a:t>.</a:t>
            </a:r>
          </a:p>
        </p:txBody>
      </p:sp>
      <p:sp>
        <p:nvSpPr>
          <p:cNvPr id="4" name="Slide Number Placeholder 3">
            <a:extLst>
              <a:ext uri="{FF2B5EF4-FFF2-40B4-BE49-F238E27FC236}">
                <a16:creationId xmlns:a16="http://schemas.microsoft.com/office/drawing/2014/main" id="{0909F46E-8B19-1E39-5B4E-2A4E1EF2297C}"/>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1527096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E323C-A108-8741-A026-53A03637A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C2EA5-0050-164B-039A-A5C2AFFA4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ACCCA-B423-6CEF-2AB2-A937FC3A52A7}"/>
              </a:ext>
            </a:extLst>
          </p:cNvPr>
          <p:cNvSpPr>
            <a:spLocks noGrp="1"/>
          </p:cNvSpPr>
          <p:nvPr>
            <p:ph type="body" idx="1"/>
          </p:nvPr>
        </p:nvSpPr>
        <p:spPr/>
        <p:txBody>
          <a:bodyPr/>
          <a:lstStyle/>
          <a:p>
            <a:r>
              <a:rPr lang="en-US" b="1" i="0" dirty="0"/>
              <a:t>Natural Disaster Posters</a:t>
            </a:r>
          </a:p>
          <a:p>
            <a:endParaRPr lang="en-US" i="0" dirty="0"/>
          </a:p>
          <a:p>
            <a:r>
              <a:rPr lang="en-US" i="0" dirty="0"/>
              <a:t>Refer to the list of natural disasters brainstormed as a class. Have students create an informative poster about one natural disaster from that list. Students will research their chosen natural disaster, describe the dangers to people and animals and ways that humans prepare for it. Provide books from your school or local library on different types of natural disasters. You can also share the online links to free Children’s Encyclopedia websites from the MDC Teacher Portal. </a:t>
            </a:r>
          </a:p>
          <a:p>
            <a:endParaRPr lang="en-US" i="0" dirty="0"/>
          </a:p>
          <a:p>
            <a:r>
              <a:rPr lang="en-US" i="0" dirty="0"/>
              <a:t>The poster needs to include:</a:t>
            </a:r>
          </a:p>
          <a:p>
            <a:pPr marL="171450" indent="-171450">
              <a:buFont typeface="Arial" panose="020B0604020202020204" pitchFamily="34" charset="0"/>
              <a:buChar char="•"/>
            </a:pPr>
            <a:r>
              <a:rPr lang="en-US" i="0" dirty="0"/>
              <a:t>Pictures (can be printed, drawn, or cut out) with captions</a:t>
            </a:r>
          </a:p>
          <a:p>
            <a:pPr marL="171450" indent="-171450">
              <a:buFont typeface="Arial" panose="020B0604020202020204" pitchFamily="34" charset="0"/>
              <a:buChar char="•"/>
            </a:pPr>
            <a:r>
              <a:rPr lang="en-US" i="0" dirty="0"/>
              <a:t>Description of the natural event and an explanation of why it is either a quick or slow change.</a:t>
            </a:r>
          </a:p>
          <a:p>
            <a:pPr marL="171450" indent="-171450">
              <a:buFont typeface="Arial" panose="020B0604020202020204" pitchFamily="34" charset="0"/>
              <a:buChar char="•"/>
            </a:pPr>
            <a:r>
              <a:rPr lang="en-US" i="0" dirty="0"/>
              <a:t>How to prepare before or during a natural event</a:t>
            </a:r>
          </a:p>
          <a:p>
            <a:pPr marL="171450" indent="-171450">
              <a:buFont typeface="Arial" panose="020B0604020202020204" pitchFamily="34" charset="0"/>
              <a:buChar char="•"/>
            </a:pPr>
            <a:endParaRPr lang="en-US" i="0" dirty="0"/>
          </a:p>
          <a:p>
            <a:pPr marL="0" indent="0">
              <a:buFont typeface="Arial" panose="020B0604020202020204" pitchFamily="34" charset="0"/>
              <a:buNone/>
            </a:pPr>
            <a:r>
              <a:rPr lang="en-US" i="0" dirty="0"/>
              <a:t>Display posters outside your classroom to share information with other students.</a:t>
            </a:r>
          </a:p>
        </p:txBody>
      </p:sp>
      <p:sp>
        <p:nvSpPr>
          <p:cNvPr id="4" name="Slide Number Placeholder 3">
            <a:extLst>
              <a:ext uri="{FF2B5EF4-FFF2-40B4-BE49-F238E27FC236}">
                <a16:creationId xmlns:a16="http://schemas.microsoft.com/office/drawing/2014/main" id="{17CE2A7E-DF66-F615-C10B-0F404BCFF0F6}"/>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3778668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F3619-40F4-6C3F-74EB-7E28128A6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09DAE-A767-8D91-C8F6-8FCA93123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64AEF-B3BE-10BC-ED3A-62E7DECED198}"/>
              </a:ext>
            </a:extLst>
          </p:cNvPr>
          <p:cNvSpPr>
            <a:spLocks noGrp="1"/>
          </p:cNvSpPr>
          <p:nvPr>
            <p:ph type="body" idx="1"/>
          </p:nvPr>
        </p:nvSpPr>
        <p:spPr/>
        <p:txBody>
          <a:bodyPr/>
          <a:lstStyle/>
          <a:p>
            <a:r>
              <a:rPr lang="en-US" b="1" dirty="0"/>
              <a:t>Guiding Question: </a:t>
            </a:r>
            <a:r>
              <a:rPr lang="en-US" dirty="0"/>
              <a:t>How do natural disasters affect the Earth? </a:t>
            </a:r>
          </a:p>
          <a:p>
            <a:endParaRPr lang="en-US" dirty="0"/>
          </a:p>
          <a:p>
            <a:r>
              <a:rPr lang="en-US" dirty="0"/>
              <a:t>After</a:t>
            </a:r>
            <a:r>
              <a:rPr lang="en-US" b="0" i="0" dirty="0"/>
              <a:t> exploring the concept of different natural disasters and if they happen quickly or slowly, have students open their student guides to the </a:t>
            </a:r>
            <a:r>
              <a:rPr lang="en-US" b="1" i="0" dirty="0"/>
              <a:t>6B Claim, Evidence, Reasoning </a:t>
            </a:r>
            <a:r>
              <a:rPr lang="en-US" b="0" i="0" dirty="0"/>
              <a:t>section on Page 143. Guide students through the page by reviewing each section as a class and revisiting the scientific concepts learned to help answer each section.</a:t>
            </a:r>
            <a:endParaRPr lang="en-US"/>
          </a:p>
        </p:txBody>
      </p:sp>
      <p:sp>
        <p:nvSpPr>
          <p:cNvPr id="4" name="Slide Number Placeholder 3">
            <a:extLst>
              <a:ext uri="{FF2B5EF4-FFF2-40B4-BE49-F238E27FC236}">
                <a16:creationId xmlns:a16="http://schemas.microsoft.com/office/drawing/2014/main" id="{6AE94E29-6DC2-73A3-092B-E1539B3B773C}"/>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1454861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5FC0-E030-8D81-AA33-2618D2BFC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40FDF-EBF2-B16F-249C-5B2D0E6E4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6A86F-1340-4808-63DA-0AAD849D80F2}"/>
              </a:ext>
            </a:extLst>
          </p:cNvPr>
          <p:cNvSpPr>
            <a:spLocks noGrp="1"/>
          </p:cNvSpPr>
          <p:nvPr>
            <p:ph type="body" idx="1"/>
          </p:nvPr>
        </p:nvSpPr>
        <p:spPr/>
        <p:txBody>
          <a:bodyPr/>
          <a:lstStyle/>
          <a:p>
            <a:r>
              <a:rPr lang="en-US" dirty="0"/>
              <a:t>Rubric:</a:t>
            </a:r>
          </a:p>
          <a:p>
            <a:r>
              <a:rPr lang="en-US" dirty="0"/>
              <a:t>4 (Exceeds) — Through the poster and CER statement, student clearly displays the natural disaster and</a:t>
            </a:r>
          </a:p>
          <a:p>
            <a:r>
              <a:rPr lang="en-US" dirty="0"/>
              <a:t>describes the changes that happen to the Earth with pictures, captions, explanations, etc.</a:t>
            </a:r>
          </a:p>
          <a:p>
            <a:r>
              <a:rPr lang="en-US" dirty="0"/>
              <a:t>3 (Meets) — Through the poster and CER statement, student somewhat displays the natural disaster and</a:t>
            </a:r>
          </a:p>
          <a:p>
            <a:r>
              <a:rPr lang="en-US" dirty="0"/>
              <a:t>somewhat describes the changes that happen to the Earth with pictures, captions, explanations, etc.</a:t>
            </a:r>
          </a:p>
          <a:p>
            <a:r>
              <a:rPr lang="en-US" dirty="0"/>
              <a:t>2 (Partially meets) — Through the poster and CER statement, student somewhat displays the natural disaster</a:t>
            </a:r>
          </a:p>
          <a:p>
            <a:r>
              <a:rPr lang="en-US" dirty="0"/>
              <a:t>and hardly describes the changes that happen to the Earth with pictures, captions, explanations, etc.</a:t>
            </a:r>
          </a:p>
          <a:p>
            <a:r>
              <a:rPr lang="en-US" dirty="0"/>
              <a:t>1 (Doesn’t meet) — Student poster or CER statement does not display the natural disaster or offer any</a:t>
            </a:r>
          </a:p>
          <a:p>
            <a:r>
              <a:rPr lang="en-US" dirty="0"/>
              <a:t>information.</a:t>
            </a:r>
          </a:p>
        </p:txBody>
      </p:sp>
      <p:sp>
        <p:nvSpPr>
          <p:cNvPr id="4" name="Slide Number Placeholder 3">
            <a:extLst>
              <a:ext uri="{FF2B5EF4-FFF2-40B4-BE49-F238E27FC236}">
                <a16:creationId xmlns:a16="http://schemas.microsoft.com/office/drawing/2014/main" id="{57291BDF-8E71-505D-CCF2-7FDB30C0DAC8}"/>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121894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5F856-1D77-ED61-2DE3-83FFE0BD9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0C6E1-3F18-A1B3-5CA6-39782DC56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073D0-69C0-D17E-99A5-62763BC92A52}"/>
              </a:ext>
            </a:extLst>
          </p:cNvPr>
          <p:cNvSpPr>
            <a:spLocks noGrp="1"/>
          </p:cNvSpPr>
          <p:nvPr>
            <p:ph type="body" idx="1"/>
          </p:nvPr>
        </p:nvSpPr>
        <p:spPr/>
        <p:txBody>
          <a:bodyPr/>
          <a:lstStyle/>
          <a:p>
            <a:r>
              <a:rPr lang="en-US" i="0" dirty="0"/>
              <a:t>Divide students into groups of 3-4. Give each group a tray with a pile of sand and a spray bottle filled with water. Have students shape the sand into a landform (mountain, hill, canyon, etc.), using water from the spray bottle to help shape it and hold it together.</a:t>
            </a:r>
          </a:p>
        </p:txBody>
      </p:sp>
      <p:sp>
        <p:nvSpPr>
          <p:cNvPr id="4" name="Slide Number Placeholder 3">
            <a:extLst>
              <a:ext uri="{FF2B5EF4-FFF2-40B4-BE49-F238E27FC236}">
                <a16:creationId xmlns:a16="http://schemas.microsoft.com/office/drawing/2014/main" id="{D92C369C-8628-325D-7C55-63E681D3B10A}"/>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36644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238D-82CA-E8CD-F9DD-B7E19F853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02699-7E07-743A-5286-F8052CCB4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40016-61F4-7CBF-A5D4-8551EC38252F}"/>
              </a:ext>
            </a:extLst>
          </p:cNvPr>
          <p:cNvSpPr>
            <a:spLocks noGrp="1"/>
          </p:cNvSpPr>
          <p:nvPr>
            <p:ph type="body" idx="1"/>
          </p:nvPr>
        </p:nvSpPr>
        <p:spPr/>
        <p:txBody>
          <a:bodyPr/>
          <a:lstStyle/>
          <a:p>
            <a:r>
              <a:rPr lang="en-US" i="0" dirty="0"/>
              <a:t>Inform your students that earthquakes can occur over a short period of time such as 30 seconds, or even several minutes. </a:t>
            </a:r>
          </a:p>
        </p:txBody>
      </p:sp>
      <p:sp>
        <p:nvSpPr>
          <p:cNvPr id="4" name="Slide Number Placeholder 3">
            <a:extLst>
              <a:ext uri="{FF2B5EF4-FFF2-40B4-BE49-F238E27FC236}">
                <a16:creationId xmlns:a16="http://schemas.microsoft.com/office/drawing/2014/main" id="{AEF17B61-B111-8376-ED62-D5D6B03EF746}"/>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52201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6D7B-37EA-94A0-F483-E8E3C2924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86326-B8FC-240A-886E-157A36469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AC614-DF2E-A7A0-1896-8AB66B8E7F6B}"/>
              </a:ext>
            </a:extLst>
          </p:cNvPr>
          <p:cNvSpPr>
            <a:spLocks noGrp="1"/>
          </p:cNvSpPr>
          <p:nvPr>
            <p:ph type="body" idx="1"/>
          </p:nvPr>
        </p:nvSpPr>
        <p:spPr/>
        <p:txBody>
          <a:bodyPr/>
          <a:lstStyle/>
          <a:p>
            <a:r>
              <a:rPr lang="en-US" i="0" dirty="0"/>
              <a:t>Tell them that they are going to gently shake their tray with the sand landform for 10 seconds. </a:t>
            </a:r>
            <a:r>
              <a:rPr lang="en-US" b="1" i="0" dirty="0"/>
              <a:t>Teacher Note: </a:t>
            </a:r>
            <a:r>
              <a:rPr lang="en-US" i="0" dirty="0"/>
              <a:t>Demonstrate what is meant by a gentle shake before the students begin.</a:t>
            </a:r>
          </a:p>
        </p:txBody>
      </p:sp>
      <p:sp>
        <p:nvSpPr>
          <p:cNvPr id="4" name="Slide Number Placeholder 3">
            <a:extLst>
              <a:ext uri="{FF2B5EF4-FFF2-40B4-BE49-F238E27FC236}">
                <a16:creationId xmlns:a16="http://schemas.microsoft.com/office/drawing/2014/main" id="{F2EFB317-5C97-E840-FFB0-5AE679D272F9}"/>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58355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22771-C8B0-BDA8-E5EA-325A1379E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D3A10-03B5-C39C-1199-1C770A9EA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1ED9F-FBFD-B6A0-6945-44608BE4DFEE}"/>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67DE96B8-7320-A567-F7A9-19C3A1EC728E}"/>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413013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25B4A-FF1B-82AB-9D95-1B7AF321C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9CC7B-B2DA-6A87-286F-C68A6D874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0F1AE-B985-40A2-6B88-B119C482DB96}"/>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00AFD41D-A810-24AF-2C2A-09E6A21D1E69}"/>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967810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DFA7-A101-2C71-0D38-E4AA34274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0E071-B75F-5873-DF39-5488FC289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1DD46-148D-96FD-C942-C1F4D3865844}"/>
              </a:ext>
            </a:extLst>
          </p:cNvPr>
          <p:cNvSpPr>
            <a:spLocks noGrp="1"/>
          </p:cNvSpPr>
          <p:nvPr>
            <p:ph type="body" idx="1"/>
          </p:nvPr>
        </p:nvSpPr>
        <p:spPr/>
        <p:txBody>
          <a:bodyPr/>
          <a:lstStyle/>
          <a:p>
            <a:r>
              <a:rPr lang="en-US" i="0" dirty="0"/>
              <a:t>From the </a:t>
            </a:r>
            <a:r>
              <a:rPr lang="en-US" i="1" dirty="0"/>
              <a:t>MDC Teacher Portal</a:t>
            </a:r>
            <a:r>
              <a:rPr lang="en-US" i="0" dirty="0"/>
              <a:t>, share with your students the online encyclopedia link to the term </a:t>
            </a:r>
            <a:r>
              <a:rPr lang="en-US" b="1" i="0" dirty="0"/>
              <a:t>Natural Disasters </a:t>
            </a:r>
            <a:r>
              <a:rPr lang="en-US" i="0" dirty="0"/>
              <a:t>and share the description of different types of natural disasters. </a:t>
            </a:r>
          </a:p>
        </p:txBody>
      </p:sp>
      <p:sp>
        <p:nvSpPr>
          <p:cNvPr id="4" name="Slide Number Placeholder 3">
            <a:extLst>
              <a:ext uri="{FF2B5EF4-FFF2-40B4-BE49-F238E27FC236}">
                <a16:creationId xmlns:a16="http://schemas.microsoft.com/office/drawing/2014/main" id="{4A9C5D16-FD90-0DE8-CC5B-38156376427B}"/>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343829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E02FA-E7DD-E957-A881-988E6EA5FF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DA8CF9-444B-BBE7-3B75-C07A445C0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F51788-2F1B-1827-D5E5-F9F3A7BA673D}"/>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5" name="Footer Placeholder 4">
            <a:extLst>
              <a:ext uri="{FF2B5EF4-FFF2-40B4-BE49-F238E27FC236}">
                <a16:creationId xmlns:a16="http://schemas.microsoft.com/office/drawing/2014/main" id="{8E8A980E-7ED7-D739-CCC2-2B4F4CE7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1C9CF-D870-C777-6F4F-C310743BC59E}"/>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4078885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70EC-1B9D-EDF3-DAD3-810FB86581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5F5C8F-7E68-9EEE-C324-8525D3F1FF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E5F98-92F1-96FE-1DF9-CF4B39E6387D}"/>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5" name="Footer Placeholder 4">
            <a:extLst>
              <a:ext uri="{FF2B5EF4-FFF2-40B4-BE49-F238E27FC236}">
                <a16:creationId xmlns:a16="http://schemas.microsoft.com/office/drawing/2014/main" id="{2725E68B-2C56-462E-87C7-0C1AA3DE1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B826D-61CB-9308-216D-496AC55C5EFE}"/>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383940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09F30B-40E4-BF89-EB5D-554DAF51BE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A3AFAF-C3B5-E6C3-C40A-D54D681729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14502-9C5E-34E3-BEEE-C059EAC06A35}"/>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5" name="Footer Placeholder 4">
            <a:extLst>
              <a:ext uri="{FF2B5EF4-FFF2-40B4-BE49-F238E27FC236}">
                <a16:creationId xmlns:a16="http://schemas.microsoft.com/office/drawing/2014/main" id="{357365DE-3BFC-A08D-FB70-0A7ABD09C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2FA3A-412A-01EA-B3E7-E7811D577C86}"/>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256580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AD575-3210-FA80-56C6-E6AD417833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A582C-93A0-7BE4-EFD3-4A0ECB33D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2BD94-ED30-BAE9-10B4-33C48F39ED92}"/>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5" name="Footer Placeholder 4">
            <a:extLst>
              <a:ext uri="{FF2B5EF4-FFF2-40B4-BE49-F238E27FC236}">
                <a16:creationId xmlns:a16="http://schemas.microsoft.com/office/drawing/2014/main" id="{EDC5D112-1463-1CAA-F30E-0DA3D76BC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C42B8-E9EE-E561-1A9E-EE46DAA37463}"/>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4116854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67A8-0EE5-CA51-691D-66447532FC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482410-E85A-2628-2828-D094395595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C83F3E-E804-873B-BAD7-3741608DD406}"/>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5" name="Footer Placeholder 4">
            <a:extLst>
              <a:ext uri="{FF2B5EF4-FFF2-40B4-BE49-F238E27FC236}">
                <a16:creationId xmlns:a16="http://schemas.microsoft.com/office/drawing/2014/main" id="{92BF2602-69A6-3CA9-7B4D-6614E84E4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997BA-5DFB-B236-CC06-49E968F437D4}"/>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301436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204A-296F-7E2D-1C01-715D9A391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4DB21-8E32-FF45-6DBE-411B50DACB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22B4A-8681-BE35-866A-BDC3A473EC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6915A-0E69-5408-5AF5-2DE5BEBB547E}"/>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6" name="Footer Placeholder 5">
            <a:extLst>
              <a:ext uri="{FF2B5EF4-FFF2-40B4-BE49-F238E27FC236}">
                <a16:creationId xmlns:a16="http://schemas.microsoft.com/office/drawing/2014/main" id="{5190F5D2-CEBE-44F3-52DB-6DFDF3910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5729D-25FD-7BBB-064B-07FF428111A2}"/>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243561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21BD-9001-FB2E-06FA-30C6895094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905EE-4F65-E559-4B3A-36A589F406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E5285A-E9A7-61C3-3D4A-560C4D4E80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9FFDE7-45F6-DC62-ED05-222CC4D07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48C246-1C9F-DA96-60B0-BA57975439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13123B-3FB8-9887-7337-16A5EA2721D0}"/>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8" name="Footer Placeholder 7">
            <a:extLst>
              <a:ext uri="{FF2B5EF4-FFF2-40B4-BE49-F238E27FC236}">
                <a16:creationId xmlns:a16="http://schemas.microsoft.com/office/drawing/2014/main" id="{51CE7EFD-10B8-0D83-6F41-5D1EC174B6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5FDEAC-3D82-4CB6-270C-9A3D711D0A4D}"/>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197887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428CB-FA44-9738-6B77-32E8EB58C5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DB80CA-70CF-057B-2338-4E437A038067}"/>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4" name="Footer Placeholder 3">
            <a:extLst>
              <a:ext uri="{FF2B5EF4-FFF2-40B4-BE49-F238E27FC236}">
                <a16:creationId xmlns:a16="http://schemas.microsoft.com/office/drawing/2014/main" id="{B27BB1BA-E40B-3E85-210A-531453B57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48E5E-B179-CF59-0914-6BBF8DA9B434}"/>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300924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390D5-FB77-9D10-DA20-6178010044E3}"/>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3" name="Footer Placeholder 2">
            <a:extLst>
              <a:ext uri="{FF2B5EF4-FFF2-40B4-BE49-F238E27FC236}">
                <a16:creationId xmlns:a16="http://schemas.microsoft.com/office/drawing/2014/main" id="{1A6A3C16-B4F0-81E8-7DEC-54872198B2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CA24AE-DD53-6A47-40EE-B475999387F5}"/>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210622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F7DD-1234-C44F-A31C-DFB031DF91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80198-772D-8C75-B6A9-39BE1260AA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3C9B9-707B-B779-CC3F-C9225C184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E9E0E2-9C63-8DC4-4405-90B4D93CCE01}"/>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6" name="Footer Placeholder 5">
            <a:extLst>
              <a:ext uri="{FF2B5EF4-FFF2-40B4-BE49-F238E27FC236}">
                <a16:creationId xmlns:a16="http://schemas.microsoft.com/office/drawing/2014/main" id="{469B93EA-9BB7-8F03-0153-D25DA97BE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D5552-7262-04EE-78BD-14044021BAC3}"/>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158670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0FB9-F997-7FC5-5B87-4D2035E28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6ED6C6-0531-CCD5-832A-A17C200AE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971485-3B31-15D2-FE39-523BA69E95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B6683D-DA40-DBA6-3FCE-9DCA2A9C1E05}"/>
              </a:ext>
            </a:extLst>
          </p:cNvPr>
          <p:cNvSpPr>
            <a:spLocks noGrp="1"/>
          </p:cNvSpPr>
          <p:nvPr>
            <p:ph type="dt" sz="half" idx="10"/>
          </p:nvPr>
        </p:nvSpPr>
        <p:spPr/>
        <p:txBody>
          <a:bodyPr/>
          <a:lstStyle/>
          <a:p>
            <a:fld id="{61BF4B9B-07EA-4133-B4C7-B212E41743B8}" type="datetimeFigureOut">
              <a:rPr lang="en-US" smtClean="0"/>
              <a:t>8/28/2025</a:t>
            </a:fld>
            <a:endParaRPr lang="en-US"/>
          </a:p>
        </p:txBody>
      </p:sp>
      <p:sp>
        <p:nvSpPr>
          <p:cNvPr id="6" name="Footer Placeholder 5">
            <a:extLst>
              <a:ext uri="{FF2B5EF4-FFF2-40B4-BE49-F238E27FC236}">
                <a16:creationId xmlns:a16="http://schemas.microsoft.com/office/drawing/2014/main" id="{8094D098-638D-CA95-4ED0-126A31B89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3A395A-CFB1-F499-FD17-D6A56FA3076A}"/>
              </a:ext>
            </a:extLst>
          </p:cNvPr>
          <p:cNvSpPr>
            <a:spLocks noGrp="1"/>
          </p:cNvSpPr>
          <p:nvPr>
            <p:ph type="sldNum" sz="quarter" idx="12"/>
          </p:nvPr>
        </p:nvSpPr>
        <p:spPr/>
        <p:txBody>
          <a:bodyPr/>
          <a:lstStyle/>
          <a:p>
            <a:fld id="{1D6E38F2-28F2-45D0-AB12-DBD2BC5269AD}" type="slidenum">
              <a:rPr lang="en-US" smtClean="0"/>
              <a:t>‹#›</a:t>
            </a:fld>
            <a:endParaRPr lang="en-US"/>
          </a:p>
        </p:txBody>
      </p:sp>
    </p:spTree>
    <p:extLst>
      <p:ext uri="{BB962C8B-B14F-4D97-AF65-F5344CB8AC3E}">
        <p14:creationId xmlns:p14="http://schemas.microsoft.com/office/powerpoint/2010/main" val="224665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CCC58-4786-84D3-AA01-955F9BF66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9BEFD7-C7CB-274F-F0BF-21A1B7AF0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9B818-FFDB-0FE2-68BE-C55C3A10DC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BF4B9B-07EA-4133-B4C7-B212E41743B8}" type="datetimeFigureOut">
              <a:rPr lang="en-US" smtClean="0"/>
              <a:t>8/28/2025</a:t>
            </a:fld>
            <a:endParaRPr lang="en-US"/>
          </a:p>
        </p:txBody>
      </p:sp>
      <p:sp>
        <p:nvSpPr>
          <p:cNvPr id="5" name="Footer Placeholder 4">
            <a:extLst>
              <a:ext uri="{FF2B5EF4-FFF2-40B4-BE49-F238E27FC236}">
                <a16:creationId xmlns:a16="http://schemas.microsoft.com/office/drawing/2014/main" id="{74941DAA-4B8D-57E5-716A-B2BCCAAF8E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D0078C-7123-2AE4-22BF-D913D12603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6E38F2-28F2-45D0-AB12-DBD2BC5269AD}" type="slidenum">
              <a:rPr lang="en-US" smtClean="0"/>
              <a:t>‹#›</a:t>
            </a:fld>
            <a:endParaRPr lang="en-US"/>
          </a:p>
        </p:txBody>
      </p:sp>
    </p:spTree>
    <p:extLst>
      <p:ext uri="{BB962C8B-B14F-4D97-AF65-F5344CB8AC3E}">
        <p14:creationId xmlns:p14="http://schemas.microsoft.com/office/powerpoint/2010/main" val="180620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91315&amp;#32;xplor&amp;#32;road&amp;#32;trip-5">
            <a:extLst>
              <a:ext uri="{FF2B5EF4-FFF2-40B4-BE49-F238E27FC236}">
                <a16:creationId xmlns:a16="http://schemas.microsoft.com/office/drawing/2014/main" id="{C3904CFF-DD5B-4CC5-E239-9AEC045B0267}"/>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12375" y="0"/>
            <a:ext cx="12229129" cy="709135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CB99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B473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8533538" y="1818416"/>
            <a:ext cx="739718" cy="6651114"/>
          </a:xfrm>
          <a:prstGeom prst="snip2Same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8" name="TextBox 17">
            <a:extLst>
              <a:ext uri="{FF2B5EF4-FFF2-40B4-BE49-F238E27FC236}">
                <a16:creationId xmlns:a16="http://schemas.microsoft.com/office/drawing/2014/main" id="{E0B5F4BA-32CC-A69E-DA12-17F1BD4F5991}"/>
              </a:ext>
            </a:extLst>
          </p:cNvPr>
          <p:cNvSpPr txBox="1"/>
          <p:nvPr/>
        </p:nvSpPr>
        <p:spPr>
          <a:xfrm>
            <a:off x="2039112" y="4889384"/>
            <a:ext cx="10189829" cy="523220"/>
          </a:xfrm>
          <a:prstGeom prst="rect">
            <a:avLst/>
          </a:prstGeom>
          <a:noFill/>
        </p:spPr>
        <p:txBody>
          <a:bodyPr wrap="square">
            <a:spAutoFit/>
          </a:bodyPr>
          <a:lstStyle/>
          <a:p>
            <a:pPr algn="r"/>
            <a:r>
              <a:rPr lang="en-US" sz="2800" b="1" dirty="0">
                <a:latin typeface="Bitter" pitchFamily="2" charset="0"/>
              </a:rPr>
              <a:t>6B: Earthquakes and Natural Disasters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a:solidFill>
                  <a:schemeClr val="bg1"/>
                </a:solidFill>
                <a:latin typeface="Montserrat Medium" pitchFamily="2" charset="0"/>
              </a:rPr>
              <a:t>Life and Land in</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417" y="5210150"/>
            <a:ext cx="2194431"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F89FF-F2DD-FE22-E34E-D91F7C94786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46B433-BDF5-654E-7DAF-565BAB8C94E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5F0CF5E-7A23-A97A-0670-8DCFFEA60467}"/>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DD1B88F5-60C4-0AA1-80AF-B9615FAB44D7}"/>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Explain</a:t>
            </a:r>
          </a:p>
        </p:txBody>
      </p:sp>
      <p:sp>
        <p:nvSpPr>
          <p:cNvPr id="6" name="Rectangle: Rounded Corners 5">
            <a:extLst>
              <a:ext uri="{FF2B5EF4-FFF2-40B4-BE49-F238E27FC236}">
                <a16:creationId xmlns:a16="http://schemas.microsoft.com/office/drawing/2014/main" id="{D3D28F24-3183-B6D6-050C-BD3A3BDC6BCB}"/>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DA9E3F-3C62-C99E-ED1A-92C1F11BB104}"/>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775D47D9-A1E1-CFCE-9832-B667207DE727}"/>
              </a:ext>
            </a:extLst>
          </p:cNvPr>
          <p:cNvSpPr txBox="1"/>
          <p:nvPr/>
        </p:nvSpPr>
        <p:spPr>
          <a:xfrm>
            <a:off x="2017826" y="1653753"/>
            <a:ext cx="8156347" cy="3046988"/>
          </a:xfrm>
          <a:prstGeom prst="rect">
            <a:avLst/>
          </a:prstGeom>
          <a:noFill/>
        </p:spPr>
        <p:txBody>
          <a:bodyPr wrap="square">
            <a:spAutoFit/>
          </a:bodyPr>
          <a:lstStyle/>
          <a:p>
            <a:pPr algn="ctr"/>
            <a:r>
              <a:rPr lang="en-US" sz="4800" dirty="0">
                <a:latin typeface="Avenir Next LT Pro" panose="020B0504020202020204" pitchFamily="34" charset="0"/>
              </a:rPr>
              <a:t>Does the event occur </a:t>
            </a:r>
            <a:r>
              <a:rPr lang="en-US" sz="4800" b="1" dirty="0">
                <a:latin typeface="Avenir Next LT Pro" panose="020B0504020202020204" pitchFamily="34" charset="0"/>
              </a:rPr>
              <a:t>quickly</a:t>
            </a:r>
            <a:r>
              <a:rPr lang="en-US" sz="4800" dirty="0">
                <a:latin typeface="Avenir Next LT Pro" panose="020B0504020202020204" pitchFamily="34" charset="0"/>
              </a:rPr>
              <a:t> or </a:t>
            </a:r>
            <a:r>
              <a:rPr lang="en-US" sz="4800" b="1" dirty="0">
                <a:latin typeface="Avenir Next LT Pro" panose="020B0504020202020204" pitchFamily="34" charset="0"/>
              </a:rPr>
              <a:t>slowly</a:t>
            </a:r>
            <a:r>
              <a:rPr lang="en-US" sz="4800" dirty="0">
                <a:latin typeface="Avenir Next LT Pro" panose="020B0504020202020204" pitchFamily="34" charset="0"/>
              </a:rPr>
              <a:t>?</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do you know?</a:t>
            </a:r>
          </a:p>
        </p:txBody>
      </p:sp>
    </p:spTree>
    <p:extLst>
      <p:ext uri="{BB962C8B-B14F-4D97-AF65-F5344CB8AC3E}">
        <p14:creationId xmlns:p14="http://schemas.microsoft.com/office/powerpoint/2010/main" val="191449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E9374-1993-8809-B06F-FC0293965E6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D7E32D-FAF2-57EA-CD35-B3CB56D5ABB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651C5FD-48C1-24CD-4EFA-72773F1CF220}"/>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1E4A852D-C0CB-620E-39E4-00B9EBB76893}"/>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Explain</a:t>
            </a:r>
          </a:p>
        </p:txBody>
      </p:sp>
      <p:sp>
        <p:nvSpPr>
          <p:cNvPr id="6" name="Rectangle: Rounded Corners 5">
            <a:extLst>
              <a:ext uri="{FF2B5EF4-FFF2-40B4-BE49-F238E27FC236}">
                <a16:creationId xmlns:a16="http://schemas.microsoft.com/office/drawing/2014/main" id="{E3F81938-3364-262B-8838-AB9B364F6AB3}"/>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C3D818-D983-111D-2699-0B7017534E3B}"/>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96FF71FC-0525-1BFB-DC3E-5060FD5E4E64}"/>
              </a:ext>
            </a:extLst>
          </p:cNvPr>
          <p:cNvSpPr txBox="1"/>
          <p:nvPr/>
        </p:nvSpPr>
        <p:spPr>
          <a:xfrm>
            <a:off x="5155894" y="1965423"/>
            <a:ext cx="6453937" cy="2308324"/>
          </a:xfrm>
          <a:prstGeom prst="rect">
            <a:avLst/>
          </a:prstGeom>
          <a:noFill/>
        </p:spPr>
        <p:txBody>
          <a:bodyPr wrap="square">
            <a:spAutoFit/>
          </a:bodyPr>
          <a:lstStyle/>
          <a:p>
            <a:pPr algn="ctr"/>
            <a:r>
              <a:rPr lang="en-US" sz="4800" dirty="0">
                <a:latin typeface="Avenir Next LT Pro" panose="020B0504020202020204" pitchFamily="34" charset="0"/>
              </a:rPr>
              <a:t>What are other ways the Earth changes naturally and quickly?</a:t>
            </a:r>
          </a:p>
        </p:txBody>
      </p:sp>
      <p:pic>
        <p:nvPicPr>
          <p:cNvPr id="1026" name="Picture 2" descr="wildfireatnight05112007003.dng">
            <a:extLst>
              <a:ext uri="{FF2B5EF4-FFF2-40B4-BE49-F238E27FC236}">
                <a16:creationId xmlns:a16="http://schemas.microsoft.com/office/drawing/2014/main" id="{27DFCEAF-6CA0-5187-7A3F-5D1E7F78521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1" y="0"/>
            <a:ext cx="4583017" cy="623917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12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E5DC8-7A14-DF89-A46C-F6B1A735A8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BF5A16-9159-B95C-6572-7C0A2BF8E43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8368DD4-55C5-491D-07E0-F7C408107957}"/>
              </a:ext>
            </a:extLst>
          </p:cNvPr>
          <p:cNvSpPr txBox="1"/>
          <p:nvPr/>
        </p:nvSpPr>
        <p:spPr>
          <a:xfrm>
            <a:off x="11649171" y="6366393"/>
            <a:ext cx="45748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907FB0FB-1827-795E-68A0-9B5A1BB30262}"/>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0C044339-D675-7FD8-6049-20AE41920EAD}"/>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F7BF7D-4B5E-4D7A-98BC-1F57206C6DCF}"/>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7" name="Picture 6" descr="Graphical user interface, application&#10;&#10;AI-generated content may be incorrect.">
            <a:extLst>
              <a:ext uri="{FF2B5EF4-FFF2-40B4-BE49-F238E27FC236}">
                <a16:creationId xmlns:a16="http://schemas.microsoft.com/office/drawing/2014/main" id="{4CC8D6E3-1D88-DECC-7360-CCA6764EE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29" y="-7694"/>
            <a:ext cx="11092660" cy="6239622"/>
          </a:xfrm>
          <a:prstGeom prst="rect">
            <a:avLst/>
          </a:prstGeom>
        </p:spPr>
      </p:pic>
    </p:spTree>
    <p:extLst>
      <p:ext uri="{BB962C8B-B14F-4D97-AF65-F5344CB8AC3E}">
        <p14:creationId xmlns:p14="http://schemas.microsoft.com/office/powerpoint/2010/main" val="174163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6CF02-D4CB-0930-8CA1-DCE1ED6E52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E20752-E30F-16B8-9218-7BE575A559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5E37D88-71C7-46C6-CF8B-D6206ED0D1B0}"/>
              </a:ext>
            </a:extLst>
          </p:cNvPr>
          <p:cNvSpPr txBox="1"/>
          <p:nvPr/>
        </p:nvSpPr>
        <p:spPr>
          <a:xfrm>
            <a:off x="11641837" y="6366393"/>
            <a:ext cx="464820"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D76AD263-CA33-70D7-10FC-2F770BBE676E}"/>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8EAC1869-E176-8237-4FAA-CF7852697F17}"/>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9F65B6-6664-0263-F21C-EE25994B9860}"/>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8" name="Picture 7" descr="A volcano erupting at night&#10;&#10;AI-generated content may be incorrect.">
            <a:extLst>
              <a:ext uri="{FF2B5EF4-FFF2-40B4-BE49-F238E27FC236}">
                <a16:creationId xmlns:a16="http://schemas.microsoft.com/office/drawing/2014/main" id="{0E24B489-0B9B-ED77-048A-9144B821A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64" y="0"/>
            <a:ext cx="11091672" cy="6239066"/>
          </a:xfrm>
          <a:prstGeom prst="rect">
            <a:avLst/>
          </a:prstGeom>
          <a:ln>
            <a:solidFill>
              <a:schemeClr val="tx1"/>
            </a:solidFill>
          </a:ln>
        </p:spPr>
      </p:pic>
    </p:spTree>
    <p:extLst>
      <p:ext uri="{BB962C8B-B14F-4D97-AF65-F5344CB8AC3E}">
        <p14:creationId xmlns:p14="http://schemas.microsoft.com/office/powerpoint/2010/main" val="1499755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F79D-987A-546A-895F-B6CEDD4BA1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904534-FB5B-0E3B-C438-D6AB2C9943B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1E5AC47-D26E-5F8E-0526-A0D72AD6EF3F}"/>
              </a:ext>
            </a:extLst>
          </p:cNvPr>
          <p:cNvSpPr txBox="1"/>
          <p:nvPr/>
        </p:nvSpPr>
        <p:spPr>
          <a:xfrm>
            <a:off x="11635491" y="6366393"/>
            <a:ext cx="4711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D7C985CF-4A12-3BDB-4CF1-DDD53EBC50E2}"/>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08D0EA16-9D89-3CB6-D089-005AC52E36FB}"/>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6E38AF-65C5-F189-72F7-DFEA7E0F7A2A}"/>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7" name="Picture 6" descr="A picture containing text, outdoor, sign, road&#10;&#10;AI-generated content may be incorrect.">
            <a:extLst>
              <a:ext uri="{FF2B5EF4-FFF2-40B4-BE49-F238E27FC236}">
                <a16:creationId xmlns:a16="http://schemas.microsoft.com/office/drawing/2014/main" id="{15FD7AB1-EEDE-673B-C44D-BA239E8AA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08" y="0"/>
            <a:ext cx="11078983" cy="6231928"/>
          </a:xfrm>
          <a:prstGeom prst="rect">
            <a:avLst/>
          </a:prstGeom>
          <a:ln>
            <a:solidFill>
              <a:schemeClr val="tx1"/>
            </a:solidFill>
          </a:ln>
        </p:spPr>
      </p:pic>
    </p:spTree>
    <p:extLst>
      <p:ext uri="{BB962C8B-B14F-4D97-AF65-F5344CB8AC3E}">
        <p14:creationId xmlns:p14="http://schemas.microsoft.com/office/powerpoint/2010/main" val="2162506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3233E-AB43-407A-1532-4C7CACA03D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96A62F-6AC0-9E8E-FB39-9AE8F49150C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90844E9-DAA1-FA99-5877-96C1EBEA9AF1}"/>
              </a:ext>
            </a:extLst>
          </p:cNvPr>
          <p:cNvSpPr txBox="1"/>
          <p:nvPr/>
        </p:nvSpPr>
        <p:spPr>
          <a:xfrm>
            <a:off x="11637265" y="6366393"/>
            <a:ext cx="4693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C758D669-22B8-B5CB-E24D-803334B85CCC}"/>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A74038C6-865E-81E7-CA65-A56ED975CB29}"/>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08281C-4B61-354C-D242-B7FBE2F44835}"/>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8" name="Picture 7" descr="A car driving on a dirt road&#10;&#10;AI-generated content may be incorrect.">
            <a:extLst>
              <a:ext uri="{FF2B5EF4-FFF2-40B4-BE49-F238E27FC236}">
                <a16:creationId xmlns:a16="http://schemas.microsoft.com/office/drawing/2014/main" id="{E9F5AF3F-785A-A348-430D-572D0D7DE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36" y="0"/>
            <a:ext cx="11082528" cy="6233922"/>
          </a:xfrm>
          <a:prstGeom prst="rect">
            <a:avLst/>
          </a:prstGeom>
          <a:ln>
            <a:solidFill>
              <a:schemeClr val="tx1"/>
            </a:solidFill>
          </a:ln>
        </p:spPr>
      </p:pic>
    </p:spTree>
    <p:extLst>
      <p:ext uri="{BB962C8B-B14F-4D97-AF65-F5344CB8AC3E}">
        <p14:creationId xmlns:p14="http://schemas.microsoft.com/office/powerpoint/2010/main" val="1705608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D618-EABF-6C26-68C3-F331C88F6D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D6CE1A-0D64-BA6A-B6F5-674D0110A0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F407795-C0CD-F1F9-CEDB-F353085DCD04}"/>
              </a:ext>
            </a:extLst>
          </p:cNvPr>
          <p:cNvSpPr txBox="1"/>
          <p:nvPr/>
        </p:nvSpPr>
        <p:spPr>
          <a:xfrm>
            <a:off x="11637265" y="6366393"/>
            <a:ext cx="4693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FE1E0E99-E767-FF56-CAE8-606CFF41649C}"/>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E27D23AB-F60C-C44A-D4A1-E341675A32F4}"/>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7995E0-A970-1485-0D0C-86FFFF58605A}"/>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7" name="Picture 6" descr="A tornado in a field&#10;&#10;AI-generated content may be incorrect.">
            <a:extLst>
              <a:ext uri="{FF2B5EF4-FFF2-40B4-BE49-F238E27FC236}">
                <a16:creationId xmlns:a16="http://schemas.microsoft.com/office/drawing/2014/main" id="{1AC5CEFE-41AD-D077-DEF5-2100C332C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36" y="5702"/>
            <a:ext cx="11082528" cy="6233922"/>
          </a:xfrm>
          <a:prstGeom prst="rect">
            <a:avLst/>
          </a:prstGeom>
          <a:ln>
            <a:solidFill>
              <a:schemeClr val="tx1"/>
            </a:solidFill>
          </a:ln>
        </p:spPr>
      </p:pic>
    </p:spTree>
    <p:extLst>
      <p:ext uri="{BB962C8B-B14F-4D97-AF65-F5344CB8AC3E}">
        <p14:creationId xmlns:p14="http://schemas.microsoft.com/office/powerpoint/2010/main" val="198934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483E7-C2F4-8F2F-81E0-05E4F0E9F5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6AF87F-BF2C-677E-2D64-EC99ED054BF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5EC549E-C8E9-8E49-B7F5-C7F281123317}"/>
              </a:ext>
            </a:extLst>
          </p:cNvPr>
          <p:cNvSpPr txBox="1"/>
          <p:nvPr/>
        </p:nvSpPr>
        <p:spPr>
          <a:xfrm>
            <a:off x="11637265" y="6366393"/>
            <a:ext cx="4693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8C3A0BD4-C040-F462-7C97-EF123EF64DB0}"/>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605B9FD8-6EE2-99CF-7B65-3930F906E7E1}"/>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CE0023-3AF1-CCD5-A91A-230EE741065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8" name="Picture 7" descr="A picture containing text, sky, outdoor, shore&#10;&#10;AI-generated content may be incorrect.">
            <a:extLst>
              <a:ext uri="{FF2B5EF4-FFF2-40B4-BE49-F238E27FC236}">
                <a16:creationId xmlns:a16="http://schemas.microsoft.com/office/drawing/2014/main" id="{9E44E847-5A6A-C495-6227-A1B05F2FB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36" y="-9687"/>
            <a:ext cx="11082528" cy="6233922"/>
          </a:xfrm>
          <a:prstGeom prst="rect">
            <a:avLst/>
          </a:prstGeom>
          <a:ln>
            <a:solidFill>
              <a:schemeClr val="tx1"/>
            </a:solidFill>
          </a:ln>
        </p:spPr>
      </p:pic>
    </p:spTree>
    <p:extLst>
      <p:ext uri="{BB962C8B-B14F-4D97-AF65-F5344CB8AC3E}">
        <p14:creationId xmlns:p14="http://schemas.microsoft.com/office/powerpoint/2010/main" val="89891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84F7-B4FF-237F-03EF-1F6545265F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0C8AC8-1B93-DA9B-A64E-F84B6B7F9CA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B66BE43-F109-3D85-6932-CA983F4889B5}"/>
              </a:ext>
            </a:extLst>
          </p:cNvPr>
          <p:cNvSpPr txBox="1"/>
          <p:nvPr/>
        </p:nvSpPr>
        <p:spPr>
          <a:xfrm>
            <a:off x="11637265" y="6366393"/>
            <a:ext cx="4693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0A92DEDB-9860-D99C-CD9B-2B16E09BE242}"/>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5ABAE453-C453-C226-FB6E-5E088B226C30}"/>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AA21F3-11E3-5D23-7024-63A7DF088C83}"/>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7" name="Picture 6" descr="A picture containing text, snow, outdoor, nature&#10;&#10;AI-generated content may be incorrect.">
            <a:extLst>
              <a:ext uri="{FF2B5EF4-FFF2-40B4-BE49-F238E27FC236}">
                <a16:creationId xmlns:a16="http://schemas.microsoft.com/office/drawing/2014/main" id="{E92EA136-FB69-C1DF-F8C6-12ED397B4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36" y="0"/>
            <a:ext cx="11082528" cy="6233922"/>
          </a:xfrm>
          <a:prstGeom prst="rect">
            <a:avLst/>
          </a:prstGeom>
          <a:ln>
            <a:solidFill>
              <a:schemeClr val="tx1"/>
            </a:solidFill>
          </a:ln>
        </p:spPr>
      </p:pic>
    </p:spTree>
    <p:extLst>
      <p:ext uri="{BB962C8B-B14F-4D97-AF65-F5344CB8AC3E}">
        <p14:creationId xmlns:p14="http://schemas.microsoft.com/office/powerpoint/2010/main" val="1385526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DA0B5-EE90-0A71-1380-073473C7F4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6FFF4F0-8F59-17C8-DE0F-FB3CB628708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CA8F1F6-C2A9-C0EF-C5D1-4A6C40F004A6}"/>
              </a:ext>
            </a:extLst>
          </p:cNvPr>
          <p:cNvSpPr txBox="1"/>
          <p:nvPr/>
        </p:nvSpPr>
        <p:spPr>
          <a:xfrm>
            <a:off x="11641837" y="6366393"/>
            <a:ext cx="464820"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EB0DE942-D2F7-0C6F-1393-6FA5CAE7AC0C}"/>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485191BA-B4FD-C127-B3C3-096FD637B067}"/>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76349-2522-8A2E-5A7B-C34915A36270}"/>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8" name="Picture 7">
            <a:extLst>
              <a:ext uri="{FF2B5EF4-FFF2-40B4-BE49-F238E27FC236}">
                <a16:creationId xmlns:a16="http://schemas.microsoft.com/office/drawing/2014/main" id="{669B3937-0E1A-0679-C317-F35F7FBC6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64" y="-7138"/>
            <a:ext cx="11091672" cy="6239066"/>
          </a:xfrm>
          <a:prstGeom prst="rect">
            <a:avLst/>
          </a:prstGeom>
          <a:ln>
            <a:solidFill>
              <a:schemeClr val="tx1"/>
            </a:solidFill>
          </a:ln>
        </p:spPr>
      </p:pic>
    </p:spTree>
    <p:extLst>
      <p:ext uri="{BB962C8B-B14F-4D97-AF65-F5344CB8AC3E}">
        <p14:creationId xmlns:p14="http://schemas.microsoft.com/office/powerpoint/2010/main" val="152226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9A4D7-08D1-CD68-2170-2E99F95826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4B6C89-1A23-472B-8A93-7449D581DAA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274A8E2-AAEC-387D-FD54-16396ED187F4}"/>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C5345E38-9BEC-D2EB-2C2D-BEF23BCDB786}"/>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6E2FAF3C-08B8-5921-D090-83E030D59284}"/>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C77003-15D7-6482-C289-58ED793DAD39}"/>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11" name="Picture 10" descr="A picture containing text&#10;&#10;AI-generated content may be incorrect.">
            <a:extLst>
              <a:ext uri="{FF2B5EF4-FFF2-40B4-BE49-F238E27FC236}">
                <a16:creationId xmlns:a16="http://schemas.microsoft.com/office/drawing/2014/main" id="{9718A090-CF91-AE29-A2D8-B70D86BC7C3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344" y="106886"/>
            <a:ext cx="4650745" cy="6018611"/>
          </a:xfrm>
          <a:prstGeom prst="rect">
            <a:avLst/>
          </a:prstGeom>
          <a:ln>
            <a:solidFill>
              <a:schemeClr val="tx1"/>
            </a:solidFill>
          </a:ln>
        </p:spPr>
      </p:pic>
      <p:sp>
        <p:nvSpPr>
          <p:cNvPr id="12" name="TextBox 11">
            <a:extLst>
              <a:ext uri="{FF2B5EF4-FFF2-40B4-BE49-F238E27FC236}">
                <a16:creationId xmlns:a16="http://schemas.microsoft.com/office/drawing/2014/main" id="{EA300D57-858D-2D09-D088-7254BF697838}"/>
              </a:ext>
            </a:extLst>
          </p:cNvPr>
          <p:cNvSpPr txBox="1"/>
          <p:nvPr/>
        </p:nvSpPr>
        <p:spPr>
          <a:xfrm>
            <a:off x="5349238" y="1544013"/>
            <a:ext cx="6446521" cy="3170099"/>
          </a:xfrm>
          <a:prstGeom prst="rect">
            <a:avLst/>
          </a:prstGeom>
          <a:noFill/>
        </p:spPr>
        <p:txBody>
          <a:bodyPr wrap="square">
            <a:spAutoFit/>
          </a:bodyPr>
          <a:lstStyle/>
          <a:p>
            <a:pPr algn="ctr"/>
            <a:r>
              <a:rPr lang="en-US" sz="4000" dirty="0">
                <a:latin typeface="Avenir Next LT Pro" panose="020B0504020202020204" pitchFamily="34" charset="0"/>
              </a:rPr>
              <a:t>What do you know about </a:t>
            </a:r>
            <a:r>
              <a:rPr lang="en-US" sz="4000" b="1" dirty="0">
                <a:latin typeface="Avenir Next LT Pro" panose="020B0504020202020204" pitchFamily="34" charset="0"/>
              </a:rPr>
              <a:t>earthquakes</a:t>
            </a:r>
            <a:r>
              <a:rPr lang="en-US" sz="4000" dirty="0">
                <a:latin typeface="Avenir Next LT Pro" panose="020B0504020202020204" pitchFamily="34" charset="0"/>
              </a:rPr>
              <a:t>?</a:t>
            </a:r>
          </a:p>
          <a:p>
            <a:pPr algn="ctr"/>
            <a:endParaRPr lang="en-US" sz="4000" dirty="0">
              <a:latin typeface="Avenir Next LT Pro" panose="020B0504020202020204" pitchFamily="34" charset="0"/>
            </a:endParaRPr>
          </a:p>
          <a:p>
            <a:pPr algn="ctr"/>
            <a:r>
              <a:rPr lang="en-US" sz="4000" dirty="0">
                <a:latin typeface="Avenir Next LT Pro" panose="020B0504020202020204" pitchFamily="34" charset="0"/>
              </a:rPr>
              <a:t>Have you ever heard of an earthquake in Missouri?</a:t>
            </a:r>
          </a:p>
        </p:txBody>
      </p:sp>
    </p:spTree>
    <p:extLst>
      <p:ext uri="{BB962C8B-B14F-4D97-AF65-F5344CB8AC3E}">
        <p14:creationId xmlns:p14="http://schemas.microsoft.com/office/powerpoint/2010/main" val="276757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DAA6A-E1B2-D6E4-5EEE-0A04CD395B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CE3D43-0D8F-A269-0FDE-5334360EA89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21D6483-C5DA-A633-A11E-BAB850D0B283}"/>
              </a:ext>
            </a:extLst>
          </p:cNvPr>
          <p:cNvSpPr txBox="1"/>
          <p:nvPr/>
        </p:nvSpPr>
        <p:spPr>
          <a:xfrm>
            <a:off x="11650981" y="6366393"/>
            <a:ext cx="455676"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48BC9745-9B0D-12D1-5383-7F609219681D}"/>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73A48E5E-2A0D-5CFC-786E-4F2A2E7DA5F4}"/>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5C1476B-3EEF-3986-C5C4-15661B5E8D7E}"/>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7" name="Picture 6" descr="A picture containing text&#10;&#10;AI-generated content may be incorrect.">
            <a:extLst>
              <a:ext uri="{FF2B5EF4-FFF2-40B4-BE49-F238E27FC236}">
                <a16:creationId xmlns:a16="http://schemas.microsoft.com/office/drawing/2014/main" id="{74334BF1-14DB-0D3F-8D44-0A5BAF505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19" y="0"/>
            <a:ext cx="11109961" cy="6249354"/>
          </a:xfrm>
          <a:prstGeom prst="rect">
            <a:avLst/>
          </a:prstGeom>
          <a:ln>
            <a:solidFill>
              <a:schemeClr val="tx1"/>
            </a:solidFill>
          </a:ln>
        </p:spPr>
      </p:pic>
    </p:spTree>
    <p:extLst>
      <p:ext uri="{BB962C8B-B14F-4D97-AF65-F5344CB8AC3E}">
        <p14:creationId xmlns:p14="http://schemas.microsoft.com/office/powerpoint/2010/main" val="2680227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B74DF-CBAA-9E68-5EE9-C46DCB47C7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434444-7FE5-54BB-9E0A-6C499880AB4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8CCCD41-4238-26C0-71BD-A00231112411}"/>
              </a:ext>
            </a:extLst>
          </p:cNvPr>
          <p:cNvSpPr txBox="1"/>
          <p:nvPr/>
        </p:nvSpPr>
        <p:spPr>
          <a:xfrm>
            <a:off x="11649171" y="6366393"/>
            <a:ext cx="45748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2F513034-23F5-DAEB-A9DE-4BB27BF82209}"/>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031CE848-37AB-382B-12A4-1731206368CD}"/>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5F1AA1-E103-F578-DE1A-1C19EF0EE8C1}"/>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8" name="Picture 7" descr="A person walking on a snowy road&#10;&#10;AI-generated content may be incorrect.">
            <a:extLst>
              <a:ext uri="{FF2B5EF4-FFF2-40B4-BE49-F238E27FC236}">
                <a16:creationId xmlns:a16="http://schemas.microsoft.com/office/drawing/2014/main" id="{860A832C-1F86-0E7C-DA7B-33119D50B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29" y="-7694"/>
            <a:ext cx="11106342" cy="6247318"/>
          </a:xfrm>
          <a:prstGeom prst="rect">
            <a:avLst/>
          </a:prstGeom>
          <a:ln>
            <a:solidFill>
              <a:schemeClr val="tx1"/>
            </a:solidFill>
          </a:ln>
        </p:spPr>
      </p:pic>
    </p:spTree>
    <p:extLst>
      <p:ext uri="{BB962C8B-B14F-4D97-AF65-F5344CB8AC3E}">
        <p14:creationId xmlns:p14="http://schemas.microsoft.com/office/powerpoint/2010/main" val="1399910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773AB-7970-A74C-2334-90695D1BE7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672C84-B9B8-8CE2-B1E3-0005F82D956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4481030-77A5-94E7-7675-969AD5428547}"/>
              </a:ext>
            </a:extLst>
          </p:cNvPr>
          <p:cNvSpPr txBox="1"/>
          <p:nvPr/>
        </p:nvSpPr>
        <p:spPr>
          <a:xfrm>
            <a:off x="11635491" y="6366393"/>
            <a:ext cx="471166"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8012BD57-112D-7DC9-0D25-4E1315EB1433}"/>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ABB78215-7F7F-01C1-1431-DC7392DF3D13}"/>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039907-A859-AE9D-97DE-32E1D3565E8C}"/>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7" name="Picture 6" descr="A picture containing text, outdoor, shore&#10;&#10;AI-generated content may be incorrect.">
            <a:extLst>
              <a:ext uri="{FF2B5EF4-FFF2-40B4-BE49-F238E27FC236}">
                <a16:creationId xmlns:a16="http://schemas.microsoft.com/office/drawing/2014/main" id="{6C001548-DA56-D387-5FF9-C971936FB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08" y="0"/>
            <a:ext cx="11078983" cy="6231928"/>
          </a:xfrm>
          <a:prstGeom prst="rect">
            <a:avLst/>
          </a:prstGeom>
          <a:ln>
            <a:solidFill>
              <a:schemeClr val="tx1"/>
            </a:solidFill>
          </a:ln>
        </p:spPr>
      </p:pic>
    </p:spTree>
    <p:extLst>
      <p:ext uri="{BB962C8B-B14F-4D97-AF65-F5344CB8AC3E}">
        <p14:creationId xmlns:p14="http://schemas.microsoft.com/office/powerpoint/2010/main" val="2146176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ED708-44F9-52A0-A77D-0B786E05EC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AF90E6-88F6-9558-F88C-3DB48EA120C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8D34C21-E5AD-D3C9-5CC7-237047EEB3D1}"/>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A314A961-02CE-978C-5AB0-37E303861600}"/>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Explain</a:t>
            </a:r>
          </a:p>
        </p:txBody>
      </p:sp>
      <p:sp>
        <p:nvSpPr>
          <p:cNvPr id="6" name="Rectangle: Rounded Corners 5">
            <a:extLst>
              <a:ext uri="{FF2B5EF4-FFF2-40B4-BE49-F238E27FC236}">
                <a16:creationId xmlns:a16="http://schemas.microsoft.com/office/drawing/2014/main" id="{1C277091-0DB0-AF3A-9EFC-BB218F449DD5}"/>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B283B5-09B7-9D5C-F6D0-55D795A3AF56}"/>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DBA822EF-7335-3A39-283E-95D85142964D}"/>
              </a:ext>
            </a:extLst>
          </p:cNvPr>
          <p:cNvSpPr txBox="1"/>
          <p:nvPr/>
        </p:nvSpPr>
        <p:spPr>
          <a:xfrm>
            <a:off x="540739" y="2337279"/>
            <a:ext cx="6718464" cy="1569660"/>
          </a:xfrm>
          <a:prstGeom prst="rect">
            <a:avLst/>
          </a:prstGeom>
          <a:noFill/>
        </p:spPr>
        <p:txBody>
          <a:bodyPr wrap="square">
            <a:spAutoFit/>
          </a:bodyPr>
          <a:lstStyle/>
          <a:p>
            <a:pPr algn="ctr"/>
            <a:r>
              <a:rPr lang="en-US" sz="4800" dirty="0">
                <a:latin typeface="Avenir Next LT Pro" panose="020B0504020202020204" pitchFamily="34" charset="0"/>
              </a:rPr>
              <a:t>What events happen </a:t>
            </a:r>
            <a:r>
              <a:rPr lang="en-US" sz="4800" b="1" dirty="0">
                <a:latin typeface="Avenir Next LT Pro" panose="020B0504020202020204" pitchFamily="34" charset="0"/>
              </a:rPr>
              <a:t>locally</a:t>
            </a:r>
            <a:r>
              <a:rPr lang="en-US" sz="4800" dirty="0">
                <a:latin typeface="Avenir Next LT Pro" panose="020B0504020202020204" pitchFamily="34" charset="0"/>
              </a:rPr>
              <a:t> in our state?</a:t>
            </a:r>
          </a:p>
        </p:txBody>
      </p:sp>
      <p:pic>
        <p:nvPicPr>
          <p:cNvPr id="2050" name="Picture 2" descr="nssl0232 | Tornado over the plains. This tornado was one of … | Flickr">
            <a:extLst>
              <a:ext uri="{FF2B5EF4-FFF2-40B4-BE49-F238E27FC236}">
                <a16:creationId xmlns:a16="http://schemas.microsoft.com/office/drawing/2014/main" id="{A919BA43-AB8E-6A4F-FFF1-E3D0EDFCBFFD}"/>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7799942" y="1"/>
            <a:ext cx="4392058" cy="62442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333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3D9F8-DB21-C8EC-79ED-9DBAA35E883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90ADF1-D036-CAC2-0745-7A8038E6F4C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B7F5370-AEE4-90CE-AEAA-503206A39156}"/>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6B771E02-28D2-DA53-3881-02130E6CC637}"/>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Explain</a:t>
            </a:r>
          </a:p>
        </p:txBody>
      </p:sp>
      <p:sp>
        <p:nvSpPr>
          <p:cNvPr id="6" name="Rectangle: Rounded Corners 5">
            <a:extLst>
              <a:ext uri="{FF2B5EF4-FFF2-40B4-BE49-F238E27FC236}">
                <a16:creationId xmlns:a16="http://schemas.microsoft.com/office/drawing/2014/main" id="{81BE1C89-0910-2291-8D20-22D21A928BF8}"/>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B1FCE4-2A2E-50D7-2D36-BEB20C0D222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7" name="Picture 6" descr="A picture containing website&#10;&#10;AI-generated content may be incorrect.">
            <a:extLst>
              <a:ext uri="{FF2B5EF4-FFF2-40B4-BE49-F238E27FC236}">
                <a16:creationId xmlns:a16="http://schemas.microsoft.com/office/drawing/2014/main" id="{B2803D04-AE2B-44F3-B214-AFAA9EED93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344" y="76047"/>
            <a:ext cx="4704865" cy="6088649"/>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C672D54B-35EC-582D-744D-1BD106EA8EA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0911876" y="106886"/>
            <a:ext cx="1194816" cy="1205896"/>
          </a:xfrm>
          <a:prstGeom prst="rect">
            <a:avLst/>
          </a:prstGeom>
        </p:spPr>
      </p:pic>
      <p:sp>
        <p:nvSpPr>
          <p:cNvPr id="11" name="TextBox 10">
            <a:extLst>
              <a:ext uri="{FF2B5EF4-FFF2-40B4-BE49-F238E27FC236}">
                <a16:creationId xmlns:a16="http://schemas.microsoft.com/office/drawing/2014/main" id="{98D33C48-2A08-B0F8-B2CB-615DE78CDD1C}"/>
              </a:ext>
            </a:extLst>
          </p:cNvPr>
          <p:cNvSpPr txBox="1"/>
          <p:nvPr/>
        </p:nvSpPr>
        <p:spPr>
          <a:xfrm>
            <a:off x="5006566" y="106886"/>
            <a:ext cx="5767057" cy="1569660"/>
          </a:xfrm>
          <a:prstGeom prst="rect">
            <a:avLst/>
          </a:prstGeom>
          <a:noFill/>
        </p:spPr>
        <p:txBody>
          <a:bodyPr wrap="square">
            <a:spAutoFit/>
          </a:bodyPr>
          <a:lstStyle/>
          <a:p>
            <a:pPr algn="ctr"/>
            <a:r>
              <a:rPr lang="en-US" sz="4800" dirty="0">
                <a:solidFill>
                  <a:schemeClr val="accent2"/>
                </a:solidFill>
                <a:latin typeface="Shadows Into Light Two" panose="02000506000000020004" pitchFamily="2" charset="0"/>
              </a:rPr>
              <a:t>Earthquakes and Natural Disasters</a:t>
            </a:r>
          </a:p>
        </p:txBody>
      </p:sp>
      <p:sp>
        <p:nvSpPr>
          <p:cNvPr id="3" name="TextBox 2">
            <a:extLst>
              <a:ext uri="{FF2B5EF4-FFF2-40B4-BE49-F238E27FC236}">
                <a16:creationId xmlns:a16="http://schemas.microsoft.com/office/drawing/2014/main" id="{8AB1F54B-CA9D-437C-AFE5-C34704F6B1A8}"/>
              </a:ext>
            </a:extLst>
          </p:cNvPr>
          <p:cNvSpPr txBox="1"/>
          <p:nvPr/>
        </p:nvSpPr>
        <p:spPr>
          <a:xfrm>
            <a:off x="4919416" y="1665610"/>
            <a:ext cx="7187240" cy="4031873"/>
          </a:xfrm>
          <a:prstGeom prst="rect">
            <a:avLst/>
          </a:prstGeom>
          <a:noFill/>
        </p:spPr>
        <p:txBody>
          <a:bodyPr wrap="square" lIns="91440" tIns="45720" rIns="91440" bIns="45720" anchor="t">
            <a:spAutoFit/>
          </a:bodyPr>
          <a:lstStyle/>
          <a:p>
            <a:r>
              <a:rPr lang="en-US" sz="3200" dirty="0">
                <a:latin typeface="Avenir Next LT Pro"/>
              </a:rPr>
              <a:t>There are many ways the Earth changes. Earthquakes and other </a:t>
            </a:r>
            <a:r>
              <a:rPr lang="en-US" sz="3200" b="1" dirty="0">
                <a:latin typeface="Avenir Next LT Pro"/>
              </a:rPr>
              <a:t>natural disasters</a:t>
            </a:r>
            <a:r>
              <a:rPr lang="en-US" sz="3200" dirty="0">
                <a:latin typeface="Avenir Next LT Pro"/>
              </a:rPr>
              <a:t>, such as flooding and tornadoes, are quick changes, meaning they can happen over a few minutes, a few hours, or a few days. These natural disasters are caused by the forces of nature. </a:t>
            </a:r>
          </a:p>
        </p:txBody>
      </p:sp>
    </p:spTree>
    <p:extLst>
      <p:ext uri="{BB962C8B-B14F-4D97-AF65-F5344CB8AC3E}">
        <p14:creationId xmlns:p14="http://schemas.microsoft.com/office/powerpoint/2010/main" val="2784518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AA31C-8681-2E98-E3E1-9808898250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42CFCA-32E0-E21B-2FF4-6F21BFD7643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1649D33-89CD-40AA-ACE3-44EBCD100CD2}"/>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25</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FBBC473B-D060-AC40-EBB2-758D7DEE6DAF}"/>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Explain</a:t>
            </a:r>
          </a:p>
        </p:txBody>
      </p:sp>
      <p:sp>
        <p:nvSpPr>
          <p:cNvPr id="6" name="Rectangle: Rounded Corners 5">
            <a:extLst>
              <a:ext uri="{FF2B5EF4-FFF2-40B4-BE49-F238E27FC236}">
                <a16:creationId xmlns:a16="http://schemas.microsoft.com/office/drawing/2014/main" id="{B07EF5A3-2AAD-E873-C4D5-DD512C38017D}"/>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BF2805-4D55-D75F-7242-4A86D341AC16}"/>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7" name="Picture 6" descr="A picture containing website&#10;&#10;AI-generated content may be incorrect.">
            <a:extLst>
              <a:ext uri="{FF2B5EF4-FFF2-40B4-BE49-F238E27FC236}">
                <a16:creationId xmlns:a16="http://schemas.microsoft.com/office/drawing/2014/main" id="{071F83C9-4B1D-5453-FA6C-3A3210A634B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344" y="76047"/>
            <a:ext cx="4704865" cy="6088649"/>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A73397B4-4405-2F4A-312C-465C500DB12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0911876" y="106886"/>
            <a:ext cx="1194816" cy="1205896"/>
          </a:xfrm>
          <a:prstGeom prst="rect">
            <a:avLst/>
          </a:prstGeom>
        </p:spPr>
      </p:pic>
      <p:sp>
        <p:nvSpPr>
          <p:cNvPr id="11" name="TextBox 10">
            <a:extLst>
              <a:ext uri="{FF2B5EF4-FFF2-40B4-BE49-F238E27FC236}">
                <a16:creationId xmlns:a16="http://schemas.microsoft.com/office/drawing/2014/main" id="{90289A02-A9BB-DAD5-56E0-82477F694EF3}"/>
              </a:ext>
            </a:extLst>
          </p:cNvPr>
          <p:cNvSpPr txBox="1"/>
          <p:nvPr/>
        </p:nvSpPr>
        <p:spPr>
          <a:xfrm>
            <a:off x="5006566" y="106886"/>
            <a:ext cx="5767057" cy="1569660"/>
          </a:xfrm>
          <a:prstGeom prst="rect">
            <a:avLst/>
          </a:prstGeom>
          <a:noFill/>
        </p:spPr>
        <p:txBody>
          <a:bodyPr wrap="square">
            <a:spAutoFit/>
          </a:bodyPr>
          <a:lstStyle/>
          <a:p>
            <a:pPr algn="ctr"/>
            <a:r>
              <a:rPr lang="en-US" sz="4800" dirty="0">
                <a:solidFill>
                  <a:schemeClr val="accent2"/>
                </a:solidFill>
                <a:latin typeface="Shadows Into Light Two" panose="02000506000000020004" pitchFamily="2" charset="0"/>
              </a:rPr>
              <a:t>Earthquakes and Natural Disasters</a:t>
            </a:r>
          </a:p>
        </p:txBody>
      </p:sp>
      <p:sp>
        <p:nvSpPr>
          <p:cNvPr id="3" name="TextBox 2">
            <a:extLst>
              <a:ext uri="{FF2B5EF4-FFF2-40B4-BE49-F238E27FC236}">
                <a16:creationId xmlns:a16="http://schemas.microsoft.com/office/drawing/2014/main" id="{9CE4438C-22AF-94C3-0EB8-25CD6EE63D93}"/>
              </a:ext>
            </a:extLst>
          </p:cNvPr>
          <p:cNvSpPr txBox="1"/>
          <p:nvPr/>
        </p:nvSpPr>
        <p:spPr>
          <a:xfrm>
            <a:off x="4919416" y="2064195"/>
            <a:ext cx="7187240" cy="2554545"/>
          </a:xfrm>
          <a:prstGeom prst="rect">
            <a:avLst/>
          </a:prstGeom>
          <a:noFill/>
        </p:spPr>
        <p:txBody>
          <a:bodyPr wrap="square" lIns="91440" tIns="45720" rIns="91440" bIns="45720" anchor="t">
            <a:spAutoFit/>
          </a:bodyPr>
          <a:lstStyle/>
          <a:p>
            <a:r>
              <a:rPr lang="en-US" sz="2400" dirty="0">
                <a:latin typeface="Avenir Next LT Pro"/>
              </a:rPr>
              <a:t> </a:t>
            </a:r>
            <a:r>
              <a:rPr lang="en-US" sz="3200" b="1" dirty="0">
                <a:latin typeface="Avenir Next LT Pro"/>
              </a:rPr>
              <a:t>Earthquakes</a:t>
            </a:r>
            <a:r>
              <a:rPr lang="en-US" sz="3200" dirty="0">
                <a:latin typeface="Avenir Next LT Pro"/>
              </a:rPr>
              <a:t> are when the land shakes. Sometimes large earthquakes can cause damage to roads and buildings. Luckly, earthquakes are rare in Missouri.</a:t>
            </a:r>
          </a:p>
        </p:txBody>
      </p:sp>
    </p:spTree>
    <p:extLst>
      <p:ext uri="{BB962C8B-B14F-4D97-AF65-F5344CB8AC3E}">
        <p14:creationId xmlns:p14="http://schemas.microsoft.com/office/powerpoint/2010/main" val="1372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B1A6-E33F-8487-7884-3BCE041D03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7C8B40-1C76-E921-5E43-F5BC2BF078A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40FE3DA-CC6B-1A82-FB79-558501F11D40}"/>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26</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7226602F-A01A-262C-EC12-6038B08B2871}"/>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Explain</a:t>
            </a:r>
          </a:p>
        </p:txBody>
      </p:sp>
      <p:sp>
        <p:nvSpPr>
          <p:cNvPr id="6" name="Rectangle: Rounded Corners 5">
            <a:extLst>
              <a:ext uri="{FF2B5EF4-FFF2-40B4-BE49-F238E27FC236}">
                <a16:creationId xmlns:a16="http://schemas.microsoft.com/office/drawing/2014/main" id="{478EBD28-99AC-4BD9-7E7A-65D80B19B235}"/>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3A83CD-0E66-F4D7-02FB-DF80206670A9}"/>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39FE8D86-0B51-F87B-ECD4-EADEEC8E33B0}"/>
              </a:ext>
            </a:extLst>
          </p:cNvPr>
          <p:cNvSpPr txBox="1"/>
          <p:nvPr/>
        </p:nvSpPr>
        <p:spPr>
          <a:xfrm>
            <a:off x="1877452" y="2298168"/>
            <a:ext cx="8437095" cy="1569660"/>
          </a:xfrm>
          <a:prstGeom prst="rect">
            <a:avLst/>
          </a:prstGeom>
          <a:noFill/>
        </p:spPr>
        <p:txBody>
          <a:bodyPr wrap="square">
            <a:spAutoFit/>
          </a:bodyPr>
          <a:lstStyle/>
          <a:p>
            <a:pPr algn="ctr"/>
            <a:r>
              <a:rPr lang="en-US" sz="4800" dirty="0">
                <a:latin typeface="Avenir Next LT Pro" panose="020B0504020202020204" pitchFamily="34" charset="0"/>
              </a:rPr>
              <a:t>What do we mean when we say the term “</a:t>
            </a:r>
            <a:r>
              <a:rPr lang="en-US" sz="4800" b="1" dirty="0">
                <a:latin typeface="Avenir Next LT Pro" panose="020B0504020202020204" pitchFamily="34" charset="0"/>
              </a:rPr>
              <a:t>quickly</a:t>
            </a:r>
            <a:r>
              <a:rPr lang="en-US" sz="4800" dirty="0">
                <a:latin typeface="Avenir Next LT Pro" panose="020B0504020202020204" pitchFamily="34" charset="0"/>
              </a:rPr>
              <a:t>”?</a:t>
            </a:r>
          </a:p>
        </p:txBody>
      </p:sp>
    </p:spTree>
    <p:extLst>
      <p:ext uri="{BB962C8B-B14F-4D97-AF65-F5344CB8AC3E}">
        <p14:creationId xmlns:p14="http://schemas.microsoft.com/office/powerpoint/2010/main" val="321460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D3700-46A8-40E5-C245-831247E601B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36BE21-5BDC-5908-FA01-4D10E3DF26D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A21EA9D-EBA4-AA4D-3461-C29C4BCF69D9}"/>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27</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198A6735-FA7E-BB90-7F57-8ADA7D0C22BF}"/>
              </a:ext>
            </a:extLst>
          </p:cNvPr>
          <p:cNvSpPr txBox="1"/>
          <p:nvPr/>
        </p:nvSpPr>
        <p:spPr>
          <a:xfrm>
            <a:off x="597408" y="6366393"/>
            <a:ext cx="844268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Elaborate</a:t>
            </a:r>
          </a:p>
        </p:txBody>
      </p:sp>
      <p:sp>
        <p:nvSpPr>
          <p:cNvPr id="6" name="Rectangle: Rounded Corners 5">
            <a:extLst>
              <a:ext uri="{FF2B5EF4-FFF2-40B4-BE49-F238E27FC236}">
                <a16:creationId xmlns:a16="http://schemas.microsoft.com/office/drawing/2014/main" id="{21DD8DB0-D241-9590-84B2-85D319169BA2}"/>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E05246-BCC5-233A-94E4-78C1B0F674DC}"/>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EF8C482A-13AB-7890-5F40-BDC6EB463F17}"/>
              </a:ext>
            </a:extLst>
          </p:cNvPr>
          <p:cNvSpPr txBox="1"/>
          <p:nvPr/>
        </p:nvSpPr>
        <p:spPr>
          <a:xfrm>
            <a:off x="4971393" y="486219"/>
            <a:ext cx="6886850" cy="5262979"/>
          </a:xfrm>
          <a:prstGeom prst="rect">
            <a:avLst/>
          </a:prstGeom>
          <a:noFill/>
        </p:spPr>
        <p:txBody>
          <a:bodyPr wrap="square">
            <a:spAutoFit/>
          </a:bodyPr>
          <a:lstStyle/>
          <a:p>
            <a:pPr algn="ctr"/>
            <a:r>
              <a:rPr lang="en-US" sz="4800" dirty="0">
                <a:latin typeface="Avenir Next LT Pro" panose="020B0504020202020204" pitchFamily="34" charset="0"/>
              </a:rPr>
              <a:t>How are the photos of each natural disaster </a:t>
            </a:r>
            <a:r>
              <a:rPr lang="en-US" sz="4800" b="1" dirty="0">
                <a:latin typeface="Avenir Next LT Pro" panose="020B0504020202020204" pitchFamily="34" charset="0"/>
              </a:rPr>
              <a:t>alike</a:t>
            </a:r>
            <a:r>
              <a:rPr lang="en-US" sz="4800" dirty="0">
                <a:latin typeface="Avenir Next LT Pro" panose="020B0504020202020204" pitchFamily="34" charset="0"/>
              </a:rPr>
              <a:t>?</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are the photos of each natural disaster </a:t>
            </a:r>
            <a:r>
              <a:rPr lang="en-US" sz="4800" b="1" dirty="0">
                <a:latin typeface="Avenir Next LT Pro" panose="020B0504020202020204" pitchFamily="34" charset="0"/>
              </a:rPr>
              <a:t>different</a:t>
            </a:r>
            <a:r>
              <a:rPr lang="en-US" sz="4800" dirty="0">
                <a:latin typeface="Avenir Next LT Pro" panose="020B0504020202020204" pitchFamily="34" charset="0"/>
              </a:rPr>
              <a:t>?</a:t>
            </a:r>
          </a:p>
        </p:txBody>
      </p:sp>
      <p:pic>
        <p:nvPicPr>
          <p:cNvPr id="7" name="Picture 6" descr="Diagram&#10;&#10;AI-generated content may be incorrect.">
            <a:extLst>
              <a:ext uri="{FF2B5EF4-FFF2-40B4-BE49-F238E27FC236}">
                <a16:creationId xmlns:a16="http://schemas.microsoft.com/office/drawing/2014/main" id="{C3845157-2C44-8552-7D20-CF1582D0066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344" y="106886"/>
            <a:ext cx="4654822" cy="6023887"/>
          </a:xfrm>
          <a:prstGeom prst="rect">
            <a:avLst/>
          </a:prstGeom>
          <a:ln>
            <a:solidFill>
              <a:schemeClr val="tx1"/>
            </a:solidFill>
          </a:ln>
        </p:spPr>
      </p:pic>
    </p:spTree>
    <p:extLst>
      <p:ext uri="{BB962C8B-B14F-4D97-AF65-F5344CB8AC3E}">
        <p14:creationId xmlns:p14="http://schemas.microsoft.com/office/powerpoint/2010/main" val="168596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CE8EA-A29C-D5E2-4968-784F85BA31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C952FF-867D-5D97-BB3D-15D43568426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8AC6BB2-B835-5547-FFD4-720C56E72F77}"/>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28</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DFC3476D-CAD0-F149-09CF-BCEBE480D818}"/>
              </a:ext>
            </a:extLst>
          </p:cNvPr>
          <p:cNvSpPr txBox="1"/>
          <p:nvPr/>
        </p:nvSpPr>
        <p:spPr>
          <a:xfrm>
            <a:off x="597408" y="6366393"/>
            <a:ext cx="844268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Elaborate</a:t>
            </a:r>
          </a:p>
        </p:txBody>
      </p:sp>
      <p:sp>
        <p:nvSpPr>
          <p:cNvPr id="6" name="Rectangle: Rounded Corners 5">
            <a:extLst>
              <a:ext uri="{FF2B5EF4-FFF2-40B4-BE49-F238E27FC236}">
                <a16:creationId xmlns:a16="http://schemas.microsoft.com/office/drawing/2014/main" id="{7E7A8DC1-DD51-4106-956E-CF7A922406DB}"/>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108EF0-0262-AE0C-AF5E-85BF4A98BD64}"/>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0F264A94-D84B-02CE-AF00-ACAD2BDC80C9}"/>
              </a:ext>
            </a:extLst>
          </p:cNvPr>
          <p:cNvSpPr txBox="1"/>
          <p:nvPr/>
        </p:nvSpPr>
        <p:spPr>
          <a:xfrm>
            <a:off x="398121" y="1592470"/>
            <a:ext cx="5588342" cy="3046988"/>
          </a:xfrm>
          <a:prstGeom prst="rect">
            <a:avLst/>
          </a:prstGeom>
          <a:noFill/>
        </p:spPr>
        <p:txBody>
          <a:bodyPr wrap="square">
            <a:spAutoFit/>
          </a:bodyPr>
          <a:lstStyle/>
          <a:p>
            <a:pPr algn="ctr"/>
            <a:r>
              <a:rPr lang="en-US" sz="4800" dirty="0">
                <a:latin typeface="Avenir Next LT Pro" panose="020B0504020202020204" pitchFamily="34" charset="0"/>
              </a:rPr>
              <a:t>What dangers are natural disasters to people and animals?</a:t>
            </a:r>
          </a:p>
        </p:txBody>
      </p:sp>
      <p:pic>
        <p:nvPicPr>
          <p:cNvPr id="3074" name="Picture 2" descr="Tillicoultry Flood © John Chroston :: Geograph Britain and Ireland">
            <a:extLst>
              <a:ext uri="{FF2B5EF4-FFF2-40B4-BE49-F238E27FC236}">
                <a16:creationId xmlns:a16="http://schemas.microsoft.com/office/drawing/2014/main" id="{DFA6D6EC-0C37-F8B1-7E85-85F3808B50FB}"/>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6384584" y="0"/>
            <a:ext cx="5807415"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138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8A000-F8FB-901D-EA72-E1ABE8A177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BF117A-AFD2-60DC-AD81-9427585037D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883BE41-F8F2-1181-D840-DB7570D3D9B4}"/>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29</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51A8BCAA-A621-4D43-3F21-BAE34694B030}"/>
              </a:ext>
            </a:extLst>
          </p:cNvPr>
          <p:cNvSpPr txBox="1"/>
          <p:nvPr/>
        </p:nvSpPr>
        <p:spPr>
          <a:xfrm>
            <a:off x="597408" y="6366393"/>
            <a:ext cx="844268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Elaborate</a:t>
            </a:r>
          </a:p>
        </p:txBody>
      </p:sp>
      <p:sp>
        <p:nvSpPr>
          <p:cNvPr id="6" name="Rectangle: Rounded Corners 5">
            <a:extLst>
              <a:ext uri="{FF2B5EF4-FFF2-40B4-BE49-F238E27FC236}">
                <a16:creationId xmlns:a16="http://schemas.microsoft.com/office/drawing/2014/main" id="{4EDCDADA-AB51-844E-3192-4762529BA0DB}"/>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F16189-5341-5882-4A42-8931FAD6A189}"/>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0CB53D05-AB07-B699-5345-6F38A613DEBC}"/>
              </a:ext>
            </a:extLst>
          </p:cNvPr>
          <p:cNvSpPr txBox="1"/>
          <p:nvPr/>
        </p:nvSpPr>
        <p:spPr>
          <a:xfrm>
            <a:off x="1526665" y="1880653"/>
            <a:ext cx="9138669" cy="2308324"/>
          </a:xfrm>
          <a:prstGeom prst="rect">
            <a:avLst/>
          </a:prstGeom>
          <a:noFill/>
        </p:spPr>
        <p:txBody>
          <a:bodyPr wrap="square">
            <a:spAutoFit/>
          </a:bodyPr>
          <a:lstStyle/>
          <a:p>
            <a:pPr algn="ctr"/>
            <a:r>
              <a:rPr lang="en-US" sz="4800" dirty="0">
                <a:latin typeface="Avenir Next LT Pro" panose="020B0504020202020204" pitchFamily="34" charset="0"/>
              </a:rPr>
              <a:t>What can we do to be safe during an earthquake? A flood? A tornado?</a:t>
            </a:r>
          </a:p>
        </p:txBody>
      </p:sp>
    </p:spTree>
    <p:extLst>
      <p:ext uri="{BB962C8B-B14F-4D97-AF65-F5344CB8AC3E}">
        <p14:creationId xmlns:p14="http://schemas.microsoft.com/office/powerpoint/2010/main" val="86774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0AE4C-87FD-CB17-D74A-FD9E3DE801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C2E8E6-FF41-B0C7-488C-174D1ACAC46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0D46D3-9774-89A5-1346-DCD85E521507}"/>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A7363DBD-E57E-934D-EB04-951D3BE2F205}"/>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8AE0893D-906D-2781-D496-4E751876BD9B}"/>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C2FF67-C985-C20E-7B08-7A190862CFB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grpSp>
        <p:nvGrpSpPr>
          <p:cNvPr id="7" name="Group 6">
            <a:extLst>
              <a:ext uri="{FF2B5EF4-FFF2-40B4-BE49-F238E27FC236}">
                <a16:creationId xmlns:a16="http://schemas.microsoft.com/office/drawing/2014/main" id="{9B4E32EA-9968-4D3C-F66E-93AE4B9550A4}"/>
              </a:ext>
            </a:extLst>
          </p:cNvPr>
          <p:cNvGrpSpPr/>
          <p:nvPr/>
        </p:nvGrpSpPr>
        <p:grpSpPr>
          <a:xfrm>
            <a:off x="5052411" y="1265601"/>
            <a:ext cx="6829863" cy="3691571"/>
            <a:chOff x="445194" y="1711109"/>
            <a:chExt cx="6802548" cy="3691571"/>
          </a:xfrm>
        </p:grpSpPr>
        <p:sp>
          <p:nvSpPr>
            <p:cNvPr id="8" name="TextBox 7">
              <a:extLst>
                <a:ext uri="{FF2B5EF4-FFF2-40B4-BE49-F238E27FC236}">
                  <a16:creationId xmlns:a16="http://schemas.microsoft.com/office/drawing/2014/main" id="{D187607C-7B94-58F2-2811-7493BE042FAF}"/>
                </a:ext>
              </a:extLst>
            </p:cNvPr>
            <p:cNvSpPr txBox="1"/>
            <p:nvPr/>
          </p:nvSpPr>
          <p:spPr>
            <a:xfrm>
              <a:off x="519320" y="1711109"/>
              <a:ext cx="6658742" cy="830997"/>
            </a:xfrm>
            <a:prstGeom prst="rect">
              <a:avLst/>
            </a:prstGeom>
            <a:noFill/>
          </p:spPr>
          <p:txBody>
            <a:bodyPr wrap="square">
              <a:spAutoFit/>
            </a:bodyPr>
            <a:lstStyle/>
            <a:p>
              <a:pPr algn="ctr"/>
              <a:r>
                <a:rPr lang="en-US" sz="4800" dirty="0">
                  <a:latin typeface="Bitter SemiBold" pitchFamily="2" charset="0"/>
                </a:rPr>
                <a:t>Guiding Question: </a:t>
              </a:r>
            </a:p>
          </p:txBody>
        </p:sp>
        <p:sp>
          <p:nvSpPr>
            <p:cNvPr id="10" name="TextBox 9">
              <a:extLst>
                <a:ext uri="{FF2B5EF4-FFF2-40B4-BE49-F238E27FC236}">
                  <a16:creationId xmlns:a16="http://schemas.microsoft.com/office/drawing/2014/main" id="{11099DEC-5FF7-A236-3C2A-956A46D7CFB3}"/>
                </a:ext>
              </a:extLst>
            </p:cNvPr>
            <p:cNvSpPr txBox="1"/>
            <p:nvPr/>
          </p:nvSpPr>
          <p:spPr>
            <a:xfrm>
              <a:off x="445194" y="3094356"/>
              <a:ext cx="6802548" cy="2308324"/>
            </a:xfrm>
            <a:prstGeom prst="rect">
              <a:avLst/>
            </a:prstGeom>
            <a:noFill/>
          </p:spPr>
          <p:txBody>
            <a:bodyPr wrap="square">
              <a:spAutoFit/>
            </a:bodyPr>
            <a:lstStyle/>
            <a:p>
              <a:pPr algn="ctr"/>
              <a:r>
                <a:rPr lang="en-US" sz="4800" dirty="0">
                  <a:latin typeface="Avenir Next LT Pro" panose="020B0504020202020204" pitchFamily="34" charset="0"/>
                </a:rPr>
                <a:t>How do natural disasters affect the Earth?</a:t>
              </a:r>
            </a:p>
          </p:txBody>
        </p:sp>
      </p:grpSp>
      <p:pic>
        <p:nvPicPr>
          <p:cNvPr id="3" name="Picture 2" descr="A picture containing text&#10;&#10;AI-generated content may be incorrect.">
            <a:extLst>
              <a:ext uri="{FF2B5EF4-FFF2-40B4-BE49-F238E27FC236}">
                <a16:creationId xmlns:a16="http://schemas.microsoft.com/office/drawing/2014/main" id="{8C015D9D-9F64-E925-3FA9-C0ECB3D648E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423" y="106886"/>
            <a:ext cx="4650745" cy="6018611"/>
          </a:xfrm>
          <a:prstGeom prst="rect">
            <a:avLst/>
          </a:prstGeom>
          <a:ln>
            <a:solidFill>
              <a:schemeClr val="tx1"/>
            </a:solidFill>
          </a:ln>
        </p:spPr>
      </p:pic>
    </p:spTree>
    <p:extLst>
      <p:ext uri="{BB962C8B-B14F-4D97-AF65-F5344CB8AC3E}">
        <p14:creationId xmlns:p14="http://schemas.microsoft.com/office/powerpoint/2010/main" val="1953397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E165F-4B87-4997-5BC6-CD6EA73C5C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2E38B0-34C4-DEC2-2855-E1C5104F6BB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B11BD0C-4C5D-F495-4B35-E37AFEA88223}"/>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30</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A7B09E3C-B188-80D2-B8D5-A7EA50D8FBD9}"/>
              </a:ext>
            </a:extLst>
          </p:cNvPr>
          <p:cNvSpPr txBox="1"/>
          <p:nvPr/>
        </p:nvSpPr>
        <p:spPr>
          <a:xfrm>
            <a:off x="597408" y="6366393"/>
            <a:ext cx="844268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Elaborate</a:t>
            </a:r>
          </a:p>
        </p:txBody>
      </p:sp>
      <p:sp>
        <p:nvSpPr>
          <p:cNvPr id="6" name="Rectangle: Rounded Corners 5">
            <a:extLst>
              <a:ext uri="{FF2B5EF4-FFF2-40B4-BE49-F238E27FC236}">
                <a16:creationId xmlns:a16="http://schemas.microsoft.com/office/drawing/2014/main" id="{0429896D-385A-8A19-3A2D-C5C3F98531F6}"/>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3A45B9-7D89-49D0-2A8C-9D94D1A9A9C8}"/>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13C922CD-AAC8-0F50-E50D-80BE0760977C}"/>
              </a:ext>
            </a:extLst>
          </p:cNvPr>
          <p:cNvSpPr txBox="1"/>
          <p:nvPr/>
        </p:nvSpPr>
        <p:spPr>
          <a:xfrm>
            <a:off x="1001611" y="2256493"/>
            <a:ext cx="10188777" cy="1569660"/>
          </a:xfrm>
          <a:prstGeom prst="rect">
            <a:avLst/>
          </a:prstGeom>
          <a:noFill/>
        </p:spPr>
        <p:txBody>
          <a:bodyPr wrap="square">
            <a:spAutoFit/>
          </a:bodyPr>
          <a:lstStyle/>
          <a:p>
            <a:pPr algn="ctr"/>
            <a:r>
              <a:rPr lang="en-US" sz="4800" dirty="0">
                <a:latin typeface="Avenir Next LT Pro" panose="020B0504020202020204" pitchFamily="34" charset="0"/>
              </a:rPr>
              <a:t>What does our school do to prepare if there is an earthquake?</a:t>
            </a:r>
          </a:p>
        </p:txBody>
      </p:sp>
    </p:spTree>
    <p:extLst>
      <p:ext uri="{BB962C8B-B14F-4D97-AF65-F5344CB8AC3E}">
        <p14:creationId xmlns:p14="http://schemas.microsoft.com/office/powerpoint/2010/main" val="2287807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E46CD-3428-9492-3CE8-2174156B32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D1DFB1-9134-E4E7-C2B5-051F1E0E5F3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0E88DCB-6CEC-9CF6-7F05-3EBC6169E86F}"/>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31</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261CC5F8-0F69-9395-1734-4067868825E4}"/>
              </a:ext>
            </a:extLst>
          </p:cNvPr>
          <p:cNvSpPr txBox="1"/>
          <p:nvPr/>
        </p:nvSpPr>
        <p:spPr>
          <a:xfrm>
            <a:off x="597408" y="6366393"/>
            <a:ext cx="844268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Elaborate</a:t>
            </a:r>
          </a:p>
        </p:txBody>
      </p:sp>
      <p:sp>
        <p:nvSpPr>
          <p:cNvPr id="6" name="Rectangle: Rounded Corners 5">
            <a:extLst>
              <a:ext uri="{FF2B5EF4-FFF2-40B4-BE49-F238E27FC236}">
                <a16:creationId xmlns:a16="http://schemas.microsoft.com/office/drawing/2014/main" id="{2C8E3EFB-9562-F5DD-579B-EAFAC1C933E3}"/>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D66AA9-FD31-6780-EBC4-A5AAA5154C74}"/>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4F590750-E9EB-9239-C265-FA869338F9B2}"/>
              </a:ext>
            </a:extLst>
          </p:cNvPr>
          <p:cNvSpPr txBox="1"/>
          <p:nvPr/>
        </p:nvSpPr>
        <p:spPr>
          <a:xfrm>
            <a:off x="1985025" y="227871"/>
            <a:ext cx="8221950" cy="830997"/>
          </a:xfrm>
          <a:prstGeom prst="rect">
            <a:avLst/>
          </a:prstGeom>
          <a:noFill/>
        </p:spPr>
        <p:txBody>
          <a:bodyPr wrap="square">
            <a:spAutoFit/>
          </a:bodyPr>
          <a:lstStyle/>
          <a:p>
            <a:pPr algn="ctr"/>
            <a:r>
              <a:rPr lang="en-US" sz="4800" b="1" dirty="0">
                <a:latin typeface="Avenir Next LT Pro" panose="020B0504020202020204" pitchFamily="34" charset="0"/>
              </a:rPr>
              <a:t>Natural Disaster Posters</a:t>
            </a:r>
          </a:p>
        </p:txBody>
      </p:sp>
      <p:sp>
        <p:nvSpPr>
          <p:cNvPr id="3" name="TextBox 2">
            <a:extLst>
              <a:ext uri="{FF2B5EF4-FFF2-40B4-BE49-F238E27FC236}">
                <a16:creationId xmlns:a16="http://schemas.microsoft.com/office/drawing/2014/main" id="{E8CD8A06-F4A0-0143-634B-CC004F3CA9D0}"/>
              </a:ext>
            </a:extLst>
          </p:cNvPr>
          <p:cNvSpPr txBox="1"/>
          <p:nvPr/>
        </p:nvSpPr>
        <p:spPr>
          <a:xfrm>
            <a:off x="337306" y="2450809"/>
            <a:ext cx="8221950" cy="3539430"/>
          </a:xfrm>
          <a:prstGeom prst="rect">
            <a:avLst/>
          </a:prstGeom>
          <a:noFill/>
        </p:spPr>
        <p:txBody>
          <a:bodyPr wrap="square">
            <a:spAutoFit/>
          </a:bodyPr>
          <a:lstStyle/>
          <a:p>
            <a:r>
              <a:rPr lang="en-US" sz="3200" b="1" dirty="0">
                <a:latin typeface="Avenir Next LT Pro" panose="020B0504020202020204" pitchFamily="34" charset="0"/>
              </a:rPr>
              <a:t>Include:</a:t>
            </a:r>
          </a:p>
          <a:p>
            <a:pPr marL="457200" indent="-457200">
              <a:buFont typeface="Arial" panose="020B0604020202020204" pitchFamily="34" charset="0"/>
              <a:buChar char="•"/>
            </a:pPr>
            <a:r>
              <a:rPr lang="en-US" sz="3200" dirty="0">
                <a:latin typeface="Avenir Next LT Pro" panose="020B0504020202020204" pitchFamily="34" charset="0"/>
              </a:rPr>
              <a:t>Pictures with captions</a:t>
            </a:r>
          </a:p>
          <a:p>
            <a:pPr marL="457200" indent="-457200">
              <a:buFont typeface="Arial" panose="020B0604020202020204" pitchFamily="34" charset="0"/>
              <a:buChar char="•"/>
            </a:pPr>
            <a:r>
              <a:rPr lang="en-US" sz="3200" dirty="0">
                <a:latin typeface="Avenir Next LT Pro" panose="020B0504020202020204" pitchFamily="34" charset="0"/>
              </a:rPr>
              <a:t>Description of the natural event and an explanation of why it is either a quick or slow change</a:t>
            </a:r>
          </a:p>
          <a:p>
            <a:pPr marL="457200" indent="-457200">
              <a:buFont typeface="Arial" panose="020B0604020202020204" pitchFamily="34" charset="0"/>
              <a:buChar char="•"/>
            </a:pPr>
            <a:r>
              <a:rPr lang="en-US" sz="3200" dirty="0">
                <a:latin typeface="Avenir Next LT Pro" panose="020B0504020202020204" pitchFamily="34" charset="0"/>
              </a:rPr>
              <a:t>How to prepare before or during a natural event</a:t>
            </a:r>
          </a:p>
        </p:txBody>
      </p:sp>
      <p:sp>
        <p:nvSpPr>
          <p:cNvPr id="7" name="TextBox 6">
            <a:extLst>
              <a:ext uri="{FF2B5EF4-FFF2-40B4-BE49-F238E27FC236}">
                <a16:creationId xmlns:a16="http://schemas.microsoft.com/office/drawing/2014/main" id="{C80670A1-C5DC-0617-84C7-5D9A1DDB0861}"/>
              </a:ext>
            </a:extLst>
          </p:cNvPr>
          <p:cNvSpPr txBox="1"/>
          <p:nvPr/>
        </p:nvSpPr>
        <p:spPr>
          <a:xfrm>
            <a:off x="337306" y="1300558"/>
            <a:ext cx="11465811" cy="1077218"/>
          </a:xfrm>
          <a:prstGeom prst="rect">
            <a:avLst/>
          </a:prstGeom>
          <a:noFill/>
        </p:spPr>
        <p:txBody>
          <a:bodyPr wrap="square">
            <a:spAutoFit/>
          </a:bodyPr>
          <a:lstStyle/>
          <a:p>
            <a:pPr algn="ctr"/>
            <a:r>
              <a:rPr lang="en-US" sz="3200" dirty="0">
                <a:latin typeface="Avenir Next LT Pro" panose="020B0504020202020204" pitchFamily="34" charset="0"/>
              </a:rPr>
              <a:t>You will create an informative poster about one natural disaster from our list.</a:t>
            </a:r>
          </a:p>
        </p:txBody>
      </p:sp>
    </p:spTree>
    <p:extLst>
      <p:ext uri="{BB962C8B-B14F-4D97-AF65-F5344CB8AC3E}">
        <p14:creationId xmlns:p14="http://schemas.microsoft.com/office/powerpoint/2010/main" val="846251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69D44-0422-8275-6A8E-C616EB89E92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3EDF54-F8D1-BC63-C97B-FC12671B626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7A942DA-90C8-724B-4E43-413D29A1613F}"/>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32</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4DA165E6-0001-E92A-D28E-A0937CEA1E8C}"/>
              </a:ext>
            </a:extLst>
          </p:cNvPr>
          <p:cNvSpPr txBox="1"/>
          <p:nvPr/>
        </p:nvSpPr>
        <p:spPr>
          <a:xfrm>
            <a:off x="597408" y="6366393"/>
            <a:ext cx="844268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Life and Land in Missouri – 6B Earthquakes and Natural Disasters: Evaluate</a:t>
            </a:r>
            <a:endParaRPr lang="en-US" dirty="0">
              <a:solidFill>
                <a:schemeClr val="bg1"/>
              </a:solidFill>
            </a:endParaRPr>
          </a:p>
        </p:txBody>
      </p:sp>
      <p:sp>
        <p:nvSpPr>
          <p:cNvPr id="6" name="Rectangle: Rounded Corners 5">
            <a:extLst>
              <a:ext uri="{FF2B5EF4-FFF2-40B4-BE49-F238E27FC236}">
                <a16:creationId xmlns:a16="http://schemas.microsoft.com/office/drawing/2014/main" id="{CA4C6950-87FD-D502-6353-55F913748FD1}"/>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702AD1-7F92-AE6F-6301-E6D4DFF70E09}"/>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11" name="Picture 10" descr="Text, letter&#10;&#10;AI-generated content may be incorrect.">
            <a:extLst>
              <a:ext uri="{FF2B5EF4-FFF2-40B4-BE49-F238E27FC236}">
                <a16:creationId xmlns:a16="http://schemas.microsoft.com/office/drawing/2014/main" id="{CA26FE11-F25A-F5E8-9EAC-F822257C88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23435" y="132171"/>
            <a:ext cx="4706790" cy="6091140"/>
          </a:xfrm>
          <a:prstGeom prst="rect">
            <a:avLst/>
          </a:prstGeom>
          <a:ln>
            <a:solidFill>
              <a:schemeClr val="tx1"/>
            </a:solidFill>
          </a:ln>
        </p:spPr>
      </p:pic>
      <p:pic>
        <p:nvPicPr>
          <p:cNvPr id="12" name="Picture 11" descr="A picture containing text, silhouette&#10;&#10;AI-generated content may be incorrect.">
            <a:extLst>
              <a:ext uri="{FF2B5EF4-FFF2-40B4-BE49-F238E27FC236}">
                <a16:creationId xmlns:a16="http://schemas.microsoft.com/office/drawing/2014/main" id="{BF30182F-58CC-38BC-3433-A3260472EE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pic>
        <p:nvPicPr>
          <p:cNvPr id="8" name="Picture 7" descr="A picture containing text&#10;&#10;AI-generated content may be incorrect.">
            <a:extLst>
              <a:ext uri="{FF2B5EF4-FFF2-40B4-BE49-F238E27FC236}">
                <a16:creationId xmlns:a16="http://schemas.microsoft.com/office/drawing/2014/main" id="{6C8DA64C-8AB9-D1AF-8881-0F6C3FDB623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52852" y="130332"/>
            <a:ext cx="4709360" cy="6100672"/>
          </a:xfrm>
          <a:prstGeom prst="rect">
            <a:avLst/>
          </a:prstGeom>
          <a:ln>
            <a:solidFill>
              <a:schemeClr val="tx1"/>
            </a:solidFill>
          </a:ln>
        </p:spPr>
      </p:pic>
    </p:spTree>
    <p:extLst>
      <p:ext uri="{BB962C8B-B14F-4D97-AF65-F5344CB8AC3E}">
        <p14:creationId xmlns:p14="http://schemas.microsoft.com/office/powerpoint/2010/main" val="3570914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17FED-A90E-B070-6868-2CDAB017A7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A3805E-2B6F-7DA5-D133-813A0F9AE91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FEC58F1-2278-0C99-CE81-03D1F3C49CB9}"/>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33</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39DB1A59-3A71-6D35-2FFE-14BD4DDC2BA2}"/>
              </a:ext>
            </a:extLst>
          </p:cNvPr>
          <p:cNvSpPr txBox="1"/>
          <p:nvPr/>
        </p:nvSpPr>
        <p:spPr>
          <a:xfrm>
            <a:off x="597408" y="6366393"/>
            <a:ext cx="844268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Life and Land in Missouri – 6B Earthquakes and Natural Disasters: Evaluate</a:t>
            </a:r>
            <a:endParaRPr lang="en-US" dirty="0">
              <a:solidFill>
                <a:schemeClr val="bg1"/>
              </a:solidFill>
            </a:endParaRPr>
          </a:p>
        </p:txBody>
      </p:sp>
      <p:sp>
        <p:nvSpPr>
          <p:cNvPr id="6" name="Rectangle: Rounded Corners 5">
            <a:extLst>
              <a:ext uri="{FF2B5EF4-FFF2-40B4-BE49-F238E27FC236}">
                <a16:creationId xmlns:a16="http://schemas.microsoft.com/office/drawing/2014/main" id="{4C9FB53A-B6FE-3D6E-A54F-7A2DBB2C1F86}"/>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950252-D62E-6B53-9B50-251F6CBB61A0}"/>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11" name="Picture 10" descr="Text, letter&#10;&#10;AI-generated content may be incorrect.">
            <a:extLst>
              <a:ext uri="{FF2B5EF4-FFF2-40B4-BE49-F238E27FC236}">
                <a16:creationId xmlns:a16="http://schemas.microsoft.com/office/drawing/2014/main" id="{FCC66E95-EEC9-6B6D-D2E9-B341B2433F2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23435" y="132171"/>
            <a:ext cx="4706790" cy="6091140"/>
          </a:xfrm>
          <a:prstGeom prst="rect">
            <a:avLst/>
          </a:prstGeom>
          <a:ln>
            <a:solidFill>
              <a:schemeClr val="tx1"/>
            </a:solidFill>
          </a:ln>
        </p:spPr>
      </p:pic>
      <p:pic>
        <p:nvPicPr>
          <p:cNvPr id="12" name="Picture 11" descr="A picture containing text, silhouette&#10;&#10;AI-generated content may be incorrect.">
            <a:extLst>
              <a:ext uri="{FF2B5EF4-FFF2-40B4-BE49-F238E27FC236}">
                <a16:creationId xmlns:a16="http://schemas.microsoft.com/office/drawing/2014/main" id="{8C24E7A3-A8ED-868A-2129-C256B3DA7DE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pic>
        <p:nvPicPr>
          <p:cNvPr id="8" name="Picture 7" descr="A picture containing text&#10;&#10;AI-generated content may be incorrect.">
            <a:extLst>
              <a:ext uri="{FF2B5EF4-FFF2-40B4-BE49-F238E27FC236}">
                <a16:creationId xmlns:a16="http://schemas.microsoft.com/office/drawing/2014/main" id="{0C4FADB7-D399-4E14-ED8A-F5C07D78023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52852" y="130332"/>
            <a:ext cx="4709360" cy="6100672"/>
          </a:xfrm>
          <a:prstGeom prst="rect">
            <a:avLst/>
          </a:prstGeom>
          <a:ln>
            <a:solidFill>
              <a:schemeClr val="tx1"/>
            </a:solidFill>
          </a:ln>
        </p:spPr>
      </p:pic>
      <p:sp>
        <p:nvSpPr>
          <p:cNvPr id="3" name="TextBox 2">
            <a:extLst>
              <a:ext uri="{FF2B5EF4-FFF2-40B4-BE49-F238E27FC236}">
                <a16:creationId xmlns:a16="http://schemas.microsoft.com/office/drawing/2014/main" id="{0E665C3A-CBAC-4863-6CBD-B08448F1CA63}"/>
              </a:ext>
            </a:extLst>
          </p:cNvPr>
          <p:cNvSpPr txBox="1"/>
          <p:nvPr/>
        </p:nvSpPr>
        <p:spPr>
          <a:xfrm>
            <a:off x="8452338" y="1230922"/>
            <a:ext cx="11605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0000"/>
                </a:solidFill>
              </a:rPr>
              <a:t>quickly</a:t>
            </a:r>
          </a:p>
        </p:txBody>
      </p:sp>
      <p:sp>
        <p:nvSpPr>
          <p:cNvPr id="7" name="TextBox 6">
            <a:extLst>
              <a:ext uri="{FF2B5EF4-FFF2-40B4-BE49-F238E27FC236}">
                <a16:creationId xmlns:a16="http://schemas.microsoft.com/office/drawing/2014/main" id="{60781781-8936-26A2-450C-1B8DCBBBB82F}"/>
              </a:ext>
            </a:extLst>
          </p:cNvPr>
          <p:cNvSpPr txBox="1"/>
          <p:nvPr/>
        </p:nvSpPr>
        <p:spPr>
          <a:xfrm>
            <a:off x="6166338" y="3938954"/>
            <a:ext cx="40444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rPr>
              <a:t>This event happens quickly because it can happen over a few minutes, a few hours or just a few days.</a:t>
            </a:r>
          </a:p>
        </p:txBody>
      </p:sp>
      <p:sp>
        <p:nvSpPr>
          <p:cNvPr id="10" name="TextBox 9">
            <a:extLst>
              <a:ext uri="{FF2B5EF4-FFF2-40B4-BE49-F238E27FC236}">
                <a16:creationId xmlns:a16="http://schemas.microsoft.com/office/drawing/2014/main" id="{899E711E-2099-55DD-B3D5-4F1CFD1E8E3C}"/>
              </a:ext>
            </a:extLst>
          </p:cNvPr>
          <p:cNvSpPr txBox="1"/>
          <p:nvPr/>
        </p:nvSpPr>
        <p:spPr>
          <a:xfrm>
            <a:off x="6166338" y="4536830"/>
            <a:ext cx="39389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rPr>
              <a:t>Students will summarize what they wrote on their posters. </a:t>
            </a:r>
          </a:p>
        </p:txBody>
      </p:sp>
    </p:spTree>
    <p:extLst>
      <p:ext uri="{BB962C8B-B14F-4D97-AF65-F5344CB8AC3E}">
        <p14:creationId xmlns:p14="http://schemas.microsoft.com/office/powerpoint/2010/main" val="96076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22B82-D88B-DD73-6805-2D15973DFD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A71928-C254-EB76-D985-F976D475F7C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21CFAE9-B6FC-3D61-2C7C-12E4913A2E14}"/>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906B32A9-8494-2903-E021-067254D97A25}"/>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Engage</a:t>
            </a:r>
          </a:p>
        </p:txBody>
      </p:sp>
      <p:sp>
        <p:nvSpPr>
          <p:cNvPr id="6" name="Rectangle: Rounded Corners 5">
            <a:extLst>
              <a:ext uri="{FF2B5EF4-FFF2-40B4-BE49-F238E27FC236}">
                <a16:creationId xmlns:a16="http://schemas.microsoft.com/office/drawing/2014/main" id="{85DF0112-777B-1AA9-0BE1-ABD973EAF7AC}"/>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636974-0BB1-A27B-0807-F1AFC87DD88D}"/>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pic>
        <p:nvPicPr>
          <p:cNvPr id="11" name="Picture 10" descr="A picture containing text&#10;&#10;AI-generated content may be incorrect.">
            <a:extLst>
              <a:ext uri="{FF2B5EF4-FFF2-40B4-BE49-F238E27FC236}">
                <a16:creationId xmlns:a16="http://schemas.microsoft.com/office/drawing/2014/main" id="{C4A48E2B-1EF8-BBEE-ED4D-0CA7B3FB04B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423" y="106886"/>
            <a:ext cx="4650745" cy="6018611"/>
          </a:xfrm>
          <a:prstGeom prst="rect">
            <a:avLst/>
          </a:prstGeom>
          <a:ln>
            <a:solidFill>
              <a:schemeClr val="tx1"/>
            </a:solidFill>
          </a:ln>
        </p:spPr>
      </p:pic>
      <p:sp>
        <p:nvSpPr>
          <p:cNvPr id="12" name="TextBox 11">
            <a:extLst>
              <a:ext uri="{FF2B5EF4-FFF2-40B4-BE49-F238E27FC236}">
                <a16:creationId xmlns:a16="http://schemas.microsoft.com/office/drawing/2014/main" id="{2B03B3D0-5F69-AA49-FD35-D76FB0D24BFB}"/>
              </a:ext>
            </a:extLst>
          </p:cNvPr>
          <p:cNvSpPr txBox="1"/>
          <p:nvPr/>
        </p:nvSpPr>
        <p:spPr>
          <a:xfrm>
            <a:off x="4905591" y="1223365"/>
            <a:ext cx="7123503" cy="3785652"/>
          </a:xfrm>
          <a:prstGeom prst="rect">
            <a:avLst/>
          </a:prstGeom>
          <a:noFill/>
        </p:spPr>
        <p:txBody>
          <a:bodyPr wrap="square" lIns="91440" tIns="45720" rIns="91440" bIns="45720" anchor="t">
            <a:spAutoFit/>
          </a:bodyPr>
          <a:lstStyle/>
          <a:p>
            <a:pPr algn="ctr"/>
            <a:r>
              <a:rPr lang="en-US" sz="4000" dirty="0">
                <a:latin typeface="Avenir Next LT Pro" panose="020B0504020202020204" pitchFamily="34" charset="0"/>
              </a:rPr>
              <a:t>How do these different </a:t>
            </a:r>
            <a:r>
              <a:rPr lang="en-US" sz="4000" b="1" dirty="0">
                <a:latin typeface="Avenir Next LT Pro" panose="020B0504020202020204" pitchFamily="34" charset="0"/>
              </a:rPr>
              <a:t>natural disasters </a:t>
            </a:r>
            <a:r>
              <a:rPr lang="en-US" sz="4000" dirty="0">
                <a:latin typeface="Avenir Next LT Pro" panose="020B0504020202020204" pitchFamily="34" charset="0"/>
              </a:rPr>
              <a:t>affect the Earth?</a:t>
            </a:r>
          </a:p>
          <a:p>
            <a:pPr algn="ctr"/>
            <a:endParaRPr lang="en-US" sz="4000" dirty="0">
              <a:latin typeface="Avenir Next LT Pro" panose="020B0504020202020204" pitchFamily="34" charset="0"/>
            </a:endParaRPr>
          </a:p>
          <a:p>
            <a:pPr algn="ctr"/>
            <a:r>
              <a:rPr lang="en-US" sz="4000" dirty="0">
                <a:latin typeface="Avenir Next LT Pro"/>
              </a:rPr>
              <a:t>Is this a </a:t>
            </a:r>
            <a:r>
              <a:rPr lang="en-US" sz="4000" b="1" dirty="0">
                <a:latin typeface="Avenir Next LT Pro"/>
              </a:rPr>
              <a:t>fast </a:t>
            </a:r>
            <a:r>
              <a:rPr lang="en-US" sz="4000" dirty="0">
                <a:latin typeface="Avenir Next LT Pro"/>
              </a:rPr>
              <a:t>change or a </a:t>
            </a:r>
            <a:r>
              <a:rPr lang="en-US" sz="4000" b="1" dirty="0">
                <a:latin typeface="Avenir Next LT Pro"/>
              </a:rPr>
              <a:t>slow</a:t>
            </a:r>
            <a:r>
              <a:rPr lang="en-US" sz="4000" dirty="0">
                <a:latin typeface="Avenir Next LT Pro"/>
              </a:rPr>
              <a:t> change? How do you know?</a:t>
            </a:r>
            <a:endParaRPr lang="en-US" dirty="0"/>
          </a:p>
        </p:txBody>
      </p:sp>
    </p:spTree>
    <p:extLst>
      <p:ext uri="{BB962C8B-B14F-4D97-AF65-F5344CB8AC3E}">
        <p14:creationId xmlns:p14="http://schemas.microsoft.com/office/powerpoint/2010/main" val="662241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86D1-6EAC-F3C3-8F4B-7FD5AFF350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808B5C5-51BC-1B06-33F5-698BB2B8184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BC0FCE6-1246-C463-EE90-C676F773F265}"/>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A774E000-45E0-F8E9-2322-DF76751ADB25}"/>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Explore</a:t>
            </a:r>
          </a:p>
        </p:txBody>
      </p:sp>
      <p:sp>
        <p:nvSpPr>
          <p:cNvPr id="6" name="Rectangle: Rounded Corners 5">
            <a:extLst>
              <a:ext uri="{FF2B5EF4-FFF2-40B4-BE49-F238E27FC236}">
                <a16:creationId xmlns:a16="http://schemas.microsoft.com/office/drawing/2014/main" id="{EFC371B4-1C23-2FD6-D3C6-DEEE2725847A}"/>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2D0023-DFDE-3502-B07E-539B17374765}"/>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DE6A3DBC-7C71-C3B1-157D-9FF287727A99}"/>
              </a:ext>
            </a:extLst>
          </p:cNvPr>
          <p:cNvSpPr txBox="1"/>
          <p:nvPr/>
        </p:nvSpPr>
        <p:spPr>
          <a:xfrm>
            <a:off x="993025" y="1503050"/>
            <a:ext cx="10205950" cy="3046988"/>
          </a:xfrm>
          <a:prstGeom prst="rect">
            <a:avLst/>
          </a:prstGeom>
          <a:noFill/>
        </p:spPr>
        <p:txBody>
          <a:bodyPr wrap="square">
            <a:spAutoFit/>
          </a:bodyPr>
          <a:lstStyle/>
          <a:p>
            <a:pPr algn="ctr"/>
            <a:r>
              <a:rPr lang="en-US" sz="4800" dirty="0">
                <a:latin typeface="Avenir Next LT Pro" panose="020B0504020202020204" pitchFamily="34" charset="0"/>
              </a:rPr>
              <a:t>In groups, shape the sand into a </a:t>
            </a:r>
            <a:r>
              <a:rPr lang="en-US" sz="4800" b="1" dirty="0">
                <a:latin typeface="Avenir Next LT Pro" panose="020B0504020202020204" pitchFamily="34" charset="0"/>
              </a:rPr>
              <a:t>landform</a:t>
            </a:r>
            <a:r>
              <a:rPr lang="en-US" sz="4800" dirty="0">
                <a:latin typeface="Avenir Next LT Pro" panose="020B0504020202020204" pitchFamily="34" charset="0"/>
              </a:rPr>
              <a:t> using water from the spray bottle to help shape it and hold it together.</a:t>
            </a:r>
          </a:p>
        </p:txBody>
      </p:sp>
    </p:spTree>
    <p:extLst>
      <p:ext uri="{BB962C8B-B14F-4D97-AF65-F5344CB8AC3E}">
        <p14:creationId xmlns:p14="http://schemas.microsoft.com/office/powerpoint/2010/main" val="368144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6C67-0C16-28D4-FE63-75A920CC44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051662-5C4A-1977-2711-67CD625D9E2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A42275D-02B1-D77F-211B-8178C27FFCF2}"/>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065F270E-11CA-ED76-E362-3C0C429C29B1}"/>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Explore</a:t>
            </a:r>
          </a:p>
        </p:txBody>
      </p:sp>
      <p:sp>
        <p:nvSpPr>
          <p:cNvPr id="6" name="Rectangle: Rounded Corners 5">
            <a:extLst>
              <a:ext uri="{FF2B5EF4-FFF2-40B4-BE49-F238E27FC236}">
                <a16:creationId xmlns:a16="http://schemas.microsoft.com/office/drawing/2014/main" id="{5BE965E5-CA8B-F6BF-1DD7-AB18DFFF26D1}"/>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6DE4BC-220A-6FCB-4071-D343E6A7BDA9}"/>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D4623AAC-BC1F-2C21-305E-5E715917841B}"/>
              </a:ext>
            </a:extLst>
          </p:cNvPr>
          <p:cNvSpPr txBox="1"/>
          <p:nvPr/>
        </p:nvSpPr>
        <p:spPr>
          <a:xfrm>
            <a:off x="993025" y="2271977"/>
            <a:ext cx="10205950" cy="1569660"/>
          </a:xfrm>
          <a:prstGeom prst="rect">
            <a:avLst/>
          </a:prstGeom>
          <a:noFill/>
        </p:spPr>
        <p:txBody>
          <a:bodyPr wrap="square">
            <a:spAutoFit/>
          </a:bodyPr>
          <a:lstStyle/>
          <a:p>
            <a:pPr algn="ctr"/>
            <a:r>
              <a:rPr lang="en-US" sz="4800" dirty="0">
                <a:latin typeface="Avenir Next LT Pro" panose="020B0504020202020204" pitchFamily="34" charset="0"/>
              </a:rPr>
              <a:t>Earthquakes occur over a </a:t>
            </a:r>
            <a:r>
              <a:rPr lang="en-US" sz="4800" b="1" dirty="0">
                <a:latin typeface="Avenir Next LT Pro" panose="020B0504020202020204" pitchFamily="34" charset="0"/>
              </a:rPr>
              <a:t>short</a:t>
            </a:r>
            <a:r>
              <a:rPr lang="en-US" sz="4800" dirty="0">
                <a:latin typeface="Avenir Next LT Pro" panose="020B0504020202020204" pitchFamily="34" charset="0"/>
              </a:rPr>
              <a:t> period of time.</a:t>
            </a:r>
          </a:p>
        </p:txBody>
      </p:sp>
    </p:spTree>
    <p:extLst>
      <p:ext uri="{BB962C8B-B14F-4D97-AF65-F5344CB8AC3E}">
        <p14:creationId xmlns:p14="http://schemas.microsoft.com/office/powerpoint/2010/main" val="514298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40E37-5C42-C9F5-C2C8-A3FF0FD179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E8BA99-D1D5-C998-1B43-E820538DDAE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FA5943E-0A8A-C41B-EB69-38794E3876B1}"/>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AD9B618F-70DF-CA66-1F06-F4C3E7E70BAC}"/>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Explore</a:t>
            </a:r>
          </a:p>
        </p:txBody>
      </p:sp>
      <p:sp>
        <p:nvSpPr>
          <p:cNvPr id="6" name="Rectangle: Rounded Corners 5">
            <a:extLst>
              <a:ext uri="{FF2B5EF4-FFF2-40B4-BE49-F238E27FC236}">
                <a16:creationId xmlns:a16="http://schemas.microsoft.com/office/drawing/2014/main" id="{C2FA0ECA-6936-CBFA-F0F6-D3C5891FFBDA}"/>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6BA09F9-DFBF-8C83-B040-CC8297B613C7}"/>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6D70FD39-6ED8-BB08-6C61-77304890AE3E}"/>
              </a:ext>
            </a:extLst>
          </p:cNvPr>
          <p:cNvSpPr txBox="1"/>
          <p:nvPr/>
        </p:nvSpPr>
        <p:spPr>
          <a:xfrm>
            <a:off x="993025" y="2240804"/>
            <a:ext cx="10205950" cy="1569660"/>
          </a:xfrm>
          <a:prstGeom prst="rect">
            <a:avLst/>
          </a:prstGeom>
          <a:noFill/>
        </p:spPr>
        <p:txBody>
          <a:bodyPr wrap="square">
            <a:spAutoFit/>
          </a:bodyPr>
          <a:lstStyle/>
          <a:p>
            <a:pPr algn="ctr"/>
            <a:r>
              <a:rPr lang="en-US" sz="4800" b="1" dirty="0">
                <a:latin typeface="Avenir Next LT Pro" panose="020B0504020202020204" pitchFamily="34" charset="0"/>
              </a:rPr>
              <a:t>Gently</a:t>
            </a:r>
            <a:r>
              <a:rPr lang="en-US" sz="4800" dirty="0">
                <a:latin typeface="Avenir Next LT Pro" panose="020B0504020202020204" pitchFamily="34" charset="0"/>
              </a:rPr>
              <a:t> shake your tray with the sand landform for 10 seconds.</a:t>
            </a:r>
          </a:p>
        </p:txBody>
      </p:sp>
    </p:spTree>
    <p:extLst>
      <p:ext uri="{BB962C8B-B14F-4D97-AF65-F5344CB8AC3E}">
        <p14:creationId xmlns:p14="http://schemas.microsoft.com/office/powerpoint/2010/main" val="3549138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06278-0C6E-7353-86BF-9E9F726DE6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4645BA-4D5E-1C91-3E78-7F7E1B75715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722F195-57CF-3001-A49D-10AEDDD63D7B}"/>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E11B1D45-1E9C-6E7D-4CA8-42401AC120BB}"/>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Explore</a:t>
            </a:r>
          </a:p>
        </p:txBody>
      </p:sp>
      <p:sp>
        <p:nvSpPr>
          <p:cNvPr id="6" name="Rectangle: Rounded Corners 5">
            <a:extLst>
              <a:ext uri="{FF2B5EF4-FFF2-40B4-BE49-F238E27FC236}">
                <a16:creationId xmlns:a16="http://schemas.microsoft.com/office/drawing/2014/main" id="{A3BC181B-71C5-0B1C-3516-EDDD86018EDE}"/>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C20A00F-5ABB-8062-E1C3-6A8161640CB7}"/>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6D205EC6-2F6B-8992-CDD1-B5A317AA5F0F}"/>
              </a:ext>
            </a:extLst>
          </p:cNvPr>
          <p:cNvSpPr txBox="1"/>
          <p:nvPr/>
        </p:nvSpPr>
        <p:spPr>
          <a:xfrm>
            <a:off x="876475" y="1720985"/>
            <a:ext cx="10439049" cy="3046988"/>
          </a:xfrm>
          <a:prstGeom prst="rect">
            <a:avLst/>
          </a:prstGeom>
          <a:noFill/>
        </p:spPr>
        <p:txBody>
          <a:bodyPr wrap="square">
            <a:spAutoFit/>
          </a:bodyPr>
          <a:lstStyle/>
          <a:p>
            <a:pPr algn="ctr"/>
            <a:r>
              <a:rPr lang="en-US" sz="4800" dirty="0">
                <a:latin typeface="Avenir Next LT Pro" panose="020B0504020202020204" pitchFamily="34" charset="0"/>
              </a:rPr>
              <a:t>What happened to your landform?</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Was this a </a:t>
            </a:r>
            <a:r>
              <a:rPr lang="en-US" sz="4800" b="1" dirty="0">
                <a:latin typeface="Avenir Next LT Pro" panose="020B0504020202020204" pitchFamily="34" charset="0"/>
              </a:rPr>
              <a:t>quick</a:t>
            </a:r>
            <a:r>
              <a:rPr lang="en-US" sz="4800" dirty="0">
                <a:latin typeface="Avenir Next LT Pro" panose="020B0504020202020204" pitchFamily="34" charset="0"/>
              </a:rPr>
              <a:t> change or a </a:t>
            </a:r>
            <a:r>
              <a:rPr lang="en-US" sz="4800" b="1" dirty="0">
                <a:latin typeface="Avenir Next LT Pro" panose="020B0504020202020204" pitchFamily="34" charset="0"/>
              </a:rPr>
              <a:t>slow</a:t>
            </a:r>
            <a:r>
              <a:rPr lang="en-US" sz="4800" dirty="0">
                <a:latin typeface="Avenir Next LT Pro" panose="020B0504020202020204" pitchFamily="34" charset="0"/>
              </a:rPr>
              <a:t> change?</a:t>
            </a:r>
          </a:p>
        </p:txBody>
      </p:sp>
    </p:spTree>
    <p:extLst>
      <p:ext uri="{BB962C8B-B14F-4D97-AF65-F5344CB8AC3E}">
        <p14:creationId xmlns:p14="http://schemas.microsoft.com/office/powerpoint/2010/main" val="2901880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E00E2-3C00-B92E-D4BE-2B07252D9FB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205C84-49AB-F268-634B-C1721EFB6A0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82BBF69-B500-6E0F-3B5A-63AD38669ED7}"/>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67CDCC8E-FB3B-A7C6-08A6-08BDAB224234}"/>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6B Earthquakes and Natural Disasters: Explore</a:t>
            </a:r>
          </a:p>
        </p:txBody>
      </p:sp>
      <p:sp>
        <p:nvSpPr>
          <p:cNvPr id="6" name="Rectangle: Rounded Corners 5">
            <a:extLst>
              <a:ext uri="{FF2B5EF4-FFF2-40B4-BE49-F238E27FC236}">
                <a16:creationId xmlns:a16="http://schemas.microsoft.com/office/drawing/2014/main" id="{AD38CFA5-7832-2D0B-3E97-7C0B0F3ACC55}"/>
              </a:ext>
            </a:extLst>
          </p:cNvPr>
          <p:cNvSpPr/>
          <p:nvPr/>
        </p:nvSpPr>
        <p:spPr>
          <a:xfrm>
            <a:off x="88894" y="6299161"/>
            <a:ext cx="496825" cy="503796"/>
          </a:xfrm>
          <a:prstGeom prst="roundRect">
            <a:avLst/>
          </a:prstGeom>
          <a:solidFill>
            <a:srgbClr val="B47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81B5A7-1296-D1F2-754C-1EA595F560E8}"/>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6B</a:t>
            </a:r>
            <a:endParaRPr lang="en-US" sz="2000" dirty="0"/>
          </a:p>
        </p:txBody>
      </p:sp>
      <p:sp>
        <p:nvSpPr>
          <p:cNvPr id="10" name="TextBox 9">
            <a:extLst>
              <a:ext uri="{FF2B5EF4-FFF2-40B4-BE49-F238E27FC236}">
                <a16:creationId xmlns:a16="http://schemas.microsoft.com/office/drawing/2014/main" id="{673B8127-B4B7-53E3-7DAE-A34F074409DC}"/>
              </a:ext>
            </a:extLst>
          </p:cNvPr>
          <p:cNvSpPr txBox="1"/>
          <p:nvPr/>
        </p:nvSpPr>
        <p:spPr>
          <a:xfrm>
            <a:off x="1466811" y="1325890"/>
            <a:ext cx="9258377" cy="3785652"/>
          </a:xfrm>
          <a:prstGeom prst="rect">
            <a:avLst/>
          </a:prstGeom>
          <a:noFill/>
        </p:spPr>
        <p:txBody>
          <a:bodyPr wrap="square">
            <a:spAutoFit/>
          </a:bodyPr>
          <a:lstStyle/>
          <a:p>
            <a:pPr algn="ctr"/>
            <a:r>
              <a:rPr lang="en-US" sz="4800" dirty="0">
                <a:latin typeface="Avenir Next LT Pro" panose="020B0504020202020204" pitchFamily="34" charset="0"/>
              </a:rPr>
              <a:t>What if we left your landform to dry?</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Would that be a </a:t>
            </a:r>
            <a:r>
              <a:rPr lang="en-US" sz="4800" b="1" dirty="0">
                <a:latin typeface="Avenir Next LT Pro" panose="020B0504020202020204" pitchFamily="34" charset="0"/>
              </a:rPr>
              <a:t>quick</a:t>
            </a:r>
            <a:r>
              <a:rPr lang="en-US" sz="4800" dirty="0">
                <a:latin typeface="Avenir Next LT Pro" panose="020B0504020202020204" pitchFamily="34" charset="0"/>
              </a:rPr>
              <a:t> change or a </a:t>
            </a:r>
            <a:r>
              <a:rPr lang="en-US" sz="4800" b="1" dirty="0">
                <a:latin typeface="Avenir Next LT Pro" panose="020B0504020202020204" pitchFamily="34" charset="0"/>
              </a:rPr>
              <a:t>slow</a:t>
            </a:r>
            <a:r>
              <a:rPr lang="en-US" sz="4800" dirty="0">
                <a:latin typeface="Avenir Next LT Pro" panose="020B0504020202020204" pitchFamily="34" charset="0"/>
              </a:rPr>
              <a:t> change?</a:t>
            </a:r>
          </a:p>
        </p:txBody>
      </p:sp>
    </p:spTree>
    <p:extLst>
      <p:ext uri="{BB962C8B-B14F-4D97-AF65-F5344CB8AC3E}">
        <p14:creationId xmlns:p14="http://schemas.microsoft.com/office/powerpoint/2010/main" val="963236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TotalTime>
  <Words>1674</Words>
  <Application>Microsoft Office PowerPoint</Application>
  <PresentationFormat>Widescreen</PresentationFormat>
  <Paragraphs>222</Paragraphs>
  <Slides>33</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Aptos</vt:lpstr>
      <vt:lpstr>Aptos Display</vt:lpstr>
      <vt:lpstr>Aptos Light</vt:lpstr>
      <vt:lpstr>Arial</vt:lpstr>
      <vt:lpstr>Avenir Next LT Pro</vt:lpstr>
      <vt:lpstr>Bitter</vt:lpstr>
      <vt:lpstr>Bitter SemiBold</vt:lpstr>
      <vt:lpstr>Montserrat Medium</vt:lpstr>
      <vt:lpstr>Shadows Into Light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59</cp:revision>
  <dcterms:created xsi:type="dcterms:W3CDTF">2025-08-01T17:13:26Z</dcterms:created>
  <dcterms:modified xsi:type="dcterms:W3CDTF">2025-08-28T13:06:17Z</dcterms:modified>
</cp:coreProperties>
</file>