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301" r:id="rId3"/>
    <p:sldId id="302" r:id="rId4"/>
    <p:sldId id="303" r:id="rId5"/>
    <p:sldId id="304" r:id="rId6"/>
    <p:sldId id="305" r:id="rId7"/>
    <p:sldId id="306" r:id="rId8"/>
    <p:sldId id="307" r:id="rId9"/>
    <p:sldId id="308" r:id="rId10"/>
    <p:sldId id="351"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3" r:id="rId45"/>
    <p:sldId id="344" r:id="rId46"/>
    <p:sldId id="345" r:id="rId47"/>
    <p:sldId id="346" r:id="rId48"/>
    <p:sldId id="347" r:id="rId49"/>
    <p:sldId id="348" r:id="rId50"/>
    <p:sldId id="349" r:id="rId51"/>
    <p:sldId id="35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7BB"/>
    <a:srgbClr val="89CBEF"/>
    <a:srgbClr val="0F88C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F74E6-BD06-9EEE-4815-3158E5A2B2CC}" v="6" dt="2025-08-13T19:56:14.487"/>
    <p1510:client id="{62372DF8-ABCD-49CC-ACCB-93D1A47CF1E1}" v="1" dt="2025-08-14T14:34:14.716"/>
    <p1510:client id="{B110938D-1316-096E-E7E3-EE2CE56C3947}" v="3" dt="2025-08-13T20:55:04.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0AFEC-0166-41E0-A93A-50DAE0D9F011}"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B654F-521B-46FD-968D-A9BAA1314E18}" type="slidenum">
              <a:rPr lang="en-US" smtClean="0"/>
              <a:t>‹#›</a:t>
            </a:fld>
            <a:endParaRPr lang="en-US"/>
          </a:p>
        </p:txBody>
      </p:sp>
    </p:spTree>
    <p:extLst>
      <p:ext uri="{BB962C8B-B14F-4D97-AF65-F5344CB8AC3E}">
        <p14:creationId xmlns:p14="http://schemas.microsoft.com/office/powerpoint/2010/main" val="88990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a:t>This lesson includes both a winter and spring component. The spring slides are 36-47. Plan to revisit this lesson in the slide. The timeline calendar on page 11 of the Teacher Guide can assist you in planning when to teach each lesson ensuing time through the schoolyear.</a:t>
            </a:r>
          </a:p>
        </p:txBody>
      </p:sp>
      <p:sp>
        <p:nvSpPr>
          <p:cNvPr id="4" name="Slide Number Placeholder 3"/>
          <p:cNvSpPr>
            <a:spLocks noGrp="1"/>
          </p:cNvSpPr>
          <p:nvPr>
            <p:ph type="sldNum" sz="quarter" idx="5"/>
          </p:nvPr>
        </p:nvSpPr>
        <p:spPr/>
        <p:txBody>
          <a:bodyPr/>
          <a:lstStyle/>
          <a:p>
            <a:fld id="{E8BB654F-521B-46FD-968D-A9BAA1314E18}" type="slidenum">
              <a:rPr lang="en-US" smtClean="0"/>
              <a:t>1</a:t>
            </a:fld>
            <a:endParaRPr lang="en-US"/>
          </a:p>
        </p:txBody>
      </p:sp>
    </p:spTree>
    <p:extLst>
      <p:ext uri="{BB962C8B-B14F-4D97-AF65-F5344CB8AC3E}">
        <p14:creationId xmlns:p14="http://schemas.microsoft.com/office/powerpoint/2010/main" val="16647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CFB18-4198-D432-3019-B5DAF160A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93FC0-FD7A-FA7C-BDBE-E3EC1CEA9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08E9A-63DA-9A4A-8DF9-4B015E6E86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374997-4A1D-7058-88C8-4D0E99A41D24}"/>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71351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F425-755B-1615-D2B3-85653C294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085C0-5DE6-06BA-9A2F-FDF9E022D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C17FF-3BA5-47A8-1042-E33CC320E3F2}"/>
              </a:ext>
            </a:extLst>
          </p:cNvPr>
          <p:cNvSpPr>
            <a:spLocks noGrp="1"/>
          </p:cNvSpPr>
          <p:nvPr>
            <p:ph type="body" idx="1"/>
          </p:nvPr>
        </p:nvSpPr>
        <p:spPr/>
        <p:txBody>
          <a:bodyPr/>
          <a:lstStyle/>
          <a:p>
            <a:r>
              <a:rPr lang="en-US"/>
              <a:t>Animal in picture: raccoon</a:t>
            </a:r>
          </a:p>
        </p:txBody>
      </p:sp>
      <p:sp>
        <p:nvSpPr>
          <p:cNvPr id="4" name="Slide Number Placeholder 3">
            <a:extLst>
              <a:ext uri="{FF2B5EF4-FFF2-40B4-BE49-F238E27FC236}">
                <a16:creationId xmlns:a16="http://schemas.microsoft.com/office/drawing/2014/main" id="{CA387130-07BE-2C28-3B8C-9997642202F4}"/>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60401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6911D-CE7A-7C82-76AE-04D8E8E46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ED608-B367-204F-7D27-06C3FF4A2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C5B1E-76B1-2B86-E64D-E3F72B0BC8FE}"/>
              </a:ext>
            </a:extLst>
          </p:cNvPr>
          <p:cNvSpPr>
            <a:spLocks noGrp="1"/>
          </p:cNvSpPr>
          <p:nvPr>
            <p:ph type="body" idx="1"/>
          </p:nvPr>
        </p:nvSpPr>
        <p:spPr/>
        <p:txBody>
          <a:bodyPr/>
          <a:lstStyle/>
          <a:p>
            <a:r>
              <a:rPr lang="en-US"/>
              <a:t>Let’s look at the sunflower. Refer to the picture of the sunflower on student guide </a:t>
            </a:r>
            <a:r>
              <a:rPr lang="en-US" b="1"/>
              <a:t>Lesson 6A Sun Stroll </a:t>
            </a:r>
            <a:r>
              <a:rPr lang="en-US"/>
              <a:t>introduction section on Page 94.</a:t>
            </a:r>
          </a:p>
        </p:txBody>
      </p:sp>
      <p:sp>
        <p:nvSpPr>
          <p:cNvPr id="4" name="Slide Number Placeholder 3">
            <a:extLst>
              <a:ext uri="{FF2B5EF4-FFF2-40B4-BE49-F238E27FC236}">
                <a16:creationId xmlns:a16="http://schemas.microsoft.com/office/drawing/2014/main" id="{1F097ADB-BA71-E494-C997-3CC4FD056C96}"/>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78495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4B3A6-593D-B96D-F927-A407EB34A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55F02-292A-11B3-5A1B-E57D40BB8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98AB0-B817-EB53-33D3-32FCC37E5DCA}"/>
              </a:ext>
            </a:extLst>
          </p:cNvPr>
          <p:cNvSpPr>
            <a:spLocks noGrp="1"/>
          </p:cNvSpPr>
          <p:nvPr>
            <p:ph type="body" idx="1"/>
          </p:nvPr>
        </p:nvSpPr>
        <p:spPr/>
        <p:txBody>
          <a:bodyPr/>
          <a:lstStyle/>
          <a:p>
            <a:r>
              <a:rPr lang="en-US"/>
              <a:t>Explore ideas why the plant might be named sunflower and how the plant might relate to the story Summer Sun Risin’.</a:t>
            </a:r>
          </a:p>
          <a:p>
            <a:endParaRPr lang="en-US"/>
          </a:p>
          <a:p>
            <a:r>
              <a:rPr lang="en-US"/>
              <a:t>Plant in Picture: Sunflower</a:t>
            </a:r>
          </a:p>
        </p:txBody>
      </p:sp>
      <p:sp>
        <p:nvSpPr>
          <p:cNvPr id="4" name="Slide Number Placeholder 3">
            <a:extLst>
              <a:ext uri="{FF2B5EF4-FFF2-40B4-BE49-F238E27FC236}">
                <a16:creationId xmlns:a16="http://schemas.microsoft.com/office/drawing/2014/main" id="{EF496FF4-898B-57FD-C346-6AE62D89F713}"/>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7180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9FD28-9DA8-E3C5-1635-2558D0BC7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BCAD9-3EBE-EB64-A98B-D65CDBE86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35AC3-401D-72D7-27A5-BC2F32A89F48}"/>
              </a:ext>
            </a:extLst>
          </p:cNvPr>
          <p:cNvSpPr>
            <a:spLocks noGrp="1"/>
          </p:cNvSpPr>
          <p:nvPr>
            <p:ph type="body" idx="1"/>
          </p:nvPr>
        </p:nvSpPr>
        <p:spPr/>
        <p:txBody>
          <a:bodyPr/>
          <a:lstStyle/>
          <a:p>
            <a:r>
              <a:rPr lang="en-US" b="1"/>
              <a:t>Teacher Note: </a:t>
            </a:r>
            <a:r>
              <a:rPr lang="en-US"/>
              <a:t>Instruct students to avoid looking directly at the sun as this could permanently damage their eyes even if they look at the sun only briefly. To help students accomplish this, encourage them to look at and focus on the blue parts of the sky. They will then only see the sun in their peripheral vision.</a:t>
            </a:r>
          </a:p>
          <a:p>
            <a:endParaRPr lang="en-US"/>
          </a:p>
          <a:p>
            <a:r>
              <a:rPr lang="en-US"/>
              <a:t>Take children outside to record observations about the location of the sun in student guide, </a:t>
            </a:r>
            <a:r>
              <a:rPr lang="en-US" b="1"/>
              <a:t>Draw It! 6A Sun and Shadows </a:t>
            </a:r>
            <a:r>
              <a:rPr lang="en-US"/>
              <a:t>section on Page 95. Make sure they record the time of day and the date. </a:t>
            </a:r>
          </a:p>
        </p:txBody>
      </p:sp>
      <p:sp>
        <p:nvSpPr>
          <p:cNvPr id="4" name="Slide Number Placeholder 3">
            <a:extLst>
              <a:ext uri="{FF2B5EF4-FFF2-40B4-BE49-F238E27FC236}">
                <a16:creationId xmlns:a16="http://schemas.microsoft.com/office/drawing/2014/main" id="{476D17F4-8732-8B46-9822-9DFBD8CAC4CF}"/>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91672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3BE3-75C7-CC5B-645A-9F1B2876D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DD04D-5FA4-A8E8-E86F-AB2D15BA0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FA25A-0174-22BA-EF8D-23AFFB00C3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A12E44-AD05-4C67-A226-99D19CCE6831}"/>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54591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D11C-69BF-2496-9889-722A649D3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7D659-89A0-F795-823B-EF44EBB4A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C8382-6DB6-F881-8B8B-E5471A839272}"/>
              </a:ext>
            </a:extLst>
          </p:cNvPr>
          <p:cNvSpPr>
            <a:spLocks noGrp="1"/>
          </p:cNvSpPr>
          <p:nvPr>
            <p:ph type="body" idx="1"/>
          </p:nvPr>
        </p:nvSpPr>
        <p:spPr/>
        <p:txBody>
          <a:bodyPr/>
          <a:lstStyle/>
          <a:p>
            <a:r>
              <a:rPr lang="en-US"/>
              <a:t>Take a flashlight and the globe of Earth. Show students where they are located on the globe and mark with dry erase marker. Turn off the lights. Shine the light onto the globe where they are located.</a:t>
            </a:r>
          </a:p>
          <a:p>
            <a:endParaRPr lang="en-US"/>
          </a:p>
          <a:p>
            <a:r>
              <a:rPr lang="en-US" b="1"/>
              <a:t>What do you think the flashlight represents? </a:t>
            </a:r>
            <a:r>
              <a:rPr lang="en-US"/>
              <a:t>(The sun.)</a:t>
            </a:r>
          </a:p>
        </p:txBody>
      </p:sp>
      <p:sp>
        <p:nvSpPr>
          <p:cNvPr id="4" name="Slide Number Placeholder 3">
            <a:extLst>
              <a:ext uri="{FF2B5EF4-FFF2-40B4-BE49-F238E27FC236}">
                <a16:creationId xmlns:a16="http://schemas.microsoft.com/office/drawing/2014/main" id="{7ABAD5FE-A9B5-B105-DC59-3F74A0D58F22}"/>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802797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A7A0-8212-E847-BB84-96B13CB5C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47318-B93B-9610-442A-A46DEE5FA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2D15C-395A-8F69-427C-90C84CA51070}"/>
              </a:ext>
            </a:extLst>
          </p:cNvPr>
          <p:cNvSpPr>
            <a:spLocks noGrp="1"/>
          </p:cNvSpPr>
          <p:nvPr>
            <p:ph type="body" idx="1"/>
          </p:nvPr>
        </p:nvSpPr>
        <p:spPr/>
        <p:txBody>
          <a:bodyPr/>
          <a:lstStyle/>
          <a:p>
            <a:r>
              <a:rPr lang="en-US"/>
              <a:t>It is pointed directly at the globe right now. </a:t>
            </a:r>
          </a:p>
          <a:p>
            <a:endParaRPr lang="en-US"/>
          </a:p>
          <a:p>
            <a:r>
              <a:rPr lang="en-US" b="1"/>
              <a:t>Do you think it is nighttime or daytime for us? What about people on the other side of the globe? </a:t>
            </a:r>
            <a:r>
              <a:rPr lang="en-US"/>
              <a:t>(Nighttime.)</a:t>
            </a:r>
          </a:p>
        </p:txBody>
      </p:sp>
      <p:sp>
        <p:nvSpPr>
          <p:cNvPr id="4" name="Slide Number Placeholder 3">
            <a:extLst>
              <a:ext uri="{FF2B5EF4-FFF2-40B4-BE49-F238E27FC236}">
                <a16:creationId xmlns:a16="http://schemas.microsoft.com/office/drawing/2014/main" id="{D72DA2BA-E017-542D-3B87-53CCB9833B20}"/>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45099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12C95-D12E-6903-B898-CBDADB41F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817AC-0C83-E48A-6E1E-51A16D0F0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30316-B5DA-3154-8D9B-C5424D720A54}"/>
              </a:ext>
            </a:extLst>
          </p:cNvPr>
          <p:cNvSpPr>
            <a:spLocks noGrp="1"/>
          </p:cNvSpPr>
          <p:nvPr>
            <p:ph type="body" idx="1"/>
          </p:nvPr>
        </p:nvSpPr>
        <p:spPr/>
        <p:txBody>
          <a:bodyPr/>
          <a:lstStyle/>
          <a:p>
            <a:r>
              <a:rPr lang="en-US"/>
              <a:t>Start spinning Earth counterclockwise while keeping the flashlight on the globe. </a:t>
            </a:r>
          </a:p>
          <a:p>
            <a:endParaRPr lang="en-US"/>
          </a:p>
          <a:p>
            <a:r>
              <a:rPr lang="en-US" b="1"/>
              <a:t>As I spin the Earth, what do you notice about the light and where we are located on the globe?</a:t>
            </a:r>
            <a:r>
              <a:rPr lang="en-US"/>
              <a:t> (It starts to go to the other side of the globe). This is called sunset.</a:t>
            </a:r>
          </a:p>
        </p:txBody>
      </p:sp>
      <p:sp>
        <p:nvSpPr>
          <p:cNvPr id="4" name="Slide Number Placeholder 3">
            <a:extLst>
              <a:ext uri="{FF2B5EF4-FFF2-40B4-BE49-F238E27FC236}">
                <a16:creationId xmlns:a16="http://schemas.microsoft.com/office/drawing/2014/main" id="{8F4976A9-AFAF-82A9-CE00-D918061E5FC4}"/>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65311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40053-0A5F-6708-B2F3-8A387BBBF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FBD8C-50B9-9567-A125-47C8D5E9D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A3F28-7EB0-5188-FC32-4F08F80E7E87}"/>
              </a:ext>
            </a:extLst>
          </p:cNvPr>
          <p:cNvSpPr>
            <a:spLocks noGrp="1"/>
          </p:cNvSpPr>
          <p:nvPr>
            <p:ph type="body" idx="1"/>
          </p:nvPr>
        </p:nvSpPr>
        <p:spPr/>
        <p:txBody>
          <a:bodyPr/>
          <a:lstStyle/>
          <a:p>
            <a:r>
              <a:rPr lang="en-US" b="1"/>
              <a:t>What is it called for us when the light is on the other side of the globe? </a:t>
            </a:r>
            <a:r>
              <a:rPr lang="en-US"/>
              <a:t>(Nighttime)</a:t>
            </a:r>
          </a:p>
        </p:txBody>
      </p:sp>
      <p:sp>
        <p:nvSpPr>
          <p:cNvPr id="4" name="Slide Number Placeholder 3">
            <a:extLst>
              <a:ext uri="{FF2B5EF4-FFF2-40B4-BE49-F238E27FC236}">
                <a16:creationId xmlns:a16="http://schemas.microsoft.com/office/drawing/2014/main" id="{C9F6BA1B-83D0-FEF0-916B-8E8E44BB9331}"/>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22041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Plant in Picture: Sunflower</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3353-0D83-68ED-2F66-16102E59F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AB32B-FA77-A6B6-BEC2-E87252B44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A8AED-3BC1-2F08-46CE-0BBA529E7BF5}"/>
              </a:ext>
            </a:extLst>
          </p:cNvPr>
          <p:cNvSpPr>
            <a:spLocks noGrp="1"/>
          </p:cNvSpPr>
          <p:nvPr>
            <p:ph type="body" idx="1"/>
          </p:nvPr>
        </p:nvSpPr>
        <p:spPr/>
        <p:txBody>
          <a:bodyPr/>
          <a:lstStyle/>
          <a:p>
            <a:r>
              <a:rPr lang="en-US" b="1"/>
              <a:t>And what is it called when the light begins to shine on where we live? </a:t>
            </a:r>
            <a:r>
              <a:rPr lang="en-US"/>
              <a:t>(Sunrise)</a:t>
            </a:r>
          </a:p>
        </p:txBody>
      </p:sp>
      <p:sp>
        <p:nvSpPr>
          <p:cNvPr id="4" name="Slide Number Placeholder 3">
            <a:extLst>
              <a:ext uri="{FF2B5EF4-FFF2-40B4-BE49-F238E27FC236}">
                <a16:creationId xmlns:a16="http://schemas.microsoft.com/office/drawing/2014/main" id="{9F9AB787-CEC9-5C52-3FE7-FF9F1F457DB9}"/>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37922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8A316-F88B-9E24-07FB-9B0300673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04916-EB7B-F987-13A8-9C7EE6646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92BB1-C032-98B2-A7E2-F5D01316EE7C}"/>
              </a:ext>
            </a:extLst>
          </p:cNvPr>
          <p:cNvSpPr>
            <a:spLocks noGrp="1"/>
          </p:cNvSpPr>
          <p:nvPr>
            <p:ph type="body" idx="1"/>
          </p:nvPr>
        </p:nvSpPr>
        <p:spPr/>
        <p:txBody>
          <a:bodyPr/>
          <a:lstStyle/>
          <a:p>
            <a:r>
              <a:rPr lang="en-US" b="1"/>
              <a:t>How long do you think it takes for Earth to spin once? </a:t>
            </a:r>
            <a:r>
              <a:rPr lang="en-US"/>
              <a:t>(24 hours)</a:t>
            </a:r>
          </a:p>
        </p:txBody>
      </p:sp>
      <p:sp>
        <p:nvSpPr>
          <p:cNvPr id="4" name="Slide Number Placeholder 3">
            <a:extLst>
              <a:ext uri="{FF2B5EF4-FFF2-40B4-BE49-F238E27FC236}">
                <a16:creationId xmlns:a16="http://schemas.microsoft.com/office/drawing/2014/main" id="{CA0FD4D7-D86D-738E-E96E-9FCD1DFE7B09}"/>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8435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C3BA-F8EA-3AF4-80C0-8D5631324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8E66C-BA48-0E14-B8C6-53F31ED44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8691F-A456-1D8B-FB14-78308B810BFE}"/>
              </a:ext>
            </a:extLst>
          </p:cNvPr>
          <p:cNvSpPr>
            <a:spLocks noGrp="1"/>
          </p:cNvSpPr>
          <p:nvPr>
            <p:ph type="body" idx="1"/>
          </p:nvPr>
        </p:nvSpPr>
        <p:spPr/>
        <p:txBody>
          <a:bodyPr/>
          <a:lstStyle/>
          <a:p>
            <a:r>
              <a:rPr lang="en-US" b="0"/>
              <a:t>A patterns or a cycle. </a:t>
            </a:r>
          </a:p>
        </p:txBody>
      </p:sp>
      <p:sp>
        <p:nvSpPr>
          <p:cNvPr id="4" name="Slide Number Placeholder 3">
            <a:extLst>
              <a:ext uri="{FF2B5EF4-FFF2-40B4-BE49-F238E27FC236}">
                <a16:creationId xmlns:a16="http://schemas.microsoft.com/office/drawing/2014/main" id="{E4C6D76C-8369-1216-9531-EC6E996F0F44}"/>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585621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BCBB-E6CB-812C-E3F5-12701B0D7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40FCF-6CC4-D28E-8100-0711F7888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3E35C-B816-446D-34F5-F5A5213D2F81}"/>
              </a:ext>
            </a:extLst>
          </p:cNvPr>
          <p:cNvSpPr>
            <a:spLocks noGrp="1"/>
          </p:cNvSpPr>
          <p:nvPr>
            <p:ph type="body" idx="1"/>
          </p:nvPr>
        </p:nvSpPr>
        <p:spPr/>
        <p:txBody>
          <a:bodyPr/>
          <a:lstStyle/>
          <a:p>
            <a:r>
              <a:rPr lang="en-US" b="0"/>
              <a:t>No</a:t>
            </a:r>
          </a:p>
        </p:txBody>
      </p:sp>
      <p:sp>
        <p:nvSpPr>
          <p:cNvPr id="4" name="Slide Number Placeholder 3">
            <a:extLst>
              <a:ext uri="{FF2B5EF4-FFF2-40B4-BE49-F238E27FC236}">
                <a16:creationId xmlns:a16="http://schemas.microsoft.com/office/drawing/2014/main" id="{24C44D7C-3B75-C3B7-9E9A-60E281691CB4}"/>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173126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8E106-D2CB-A571-F91E-21C845BF3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12920-60B6-3247-982F-9FF13213F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DE416-0A8F-8A06-2E99-E6DF8796AAC0}"/>
              </a:ext>
            </a:extLst>
          </p:cNvPr>
          <p:cNvSpPr>
            <a:spLocks noGrp="1"/>
          </p:cNvSpPr>
          <p:nvPr>
            <p:ph type="body" idx="1"/>
          </p:nvPr>
        </p:nvSpPr>
        <p:spPr/>
        <p:txBody>
          <a:bodyPr/>
          <a:lstStyle/>
          <a:p>
            <a:r>
              <a:rPr lang="en-US" b="0"/>
              <a:t>Earth.</a:t>
            </a:r>
          </a:p>
        </p:txBody>
      </p:sp>
      <p:sp>
        <p:nvSpPr>
          <p:cNvPr id="4" name="Slide Number Placeholder 3">
            <a:extLst>
              <a:ext uri="{FF2B5EF4-FFF2-40B4-BE49-F238E27FC236}">
                <a16:creationId xmlns:a16="http://schemas.microsoft.com/office/drawing/2014/main" id="{B767DD6D-C538-7EA0-5363-6D9306A74909}"/>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175888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A30C-5FF5-5822-D133-195789463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ED688-071C-7175-CB43-EEBEB7BCB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17C89-9A7A-64B8-1837-EA5F1EAFC1B2}"/>
              </a:ext>
            </a:extLst>
          </p:cNvPr>
          <p:cNvSpPr>
            <a:spLocks noGrp="1"/>
          </p:cNvSpPr>
          <p:nvPr>
            <p:ph type="body" idx="1"/>
          </p:nvPr>
        </p:nvSpPr>
        <p:spPr/>
        <p:txBody>
          <a:bodyPr/>
          <a:lstStyle/>
          <a:p>
            <a:r>
              <a:rPr lang="en-US" b="0"/>
              <a:t>No. Earth spins in one direction which means the sun will always rise in the east and set in the west.</a:t>
            </a:r>
          </a:p>
        </p:txBody>
      </p:sp>
      <p:sp>
        <p:nvSpPr>
          <p:cNvPr id="4" name="Slide Number Placeholder 3">
            <a:extLst>
              <a:ext uri="{FF2B5EF4-FFF2-40B4-BE49-F238E27FC236}">
                <a16:creationId xmlns:a16="http://schemas.microsoft.com/office/drawing/2014/main" id="{F95AFBFC-9C25-2379-934A-0A6517944810}"/>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217848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739CE-9F85-F2F8-3106-86682F827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EA200-6A90-BDA0-99C2-D1889BF83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35BFA-A3CB-404E-9FFA-8C4BE5A81549}"/>
              </a:ext>
            </a:extLst>
          </p:cNvPr>
          <p:cNvSpPr>
            <a:spLocks noGrp="1"/>
          </p:cNvSpPr>
          <p:nvPr>
            <p:ph type="body" idx="1"/>
          </p:nvPr>
        </p:nvSpPr>
        <p:spPr/>
        <p:txBody>
          <a:bodyPr/>
          <a:lstStyle/>
          <a:p>
            <a:r>
              <a:rPr lang="en-US" b="0"/>
              <a:t>Have students complete the </a:t>
            </a:r>
            <a:r>
              <a:rPr lang="en-US" b="1"/>
              <a:t>Science Notebook 6A What Time Is It? </a:t>
            </a:r>
            <a:r>
              <a:rPr lang="en-US" b="0"/>
              <a:t>section on Page 96. Students will write the correct time of sunrise, noon, and sunset for today’s date. Students will label each photo as sunrise, noon, or sunset.</a:t>
            </a:r>
          </a:p>
        </p:txBody>
      </p:sp>
      <p:sp>
        <p:nvSpPr>
          <p:cNvPr id="4" name="Slide Number Placeholder 3">
            <a:extLst>
              <a:ext uri="{FF2B5EF4-FFF2-40B4-BE49-F238E27FC236}">
                <a16:creationId xmlns:a16="http://schemas.microsoft.com/office/drawing/2014/main" id="{B2E8F36D-2A97-7EE8-ABEE-5469DA66EF1F}"/>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408254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9F1BC-5B69-2A6F-728C-E13384FD6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E609A-8062-2DC9-35A5-E961397C9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64775-925B-382A-9336-A808151C0519}"/>
              </a:ext>
            </a:extLst>
          </p:cNvPr>
          <p:cNvSpPr>
            <a:spLocks noGrp="1"/>
          </p:cNvSpPr>
          <p:nvPr>
            <p:ph type="body" idx="1"/>
          </p:nvPr>
        </p:nvSpPr>
        <p:spPr/>
        <p:txBody>
          <a:bodyPr/>
          <a:lstStyle/>
          <a:p>
            <a:r>
              <a:rPr lang="en-US" b="0"/>
              <a:t>To assist students with the time for sunrise and sunset for that day, display the </a:t>
            </a:r>
            <a:r>
              <a:rPr lang="en-US" b="0" i="1"/>
              <a:t>Sunrise and Sunset Calculator </a:t>
            </a:r>
            <a:r>
              <a:rPr lang="en-US" b="0"/>
              <a:t>on the webpage from the link on the </a:t>
            </a:r>
            <a:r>
              <a:rPr lang="en-US" b="0" i="1"/>
              <a:t>MDC Teacher Portal</a:t>
            </a:r>
            <a:r>
              <a:rPr lang="en-US" b="0"/>
              <a:t>.</a:t>
            </a:r>
          </a:p>
        </p:txBody>
      </p:sp>
      <p:sp>
        <p:nvSpPr>
          <p:cNvPr id="4" name="Slide Number Placeholder 3">
            <a:extLst>
              <a:ext uri="{FF2B5EF4-FFF2-40B4-BE49-F238E27FC236}">
                <a16:creationId xmlns:a16="http://schemas.microsoft.com/office/drawing/2014/main" id="{EC3D2D87-5F88-9197-0EE7-CB4A96EB8F97}"/>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151069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CEEE-9E8F-FFDC-BE26-6B73AD0DA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848A5-01D1-3370-559F-99150053E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9DAAF-3D52-6AC0-39C0-787E3DC369E0}"/>
              </a:ext>
            </a:extLst>
          </p:cNvPr>
          <p:cNvSpPr>
            <a:spLocks noGrp="1"/>
          </p:cNvSpPr>
          <p:nvPr>
            <p:ph type="body" idx="1"/>
          </p:nvPr>
        </p:nvSpPr>
        <p:spPr/>
        <p:txBody>
          <a:bodyPr/>
          <a:lstStyle/>
          <a:p>
            <a:r>
              <a:rPr lang="en-US" b="0"/>
              <a:t>Make a T-Chart at the front of the class to compare summer and winter. Gather student ideas onto the chart.</a:t>
            </a:r>
          </a:p>
        </p:txBody>
      </p:sp>
      <p:sp>
        <p:nvSpPr>
          <p:cNvPr id="4" name="Slide Number Placeholder 3">
            <a:extLst>
              <a:ext uri="{FF2B5EF4-FFF2-40B4-BE49-F238E27FC236}">
                <a16:creationId xmlns:a16="http://schemas.microsoft.com/office/drawing/2014/main" id="{6DF0DCF1-B159-B067-6CF9-1C48E1B82181}"/>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65311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823D-D11B-3EAD-C37D-79748D4CF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EA3E8-A960-23CF-6DD5-7D0E184F3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6BDD5-30E7-AA01-9C00-5D3F9B224FB7}"/>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2EB614D0-CCA5-A101-AE1B-DA44E6AFCC0B}"/>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9895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51472-FE6C-1D10-CA04-0CBE51DAE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A6D2B-B978-1F09-BFAF-C1235AAC4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1EE18-BF35-86F5-9436-789B801F681E}"/>
              </a:ext>
            </a:extLst>
          </p:cNvPr>
          <p:cNvSpPr>
            <a:spLocks noGrp="1"/>
          </p:cNvSpPr>
          <p:nvPr>
            <p:ph type="body" idx="1"/>
          </p:nvPr>
        </p:nvSpPr>
        <p:spPr/>
        <p:txBody>
          <a:bodyPr/>
          <a:lstStyle/>
          <a:p>
            <a:r>
              <a:rPr lang="en-US"/>
              <a:t>Read together the student guide </a:t>
            </a:r>
            <a:r>
              <a:rPr lang="en-US" b="1"/>
              <a:t>Unit 6 Exploring the Phenomenon section </a:t>
            </a:r>
            <a:r>
              <a:rPr lang="en-US"/>
              <a:t>on pages 92 – 93 and discuss the </a:t>
            </a:r>
            <a:r>
              <a:rPr lang="en-US" b="1"/>
              <a:t>Talk About It </a:t>
            </a:r>
            <a:r>
              <a:rPr lang="en-US"/>
              <a:t>portion. </a:t>
            </a:r>
          </a:p>
        </p:txBody>
      </p:sp>
      <p:sp>
        <p:nvSpPr>
          <p:cNvPr id="4" name="Slide Number Placeholder 3">
            <a:extLst>
              <a:ext uri="{FF2B5EF4-FFF2-40B4-BE49-F238E27FC236}">
                <a16:creationId xmlns:a16="http://schemas.microsoft.com/office/drawing/2014/main" id="{5BB61602-1045-774E-5EF5-EBC64D52704A}"/>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04156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0020-384B-0658-6705-CE9E587F2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67E74-77B3-322E-8E8C-35285FB39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4D4F3-7A07-C103-FA77-24B5F43CAC58}"/>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841A8895-5FDF-0125-0F4C-7946B210E93B}"/>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335390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EBAA-2CAE-AFDA-973A-B8A0618BF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245D6-C761-7455-69F0-90B3BE5CE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2B029-F752-3775-B847-FFCC9213159F}"/>
              </a:ext>
            </a:extLst>
          </p:cNvPr>
          <p:cNvSpPr>
            <a:spLocks noGrp="1"/>
          </p:cNvSpPr>
          <p:nvPr>
            <p:ph type="body" idx="1"/>
          </p:nvPr>
        </p:nvSpPr>
        <p:spPr/>
        <p:txBody>
          <a:bodyPr/>
          <a:lstStyle/>
          <a:p>
            <a:r>
              <a:rPr lang="en-US"/>
              <a:t>Plant in Picture: Sunflower</a:t>
            </a:r>
            <a:endParaRPr lang="en-US" b="0"/>
          </a:p>
        </p:txBody>
      </p:sp>
      <p:sp>
        <p:nvSpPr>
          <p:cNvPr id="4" name="Slide Number Placeholder 3">
            <a:extLst>
              <a:ext uri="{FF2B5EF4-FFF2-40B4-BE49-F238E27FC236}">
                <a16:creationId xmlns:a16="http://schemas.microsoft.com/office/drawing/2014/main" id="{D10B2CC2-60CB-9811-09AA-1D503F8739F9}"/>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461364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099E-32D7-3F41-4063-2851C7F49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CD116-276D-33D4-0353-23D0782D2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C9477-C2C5-1D66-81DE-095124BFAE37}"/>
              </a:ext>
            </a:extLst>
          </p:cNvPr>
          <p:cNvSpPr>
            <a:spLocks noGrp="1"/>
          </p:cNvSpPr>
          <p:nvPr>
            <p:ph type="body" idx="1"/>
          </p:nvPr>
        </p:nvSpPr>
        <p:spPr/>
        <p:txBody>
          <a:bodyPr/>
          <a:lstStyle/>
          <a:p>
            <a:r>
              <a:rPr lang="en-US" b="1"/>
              <a:t>Teacher Note: </a:t>
            </a:r>
            <a:r>
              <a:rPr lang="en-US" b="0"/>
              <a:t>On each visit to observe the sun, again remind students to always look only at the blue parts of the sky. Ensure they do not look directly at the sun as this will permanently damage their eyes.</a:t>
            </a:r>
          </a:p>
          <a:p>
            <a:endParaRPr lang="en-US" b="0"/>
          </a:p>
          <a:p>
            <a:r>
              <a:rPr lang="en-US" b="0"/>
              <a:t>Take students outside at three different times on the same day: at the beginning of the school day, in the middle of the day, and at the end of the day. Have students observe where the sun is in the sky and resulting shadows, record both the time and their observations in the student guide, </a:t>
            </a:r>
            <a:r>
              <a:rPr lang="en-US" b="1"/>
              <a:t>Draw It! 6A Sun Stroll – Winter Day 1 </a:t>
            </a:r>
            <a:r>
              <a:rPr lang="en-US" b="0"/>
              <a:t>section on Page 97.</a:t>
            </a:r>
          </a:p>
        </p:txBody>
      </p:sp>
      <p:sp>
        <p:nvSpPr>
          <p:cNvPr id="4" name="Slide Number Placeholder 3">
            <a:extLst>
              <a:ext uri="{FF2B5EF4-FFF2-40B4-BE49-F238E27FC236}">
                <a16:creationId xmlns:a16="http://schemas.microsoft.com/office/drawing/2014/main" id="{4D3E30BC-2222-1D56-FC6E-5C7A4905ACF9}"/>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633490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5CD7F-4297-2AE7-5383-DD8F9992E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8CDDD-5AEA-AD9B-CA12-D4F68899C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BDB6E-F89C-C83D-5ECA-FAEEB687146C}"/>
              </a:ext>
            </a:extLst>
          </p:cNvPr>
          <p:cNvSpPr>
            <a:spLocks noGrp="1"/>
          </p:cNvSpPr>
          <p:nvPr>
            <p:ph type="body" idx="1"/>
          </p:nvPr>
        </p:nvSpPr>
        <p:spPr/>
        <p:txBody>
          <a:bodyPr/>
          <a:lstStyle/>
          <a:p>
            <a:r>
              <a:rPr lang="en-US" b="0"/>
              <a:t>Return over the next several days and repeat </a:t>
            </a:r>
            <a:r>
              <a:rPr lang="en-US" b="1"/>
              <a:t>Draw It! Sun Stroll – Winter Day 2 </a:t>
            </a:r>
            <a:r>
              <a:rPr lang="en-US" b="0"/>
              <a:t>on Page 98.</a:t>
            </a:r>
          </a:p>
          <a:p>
            <a:endParaRPr lang="en-US" b="0"/>
          </a:p>
          <a:p>
            <a:r>
              <a:rPr lang="en-US" b="1"/>
              <a:t>Teacher Note: </a:t>
            </a:r>
            <a:r>
              <a:rPr lang="en-US" b="0"/>
              <a:t>Copies of </a:t>
            </a:r>
            <a:r>
              <a:rPr lang="en-US" b="1"/>
              <a:t>Sun Stroll </a:t>
            </a:r>
            <a:r>
              <a:rPr lang="en-US" b="0"/>
              <a:t>can be made and distributed for additional days if needed. If you are tracing a student’s shadow, first trace their shoes the first time to ensure the student stands in the exact same location each time. By drawing shadows, the children can see that the plant, tree, or student doesn’t move, but that Earth does.</a:t>
            </a:r>
          </a:p>
        </p:txBody>
      </p:sp>
      <p:sp>
        <p:nvSpPr>
          <p:cNvPr id="4" name="Slide Number Placeholder 3">
            <a:extLst>
              <a:ext uri="{FF2B5EF4-FFF2-40B4-BE49-F238E27FC236}">
                <a16:creationId xmlns:a16="http://schemas.microsoft.com/office/drawing/2014/main" id="{E47AAF7C-8D50-8226-8E21-50D9A2FE80A3}"/>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2207697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D64A-F670-0DF4-3D5A-A079ECEF8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B9C9B-14E9-75D4-74F0-F11664873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11EED-7439-1C2A-302F-26BF08C22E64}"/>
              </a:ext>
            </a:extLst>
          </p:cNvPr>
          <p:cNvSpPr>
            <a:spLocks noGrp="1"/>
          </p:cNvSpPr>
          <p:nvPr>
            <p:ph type="body" idx="1"/>
          </p:nvPr>
        </p:nvSpPr>
        <p:spPr/>
        <p:txBody>
          <a:bodyPr/>
          <a:lstStyle/>
          <a:p>
            <a:r>
              <a:rPr lang="en-US" b="0"/>
              <a:t>Have students note the data they recorded during different times/days. Compare the data. </a:t>
            </a:r>
            <a:r>
              <a:rPr lang="en-US" b="1"/>
              <a:t>What do you notice? </a:t>
            </a:r>
            <a:r>
              <a:rPr lang="en-US" b="0"/>
              <a:t>They should see a pattern. If a pattern is not observed, it is recommended to repeat this activity.</a:t>
            </a:r>
          </a:p>
        </p:txBody>
      </p:sp>
      <p:sp>
        <p:nvSpPr>
          <p:cNvPr id="4" name="Slide Number Placeholder 3">
            <a:extLst>
              <a:ext uri="{FF2B5EF4-FFF2-40B4-BE49-F238E27FC236}">
                <a16:creationId xmlns:a16="http://schemas.microsoft.com/office/drawing/2014/main" id="{2A0A1EC6-137E-0494-0896-0419C89358C8}"/>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3492120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15FF-2A2C-053B-7F57-2A495D507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9F451-E902-183C-E9C6-D182EB60C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05C57-4124-130A-A96B-C2F47E1A55D1}"/>
              </a:ext>
            </a:extLst>
          </p:cNvPr>
          <p:cNvSpPr>
            <a:spLocks noGrp="1"/>
          </p:cNvSpPr>
          <p:nvPr>
            <p:ph type="body" idx="1"/>
          </p:nvPr>
        </p:nvSpPr>
        <p:spPr/>
        <p:txBody>
          <a:bodyPr/>
          <a:lstStyle/>
          <a:p>
            <a:r>
              <a:rPr lang="en-US" b="0"/>
              <a:t>If there is a classroom window available, place small figurines on the ledge to allow students to observe the shadow as the figurines are exposed to different directions of sunlight throughout the day. (Optional: students may bring a figurine from home to place on ledge to record shadows.)</a:t>
            </a:r>
          </a:p>
        </p:txBody>
      </p:sp>
      <p:sp>
        <p:nvSpPr>
          <p:cNvPr id="4" name="Slide Number Placeholder 3">
            <a:extLst>
              <a:ext uri="{FF2B5EF4-FFF2-40B4-BE49-F238E27FC236}">
                <a16:creationId xmlns:a16="http://schemas.microsoft.com/office/drawing/2014/main" id="{6B9B4F54-3363-2654-963C-AC9005DBA4AC}"/>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2020354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E2203-ECCE-5C2B-906E-C17DDAEF2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46F76-4121-093C-2CB6-2B4D0E9C6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7CFC4-6DB4-1682-477C-14A813284FBC}"/>
              </a:ext>
            </a:extLst>
          </p:cNvPr>
          <p:cNvSpPr>
            <a:spLocks noGrp="1"/>
          </p:cNvSpPr>
          <p:nvPr>
            <p:ph type="body" idx="1"/>
          </p:nvPr>
        </p:nvSpPr>
        <p:spPr/>
        <p:txBody>
          <a:bodyPr/>
          <a:lstStyle/>
          <a:p>
            <a:r>
              <a:rPr lang="en-US" b="0"/>
              <a:t>Have students discuss and predict where the sun will be at the same times the following day. Return the next day to test if student’s prediction were accurate.</a:t>
            </a:r>
          </a:p>
        </p:txBody>
      </p:sp>
      <p:sp>
        <p:nvSpPr>
          <p:cNvPr id="4" name="Slide Number Placeholder 3">
            <a:extLst>
              <a:ext uri="{FF2B5EF4-FFF2-40B4-BE49-F238E27FC236}">
                <a16:creationId xmlns:a16="http://schemas.microsoft.com/office/drawing/2014/main" id="{666709CE-0448-9125-A9E1-3238F21D668B}"/>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223654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60959-8336-DC97-CAB6-7E377E9A9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A8787-3B2C-A84B-A189-77C7AB026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5FE60-ADCD-1465-4C12-E3B89CDEA550}"/>
              </a:ext>
            </a:extLst>
          </p:cNvPr>
          <p:cNvSpPr>
            <a:spLocks noGrp="1"/>
          </p:cNvSpPr>
          <p:nvPr>
            <p:ph type="body" idx="1"/>
          </p:nvPr>
        </p:nvSpPr>
        <p:spPr/>
        <p:txBody>
          <a:bodyPr/>
          <a:lstStyle/>
          <a:p>
            <a:r>
              <a:rPr lang="en-US" b="0"/>
              <a:t>You will</a:t>
            </a:r>
            <a:r>
              <a:rPr lang="en-US" b="1"/>
              <a:t> repeat</a:t>
            </a:r>
            <a:r>
              <a:rPr lang="en-US" b="0"/>
              <a:t> this portion of the lesson in </a:t>
            </a:r>
            <a:r>
              <a:rPr lang="en-US" b="1"/>
              <a:t>spring season</a:t>
            </a:r>
            <a:r>
              <a:rPr lang="en-US" b="0"/>
              <a:t> the meet the standard of comparing the amount of daylight between seasons. There are two extra </a:t>
            </a:r>
            <a:r>
              <a:rPr lang="en-US" b="1"/>
              <a:t>Sun Stroll </a:t>
            </a:r>
            <a:r>
              <a:rPr lang="en-US" b="0"/>
              <a:t>pages.</a:t>
            </a:r>
          </a:p>
          <a:p>
            <a:endParaRPr lang="en-US" b="0"/>
          </a:p>
          <a:p>
            <a:r>
              <a:rPr lang="en-US" b="0"/>
              <a:t>Have students remember what they noticed about the sun’s place in the sky during winter. Next, have students predict what they expect they’ll find related to the sun’s location now in the spring. </a:t>
            </a:r>
          </a:p>
        </p:txBody>
      </p:sp>
      <p:sp>
        <p:nvSpPr>
          <p:cNvPr id="4" name="Slide Number Placeholder 3">
            <a:extLst>
              <a:ext uri="{FF2B5EF4-FFF2-40B4-BE49-F238E27FC236}">
                <a16:creationId xmlns:a16="http://schemas.microsoft.com/office/drawing/2014/main" id="{4693F843-CB99-12DF-3337-2F04BDE05DB1}"/>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1127110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F2AA-30E5-93F6-F0E0-BD49CA502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1874C-E2A5-C6B5-C117-1783A0B4A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DD599-27E5-62BF-83B1-6D427CA7163B}"/>
              </a:ext>
            </a:extLst>
          </p:cNvPr>
          <p:cNvSpPr>
            <a:spLocks noGrp="1"/>
          </p:cNvSpPr>
          <p:nvPr>
            <p:ph type="body" idx="1"/>
          </p:nvPr>
        </p:nvSpPr>
        <p:spPr/>
        <p:txBody>
          <a:bodyPr/>
          <a:lstStyle/>
          <a:p>
            <a:r>
              <a:rPr lang="en-US" b="0"/>
              <a:t>Have students remember what they noticed about the sun’s place in the sky during winter. Next, have students predict what they expect they’ll find related to the sun’s location now in the spring. </a:t>
            </a:r>
          </a:p>
        </p:txBody>
      </p:sp>
      <p:sp>
        <p:nvSpPr>
          <p:cNvPr id="4" name="Slide Number Placeholder 3">
            <a:extLst>
              <a:ext uri="{FF2B5EF4-FFF2-40B4-BE49-F238E27FC236}">
                <a16:creationId xmlns:a16="http://schemas.microsoft.com/office/drawing/2014/main" id="{C781556C-3286-6B55-E5D8-F73736106F5C}"/>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4221853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7DCE6-FA4A-2C6F-E220-73DFA9886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CD3C4-C3BA-1025-3E40-569B9A9F3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DB83E-7936-861E-55E5-642C2F0A61DB}"/>
              </a:ext>
            </a:extLst>
          </p:cNvPr>
          <p:cNvSpPr>
            <a:spLocks noGrp="1"/>
          </p:cNvSpPr>
          <p:nvPr>
            <p:ph type="body" idx="1"/>
          </p:nvPr>
        </p:nvSpPr>
        <p:spPr/>
        <p:txBody>
          <a:bodyPr/>
          <a:lstStyle/>
          <a:p>
            <a:r>
              <a:rPr lang="en-US" b="0"/>
              <a:t>As students observations of the sun moving across the sky, discuss that Earth makes a full rotation each day causing night and day. Remind them that just like the globe in the classroom, Earth is spinning, and like the flashlight, the sun is not moving. To help students visualize the sun’s changing location, trace the shadow of a plant, tree, or student in the same location during different times of day for a visual representation of shadows and sun position based on time of day. </a:t>
            </a:r>
          </a:p>
          <a:p>
            <a:endParaRPr lang="en-US" b="0"/>
          </a:p>
          <a:p>
            <a:endParaRPr lang="en-US" b="0"/>
          </a:p>
        </p:txBody>
      </p:sp>
      <p:sp>
        <p:nvSpPr>
          <p:cNvPr id="4" name="Slide Number Placeholder 3">
            <a:extLst>
              <a:ext uri="{FF2B5EF4-FFF2-40B4-BE49-F238E27FC236}">
                <a16:creationId xmlns:a16="http://schemas.microsoft.com/office/drawing/2014/main" id="{132CEB9E-881C-C1DF-C218-4ABCBF97E0D2}"/>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401605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7AC2-1CAA-2876-F80B-FC28C93F8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6F7CD-2421-463F-9A9A-3689466A1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04954-DC33-A91A-500F-F88055F6EC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D8CC89-E49B-15C5-FE99-0443A2A39E88}"/>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4294809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824B6-DA81-5D6F-5D53-9EC6A0C6B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C0BFA-170D-5399-91B0-E55D20528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1DF0D-3DB2-CE61-08D2-813DF7F94644}"/>
              </a:ext>
            </a:extLst>
          </p:cNvPr>
          <p:cNvSpPr>
            <a:spLocks noGrp="1"/>
          </p:cNvSpPr>
          <p:nvPr>
            <p:ph type="body" idx="1"/>
          </p:nvPr>
        </p:nvSpPr>
        <p:spPr/>
        <p:txBody>
          <a:bodyPr/>
          <a:lstStyle/>
          <a:p>
            <a:r>
              <a:rPr lang="en-US" b="0"/>
              <a:t>The sunflower gets its name because the flower follows the sun across the sky. Have students revisit the pictures on </a:t>
            </a:r>
            <a:r>
              <a:rPr lang="en-US" b="1"/>
              <a:t>Lesson 6A Sun Stroll </a:t>
            </a:r>
            <a:r>
              <a:rPr lang="en-US" b="0"/>
              <a:t>introduction page, and using what they learned about how Earth rotates, have students use words or drawings to explain why it is important for the sunflower to follow the sun in a predictable pattern from east to west. </a:t>
            </a:r>
          </a:p>
        </p:txBody>
      </p:sp>
      <p:sp>
        <p:nvSpPr>
          <p:cNvPr id="4" name="Slide Number Placeholder 3">
            <a:extLst>
              <a:ext uri="{FF2B5EF4-FFF2-40B4-BE49-F238E27FC236}">
                <a16:creationId xmlns:a16="http://schemas.microsoft.com/office/drawing/2014/main" id="{BA929C1D-C0BA-4A9A-7481-A475312FD24F}"/>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576944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27D6-FCDD-BF03-3C70-C4F03DF39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BF2B6-B676-64EF-4784-DBAD73BD3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96282-8630-7468-0EDE-BC05C2A46B25}"/>
              </a:ext>
            </a:extLst>
          </p:cNvPr>
          <p:cNvSpPr>
            <a:spLocks noGrp="1"/>
          </p:cNvSpPr>
          <p:nvPr>
            <p:ph type="body" idx="1"/>
          </p:nvPr>
        </p:nvSpPr>
        <p:spPr/>
        <p:txBody>
          <a:bodyPr/>
          <a:lstStyle/>
          <a:p>
            <a:r>
              <a:rPr lang="en-US" b="0"/>
              <a:t>If completing spring section comparison: </a:t>
            </a:r>
          </a:p>
          <a:p>
            <a:endParaRPr lang="en-US" b="0"/>
          </a:p>
          <a:p>
            <a:r>
              <a:rPr lang="en-US" b="0"/>
              <a:t>Let’s review our data we collected. Compare the data from early January and after Spring Break.</a:t>
            </a:r>
          </a:p>
        </p:txBody>
      </p:sp>
      <p:sp>
        <p:nvSpPr>
          <p:cNvPr id="4" name="Slide Number Placeholder 3">
            <a:extLst>
              <a:ext uri="{FF2B5EF4-FFF2-40B4-BE49-F238E27FC236}">
                <a16:creationId xmlns:a16="http://schemas.microsoft.com/office/drawing/2014/main" id="{8E9F8B2E-4857-81F0-9F31-107E8AE093DF}"/>
              </a:ext>
            </a:extLst>
          </p:cNvPr>
          <p:cNvSpPr>
            <a:spLocks noGrp="1"/>
          </p:cNvSpPr>
          <p:nvPr>
            <p:ph type="sldNum" sz="quarter" idx="5"/>
          </p:nvPr>
        </p:nvSpPr>
        <p:spPr/>
        <p:txBody>
          <a:bodyPr/>
          <a:lstStyle/>
          <a:p>
            <a:fld id="{F7C19E1B-9841-4947-956E-4E7489943B16}" type="slidenum">
              <a:rPr lang="en-US" smtClean="0"/>
              <a:t>41</a:t>
            </a:fld>
            <a:endParaRPr lang="en-US"/>
          </a:p>
        </p:txBody>
      </p:sp>
    </p:spTree>
    <p:extLst>
      <p:ext uri="{BB962C8B-B14F-4D97-AF65-F5344CB8AC3E}">
        <p14:creationId xmlns:p14="http://schemas.microsoft.com/office/powerpoint/2010/main" val="3884313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BA350-22EB-BF1B-5B61-1B705C32C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3E999-4048-930B-0244-9A5DD47C0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6C2FC-E736-0DAF-AD37-E509DFC9DDF0}"/>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9648600A-4F75-1A34-688C-841696348CC4}"/>
              </a:ext>
            </a:extLst>
          </p:cNvPr>
          <p:cNvSpPr>
            <a:spLocks noGrp="1"/>
          </p:cNvSpPr>
          <p:nvPr>
            <p:ph type="sldNum" sz="quarter" idx="5"/>
          </p:nvPr>
        </p:nvSpPr>
        <p:spPr/>
        <p:txBody>
          <a:bodyPr/>
          <a:lstStyle/>
          <a:p>
            <a:fld id="{F7C19E1B-9841-4947-956E-4E7489943B16}" type="slidenum">
              <a:rPr lang="en-US" smtClean="0"/>
              <a:t>42</a:t>
            </a:fld>
            <a:endParaRPr lang="en-US"/>
          </a:p>
        </p:txBody>
      </p:sp>
    </p:spTree>
    <p:extLst>
      <p:ext uri="{BB962C8B-B14F-4D97-AF65-F5344CB8AC3E}">
        <p14:creationId xmlns:p14="http://schemas.microsoft.com/office/powerpoint/2010/main" val="1914474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BE3A7-0837-BCF7-8615-4585364B6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C6F5C-8F30-36F4-2473-2A591AF59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91CB2-E857-02CB-B353-040C153E600A}"/>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C2DEDD65-E18C-0B46-8503-FDE9AB73885A}"/>
              </a:ext>
            </a:extLst>
          </p:cNvPr>
          <p:cNvSpPr>
            <a:spLocks noGrp="1"/>
          </p:cNvSpPr>
          <p:nvPr>
            <p:ph type="sldNum" sz="quarter" idx="5"/>
          </p:nvPr>
        </p:nvSpPr>
        <p:spPr/>
        <p:txBody>
          <a:bodyPr/>
          <a:lstStyle/>
          <a:p>
            <a:fld id="{F7C19E1B-9841-4947-956E-4E7489943B16}" type="slidenum">
              <a:rPr lang="en-US" smtClean="0"/>
              <a:t>43</a:t>
            </a:fld>
            <a:endParaRPr lang="en-US"/>
          </a:p>
        </p:txBody>
      </p:sp>
    </p:spTree>
    <p:extLst>
      <p:ext uri="{BB962C8B-B14F-4D97-AF65-F5344CB8AC3E}">
        <p14:creationId xmlns:p14="http://schemas.microsoft.com/office/powerpoint/2010/main" val="3064739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A05D4-E6C4-BFA1-6CE6-A13B56F3B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4D69A-D4FA-C95C-517A-A28604D01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5D473-99C6-EF71-49B4-BCC14D4F2C2D}"/>
              </a:ext>
            </a:extLst>
          </p:cNvPr>
          <p:cNvSpPr>
            <a:spLocks noGrp="1"/>
          </p:cNvSpPr>
          <p:nvPr>
            <p:ph type="body" idx="1"/>
          </p:nvPr>
        </p:nvSpPr>
        <p:spPr/>
        <p:txBody>
          <a:bodyPr/>
          <a:lstStyle/>
          <a:p>
            <a:r>
              <a:rPr lang="en-US"/>
              <a:t>Plant in Picture: Purple Coneflower and Missouri Primrose</a:t>
            </a:r>
            <a:endParaRPr lang="en-US" b="0"/>
          </a:p>
        </p:txBody>
      </p:sp>
      <p:sp>
        <p:nvSpPr>
          <p:cNvPr id="4" name="Slide Number Placeholder 3">
            <a:extLst>
              <a:ext uri="{FF2B5EF4-FFF2-40B4-BE49-F238E27FC236}">
                <a16:creationId xmlns:a16="http://schemas.microsoft.com/office/drawing/2014/main" id="{4698A34F-CF95-BA58-D40C-5E438E441ABB}"/>
              </a:ext>
            </a:extLst>
          </p:cNvPr>
          <p:cNvSpPr>
            <a:spLocks noGrp="1"/>
          </p:cNvSpPr>
          <p:nvPr>
            <p:ph type="sldNum" sz="quarter" idx="5"/>
          </p:nvPr>
        </p:nvSpPr>
        <p:spPr/>
        <p:txBody>
          <a:bodyPr/>
          <a:lstStyle/>
          <a:p>
            <a:fld id="{F7C19E1B-9841-4947-956E-4E7489943B16}" type="slidenum">
              <a:rPr lang="en-US" smtClean="0"/>
              <a:t>44</a:t>
            </a:fld>
            <a:endParaRPr lang="en-US"/>
          </a:p>
        </p:txBody>
      </p:sp>
    </p:spTree>
    <p:extLst>
      <p:ext uri="{BB962C8B-B14F-4D97-AF65-F5344CB8AC3E}">
        <p14:creationId xmlns:p14="http://schemas.microsoft.com/office/powerpoint/2010/main" val="833459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BF1F-6A8D-BDD8-F89C-79A182728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A2879-8A74-6C91-A59A-D93D247FC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3429C-0865-B98C-53D6-19F81C567A08}"/>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B39B340C-75B9-FAE6-D888-770A99B02A6B}"/>
              </a:ext>
            </a:extLst>
          </p:cNvPr>
          <p:cNvSpPr>
            <a:spLocks noGrp="1"/>
          </p:cNvSpPr>
          <p:nvPr>
            <p:ph type="sldNum" sz="quarter" idx="5"/>
          </p:nvPr>
        </p:nvSpPr>
        <p:spPr/>
        <p:txBody>
          <a:bodyPr/>
          <a:lstStyle/>
          <a:p>
            <a:fld id="{F7C19E1B-9841-4947-956E-4E7489943B16}" type="slidenum">
              <a:rPr lang="en-US" smtClean="0"/>
              <a:t>45</a:t>
            </a:fld>
            <a:endParaRPr lang="en-US"/>
          </a:p>
        </p:txBody>
      </p:sp>
    </p:spTree>
    <p:extLst>
      <p:ext uri="{BB962C8B-B14F-4D97-AF65-F5344CB8AC3E}">
        <p14:creationId xmlns:p14="http://schemas.microsoft.com/office/powerpoint/2010/main" val="2806872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4E4BA-9803-3096-41E0-265360D93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A34AB-6827-234A-3C77-7B261BD3B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88100-392B-A720-3C98-C22D1945F7AA}"/>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51F7BF17-AA54-2872-6511-5170EA1EF1EC}"/>
              </a:ext>
            </a:extLst>
          </p:cNvPr>
          <p:cNvSpPr>
            <a:spLocks noGrp="1"/>
          </p:cNvSpPr>
          <p:nvPr>
            <p:ph type="sldNum" sz="quarter" idx="5"/>
          </p:nvPr>
        </p:nvSpPr>
        <p:spPr/>
        <p:txBody>
          <a:bodyPr/>
          <a:lstStyle/>
          <a:p>
            <a:fld id="{F7C19E1B-9841-4947-956E-4E7489943B16}" type="slidenum">
              <a:rPr lang="en-US" smtClean="0"/>
              <a:t>46</a:t>
            </a:fld>
            <a:endParaRPr lang="en-US"/>
          </a:p>
        </p:txBody>
      </p:sp>
    </p:spTree>
    <p:extLst>
      <p:ext uri="{BB962C8B-B14F-4D97-AF65-F5344CB8AC3E}">
        <p14:creationId xmlns:p14="http://schemas.microsoft.com/office/powerpoint/2010/main" val="1202367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52364-F2CE-A2D0-317D-680A46BF1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827CC-8677-45A4-A16E-078F8328F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A1D68-615C-EE25-2B6E-AFD3C0938D17}"/>
              </a:ext>
            </a:extLst>
          </p:cNvPr>
          <p:cNvSpPr>
            <a:spLocks noGrp="1"/>
          </p:cNvSpPr>
          <p:nvPr>
            <p:ph type="body" idx="1"/>
          </p:nvPr>
        </p:nvSpPr>
        <p:spPr/>
        <p:txBody>
          <a:bodyPr/>
          <a:lstStyle/>
          <a:p>
            <a:r>
              <a:rPr lang="en-US"/>
              <a:t>Plant in Picture: Sunflower</a:t>
            </a:r>
            <a:endParaRPr lang="en-US" b="0"/>
          </a:p>
        </p:txBody>
      </p:sp>
      <p:sp>
        <p:nvSpPr>
          <p:cNvPr id="4" name="Slide Number Placeholder 3">
            <a:extLst>
              <a:ext uri="{FF2B5EF4-FFF2-40B4-BE49-F238E27FC236}">
                <a16:creationId xmlns:a16="http://schemas.microsoft.com/office/drawing/2014/main" id="{FD058012-5BDC-B7B9-7628-EA7C673FB2F2}"/>
              </a:ext>
            </a:extLst>
          </p:cNvPr>
          <p:cNvSpPr>
            <a:spLocks noGrp="1"/>
          </p:cNvSpPr>
          <p:nvPr>
            <p:ph type="sldNum" sz="quarter" idx="5"/>
          </p:nvPr>
        </p:nvSpPr>
        <p:spPr/>
        <p:txBody>
          <a:bodyPr/>
          <a:lstStyle/>
          <a:p>
            <a:fld id="{F7C19E1B-9841-4947-956E-4E7489943B16}" type="slidenum">
              <a:rPr lang="en-US" smtClean="0"/>
              <a:t>47</a:t>
            </a:fld>
            <a:endParaRPr lang="en-US"/>
          </a:p>
        </p:txBody>
      </p:sp>
    </p:spTree>
    <p:extLst>
      <p:ext uri="{BB962C8B-B14F-4D97-AF65-F5344CB8AC3E}">
        <p14:creationId xmlns:p14="http://schemas.microsoft.com/office/powerpoint/2010/main" val="1832084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47A47-D78A-6537-B1FE-11C043469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7234F-DE10-09B9-CBBF-6826FAD7C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74945-69C2-8912-9058-AF1A4111D564}"/>
              </a:ext>
            </a:extLst>
          </p:cNvPr>
          <p:cNvSpPr>
            <a:spLocks noGrp="1"/>
          </p:cNvSpPr>
          <p:nvPr>
            <p:ph type="body" idx="1"/>
          </p:nvPr>
        </p:nvSpPr>
        <p:spPr/>
        <p:txBody>
          <a:bodyPr/>
          <a:lstStyle/>
          <a:p>
            <a:r>
              <a:rPr lang="en-US" b="1"/>
              <a:t>Optional: </a:t>
            </a:r>
            <a:r>
              <a:rPr lang="en-US" b="0"/>
              <a:t>Display the </a:t>
            </a:r>
            <a:r>
              <a:rPr lang="en-US" b="0" i="1"/>
              <a:t>Sunrise and Sunset </a:t>
            </a:r>
            <a:r>
              <a:rPr lang="en-US" b="0"/>
              <a:t>Calculator webpage from the link on the </a:t>
            </a:r>
            <a:r>
              <a:rPr lang="en-US" b="0" i="1"/>
              <a:t>MDC Teacher Portal</a:t>
            </a:r>
            <a:r>
              <a:rPr lang="en-US" b="0"/>
              <a:t>. Follow the instructions to locate the Sun graph for your location. As you move your mouse back and fourth across the graph, the total daylight hours will change as shown below the graph.</a:t>
            </a:r>
          </a:p>
        </p:txBody>
      </p:sp>
      <p:sp>
        <p:nvSpPr>
          <p:cNvPr id="4" name="Slide Number Placeholder 3">
            <a:extLst>
              <a:ext uri="{FF2B5EF4-FFF2-40B4-BE49-F238E27FC236}">
                <a16:creationId xmlns:a16="http://schemas.microsoft.com/office/drawing/2014/main" id="{3C801E65-6789-DA9B-A618-978EACB30E34}"/>
              </a:ext>
            </a:extLst>
          </p:cNvPr>
          <p:cNvSpPr>
            <a:spLocks noGrp="1"/>
          </p:cNvSpPr>
          <p:nvPr>
            <p:ph type="sldNum" sz="quarter" idx="5"/>
          </p:nvPr>
        </p:nvSpPr>
        <p:spPr/>
        <p:txBody>
          <a:bodyPr/>
          <a:lstStyle/>
          <a:p>
            <a:fld id="{F7C19E1B-9841-4947-956E-4E7489943B16}" type="slidenum">
              <a:rPr lang="en-US" smtClean="0"/>
              <a:t>48</a:t>
            </a:fld>
            <a:endParaRPr lang="en-US"/>
          </a:p>
        </p:txBody>
      </p:sp>
    </p:spTree>
    <p:extLst>
      <p:ext uri="{BB962C8B-B14F-4D97-AF65-F5344CB8AC3E}">
        <p14:creationId xmlns:p14="http://schemas.microsoft.com/office/powerpoint/2010/main" val="3013760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19216-E488-E902-95AA-445CE43EC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D8BA7-ACA8-D6A3-3F79-C5F82C045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BC751-B5C4-11F6-989A-58C0DA640293}"/>
              </a:ext>
            </a:extLst>
          </p:cNvPr>
          <p:cNvSpPr>
            <a:spLocks noGrp="1"/>
          </p:cNvSpPr>
          <p:nvPr>
            <p:ph type="body" idx="1"/>
          </p:nvPr>
        </p:nvSpPr>
        <p:spPr/>
        <p:txBody>
          <a:bodyPr/>
          <a:lstStyle/>
          <a:p>
            <a:r>
              <a:rPr lang="en-US" b="0"/>
              <a:t>Refer to the </a:t>
            </a:r>
            <a:r>
              <a:rPr lang="en-US" b="1"/>
              <a:t>Lesson 6A Sun Stroll </a:t>
            </a:r>
            <a:r>
              <a:rPr lang="en-US" b="0"/>
              <a:t>introduction page with the pictures of the sunflower.</a:t>
            </a:r>
          </a:p>
        </p:txBody>
      </p:sp>
      <p:sp>
        <p:nvSpPr>
          <p:cNvPr id="4" name="Slide Number Placeholder 3">
            <a:extLst>
              <a:ext uri="{FF2B5EF4-FFF2-40B4-BE49-F238E27FC236}">
                <a16:creationId xmlns:a16="http://schemas.microsoft.com/office/drawing/2014/main" id="{24D5EF91-5A7B-30C4-1F77-F83665433C9E}"/>
              </a:ext>
            </a:extLst>
          </p:cNvPr>
          <p:cNvSpPr>
            <a:spLocks noGrp="1"/>
          </p:cNvSpPr>
          <p:nvPr>
            <p:ph type="sldNum" sz="quarter" idx="5"/>
          </p:nvPr>
        </p:nvSpPr>
        <p:spPr/>
        <p:txBody>
          <a:bodyPr/>
          <a:lstStyle/>
          <a:p>
            <a:fld id="{F7C19E1B-9841-4947-956E-4E7489943B16}" type="slidenum">
              <a:rPr lang="en-US" smtClean="0"/>
              <a:t>49</a:t>
            </a:fld>
            <a:endParaRPr lang="en-US"/>
          </a:p>
        </p:txBody>
      </p:sp>
    </p:spTree>
    <p:extLst>
      <p:ext uri="{BB962C8B-B14F-4D97-AF65-F5344CB8AC3E}">
        <p14:creationId xmlns:p14="http://schemas.microsoft.com/office/powerpoint/2010/main" val="380921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6006-50A9-64BF-7694-D1BD09D80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B047E-F69E-E3ED-A07E-972C00FA2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16BD4-E062-C396-F1C9-A4E3A54C6D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53EBB-87D2-3A12-3DC1-DB75C0D8A96B}"/>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08027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94E3D-FCF0-C73D-10FB-E1EAC588F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0152C-7799-2A36-E4EF-AAF3120C9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B349B-889C-6A2E-F6B6-24AC56537190}"/>
              </a:ext>
            </a:extLst>
          </p:cNvPr>
          <p:cNvSpPr>
            <a:spLocks noGrp="1"/>
          </p:cNvSpPr>
          <p:nvPr>
            <p:ph type="body" idx="1"/>
          </p:nvPr>
        </p:nvSpPr>
        <p:spPr/>
        <p:txBody>
          <a:bodyPr/>
          <a:lstStyle/>
          <a:p>
            <a:r>
              <a:rPr lang="en-US" b="0"/>
              <a:t>After exploring how the sun moves across the sky in a predictable pattern from east to west, have students open their student guides to the </a:t>
            </a:r>
            <a:r>
              <a:rPr lang="en-US" b="1"/>
              <a:t>Claim, Evidence, Reasoning</a:t>
            </a:r>
            <a:r>
              <a:rPr lang="en-US" b="0"/>
              <a:t> section on Page 101. Discuss the page with the students – read the guiding question and then explain what the students need to do to answer the questions (fill in the blanks and draw the sun’s location in the boxes.)</a:t>
            </a:r>
          </a:p>
        </p:txBody>
      </p:sp>
      <p:sp>
        <p:nvSpPr>
          <p:cNvPr id="4" name="Slide Number Placeholder 3">
            <a:extLst>
              <a:ext uri="{FF2B5EF4-FFF2-40B4-BE49-F238E27FC236}">
                <a16:creationId xmlns:a16="http://schemas.microsoft.com/office/drawing/2014/main" id="{ED0D8D85-E3FF-C025-8502-4107381D4F04}"/>
              </a:ext>
            </a:extLst>
          </p:cNvPr>
          <p:cNvSpPr>
            <a:spLocks noGrp="1"/>
          </p:cNvSpPr>
          <p:nvPr>
            <p:ph type="sldNum" sz="quarter" idx="5"/>
          </p:nvPr>
        </p:nvSpPr>
        <p:spPr/>
        <p:txBody>
          <a:bodyPr/>
          <a:lstStyle/>
          <a:p>
            <a:fld id="{F7C19E1B-9841-4947-956E-4E7489943B16}" type="slidenum">
              <a:rPr lang="en-US" smtClean="0"/>
              <a:t>50</a:t>
            </a:fld>
            <a:endParaRPr lang="en-US"/>
          </a:p>
        </p:txBody>
      </p:sp>
    </p:spTree>
    <p:extLst>
      <p:ext uri="{BB962C8B-B14F-4D97-AF65-F5344CB8AC3E}">
        <p14:creationId xmlns:p14="http://schemas.microsoft.com/office/powerpoint/2010/main" val="722417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8EAFD-229F-240B-70CA-4C3E98D2B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5A5F8-0A1A-7DA5-063C-C85ADF304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583C4-6799-8DD4-01B8-F26DC34F6966}"/>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b="0"/>
              <a:t>4 (Exceeds) – Students write the correct claim and draw the different locations of the sun into the blanks and fill in all five blanks under reasoning correctly.</a:t>
            </a:r>
          </a:p>
          <a:p>
            <a:pPr marL="171450" indent="-171450">
              <a:buFont typeface="Arial" panose="020B0604020202020204" pitchFamily="34" charset="0"/>
              <a:buChar char="•"/>
            </a:pPr>
            <a:r>
              <a:rPr lang="en-US" b="0"/>
              <a:t>3 (Meets) – Students write either the correct claim or draw some of the different locations of the sun into the blanks and fill in three to four blanks under reasoning correctly.</a:t>
            </a:r>
          </a:p>
          <a:p>
            <a:pPr marL="171450" indent="-171450">
              <a:buFont typeface="Arial" panose="020B0604020202020204" pitchFamily="34" charset="0"/>
              <a:buChar char="•"/>
            </a:pPr>
            <a:r>
              <a:rPr lang="en-US" b="0"/>
              <a:t>2 (Partially Meets) – Students do not write the correct claim or draw some of the different locations of the sun into the blanks and fill in one to two blanks under reasoning correctly.</a:t>
            </a:r>
          </a:p>
          <a:p>
            <a:pPr marL="171450" indent="-171450">
              <a:buFont typeface="Arial" panose="020B0604020202020204" pitchFamily="34" charset="0"/>
              <a:buChar char="•"/>
            </a:pPr>
            <a:r>
              <a:rPr lang="en-US" b="0"/>
              <a:t>1 (Doesn’t Meet) – Students do not write the correct claim or draw the locations of the sun into the blanks and do not fill in any blanks under reasoning correctly.</a:t>
            </a:r>
          </a:p>
        </p:txBody>
      </p:sp>
      <p:sp>
        <p:nvSpPr>
          <p:cNvPr id="4" name="Slide Number Placeholder 3">
            <a:extLst>
              <a:ext uri="{FF2B5EF4-FFF2-40B4-BE49-F238E27FC236}">
                <a16:creationId xmlns:a16="http://schemas.microsoft.com/office/drawing/2014/main" id="{7DB8F161-26DE-78B6-5699-05FAA9D87782}"/>
              </a:ext>
            </a:extLst>
          </p:cNvPr>
          <p:cNvSpPr>
            <a:spLocks noGrp="1"/>
          </p:cNvSpPr>
          <p:nvPr>
            <p:ph type="sldNum" sz="quarter" idx="5"/>
          </p:nvPr>
        </p:nvSpPr>
        <p:spPr/>
        <p:txBody>
          <a:bodyPr/>
          <a:lstStyle/>
          <a:p>
            <a:fld id="{F7C19E1B-9841-4947-956E-4E7489943B16}" type="slidenum">
              <a:rPr lang="en-US" smtClean="0"/>
              <a:t>51</a:t>
            </a:fld>
            <a:endParaRPr lang="en-US"/>
          </a:p>
        </p:txBody>
      </p:sp>
    </p:spTree>
    <p:extLst>
      <p:ext uri="{BB962C8B-B14F-4D97-AF65-F5344CB8AC3E}">
        <p14:creationId xmlns:p14="http://schemas.microsoft.com/office/powerpoint/2010/main" val="275770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4B4B0-DD1E-6B15-37DD-28162E181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2B985-F2AF-A51B-1F3F-A087E1BDE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C453C4-3EB5-E471-5EDF-5F0C87BF3E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FD764A-2570-7E85-CBD9-7B4773B4B814}"/>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424110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A5F9F-24B3-4EDC-A304-9009D4938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F63BF-D50D-F2BD-E9ED-892D2F90E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8B50D-8D12-D0B4-6544-4F6B3C44D651}"/>
              </a:ext>
            </a:extLst>
          </p:cNvPr>
          <p:cNvSpPr>
            <a:spLocks noGrp="1"/>
          </p:cNvSpPr>
          <p:nvPr>
            <p:ph type="body" idx="1"/>
          </p:nvPr>
        </p:nvSpPr>
        <p:spPr/>
        <p:txBody>
          <a:bodyPr/>
          <a:lstStyle/>
          <a:p>
            <a:r>
              <a:rPr lang="en-US"/>
              <a:t>Discuss what the child in the book experiences and what he observes during the day.</a:t>
            </a:r>
          </a:p>
        </p:txBody>
      </p:sp>
      <p:sp>
        <p:nvSpPr>
          <p:cNvPr id="4" name="Slide Number Placeholder 3">
            <a:extLst>
              <a:ext uri="{FF2B5EF4-FFF2-40B4-BE49-F238E27FC236}">
                <a16:creationId xmlns:a16="http://schemas.microsoft.com/office/drawing/2014/main" id="{6843D9B5-8128-A24A-67B7-2CA9793A2E20}"/>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18933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A064-89AB-E015-40D5-1ED231DEB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6D0D6-DF20-48E5-45F4-6139DD1EC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777D8-701B-7275-553C-C99BFEB47D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8C688B-4017-5085-5596-EF45E1DF8E8C}"/>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19912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3B8C-C9DD-DD21-6BFC-C51AC428F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B258B-FFE6-FB75-21A9-6C93A4AA5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4655B-9141-073B-3A0F-38DD624DB9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509E0E-C90D-E6C8-D8D5-D3DCDE1287DF}"/>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68132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AFB4-8DE5-23D1-944D-4CA01DE0D1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FD4CD-BCE9-F408-9A32-D8AE902FC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100240-0353-B37A-A116-8CF5FDA375C7}"/>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5" name="Footer Placeholder 4">
            <a:extLst>
              <a:ext uri="{FF2B5EF4-FFF2-40B4-BE49-F238E27FC236}">
                <a16:creationId xmlns:a16="http://schemas.microsoft.com/office/drawing/2014/main" id="{CFEE1310-ACA4-1C1B-8375-52F0C98CF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A975E-4F90-8100-65CE-5529C4AA208B}"/>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134511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0B14-17F6-1015-0AA6-953A4D5272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7A17AC-FE95-A01B-3310-D5D9FBE9B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DE875-8524-7586-44B2-2C5E5DC3E777}"/>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5" name="Footer Placeholder 4">
            <a:extLst>
              <a:ext uri="{FF2B5EF4-FFF2-40B4-BE49-F238E27FC236}">
                <a16:creationId xmlns:a16="http://schemas.microsoft.com/office/drawing/2014/main" id="{37422959-7A1F-88DC-9468-BE9FEE17E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9B69B-21AA-FC74-3CF3-99FF7D9BFA6F}"/>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225588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499C6-266B-89E6-465C-008813864C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882AE-F9FB-B80F-7E9F-7D9F8D0B2B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487B7-FC17-AE77-FA19-BD12ED4DA045}"/>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5" name="Footer Placeholder 4">
            <a:extLst>
              <a:ext uri="{FF2B5EF4-FFF2-40B4-BE49-F238E27FC236}">
                <a16:creationId xmlns:a16="http://schemas.microsoft.com/office/drawing/2014/main" id="{3F273524-C133-1E6D-7A21-BB0C4704A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D1C64-07E8-6892-C90C-DAF79712A4F7}"/>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134083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C6C9-587F-1557-474F-63DF2A060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C7765-FB92-64C6-37F2-5AF966354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2C59A-8325-A9A1-17CC-241A18138CE4}"/>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5" name="Footer Placeholder 4">
            <a:extLst>
              <a:ext uri="{FF2B5EF4-FFF2-40B4-BE49-F238E27FC236}">
                <a16:creationId xmlns:a16="http://schemas.microsoft.com/office/drawing/2014/main" id="{10CE8E22-100E-AD6A-5162-433CA2430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70F17-593F-38FA-EC6B-333B1CAFE3AB}"/>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321801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F1C3-1E2D-6C91-29B2-EC984D432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4D143C-83E4-6AFF-AF1C-0FE595B4CA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345AE-7010-CF0B-E6D5-4A2D423DBEC8}"/>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5" name="Footer Placeholder 4">
            <a:extLst>
              <a:ext uri="{FF2B5EF4-FFF2-40B4-BE49-F238E27FC236}">
                <a16:creationId xmlns:a16="http://schemas.microsoft.com/office/drawing/2014/main" id="{4B8698DF-1B9A-5CE7-A4FF-3512F1144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6FCED-2C03-030A-9072-A3AC50F4B512}"/>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225554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6E94-7B14-23FB-DA75-EC20E1518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E796-D867-38B8-2180-0A821C3809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0A1BA1-6D3A-3A94-55DB-208D5FE08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F66E47-F0E0-BBE9-1745-96B8858129D6}"/>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6" name="Footer Placeholder 5">
            <a:extLst>
              <a:ext uri="{FF2B5EF4-FFF2-40B4-BE49-F238E27FC236}">
                <a16:creationId xmlns:a16="http://schemas.microsoft.com/office/drawing/2014/main" id="{C88AF58F-1D12-98AE-D22E-FA0304B9B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0D9DD-7B64-AF87-CBC3-E67485A09971}"/>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148271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A5DB-9383-3ADB-D5C3-4DE11099A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65795B-CF7B-69DF-9CBC-0D9484B0B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41586E-EFE7-9E10-C6AC-4524838F58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5DA8F-AA54-3BF5-3188-24159008E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08083-6B6D-073F-F572-9B74048387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56EC29-5235-C72E-140C-9E4A1F956CF1}"/>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8" name="Footer Placeholder 7">
            <a:extLst>
              <a:ext uri="{FF2B5EF4-FFF2-40B4-BE49-F238E27FC236}">
                <a16:creationId xmlns:a16="http://schemas.microsoft.com/office/drawing/2014/main" id="{3CCF8B8E-B249-9573-6519-14F57BF375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1838EF-A463-0EFC-35BE-E01E65468395}"/>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272577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D7F1-2C4D-617B-62B7-65E477A41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CC893C-D7B1-A6A3-31ED-622083972F8B}"/>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4" name="Footer Placeholder 3">
            <a:extLst>
              <a:ext uri="{FF2B5EF4-FFF2-40B4-BE49-F238E27FC236}">
                <a16:creationId xmlns:a16="http://schemas.microsoft.com/office/drawing/2014/main" id="{4F5515C0-F0DA-CBC2-629E-959BD24D07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3CF187-8589-A20C-AC10-878FECB7D367}"/>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183408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4AA760-8C77-795E-C3DF-615EB7AA9AFE}"/>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3" name="Footer Placeholder 2">
            <a:extLst>
              <a:ext uri="{FF2B5EF4-FFF2-40B4-BE49-F238E27FC236}">
                <a16:creationId xmlns:a16="http://schemas.microsoft.com/office/drawing/2014/main" id="{E7CB6BD9-0AE0-151A-44DD-F809917B07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A56E6-4BD7-4E97-5796-3C76049480AB}"/>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161097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FDE4-10F5-3B13-82E2-02F7CE52E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D3E514-272A-C557-EBD3-F083905B0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63716D-9814-BF53-F92D-4602C4868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7CAFD-AF62-E65C-FD3B-443FB6A1AA01}"/>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6" name="Footer Placeholder 5">
            <a:extLst>
              <a:ext uri="{FF2B5EF4-FFF2-40B4-BE49-F238E27FC236}">
                <a16:creationId xmlns:a16="http://schemas.microsoft.com/office/drawing/2014/main" id="{9EBA1094-C345-0934-7193-36E08497C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D92BF-4030-D910-CFBB-CA03D28CBB16}"/>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239165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8AA9-A89D-F787-1541-80CF900E0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0C874-F2FF-FF88-CDB6-16A323DA8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56B647-C1ED-2401-52FB-A19C1C464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C34DD-3F10-0342-BF3E-B9D775ADCE49}"/>
              </a:ext>
            </a:extLst>
          </p:cNvPr>
          <p:cNvSpPr>
            <a:spLocks noGrp="1"/>
          </p:cNvSpPr>
          <p:nvPr>
            <p:ph type="dt" sz="half" idx="10"/>
          </p:nvPr>
        </p:nvSpPr>
        <p:spPr/>
        <p:txBody>
          <a:bodyPr/>
          <a:lstStyle/>
          <a:p>
            <a:fld id="{90377549-2563-485B-AF3D-3E65C79E1934}" type="datetimeFigureOut">
              <a:rPr lang="en-US" smtClean="0"/>
              <a:t>8/14/2025</a:t>
            </a:fld>
            <a:endParaRPr lang="en-US"/>
          </a:p>
        </p:txBody>
      </p:sp>
      <p:sp>
        <p:nvSpPr>
          <p:cNvPr id="6" name="Footer Placeholder 5">
            <a:extLst>
              <a:ext uri="{FF2B5EF4-FFF2-40B4-BE49-F238E27FC236}">
                <a16:creationId xmlns:a16="http://schemas.microsoft.com/office/drawing/2014/main" id="{9A39FA14-3356-D444-80E4-DBB0E507D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89E75-894F-18B2-6C99-59049B51F429}"/>
              </a:ext>
            </a:extLst>
          </p:cNvPr>
          <p:cNvSpPr>
            <a:spLocks noGrp="1"/>
          </p:cNvSpPr>
          <p:nvPr>
            <p:ph type="sldNum" sz="quarter" idx="12"/>
          </p:nvPr>
        </p:nvSpPr>
        <p:spPr/>
        <p:txBody>
          <a:bodyPr/>
          <a:lstStyle/>
          <a:p>
            <a:fld id="{5877E50C-4A59-4CC2-83E3-CFE949102521}" type="slidenum">
              <a:rPr lang="en-US" smtClean="0"/>
              <a:t>‹#›</a:t>
            </a:fld>
            <a:endParaRPr lang="en-US"/>
          </a:p>
        </p:txBody>
      </p:sp>
    </p:spTree>
    <p:extLst>
      <p:ext uri="{BB962C8B-B14F-4D97-AF65-F5344CB8AC3E}">
        <p14:creationId xmlns:p14="http://schemas.microsoft.com/office/powerpoint/2010/main" val="72509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15022-34B9-CE20-25A3-B1DDF22D3C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E63D5A-8247-9256-BE49-D729C97A5C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FDCE0-5497-AD90-8B32-DD05CE710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377549-2563-485B-AF3D-3E65C79E1934}" type="datetimeFigureOut">
              <a:rPr lang="en-US" smtClean="0"/>
              <a:t>8/14/2025</a:t>
            </a:fld>
            <a:endParaRPr lang="en-US"/>
          </a:p>
        </p:txBody>
      </p:sp>
      <p:sp>
        <p:nvSpPr>
          <p:cNvPr id="5" name="Footer Placeholder 4">
            <a:extLst>
              <a:ext uri="{FF2B5EF4-FFF2-40B4-BE49-F238E27FC236}">
                <a16:creationId xmlns:a16="http://schemas.microsoft.com/office/drawing/2014/main" id="{39F73E98-8818-1501-7667-BC552FE64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2BF85F-5314-7E90-21AD-91D276A55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77E50C-4A59-4CC2-83E3-CFE949102521}" type="slidenum">
              <a:rPr lang="en-US" smtClean="0"/>
              <a:t>‹#›</a:t>
            </a:fld>
            <a:endParaRPr lang="en-US"/>
          </a:p>
        </p:txBody>
      </p:sp>
    </p:spTree>
    <p:extLst>
      <p:ext uri="{BB962C8B-B14F-4D97-AF65-F5344CB8AC3E}">
        <p14:creationId xmlns:p14="http://schemas.microsoft.com/office/powerpoint/2010/main" val="280707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s://www.timeanddate.com/su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timeanddate.com/sun/"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youtu.be/GvyAh0G0lAw?si=zDvapj1UarU7QEF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9CB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997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610038" y="3908966"/>
            <a:ext cx="753762" cy="2484057"/>
          </a:xfrm>
          <a:prstGeom prst="snip2Same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5814061" y="4889384"/>
            <a:ext cx="6414880" cy="523220"/>
          </a:xfrm>
          <a:prstGeom prst="rect">
            <a:avLst/>
          </a:prstGeom>
          <a:noFill/>
        </p:spPr>
        <p:txBody>
          <a:bodyPr wrap="square">
            <a:spAutoFit/>
          </a:bodyPr>
          <a:lstStyle/>
          <a:p>
            <a:pPr algn="r"/>
            <a:r>
              <a:rPr lang="en-US" sz="2800" b="1">
                <a:latin typeface="Bitter" pitchFamily="2" charset="0"/>
              </a:rPr>
              <a:t>6A: Sun Stroll</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B1FB-A9CF-174F-41BB-CBE1986879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70DC53-D3A2-3389-4902-E931F6D08CD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1E6A08-4160-F552-6228-0F8D2643FBA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F2A4412B-7796-21CE-7D91-C926CE5F6CC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693B398A-6872-047B-8CE6-25A20D14F0AF}"/>
              </a:ext>
            </a:extLst>
          </p:cNvPr>
          <p:cNvSpPr txBox="1"/>
          <p:nvPr/>
        </p:nvSpPr>
        <p:spPr>
          <a:xfrm>
            <a:off x="374584" y="2331477"/>
            <a:ext cx="7385459" cy="1569660"/>
          </a:xfrm>
          <a:prstGeom prst="rect">
            <a:avLst/>
          </a:prstGeom>
          <a:noFill/>
        </p:spPr>
        <p:txBody>
          <a:bodyPr wrap="square">
            <a:spAutoFit/>
          </a:bodyPr>
          <a:lstStyle/>
          <a:p>
            <a:pPr algn="ctr"/>
            <a:r>
              <a:rPr lang="en-US" sz="4800">
                <a:latin typeface="Avenir Next LT Pro" panose="020B0504020202020204" pitchFamily="34" charset="0"/>
              </a:rPr>
              <a:t>What about in the afternoon? Evening?</a:t>
            </a:r>
          </a:p>
        </p:txBody>
      </p:sp>
      <p:sp>
        <p:nvSpPr>
          <p:cNvPr id="6" name="Rectangle: Rounded Corners 5">
            <a:extLst>
              <a:ext uri="{FF2B5EF4-FFF2-40B4-BE49-F238E27FC236}">
                <a16:creationId xmlns:a16="http://schemas.microsoft.com/office/drawing/2014/main" id="{526DA597-CC38-E26E-D4D8-FE6B6715659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8EA9BE-8428-3B98-E146-F3CEDCFC546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1026" name="Picture 2" descr="Sunrise&amp;#95;3">
            <a:extLst>
              <a:ext uri="{FF2B5EF4-FFF2-40B4-BE49-F238E27FC236}">
                <a16:creationId xmlns:a16="http://schemas.microsoft.com/office/drawing/2014/main" id="{CF203CD6-F3F0-5C46-BE73-64AD08D25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073" y="-32138"/>
            <a:ext cx="4197927" cy="62968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5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23A44-4BB7-B38D-CBFC-7A947980FC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9AFFC1-0AA2-3950-349F-C3C5D6E31DA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40590D2-69E3-7A3E-DAF4-489D00CC7DD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A73DAA3A-9C6D-7E88-EF0E-C40408A8BC0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D6F79ED4-ADD1-9B29-9225-B470DF58217A}"/>
              </a:ext>
            </a:extLst>
          </p:cNvPr>
          <p:cNvSpPr txBox="1"/>
          <p:nvPr/>
        </p:nvSpPr>
        <p:spPr>
          <a:xfrm>
            <a:off x="5384989" y="2346055"/>
            <a:ext cx="6473256" cy="1569660"/>
          </a:xfrm>
          <a:prstGeom prst="rect">
            <a:avLst/>
          </a:prstGeom>
          <a:noFill/>
        </p:spPr>
        <p:txBody>
          <a:bodyPr wrap="square">
            <a:spAutoFit/>
          </a:bodyPr>
          <a:lstStyle/>
          <a:p>
            <a:pPr algn="ctr"/>
            <a:r>
              <a:rPr lang="en-US" sz="4800">
                <a:latin typeface="Avenir Next LT Pro" panose="020B0504020202020204" pitchFamily="34" charset="0"/>
              </a:rPr>
              <a:t>How does this affect plants or animals?</a:t>
            </a:r>
          </a:p>
        </p:txBody>
      </p:sp>
      <p:sp>
        <p:nvSpPr>
          <p:cNvPr id="6" name="Rectangle: Rounded Corners 5">
            <a:extLst>
              <a:ext uri="{FF2B5EF4-FFF2-40B4-BE49-F238E27FC236}">
                <a16:creationId xmlns:a16="http://schemas.microsoft.com/office/drawing/2014/main" id="{FC65899E-CFE1-1B07-C922-C4D400AC228A}"/>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F7455B-572B-75C0-5766-12EFE9B29D1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9218" name="Picture 2" descr="Raccoon&amp;#32;2">
            <a:extLst>
              <a:ext uri="{FF2B5EF4-FFF2-40B4-BE49-F238E27FC236}">
                <a16:creationId xmlns:a16="http://schemas.microsoft.com/office/drawing/2014/main" id="{64162F6C-44B2-46AB-1DC2-79903503E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84" y="1676989"/>
            <a:ext cx="4876800" cy="29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8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5BE6-79BD-E604-C048-5BB3154689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8A76D0-57B2-3CC6-CF6B-102F73985C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9ECF21-20A4-26EB-3010-DB9320F7EAD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A599BE35-498C-B076-9179-65F88F34B1F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D266547F-0704-622F-FD62-4956B8A9DC2A}"/>
              </a:ext>
            </a:extLst>
          </p:cNvPr>
          <p:cNvSpPr txBox="1"/>
          <p:nvPr/>
        </p:nvSpPr>
        <p:spPr>
          <a:xfrm>
            <a:off x="374584" y="909266"/>
            <a:ext cx="6473256" cy="4401205"/>
          </a:xfrm>
          <a:prstGeom prst="rect">
            <a:avLst/>
          </a:prstGeom>
          <a:noFill/>
        </p:spPr>
        <p:txBody>
          <a:bodyPr wrap="square">
            <a:spAutoFit/>
          </a:bodyPr>
          <a:lstStyle/>
          <a:p>
            <a:pPr algn="ctr"/>
            <a:r>
              <a:rPr lang="en-US" sz="4000">
                <a:latin typeface="Avenir Next LT Pro" panose="020B0504020202020204" pitchFamily="34" charset="0"/>
              </a:rPr>
              <a:t>What do you notice about the shape of the plant?</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What is the plant facing?</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Why do you think it is facing this direction?</a:t>
            </a:r>
          </a:p>
        </p:txBody>
      </p:sp>
      <p:sp>
        <p:nvSpPr>
          <p:cNvPr id="6" name="Rectangle: Rounded Corners 5">
            <a:extLst>
              <a:ext uri="{FF2B5EF4-FFF2-40B4-BE49-F238E27FC236}">
                <a16:creationId xmlns:a16="http://schemas.microsoft.com/office/drawing/2014/main" id="{7335496A-880B-5293-47D8-1E12E7FC592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919F10-3B39-B4C6-51A6-2082BF3B890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10" name="Picture 9">
            <a:extLst>
              <a:ext uri="{FF2B5EF4-FFF2-40B4-BE49-F238E27FC236}">
                <a16:creationId xmlns:a16="http://schemas.microsoft.com/office/drawing/2014/main" id="{318A838B-8C97-62E5-41AD-CD3EF38BE7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9959" y="122275"/>
            <a:ext cx="4617192" cy="5975189"/>
          </a:xfrm>
          <a:prstGeom prst="rect">
            <a:avLst/>
          </a:prstGeom>
          <a:ln>
            <a:solidFill>
              <a:schemeClr val="tx1"/>
            </a:solidFill>
          </a:ln>
        </p:spPr>
      </p:pic>
    </p:spTree>
    <p:extLst>
      <p:ext uri="{BB962C8B-B14F-4D97-AF65-F5344CB8AC3E}">
        <p14:creationId xmlns:p14="http://schemas.microsoft.com/office/powerpoint/2010/main" val="204583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8A8F-0FFA-8315-B172-1BA1538D56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CCF4AF-A14F-E7BE-BDB7-3221A2D5E08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66ED1B-8909-69C7-20BF-22A191CB65A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C82BCD54-5015-60C4-D985-67E8E892CA7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DA464F5D-9C3B-86F6-1A09-09239EDE5BA3}"/>
              </a:ext>
            </a:extLst>
          </p:cNvPr>
          <p:cNvSpPr txBox="1"/>
          <p:nvPr/>
        </p:nvSpPr>
        <p:spPr>
          <a:xfrm>
            <a:off x="4779932" y="1954106"/>
            <a:ext cx="6473256" cy="2308324"/>
          </a:xfrm>
          <a:prstGeom prst="rect">
            <a:avLst/>
          </a:prstGeom>
          <a:noFill/>
        </p:spPr>
        <p:txBody>
          <a:bodyPr wrap="square">
            <a:spAutoFit/>
          </a:bodyPr>
          <a:lstStyle/>
          <a:p>
            <a:pPr algn="ctr"/>
            <a:r>
              <a:rPr lang="en-US" sz="4800">
                <a:latin typeface="Avenir Next LT Pro" panose="020B0504020202020204" pitchFamily="34" charset="0"/>
              </a:rPr>
              <a:t>How do you think the sunflower may be like the story we just read?</a:t>
            </a:r>
          </a:p>
        </p:txBody>
      </p:sp>
      <p:sp>
        <p:nvSpPr>
          <p:cNvPr id="6" name="Rectangle: Rounded Corners 5">
            <a:extLst>
              <a:ext uri="{FF2B5EF4-FFF2-40B4-BE49-F238E27FC236}">
                <a16:creationId xmlns:a16="http://schemas.microsoft.com/office/drawing/2014/main" id="{D8DFB372-E7E4-40E5-BE51-A5083E82BE7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383ED2-3D43-72F5-5B1F-CC702C68AC6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3074" name="Picture 2" descr="Sunflower&amp;#95;1">
            <a:extLst>
              <a:ext uri="{FF2B5EF4-FFF2-40B4-BE49-F238E27FC236}">
                <a16:creationId xmlns:a16="http://schemas.microsoft.com/office/drawing/2014/main" id="{4AF7B21B-D617-B37E-C69A-DCBE3D43C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175442"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8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43542-150F-9BED-F6A2-AE519C38D3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912C8F-90F9-07A5-2876-A9188472B30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2E93BFC-AB14-F837-2B8E-430194CC4B5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54E1A8CC-61E1-AA9A-DD4C-73A3C849CD0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Explore</a:t>
            </a:r>
          </a:p>
        </p:txBody>
      </p:sp>
      <p:sp>
        <p:nvSpPr>
          <p:cNvPr id="12" name="TextBox 11">
            <a:extLst>
              <a:ext uri="{FF2B5EF4-FFF2-40B4-BE49-F238E27FC236}">
                <a16:creationId xmlns:a16="http://schemas.microsoft.com/office/drawing/2014/main" id="{BEF664A3-27E2-EC14-CFF5-376EEEEF00C3}"/>
              </a:ext>
            </a:extLst>
          </p:cNvPr>
          <p:cNvSpPr txBox="1"/>
          <p:nvPr/>
        </p:nvSpPr>
        <p:spPr>
          <a:xfrm>
            <a:off x="5136575" y="1550669"/>
            <a:ext cx="6473256" cy="3785652"/>
          </a:xfrm>
          <a:prstGeom prst="rect">
            <a:avLst/>
          </a:prstGeom>
          <a:noFill/>
        </p:spPr>
        <p:txBody>
          <a:bodyPr wrap="square">
            <a:spAutoFit/>
          </a:bodyPr>
          <a:lstStyle/>
          <a:p>
            <a:pPr algn="ctr"/>
            <a:r>
              <a:rPr lang="en-US" sz="4000" b="1">
                <a:latin typeface="Avenir Next LT Pro" panose="020B0504020202020204" pitchFamily="34" charset="0"/>
              </a:rPr>
              <a:t>Draw</a:t>
            </a:r>
            <a:r>
              <a:rPr lang="en-US" sz="4000">
                <a:latin typeface="Avenir Next LT Pro" panose="020B0504020202020204" pitchFamily="34" charset="0"/>
              </a:rPr>
              <a:t> what you are looking at and then where the sun is in the sky. </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Draw the shadow from the thing you are looking at. </a:t>
            </a:r>
          </a:p>
        </p:txBody>
      </p:sp>
      <p:sp>
        <p:nvSpPr>
          <p:cNvPr id="6" name="Rectangle: Rounded Corners 5">
            <a:extLst>
              <a:ext uri="{FF2B5EF4-FFF2-40B4-BE49-F238E27FC236}">
                <a16:creationId xmlns:a16="http://schemas.microsoft.com/office/drawing/2014/main" id="{A8280BBF-F034-40A9-A9A5-722F02A7505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84D3A5-99B8-AD91-6B6C-B5F19D39E1D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 name="Picture 6" descr="Graphical user interface&#10;&#10;AI-generated content may be incorrect.">
            <a:extLst>
              <a:ext uri="{FF2B5EF4-FFF2-40B4-BE49-F238E27FC236}">
                <a16:creationId xmlns:a16="http://schemas.microsoft.com/office/drawing/2014/main" id="{546231FC-B921-D67E-DB2E-BCB8619EAEC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69536" cy="6042929"/>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949C0248-3199-079A-DAD3-007A78F460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8" y="122275"/>
            <a:ext cx="950409" cy="1293930"/>
          </a:xfrm>
          <a:prstGeom prst="rect">
            <a:avLst/>
          </a:prstGeom>
        </p:spPr>
      </p:pic>
    </p:spTree>
    <p:extLst>
      <p:ext uri="{BB962C8B-B14F-4D97-AF65-F5344CB8AC3E}">
        <p14:creationId xmlns:p14="http://schemas.microsoft.com/office/powerpoint/2010/main" val="322465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C2E86-6598-D4B7-87D9-EFDD70FDDD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E3088E-D8B0-E095-A288-C3487DC7E11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688532E-9E0E-2D2D-AA6B-1B8913706A6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5737893B-367D-6253-C397-232F458A483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Explore</a:t>
            </a:r>
          </a:p>
        </p:txBody>
      </p:sp>
      <p:sp>
        <p:nvSpPr>
          <p:cNvPr id="12" name="TextBox 11">
            <a:extLst>
              <a:ext uri="{FF2B5EF4-FFF2-40B4-BE49-F238E27FC236}">
                <a16:creationId xmlns:a16="http://schemas.microsoft.com/office/drawing/2014/main" id="{5388BDFD-60A5-286E-E33D-D39E88527207}"/>
              </a:ext>
            </a:extLst>
          </p:cNvPr>
          <p:cNvSpPr txBox="1"/>
          <p:nvPr/>
        </p:nvSpPr>
        <p:spPr>
          <a:xfrm>
            <a:off x="1151841" y="2015759"/>
            <a:ext cx="9888317" cy="2308324"/>
          </a:xfrm>
          <a:prstGeom prst="rect">
            <a:avLst/>
          </a:prstGeom>
          <a:noFill/>
        </p:spPr>
        <p:txBody>
          <a:bodyPr wrap="square">
            <a:spAutoFit/>
          </a:bodyPr>
          <a:lstStyle/>
          <a:p>
            <a:pPr algn="ctr"/>
            <a:r>
              <a:rPr lang="en-US" sz="4800">
                <a:latin typeface="Avenir Next LT Pro" panose="020B0504020202020204" pitchFamily="34" charset="0"/>
              </a:rPr>
              <a:t>Where do you think the sun will be tomorrow at the exact same time? Why?</a:t>
            </a:r>
          </a:p>
        </p:txBody>
      </p:sp>
      <p:sp>
        <p:nvSpPr>
          <p:cNvPr id="6" name="Rectangle: Rounded Corners 5">
            <a:extLst>
              <a:ext uri="{FF2B5EF4-FFF2-40B4-BE49-F238E27FC236}">
                <a16:creationId xmlns:a16="http://schemas.microsoft.com/office/drawing/2014/main" id="{71CDC492-ED82-4FEE-261A-05A7F3EEE10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15F915-9698-582F-0B83-F7156DA9FF9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160750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65DA-7318-8193-D921-2EA7E39A19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4B9DC9-0C9C-93E8-9915-2EBD3686E7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6FD3F88-7E7D-7B7F-145F-D2722439B50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5A80B37D-1FEB-75CA-8B7E-126EC50AE78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2F3C023D-1EA0-228B-6A6B-668583F142E9}"/>
              </a:ext>
            </a:extLst>
          </p:cNvPr>
          <p:cNvSpPr txBox="1"/>
          <p:nvPr/>
        </p:nvSpPr>
        <p:spPr>
          <a:xfrm>
            <a:off x="4523415" y="2279341"/>
            <a:ext cx="6473256" cy="1569660"/>
          </a:xfrm>
          <a:prstGeom prst="rect">
            <a:avLst/>
          </a:prstGeom>
          <a:noFill/>
        </p:spPr>
        <p:txBody>
          <a:bodyPr wrap="square">
            <a:spAutoFit/>
          </a:bodyPr>
          <a:lstStyle/>
          <a:p>
            <a:pPr algn="ctr"/>
            <a:r>
              <a:rPr lang="en-US" sz="4800">
                <a:latin typeface="Avenir Next LT Pro" panose="020B0504020202020204" pitchFamily="34" charset="0"/>
              </a:rPr>
              <a:t>What do you think the flashlight represents?</a:t>
            </a:r>
          </a:p>
        </p:txBody>
      </p:sp>
      <p:sp>
        <p:nvSpPr>
          <p:cNvPr id="6" name="Rectangle: Rounded Corners 5">
            <a:extLst>
              <a:ext uri="{FF2B5EF4-FFF2-40B4-BE49-F238E27FC236}">
                <a16:creationId xmlns:a16="http://schemas.microsoft.com/office/drawing/2014/main" id="{2AEFE45F-80C1-F37C-1BB3-719CEE7FE75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AEED3E-635A-8D57-1BDF-A3AA4ED839F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 name="Graphic 6" descr="Flashlight with solid fill">
            <a:extLst>
              <a:ext uri="{FF2B5EF4-FFF2-40B4-BE49-F238E27FC236}">
                <a16:creationId xmlns:a16="http://schemas.microsoft.com/office/drawing/2014/main" id="{AC3BE810-5BE9-E578-6F60-8D435F8CFE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280425">
            <a:off x="1444218" y="1682182"/>
            <a:ext cx="2376054" cy="2376054"/>
          </a:xfrm>
          <a:prstGeom prst="rect">
            <a:avLst/>
          </a:prstGeom>
        </p:spPr>
      </p:pic>
    </p:spTree>
    <p:extLst>
      <p:ext uri="{BB962C8B-B14F-4D97-AF65-F5344CB8AC3E}">
        <p14:creationId xmlns:p14="http://schemas.microsoft.com/office/powerpoint/2010/main" val="380707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39D9C-31A3-7325-FFF2-D75E9B5931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C93A79-54FE-BB91-2ED9-021B5F38541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7D3FCC2-0B85-A77F-BE36-06E43F83F42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1AD75C69-ECEA-2CDC-59A4-C06B2AB8E6D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33A86D64-4578-163D-3D48-045CA308BD4A}"/>
              </a:ext>
            </a:extLst>
          </p:cNvPr>
          <p:cNvSpPr txBox="1"/>
          <p:nvPr/>
        </p:nvSpPr>
        <p:spPr>
          <a:xfrm>
            <a:off x="1344146" y="1258945"/>
            <a:ext cx="9503707" cy="3785652"/>
          </a:xfrm>
          <a:prstGeom prst="rect">
            <a:avLst/>
          </a:prstGeom>
          <a:noFill/>
        </p:spPr>
        <p:txBody>
          <a:bodyPr wrap="square">
            <a:spAutoFit/>
          </a:bodyPr>
          <a:lstStyle/>
          <a:p>
            <a:pPr algn="ctr"/>
            <a:r>
              <a:rPr lang="en-US" sz="4800">
                <a:latin typeface="Avenir Next LT Pro" panose="020B0504020202020204" pitchFamily="34" charset="0"/>
              </a:rPr>
              <a:t>Do you think it is nighttime or daytime for us?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about people on the other side of the globe?</a:t>
            </a:r>
          </a:p>
        </p:txBody>
      </p:sp>
      <p:sp>
        <p:nvSpPr>
          <p:cNvPr id="6" name="Rectangle: Rounded Corners 5">
            <a:extLst>
              <a:ext uri="{FF2B5EF4-FFF2-40B4-BE49-F238E27FC236}">
                <a16:creationId xmlns:a16="http://schemas.microsoft.com/office/drawing/2014/main" id="{B0C391FD-E2AF-8212-18C8-8AA72492532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0C12F2-0703-FDE1-216E-04D23952D20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100227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AA572-DAD3-F66D-1D44-3CBC7D5179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D02DD6-38F2-9C08-E217-13765BB0C9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3D95D2-1BB9-E18C-8774-21980BF923F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92C2B46F-DDE3-4407-89EE-BC3A75A9565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0BED19B5-6F03-6E43-EE6F-F79DEAAF49ED}"/>
              </a:ext>
            </a:extLst>
          </p:cNvPr>
          <p:cNvSpPr txBox="1"/>
          <p:nvPr/>
        </p:nvSpPr>
        <p:spPr>
          <a:xfrm>
            <a:off x="459738" y="1965526"/>
            <a:ext cx="11272524" cy="2308324"/>
          </a:xfrm>
          <a:prstGeom prst="rect">
            <a:avLst/>
          </a:prstGeom>
          <a:noFill/>
        </p:spPr>
        <p:txBody>
          <a:bodyPr wrap="square">
            <a:spAutoFit/>
          </a:bodyPr>
          <a:lstStyle/>
          <a:p>
            <a:pPr algn="ctr"/>
            <a:r>
              <a:rPr lang="en-US" sz="4800">
                <a:latin typeface="Avenir Next LT Pro" panose="020B0504020202020204" pitchFamily="34" charset="0"/>
              </a:rPr>
              <a:t>As I spin the Earth, what do you notice about the light and where we are located on the globe?</a:t>
            </a:r>
          </a:p>
        </p:txBody>
      </p:sp>
      <p:sp>
        <p:nvSpPr>
          <p:cNvPr id="6" name="Rectangle: Rounded Corners 5">
            <a:extLst>
              <a:ext uri="{FF2B5EF4-FFF2-40B4-BE49-F238E27FC236}">
                <a16:creationId xmlns:a16="http://schemas.microsoft.com/office/drawing/2014/main" id="{CE58D4E2-948F-8E94-B27B-1575281D23A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D4E0FE-1DA8-635D-EFF0-0B0F3B1F80C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282104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B297-6AE9-8639-C223-1019DFB7A3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0D3274-A3AA-2497-F52B-A94037FE286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98C7E4-12B7-B2BF-598F-E9BB055B247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8101D95F-62AE-C3E8-8DEA-D40E483BB75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A3B150A1-1ABF-0661-0FE5-8808B05CB409}"/>
              </a:ext>
            </a:extLst>
          </p:cNvPr>
          <p:cNvSpPr txBox="1"/>
          <p:nvPr/>
        </p:nvSpPr>
        <p:spPr>
          <a:xfrm>
            <a:off x="1415562" y="1993956"/>
            <a:ext cx="9360876" cy="2308324"/>
          </a:xfrm>
          <a:prstGeom prst="rect">
            <a:avLst/>
          </a:prstGeom>
          <a:noFill/>
        </p:spPr>
        <p:txBody>
          <a:bodyPr wrap="square">
            <a:spAutoFit/>
          </a:bodyPr>
          <a:lstStyle/>
          <a:p>
            <a:pPr algn="ctr"/>
            <a:r>
              <a:rPr lang="en-US" sz="4800">
                <a:latin typeface="Avenir Next LT Pro" panose="020B0504020202020204" pitchFamily="34" charset="0"/>
              </a:rPr>
              <a:t>What is it called for us when the light is on the other side of the globe?</a:t>
            </a:r>
          </a:p>
        </p:txBody>
      </p:sp>
      <p:sp>
        <p:nvSpPr>
          <p:cNvPr id="6" name="Rectangle: Rounded Corners 5">
            <a:extLst>
              <a:ext uri="{FF2B5EF4-FFF2-40B4-BE49-F238E27FC236}">
                <a16:creationId xmlns:a16="http://schemas.microsoft.com/office/drawing/2014/main" id="{27E5E83F-8AA3-C6DF-5724-25AE49FDC89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C9EC8E-370D-EB10-CE22-A21E2DA1C2D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371840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663824" y="1131394"/>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523220" y="2633451"/>
            <a:ext cx="7022101" cy="2585323"/>
          </a:xfrm>
          <a:prstGeom prst="rect">
            <a:avLst/>
          </a:prstGeom>
          <a:noFill/>
        </p:spPr>
        <p:txBody>
          <a:bodyPr wrap="square">
            <a:spAutoFit/>
          </a:bodyPr>
          <a:lstStyle/>
          <a:p>
            <a:pPr algn="ctr"/>
            <a:r>
              <a:rPr lang="en-US" sz="5400">
                <a:latin typeface="Avenir Next LT Pro" panose="020B0504020202020204" pitchFamily="34" charset="0"/>
              </a:rPr>
              <a:t>Why does the flower of a sunflower move throughout the day?</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3" name="Picture 2" descr="Sunflower&amp;#95;2">
            <a:extLst>
              <a:ext uri="{FF2B5EF4-FFF2-40B4-BE49-F238E27FC236}">
                <a16:creationId xmlns:a16="http://schemas.microsoft.com/office/drawing/2014/main" id="{B7E51492-D577-9082-B1F1-7DF278A6E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541" y="0"/>
            <a:ext cx="412345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3ACF7-1920-E0D9-D220-C0CD3DA525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FD71F3-652F-C052-293D-6153567E97B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E7BE9F1-CE12-746E-1FDE-C4EAB5650ED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2A1C4277-BC27-E760-6A5D-DBAF88F701D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A75383E6-88E8-86F3-3E01-08A5DCD36FA8}"/>
              </a:ext>
            </a:extLst>
          </p:cNvPr>
          <p:cNvSpPr txBox="1"/>
          <p:nvPr/>
        </p:nvSpPr>
        <p:spPr>
          <a:xfrm>
            <a:off x="1226266" y="2023706"/>
            <a:ext cx="9739467" cy="2308324"/>
          </a:xfrm>
          <a:prstGeom prst="rect">
            <a:avLst/>
          </a:prstGeom>
          <a:noFill/>
        </p:spPr>
        <p:txBody>
          <a:bodyPr wrap="square">
            <a:spAutoFit/>
          </a:bodyPr>
          <a:lstStyle/>
          <a:p>
            <a:pPr algn="ctr"/>
            <a:r>
              <a:rPr lang="en-US" sz="4800">
                <a:latin typeface="Avenir Next LT Pro" panose="020B0504020202020204" pitchFamily="34" charset="0"/>
              </a:rPr>
              <a:t>And what is it called when the light begins to shine on where we live?</a:t>
            </a:r>
          </a:p>
        </p:txBody>
      </p:sp>
      <p:sp>
        <p:nvSpPr>
          <p:cNvPr id="6" name="Rectangle: Rounded Corners 5">
            <a:extLst>
              <a:ext uri="{FF2B5EF4-FFF2-40B4-BE49-F238E27FC236}">
                <a16:creationId xmlns:a16="http://schemas.microsoft.com/office/drawing/2014/main" id="{73096B1D-620B-4E61-388A-2E34C754B5D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A57EDC-9601-3E1C-239E-45D6F625934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348498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5C593-503E-A05E-E87D-581815EF1E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3DA6BF-F4F8-22B9-EB95-C3EDA9FD83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9A5FD0-4118-ADA3-04B4-D7BA1DD8A83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55440A38-0064-182D-1D8C-FB8F62AA99D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EF43961D-F585-84CF-10B5-F0D1B7EA4B84}"/>
              </a:ext>
            </a:extLst>
          </p:cNvPr>
          <p:cNvSpPr txBox="1"/>
          <p:nvPr/>
        </p:nvSpPr>
        <p:spPr>
          <a:xfrm>
            <a:off x="233105" y="2005695"/>
            <a:ext cx="6473256" cy="2308324"/>
          </a:xfrm>
          <a:prstGeom prst="rect">
            <a:avLst/>
          </a:prstGeom>
          <a:noFill/>
        </p:spPr>
        <p:txBody>
          <a:bodyPr wrap="square">
            <a:spAutoFit/>
          </a:bodyPr>
          <a:lstStyle/>
          <a:p>
            <a:pPr algn="ctr"/>
            <a:r>
              <a:rPr lang="en-US" sz="4800">
                <a:latin typeface="Avenir Next LT Pro" panose="020B0504020202020204" pitchFamily="34" charset="0"/>
              </a:rPr>
              <a:t>How long do you think it takes for Earth to spin once?</a:t>
            </a:r>
          </a:p>
        </p:txBody>
      </p:sp>
      <p:sp>
        <p:nvSpPr>
          <p:cNvPr id="6" name="Rectangle: Rounded Corners 5">
            <a:extLst>
              <a:ext uri="{FF2B5EF4-FFF2-40B4-BE49-F238E27FC236}">
                <a16:creationId xmlns:a16="http://schemas.microsoft.com/office/drawing/2014/main" id="{DCA83FD3-832E-046A-A18D-F867ED09CF58}"/>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4F9BB1-91D6-6836-9962-CCFCC08F6E4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 name="Picture 6" descr="Floating globe showing Western Hemisphere">
            <a:extLst>
              <a:ext uri="{FF2B5EF4-FFF2-40B4-BE49-F238E27FC236}">
                <a16:creationId xmlns:a16="http://schemas.microsoft.com/office/drawing/2014/main" id="{46699766-7487-2F13-B97F-323E604293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97801" y="1022985"/>
            <a:ext cx="4812030" cy="4812030"/>
          </a:xfrm>
          <a:prstGeom prst="rect">
            <a:avLst/>
          </a:prstGeom>
        </p:spPr>
      </p:pic>
    </p:spTree>
    <p:extLst>
      <p:ext uri="{BB962C8B-B14F-4D97-AF65-F5344CB8AC3E}">
        <p14:creationId xmlns:p14="http://schemas.microsoft.com/office/powerpoint/2010/main" val="47348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2B15B-7071-1947-3375-C4DF772989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6734D2-3469-2430-FB97-01126F1272A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C297702-F760-401D-43C5-90F41C55583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E21D40D3-7DD6-4357-E924-CBDC0E9D9A1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F3CE24D8-3872-4021-9E86-C304F4D9EAE5}"/>
              </a:ext>
            </a:extLst>
          </p:cNvPr>
          <p:cNvSpPr txBox="1"/>
          <p:nvPr/>
        </p:nvSpPr>
        <p:spPr>
          <a:xfrm>
            <a:off x="1178780" y="1653753"/>
            <a:ext cx="9834440" cy="3046988"/>
          </a:xfrm>
          <a:prstGeom prst="rect">
            <a:avLst/>
          </a:prstGeom>
          <a:noFill/>
        </p:spPr>
        <p:txBody>
          <a:bodyPr wrap="square">
            <a:spAutoFit/>
          </a:bodyPr>
          <a:lstStyle/>
          <a:p>
            <a:pPr algn="ctr"/>
            <a:r>
              <a:rPr lang="en-US" sz="4800">
                <a:latin typeface="Avenir Next LT Pro" panose="020B0504020202020204" pitchFamily="34" charset="0"/>
              </a:rPr>
              <a:t>Do we see this every day?</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we call something that repeats over and over?</a:t>
            </a:r>
          </a:p>
        </p:txBody>
      </p:sp>
      <p:sp>
        <p:nvSpPr>
          <p:cNvPr id="6" name="Rectangle: Rounded Corners 5">
            <a:extLst>
              <a:ext uri="{FF2B5EF4-FFF2-40B4-BE49-F238E27FC236}">
                <a16:creationId xmlns:a16="http://schemas.microsoft.com/office/drawing/2014/main" id="{7B258C5B-C226-CAE4-7D95-BB34E8B427E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874CF0-BD78-1902-D1B3-5DF21E752FF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1384863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BDAF5-8146-4C71-1A4B-7E967C84FF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EC834F-2E96-05B3-ACF1-062A82091E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97993AE-F6DC-495F-8B36-F314A3EE0EF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C1F40131-5AB3-E033-3F1B-F90EB37F968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D61B03A6-F1D4-A195-5D2D-0DE84C70FC08}"/>
              </a:ext>
            </a:extLst>
          </p:cNvPr>
          <p:cNvSpPr txBox="1"/>
          <p:nvPr/>
        </p:nvSpPr>
        <p:spPr>
          <a:xfrm>
            <a:off x="1046061" y="1999283"/>
            <a:ext cx="6866381" cy="2308324"/>
          </a:xfrm>
          <a:prstGeom prst="rect">
            <a:avLst/>
          </a:prstGeom>
          <a:noFill/>
        </p:spPr>
        <p:txBody>
          <a:bodyPr wrap="square">
            <a:spAutoFit/>
          </a:bodyPr>
          <a:lstStyle/>
          <a:p>
            <a:pPr algn="ctr"/>
            <a:r>
              <a:rPr lang="en-US" sz="4800">
                <a:latin typeface="Avenir Next LT Pro" panose="020B0504020202020204" pitchFamily="34" charset="0"/>
              </a:rPr>
              <a:t>Did the sun or flashlight move while I was spinning the globe?</a:t>
            </a:r>
          </a:p>
        </p:txBody>
      </p:sp>
      <p:sp>
        <p:nvSpPr>
          <p:cNvPr id="6" name="Rectangle: Rounded Corners 5">
            <a:extLst>
              <a:ext uri="{FF2B5EF4-FFF2-40B4-BE49-F238E27FC236}">
                <a16:creationId xmlns:a16="http://schemas.microsoft.com/office/drawing/2014/main" id="{705C91AA-85A4-5251-A705-233A970F54C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39FFBE-0FF8-4072-7AA2-C543A529CAA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3" name="Graphic 2" descr="Flashlight with solid fill">
            <a:extLst>
              <a:ext uri="{FF2B5EF4-FFF2-40B4-BE49-F238E27FC236}">
                <a16:creationId xmlns:a16="http://schemas.microsoft.com/office/drawing/2014/main" id="{1E47BBD6-A4ED-370A-1576-E22F5AB17A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280425">
            <a:off x="8563830" y="1957099"/>
            <a:ext cx="2376054" cy="2376054"/>
          </a:xfrm>
          <a:prstGeom prst="rect">
            <a:avLst/>
          </a:prstGeom>
        </p:spPr>
      </p:pic>
    </p:spTree>
    <p:extLst>
      <p:ext uri="{BB962C8B-B14F-4D97-AF65-F5344CB8AC3E}">
        <p14:creationId xmlns:p14="http://schemas.microsoft.com/office/powerpoint/2010/main" val="105190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3BEF-D302-17F5-79C9-DBD56AF5D60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1DB8F2-1CCD-A994-48E0-6CF0D7966D3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9496EE5-C3EC-D5D5-414B-B7D6A36AFAE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0623D4D6-255A-8CBC-A9F0-414B10B6578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D766083F-D752-CDA4-3127-37A5294EE283}"/>
              </a:ext>
            </a:extLst>
          </p:cNvPr>
          <p:cNvSpPr txBox="1"/>
          <p:nvPr/>
        </p:nvSpPr>
        <p:spPr>
          <a:xfrm>
            <a:off x="4739900" y="2598003"/>
            <a:ext cx="6866381" cy="830997"/>
          </a:xfrm>
          <a:prstGeom prst="rect">
            <a:avLst/>
          </a:prstGeom>
          <a:noFill/>
        </p:spPr>
        <p:txBody>
          <a:bodyPr wrap="square" lIns="91440" tIns="45720" rIns="91440" bIns="45720" anchor="t">
            <a:spAutoFit/>
          </a:bodyPr>
          <a:lstStyle/>
          <a:p>
            <a:pPr algn="ctr"/>
            <a:r>
              <a:rPr lang="en-US" sz="4800">
                <a:latin typeface="Avenir Next LT Pro"/>
              </a:rPr>
              <a:t>So, what spins?</a:t>
            </a:r>
          </a:p>
        </p:txBody>
      </p:sp>
      <p:sp>
        <p:nvSpPr>
          <p:cNvPr id="6" name="Rectangle: Rounded Corners 5">
            <a:extLst>
              <a:ext uri="{FF2B5EF4-FFF2-40B4-BE49-F238E27FC236}">
                <a16:creationId xmlns:a16="http://schemas.microsoft.com/office/drawing/2014/main" id="{6C60CF90-BCB0-DEB4-39CB-ABD03F35888B}"/>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379FF6-8D12-8D41-07C6-452E1E4E282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3" name="Picture 2" descr="Floating globe showing Western Hemisphere">
            <a:extLst>
              <a:ext uri="{FF2B5EF4-FFF2-40B4-BE49-F238E27FC236}">
                <a16:creationId xmlns:a16="http://schemas.microsoft.com/office/drawing/2014/main" id="{82C2A9A1-68A0-A37D-E5BE-C76A48B296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5719" y="1022985"/>
            <a:ext cx="4812030" cy="4812030"/>
          </a:xfrm>
          <a:prstGeom prst="rect">
            <a:avLst/>
          </a:prstGeom>
        </p:spPr>
      </p:pic>
    </p:spTree>
    <p:extLst>
      <p:ext uri="{BB962C8B-B14F-4D97-AF65-F5344CB8AC3E}">
        <p14:creationId xmlns:p14="http://schemas.microsoft.com/office/powerpoint/2010/main" val="136973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1BFA1-4C3B-B5F6-C0ED-A68DAAE30D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A6DD76-96AD-EDE2-AB9E-BACBC887660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C32692-4356-9A5D-88B6-3AB4E5116B8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3747318F-3554-068F-8373-9DEDEF8CB70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5A099183-6089-D255-2AE5-C9012647F5A2}"/>
              </a:ext>
            </a:extLst>
          </p:cNvPr>
          <p:cNvSpPr txBox="1"/>
          <p:nvPr/>
        </p:nvSpPr>
        <p:spPr>
          <a:xfrm>
            <a:off x="847041" y="2354414"/>
            <a:ext cx="10497917" cy="1569660"/>
          </a:xfrm>
          <a:prstGeom prst="rect">
            <a:avLst/>
          </a:prstGeom>
          <a:noFill/>
        </p:spPr>
        <p:txBody>
          <a:bodyPr wrap="square">
            <a:spAutoFit/>
          </a:bodyPr>
          <a:lstStyle/>
          <a:p>
            <a:pPr algn="ctr"/>
            <a:r>
              <a:rPr lang="en-US" sz="4800">
                <a:latin typeface="Avenir Next LT Pro" panose="020B0504020202020204" pitchFamily="34" charset="0"/>
              </a:rPr>
              <a:t>Does the spin of Earth ever change direction?</a:t>
            </a:r>
          </a:p>
        </p:txBody>
      </p:sp>
      <p:sp>
        <p:nvSpPr>
          <p:cNvPr id="6" name="Rectangle: Rounded Corners 5">
            <a:extLst>
              <a:ext uri="{FF2B5EF4-FFF2-40B4-BE49-F238E27FC236}">
                <a16:creationId xmlns:a16="http://schemas.microsoft.com/office/drawing/2014/main" id="{840D8BB6-9B3A-4FAA-2937-8A1D8C626B3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5ABD99-14EC-7CED-48A5-F634143F334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79683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DD2A7-DBE6-1DF7-C45D-A33D683CE9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4E50FC-A15C-2555-1292-1A41E13301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CD4BD42-FA34-3C44-BE64-E77EBDC5A89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84E3CE34-B088-2F03-D659-CEFEC825AF1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0BD02E0A-02EE-55A6-B784-8621B7555D2E}"/>
              </a:ext>
            </a:extLst>
          </p:cNvPr>
          <p:cNvSpPr txBox="1"/>
          <p:nvPr/>
        </p:nvSpPr>
        <p:spPr>
          <a:xfrm>
            <a:off x="4991862" y="1582798"/>
            <a:ext cx="6866381" cy="3046988"/>
          </a:xfrm>
          <a:prstGeom prst="rect">
            <a:avLst/>
          </a:prstGeom>
          <a:noFill/>
        </p:spPr>
        <p:txBody>
          <a:bodyPr wrap="square">
            <a:spAutoFit/>
          </a:bodyPr>
          <a:lstStyle/>
          <a:p>
            <a:pPr algn="ctr"/>
            <a:r>
              <a:rPr lang="en-US" sz="4800" b="1">
                <a:latin typeface="Avenir Next LT Pro" panose="020B0504020202020204" pitchFamily="34" charset="0"/>
              </a:rPr>
              <a:t>Write</a:t>
            </a:r>
            <a:r>
              <a:rPr lang="en-US" sz="4800">
                <a:latin typeface="Avenir Next LT Pro" panose="020B0504020202020204" pitchFamily="34" charset="0"/>
              </a:rPr>
              <a:t> the time below each picture and label each picture as sunset, sunrise, or noon.</a:t>
            </a:r>
          </a:p>
        </p:txBody>
      </p:sp>
      <p:sp>
        <p:nvSpPr>
          <p:cNvPr id="6" name="Rectangle: Rounded Corners 5">
            <a:extLst>
              <a:ext uri="{FF2B5EF4-FFF2-40B4-BE49-F238E27FC236}">
                <a16:creationId xmlns:a16="http://schemas.microsoft.com/office/drawing/2014/main" id="{00A1CD38-CA60-7196-48DE-5B89E3B0A0C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19E780-640F-4C2E-BCD8-E48A1F3AA70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 name="Picture 6" descr="Graphical user interface, application&#10;&#10;AI-generated content may be incorrect.">
            <a:extLst>
              <a:ext uri="{FF2B5EF4-FFF2-40B4-BE49-F238E27FC236}">
                <a16:creationId xmlns:a16="http://schemas.microsoft.com/office/drawing/2014/main" id="{2637733A-C066-C979-1E29-1FB27E7E783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0974" cy="6005967"/>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C1CFEEFD-CB9A-AEB3-FC60-04C80FBC84F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2245788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AEB81-F19F-470B-8751-833C596268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21598B-F225-C6BC-FB94-960631BC7B8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9605922-38A7-34FB-8E39-771E42F2234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2E8E2264-FFAD-C6BE-F91B-D25423DA312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2A581FBA-060A-1980-ABFB-8917748AFDCB}"/>
              </a:ext>
            </a:extLst>
          </p:cNvPr>
          <p:cNvSpPr txBox="1"/>
          <p:nvPr/>
        </p:nvSpPr>
        <p:spPr>
          <a:xfrm>
            <a:off x="337306" y="1102738"/>
            <a:ext cx="11618474" cy="4031873"/>
          </a:xfrm>
          <a:prstGeom prst="rect">
            <a:avLst/>
          </a:prstGeom>
          <a:noFill/>
        </p:spPr>
        <p:txBody>
          <a:bodyPr wrap="square">
            <a:spAutoFit/>
          </a:bodyPr>
          <a:lstStyle/>
          <a:p>
            <a:pPr algn="ctr"/>
            <a:r>
              <a:rPr lang="en-US" sz="3200" b="1">
                <a:latin typeface="Avenir Next LT Pro" panose="020B0504020202020204" pitchFamily="34" charset="0"/>
              </a:rPr>
              <a:t>6A Sunrise and Sunset Calculator Link: </a:t>
            </a:r>
            <a:r>
              <a:rPr lang="en-US" sz="3200" u="sng">
                <a:latin typeface="Avenir Next LT Pro" panose="020B0504020202020204" pitchFamily="34" charset="0"/>
                <a:hlinkClick r:id="rId3"/>
              </a:rPr>
              <a:t>https://www.timeanddate.com/sun/</a:t>
            </a:r>
            <a:endParaRPr lang="en-US" sz="3200" u="sng">
              <a:latin typeface="Avenir Next LT Pro" panose="020B0504020202020204" pitchFamily="34" charset="0"/>
            </a:endParaRPr>
          </a:p>
          <a:p>
            <a:endParaRPr lang="en-US" sz="3200">
              <a:latin typeface="Avenir Next LT Pro" panose="020B0504020202020204" pitchFamily="34" charset="0"/>
            </a:endParaRPr>
          </a:p>
          <a:p>
            <a:pPr marL="285750" lvl="0" indent="-285750">
              <a:buFont typeface="Arial" panose="020B0604020202020204" pitchFamily="34" charset="0"/>
              <a:buChar char="•"/>
            </a:pPr>
            <a:r>
              <a:rPr lang="en-US" sz="3200">
                <a:latin typeface="Avenir Next LT Pro" panose="020B0504020202020204" pitchFamily="34" charset="0"/>
              </a:rPr>
              <a:t>Insert zip code into Search </a:t>
            </a:r>
          </a:p>
          <a:p>
            <a:pPr marL="285750" lvl="0" indent="-285750">
              <a:buFont typeface="Arial" panose="020B0604020202020204" pitchFamily="34" charset="0"/>
              <a:buChar char="•"/>
            </a:pPr>
            <a:r>
              <a:rPr lang="en-US" sz="3200">
                <a:latin typeface="Avenir Next LT Pro" panose="020B0504020202020204" pitchFamily="34" charset="0"/>
              </a:rPr>
              <a:t>Click Enter</a:t>
            </a:r>
          </a:p>
          <a:p>
            <a:pPr marL="285750" lvl="0" indent="-285750">
              <a:buFont typeface="Arial" panose="020B0604020202020204" pitchFamily="34" charset="0"/>
              <a:buChar char="•"/>
            </a:pPr>
            <a:r>
              <a:rPr lang="en-US" sz="3200">
                <a:latin typeface="Avenir Next LT Pro" panose="020B0504020202020204" pitchFamily="34" charset="0"/>
              </a:rPr>
              <a:t>Display the Sun Graph for your area </a:t>
            </a:r>
          </a:p>
          <a:p>
            <a:pPr marL="285750" lvl="0" indent="-285750">
              <a:buFont typeface="Arial" panose="020B0604020202020204" pitchFamily="34" charset="0"/>
              <a:buChar char="•"/>
            </a:pPr>
            <a:r>
              <a:rPr lang="en-US" sz="3200">
                <a:latin typeface="Avenir Next LT Pro" panose="020B0504020202020204" pitchFamily="34" charset="0"/>
              </a:rPr>
              <a:t>Click “Day/Night” Length to display hours of daylight versus hours of night throughout the year </a:t>
            </a:r>
          </a:p>
        </p:txBody>
      </p:sp>
      <p:sp>
        <p:nvSpPr>
          <p:cNvPr id="6" name="Rectangle: Rounded Corners 5">
            <a:extLst>
              <a:ext uri="{FF2B5EF4-FFF2-40B4-BE49-F238E27FC236}">
                <a16:creationId xmlns:a16="http://schemas.microsoft.com/office/drawing/2014/main" id="{ECC2F8FF-6810-7713-0F9D-E78D4D06A21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C9407B-7B1F-E35A-9C91-E807233719E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132317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E8EC-CCEA-C749-CD49-DB7A764A17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D663AD-F0D1-8D74-1091-1491FE4F9E9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CAD34C-BE2D-C792-ADA8-03613724698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212CB196-0839-DC00-1F41-139289307F2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1FFE4A4E-181A-DC64-C20C-5A811E157AE1}"/>
              </a:ext>
            </a:extLst>
          </p:cNvPr>
          <p:cNvSpPr txBox="1"/>
          <p:nvPr/>
        </p:nvSpPr>
        <p:spPr>
          <a:xfrm>
            <a:off x="4833729" y="1383904"/>
            <a:ext cx="6748393" cy="3785652"/>
          </a:xfrm>
          <a:prstGeom prst="rect">
            <a:avLst/>
          </a:prstGeom>
          <a:noFill/>
        </p:spPr>
        <p:txBody>
          <a:bodyPr wrap="square">
            <a:spAutoFit/>
          </a:bodyPr>
          <a:lstStyle/>
          <a:p>
            <a:pPr algn="ctr"/>
            <a:r>
              <a:rPr lang="en-US" sz="4800">
                <a:latin typeface="Avenir Next LT Pro" panose="020B0504020202020204" pitchFamily="34" charset="0"/>
              </a:rPr>
              <a:t>Does the time of our sunrises and sunsets stay the same or do they also change through the year?</a:t>
            </a:r>
          </a:p>
        </p:txBody>
      </p:sp>
      <p:sp>
        <p:nvSpPr>
          <p:cNvPr id="6" name="Rectangle: Rounded Corners 5">
            <a:extLst>
              <a:ext uri="{FF2B5EF4-FFF2-40B4-BE49-F238E27FC236}">
                <a16:creationId xmlns:a16="http://schemas.microsoft.com/office/drawing/2014/main" id="{EBF4C591-23C0-0D49-BE62-8897AD26AF18}"/>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52C351-E08E-ADB1-3298-54E0B02692E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2050" name="Picture 2" descr="Otter&amp;#32;Slough&amp;#32;sunset&amp;#95;4">
            <a:extLst>
              <a:ext uri="{FF2B5EF4-FFF2-40B4-BE49-F238E27FC236}">
                <a16:creationId xmlns:a16="http://schemas.microsoft.com/office/drawing/2014/main" id="{0DA6E92E-FEA5-B318-0C7D-DBADD91112B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530436" cy="62293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78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548DD-44C0-0AA5-6B49-E1F57F44A8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2A09DA-ECF8-C118-4050-51D8AE942B6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655296B-43AC-2B29-DD6D-6AE30AF0527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C79D4A96-C6CF-E2F0-A705-5053968D3FA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2C478A27-8CBA-3944-3357-0860F346E9ED}"/>
              </a:ext>
            </a:extLst>
          </p:cNvPr>
          <p:cNvSpPr txBox="1"/>
          <p:nvPr/>
        </p:nvSpPr>
        <p:spPr>
          <a:xfrm>
            <a:off x="158322" y="465153"/>
            <a:ext cx="6620256" cy="5632311"/>
          </a:xfrm>
          <a:prstGeom prst="rect">
            <a:avLst/>
          </a:prstGeom>
          <a:noFill/>
        </p:spPr>
        <p:txBody>
          <a:bodyPr wrap="square">
            <a:spAutoFit/>
          </a:bodyPr>
          <a:lstStyle/>
          <a:p>
            <a:pPr algn="ctr"/>
            <a:r>
              <a:rPr lang="en-US" sz="4000">
                <a:latin typeface="Avenir Next LT Pro" panose="020B0504020202020204" pitchFamily="34" charset="0"/>
              </a:rPr>
              <a:t>What about how much sunlight we experience in the summer versus in the winter? </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Do we experience more sunlight in the summer or in the winter? What about the least amount?</a:t>
            </a:r>
          </a:p>
        </p:txBody>
      </p:sp>
      <p:sp>
        <p:nvSpPr>
          <p:cNvPr id="6" name="Rectangle: Rounded Corners 5">
            <a:extLst>
              <a:ext uri="{FF2B5EF4-FFF2-40B4-BE49-F238E27FC236}">
                <a16:creationId xmlns:a16="http://schemas.microsoft.com/office/drawing/2014/main" id="{7EF6AFCC-AB2B-AEF2-4EAD-D2DEC666A81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C1EB89-2E42-B2F2-BDC3-D97DCBBED2F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3074" name="Picture 2" descr="Squaw&amp;#95;Creek&amp;#95;0096-byn082923.dng">
            <a:extLst>
              <a:ext uri="{FF2B5EF4-FFF2-40B4-BE49-F238E27FC236}">
                <a16:creationId xmlns:a16="http://schemas.microsoft.com/office/drawing/2014/main" id="{1D2D5C5D-9994-5FB6-F8F5-C426FDD4159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936899" y="0"/>
            <a:ext cx="5255101"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1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4167-A6A5-D3D5-40DC-BED769F5A3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84043E-1490-AB6B-A17A-AC63CFF30FD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297102A-F23A-55FE-958D-B977FA0E212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5190E46-FBC4-F578-5AB7-21C5F9B6165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6" name="Rectangle: Rounded Corners 5">
            <a:extLst>
              <a:ext uri="{FF2B5EF4-FFF2-40B4-BE49-F238E27FC236}">
                <a16:creationId xmlns:a16="http://schemas.microsoft.com/office/drawing/2014/main" id="{2ABCE86E-1CF3-ADEB-A559-FD562FFDD8C8}"/>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F71519-71E4-48AC-5F45-E0F082641C8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grpSp>
        <p:nvGrpSpPr>
          <p:cNvPr id="13" name="Group 12">
            <a:extLst>
              <a:ext uri="{FF2B5EF4-FFF2-40B4-BE49-F238E27FC236}">
                <a16:creationId xmlns:a16="http://schemas.microsoft.com/office/drawing/2014/main" id="{5CDACED4-0355-EB78-9B82-F98EBE31E642}"/>
              </a:ext>
            </a:extLst>
          </p:cNvPr>
          <p:cNvGrpSpPr/>
          <p:nvPr/>
        </p:nvGrpSpPr>
        <p:grpSpPr>
          <a:xfrm>
            <a:off x="1374862" y="122274"/>
            <a:ext cx="9442276" cy="5975190"/>
            <a:chOff x="134205" y="122274"/>
            <a:chExt cx="9442276" cy="5975190"/>
          </a:xfrm>
        </p:grpSpPr>
        <p:pic>
          <p:nvPicPr>
            <p:cNvPr id="7" name="Picture 6" descr="A screenshot of a phone&#10;&#10;AI-generated content may be incorrect.">
              <a:extLst>
                <a:ext uri="{FF2B5EF4-FFF2-40B4-BE49-F238E27FC236}">
                  <a16:creationId xmlns:a16="http://schemas.microsoft.com/office/drawing/2014/main" id="{B56F8519-97B0-7FAC-4A04-546EE75C4E4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4205" y="122275"/>
              <a:ext cx="4617192" cy="5975189"/>
            </a:xfrm>
            <a:prstGeom prst="rect">
              <a:avLst/>
            </a:prstGeom>
            <a:ln>
              <a:solidFill>
                <a:schemeClr val="tx1"/>
              </a:solidFill>
            </a:ln>
          </p:spPr>
        </p:pic>
        <p:pic>
          <p:nvPicPr>
            <p:cNvPr id="11" name="Picture 10">
              <a:extLst>
                <a:ext uri="{FF2B5EF4-FFF2-40B4-BE49-F238E27FC236}">
                  <a16:creationId xmlns:a16="http://schemas.microsoft.com/office/drawing/2014/main" id="{A37CBC4A-D0A8-2E02-8263-0FA958BC465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9289" y="122274"/>
              <a:ext cx="4617192" cy="5975189"/>
            </a:xfrm>
            <a:prstGeom prst="rect">
              <a:avLst/>
            </a:prstGeom>
            <a:ln>
              <a:solidFill>
                <a:schemeClr val="tx1"/>
              </a:solidFill>
            </a:ln>
          </p:spPr>
        </p:pic>
      </p:grpSp>
    </p:spTree>
    <p:extLst>
      <p:ext uri="{BB962C8B-B14F-4D97-AF65-F5344CB8AC3E}">
        <p14:creationId xmlns:p14="http://schemas.microsoft.com/office/powerpoint/2010/main" val="131011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02AEC-3B37-0D49-E53C-9759FA7921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C81C17-826D-77A2-D8AD-C193378FC1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1BCA17-C5D1-F3B1-D4F7-16ADC675315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34F5E291-D96A-0A0E-DBED-B4A6C632DC7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2E610494-7FD8-03FD-9B94-7D4185662E6C}"/>
              </a:ext>
            </a:extLst>
          </p:cNvPr>
          <p:cNvSpPr txBox="1"/>
          <p:nvPr/>
        </p:nvSpPr>
        <p:spPr>
          <a:xfrm>
            <a:off x="4964407" y="1969497"/>
            <a:ext cx="7059107" cy="2308324"/>
          </a:xfrm>
          <a:prstGeom prst="rect">
            <a:avLst/>
          </a:prstGeom>
          <a:noFill/>
        </p:spPr>
        <p:txBody>
          <a:bodyPr wrap="square">
            <a:spAutoFit/>
          </a:bodyPr>
          <a:lstStyle/>
          <a:p>
            <a:pPr algn="ctr"/>
            <a:r>
              <a:rPr lang="en-US" sz="4800">
                <a:latin typeface="Avenir Next LT Pro" panose="020B0504020202020204" pitchFamily="34" charset="0"/>
              </a:rPr>
              <a:t>How does this affect what we can do in the different seasons? </a:t>
            </a:r>
          </a:p>
        </p:txBody>
      </p:sp>
      <p:sp>
        <p:nvSpPr>
          <p:cNvPr id="6" name="Rectangle: Rounded Corners 5">
            <a:extLst>
              <a:ext uri="{FF2B5EF4-FFF2-40B4-BE49-F238E27FC236}">
                <a16:creationId xmlns:a16="http://schemas.microsoft.com/office/drawing/2014/main" id="{1B75443E-4581-859F-C46B-A208C5981147}"/>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940CAD-37D5-DD6A-35C3-723264E11AE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 name="Picture 6" descr="Children swinging on swing set in park">
            <a:extLst>
              <a:ext uri="{FF2B5EF4-FFF2-40B4-BE49-F238E27FC236}">
                <a16:creationId xmlns:a16="http://schemas.microsoft.com/office/drawing/2014/main" id="{A348B221-1481-87D1-D8AE-57466520494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4795922" cy="6247318"/>
          </a:xfrm>
          <a:prstGeom prst="rect">
            <a:avLst/>
          </a:prstGeom>
          <a:effectLst>
            <a:softEdge rad="635000"/>
          </a:effectLst>
        </p:spPr>
      </p:pic>
    </p:spTree>
    <p:extLst>
      <p:ext uri="{BB962C8B-B14F-4D97-AF65-F5344CB8AC3E}">
        <p14:creationId xmlns:p14="http://schemas.microsoft.com/office/powerpoint/2010/main" val="2907378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86E1-CED0-1FAD-A0E1-170BF45325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9B2E35-F7DD-2938-3487-0DA684416A6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9C7B22-9958-C9C7-5CA6-C7750214C05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B7A0FBBA-3D7C-D58E-F390-990522ED54C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Explain</a:t>
            </a:r>
          </a:p>
        </p:txBody>
      </p:sp>
      <p:sp>
        <p:nvSpPr>
          <p:cNvPr id="12" name="TextBox 11">
            <a:extLst>
              <a:ext uri="{FF2B5EF4-FFF2-40B4-BE49-F238E27FC236}">
                <a16:creationId xmlns:a16="http://schemas.microsoft.com/office/drawing/2014/main" id="{0C90EA3E-63D7-286C-8373-5BFBE129CCE0}"/>
              </a:ext>
            </a:extLst>
          </p:cNvPr>
          <p:cNvSpPr txBox="1"/>
          <p:nvPr/>
        </p:nvSpPr>
        <p:spPr>
          <a:xfrm>
            <a:off x="337306" y="1960248"/>
            <a:ext cx="5844401" cy="3046988"/>
          </a:xfrm>
          <a:prstGeom prst="rect">
            <a:avLst/>
          </a:prstGeom>
          <a:noFill/>
        </p:spPr>
        <p:txBody>
          <a:bodyPr wrap="square" lIns="91440" tIns="45720" rIns="91440" bIns="45720" anchor="t">
            <a:spAutoFit/>
          </a:bodyPr>
          <a:lstStyle/>
          <a:p>
            <a:pPr algn="ctr"/>
            <a:r>
              <a:rPr lang="en-US" sz="4800">
                <a:latin typeface="Avenir Next LT Pro"/>
              </a:rPr>
              <a:t>How does the amount of daylight affect the sunflower?</a:t>
            </a:r>
          </a:p>
        </p:txBody>
      </p:sp>
      <p:sp>
        <p:nvSpPr>
          <p:cNvPr id="6" name="Rectangle: Rounded Corners 5">
            <a:extLst>
              <a:ext uri="{FF2B5EF4-FFF2-40B4-BE49-F238E27FC236}">
                <a16:creationId xmlns:a16="http://schemas.microsoft.com/office/drawing/2014/main" id="{B27469DF-65D1-30A5-945D-FEF8CA653D3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B9D68B-7C01-B0D5-FDC4-3C6123BF1DD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5122" name="Picture 2" descr="Maximilian&amp;#95;Sunflower&amp;#95;0092">
            <a:extLst>
              <a:ext uri="{FF2B5EF4-FFF2-40B4-BE49-F238E27FC236}">
                <a16:creationId xmlns:a16="http://schemas.microsoft.com/office/drawing/2014/main" id="{00344A95-7BC7-D33F-6FB5-41CE5BDEC70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677891" y="-1"/>
            <a:ext cx="5514109" cy="622882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58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FBF4-47E0-940F-B459-AE5B33573F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E6FCA4-93BB-7077-62A6-057B86B3D43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898BC9-456B-7F6B-F90D-F0FC9D42E91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C09EB95F-ADC3-C9CF-9DE9-739CA585B75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Winter</a:t>
            </a:r>
          </a:p>
        </p:txBody>
      </p:sp>
      <p:sp>
        <p:nvSpPr>
          <p:cNvPr id="12" name="TextBox 11">
            <a:extLst>
              <a:ext uri="{FF2B5EF4-FFF2-40B4-BE49-F238E27FC236}">
                <a16:creationId xmlns:a16="http://schemas.microsoft.com/office/drawing/2014/main" id="{5456B381-BA4A-A7C9-A47F-C0476CF4FBC5}"/>
              </a:ext>
            </a:extLst>
          </p:cNvPr>
          <p:cNvSpPr txBox="1"/>
          <p:nvPr/>
        </p:nvSpPr>
        <p:spPr>
          <a:xfrm>
            <a:off x="4977383" y="1627831"/>
            <a:ext cx="6880860" cy="3046988"/>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where the sun is in the sky and the shadow of the thing you are looking at.</a:t>
            </a:r>
          </a:p>
        </p:txBody>
      </p:sp>
      <p:sp>
        <p:nvSpPr>
          <p:cNvPr id="6" name="Rectangle: Rounded Corners 5">
            <a:extLst>
              <a:ext uri="{FF2B5EF4-FFF2-40B4-BE49-F238E27FC236}">
                <a16:creationId xmlns:a16="http://schemas.microsoft.com/office/drawing/2014/main" id="{54A182AC-39D9-7239-E263-87C9717F8BC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DD14B9-03E7-E733-8C13-8D611C773AE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 name="Picture 6" descr="Letter&#10;&#10;AI-generated content may be incorrect.">
            <a:extLst>
              <a:ext uri="{FF2B5EF4-FFF2-40B4-BE49-F238E27FC236}">
                <a16:creationId xmlns:a16="http://schemas.microsoft.com/office/drawing/2014/main" id="{62C9EA68-C6C7-8C59-8786-C3E51BE92F8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81034" cy="6057810"/>
          </a:xfrm>
          <a:prstGeom prst="rect">
            <a:avLst/>
          </a:prstGeom>
          <a:ln>
            <a:solidFill>
              <a:schemeClr val="tx1"/>
            </a:solidFill>
          </a:ln>
        </p:spPr>
      </p:pic>
    </p:spTree>
    <p:extLst>
      <p:ext uri="{BB962C8B-B14F-4D97-AF65-F5344CB8AC3E}">
        <p14:creationId xmlns:p14="http://schemas.microsoft.com/office/powerpoint/2010/main" val="2874443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58F4A-7602-FCD9-997D-422A84D508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41B847-357B-DE57-5F70-1A43205FF9F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95EF3E0-7618-CFDE-B406-F95CBB30B35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03EAB85E-BC18-C9BF-922B-18D870955C4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Winter</a:t>
            </a:r>
          </a:p>
        </p:txBody>
      </p:sp>
      <p:sp>
        <p:nvSpPr>
          <p:cNvPr id="12" name="TextBox 11">
            <a:extLst>
              <a:ext uri="{FF2B5EF4-FFF2-40B4-BE49-F238E27FC236}">
                <a16:creationId xmlns:a16="http://schemas.microsoft.com/office/drawing/2014/main" id="{7A53C8E2-AA8F-6C00-72D8-8461BACAEF8A}"/>
              </a:ext>
            </a:extLst>
          </p:cNvPr>
          <p:cNvSpPr txBox="1"/>
          <p:nvPr/>
        </p:nvSpPr>
        <p:spPr>
          <a:xfrm>
            <a:off x="4977383" y="1627831"/>
            <a:ext cx="6880860" cy="3046988"/>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where the sun is in the sky and the shadow of the thing you are looking at.</a:t>
            </a:r>
          </a:p>
        </p:txBody>
      </p:sp>
      <p:sp>
        <p:nvSpPr>
          <p:cNvPr id="6" name="Rectangle: Rounded Corners 5">
            <a:extLst>
              <a:ext uri="{FF2B5EF4-FFF2-40B4-BE49-F238E27FC236}">
                <a16:creationId xmlns:a16="http://schemas.microsoft.com/office/drawing/2014/main" id="{88969BE1-4CD3-2D28-1432-18963BE202E3}"/>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E34E75-FE72-A763-E5FE-F8C3DAB9130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8" name="Picture 7" descr="A picture containing letter&#10;&#10;AI-generated content may be incorrect.">
            <a:extLst>
              <a:ext uri="{FF2B5EF4-FFF2-40B4-BE49-F238E27FC236}">
                <a16:creationId xmlns:a16="http://schemas.microsoft.com/office/drawing/2014/main" id="{8D296AA5-A223-471B-EB48-47433EC50BA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52865" cy="6021356"/>
          </a:xfrm>
          <a:prstGeom prst="rect">
            <a:avLst/>
          </a:prstGeom>
          <a:ln>
            <a:solidFill>
              <a:schemeClr val="tx1"/>
            </a:solidFill>
          </a:ln>
        </p:spPr>
      </p:pic>
    </p:spTree>
    <p:extLst>
      <p:ext uri="{BB962C8B-B14F-4D97-AF65-F5344CB8AC3E}">
        <p14:creationId xmlns:p14="http://schemas.microsoft.com/office/powerpoint/2010/main" val="3680248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5BD5-79E9-2A77-B73A-70C09F09E0E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FF451DD-3E30-9867-EC54-1284FA94211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8999DC6-8CE1-1AB3-9CAB-CB81808EE7D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BE51B152-134A-76D0-FA1D-5BA1104FD37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Winter</a:t>
            </a:r>
          </a:p>
        </p:txBody>
      </p:sp>
      <p:sp>
        <p:nvSpPr>
          <p:cNvPr id="12" name="TextBox 11">
            <a:extLst>
              <a:ext uri="{FF2B5EF4-FFF2-40B4-BE49-F238E27FC236}">
                <a16:creationId xmlns:a16="http://schemas.microsoft.com/office/drawing/2014/main" id="{A22EC3BA-11F0-4D2C-180A-76537975AB02}"/>
              </a:ext>
            </a:extLst>
          </p:cNvPr>
          <p:cNvSpPr txBox="1"/>
          <p:nvPr/>
        </p:nvSpPr>
        <p:spPr>
          <a:xfrm>
            <a:off x="2655570" y="1978697"/>
            <a:ext cx="6880860" cy="2308324"/>
          </a:xfrm>
          <a:prstGeom prst="rect">
            <a:avLst/>
          </a:prstGeom>
          <a:noFill/>
        </p:spPr>
        <p:txBody>
          <a:bodyPr wrap="square">
            <a:spAutoFit/>
          </a:bodyPr>
          <a:lstStyle/>
          <a:p>
            <a:pPr algn="ctr"/>
            <a:r>
              <a:rPr lang="en-US" sz="4800">
                <a:latin typeface="Avenir Next LT Pro" panose="020B0504020202020204" pitchFamily="34" charset="0"/>
              </a:rPr>
              <a:t>Compare the data.</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you notice?</a:t>
            </a:r>
          </a:p>
        </p:txBody>
      </p:sp>
      <p:sp>
        <p:nvSpPr>
          <p:cNvPr id="6" name="Rectangle: Rounded Corners 5">
            <a:extLst>
              <a:ext uri="{FF2B5EF4-FFF2-40B4-BE49-F238E27FC236}">
                <a16:creationId xmlns:a16="http://schemas.microsoft.com/office/drawing/2014/main" id="{6364817B-7B7E-E64F-8182-3BA7858D083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A6012C-E3FA-983E-B7EB-9ADA7E6719A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3666476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3A54-A7E0-7C97-5A2F-15C45B2D928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98E76E8-3BB4-C1B0-C870-A495CA1C3BC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927719E-F3DF-E436-1BA3-5BE59E97D06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7EE6B168-4874-64B3-3D30-C1772D39190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Winter</a:t>
            </a:r>
          </a:p>
        </p:txBody>
      </p:sp>
      <p:sp>
        <p:nvSpPr>
          <p:cNvPr id="12" name="TextBox 11">
            <a:extLst>
              <a:ext uri="{FF2B5EF4-FFF2-40B4-BE49-F238E27FC236}">
                <a16:creationId xmlns:a16="http://schemas.microsoft.com/office/drawing/2014/main" id="{47B750C5-DA22-CCCD-4C5B-8181BE885F72}"/>
              </a:ext>
            </a:extLst>
          </p:cNvPr>
          <p:cNvSpPr txBox="1"/>
          <p:nvPr/>
        </p:nvSpPr>
        <p:spPr>
          <a:xfrm>
            <a:off x="4620767" y="503902"/>
            <a:ext cx="7237476" cy="5262979"/>
          </a:xfrm>
          <a:prstGeom prst="rect">
            <a:avLst/>
          </a:prstGeom>
          <a:noFill/>
        </p:spPr>
        <p:txBody>
          <a:bodyPr wrap="square">
            <a:spAutoFit/>
          </a:bodyPr>
          <a:lstStyle/>
          <a:p>
            <a:pPr algn="ctr"/>
            <a:r>
              <a:rPr lang="en-US" sz="4800">
                <a:latin typeface="Avenir Next LT Pro" panose="020B0504020202020204" pitchFamily="34" charset="0"/>
              </a:rPr>
              <a:t>Place small figurines on the ledge of a window to observe the shadow as the figurines are exposed to different directions of sunlight throughout the day.</a:t>
            </a:r>
          </a:p>
        </p:txBody>
      </p:sp>
      <p:sp>
        <p:nvSpPr>
          <p:cNvPr id="6" name="Rectangle: Rounded Corners 5">
            <a:extLst>
              <a:ext uri="{FF2B5EF4-FFF2-40B4-BE49-F238E27FC236}">
                <a16:creationId xmlns:a16="http://schemas.microsoft.com/office/drawing/2014/main" id="{D76CCBD4-F63A-4C68-9818-1B9754B34B1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116B2F-A110-A642-3F6C-75F55289D43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 name="Graphic 6" descr="Window outline">
            <a:extLst>
              <a:ext uri="{FF2B5EF4-FFF2-40B4-BE49-F238E27FC236}">
                <a16:creationId xmlns:a16="http://schemas.microsoft.com/office/drawing/2014/main" id="{39066011-A731-E0D0-750D-CA91057D25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887" y="1003696"/>
            <a:ext cx="4263390" cy="4263390"/>
          </a:xfrm>
          <a:prstGeom prst="rect">
            <a:avLst/>
          </a:prstGeom>
        </p:spPr>
      </p:pic>
    </p:spTree>
    <p:extLst>
      <p:ext uri="{BB962C8B-B14F-4D97-AF65-F5344CB8AC3E}">
        <p14:creationId xmlns:p14="http://schemas.microsoft.com/office/powerpoint/2010/main" val="2355593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38027-4AD1-2CB6-2709-4DED10B63E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E27150-4112-F3E0-9CE4-68194FD5ED7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FB8D364-A809-58A3-FF82-FF1EE5287B7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3E20CC7E-1057-FDD8-EF64-0204AB68447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Winter</a:t>
            </a:r>
          </a:p>
        </p:txBody>
      </p:sp>
      <p:sp>
        <p:nvSpPr>
          <p:cNvPr id="12" name="TextBox 11">
            <a:extLst>
              <a:ext uri="{FF2B5EF4-FFF2-40B4-BE49-F238E27FC236}">
                <a16:creationId xmlns:a16="http://schemas.microsoft.com/office/drawing/2014/main" id="{81935FC2-557E-553B-0017-6E239A3B155E}"/>
              </a:ext>
            </a:extLst>
          </p:cNvPr>
          <p:cNvSpPr txBox="1"/>
          <p:nvPr/>
        </p:nvSpPr>
        <p:spPr>
          <a:xfrm>
            <a:off x="1990303" y="2024417"/>
            <a:ext cx="8211394" cy="2308324"/>
          </a:xfrm>
          <a:prstGeom prst="rect">
            <a:avLst/>
          </a:prstGeom>
          <a:noFill/>
        </p:spPr>
        <p:txBody>
          <a:bodyPr wrap="square">
            <a:spAutoFit/>
          </a:bodyPr>
          <a:lstStyle/>
          <a:p>
            <a:pPr algn="ctr"/>
            <a:r>
              <a:rPr lang="en-US" sz="4800">
                <a:latin typeface="Avenir Next LT Pro" panose="020B0504020202020204" pitchFamily="34" charset="0"/>
              </a:rPr>
              <a:t>Discuss and predict where the sun will be at the same times tomorrow.</a:t>
            </a:r>
          </a:p>
        </p:txBody>
      </p:sp>
      <p:sp>
        <p:nvSpPr>
          <p:cNvPr id="6" name="Rectangle: Rounded Corners 5">
            <a:extLst>
              <a:ext uri="{FF2B5EF4-FFF2-40B4-BE49-F238E27FC236}">
                <a16:creationId xmlns:a16="http://schemas.microsoft.com/office/drawing/2014/main" id="{8EC07526-9D4B-EA54-FAA9-3E881E802363}"/>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0FDAB3-58AF-A5C1-59B6-CBFD5EAF282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124982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9A98C-DB19-50FB-E5CB-86FA3DEF7C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FB03C34-8152-2672-88D5-4BD60F0ED1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0661CBC-7C15-D32E-DC87-B5070134361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37</a:t>
            </a:r>
          </a:p>
        </p:txBody>
      </p:sp>
      <p:sp>
        <p:nvSpPr>
          <p:cNvPr id="5" name="TextBox 4">
            <a:extLst>
              <a:ext uri="{FF2B5EF4-FFF2-40B4-BE49-F238E27FC236}">
                <a16:creationId xmlns:a16="http://schemas.microsoft.com/office/drawing/2014/main" id="{44E4B420-30A8-ED45-F138-0121EBDBEDC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D712D096-D313-D049-9518-3B9750E5485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92150-6426-77C0-DB7A-71E11985CFD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grpSp>
        <p:nvGrpSpPr>
          <p:cNvPr id="11" name="Group 10">
            <a:extLst>
              <a:ext uri="{FF2B5EF4-FFF2-40B4-BE49-F238E27FC236}">
                <a16:creationId xmlns:a16="http://schemas.microsoft.com/office/drawing/2014/main" id="{71ED8A19-2CAD-204B-8EC7-FE5272D2A088}"/>
              </a:ext>
            </a:extLst>
          </p:cNvPr>
          <p:cNvGrpSpPr/>
          <p:nvPr/>
        </p:nvGrpSpPr>
        <p:grpSpPr>
          <a:xfrm>
            <a:off x="1319954" y="122275"/>
            <a:ext cx="9552092" cy="5975189"/>
            <a:chOff x="1290747" y="144288"/>
            <a:chExt cx="9373443" cy="5911775"/>
          </a:xfrm>
        </p:grpSpPr>
        <p:pic>
          <p:nvPicPr>
            <p:cNvPr id="7" name="Picture 6" descr="Text, letter&#10;&#10;AI-generated content may be incorrect.">
              <a:extLst>
                <a:ext uri="{FF2B5EF4-FFF2-40B4-BE49-F238E27FC236}">
                  <a16:creationId xmlns:a16="http://schemas.microsoft.com/office/drawing/2014/main" id="{4D5431D8-D71A-A709-6571-40340BAF0C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90747" y="144288"/>
              <a:ext cx="4568189" cy="5911774"/>
            </a:xfrm>
            <a:prstGeom prst="rect">
              <a:avLst/>
            </a:prstGeom>
            <a:ln>
              <a:solidFill>
                <a:schemeClr val="tx1"/>
              </a:solidFill>
            </a:ln>
          </p:spPr>
        </p:pic>
        <p:pic>
          <p:nvPicPr>
            <p:cNvPr id="10" name="Picture 9" descr="A picture containing letter&#10;&#10;AI-generated content may be incorrect.">
              <a:extLst>
                <a:ext uri="{FF2B5EF4-FFF2-40B4-BE49-F238E27FC236}">
                  <a16:creationId xmlns:a16="http://schemas.microsoft.com/office/drawing/2014/main" id="{A8BAF98B-0DA0-C34A-C69F-D46499500D6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0" y="144288"/>
              <a:ext cx="4568190" cy="5911775"/>
            </a:xfrm>
            <a:prstGeom prst="rect">
              <a:avLst/>
            </a:prstGeom>
            <a:ln>
              <a:solidFill>
                <a:schemeClr val="tx1"/>
              </a:solidFill>
            </a:ln>
          </p:spPr>
        </p:pic>
      </p:grpSp>
    </p:spTree>
    <p:extLst>
      <p:ext uri="{BB962C8B-B14F-4D97-AF65-F5344CB8AC3E}">
        <p14:creationId xmlns:p14="http://schemas.microsoft.com/office/powerpoint/2010/main" val="3038515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081A0-9239-0183-2E8F-725C3EE168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9CDF89-5E1F-CC45-E51E-BF7860EF2B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2ECEC65-FDE2-B44B-CD6F-E059D564ED3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38</a:t>
            </a:r>
          </a:p>
        </p:txBody>
      </p:sp>
      <p:sp>
        <p:nvSpPr>
          <p:cNvPr id="5" name="TextBox 4">
            <a:extLst>
              <a:ext uri="{FF2B5EF4-FFF2-40B4-BE49-F238E27FC236}">
                <a16:creationId xmlns:a16="http://schemas.microsoft.com/office/drawing/2014/main" id="{6C3C71CB-1453-4BFE-0394-478EFDFE65B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EB95EE30-7567-8BAF-5523-173A335C634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0406DD-72D1-DAE8-9217-B58984A3302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5E15915D-C4C4-0750-C7CB-F69E18294B96}"/>
              </a:ext>
            </a:extLst>
          </p:cNvPr>
          <p:cNvSpPr txBox="1"/>
          <p:nvPr/>
        </p:nvSpPr>
        <p:spPr>
          <a:xfrm>
            <a:off x="852193" y="570383"/>
            <a:ext cx="10487613" cy="5262979"/>
          </a:xfrm>
          <a:prstGeom prst="rect">
            <a:avLst/>
          </a:prstGeom>
          <a:noFill/>
        </p:spPr>
        <p:txBody>
          <a:bodyPr wrap="square">
            <a:spAutoFit/>
          </a:bodyPr>
          <a:lstStyle/>
          <a:p>
            <a:pPr algn="ctr"/>
            <a:r>
              <a:rPr lang="en-US" sz="4800">
                <a:latin typeface="Avenir Next LT Pro" panose="020B0504020202020204" pitchFamily="34" charset="0"/>
              </a:rPr>
              <a:t>Remember what you noticed about the sun’s place in the sky during winter.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Predict what you expect to find related to the sun’s location now in the spring.</a:t>
            </a:r>
          </a:p>
        </p:txBody>
      </p:sp>
    </p:spTree>
    <p:extLst>
      <p:ext uri="{BB962C8B-B14F-4D97-AF65-F5344CB8AC3E}">
        <p14:creationId xmlns:p14="http://schemas.microsoft.com/office/powerpoint/2010/main" val="2057455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A0156-0299-DB45-BA56-A71232B9C3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AFACE9-AB46-B1F4-9716-B17BC97CA55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03213D8-17D4-E598-CB06-BF12AB09CC7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36D382F3-7787-0FE8-2FF6-3FDC81CE4DF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683AB472-E6E7-7263-C0D2-42C333ABA60B}"/>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D1682-6E9B-F7F9-11B3-A3365D860E6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D865B361-8C2B-9CE3-72A7-01019AD73432}"/>
              </a:ext>
            </a:extLst>
          </p:cNvPr>
          <p:cNvSpPr txBox="1"/>
          <p:nvPr/>
        </p:nvSpPr>
        <p:spPr>
          <a:xfrm>
            <a:off x="1548384" y="1986318"/>
            <a:ext cx="9095231" cy="2308324"/>
          </a:xfrm>
          <a:prstGeom prst="rect">
            <a:avLst/>
          </a:prstGeom>
          <a:noFill/>
        </p:spPr>
        <p:txBody>
          <a:bodyPr wrap="square">
            <a:spAutoFit/>
          </a:bodyPr>
          <a:lstStyle/>
          <a:p>
            <a:pPr algn="ctr"/>
            <a:r>
              <a:rPr lang="en-US" sz="4800">
                <a:latin typeface="Avenir Next LT Pro" panose="020B0504020202020204" pitchFamily="34" charset="0"/>
              </a:rPr>
              <a:t>Just like the globe, the Earth is spinning, and like the flashlight, the sun is not moving.</a:t>
            </a:r>
          </a:p>
        </p:txBody>
      </p:sp>
    </p:spTree>
    <p:extLst>
      <p:ext uri="{BB962C8B-B14F-4D97-AF65-F5344CB8AC3E}">
        <p14:creationId xmlns:p14="http://schemas.microsoft.com/office/powerpoint/2010/main" val="89395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E791-08D2-74B1-25C4-71F92C98E6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892346-52A0-FDA5-9B9C-CA665CD071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4EC777F-B6D0-3866-40ED-940F889B09F9}"/>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32936037-638D-061D-02DC-A38B096A952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3AAA2203-BC4B-A43E-99DF-C8B75E0B54DA}"/>
              </a:ext>
            </a:extLst>
          </p:cNvPr>
          <p:cNvSpPr txBox="1"/>
          <p:nvPr/>
        </p:nvSpPr>
        <p:spPr>
          <a:xfrm>
            <a:off x="663824" y="1594215"/>
            <a:ext cx="5600191" cy="3046988"/>
          </a:xfrm>
          <a:prstGeom prst="rect">
            <a:avLst/>
          </a:prstGeom>
          <a:noFill/>
        </p:spPr>
        <p:txBody>
          <a:bodyPr wrap="square" lIns="91440" tIns="45720" rIns="91440" bIns="45720" anchor="t">
            <a:spAutoFit/>
          </a:bodyPr>
          <a:lstStyle/>
          <a:p>
            <a:pPr algn="ctr"/>
            <a:r>
              <a:rPr lang="en-US" sz="4800">
                <a:latin typeface="Avenir Next LT Pro"/>
              </a:rPr>
              <a:t>What </a:t>
            </a:r>
            <a:r>
              <a:rPr lang="en-US" sz="4800" b="1">
                <a:latin typeface="Avenir Next LT Pro"/>
              </a:rPr>
              <a:t>patterns</a:t>
            </a:r>
            <a:r>
              <a:rPr lang="en-US" sz="4800">
                <a:latin typeface="Avenir Next LT Pro"/>
              </a:rPr>
              <a:t> do you notice as the sun moves across the sky every day?</a:t>
            </a:r>
          </a:p>
        </p:txBody>
      </p:sp>
      <p:sp>
        <p:nvSpPr>
          <p:cNvPr id="6" name="Rectangle: Rounded Corners 5">
            <a:extLst>
              <a:ext uri="{FF2B5EF4-FFF2-40B4-BE49-F238E27FC236}">
                <a16:creationId xmlns:a16="http://schemas.microsoft.com/office/drawing/2014/main" id="{1FB87486-6E54-FC15-3AA1-757335BCBB4B}"/>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E1292A-1648-DE66-6EBC-99CDEBDE814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6146" name="Picture 2" descr="sun013">
            <a:extLst>
              <a:ext uri="{FF2B5EF4-FFF2-40B4-BE49-F238E27FC236}">
                <a16:creationId xmlns:a16="http://schemas.microsoft.com/office/drawing/2014/main" id="{0FD5EFF1-495C-9F18-1D01-7536EFDC1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20" y="1009180"/>
            <a:ext cx="4512252" cy="421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26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5D39-6764-C471-78F8-042D9881AE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04397A-F180-2064-3C68-7E2EC2563A1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DCB5607-0456-F647-C448-181004DD74D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40</a:t>
            </a:r>
          </a:p>
        </p:txBody>
      </p:sp>
      <p:sp>
        <p:nvSpPr>
          <p:cNvPr id="5" name="TextBox 4">
            <a:extLst>
              <a:ext uri="{FF2B5EF4-FFF2-40B4-BE49-F238E27FC236}">
                <a16:creationId xmlns:a16="http://schemas.microsoft.com/office/drawing/2014/main" id="{25483F2D-5726-FEEC-9502-C70E9D92641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F7A822F0-48F7-0CB7-E05B-25C1B053E49A}"/>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2485AB-3EB6-41C2-2A8B-92553BE0196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48A7D785-5BE0-47CF-B40B-770D0A4E6CE0}"/>
              </a:ext>
            </a:extLst>
          </p:cNvPr>
          <p:cNvSpPr txBox="1"/>
          <p:nvPr/>
        </p:nvSpPr>
        <p:spPr>
          <a:xfrm>
            <a:off x="188593" y="847711"/>
            <a:ext cx="7013192" cy="4524315"/>
          </a:xfrm>
          <a:prstGeom prst="rect">
            <a:avLst/>
          </a:prstGeom>
          <a:noFill/>
        </p:spPr>
        <p:txBody>
          <a:bodyPr wrap="square">
            <a:spAutoFit/>
          </a:bodyPr>
          <a:lstStyle/>
          <a:p>
            <a:pPr algn="ctr"/>
            <a:r>
              <a:rPr lang="en-US" sz="4800" b="1">
                <a:latin typeface="Avenir Next LT Pro" panose="020B0504020202020204" pitchFamily="34" charset="0"/>
              </a:rPr>
              <a:t>Explain</a:t>
            </a:r>
            <a:r>
              <a:rPr lang="en-US" sz="4800">
                <a:latin typeface="Avenir Next LT Pro" panose="020B0504020202020204" pitchFamily="34" charset="0"/>
              </a:rPr>
              <a:t> why it is important for the sunflower to follow the sun in a predictable pattern from east to west.</a:t>
            </a:r>
          </a:p>
        </p:txBody>
      </p:sp>
      <p:pic>
        <p:nvPicPr>
          <p:cNvPr id="7" name="Picture 6">
            <a:extLst>
              <a:ext uri="{FF2B5EF4-FFF2-40B4-BE49-F238E27FC236}">
                <a16:creationId xmlns:a16="http://schemas.microsoft.com/office/drawing/2014/main" id="{8FEDCD70-BC02-FD4F-CD8A-E25AC767543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9959" y="122275"/>
            <a:ext cx="4617192" cy="5975189"/>
          </a:xfrm>
          <a:prstGeom prst="rect">
            <a:avLst/>
          </a:prstGeom>
          <a:ln>
            <a:solidFill>
              <a:schemeClr val="tx1"/>
            </a:solidFill>
          </a:ln>
        </p:spPr>
      </p:pic>
    </p:spTree>
    <p:extLst>
      <p:ext uri="{BB962C8B-B14F-4D97-AF65-F5344CB8AC3E}">
        <p14:creationId xmlns:p14="http://schemas.microsoft.com/office/powerpoint/2010/main" val="395007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4B46A-40E5-B2D2-1E0E-E459D51B37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86577C-4AD7-6A7E-E7B5-DAAFD36B222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C795EAD-8E0B-BECB-E9BD-C274A4C6452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41</a:t>
            </a:r>
          </a:p>
        </p:txBody>
      </p:sp>
      <p:sp>
        <p:nvSpPr>
          <p:cNvPr id="5" name="TextBox 4">
            <a:extLst>
              <a:ext uri="{FF2B5EF4-FFF2-40B4-BE49-F238E27FC236}">
                <a16:creationId xmlns:a16="http://schemas.microsoft.com/office/drawing/2014/main" id="{DF824C99-17DC-3E6A-A910-8AFBF168BF0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38C9BFBC-E7F4-531A-AEEF-D79015EFC67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F637A1-7726-D021-6B70-42157BBFF6B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69A6FA82-896A-A0A6-1008-A98991F9622D}"/>
              </a:ext>
            </a:extLst>
          </p:cNvPr>
          <p:cNvSpPr txBox="1"/>
          <p:nvPr/>
        </p:nvSpPr>
        <p:spPr>
          <a:xfrm>
            <a:off x="942733" y="1991404"/>
            <a:ext cx="10306534" cy="2308324"/>
          </a:xfrm>
          <a:prstGeom prst="rect">
            <a:avLst/>
          </a:prstGeom>
          <a:noFill/>
        </p:spPr>
        <p:txBody>
          <a:bodyPr wrap="square">
            <a:spAutoFit/>
          </a:bodyPr>
          <a:lstStyle/>
          <a:p>
            <a:pPr algn="ctr"/>
            <a:r>
              <a:rPr lang="en-US" sz="4800">
                <a:latin typeface="Avenir Next LT Pro" panose="020B0504020202020204" pitchFamily="34" charset="0"/>
              </a:rPr>
              <a:t>What do you notice about the amount of daylight on one day in January?</a:t>
            </a:r>
          </a:p>
        </p:txBody>
      </p:sp>
    </p:spTree>
    <p:extLst>
      <p:ext uri="{BB962C8B-B14F-4D97-AF65-F5344CB8AC3E}">
        <p14:creationId xmlns:p14="http://schemas.microsoft.com/office/powerpoint/2010/main" val="1882651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22E6-B1E4-51BA-EEBE-8790B42A51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0A7C84-3F7F-68B9-518B-9D763AFC5C8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28456B5-07C9-26DA-4467-729540FAC8A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42</a:t>
            </a:r>
          </a:p>
        </p:txBody>
      </p:sp>
      <p:sp>
        <p:nvSpPr>
          <p:cNvPr id="5" name="TextBox 4">
            <a:extLst>
              <a:ext uri="{FF2B5EF4-FFF2-40B4-BE49-F238E27FC236}">
                <a16:creationId xmlns:a16="http://schemas.microsoft.com/office/drawing/2014/main" id="{F4A84287-0FD4-46AB-F1E2-7CD3E0867E0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B597DB27-44F8-8993-865E-A27ECC116D2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BCED91-7E4C-4E3C-4702-6108D388182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5337CCFC-BF0F-4A76-F6AE-71A4D2A89E88}"/>
              </a:ext>
            </a:extLst>
          </p:cNvPr>
          <p:cNvSpPr txBox="1"/>
          <p:nvPr/>
        </p:nvSpPr>
        <p:spPr>
          <a:xfrm>
            <a:off x="1173107" y="2238361"/>
            <a:ext cx="9845785" cy="1569660"/>
          </a:xfrm>
          <a:prstGeom prst="rect">
            <a:avLst/>
          </a:prstGeom>
          <a:noFill/>
        </p:spPr>
        <p:txBody>
          <a:bodyPr wrap="square">
            <a:spAutoFit/>
          </a:bodyPr>
          <a:lstStyle/>
          <a:p>
            <a:pPr algn="ctr"/>
            <a:r>
              <a:rPr lang="en-US" sz="4800">
                <a:latin typeface="Avenir Next LT Pro" panose="020B0504020202020204" pitchFamily="34" charset="0"/>
              </a:rPr>
              <a:t>What about the amount of daylight after Spring Break?</a:t>
            </a:r>
          </a:p>
        </p:txBody>
      </p:sp>
    </p:spTree>
    <p:extLst>
      <p:ext uri="{BB962C8B-B14F-4D97-AF65-F5344CB8AC3E}">
        <p14:creationId xmlns:p14="http://schemas.microsoft.com/office/powerpoint/2010/main" val="38199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6508-149A-F92D-2510-6307F55998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4CDDFE-2A75-7D1B-36C8-08FE1344B66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6B4A4D0-9BFC-0674-77DE-45363959F2F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43</a:t>
            </a:r>
          </a:p>
        </p:txBody>
      </p:sp>
      <p:sp>
        <p:nvSpPr>
          <p:cNvPr id="5" name="TextBox 4">
            <a:extLst>
              <a:ext uri="{FF2B5EF4-FFF2-40B4-BE49-F238E27FC236}">
                <a16:creationId xmlns:a16="http://schemas.microsoft.com/office/drawing/2014/main" id="{7925E719-DDA6-77B5-8607-87D586E93FA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4F127C25-53EB-BEE9-6910-6CE37AF3191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96B15B-5D12-84FA-09B8-C3FD03D3500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6E843067-2053-924C-8BFE-32C9AED37E72}"/>
              </a:ext>
            </a:extLst>
          </p:cNvPr>
          <p:cNvSpPr txBox="1"/>
          <p:nvPr/>
        </p:nvSpPr>
        <p:spPr>
          <a:xfrm>
            <a:off x="663824" y="2245378"/>
            <a:ext cx="10946007" cy="1569660"/>
          </a:xfrm>
          <a:prstGeom prst="rect">
            <a:avLst/>
          </a:prstGeom>
          <a:noFill/>
        </p:spPr>
        <p:txBody>
          <a:bodyPr wrap="square">
            <a:spAutoFit/>
          </a:bodyPr>
          <a:lstStyle/>
          <a:p>
            <a:pPr algn="ctr"/>
            <a:r>
              <a:rPr lang="en-US" sz="4800">
                <a:latin typeface="Avenir Next LT Pro" panose="020B0504020202020204" pitchFamily="34" charset="0"/>
              </a:rPr>
              <a:t>Was your prediction correct about the daylight you found after Spring Break?</a:t>
            </a:r>
          </a:p>
        </p:txBody>
      </p:sp>
    </p:spTree>
    <p:extLst>
      <p:ext uri="{BB962C8B-B14F-4D97-AF65-F5344CB8AC3E}">
        <p14:creationId xmlns:p14="http://schemas.microsoft.com/office/powerpoint/2010/main" val="722671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908E4-E995-71F3-6E3C-1BC8B1DD19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112F69-019B-1836-CC5C-E33B918D419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F86C522-C6EB-2AA7-C2B0-99C0434ACB7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44</a:t>
            </a:r>
          </a:p>
        </p:txBody>
      </p:sp>
      <p:sp>
        <p:nvSpPr>
          <p:cNvPr id="5" name="TextBox 4">
            <a:extLst>
              <a:ext uri="{FF2B5EF4-FFF2-40B4-BE49-F238E27FC236}">
                <a16:creationId xmlns:a16="http://schemas.microsoft.com/office/drawing/2014/main" id="{D0B61E06-122E-799E-D1C0-AD58E6DAB38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4E275E69-E52B-3E48-F417-31EE999B0E7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0CD1C0-BAC3-0D25-1260-A8A10EBB803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0B5084C8-79AE-8B5B-78F2-86A5F28433AD}"/>
              </a:ext>
            </a:extLst>
          </p:cNvPr>
          <p:cNvSpPr txBox="1"/>
          <p:nvPr/>
        </p:nvSpPr>
        <p:spPr>
          <a:xfrm>
            <a:off x="4309594" y="2338829"/>
            <a:ext cx="7300237" cy="1569660"/>
          </a:xfrm>
          <a:prstGeom prst="rect">
            <a:avLst/>
          </a:prstGeom>
          <a:noFill/>
        </p:spPr>
        <p:txBody>
          <a:bodyPr wrap="square">
            <a:spAutoFit/>
          </a:bodyPr>
          <a:lstStyle/>
          <a:p>
            <a:pPr algn="ctr"/>
            <a:r>
              <a:rPr lang="en-US" sz="4800">
                <a:latin typeface="Avenir Next LT Pro" panose="020B0504020202020204" pitchFamily="34" charset="0"/>
              </a:rPr>
              <a:t>What time of year is daylight the longest?</a:t>
            </a:r>
          </a:p>
        </p:txBody>
      </p:sp>
      <p:pic>
        <p:nvPicPr>
          <p:cNvPr id="10242" name="Picture 2" descr="Glade&amp;#32;in&amp;#32;summer&amp;#95;6">
            <a:extLst>
              <a:ext uri="{FF2B5EF4-FFF2-40B4-BE49-F238E27FC236}">
                <a16:creationId xmlns:a16="http://schemas.microsoft.com/office/drawing/2014/main" id="{818A86B8-521D-6B7A-9F24-1B120ED22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5446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87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92BFA-7663-F6B1-9922-98F954676F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F90FC8-4D8F-06E9-2664-4BC44F214B0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BF95155-D534-91A4-C7B0-1C82E8F0DA4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45</a:t>
            </a:r>
          </a:p>
        </p:txBody>
      </p:sp>
      <p:sp>
        <p:nvSpPr>
          <p:cNvPr id="5" name="TextBox 4">
            <a:extLst>
              <a:ext uri="{FF2B5EF4-FFF2-40B4-BE49-F238E27FC236}">
                <a16:creationId xmlns:a16="http://schemas.microsoft.com/office/drawing/2014/main" id="{1100B026-8A49-1640-4660-BC8B13DE410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AAB2555D-A2B3-D8E8-EE98-F180374BD84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083901-9C67-0D1B-BE81-F44B061F61A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8DD88082-158A-DF24-DE57-516A38A7F7B5}"/>
              </a:ext>
            </a:extLst>
          </p:cNvPr>
          <p:cNvSpPr txBox="1"/>
          <p:nvPr/>
        </p:nvSpPr>
        <p:spPr>
          <a:xfrm>
            <a:off x="585719" y="2598003"/>
            <a:ext cx="7013192" cy="830997"/>
          </a:xfrm>
          <a:prstGeom prst="rect">
            <a:avLst/>
          </a:prstGeom>
          <a:noFill/>
        </p:spPr>
        <p:txBody>
          <a:bodyPr wrap="square">
            <a:spAutoFit/>
          </a:bodyPr>
          <a:lstStyle/>
          <a:p>
            <a:pPr algn="ctr"/>
            <a:r>
              <a:rPr lang="en-US" sz="4800">
                <a:latin typeface="Avenir Next LT Pro" panose="020B0504020202020204" pitchFamily="34" charset="0"/>
              </a:rPr>
              <a:t>When is it the shortest?</a:t>
            </a:r>
          </a:p>
        </p:txBody>
      </p:sp>
      <p:pic>
        <p:nvPicPr>
          <p:cNvPr id="11266" name="Picture 2" descr="Frozen&amp;#95;Grass&amp;#95;0058-byn082923.dng">
            <a:extLst>
              <a:ext uri="{FF2B5EF4-FFF2-40B4-BE49-F238E27FC236}">
                <a16:creationId xmlns:a16="http://schemas.microsoft.com/office/drawing/2014/main" id="{56A3B2A8-3EE1-39B8-ECB5-7796E3FD6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50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8C9FF-FEF9-D644-0B21-C98810E009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55B719-04DB-8BDC-5AB4-ED4B05B17AC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EBFDFAD-06BB-D997-9B27-F29E16DA0BF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46</a:t>
            </a:r>
          </a:p>
        </p:txBody>
      </p:sp>
      <p:sp>
        <p:nvSpPr>
          <p:cNvPr id="5" name="TextBox 4">
            <a:extLst>
              <a:ext uri="{FF2B5EF4-FFF2-40B4-BE49-F238E27FC236}">
                <a16:creationId xmlns:a16="http://schemas.microsoft.com/office/drawing/2014/main" id="{796DAEA1-31F8-5DC9-EED9-BE6222C2121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2578C5A1-A5D6-BB2C-318C-4CDC0B80A14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A221A2-FA73-4C2A-CF9D-9DABC794FC3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18A433B9-8BF4-06CA-B16A-87BAD447C80D}"/>
              </a:ext>
            </a:extLst>
          </p:cNvPr>
          <p:cNvSpPr txBox="1"/>
          <p:nvPr/>
        </p:nvSpPr>
        <p:spPr>
          <a:xfrm>
            <a:off x="1196939" y="2108584"/>
            <a:ext cx="9798121" cy="2308324"/>
          </a:xfrm>
          <a:prstGeom prst="rect">
            <a:avLst/>
          </a:prstGeom>
          <a:noFill/>
        </p:spPr>
        <p:txBody>
          <a:bodyPr wrap="square">
            <a:spAutoFit/>
          </a:bodyPr>
          <a:lstStyle/>
          <a:p>
            <a:pPr algn="ctr"/>
            <a:r>
              <a:rPr lang="en-US" sz="4800">
                <a:latin typeface="Avenir Next LT Pro" panose="020B0504020202020204" pitchFamily="34" charset="0"/>
              </a:rPr>
              <a:t>How does the amount of daylight affect our own activities during these months?</a:t>
            </a:r>
          </a:p>
        </p:txBody>
      </p:sp>
    </p:spTree>
    <p:extLst>
      <p:ext uri="{BB962C8B-B14F-4D97-AF65-F5344CB8AC3E}">
        <p14:creationId xmlns:p14="http://schemas.microsoft.com/office/powerpoint/2010/main" val="478866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F9E1-B22A-EC63-E1E2-CEAFAAE360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0BDC01-6176-3F98-B2F3-B2E07185F7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B1D103-1CF0-C1FB-AF06-3929B44A1AC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47</a:t>
            </a:r>
          </a:p>
        </p:txBody>
      </p:sp>
      <p:sp>
        <p:nvSpPr>
          <p:cNvPr id="5" name="TextBox 4">
            <a:extLst>
              <a:ext uri="{FF2B5EF4-FFF2-40B4-BE49-F238E27FC236}">
                <a16:creationId xmlns:a16="http://schemas.microsoft.com/office/drawing/2014/main" id="{FD955BB0-F2A6-A678-35EF-404C6C0FEC0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B2508AF7-BA5E-3D65-CD68-358EC300C8B3}"/>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303899-BE94-A69E-3261-78BF7ADE39C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3" name="TextBox 2">
            <a:extLst>
              <a:ext uri="{FF2B5EF4-FFF2-40B4-BE49-F238E27FC236}">
                <a16:creationId xmlns:a16="http://schemas.microsoft.com/office/drawing/2014/main" id="{939D1933-BA7D-C2D8-3F76-49BBCDE9F83F}"/>
              </a:ext>
            </a:extLst>
          </p:cNvPr>
          <p:cNvSpPr txBox="1"/>
          <p:nvPr/>
        </p:nvSpPr>
        <p:spPr>
          <a:xfrm>
            <a:off x="672130" y="2331134"/>
            <a:ext cx="7013192" cy="1569660"/>
          </a:xfrm>
          <a:prstGeom prst="rect">
            <a:avLst/>
          </a:prstGeom>
          <a:noFill/>
        </p:spPr>
        <p:txBody>
          <a:bodyPr wrap="square">
            <a:spAutoFit/>
          </a:bodyPr>
          <a:lstStyle/>
          <a:p>
            <a:pPr algn="ctr"/>
            <a:r>
              <a:rPr lang="en-US" sz="4800">
                <a:latin typeface="Avenir Next LT Pro" panose="020B0504020202020204" pitchFamily="34" charset="0"/>
              </a:rPr>
              <a:t>How does daylight affect the sunflower?</a:t>
            </a:r>
          </a:p>
        </p:txBody>
      </p:sp>
      <p:pic>
        <p:nvPicPr>
          <p:cNvPr id="12290" name="Picture 2" descr="070522&amp;#32;columbia&amp;#32;bottoms&amp;#32;sunflowers-25">
            <a:extLst>
              <a:ext uri="{FF2B5EF4-FFF2-40B4-BE49-F238E27FC236}">
                <a16:creationId xmlns:a16="http://schemas.microsoft.com/office/drawing/2014/main" id="{20CF1F76-A6BB-9C87-AF65-AA01777C5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455"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77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93A1-FCD1-36FE-6D96-94EBEDBA48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860D41-0D68-133F-6D29-6CBAE83773D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EE8F291-2FA9-4E5A-CB37-B41B2BA6A4C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48</a:t>
            </a:r>
          </a:p>
        </p:txBody>
      </p:sp>
      <p:sp>
        <p:nvSpPr>
          <p:cNvPr id="5" name="TextBox 4">
            <a:extLst>
              <a:ext uri="{FF2B5EF4-FFF2-40B4-BE49-F238E27FC236}">
                <a16:creationId xmlns:a16="http://schemas.microsoft.com/office/drawing/2014/main" id="{F59B7507-85F0-8C1F-962F-B37970937F7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Elaborate - Spring</a:t>
            </a:r>
          </a:p>
        </p:txBody>
      </p:sp>
      <p:sp>
        <p:nvSpPr>
          <p:cNvPr id="6" name="Rectangle: Rounded Corners 5">
            <a:extLst>
              <a:ext uri="{FF2B5EF4-FFF2-40B4-BE49-F238E27FC236}">
                <a16:creationId xmlns:a16="http://schemas.microsoft.com/office/drawing/2014/main" id="{819084EB-F756-C298-043D-13D49EA1A71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9644E5-C184-FD06-068D-47D131AD8FE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7" name="TextBox 6">
            <a:extLst>
              <a:ext uri="{FF2B5EF4-FFF2-40B4-BE49-F238E27FC236}">
                <a16:creationId xmlns:a16="http://schemas.microsoft.com/office/drawing/2014/main" id="{5C79C15D-F09A-8D31-3EC6-7897ACE56F7C}"/>
              </a:ext>
            </a:extLst>
          </p:cNvPr>
          <p:cNvSpPr txBox="1"/>
          <p:nvPr/>
        </p:nvSpPr>
        <p:spPr>
          <a:xfrm>
            <a:off x="286762" y="287919"/>
            <a:ext cx="11618474" cy="1077218"/>
          </a:xfrm>
          <a:prstGeom prst="rect">
            <a:avLst/>
          </a:prstGeom>
          <a:noFill/>
        </p:spPr>
        <p:txBody>
          <a:bodyPr wrap="square">
            <a:spAutoFit/>
          </a:bodyPr>
          <a:lstStyle/>
          <a:p>
            <a:pPr algn="ctr"/>
            <a:r>
              <a:rPr lang="en-US" sz="3200" b="1">
                <a:latin typeface="Avenir Next LT Pro" panose="020B0504020202020204" pitchFamily="34" charset="0"/>
              </a:rPr>
              <a:t>6A Sunrise and Sunset Calculator Link: </a:t>
            </a:r>
            <a:r>
              <a:rPr lang="en-US" sz="3200" u="sng">
                <a:latin typeface="Avenir Next LT Pro" panose="020B0504020202020204" pitchFamily="34" charset="0"/>
                <a:hlinkClick r:id="rId3"/>
              </a:rPr>
              <a:t>https://www.timeanddate.com/sun/</a:t>
            </a:r>
            <a:endParaRPr lang="en-US" sz="3200" u="sng">
              <a:latin typeface="Avenir Next LT Pro" panose="020B0504020202020204" pitchFamily="34" charset="0"/>
            </a:endParaRPr>
          </a:p>
        </p:txBody>
      </p:sp>
      <p:sp>
        <p:nvSpPr>
          <p:cNvPr id="8" name="TextBox 7">
            <a:extLst>
              <a:ext uri="{FF2B5EF4-FFF2-40B4-BE49-F238E27FC236}">
                <a16:creationId xmlns:a16="http://schemas.microsoft.com/office/drawing/2014/main" id="{798372A7-1047-B926-8477-E9FD757F1A20}"/>
              </a:ext>
            </a:extLst>
          </p:cNvPr>
          <p:cNvSpPr txBox="1"/>
          <p:nvPr/>
        </p:nvSpPr>
        <p:spPr>
          <a:xfrm>
            <a:off x="186053" y="1499602"/>
            <a:ext cx="11819893" cy="4524315"/>
          </a:xfrm>
          <a:prstGeom prst="rect">
            <a:avLst/>
          </a:prstGeom>
          <a:noFill/>
        </p:spPr>
        <p:txBody>
          <a:bodyPr wrap="square">
            <a:spAutoFit/>
          </a:bodyPr>
          <a:lstStyle/>
          <a:p>
            <a:pPr marL="685800" indent="-685800">
              <a:buFont typeface="Arial" panose="020B0604020202020204" pitchFamily="34" charset="0"/>
              <a:buChar char="•"/>
            </a:pPr>
            <a:r>
              <a:rPr lang="en-US" sz="3200">
                <a:latin typeface="Avenir Next LT Pro" panose="020B0504020202020204" pitchFamily="34" charset="0"/>
              </a:rPr>
              <a:t>What happens when I place my cursor over June or July? What is the amount of daylight? When is it the sunrise or sunset?</a:t>
            </a:r>
          </a:p>
          <a:p>
            <a:pPr marL="685800" indent="-685800">
              <a:buFont typeface="Arial" panose="020B0604020202020204" pitchFamily="34" charset="0"/>
              <a:buChar char="•"/>
            </a:pPr>
            <a:r>
              <a:rPr lang="en-US" sz="3200">
                <a:latin typeface="Avenir Next LT Pro" panose="020B0504020202020204" pitchFamily="34" charset="0"/>
              </a:rPr>
              <a:t>What happens when I place my cursor over January? What is the amount of daylight?</a:t>
            </a:r>
          </a:p>
          <a:p>
            <a:pPr marL="685800" indent="-685800">
              <a:buFont typeface="Arial" panose="020B0604020202020204" pitchFamily="34" charset="0"/>
              <a:buChar char="•"/>
            </a:pPr>
            <a:r>
              <a:rPr lang="en-US" sz="3200">
                <a:latin typeface="Avenir Next LT Pro" panose="020B0504020202020204" pitchFamily="34" charset="0"/>
              </a:rPr>
              <a:t>When is the sunrise and sunset?</a:t>
            </a:r>
          </a:p>
          <a:p>
            <a:pPr marL="685800" indent="-685800">
              <a:buFont typeface="Arial" panose="020B0604020202020204" pitchFamily="34" charset="0"/>
              <a:buChar char="•"/>
            </a:pPr>
            <a:r>
              <a:rPr lang="en-US" sz="3200">
                <a:latin typeface="Avenir Next LT Pro" panose="020B0504020202020204" pitchFamily="34" charset="0"/>
              </a:rPr>
              <a:t>In what month do I see the most amount of daylight? The least?</a:t>
            </a:r>
          </a:p>
          <a:p>
            <a:pPr marL="685800" indent="-685800">
              <a:buFont typeface="Arial" panose="020B0604020202020204" pitchFamily="34" charset="0"/>
              <a:buChar char="•"/>
            </a:pPr>
            <a:r>
              <a:rPr lang="en-US" sz="3200">
                <a:latin typeface="Avenir Next LT Pro" panose="020B0504020202020204" pitchFamily="34" charset="0"/>
              </a:rPr>
              <a:t>What about in the fall and spring?</a:t>
            </a:r>
          </a:p>
        </p:txBody>
      </p:sp>
    </p:spTree>
    <p:extLst>
      <p:ext uri="{BB962C8B-B14F-4D97-AF65-F5344CB8AC3E}">
        <p14:creationId xmlns:p14="http://schemas.microsoft.com/office/powerpoint/2010/main" val="1024400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DB479-4731-2ABE-CDFE-61CBFD2909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EF3A06-95A7-8AA6-C069-10EBDA11931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0B6B9BC-1FAA-0630-0457-C6292904859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49</a:t>
            </a:r>
          </a:p>
        </p:txBody>
      </p:sp>
      <p:sp>
        <p:nvSpPr>
          <p:cNvPr id="5" name="TextBox 4">
            <a:extLst>
              <a:ext uri="{FF2B5EF4-FFF2-40B4-BE49-F238E27FC236}">
                <a16:creationId xmlns:a16="http://schemas.microsoft.com/office/drawing/2014/main" id="{553CB09F-614E-B90C-E6A0-70415C86C3D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Evaluate</a:t>
            </a:r>
          </a:p>
        </p:txBody>
      </p:sp>
      <p:sp>
        <p:nvSpPr>
          <p:cNvPr id="6" name="Rectangle: Rounded Corners 5">
            <a:extLst>
              <a:ext uri="{FF2B5EF4-FFF2-40B4-BE49-F238E27FC236}">
                <a16:creationId xmlns:a16="http://schemas.microsoft.com/office/drawing/2014/main" id="{261EDF89-C2DD-7777-42CD-6A1FA6B041B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990CC8-6846-1646-4449-78D69D5E4D4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8" name="TextBox 7">
            <a:extLst>
              <a:ext uri="{FF2B5EF4-FFF2-40B4-BE49-F238E27FC236}">
                <a16:creationId xmlns:a16="http://schemas.microsoft.com/office/drawing/2014/main" id="{3C6B8DB6-E212-723C-F94A-1ED8A8994BF2}"/>
              </a:ext>
            </a:extLst>
          </p:cNvPr>
          <p:cNvSpPr txBox="1"/>
          <p:nvPr/>
        </p:nvSpPr>
        <p:spPr>
          <a:xfrm>
            <a:off x="663824" y="1586375"/>
            <a:ext cx="5900486" cy="3046988"/>
          </a:xfrm>
          <a:prstGeom prst="rect">
            <a:avLst/>
          </a:prstGeom>
          <a:noFill/>
        </p:spPr>
        <p:txBody>
          <a:bodyPr wrap="square">
            <a:spAutoFit/>
          </a:bodyPr>
          <a:lstStyle/>
          <a:p>
            <a:pPr algn="ctr"/>
            <a:r>
              <a:rPr lang="en-US" sz="4800">
                <a:latin typeface="Avenir Next LT Pro" panose="020B0504020202020204" pitchFamily="34" charset="0"/>
              </a:rPr>
              <a:t>Why does the flower of the sunflower move throughout the day?</a:t>
            </a:r>
          </a:p>
        </p:txBody>
      </p:sp>
      <p:pic>
        <p:nvPicPr>
          <p:cNvPr id="3" name="Picture 2">
            <a:extLst>
              <a:ext uri="{FF2B5EF4-FFF2-40B4-BE49-F238E27FC236}">
                <a16:creationId xmlns:a16="http://schemas.microsoft.com/office/drawing/2014/main" id="{76D281F2-95BD-0825-EF03-60B1297FF40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9959" y="122275"/>
            <a:ext cx="4617192" cy="5975189"/>
          </a:xfrm>
          <a:prstGeom prst="rect">
            <a:avLst/>
          </a:prstGeom>
          <a:ln>
            <a:solidFill>
              <a:schemeClr val="tx1"/>
            </a:solidFill>
          </a:ln>
        </p:spPr>
      </p:pic>
    </p:spTree>
    <p:extLst>
      <p:ext uri="{BB962C8B-B14F-4D97-AF65-F5344CB8AC3E}">
        <p14:creationId xmlns:p14="http://schemas.microsoft.com/office/powerpoint/2010/main" val="18072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D7D1C-6729-CDDD-75C0-E1EF2FBD6B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F4B9EA-7192-33CE-2E65-CB2D9D7A9C6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5BB2A1-5069-D814-A79C-3BCCBA33A966}"/>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968D1188-7A9C-2C2B-C884-4FABBC181C5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AFB0052D-3C9C-1113-A43A-1805641D2FD6}"/>
              </a:ext>
            </a:extLst>
          </p:cNvPr>
          <p:cNvSpPr txBox="1"/>
          <p:nvPr/>
        </p:nvSpPr>
        <p:spPr>
          <a:xfrm>
            <a:off x="4488002" y="1954108"/>
            <a:ext cx="7099068" cy="2308324"/>
          </a:xfrm>
          <a:prstGeom prst="rect">
            <a:avLst/>
          </a:prstGeom>
          <a:noFill/>
        </p:spPr>
        <p:txBody>
          <a:bodyPr wrap="square" lIns="91440" tIns="45720" rIns="91440" bIns="45720" anchor="t">
            <a:spAutoFit/>
          </a:bodyPr>
          <a:lstStyle/>
          <a:p>
            <a:pPr algn="ctr"/>
            <a:r>
              <a:rPr lang="en-US" sz="4800">
                <a:latin typeface="Avenir Next LT Pro"/>
              </a:rPr>
              <a:t>What </a:t>
            </a:r>
            <a:r>
              <a:rPr lang="en-US" sz="4800" b="1">
                <a:latin typeface="Avenir Next LT Pro"/>
              </a:rPr>
              <a:t>patterns</a:t>
            </a:r>
            <a:r>
              <a:rPr lang="en-US" sz="4800">
                <a:latin typeface="Avenir Next LT Pro"/>
              </a:rPr>
              <a:t> do you notice as the moon moves every night?</a:t>
            </a:r>
          </a:p>
        </p:txBody>
      </p:sp>
      <p:sp>
        <p:nvSpPr>
          <p:cNvPr id="6" name="Rectangle: Rounded Corners 5">
            <a:extLst>
              <a:ext uri="{FF2B5EF4-FFF2-40B4-BE49-F238E27FC236}">
                <a16:creationId xmlns:a16="http://schemas.microsoft.com/office/drawing/2014/main" id="{C63AF968-6C7F-C14D-2DAB-9E474AEC059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8B6FB9-23F5-E966-2F3B-FAD55707310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7170" name="Picture 2" descr="Moon&amp;#95;07">
            <a:extLst>
              <a:ext uri="{FF2B5EF4-FFF2-40B4-BE49-F238E27FC236}">
                <a16:creationId xmlns:a16="http://schemas.microsoft.com/office/drawing/2014/main" id="{355B42BA-2EEC-8938-C428-618261372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89"/>
            <a:ext cx="415446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826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10D4-424C-A1F0-11A8-A6D6A99A98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C5184B-98F0-1887-7628-4217942D52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68F183B-7CE8-BD9E-0E02-3F326F2409F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50</a:t>
            </a:r>
          </a:p>
        </p:txBody>
      </p:sp>
      <p:sp>
        <p:nvSpPr>
          <p:cNvPr id="5" name="TextBox 4">
            <a:extLst>
              <a:ext uri="{FF2B5EF4-FFF2-40B4-BE49-F238E27FC236}">
                <a16:creationId xmlns:a16="http://schemas.microsoft.com/office/drawing/2014/main" id="{45682C45-5146-5E3F-80FD-1401653330B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Evaluate</a:t>
            </a:r>
          </a:p>
        </p:txBody>
      </p:sp>
      <p:sp>
        <p:nvSpPr>
          <p:cNvPr id="6" name="Rectangle: Rounded Corners 5">
            <a:extLst>
              <a:ext uri="{FF2B5EF4-FFF2-40B4-BE49-F238E27FC236}">
                <a16:creationId xmlns:a16="http://schemas.microsoft.com/office/drawing/2014/main" id="{4F9D56EA-51B2-A1D2-423C-B175AEB5EA7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B2B0E-6902-3F4A-20AA-A53A9AE4A3C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8" name="TextBox 7">
            <a:extLst>
              <a:ext uri="{FF2B5EF4-FFF2-40B4-BE49-F238E27FC236}">
                <a16:creationId xmlns:a16="http://schemas.microsoft.com/office/drawing/2014/main" id="{BD94B61B-518B-C414-7270-3363E54CE6BC}"/>
              </a:ext>
            </a:extLst>
          </p:cNvPr>
          <p:cNvSpPr txBox="1"/>
          <p:nvPr/>
        </p:nvSpPr>
        <p:spPr>
          <a:xfrm>
            <a:off x="5521574" y="1199407"/>
            <a:ext cx="5900486" cy="3785652"/>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does the flower of a sunflower move throughout the day?</a:t>
            </a:r>
          </a:p>
        </p:txBody>
      </p:sp>
      <p:pic>
        <p:nvPicPr>
          <p:cNvPr id="10" name="Picture 9" descr="Text&#10;&#10;AI-generated content may be incorrect.">
            <a:extLst>
              <a:ext uri="{FF2B5EF4-FFF2-40B4-BE49-F238E27FC236}">
                <a16:creationId xmlns:a16="http://schemas.microsoft.com/office/drawing/2014/main" id="{5E815221-3351-7DEB-8038-ED8A853B082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8006"/>
            <a:ext cx="4669536" cy="6042930"/>
          </a:xfrm>
          <a:prstGeom prst="rect">
            <a:avLst/>
          </a:prstGeom>
          <a:ln>
            <a:solidFill>
              <a:schemeClr val="tx1"/>
            </a:solidFill>
          </a:ln>
        </p:spPr>
      </p:pic>
      <p:pic>
        <p:nvPicPr>
          <p:cNvPr id="3" name="Picture 2" descr="A picture containing text, silhouette&#10;&#10;AI-generated content may be incorrect.">
            <a:extLst>
              <a:ext uri="{FF2B5EF4-FFF2-40B4-BE49-F238E27FC236}">
                <a16:creationId xmlns:a16="http://schemas.microsoft.com/office/drawing/2014/main" id="{809FEEF8-E529-2CF5-EAB4-477D43FCE66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3450073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308C5-0407-9327-9337-F1D4F11612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B07C52-4EB7-BBB2-539B-ABCA0F508C7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1AB73C-B03B-1335-1100-C118EDD923E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51</a:t>
            </a:r>
          </a:p>
        </p:txBody>
      </p:sp>
      <p:sp>
        <p:nvSpPr>
          <p:cNvPr id="5" name="TextBox 4">
            <a:extLst>
              <a:ext uri="{FF2B5EF4-FFF2-40B4-BE49-F238E27FC236}">
                <a16:creationId xmlns:a16="http://schemas.microsoft.com/office/drawing/2014/main" id="{B0779A5A-7F90-E303-FA62-091B33357BA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Evaluate</a:t>
            </a:r>
          </a:p>
        </p:txBody>
      </p:sp>
      <p:sp>
        <p:nvSpPr>
          <p:cNvPr id="6" name="Rectangle: Rounded Corners 5">
            <a:extLst>
              <a:ext uri="{FF2B5EF4-FFF2-40B4-BE49-F238E27FC236}">
                <a16:creationId xmlns:a16="http://schemas.microsoft.com/office/drawing/2014/main" id="{1CD40612-1DC8-4598-76D0-25DD0E4C7EBA}"/>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1D84ED-A727-7440-4436-E432583608C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
        <p:nvSpPr>
          <p:cNvPr id="8" name="TextBox 7">
            <a:extLst>
              <a:ext uri="{FF2B5EF4-FFF2-40B4-BE49-F238E27FC236}">
                <a16:creationId xmlns:a16="http://schemas.microsoft.com/office/drawing/2014/main" id="{89B42544-0669-94B2-0561-BD5A6A0BB0B6}"/>
              </a:ext>
            </a:extLst>
          </p:cNvPr>
          <p:cNvSpPr txBox="1"/>
          <p:nvPr/>
        </p:nvSpPr>
        <p:spPr>
          <a:xfrm>
            <a:off x="5713478" y="2744104"/>
            <a:ext cx="5900486"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10" name="Picture 9" descr="Text&#10;&#10;AI-generated content may be incorrect.">
            <a:extLst>
              <a:ext uri="{FF2B5EF4-FFF2-40B4-BE49-F238E27FC236}">
                <a16:creationId xmlns:a16="http://schemas.microsoft.com/office/drawing/2014/main" id="{80C98FFA-F147-BF58-2FFD-130E50D46E2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4" y="88006"/>
            <a:ext cx="4669536" cy="6042930"/>
          </a:xfrm>
          <a:prstGeom prst="rect">
            <a:avLst/>
          </a:prstGeom>
          <a:ln>
            <a:solidFill>
              <a:schemeClr val="tx1"/>
            </a:solidFill>
          </a:ln>
        </p:spPr>
      </p:pic>
      <p:sp>
        <p:nvSpPr>
          <p:cNvPr id="7" name="TextBox 6">
            <a:extLst>
              <a:ext uri="{FF2B5EF4-FFF2-40B4-BE49-F238E27FC236}">
                <a16:creationId xmlns:a16="http://schemas.microsoft.com/office/drawing/2014/main" id="{3CA022EF-3017-D62A-4342-0D1C7B929FC2}"/>
              </a:ext>
            </a:extLst>
          </p:cNvPr>
          <p:cNvSpPr txBox="1"/>
          <p:nvPr/>
        </p:nvSpPr>
        <p:spPr>
          <a:xfrm>
            <a:off x="2420112" y="2324808"/>
            <a:ext cx="489549"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sun</a:t>
            </a:r>
            <a:endParaRPr lang="en-US" sz="1400">
              <a:solidFill>
                <a:srgbClr val="FF0000"/>
              </a:solidFill>
            </a:endParaRPr>
          </a:p>
        </p:txBody>
      </p:sp>
      <p:sp>
        <p:nvSpPr>
          <p:cNvPr id="11" name="TextBox 10">
            <a:extLst>
              <a:ext uri="{FF2B5EF4-FFF2-40B4-BE49-F238E27FC236}">
                <a16:creationId xmlns:a16="http://schemas.microsoft.com/office/drawing/2014/main" id="{EAABF9E0-9242-AF94-B4E0-B139AF9D17CE}"/>
              </a:ext>
            </a:extLst>
          </p:cNvPr>
          <p:cNvSpPr txBox="1"/>
          <p:nvPr/>
        </p:nvSpPr>
        <p:spPr>
          <a:xfrm>
            <a:off x="759848" y="4787808"/>
            <a:ext cx="489549"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sun</a:t>
            </a:r>
            <a:endParaRPr lang="en-US" sz="1400">
              <a:solidFill>
                <a:srgbClr val="FF0000"/>
              </a:solidFill>
            </a:endParaRPr>
          </a:p>
        </p:txBody>
      </p:sp>
      <p:sp>
        <p:nvSpPr>
          <p:cNvPr id="12" name="TextBox 11">
            <a:extLst>
              <a:ext uri="{FF2B5EF4-FFF2-40B4-BE49-F238E27FC236}">
                <a16:creationId xmlns:a16="http://schemas.microsoft.com/office/drawing/2014/main" id="{85CA27B8-7918-0CEA-CBF3-600A1DA2D7E4}"/>
              </a:ext>
            </a:extLst>
          </p:cNvPr>
          <p:cNvSpPr txBox="1"/>
          <p:nvPr/>
        </p:nvSpPr>
        <p:spPr>
          <a:xfrm>
            <a:off x="3325887" y="4982885"/>
            <a:ext cx="489549"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sun</a:t>
            </a:r>
            <a:endParaRPr lang="en-US" sz="1400">
              <a:solidFill>
                <a:srgbClr val="FF0000"/>
              </a:solidFill>
            </a:endParaRPr>
          </a:p>
        </p:txBody>
      </p:sp>
      <p:sp>
        <p:nvSpPr>
          <p:cNvPr id="13" name="TextBox 12">
            <a:extLst>
              <a:ext uri="{FF2B5EF4-FFF2-40B4-BE49-F238E27FC236}">
                <a16:creationId xmlns:a16="http://schemas.microsoft.com/office/drawing/2014/main" id="{13937F62-0768-9390-40AB-F1302F24866C}"/>
              </a:ext>
            </a:extLst>
          </p:cNvPr>
          <p:cNvSpPr txBox="1"/>
          <p:nvPr/>
        </p:nvSpPr>
        <p:spPr>
          <a:xfrm>
            <a:off x="2175337" y="2529193"/>
            <a:ext cx="534912"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east</a:t>
            </a:r>
            <a:endParaRPr lang="en-US" sz="1400">
              <a:solidFill>
                <a:srgbClr val="FF0000"/>
              </a:solidFill>
            </a:endParaRPr>
          </a:p>
        </p:txBody>
      </p:sp>
      <p:sp>
        <p:nvSpPr>
          <p:cNvPr id="14" name="TextBox 13">
            <a:extLst>
              <a:ext uri="{FF2B5EF4-FFF2-40B4-BE49-F238E27FC236}">
                <a16:creationId xmlns:a16="http://schemas.microsoft.com/office/drawing/2014/main" id="{F21778F1-1A13-91A4-2BE8-33CD22424CB3}"/>
              </a:ext>
            </a:extLst>
          </p:cNvPr>
          <p:cNvSpPr txBox="1"/>
          <p:nvPr/>
        </p:nvSpPr>
        <p:spPr>
          <a:xfrm>
            <a:off x="3246256" y="4787807"/>
            <a:ext cx="534912"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east</a:t>
            </a:r>
            <a:endParaRPr lang="en-US" sz="1400">
              <a:solidFill>
                <a:srgbClr val="FF0000"/>
              </a:solidFill>
            </a:endParaRPr>
          </a:p>
        </p:txBody>
      </p:sp>
      <p:sp>
        <p:nvSpPr>
          <p:cNvPr id="15" name="TextBox 14">
            <a:extLst>
              <a:ext uri="{FF2B5EF4-FFF2-40B4-BE49-F238E27FC236}">
                <a16:creationId xmlns:a16="http://schemas.microsoft.com/office/drawing/2014/main" id="{2775E098-2A42-674E-D636-C6BF68571179}"/>
              </a:ext>
            </a:extLst>
          </p:cNvPr>
          <p:cNvSpPr txBox="1"/>
          <p:nvPr/>
        </p:nvSpPr>
        <p:spPr>
          <a:xfrm>
            <a:off x="714485" y="4982884"/>
            <a:ext cx="599450"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west</a:t>
            </a:r>
            <a:endParaRPr lang="en-US" sz="1400">
              <a:solidFill>
                <a:srgbClr val="FF0000"/>
              </a:solidFill>
            </a:endParaRPr>
          </a:p>
        </p:txBody>
      </p:sp>
      <p:sp>
        <p:nvSpPr>
          <p:cNvPr id="16" name="TextBox 15">
            <a:extLst>
              <a:ext uri="{FF2B5EF4-FFF2-40B4-BE49-F238E27FC236}">
                <a16:creationId xmlns:a16="http://schemas.microsoft.com/office/drawing/2014/main" id="{28A4753C-3C02-5ADE-F561-6183AF7A3587}"/>
              </a:ext>
            </a:extLst>
          </p:cNvPr>
          <p:cNvSpPr txBox="1"/>
          <p:nvPr/>
        </p:nvSpPr>
        <p:spPr>
          <a:xfrm>
            <a:off x="2751159" y="5151594"/>
            <a:ext cx="774635"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pattern</a:t>
            </a:r>
            <a:endParaRPr lang="en-US" sz="1400">
              <a:solidFill>
                <a:srgbClr val="FF0000"/>
              </a:solidFill>
            </a:endParaRPr>
          </a:p>
        </p:txBody>
      </p:sp>
      <p:sp>
        <p:nvSpPr>
          <p:cNvPr id="17" name="TextBox 16">
            <a:extLst>
              <a:ext uri="{FF2B5EF4-FFF2-40B4-BE49-F238E27FC236}">
                <a16:creationId xmlns:a16="http://schemas.microsoft.com/office/drawing/2014/main" id="{F766DF1A-1FD3-BEAD-DE07-917CF5DC05D2}"/>
              </a:ext>
            </a:extLst>
          </p:cNvPr>
          <p:cNvSpPr txBox="1"/>
          <p:nvPr/>
        </p:nvSpPr>
        <p:spPr>
          <a:xfrm>
            <a:off x="3300840" y="2529192"/>
            <a:ext cx="608014"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west</a:t>
            </a:r>
            <a:endParaRPr lang="en-US" sz="1400">
              <a:solidFill>
                <a:srgbClr val="FF0000"/>
              </a:solidFill>
            </a:endParaRPr>
          </a:p>
        </p:txBody>
      </p:sp>
      <p:sp>
        <p:nvSpPr>
          <p:cNvPr id="18" name="TextBox 17">
            <a:extLst>
              <a:ext uri="{FF2B5EF4-FFF2-40B4-BE49-F238E27FC236}">
                <a16:creationId xmlns:a16="http://schemas.microsoft.com/office/drawing/2014/main" id="{075643C1-9D56-54C1-814F-CE616D8E130D}"/>
              </a:ext>
            </a:extLst>
          </p:cNvPr>
          <p:cNvSpPr txBox="1"/>
          <p:nvPr/>
        </p:nvSpPr>
        <p:spPr>
          <a:xfrm>
            <a:off x="337306" y="3577069"/>
            <a:ext cx="1194932" cy="1015663"/>
          </a:xfrm>
          <a:prstGeom prst="rect">
            <a:avLst/>
          </a:prstGeom>
          <a:noFill/>
        </p:spPr>
        <p:txBody>
          <a:bodyPr wrap="square">
            <a:spAutoFit/>
          </a:bodyPr>
          <a:lstStyle/>
          <a:p>
            <a:r>
              <a:rPr lang="en-US" sz="1200">
                <a:solidFill>
                  <a:srgbClr val="FF0000"/>
                </a:solidFill>
                <a:latin typeface="Avenir Next LT Pro" panose="020B0504020202020204" pitchFamily="34" charset="0"/>
              </a:rPr>
              <a:t>Students should have drawn the sun on the left in the first box.</a:t>
            </a:r>
            <a:endParaRPr lang="en-US" sz="1200">
              <a:solidFill>
                <a:srgbClr val="FF0000"/>
              </a:solidFill>
            </a:endParaRPr>
          </a:p>
        </p:txBody>
      </p:sp>
      <p:sp>
        <p:nvSpPr>
          <p:cNvPr id="19" name="TextBox 18">
            <a:extLst>
              <a:ext uri="{FF2B5EF4-FFF2-40B4-BE49-F238E27FC236}">
                <a16:creationId xmlns:a16="http://schemas.microsoft.com/office/drawing/2014/main" id="{C664144B-D340-1C73-411E-5651AA4EDC4E}"/>
              </a:ext>
            </a:extLst>
          </p:cNvPr>
          <p:cNvSpPr txBox="1"/>
          <p:nvPr/>
        </p:nvSpPr>
        <p:spPr>
          <a:xfrm>
            <a:off x="1714729" y="3577069"/>
            <a:ext cx="1194932" cy="1015663"/>
          </a:xfrm>
          <a:prstGeom prst="rect">
            <a:avLst/>
          </a:prstGeom>
          <a:noFill/>
        </p:spPr>
        <p:txBody>
          <a:bodyPr wrap="square">
            <a:spAutoFit/>
          </a:bodyPr>
          <a:lstStyle/>
          <a:p>
            <a:r>
              <a:rPr lang="en-US" sz="1200">
                <a:solidFill>
                  <a:srgbClr val="FF0000"/>
                </a:solidFill>
                <a:latin typeface="Avenir Next LT Pro" panose="020B0504020202020204" pitchFamily="34" charset="0"/>
              </a:rPr>
              <a:t>Students should have drawn the sun high in the middle box.</a:t>
            </a:r>
            <a:endParaRPr lang="en-US" sz="1200">
              <a:solidFill>
                <a:srgbClr val="FF0000"/>
              </a:solidFill>
            </a:endParaRPr>
          </a:p>
        </p:txBody>
      </p:sp>
      <p:sp>
        <p:nvSpPr>
          <p:cNvPr id="20" name="TextBox 19">
            <a:extLst>
              <a:ext uri="{FF2B5EF4-FFF2-40B4-BE49-F238E27FC236}">
                <a16:creationId xmlns:a16="http://schemas.microsoft.com/office/drawing/2014/main" id="{E97C0CBC-151A-CD73-7C05-48F357173299}"/>
              </a:ext>
            </a:extLst>
          </p:cNvPr>
          <p:cNvSpPr txBox="1"/>
          <p:nvPr/>
        </p:nvSpPr>
        <p:spPr>
          <a:xfrm>
            <a:off x="3138476" y="3577066"/>
            <a:ext cx="1194932" cy="1015663"/>
          </a:xfrm>
          <a:prstGeom prst="rect">
            <a:avLst/>
          </a:prstGeom>
          <a:noFill/>
        </p:spPr>
        <p:txBody>
          <a:bodyPr wrap="square">
            <a:spAutoFit/>
          </a:bodyPr>
          <a:lstStyle/>
          <a:p>
            <a:r>
              <a:rPr lang="en-US" sz="1200">
                <a:solidFill>
                  <a:srgbClr val="FF0000"/>
                </a:solidFill>
                <a:latin typeface="Avenir Next LT Pro" panose="020B0504020202020204" pitchFamily="34" charset="0"/>
              </a:rPr>
              <a:t>Students should have drawn the sun on the right in the third box.</a:t>
            </a:r>
            <a:endParaRPr lang="en-US" sz="1200">
              <a:solidFill>
                <a:srgbClr val="FF0000"/>
              </a:solidFill>
            </a:endParaRPr>
          </a:p>
        </p:txBody>
      </p:sp>
      <p:pic>
        <p:nvPicPr>
          <p:cNvPr id="3" name="Picture 2" descr="A picture containing text, silhouette&#10;&#10;AI-generated content may be incorrect.">
            <a:extLst>
              <a:ext uri="{FF2B5EF4-FFF2-40B4-BE49-F238E27FC236}">
                <a16:creationId xmlns:a16="http://schemas.microsoft.com/office/drawing/2014/main" id="{B8973553-7F16-C9A8-FAEE-806198F58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4699" y="90989"/>
            <a:ext cx="971550" cy="1362075"/>
          </a:xfrm>
          <a:prstGeom prst="rect">
            <a:avLst/>
          </a:prstGeom>
        </p:spPr>
      </p:pic>
    </p:spTree>
    <p:extLst>
      <p:ext uri="{BB962C8B-B14F-4D97-AF65-F5344CB8AC3E}">
        <p14:creationId xmlns:p14="http://schemas.microsoft.com/office/powerpoint/2010/main" val="266946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66651-123A-D538-F9D5-6D935B1E2C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495C43-3E64-A622-086C-6BA4349206F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896AE8-FF7F-D7B6-A462-5CEFA9366A8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68143C1F-323C-3329-D429-33B04285147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2ABF0124-6082-DCF5-91F0-2C460E46399D}"/>
              </a:ext>
            </a:extLst>
          </p:cNvPr>
          <p:cNvSpPr txBox="1"/>
          <p:nvPr/>
        </p:nvSpPr>
        <p:spPr>
          <a:xfrm>
            <a:off x="305056" y="2353520"/>
            <a:ext cx="7674907" cy="1569660"/>
          </a:xfrm>
          <a:prstGeom prst="rect">
            <a:avLst/>
          </a:prstGeom>
          <a:noFill/>
        </p:spPr>
        <p:txBody>
          <a:bodyPr wrap="square" lIns="91440" tIns="45720" rIns="91440" bIns="45720" anchor="t">
            <a:spAutoFit/>
          </a:bodyPr>
          <a:lstStyle/>
          <a:p>
            <a:pPr algn="ctr"/>
            <a:r>
              <a:rPr lang="en-US" sz="4800">
                <a:latin typeface="Avenir Next LT Pro"/>
              </a:rPr>
              <a:t>Do these </a:t>
            </a:r>
            <a:r>
              <a:rPr lang="en-US" sz="4800" b="1">
                <a:latin typeface="Avenir Next LT Pro"/>
              </a:rPr>
              <a:t>patterns</a:t>
            </a:r>
            <a:r>
              <a:rPr lang="en-US" sz="4800">
                <a:latin typeface="Avenir Next LT Pro"/>
              </a:rPr>
              <a:t> change through the year?</a:t>
            </a:r>
          </a:p>
        </p:txBody>
      </p:sp>
      <p:sp>
        <p:nvSpPr>
          <p:cNvPr id="6" name="Rectangle: Rounded Corners 5">
            <a:extLst>
              <a:ext uri="{FF2B5EF4-FFF2-40B4-BE49-F238E27FC236}">
                <a16:creationId xmlns:a16="http://schemas.microsoft.com/office/drawing/2014/main" id="{F46BBD3A-9F8C-7064-37AC-97E625B0F77A}"/>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26F1A4-0CB1-2C5C-3924-2C9255725B3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8194" name="Picture 2" descr="100714&amp;#32;busch&amp;#32;ca-20">
            <a:extLst>
              <a:ext uri="{FF2B5EF4-FFF2-40B4-BE49-F238E27FC236}">
                <a16:creationId xmlns:a16="http://schemas.microsoft.com/office/drawing/2014/main" id="{D7364A45-4E60-D7F7-5B15-C425FB8B1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491" y="0"/>
            <a:ext cx="4181561" cy="62767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3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0783-5772-E960-FFEA-E105D84FF6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D48C38-293F-CCEB-C38B-D8D3A3519CF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84EBA8E-9263-7157-859D-C134C55DEEC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7614EAF6-B3DC-6FCE-43FA-AEA17D96AAC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6" name="Rectangle: Rounded Corners 5">
            <a:extLst>
              <a:ext uri="{FF2B5EF4-FFF2-40B4-BE49-F238E27FC236}">
                <a16:creationId xmlns:a16="http://schemas.microsoft.com/office/drawing/2014/main" id="{A55E11AA-4938-074A-148F-063DEFAF63B3}"/>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76301B-FE75-F8A6-0A81-D9CD70D4F25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1026" name="Picture 2" descr="Summer Sun Risin by W. Nikola-Lisa | Goodreads">
            <a:extLst>
              <a:ext uri="{FF2B5EF4-FFF2-40B4-BE49-F238E27FC236}">
                <a16:creationId xmlns:a16="http://schemas.microsoft.com/office/drawing/2014/main" id="{4ADB51D7-92D7-E35E-DE41-92E806D54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86" y="754662"/>
            <a:ext cx="5617159" cy="481301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03C07F1-41ED-808F-FABE-B862297F4EF6}"/>
              </a:ext>
            </a:extLst>
          </p:cNvPr>
          <p:cNvGrpSpPr/>
          <p:nvPr/>
        </p:nvGrpSpPr>
        <p:grpSpPr>
          <a:xfrm>
            <a:off x="6010656" y="1541604"/>
            <a:ext cx="6096000" cy="2812121"/>
            <a:chOff x="6096000" y="1470484"/>
            <a:chExt cx="6096000" cy="2812121"/>
          </a:xfrm>
        </p:grpSpPr>
        <p:sp>
          <p:nvSpPr>
            <p:cNvPr id="12" name="TextBox 11">
              <a:extLst>
                <a:ext uri="{FF2B5EF4-FFF2-40B4-BE49-F238E27FC236}">
                  <a16:creationId xmlns:a16="http://schemas.microsoft.com/office/drawing/2014/main" id="{68C3C6DE-7E97-B886-D474-246C683694E7}"/>
                </a:ext>
              </a:extLst>
            </p:cNvPr>
            <p:cNvSpPr txBox="1"/>
            <p:nvPr/>
          </p:nvSpPr>
          <p:spPr>
            <a:xfrm>
              <a:off x="6376423" y="1470484"/>
              <a:ext cx="5600191" cy="2308324"/>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book </a:t>
              </a:r>
              <a:r>
                <a:rPr lang="en-US" sz="4800" i="1">
                  <a:latin typeface="Avenir Next LT Pro" panose="020B0504020202020204" pitchFamily="34" charset="0"/>
                </a:rPr>
                <a:t>Summer Sun Risin’ </a:t>
              </a:r>
              <a:r>
                <a:rPr lang="en-US" sz="4800">
                  <a:latin typeface="Avenir Next LT Pro" panose="020B0504020202020204" pitchFamily="34" charset="0"/>
                </a:rPr>
                <a:t>by S. Nikola-Lisa. </a:t>
              </a:r>
            </a:p>
          </p:txBody>
        </p:sp>
        <p:sp>
          <p:nvSpPr>
            <p:cNvPr id="7" name="TextBox 6">
              <a:extLst>
                <a:ext uri="{FF2B5EF4-FFF2-40B4-BE49-F238E27FC236}">
                  <a16:creationId xmlns:a16="http://schemas.microsoft.com/office/drawing/2014/main" id="{0F4801F7-C96E-F89B-3F04-C54FE5B6EE75}"/>
                </a:ext>
              </a:extLst>
            </p:cNvPr>
            <p:cNvSpPr txBox="1"/>
            <p:nvPr/>
          </p:nvSpPr>
          <p:spPr>
            <a:xfrm>
              <a:off x="7630160" y="3944051"/>
              <a:ext cx="4561840" cy="307777"/>
            </a:xfrm>
            <a:prstGeom prst="rect">
              <a:avLst/>
            </a:prstGeom>
            <a:noFill/>
          </p:spPr>
          <p:txBody>
            <a:bodyPr wrap="square">
              <a:spAutoFit/>
            </a:bodyPr>
            <a:lstStyle/>
            <a:p>
              <a:pPr algn="ctr"/>
              <a:r>
                <a:rPr lang="en-US" sz="1400">
                  <a:hlinkClick r:id="rId4"/>
                </a:rPr>
                <a:t>https://youtu.be/GvyAh0G0lAw?si=zDvapj1UarU7QEF6</a:t>
              </a:r>
              <a:endParaRPr lang="en-US" sz="1400"/>
            </a:p>
          </p:txBody>
        </p:sp>
        <p:sp>
          <p:nvSpPr>
            <p:cNvPr id="8" name="TextBox 7">
              <a:extLst>
                <a:ext uri="{FF2B5EF4-FFF2-40B4-BE49-F238E27FC236}">
                  <a16:creationId xmlns:a16="http://schemas.microsoft.com/office/drawing/2014/main" id="{FB32AD8F-BB28-F7AC-DE54-A7ED415C0FAC}"/>
                </a:ext>
              </a:extLst>
            </p:cNvPr>
            <p:cNvSpPr txBox="1"/>
            <p:nvPr/>
          </p:nvSpPr>
          <p:spPr>
            <a:xfrm>
              <a:off x="6096000" y="3913273"/>
              <a:ext cx="1807464" cy="369332"/>
            </a:xfrm>
            <a:prstGeom prst="rect">
              <a:avLst/>
            </a:prstGeom>
            <a:noFill/>
          </p:spPr>
          <p:txBody>
            <a:bodyPr wrap="square">
              <a:spAutoFit/>
            </a:bodyPr>
            <a:lstStyle/>
            <a:p>
              <a:pPr algn="ctr"/>
              <a:r>
                <a:rPr lang="en-US" b="1">
                  <a:latin typeface="Avenir Next LT Pro" panose="020B0504020202020204" pitchFamily="34" charset="0"/>
                </a:rPr>
                <a:t>Read Aloud:</a:t>
              </a:r>
              <a:endParaRPr lang="en-US">
                <a:latin typeface="Avenir Next LT Pro" panose="020B0504020202020204" pitchFamily="34" charset="0"/>
              </a:endParaRPr>
            </a:p>
          </p:txBody>
        </p:sp>
      </p:grpSp>
    </p:spTree>
    <p:extLst>
      <p:ext uri="{BB962C8B-B14F-4D97-AF65-F5344CB8AC3E}">
        <p14:creationId xmlns:p14="http://schemas.microsoft.com/office/powerpoint/2010/main" val="94121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E1262-87FF-3CFF-2EF5-7ED9F96F50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FC8280-5B8B-1F6E-3A2D-938198ABF70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41E9D9F-E841-4812-32ED-167D4686324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9ED41905-2DD2-597A-8ECE-E151FD4DD0A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26735BB0-7071-E65C-27DF-70759DDDAEC7}"/>
              </a:ext>
            </a:extLst>
          </p:cNvPr>
          <p:cNvSpPr txBox="1"/>
          <p:nvPr/>
        </p:nvSpPr>
        <p:spPr>
          <a:xfrm>
            <a:off x="669174" y="2134543"/>
            <a:ext cx="10853651" cy="2308324"/>
          </a:xfrm>
          <a:prstGeom prst="rect">
            <a:avLst/>
          </a:prstGeom>
          <a:noFill/>
        </p:spPr>
        <p:txBody>
          <a:bodyPr wrap="square">
            <a:spAutoFit/>
          </a:bodyPr>
          <a:lstStyle/>
          <a:p>
            <a:pPr algn="ctr"/>
            <a:r>
              <a:rPr lang="en-US" sz="4800">
                <a:latin typeface="Avenir Next LT Pro" panose="020B0504020202020204" pitchFamily="34" charset="0"/>
              </a:rPr>
              <a:t>What do you notice about the boy in the book and how he interacts with the sun?</a:t>
            </a:r>
          </a:p>
        </p:txBody>
      </p:sp>
      <p:sp>
        <p:nvSpPr>
          <p:cNvPr id="6" name="Rectangle: Rounded Corners 5">
            <a:extLst>
              <a:ext uri="{FF2B5EF4-FFF2-40B4-BE49-F238E27FC236}">
                <a16:creationId xmlns:a16="http://schemas.microsoft.com/office/drawing/2014/main" id="{CC3B856D-4256-1799-2B0B-FF98B2EDF57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4A461E-71A9-22E7-7795-CB3FBFB0C57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spTree>
    <p:extLst>
      <p:ext uri="{BB962C8B-B14F-4D97-AF65-F5344CB8AC3E}">
        <p14:creationId xmlns:p14="http://schemas.microsoft.com/office/powerpoint/2010/main" val="323504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65BBF-B6BB-6D96-5E00-60906DBED3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AB6AAE-CF00-E0A6-7157-B8F1C7E52C0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3DFBA60-0792-5C12-5839-1E4F6FB73F7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88DBA8B9-EB4E-761B-77CB-029E2EE483A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6A Sun Stroll: Engage</a:t>
            </a:r>
          </a:p>
        </p:txBody>
      </p:sp>
      <p:sp>
        <p:nvSpPr>
          <p:cNvPr id="12" name="TextBox 11">
            <a:extLst>
              <a:ext uri="{FF2B5EF4-FFF2-40B4-BE49-F238E27FC236}">
                <a16:creationId xmlns:a16="http://schemas.microsoft.com/office/drawing/2014/main" id="{01E8522C-A271-02D7-4CF5-FD44E46A312B}"/>
              </a:ext>
            </a:extLst>
          </p:cNvPr>
          <p:cNvSpPr txBox="1"/>
          <p:nvPr/>
        </p:nvSpPr>
        <p:spPr>
          <a:xfrm>
            <a:off x="374584" y="1594215"/>
            <a:ext cx="7385459" cy="3046988"/>
          </a:xfrm>
          <a:prstGeom prst="rect">
            <a:avLst/>
          </a:prstGeom>
          <a:noFill/>
        </p:spPr>
        <p:txBody>
          <a:bodyPr wrap="square">
            <a:spAutoFit/>
          </a:bodyPr>
          <a:lstStyle/>
          <a:p>
            <a:pPr algn="ctr"/>
            <a:r>
              <a:rPr lang="en-US" sz="4800">
                <a:latin typeface="Avenir Next LT Pro" panose="020B0504020202020204" pitchFamily="34" charset="0"/>
              </a:rPr>
              <a:t>How does this apply to our own experience when we go outside in the morning? </a:t>
            </a:r>
          </a:p>
        </p:txBody>
      </p:sp>
      <p:sp>
        <p:nvSpPr>
          <p:cNvPr id="6" name="Rectangle: Rounded Corners 5">
            <a:extLst>
              <a:ext uri="{FF2B5EF4-FFF2-40B4-BE49-F238E27FC236}">
                <a16:creationId xmlns:a16="http://schemas.microsoft.com/office/drawing/2014/main" id="{D36FD4B8-68EC-C677-47FD-3B9EB760167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48336A-2B2D-0943-E482-91309224A71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6A</a:t>
            </a:r>
            <a:endParaRPr lang="en-US" sz="2000"/>
          </a:p>
        </p:txBody>
      </p:sp>
      <p:pic>
        <p:nvPicPr>
          <p:cNvPr id="1026" name="Picture 2" descr="Sunrise&amp;#95;3">
            <a:extLst>
              <a:ext uri="{FF2B5EF4-FFF2-40B4-BE49-F238E27FC236}">
                <a16:creationId xmlns:a16="http://schemas.microsoft.com/office/drawing/2014/main" id="{61F95F19-752B-6798-930E-990284F9F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073" y="-32138"/>
            <a:ext cx="4197927" cy="62968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6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3008</Words>
  <Application>Microsoft Office PowerPoint</Application>
  <PresentationFormat>Widescreen</PresentationFormat>
  <Paragraphs>354</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cp:revision>
  <dcterms:created xsi:type="dcterms:W3CDTF">2025-07-15T17:51:11Z</dcterms:created>
  <dcterms:modified xsi:type="dcterms:W3CDTF">2025-08-14T14:34:16Z</dcterms:modified>
</cp:coreProperties>
</file>