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16" r:id="rId3"/>
    <p:sldId id="315"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3C3C"/>
    <a:srgbClr val="B4733B"/>
    <a:srgbClr val="CB9952"/>
    <a:srgbClr val="C08A4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840E8-E3E5-4FEB-8C86-39419967CE9A}" v="1" dt="2025-08-29T19:59:14.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86" autoAdjust="0"/>
  </p:normalViewPr>
  <p:slideViewPr>
    <p:cSldViewPr snapToGrid="0">
      <p:cViewPr varScale="1">
        <p:scale>
          <a:sx n="68" d="100"/>
          <a:sy n="68" d="100"/>
        </p:scale>
        <p:origin x="12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640EF-C155-4CB1-8106-F2A0C2843532}"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5B13F-AC52-4B07-83C6-0207E6A76429}" type="slidenum">
              <a:rPr lang="en-US" smtClean="0"/>
              <a:t>‹#›</a:t>
            </a:fld>
            <a:endParaRPr lang="en-US"/>
          </a:p>
        </p:txBody>
      </p:sp>
    </p:spTree>
    <p:extLst>
      <p:ext uri="{BB962C8B-B14F-4D97-AF65-F5344CB8AC3E}">
        <p14:creationId xmlns:p14="http://schemas.microsoft.com/office/powerpoint/2010/main" val="106549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1DF3-31D3-45E6-6A23-153C43D7F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695C0-F0C4-F784-A864-1D96D5C83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E3731-F9B1-F631-B673-1E49255DF47D}"/>
              </a:ext>
            </a:extLst>
          </p:cNvPr>
          <p:cNvSpPr>
            <a:spLocks noGrp="1"/>
          </p:cNvSpPr>
          <p:nvPr>
            <p:ph type="body" idx="1"/>
          </p:nvPr>
        </p:nvSpPr>
        <p:spPr/>
        <p:txBody>
          <a:bodyPr/>
          <a:lstStyle/>
          <a:p>
            <a:r>
              <a:rPr lang="en-US" i="0" dirty="0"/>
              <a:t>Have students open their student guide to the </a:t>
            </a:r>
            <a:r>
              <a:rPr lang="en-US" b="1" i="0" dirty="0"/>
              <a:t>Unit 6 Exploring the Phenomenon </a:t>
            </a:r>
            <a:r>
              <a:rPr lang="en-US" i="0" dirty="0"/>
              <a:t>section on pages 130-131. Discuss the </a:t>
            </a:r>
            <a:r>
              <a:rPr lang="en-US" b="1" i="0" dirty="0"/>
              <a:t>Talk About It</a:t>
            </a:r>
            <a:r>
              <a:rPr lang="en-US" i="0" dirty="0"/>
              <a:t>.</a:t>
            </a:r>
          </a:p>
          <a:p>
            <a:r>
              <a:rPr lang="en-US" dirty="0"/>
              <a:t>What do these photos in common?</a:t>
            </a:r>
          </a:p>
          <a:p>
            <a:r>
              <a:rPr lang="en-US"/>
              <a:t>Is the Earth constantly changing?</a:t>
            </a:r>
            <a:endParaRPr lang="en-US" dirty="0"/>
          </a:p>
          <a:p>
            <a:r>
              <a:rPr lang="en-US" dirty="0"/>
              <a:t>Can natural events happen quickly or slowly over time?</a:t>
            </a:r>
          </a:p>
          <a:p>
            <a:r>
              <a:rPr lang="en-US" dirty="0"/>
              <a:t>How can we reduce our impact on Earth?</a:t>
            </a:r>
          </a:p>
        </p:txBody>
      </p:sp>
      <p:sp>
        <p:nvSpPr>
          <p:cNvPr id="4" name="Slide Number Placeholder 3">
            <a:extLst>
              <a:ext uri="{FF2B5EF4-FFF2-40B4-BE49-F238E27FC236}">
                <a16:creationId xmlns:a16="http://schemas.microsoft.com/office/drawing/2014/main" id="{A86ED6C6-03E3-AC21-3AC7-C3C849E0334E}"/>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89592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9387-526E-AFEF-D035-835FBE5FC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BF54D-7865-DA6E-7444-624CBCC97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E10B1-9159-30C7-E535-F439B27B83C0}"/>
              </a:ext>
            </a:extLst>
          </p:cNvPr>
          <p:cNvSpPr>
            <a:spLocks noGrp="1"/>
          </p:cNvSpPr>
          <p:nvPr>
            <p:ph type="body" idx="1"/>
          </p:nvPr>
        </p:nvSpPr>
        <p:spPr/>
        <p:txBody>
          <a:bodyPr/>
          <a:lstStyle/>
          <a:p>
            <a:r>
              <a:rPr lang="en-US" i="0" dirty="0"/>
              <a:t>Allow students have had a chance to work individually or in groups, allow students to share their answers. If students give a variety of problems, allow their group to find a solution to that particular problem.</a:t>
            </a:r>
          </a:p>
        </p:txBody>
      </p:sp>
      <p:sp>
        <p:nvSpPr>
          <p:cNvPr id="4" name="Slide Number Placeholder 3">
            <a:extLst>
              <a:ext uri="{FF2B5EF4-FFF2-40B4-BE49-F238E27FC236}">
                <a16:creationId xmlns:a16="http://schemas.microsoft.com/office/drawing/2014/main" id="{865FBBC0-3603-5382-8C62-71AE69AEFA0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28656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809D-5453-E276-7375-4D2F05FF3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A9FA9-542E-BA94-63B2-7937C3BF0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A28F0-874B-9214-8659-C5B750EC9BBB}"/>
              </a:ext>
            </a:extLst>
          </p:cNvPr>
          <p:cNvSpPr>
            <a:spLocks noGrp="1"/>
          </p:cNvSpPr>
          <p:nvPr>
            <p:ph type="body" idx="1"/>
          </p:nvPr>
        </p:nvSpPr>
        <p:spPr/>
        <p:txBody>
          <a:bodyPr/>
          <a:lstStyle/>
          <a:p>
            <a:r>
              <a:rPr lang="en-US" i="0" dirty="0"/>
              <a:t>Now that we understand the problem, let’s research and design solutions. Here is an example of a problem that our wildlife faced and the solution presented. </a:t>
            </a:r>
          </a:p>
          <a:p>
            <a:endParaRPr lang="en-US" i="0" dirty="0"/>
          </a:p>
          <a:p>
            <a:r>
              <a:rPr lang="en-US" i="0" dirty="0"/>
              <a:t>Read the </a:t>
            </a:r>
            <a:r>
              <a:rPr lang="en-US" b="1" i="0" dirty="0"/>
              <a:t>Fun Fact </a:t>
            </a:r>
            <a:r>
              <a:rPr lang="en-US" i="0" dirty="0"/>
              <a:t>about Peanut the red-eared slider on Page 135.</a:t>
            </a:r>
          </a:p>
        </p:txBody>
      </p:sp>
      <p:sp>
        <p:nvSpPr>
          <p:cNvPr id="4" name="Slide Number Placeholder 3">
            <a:extLst>
              <a:ext uri="{FF2B5EF4-FFF2-40B4-BE49-F238E27FC236}">
                <a16:creationId xmlns:a16="http://schemas.microsoft.com/office/drawing/2014/main" id="{84A5AE3D-A570-9EC5-918F-AF4E6AD96ED1}"/>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97465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CBBB-13E4-C562-CD41-FBC411FB3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2A6A3-4C0A-4D3D-AA76-8A30B1939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EE378-F1BF-6C94-E9BB-FDC9290E0225}"/>
              </a:ext>
            </a:extLst>
          </p:cNvPr>
          <p:cNvSpPr>
            <a:spLocks noGrp="1"/>
          </p:cNvSpPr>
          <p:nvPr>
            <p:ph type="body" idx="1"/>
          </p:nvPr>
        </p:nvSpPr>
        <p:spPr/>
        <p:txBody>
          <a:bodyPr/>
          <a:lstStyle/>
          <a:p>
            <a:r>
              <a:rPr lang="en-US" i="0" dirty="0"/>
              <a:t>Explain to students that the Missouri Department of Conservation (MDC) and the Missouri Department of Transportation (MoDOT) developed a program called the Trash Can Contest. The campaign was created to raise awareness and discourage littering. The contest encourages students from kindergarten through eighth grade to join the fight against litter by decorating and displaying large trash can with the “No </a:t>
            </a:r>
            <a:r>
              <a:rPr lang="en-US" i="0" dirty="0" err="1"/>
              <a:t>MOre</a:t>
            </a:r>
            <a:r>
              <a:rPr lang="en-US" i="0" dirty="0"/>
              <a:t> Trash!” logo and a litter prevention message using a variety of creative mediums. This solution resulted in students sharing the message of trash pick-up and keeping our state clean.</a:t>
            </a:r>
          </a:p>
        </p:txBody>
      </p:sp>
      <p:sp>
        <p:nvSpPr>
          <p:cNvPr id="4" name="Slide Number Placeholder 3">
            <a:extLst>
              <a:ext uri="{FF2B5EF4-FFF2-40B4-BE49-F238E27FC236}">
                <a16:creationId xmlns:a16="http://schemas.microsoft.com/office/drawing/2014/main" id="{3DE923A8-729A-6509-C77E-F8D4CC353777}"/>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97551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D666-8DA2-7012-C0E7-BC06032B6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1A705-45B9-F575-7E6A-88100E32E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E2675-C0BC-C141-DA8D-17C450230035}"/>
              </a:ext>
            </a:extLst>
          </p:cNvPr>
          <p:cNvSpPr>
            <a:spLocks noGrp="1"/>
          </p:cNvSpPr>
          <p:nvPr>
            <p:ph type="body" idx="1"/>
          </p:nvPr>
        </p:nvSpPr>
        <p:spPr/>
        <p:txBody>
          <a:bodyPr/>
          <a:lstStyle/>
          <a:p>
            <a:r>
              <a:rPr lang="en-US" i="0" dirty="0"/>
              <a:t>If you would like to join the campaign, click on the </a:t>
            </a:r>
            <a:r>
              <a:rPr lang="en-US" i="1" dirty="0"/>
              <a:t>Trash Can Contest </a:t>
            </a:r>
            <a:r>
              <a:rPr lang="en-US" i="0" dirty="0"/>
              <a:t>link in the </a:t>
            </a:r>
            <a:r>
              <a:rPr lang="en-US" i="1" dirty="0"/>
              <a:t>MDC Teacher Portal</a:t>
            </a:r>
            <a:r>
              <a:rPr lang="en-US" i="0" dirty="0"/>
              <a:t>. https://www.modot.org/trash-can-contest </a:t>
            </a:r>
          </a:p>
          <a:p>
            <a:endParaRPr lang="en-US" i="0" dirty="0"/>
          </a:p>
          <a:p>
            <a:r>
              <a:rPr lang="en-US" i="0" dirty="0"/>
              <a:t>Watch the </a:t>
            </a:r>
            <a:r>
              <a:rPr lang="en-US" i="1" dirty="0"/>
              <a:t>No </a:t>
            </a:r>
            <a:r>
              <a:rPr lang="en-US" i="1" dirty="0" err="1"/>
              <a:t>MOre</a:t>
            </a:r>
            <a:r>
              <a:rPr lang="en-US" i="1" dirty="0"/>
              <a:t> Trash! </a:t>
            </a:r>
            <a:r>
              <a:rPr lang="en-US" i="0" dirty="0"/>
              <a:t>Video from the MDC Teacher Portal. </a:t>
            </a:r>
          </a:p>
        </p:txBody>
      </p:sp>
      <p:sp>
        <p:nvSpPr>
          <p:cNvPr id="4" name="Slide Number Placeholder 3">
            <a:extLst>
              <a:ext uri="{FF2B5EF4-FFF2-40B4-BE49-F238E27FC236}">
                <a16:creationId xmlns:a16="http://schemas.microsoft.com/office/drawing/2014/main" id="{176FF438-496A-5797-8BA4-F0EF703BCA1F}"/>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19613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D752-D526-967D-B58C-F7D5BF36F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99376-ADF9-E622-423B-448FA8997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A16DB-50FB-68E8-856B-21817FB12496}"/>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FA26D1C-926B-F41E-0FF7-4B461BAECF3B}"/>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822825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EC62-D7A4-6B41-A067-0A630BD5F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884C7-A5FB-BD7E-4F55-A91559460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53959-5BC4-553D-C54C-E2B2849D6ADC}"/>
              </a:ext>
            </a:extLst>
          </p:cNvPr>
          <p:cNvSpPr>
            <a:spLocks noGrp="1"/>
          </p:cNvSpPr>
          <p:nvPr>
            <p:ph type="body" idx="1"/>
          </p:nvPr>
        </p:nvSpPr>
        <p:spPr/>
        <p:txBody>
          <a:bodyPr/>
          <a:lstStyle/>
          <a:p>
            <a:r>
              <a:rPr lang="en-US" i="0" dirty="0"/>
              <a:t>Tell students to discuss in their group a possible solution to the problem discovered outside. Give students the opportunity to research solutions for preventing litter by sharing the online children’s encyclopedia links or gathering books from your local or school library. As students gather information, tell them to share ideas with their group as they research.</a:t>
            </a:r>
          </a:p>
        </p:txBody>
      </p:sp>
      <p:sp>
        <p:nvSpPr>
          <p:cNvPr id="4" name="Slide Number Placeholder 3">
            <a:extLst>
              <a:ext uri="{FF2B5EF4-FFF2-40B4-BE49-F238E27FC236}">
                <a16:creationId xmlns:a16="http://schemas.microsoft.com/office/drawing/2014/main" id="{78ED536A-B487-522C-96BB-76A652A6658E}"/>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8934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20F1-04DF-DE97-2B98-A43EC7943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F5D97-CC7D-6369-49AD-44BC597F0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14712-5D58-1CE3-B80E-5DFAA07436EA}"/>
              </a:ext>
            </a:extLst>
          </p:cNvPr>
          <p:cNvSpPr>
            <a:spLocks noGrp="1"/>
          </p:cNvSpPr>
          <p:nvPr>
            <p:ph type="body" idx="1"/>
          </p:nvPr>
        </p:nvSpPr>
        <p:spPr/>
        <p:txBody>
          <a:bodyPr/>
          <a:lstStyle/>
          <a:p>
            <a:r>
              <a:rPr lang="en-US" i="0" dirty="0"/>
              <a:t>Have students fill out </a:t>
            </a:r>
            <a:r>
              <a:rPr lang="en-US" b="1" i="0" dirty="0"/>
              <a:t>Science Notebook 6A What’s the Solution? Plan It Out! </a:t>
            </a:r>
            <a:r>
              <a:rPr lang="en-US" i="0" dirty="0"/>
              <a:t>on student guide Page 136 to describe their solution. </a:t>
            </a:r>
          </a:p>
          <a:p>
            <a:endParaRPr lang="en-US" i="0" dirty="0"/>
          </a:p>
          <a:p>
            <a:r>
              <a:rPr lang="en-US" i="0" dirty="0"/>
              <a:t>Students will do the following in their student guide:</a:t>
            </a:r>
          </a:p>
          <a:p>
            <a:pPr marL="228600" indent="-228600">
              <a:buFont typeface="+mj-lt"/>
              <a:buAutoNum type="arabicPeriod"/>
            </a:pPr>
            <a:r>
              <a:rPr lang="en-US" i="0" dirty="0"/>
              <a:t>Name their solution</a:t>
            </a:r>
          </a:p>
          <a:p>
            <a:pPr marL="228600" indent="-228600">
              <a:buFont typeface="+mj-lt"/>
              <a:buAutoNum type="arabicPeriod"/>
            </a:pPr>
            <a:r>
              <a:rPr lang="en-US" i="0" dirty="0"/>
              <a:t>Draw a picture of their solution to the problem</a:t>
            </a:r>
          </a:p>
          <a:p>
            <a:pPr marL="228600" indent="-228600">
              <a:buFont typeface="+mj-lt"/>
              <a:buAutoNum type="arabicPeriod"/>
            </a:pPr>
            <a:r>
              <a:rPr lang="en-US" i="0" dirty="0"/>
              <a:t>Circle whether their solution is a tool or action. (</a:t>
            </a:r>
            <a:r>
              <a:rPr lang="en-US" b="1" i="0" dirty="0"/>
              <a:t>Teacher Note: </a:t>
            </a:r>
            <a:r>
              <a:rPr lang="en-US" i="0" dirty="0"/>
              <a:t>Discuss with your students what is meant by </a:t>
            </a:r>
            <a:r>
              <a:rPr lang="en-US" b="1" i="0" dirty="0"/>
              <a:t>“tool” </a:t>
            </a:r>
            <a:r>
              <a:rPr lang="en-US" i="0" dirty="0"/>
              <a:t>and </a:t>
            </a:r>
            <a:r>
              <a:rPr lang="en-US" b="1" i="0" dirty="0"/>
              <a:t>“action.” </a:t>
            </a:r>
            <a:r>
              <a:rPr lang="en-US" i="0" dirty="0"/>
              <a:t>The definitions are found on the student guide page.)</a:t>
            </a:r>
          </a:p>
          <a:p>
            <a:pPr marL="228600" indent="-228600">
              <a:buFont typeface="+mj-lt"/>
              <a:buAutoNum type="arabicPeriod"/>
            </a:pPr>
            <a:r>
              <a:rPr lang="en-US" i="0" dirty="0"/>
              <a:t>Fill in the blanks explaining how their solution solves the problem.</a:t>
            </a:r>
          </a:p>
          <a:p>
            <a:pPr marL="228600" indent="-228600">
              <a:buFont typeface="+mj-lt"/>
              <a:buAutoNum type="arabicPeriod"/>
            </a:pPr>
            <a:r>
              <a:rPr lang="en-US" i="0" dirty="0"/>
              <a:t>Describe what their solution needs to work. If it is a tool, then materials would be needed. If it is an action, then students will need to write the tasks that need to be completed. </a:t>
            </a:r>
          </a:p>
        </p:txBody>
      </p:sp>
      <p:sp>
        <p:nvSpPr>
          <p:cNvPr id="4" name="Slide Number Placeholder 3">
            <a:extLst>
              <a:ext uri="{FF2B5EF4-FFF2-40B4-BE49-F238E27FC236}">
                <a16:creationId xmlns:a16="http://schemas.microsoft.com/office/drawing/2014/main" id="{3AE2BD32-74F4-5D8F-5FCA-CDC78D8E4F3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0555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D7C4-81C9-32F0-6177-82D339D6E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C37C1-00D3-F44A-EF84-ABCFCDEFD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E2DC9-8E32-ACCE-DBE1-DCDE90F22CCF}"/>
              </a:ext>
            </a:extLst>
          </p:cNvPr>
          <p:cNvSpPr>
            <a:spLocks noGrp="1"/>
          </p:cNvSpPr>
          <p:nvPr>
            <p:ph type="body" idx="1"/>
          </p:nvPr>
        </p:nvSpPr>
        <p:spPr/>
        <p:txBody>
          <a:bodyPr/>
          <a:lstStyle/>
          <a:p>
            <a:r>
              <a:rPr lang="en-US" i="0" dirty="0"/>
              <a:t>Allow students time to transfer their ideas to a poster. They will draw the problem and the solution, giving a description from their student guide. </a:t>
            </a:r>
          </a:p>
          <a:p>
            <a:endParaRPr lang="en-US" i="0" dirty="0"/>
          </a:p>
          <a:p>
            <a:r>
              <a:rPr lang="en-US" i="0" dirty="0"/>
              <a:t>Examples of possible solutions:</a:t>
            </a:r>
          </a:p>
          <a:p>
            <a:pPr marL="171450" indent="-171450">
              <a:buFont typeface="Arial" panose="020B0604020202020204" pitchFamily="34" charset="0"/>
              <a:buChar char="•"/>
            </a:pPr>
            <a:r>
              <a:rPr lang="en-US" i="0" dirty="0"/>
              <a:t>Make signs or paint messages on storm drains to encourage people not to litter. (Storm drain stenciling in some areas needs to be approved by the local municipalities.)</a:t>
            </a:r>
          </a:p>
          <a:p>
            <a:pPr marL="171450" indent="-171450">
              <a:buFont typeface="Arial" panose="020B0604020202020204" pitchFamily="34" charset="0"/>
              <a:buChar char="•"/>
            </a:pPr>
            <a:r>
              <a:rPr lang="en-US" i="0" dirty="0"/>
              <a:t>Put trash cans at various places for people to put their trash.</a:t>
            </a:r>
          </a:p>
          <a:p>
            <a:pPr marL="171450" indent="-171450">
              <a:buFont typeface="Arial" panose="020B0604020202020204" pitchFamily="34" charset="0"/>
              <a:buChar char="•"/>
            </a:pPr>
            <a:r>
              <a:rPr lang="en-US" i="0" dirty="0"/>
              <a:t>Pick up trash at certain times during the year.</a:t>
            </a:r>
          </a:p>
          <a:p>
            <a:pPr marL="171450" indent="-171450">
              <a:buFont typeface="Arial" panose="020B0604020202020204" pitchFamily="34" charset="0"/>
              <a:buChar char="•"/>
            </a:pPr>
            <a:r>
              <a:rPr lang="en-US" i="0" dirty="0"/>
              <a:t>Tell people not to litter.</a:t>
            </a:r>
          </a:p>
          <a:p>
            <a:pPr marL="171450" indent="-171450">
              <a:buFont typeface="Arial" panose="020B0604020202020204" pitchFamily="34" charset="0"/>
              <a:buChar char="•"/>
            </a:pPr>
            <a:r>
              <a:rPr lang="en-US" i="0" dirty="0"/>
              <a:t>Make a poster to hang up or hand out telling people not to litter.</a:t>
            </a:r>
          </a:p>
          <a:p>
            <a:pPr marL="171450" indent="-171450">
              <a:buFont typeface="Arial" panose="020B0604020202020204" pitchFamily="34" charset="0"/>
              <a:buChar char="•"/>
            </a:pPr>
            <a:r>
              <a:rPr lang="en-US" i="0" dirty="0"/>
              <a:t>Volunteer to sweep trash off parking lots so when it rains the trash won’t get washed in drainage ditches.</a:t>
            </a:r>
          </a:p>
          <a:p>
            <a:pPr marL="171450" indent="-171450">
              <a:buFont typeface="Arial" panose="020B0604020202020204" pitchFamily="34" charset="0"/>
              <a:buChar char="•"/>
            </a:pPr>
            <a:r>
              <a:rPr lang="en-US" i="0" dirty="0"/>
              <a:t>Put trash cans with tight sealing lids around your schoolyard or city so people have a place to put their trash.</a:t>
            </a:r>
          </a:p>
          <a:p>
            <a:pPr marL="171450" indent="-171450">
              <a:buFont typeface="Arial" panose="020B0604020202020204" pitchFamily="34" charset="0"/>
              <a:buChar char="•"/>
            </a:pPr>
            <a:r>
              <a:rPr lang="en-US" i="0" dirty="0"/>
              <a:t>Construct drain covers to put over the drainage ditches so trash can’t be carried to streams or rivers.</a:t>
            </a:r>
          </a:p>
          <a:p>
            <a:pPr marL="171450" indent="-171450">
              <a:buFont typeface="Arial" panose="020B0604020202020204" pitchFamily="34" charset="0"/>
              <a:buChar char="•"/>
            </a:pPr>
            <a:r>
              <a:rPr lang="en-US" i="0" dirty="0"/>
              <a:t>Modify a drain cover so it keeps out more trash.</a:t>
            </a:r>
          </a:p>
          <a:p>
            <a:pPr marL="171450" indent="-171450">
              <a:buFont typeface="Arial" panose="020B0604020202020204" pitchFamily="34" charset="0"/>
              <a:buChar char="•"/>
            </a:pPr>
            <a:r>
              <a:rPr lang="en-US" i="0" dirty="0"/>
              <a:t>Make lids that fit trash cans better so that wind can’t blow trash out.</a:t>
            </a:r>
          </a:p>
        </p:txBody>
      </p:sp>
      <p:sp>
        <p:nvSpPr>
          <p:cNvPr id="4" name="Slide Number Placeholder 3">
            <a:extLst>
              <a:ext uri="{FF2B5EF4-FFF2-40B4-BE49-F238E27FC236}">
                <a16:creationId xmlns:a16="http://schemas.microsoft.com/office/drawing/2014/main" id="{D4DDF6D6-BDAB-5F77-CEAA-7ED1BA7F1EC5}"/>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74006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7A5A-FB5C-3CBA-2A4B-8BBEACD8C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9B276-7BFB-8071-2FA1-548F06131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F4BF6-DCC1-EB58-3BBB-3BFDE2CE3AF2}"/>
              </a:ext>
            </a:extLst>
          </p:cNvPr>
          <p:cNvSpPr>
            <a:spLocks noGrp="1"/>
          </p:cNvSpPr>
          <p:nvPr>
            <p:ph type="body" idx="1"/>
          </p:nvPr>
        </p:nvSpPr>
        <p:spPr/>
        <p:txBody>
          <a:bodyPr/>
          <a:lstStyle/>
          <a:p>
            <a:r>
              <a:rPr lang="en-US" i="0" dirty="0"/>
              <a:t>Students will post their posters around the room for a </a:t>
            </a:r>
            <a:r>
              <a:rPr lang="en-US" i="1" dirty="0"/>
              <a:t>Solving Schoolyard Scraps Symposium</a:t>
            </a:r>
            <a:r>
              <a:rPr lang="en-US" i="0" dirty="0"/>
              <a:t>. Write “Welcome to Solving Schoolyard Scraps Symposium” on the board. Tell students that a symposium is a gathering of people who come together to discuss the same topic. </a:t>
            </a:r>
          </a:p>
        </p:txBody>
      </p:sp>
      <p:sp>
        <p:nvSpPr>
          <p:cNvPr id="4" name="Slide Number Placeholder 3">
            <a:extLst>
              <a:ext uri="{FF2B5EF4-FFF2-40B4-BE49-F238E27FC236}">
                <a16:creationId xmlns:a16="http://schemas.microsoft.com/office/drawing/2014/main" id="{618562A4-9482-C2B1-C177-10EF5E9B3032}"/>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579142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46AAD-56E4-034F-DE1B-314BD2331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0199D-1AC8-8FF4-556F-28418192E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A4E59-FBCE-7919-FECE-BE861907B3E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18E91F0B-9FFA-002B-1AF1-DE93E7CDB89F}"/>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68094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506C-B408-1136-EFC8-B6C95822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945AF-4AFF-2F09-1A21-703BC9D90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B63A-5446-A780-5E41-F594A8C6E02E}"/>
              </a:ext>
            </a:extLst>
          </p:cNvPr>
          <p:cNvSpPr>
            <a:spLocks noGrp="1"/>
          </p:cNvSpPr>
          <p:nvPr>
            <p:ph type="body" idx="1"/>
          </p:nvPr>
        </p:nvSpPr>
        <p:spPr/>
        <p:txBody>
          <a:bodyPr/>
          <a:lstStyle/>
          <a:p>
            <a:r>
              <a:rPr lang="en-US" i="0" dirty="0"/>
              <a:t>Have students open their student guide to the </a:t>
            </a:r>
            <a:r>
              <a:rPr lang="en-US" b="1" i="0" dirty="0"/>
              <a:t>Lesson 6A A Little Less Litter</a:t>
            </a:r>
            <a:r>
              <a:rPr lang="en-US" i="0" dirty="0"/>
              <a:t> introduction on Page 132. Read the guiding question together. </a:t>
            </a:r>
          </a:p>
        </p:txBody>
      </p:sp>
      <p:sp>
        <p:nvSpPr>
          <p:cNvPr id="4" name="Slide Number Placeholder 3">
            <a:extLst>
              <a:ext uri="{FF2B5EF4-FFF2-40B4-BE49-F238E27FC236}">
                <a16:creationId xmlns:a16="http://schemas.microsoft.com/office/drawing/2014/main" id="{35F046CE-D1A3-A46A-E405-224E4F24D864}"/>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053540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5552-0487-74FC-81EE-8E7D2ECFC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71503-7D72-73BC-5650-EFD3C4AD1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D08AD-1186-F872-C73F-B97C2857B645}"/>
              </a:ext>
            </a:extLst>
          </p:cNvPr>
          <p:cNvSpPr>
            <a:spLocks noGrp="1"/>
          </p:cNvSpPr>
          <p:nvPr>
            <p:ph type="body" idx="1"/>
          </p:nvPr>
        </p:nvSpPr>
        <p:spPr/>
        <p:txBody>
          <a:bodyPr/>
          <a:lstStyle/>
          <a:p>
            <a:r>
              <a:rPr lang="en-US" i="0" dirty="0"/>
              <a:t>Tell students that they will consider and discuss the different solutions and how each solution helps to solve the problem. Explain to students that when they discuss other groups’ ideas, they will be identifying strengths and weaknesses of each other’s designs. </a:t>
            </a:r>
            <a:r>
              <a:rPr lang="en-US" i="1" dirty="0"/>
              <a:t>A </a:t>
            </a:r>
            <a:r>
              <a:rPr lang="en-US" b="1" i="1" dirty="0"/>
              <a:t>strength</a:t>
            </a:r>
            <a:r>
              <a:rPr lang="en-US" i="1" dirty="0"/>
              <a:t> is something that works better or best for our goal. A </a:t>
            </a:r>
            <a:r>
              <a:rPr lang="en-US" b="1" i="1" dirty="0"/>
              <a:t>weakness</a:t>
            </a:r>
            <a:r>
              <a:rPr lang="en-US" i="1" dirty="0"/>
              <a:t> is something that does not work as well for the goal.</a:t>
            </a:r>
          </a:p>
        </p:txBody>
      </p:sp>
      <p:sp>
        <p:nvSpPr>
          <p:cNvPr id="4" name="Slide Number Placeholder 3">
            <a:extLst>
              <a:ext uri="{FF2B5EF4-FFF2-40B4-BE49-F238E27FC236}">
                <a16:creationId xmlns:a16="http://schemas.microsoft.com/office/drawing/2014/main" id="{D3EED461-2EDB-8D6A-E14D-4E66918F26E8}"/>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7073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5984-F9E7-D4FF-642C-F1EB20BA0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00CB5-786C-DB1B-7A3F-A556E1E68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A5562-954E-C7AD-9EAE-01841D3BD6B3}"/>
              </a:ext>
            </a:extLst>
          </p:cNvPr>
          <p:cNvSpPr>
            <a:spLocks noGrp="1"/>
          </p:cNvSpPr>
          <p:nvPr>
            <p:ph type="body" idx="1"/>
          </p:nvPr>
        </p:nvSpPr>
        <p:spPr/>
        <p:txBody>
          <a:bodyPr/>
          <a:lstStyle/>
          <a:p>
            <a:r>
              <a:rPr lang="en-US" i="0" dirty="0"/>
              <a:t>Before sharing ideas, have students work in their small groups and discuss what they think are the strengths and weaknesses of their own design. They can use the </a:t>
            </a:r>
            <a:r>
              <a:rPr lang="en-US" b="1" i="0" dirty="0"/>
              <a:t>Science Notebook 6A Solving Schoolyard Scraps Feedback: Present and Evaluate </a:t>
            </a:r>
            <a:r>
              <a:rPr lang="en-US" i="0" dirty="0"/>
              <a:t>section on student guide Page 137 to evaluate their own design, or for more space, you can have students develop their own graphic organizer to keep notes during the presentations.</a:t>
            </a:r>
          </a:p>
          <a:p>
            <a:endParaRPr lang="en-US" i="0" dirty="0"/>
          </a:p>
          <a:p>
            <a:r>
              <a:rPr lang="en-US" i="0" dirty="0"/>
              <a:t>Remind students to be very positive and encouraging as others share their ideas.</a:t>
            </a:r>
          </a:p>
        </p:txBody>
      </p:sp>
      <p:sp>
        <p:nvSpPr>
          <p:cNvPr id="4" name="Slide Number Placeholder 3">
            <a:extLst>
              <a:ext uri="{FF2B5EF4-FFF2-40B4-BE49-F238E27FC236}">
                <a16:creationId xmlns:a16="http://schemas.microsoft.com/office/drawing/2014/main" id="{6F146B6F-4279-CB83-DC3B-231E0AF7DAD2}"/>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79445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89222-B707-E232-10AF-3B718F5A5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A59C8-03DD-C75F-BA08-DD1D7EB1B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4CBEC-21B9-B767-311D-6FDAEA02F9A0}"/>
              </a:ext>
            </a:extLst>
          </p:cNvPr>
          <p:cNvSpPr>
            <a:spLocks noGrp="1"/>
          </p:cNvSpPr>
          <p:nvPr>
            <p:ph type="body" idx="1"/>
          </p:nvPr>
        </p:nvSpPr>
        <p:spPr/>
        <p:txBody>
          <a:bodyPr/>
          <a:lstStyle/>
          <a:p>
            <a:r>
              <a:rPr lang="en-US" i="0" dirty="0"/>
              <a:t>Allow students, one group at a time, to share their poster and their ideas with the class. After each group shares their idea, allow the rest of the class to discuss in small groups the pros and cons of that solution. They can use the chart on </a:t>
            </a:r>
            <a:r>
              <a:rPr lang="en-US" b="1" i="0" dirty="0"/>
              <a:t>Science Notebook 6A Solving Schoolyard Scraps Feedback: Present and Evaluate </a:t>
            </a:r>
            <a:r>
              <a:rPr lang="en-US" i="0" dirty="0"/>
              <a:t>on Page 137 as a guide. When the small groups are done discussing the solutions, have them share their feedback with the whole class. Write their feedback on the board.</a:t>
            </a:r>
          </a:p>
          <a:p>
            <a:endParaRPr lang="en-US" i="0" dirty="0"/>
          </a:p>
          <a:p>
            <a:r>
              <a:rPr lang="en-US" i="0" dirty="0"/>
              <a:t>Students need to be kind, even when they are pointing out weaknesses. Likewise, when a group’s idea is being evaluated, students in that group should be open-minded if someone points out a way their idea might not work. If students are having challenges giving appropriate verbal feedback, ask students to write down their feedback first.</a:t>
            </a:r>
          </a:p>
        </p:txBody>
      </p:sp>
      <p:sp>
        <p:nvSpPr>
          <p:cNvPr id="4" name="Slide Number Placeholder 3">
            <a:extLst>
              <a:ext uri="{FF2B5EF4-FFF2-40B4-BE49-F238E27FC236}">
                <a16:creationId xmlns:a16="http://schemas.microsoft.com/office/drawing/2014/main" id="{B1F8AE59-4125-4A28-BF14-D2D813303A7A}"/>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65617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7D49F-7D91-1870-D879-56CAB08D7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30132-9667-3FF9-583B-F6B626D15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D44DE-3C31-1320-DA29-5C1C1F1D06BC}"/>
              </a:ext>
            </a:extLst>
          </p:cNvPr>
          <p:cNvSpPr>
            <a:spLocks noGrp="1"/>
          </p:cNvSpPr>
          <p:nvPr>
            <p:ph type="body" idx="1"/>
          </p:nvPr>
        </p:nvSpPr>
        <p:spPr/>
        <p:txBody>
          <a:bodyPr/>
          <a:lstStyle/>
          <a:p>
            <a:r>
              <a:rPr lang="en-US" i="0" dirty="0"/>
              <a:t>After each group is finished presenting and discussing each proposal, give students about 5 minutes to fill out the chart for evaluating proposals in their student guide </a:t>
            </a:r>
            <a:r>
              <a:rPr lang="en-US" b="1" i="0" dirty="0"/>
              <a:t>Science Notebook 6A Solving Schoolyard Scraps Feedback: Present and Evaluate</a:t>
            </a:r>
            <a:r>
              <a:rPr lang="en-US" i="0" dirty="0"/>
              <a:t> page. </a:t>
            </a:r>
          </a:p>
        </p:txBody>
      </p:sp>
      <p:sp>
        <p:nvSpPr>
          <p:cNvPr id="4" name="Slide Number Placeholder 3">
            <a:extLst>
              <a:ext uri="{FF2B5EF4-FFF2-40B4-BE49-F238E27FC236}">
                <a16:creationId xmlns:a16="http://schemas.microsoft.com/office/drawing/2014/main" id="{31A63A47-6434-CAD2-C37B-C20959CB840F}"/>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54944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92A4-1383-B0F5-153C-B4D7199DF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5359D-2872-CC7E-6797-450CAD739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C022C-F799-43A3-EA24-4806C624FBAD}"/>
              </a:ext>
            </a:extLst>
          </p:cNvPr>
          <p:cNvSpPr>
            <a:spLocks noGrp="1"/>
          </p:cNvSpPr>
          <p:nvPr>
            <p:ph type="body" idx="1"/>
          </p:nvPr>
        </p:nvSpPr>
        <p:spPr/>
        <p:txBody>
          <a:bodyPr/>
          <a:lstStyle/>
          <a:p>
            <a:r>
              <a:rPr lang="en-US" i="0" dirty="0"/>
              <a:t>Give students time to reevaluate and revise their solution a second time using </a:t>
            </a:r>
            <a:r>
              <a:rPr lang="en-US" b="1" i="0" dirty="0"/>
              <a:t>Science Notebook 6A Rethink and Share </a:t>
            </a:r>
            <a:r>
              <a:rPr lang="en-US" i="0" dirty="0"/>
              <a:t>on Page 138 of their student guide. If they have time, they can revise their posters and present either to the entire class or to another group.</a:t>
            </a:r>
          </a:p>
        </p:txBody>
      </p:sp>
      <p:sp>
        <p:nvSpPr>
          <p:cNvPr id="4" name="Slide Number Placeholder 3">
            <a:extLst>
              <a:ext uri="{FF2B5EF4-FFF2-40B4-BE49-F238E27FC236}">
                <a16:creationId xmlns:a16="http://schemas.microsoft.com/office/drawing/2014/main" id="{E59BE7C9-8405-308B-5F54-1089BD692F03}"/>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13453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E24E9-FA3B-24DB-C0BC-3D22E5878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F0FF2-5239-1131-F4EB-06A90B3B7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8455D-ABC7-D1D7-D7F8-D08EF1886699}"/>
              </a:ext>
            </a:extLst>
          </p:cNvPr>
          <p:cNvSpPr>
            <a:spLocks noGrp="1"/>
          </p:cNvSpPr>
          <p:nvPr>
            <p:ph type="body" idx="1"/>
          </p:nvPr>
        </p:nvSpPr>
        <p:spPr/>
        <p:txBody>
          <a:bodyPr/>
          <a:lstStyle/>
          <a:p>
            <a:r>
              <a:rPr lang="en-US" i="0" dirty="0"/>
              <a:t>After exploring the concept of evaluating problems and solutions to litter, have students complete the </a:t>
            </a:r>
            <a:r>
              <a:rPr lang="en-US" b="1" i="0" dirty="0"/>
              <a:t>Science Notebook 6A Rethink and Share </a:t>
            </a:r>
            <a:r>
              <a:rPr lang="en-US" i="0" dirty="0"/>
              <a:t>section on Page 139 of their student guide.</a:t>
            </a:r>
          </a:p>
          <a:p>
            <a:endParaRPr lang="en-US" i="0" dirty="0"/>
          </a:p>
          <a:p>
            <a:r>
              <a:rPr lang="en-US" b="1" i="0" dirty="0"/>
              <a:t>Teacher Note: </a:t>
            </a:r>
            <a:r>
              <a:rPr lang="en-US" i="0" dirty="0"/>
              <a:t>If time allows, give students another opportunity to re-create their poster to post and share around the school.</a:t>
            </a:r>
          </a:p>
          <a:p>
            <a:endParaRPr lang="en-US" i="0" dirty="0"/>
          </a:p>
          <a:p>
            <a:r>
              <a:rPr lang="en-US" b="1" i="0" dirty="0"/>
              <a:t>Rubric:</a:t>
            </a:r>
          </a:p>
          <a:p>
            <a:pPr marL="171450" indent="-171450">
              <a:buFont typeface="Arial" panose="020B0604020202020204" pitchFamily="34" charset="0"/>
              <a:buChar char="•"/>
            </a:pPr>
            <a:r>
              <a:rPr lang="en-US" i="0" dirty="0"/>
              <a:t>4 (Exceeds) – Student writes the problem the group needed to solve and draws a picture. Student circles if the solution is a tool or action. Student fills in all blanks and shows the changes made from their previous idea. Student provides at least 1 strength and 1 weakness. </a:t>
            </a:r>
          </a:p>
          <a:p>
            <a:pPr marL="171450" indent="-171450">
              <a:buFont typeface="Arial" panose="020B0604020202020204" pitchFamily="34" charset="0"/>
              <a:buChar char="•"/>
            </a:pPr>
            <a:r>
              <a:rPr lang="en-US" i="0" dirty="0"/>
              <a:t>3 (Meets) – Student somewhat writes the problem the group needed to solve and draws a picture. Student circles if the solution is a tool or action. Student fills in most of the blanks but may or may not show any changes from their previous idea. Student provides at least 1 strength and 1 weakness. </a:t>
            </a:r>
          </a:p>
          <a:p>
            <a:pPr marL="171450" indent="-171450">
              <a:buFont typeface="Arial" panose="020B0604020202020204" pitchFamily="34" charset="0"/>
              <a:buChar char="•"/>
            </a:pPr>
            <a:r>
              <a:rPr lang="en-US" i="0" dirty="0"/>
              <a:t>2 (Partially meets) – Student may or may not write the problem the group needed to solve and may or may not draw a picture. Student may or may not circle if the solution is a tool or action. Student fills only one of the blanks but may or may not show any changes from their previous idea. Student may or may not provide a strength or weakness.</a:t>
            </a:r>
          </a:p>
          <a:p>
            <a:pPr marL="171450" indent="-171450">
              <a:buFont typeface="Arial" panose="020B0604020202020204" pitchFamily="34" charset="0"/>
              <a:buChar char="•"/>
            </a:pPr>
            <a:r>
              <a:rPr lang="en-US" i="0" dirty="0"/>
              <a:t>1 (Does not meet) – Student does not complete most of the components on the page.</a:t>
            </a:r>
          </a:p>
          <a:p>
            <a:endParaRPr lang="en-US" i="0" dirty="0"/>
          </a:p>
        </p:txBody>
      </p:sp>
      <p:sp>
        <p:nvSpPr>
          <p:cNvPr id="4" name="Slide Number Placeholder 3">
            <a:extLst>
              <a:ext uri="{FF2B5EF4-FFF2-40B4-BE49-F238E27FC236}">
                <a16:creationId xmlns:a16="http://schemas.microsoft.com/office/drawing/2014/main" id="{238F107C-C0FA-8241-05BA-C5EA905D4F02}"/>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539175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1F4B-DD33-2FB7-D305-D94D9580C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59F10-28BD-0595-601A-58D8F2773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C2BD9-735F-97F1-CAAF-8B84060F789E}"/>
              </a:ext>
            </a:extLst>
          </p:cNvPr>
          <p:cNvSpPr>
            <a:spLocks noGrp="1"/>
          </p:cNvSpPr>
          <p:nvPr>
            <p:ph type="body" idx="1"/>
          </p:nvPr>
        </p:nvSpPr>
        <p:spPr/>
        <p:txBody>
          <a:bodyPr/>
          <a:lstStyle/>
          <a:p>
            <a:r>
              <a:rPr lang="en-US" i="0" dirty="0"/>
              <a:t>After everyone has reevaluated and presented (if time) their new solution, have students take the Litter Pledge by repeating the words in their student guide under the </a:t>
            </a:r>
            <a:r>
              <a:rPr lang="en-US" b="1" i="0" dirty="0"/>
              <a:t>Rethink and Share </a:t>
            </a:r>
            <a:r>
              <a:rPr lang="en-US" i="0" dirty="0"/>
              <a:t>on Page 139 as a class. </a:t>
            </a:r>
          </a:p>
        </p:txBody>
      </p:sp>
      <p:sp>
        <p:nvSpPr>
          <p:cNvPr id="4" name="Slide Number Placeholder 3">
            <a:extLst>
              <a:ext uri="{FF2B5EF4-FFF2-40B4-BE49-F238E27FC236}">
                <a16:creationId xmlns:a16="http://schemas.microsoft.com/office/drawing/2014/main" id="{642B472D-98D2-1E92-B930-E79C2138ED11}"/>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10118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6E1E-E1A9-62F2-28DE-2E70607CC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C2CBD-4503-015D-3DBB-3289BB836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84AF4-DA93-A748-862F-5DC9734ECB17}"/>
              </a:ext>
            </a:extLst>
          </p:cNvPr>
          <p:cNvSpPr>
            <a:spLocks noGrp="1"/>
          </p:cNvSpPr>
          <p:nvPr>
            <p:ph type="body" idx="1"/>
          </p:nvPr>
        </p:nvSpPr>
        <p:spPr/>
        <p:txBody>
          <a:bodyPr/>
          <a:lstStyle/>
          <a:p>
            <a:r>
              <a:rPr lang="en-US" i="0" dirty="0"/>
              <a:t>Discuss the </a:t>
            </a:r>
            <a:r>
              <a:rPr lang="en-US" b="1" i="0" dirty="0"/>
              <a:t>Talk About It </a:t>
            </a:r>
            <a:r>
              <a:rPr lang="en-US" i="0" dirty="0"/>
              <a:t>on Page 133. Write student ideas on the board.</a:t>
            </a:r>
          </a:p>
        </p:txBody>
      </p:sp>
      <p:sp>
        <p:nvSpPr>
          <p:cNvPr id="4" name="Slide Number Placeholder 3">
            <a:extLst>
              <a:ext uri="{FF2B5EF4-FFF2-40B4-BE49-F238E27FC236}">
                <a16:creationId xmlns:a16="http://schemas.microsoft.com/office/drawing/2014/main" id="{41D502BB-F2B3-83A1-92F5-936BD0EE0A5C}"/>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7244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764D-28DF-0B62-F2E5-D5157863B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68B35-032D-4D9C-B0AB-B30DDE128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98245-DCBA-15B9-62DE-7D9B7D43B322}"/>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EC48A04B-7E06-1F05-E083-DC269AF40E8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56541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70DF1-E31B-28DA-729C-11BDBC121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3120C-A73A-18C1-9F8C-23C25302D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06877-784C-61C5-1526-3A304265D743}"/>
              </a:ext>
            </a:extLst>
          </p:cNvPr>
          <p:cNvSpPr>
            <a:spLocks noGrp="1"/>
          </p:cNvSpPr>
          <p:nvPr>
            <p:ph type="body" idx="1"/>
          </p:nvPr>
        </p:nvSpPr>
        <p:spPr/>
        <p:txBody>
          <a:bodyPr/>
          <a:lstStyle/>
          <a:p>
            <a:r>
              <a:rPr lang="en-US" i="0" dirty="0"/>
              <a:t>Go outside and take students to a nearby area where litter may gather, such a fence line or parking lot. Allow students to share their thoughts about how the litter gathered here.</a:t>
            </a:r>
          </a:p>
        </p:txBody>
      </p:sp>
      <p:sp>
        <p:nvSpPr>
          <p:cNvPr id="4" name="Slide Number Placeholder 3">
            <a:extLst>
              <a:ext uri="{FF2B5EF4-FFF2-40B4-BE49-F238E27FC236}">
                <a16:creationId xmlns:a16="http://schemas.microsoft.com/office/drawing/2014/main" id="{ADA4B7A3-7BDC-7EE5-9072-11B71A206756}"/>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41184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48ED7-25E5-08F9-A20C-182B21D7C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B1DA6-E114-3298-0D1A-CD0BB902B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EB11C-527D-68E5-F778-642F6981F7BC}"/>
              </a:ext>
            </a:extLst>
          </p:cNvPr>
          <p:cNvSpPr>
            <a:spLocks noGrp="1"/>
          </p:cNvSpPr>
          <p:nvPr>
            <p:ph type="body" idx="1"/>
          </p:nvPr>
        </p:nvSpPr>
        <p:spPr/>
        <p:txBody>
          <a:bodyPr/>
          <a:lstStyle/>
          <a:p>
            <a:r>
              <a:rPr lang="en-US" i="0" dirty="0"/>
              <a:t>(Students should give predictions such as the water would wash the trash away, the trash would flow to a stream, the trash would pollute the water and the wildlife and plants would suffer. Wind would carry the trash to a nearby area.)</a:t>
            </a:r>
          </a:p>
        </p:txBody>
      </p:sp>
      <p:sp>
        <p:nvSpPr>
          <p:cNvPr id="4" name="Slide Number Placeholder 3">
            <a:extLst>
              <a:ext uri="{FF2B5EF4-FFF2-40B4-BE49-F238E27FC236}">
                <a16:creationId xmlns:a16="http://schemas.microsoft.com/office/drawing/2014/main" id="{2A297BBE-D0E0-B5AC-8A89-138289B5D072}"/>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87873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18DF2-0A02-50D4-F086-2E6E1C982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393E9-27C0-8979-FBD2-2C0CB36A3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A0E9B-43BA-8064-F368-80BC8C934640}"/>
              </a:ext>
            </a:extLst>
          </p:cNvPr>
          <p:cNvSpPr>
            <a:spLocks noGrp="1"/>
          </p:cNvSpPr>
          <p:nvPr>
            <p:ph type="body" idx="1"/>
          </p:nvPr>
        </p:nvSpPr>
        <p:spPr/>
        <p:txBody>
          <a:bodyPr/>
          <a:lstStyle/>
          <a:p>
            <a:r>
              <a:rPr lang="en-US" i="0" dirty="0"/>
              <a:t>Allow students time to gather as much litter as they can find into trash bags. You can distribute rubber gloves for students if they prefer not to touch litter found on the ground. For a fun extension and feeling of student ownership and achievement, you can weigh the amount of litter collected.</a:t>
            </a:r>
          </a:p>
        </p:txBody>
      </p:sp>
      <p:sp>
        <p:nvSpPr>
          <p:cNvPr id="4" name="Slide Number Placeholder 3">
            <a:extLst>
              <a:ext uri="{FF2B5EF4-FFF2-40B4-BE49-F238E27FC236}">
                <a16:creationId xmlns:a16="http://schemas.microsoft.com/office/drawing/2014/main" id="{2420DE94-D5F7-9BE7-978E-4DA5FD2927C2}"/>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9895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AC43-E602-EF9C-FB8C-2DDDC2923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3BB3F-BE61-DA45-1C64-84CB278FB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FCC70-3A61-9575-2DDE-F35421B231C0}"/>
              </a:ext>
            </a:extLst>
          </p:cNvPr>
          <p:cNvSpPr>
            <a:spLocks noGrp="1"/>
          </p:cNvSpPr>
          <p:nvPr>
            <p:ph type="body" idx="1"/>
          </p:nvPr>
        </p:nvSpPr>
        <p:spPr/>
        <p:txBody>
          <a:bodyPr/>
          <a:lstStyle/>
          <a:p>
            <a:r>
              <a:rPr lang="en-US" i="1" dirty="0"/>
              <a:t>Now we are going to think like engineers and define (or explain) the problem and think of solutions. We will not create a model today but we are going to present our ideas and revise our ideas so we can develop better solutions.</a:t>
            </a:r>
          </a:p>
          <a:p>
            <a:endParaRPr lang="en-US" i="1" dirty="0"/>
          </a:p>
          <a:p>
            <a:r>
              <a:rPr lang="en-US" i="0" dirty="0"/>
              <a:t>Students will define the problem, ask questions, and make observations to gather information about the litter situation and how people can make changes. </a:t>
            </a:r>
            <a:r>
              <a:rPr lang="en-US" b="1" i="0" dirty="0"/>
              <a:t>Teacher Note: </a:t>
            </a:r>
            <a:r>
              <a:rPr lang="en-US" i="0" dirty="0"/>
              <a:t>The following activity can be done individually, in small groups, or as a class. </a:t>
            </a:r>
          </a:p>
          <a:p>
            <a:endParaRPr lang="en-US" i="0" dirty="0"/>
          </a:p>
          <a:p>
            <a:r>
              <a:rPr lang="en-US" i="0" dirty="0"/>
              <a:t>Place students into groups of 3-4.</a:t>
            </a:r>
          </a:p>
        </p:txBody>
      </p:sp>
      <p:sp>
        <p:nvSpPr>
          <p:cNvPr id="4" name="Slide Number Placeholder 3">
            <a:extLst>
              <a:ext uri="{FF2B5EF4-FFF2-40B4-BE49-F238E27FC236}">
                <a16:creationId xmlns:a16="http://schemas.microsoft.com/office/drawing/2014/main" id="{426BFC0E-3A77-3333-AD9A-1213AFE96EF1}"/>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63934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7C73-B38B-C58C-A621-6D9998290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2158A-01C6-C1EA-CFD4-BD0740D28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DEE0F-0F45-A112-7AA9-BAF3759B67D7}"/>
              </a:ext>
            </a:extLst>
          </p:cNvPr>
          <p:cNvSpPr>
            <a:spLocks noGrp="1"/>
          </p:cNvSpPr>
          <p:nvPr>
            <p:ph type="body" idx="1"/>
          </p:nvPr>
        </p:nvSpPr>
        <p:spPr/>
        <p:txBody>
          <a:bodyPr/>
          <a:lstStyle/>
          <a:p>
            <a:r>
              <a:rPr lang="en-US" i="0" dirty="0"/>
              <a:t>Have each group open their student guide to </a:t>
            </a:r>
            <a:r>
              <a:rPr lang="en-US" b="1" i="0" dirty="0"/>
              <a:t>Science Notebook 6A Think and Imagine: What’s the Problem? </a:t>
            </a:r>
            <a:r>
              <a:rPr lang="en-US" i="0" dirty="0"/>
              <a:t>on Page 134. Have students work together in their group to answer the following questions in the student guide:</a:t>
            </a:r>
          </a:p>
          <a:p>
            <a:pPr marL="171450" indent="-171450">
              <a:buFont typeface="Arial" panose="020B0604020202020204" pitchFamily="34" charset="0"/>
              <a:buChar char="•"/>
            </a:pPr>
            <a:r>
              <a:rPr lang="en-US" i="0" dirty="0"/>
              <a:t>The problem I see is __________________________.</a:t>
            </a:r>
          </a:p>
          <a:p>
            <a:pPr marL="171450" indent="-171450">
              <a:buFont typeface="Arial" panose="020B0604020202020204" pitchFamily="34" charset="0"/>
              <a:buChar char="•"/>
            </a:pPr>
            <a:r>
              <a:rPr lang="en-US" i="0" dirty="0"/>
              <a:t>Why does this area need to change?</a:t>
            </a:r>
          </a:p>
          <a:p>
            <a:pPr marL="171450" indent="-171450">
              <a:buFont typeface="Arial" panose="020B0604020202020204" pitchFamily="34" charset="0"/>
              <a:buChar char="•"/>
            </a:pPr>
            <a:r>
              <a:rPr lang="en-US" i="0" dirty="0"/>
              <a:t>What should the area look like after we change it?</a:t>
            </a:r>
          </a:p>
        </p:txBody>
      </p:sp>
      <p:sp>
        <p:nvSpPr>
          <p:cNvPr id="4" name="Slide Number Placeholder 3">
            <a:extLst>
              <a:ext uri="{FF2B5EF4-FFF2-40B4-BE49-F238E27FC236}">
                <a16:creationId xmlns:a16="http://schemas.microsoft.com/office/drawing/2014/main" id="{EAE48226-1B84-9892-615D-968D61CD7D55}"/>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19095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388D-B606-8804-A440-6DE923862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BFB6A-D108-6B23-8D9B-EC34E7685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96CC14-2D51-15C9-AEE7-7C789DFEDC1E}"/>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F0F3E5F6-9981-094A-5873-E3529AFA1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9297A-7FC1-1BD1-D8D3-3F73229D9F85}"/>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146421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9414-346F-7B5A-F52C-C0CC6494C0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9EC7C0-9F40-84C7-C2F1-29BE77065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01546-2ABA-4611-EF22-3B0A4F261915}"/>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8115E206-E77E-FBB3-1825-F8762F0A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B2AD9-D42F-192B-1E8F-2BDADDDCED04}"/>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83598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7766F-9D1C-79B4-33CE-9FD4DB0D65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A6103-DAA5-1BD7-2EB1-CBDDC0A73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1B7A8-9362-28FB-ACF1-2E4F205BC332}"/>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2D83A93A-8DC7-C865-5D70-D8D469A74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9560A-D2C9-66FC-ABE6-3DFEACB5E850}"/>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120911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FA7D-B1A1-FD88-E405-6F1FFDC20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3BE59-6FD0-222F-48A5-3D16C69E8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DD425-0E41-A897-4C29-C12EC9DABD36}"/>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4263DEBA-C6A5-2190-9D6C-77CE4F9FD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406A9-B3B6-A156-F4B3-7CE828E4B839}"/>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91587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DD16-1832-6E3B-C87B-F292533DDB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E598E-6ED2-9B56-C072-452579D54D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FC9BB-7F63-A798-55A5-956680BD5E41}"/>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022C768B-17AA-4608-09A8-83F1083DC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84545-7093-1179-3435-059A34447CB6}"/>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14445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2DEF-7B0A-E56A-6423-8D7C11991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C52B3-B0F8-E69E-53BA-8510D43BC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0D4EE-E47C-B41A-8BEB-E9EE6D95C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E807D-3AE7-0E6C-6D6B-43B17C593489}"/>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6" name="Footer Placeholder 5">
            <a:extLst>
              <a:ext uri="{FF2B5EF4-FFF2-40B4-BE49-F238E27FC236}">
                <a16:creationId xmlns:a16="http://schemas.microsoft.com/office/drawing/2014/main" id="{5B296724-E17D-3606-3B40-646067F2E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6A48-89DA-8A81-D7DA-51444E78391E}"/>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1915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85B6-63BD-484D-8EDA-8F4618F7C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787AE-A4EE-8BDA-F527-F3BF8A231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BF1FA-4F13-EF8A-370A-6193A0884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A966F-23F9-3D39-9E0C-FAA49956B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5F67D-5F6A-8B40-942D-3C8AF8045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987B02-2F44-5697-9005-1DF968511016}"/>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8" name="Footer Placeholder 7">
            <a:extLst>
              <a:ext uri="{FF2B5EF4-FFF2-40B4-BE49-F238E27FC236}">
                <a16:creationId xmlns:a16="http://schemas.microsoft.com/office/drawing/2014/main" id="{C7CC738B-EF37-9A27-F5CE-C14682330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A83734-E0D9-44D8-B64B-E842664D6EF0}"/>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54157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C282-3A68-611C-1BA4-2ACAF2F67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138A02-0BD8-C424-CE16-57FEC871853C}"/>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4" name="Footer Placeholder 3">
            <a:extLst>
              <a:ext uri="{FF2B5EF4-FFF2-40B4-BE49-F238E27FC236}">
                <a16:creationId xmlns:a16="http://schemas.microsoft.com/office/drawing/2014/main" id="{856ABE17-D50B-F264-DA96-D259AB163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A2CF03-65EE-861D-C184-8AD2F8345952}"/>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1687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9FB7D-A1EB-143A-8F92-5618932F4417}"/>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3" name="Footer Placeholder 2">
            <a:extLst>
              <a:ext uri="{FF2B5EF4-FFF2-40B4-BE49-F238E27FC236}">
                <a16:creationId xmlns:a16="http://schemas.microsoft.com/office/drawing/2014/main" id="{61012A07-9D5B-E1D6-58F2-232F70477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CD686-7A91-84EA-64C0-1393794813C5}"/>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10730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53E6-8C23-ED76-33FB-9A97FFC65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F37074-9DBA-3FC5-BFD6-55F559712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70E35-8129-C954-43A0-513F68DDE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F4B07-9383-ACA7-FE46-50B021ED9967}"/>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6" name="Footer Placeholder 5">
            <a:extLst>
              <a:ext uri="{FF2B5EF4-FFF2-40B4-BE49-F238E27FC236}">
                <a16:creationId xmlns:a16="http://schemas.microsoft.com/office/drawing/2014/main" id="{3D6D0014-DCF8-B803-E0A7-9D436FE35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F5FD1-9889-A8B0-12BA-5651FC111A9A}"/>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92117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2875-C830-CD8F-85A2-3A0667F4C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5152A-12FD-AC92-3E3B-029479275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E1A25-9B85-2B14-434C-69D726DF1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1E55B-5A59-3521-9008-CBA088047DB3}"/>
              </a:ext>
            </a:extLst>
          </p:cNvPr>
          <p:cNvSpPr>
            <a:spLocks noGrp="1"/>
          </p:cNvSpPr>
          <p:nvPr>
            <p:ph type="dt" sz="half" idx="10"/>
          </p:nvPr>
        </p:nvSpPr>
        <p:spPr/>
        <p:txBody>
          <a:bodyPr/>
          <a:lstStyle/>
          <a:p>
            <a:fld id="{6BF02939-27CB-482F-8461-431B6C5B7A47}" type="datetimeFigureOut">
              <a:rPr lang="en-US" smtClean="0"/>
              <a:t>8/29/2025</a:t>
            </a:fld>
            <a:endParaRPr lang="en-US"/>
          </a:p>
        </p:txBody>
      </p:sp>
      <p:sp>
        <p:nvSpPr>
          <p:cNvPr id="6" name="Footer Placeholder 5">
            <a:extLst>
              <a:ext uri="{FF2B5EF4-FFF2-40B4-BE49-F238E27FC236}">
                <a16:creationId xmlns:a16="http://schemas.microsoft.com/office/drawing/2014/main" id="{07592D9E-F837-87A5-CF5C-58019D162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92487-5C90-DE51-EC69-843B63E5C333}"/>
              </a:ext>
            </a:extLst>
          </p:cNvPr>
          <p:cNvSpPr>
            <a:spLocks noGrp="1"/>
          </p:cNvSpPr>
          <p:nvPr>
            <p:ph type="sldNum" sz="quarter" idx="12"/>
          </p:nvPr>
        </p:nvSpPr>
        <p:spPr/>
        <p:txBody>
          <a:bodyPr/>
          <a:lstStyle/>
          <a:p>
            <a:fld id="{37C13F33-D484-44E3-B021-4D84D1A59A81}" type="slidenum">
              <a:rPr lang="en-US" smtClean="0"/>
              <a:t>‹#›</a:t>
            </a:fld>
            <a:endParaRPr lang="en-US"/>
          </a:p>
        </p:txBody>
      </p:sp>
    </p:spTree>
    <p:extLst>
      <p:ext uri="{BB962C8B-B14F-4D97-AF65-F5344CB8AC3E}">
        <p14:creationId xmlns:p14="http://schemas.microsoft.com/office/powerpoint/2010/main" val="219009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81CAA-4EEC-4F1E-47FF-877AE5898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8BBB9-1E1D-78DE-0A98-C0EA6E653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2AFDF-FF46-FC76-EE20-86B22D0EA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F02939-27CB-482F-8461-431B6C5B7A47}" type="datetimeFigureOut">
              <a:rPr lang="en-US" smtClean="0"/>
              <a:t>8/29/2025</a:t>
            </a:fld>
            <a:endParaRPr lang="en-US"/>
          </a:p>
        </p:txBody>
      </p:sp>
      <p:sp>
        <p:nvSpPr>
          <p:cNvPr id="5" name="Footer Placeholder 4">
            <a:extLst>
              <a:ext uri="{FF2B5EF4-FFF2-40B4-BE49-F238E27FC236}">
                <a16:creationId xmlns:a16="http://schemas.microsoft.com/office/drawing/2014/main" id="{C3C27E4A-6845-1284-6308-1896233DE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B11462-7DCC-A511-BE7D-4B58C292F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C13F33-D484-44E3-B021-4D84D1A59A81}" type="slidenum">
              <a:rPr lang="en-US" smtClean="0"/>
              <a:t>‹#›</a:t>
            </a:fld>
            <a:endParaRPr lang="en-US"/>
          </a:p>
        </p:txBody>
      </p:sp>
    </p:spTree>
    <p:extLst>
      <p:ext uri="{BB962C8B-B14F-4D97-AF65-F5344CB8AC3E}">
        <p14:creationId xmlns:p14="http://schemas.microsoft.com/office/powerpoint/2010/main" val="116833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CN52ZHg50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B99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B47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946286" y="3231164"/>
            <a:ext cx="739718" cy="3825618"/>
          </a:xfrm>
          <a:prstGeom prst="snip2Same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6A: A Little Less Litter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94431"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47245-98EB-B040-CA84-C50EC48CDC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19C67F-96E9-C3B3-7FC8-2C83BDEAE56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EEADBA4-2674-4713-176D-8C25A9CECE5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23479498-6E6B-5FA0-52D4-19CA4A98DFA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106D5E13-0F63-89DF-C91C-DF762DFC0DE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23EADF-CC6C-ED32-1227-3BBFC3120B8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21CBEAD6-55BE-4167-31E4-5F07FF81E98B}"/>
              </a:ext>
            </a:extLst>
          </p:cNvPr>
          <p:cNvSpPr txBox="1"/>
          <p:nvPr/>
        </p:nvSpPr>
        <p:spPr>
          <a:xfrm>
            <a:off x="210150" y="292845"/>
            <a:ext cx="7044089" cy="5632311"/>
          </a:xfrm>
          <a:prstGeom prst="rect">
            <a:avLst/>
          </a:prstGeom>
          <a:noFill/>
        </p:spPr>
        <p:txBody>
          <a:bodyPr wrap="square" lIns="91440" tIns="45720" rIns="91440" bIns="45720" anchor="t">
            <a:spAutoFit/>
          </a:bodyPr>
          <a:lstStyle/>
          <a:p>
            <a:pPr algn="ctr"/>
            <a:r>
              <a:rPr lang="en-US" sz="3600" dirty="0">
                <a:latin typeface="Avenir Next LT Pro" panose="020B0504020202020204" pitchFamily="34" charset="0"/>
              </a:rPr>
              <a:t>Answer the following questions:</a:t>
            </a:r>
          </a:p>
          <a:p>
            <a:pPr algn="ctr"/>
            <a:endParaRPr lang="en-US" sz="3600" dirty="0">
              <a:latin typeface="Avenir Next LT Pro" panose="020B0504020202020204" pitchFamily="34" charset="0"/>
            </a:endParaRPr>
          </a:p>
          <a:p>
            <a:pPr marL="685800" indent="-685800">
              <a:buFont typeface="Arial" panose="020B0604020202020204" pitchFamily="34" charset="0"/>
              <a:buChar char="•"/>
            </a:pPr>
            <a:r>
              <a:rPr lang="en-US" sz="3600" dirty="0">
                <a:latin typeface="Avenir Next LT Pro"/>
              </a:rPr>
              <a:t>The problem I see is __________.</a:t>
            </a:r>
          </a:p>
          <a:p>
            <a:pPr marL="685800" indent="-685800">
              <a:buFont typeface="Arial" panose="020B0604020202020204" pitchFamily="34" charset="0"/>
              <a:buChar char="•"/>
            </a:pPr>
            <a:endParaRPr lang="en-US" sz="3600" dirty="0">
              <a:latin typeface="Avenir Next LT Pro" panose="020B0504020202020204" pitchFamily="34" charset="0"/>
            </a:endParaRPr>
          </a:p>
          <a:p>
            <a:pPr marL="685800" indent="-685800">
              <a:buFont typeface="Arial" panose="020B0604020202020204" pitchFamily="34" charset="0"/>
              <a:buChar char="•"/>
            </a:pPr>
            <a:r>
              <a:rPr lang="en-US" sz="3600" dirty="0">
                <a:latin typeface="Avenir Next LT Pro" panose="020B0504020202020204" pitchFamily="34" charset="0"/>
              </a:rPr>
              <a:t>Why does this area need to change?</a:t>
            </a:r>
          </a:p>
          <a:p>
            <a:pPr marL="685800" indent="-685800">
              <a:buFont typeface="Arial" panose="020B0604020202020204" pitchFamily="34" charset="0"/>
              <a:buChar char="•"/>
            </a:pPr>
            <a:endParaRPr lang="en-US" sz="3600" dirty="0">
              <a:latin typeface="Avenir Next LT Pro" panose="020B0504020202020204" pitchFamily="34" charset="0"/>
            </a:endParaRPr>
          </a:p>
          <a:p>
            <a:pPr marL="685800" indent="-685800">
              <a:buFont typeface="Arial" panose="020B0604020202020204" pitchFamily="34" charset="0"/>
              <a:buChar char="•"/>
            </a:pPr>
            <a:r>
              <a:rPr lang="en-US" sz="3600" dirty="0">
                <a:latin typeface="Avenir Next LT Pro" panose="020B0504020202020204" pitchFamily="34" charset="0"/>
              </a:rPr>
              <a:t>What should the area look like after we change it?</a:t>
            </a:r>
          </a:p>
        </p:txBody>
      </p:sp>
      <p:pic>
        <p:nvPicPr>
          <p:cNvPr id="7" name="Picture 6" descr="Text&#10;&#10;AI-generated content may be incorrect.">
            <a:extLst>
              <a:ext uri="{FF2B5EF4-FFF2-40B4-BE49-F238E27FC236}">
                <a16:creationId xmlns:a16="http://schemas.microsoft.com/office/drawing/2014/main" id="{47DDF290-B571-73D3-381C-0DE0F15E239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7120" y="122275"/>
            <a:ext cx="4615850" cy="5973453"/>
          </a:xfrm>
          <a:prstGeom prst="rect">
            <a:avLst/>
          </a:prstGeom>
          <a:ln>
            <a:solidFill>
              <a:schemeClr val="tx1"/>
            </a:solidFill>
          </a:ln>
        </p:spPr>
      </p:pic>
    </p:spTree>
    <p:extLst>
      <p:ext uri="{BB962C8B-B14F-4D97-AF65-F5344CB8AC3E}">
        <p14:creationId xmlns:p14="http://schemas.microsoft.com/office/powerpoint/2010/main" val="8867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6BB9-A4DA-5E7E-4CE3-3C1C1644EF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C718E5-C71A-AD22-1875-AC07E8B3D9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A374388-BB9B-F7FE-8DB9-D6CC17A92D94}"/>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F01A75E5-74F6-EC31-BBA7-15E5AE29859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18C933D4-DF87-8886-626D-154634B50E8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FB24AB-EE58-EB32-E5A0-7B4FA092E88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DB54C7A2-762D-AF6D-836A-FC3957E640EE}"/>
              </a:ext>
            </a:extLst>
          </p:cNvPr>
          <p:cNvSpPr txBox="1"/>
          <p:nvPr/>
        </p:nvSpPr>
        <p:spPr>
          <a:xfrm>
            <a:off x="1833800" y="1883458"/>
            <a:ext cx="8524400" cy="2308324"/>
          </a:xfrm>
          <a:prstGeom prst="rect">
            <a:avLst/>
          </a:prstGeom>
          <a:noFill/>
        </p:spPr>
        <p:txBody>
          <a:bodyPr wrap="square" lIns="91440" tIns="45720" rIns="91440" bIns="45720" anchor="t">
            <a:spAutoFit/>
          </a:bodyPr>
          <a:lstStyle/>
          <a:p>
            <a:pPr algn="ctr"/>
            <a:r>
              <a:rPr lang="en-US" sz="4800" dirty="0">
                <a:latin typeface="Avenir Next LT Pro"/>
              </a:rPr>
              <a:t>Are there a variety of different problems or is there a theme of the same problem?</a:t>
            </a:r>
          </a:p>
        </p:txBody>
      </p:sp>
    </p:spTree>
    <p:extLst>
      <p:ext uri="{BB962C8B-B14F-4D97-AF65-F5344CB8AC3E}">
        <p14:creationId xmlns:p14="http://schemas.microsoft.com/office/powerpoint/2010/main" val="215472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C3F8-71F8-BD60-DE48-1C99492D11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3C380-36A0-486D-7B48-D1ABF5C0887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E1CC95-C160-94E5-C1EB-63538C9C2CF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C9300831-2AD0-31F8-85BC-5087D3D07A0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77557073-627C-CA18-BDCA-B57891BE7F3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6856CF-47F9-0813-A7F5-B946526E1B9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pic>
        <p:nvPicPr>
          <p:cNvPr id="7" name="Picture 6" descr="A picture containing calendar&#10;&#10;AI-generated content may be incorrect.">
            <a:extLst>
              <a:ext uri="{FF2B5EF4-FFF2-40B4-BE49-F238E27FC236}">
                <a16:creationId xmlns:a16="http://schemas.microsoft.com/office/drawing/2014/main" id="{1DF8692A-9A8B-96DB-2798-538AF85D4026}"/>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4864" b="91091" l="9471" r="90588">
                        <a14:foregroundMark x1="33706" y1="74591" x2="33706" y2="74591"/>
                        <a14:foregroundMark x1="79059" y1="70955" x2="81235" y2="75182"/>
                        <a14:foregroundMark x1="81235" y1="75182" x2="82882" y2="70182"/>
                        <a14:foregroundMark x1="82882" y1="70182" x2="81941" y2="70182"/>
                        <a14:foregroundMark x1="60412" y1="76818" x2="52941" y2="75545"/>
                        <a14:foregroundMark x1="52941" y1="75545" x2="44118" y2="81636"/>
                        <a14:foregroundMark x1="44118" y1="81636" x2="69529" y2="85136"/>
                        <a14:foregroundMark x1="69529" y1="85136" x2="69471" y2="83182"/>
                        <a14:foregroundMark x1="38353" y1="79182" x2="32235" y2="77545"/>
                        <a14:foregroundMark x1="32235" y1="77545" x2="22000" y2="82000"/>
                        <a14:foregroundMark x1="22000" y1="82000" x2="33235" y2="84818"/>
                        <a14:foregroundMark x1="33235" y1="84818" x2="34706" y2="84227"/>
                        <a14:foregroundMark x1="36353" y1="74591" x2="30176" y2="73273"/>
                        <a14:foregroundMark x1="30176" y1="73273" x2="18529" y2="74273"/>
                        <a14:foregroundMark x1="18529" y1="74273" x2="16529" y2="75136"/>
                        <a14:foregroundMark x1="16412" y1="87500" x2="17000" y2="71636"/>
                        <a14:foregroundMark x1="9471" y1="78773" x2="9471" y2="78773"/>
                        <a14:foregroundMark x1="86059" y1="88273" x2="86059" y2="88273"/>
                        <a14:foregroundMark x1="85529" y1="90182" x2="85529" y2="90182"/>
                        <a14:foregroundMark x1="79059" y1="77682" x2="79059" y2="77682"/>
                        <a14:foregroundMark x1="88176" y1="72409" x2="88176" y2="72409"/>
                        <a14:foregroundMark x1="17882" y1="81591" x2="17882" y2="81591"/>
                        <a14:foregroundMark x1="88353" y1="79773" x2="88353" y2="79773"/>
                        <a14:foregroundMark x1="88412" y1="80045" x2="88412" y2="80045"/>
                        <a14:foregroundMark x1="88412" y1="81909" x2="80824" y2="87455"/>
                        <a14:foregroundMark x1="82824" y1="91136" x2="18765" y2="90545"/>
                        <a14:foregroundMark x1="11118" y1="79182" x2="21235" y2="84045"/>
                        <a14:foregroundMark x1="21235" y1="84045" x2="24647" y2="82909"/>
                        <a14:foregroundMark x1="90588" y1="78000" x2="89882" y2="69000"/>
                        <a14:foregroundMark x1="20588" y1="81773" x2="20588" y2="81773"/>
                      </a14:backgroundRemoval>
                    </a14:imgEffect>
                  </a14:imgLayer>
                </a14:imgProps>
              </a:ext>
              <a:ext uri="{28A0092B-C50C-407E-A947-70E740481C1C}">
                <a14:useLocalDpi xmlns:a14="http://schemas.microsoft.com/office/drawing/2010/main" val="0"/>
              </a:ext>
            </a:extLst>
          </a:blip>
          <a:srcRect l="5603" t="61798" r="7906" b="7308"/>
          <a:stretch>
            <a:fillRect/>
          </a:stretch>
        </p:blipFill>
        <p:spPr>
          <a:xfrm>
            <a:off x="585719" y="421241"/>
            <a:ext cx="10713302" cy="4952144"/>
          </a:xfrm>
          <a:prstGeom prst="rect">
            <a:avLst/>
          </a:prstGeom>
        </p:spPr>
      </p:pic>
    </p:spTree>
    <p:extLst>
      <p:ext uri="{BB962C8B-B14F-4D97-AF65-F5344CB8AC3E}">
        <p14:creationId xmlns:p14="http://schemas.microsoft.com/office/powerpoint/2010/main" val="194086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DC066-B19E-4374-4922-7EE18A607A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196108-0712-0AB4-2E84-90F511FEB4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3D676E-6B92-5076-C375-704F85D78669}"/>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14F966F6-8FAC-704C-DFBA-A8896E63D3A9}"/>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A3AA6650-82B1-DBC4-7E8E-A00DA86CCB9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DB4638-54E3-90EA-4E78-A41FF5F71E2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B15AEA11-108D-401B-E9A8-00F93D64A054}"/>
              </a:ext>
            </a:extLst>
          </p:cNvPr>
          <p:cNvSpPr txBox="1"/>
          <p:nvPr/>
        </p:nvSpPr>
        <p:spPr>
          <a:xfrm>
            <a:off x="299634" y="853556"/>
            <a:ext cx="6768929" cy="4524315"/>
          </a:xfrm>
          <a:prstGeom prst="rect">
            <a:avLst/>
          </a:prstGeom>
          <a:noFill/>
        </p:spPr>
        <p:txBody>
          <a:bodyPr wrap="square">
            <a:spAutoFit/>
          </a:bodyPr>
          <a:lstStyle/>
          <a:p>
            <a:pPr algn="ctr"/>
            <a:r>
              <a:rPr lang="en-US" sz="4800" dirty="0">
                <a:latin typeface="Avenir Next LT Pro" panose="020B0504020202020204" pitchFamily="34" charset="0"/>
              </a:rPr>
              <a:t>What was the </a:t>
            </a:r>
            <a:r>
              <a:rPr lang="en-US" sz="4800" b="1" dirty="0">
                <a:latin typeface="Avenir Next LT Pro" panose="020B0504020202020204" pitchFamily="34" charset="0"/>
              </a:rPr>
              <a:t>problem</a:t>
            </a:r>
            <a:r>
              <a:rPr lang="en-US" sz="4800" dirty="0">
                <a:latin typeface="Avenir Next LT Pro" panose="020B0504020202020204" pitchFamily="34" charset="0"/>
              </a:rPr>
              <a:t> that Peanut faced?</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a:t>
            </a:r>
            <a:r>
              <a:rPr lang="en-US" sz="4800" b="1" dirty="0">
                <a:latin typeface="Avenir Next LT Pro" panose="020B0504020202020204" pitchFamily="34" charset="0"/>
              </a:rPr>
              <a:t>solutions</a:t>
            </a:r>
            <a:r>
              <a:rPr lang="en-US" sz="4800" dirty="0">
                <a:latin typeface="Avenir Next LT Pro" panose="020B0504020202020204" pitchFamily="34" charset="0"/>
              </a:rPr>
              <a:t> were presented to protect wildlife like Peanut?</a:t>
            </a:r>
          </a:p>
        </p:txBody>
      </p:sp>
      <p:pic>
        <p:nvPicPr>
          <p:cNvPr id="4098" name="Picture 2" descr="No&amp;#32;More&amp;#32;Trash">
            <a:extLst>
              <a:ext uri="{FF2B5EF4-FFF2-40B4-BE49-F238E27FC236}">
                <a16:creationId xmlns:a16="http://schemas.microsoft.com/office/drawing/2014/main" id="{8952A9FF-586F-B1CB-426C-8DEC4EBE1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235" y="999880"/>
            <a:ext cx="5000422" cy="423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3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CF6B-1507-2173-8A52-0A0AA789AB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B4E889-E1E3-F045-882C-9A568D1D38E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92B8C2E-C41E-B086-7A8F-ED08C44C8AE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F736B121-D655-25D0-3ADC-B64E8E0C6AC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9B9C6021-7AD3-7626-FAC7-0B1DBADE8B7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154477-4965-2607-68F8-54DD375D52D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grpSp>
        <p:nvGrpSpPr>
          <p:cNvPr id="13" name="Group 12">
            <a:extLst>
              <a:ext uri="{FF2B5EF4-FFF2-40B4-BE49-F238E27FC236}">
                <a16:creationId xmlns:a16="http://schemas.microsoft.com/office/drawing/2014/main" id="{A24ECEFF-FE38-F27A-091D-D187E3A64F3F}"/>
              </a:ext>
            </a:extLst>
          </p:cNvPr>
          <p:cNvGrpSpPr/>
          <p:nvPr/>
        </p:nvGrpSpPr>
        <p:grpSpPr>
          <a:xfrm>
            <a:off x="1343240" y="2291937"/>
            <a:ext cx="9505520" cy="1709443"/>
            <a:chOff x="1343240" y="1428908"/>
            <a:chExt cx="9505520" cy="1709443"/>
          </a:xfrm>
        </p:grpSpPr>
        <p:sp>
          <p:nvSpPr>
            <p:cNvPr id="3" name="TextBox 2">
              <a:extLst>
                <a:ext uri="{FF2B5EF4-FFF2-40B4-BE49-F238E27FC236}">
                  <a16:creationId xmlns:a16="http://schemas.microsoft.com/office/drawing/2014/main" id="{61C6322C-ADA9-AA4C-CCAB-82706F00AFEB}"/>
                </a:ext>
              </a:extLst>
            </p:cNvPr>
            <p:cNvSpPr txBox="1"/>
            <p:nvPr/>
          </p:nvSpPr>
          <p:spPr>
            <a:xfrm>
              <a:off x="1343240" y="1428908"/>
              <a:ext cx="9505520" cy="830997"/>
            </a:xfrm>
            <a:prstGeom prst="rect">
              <a:avLst/>
            </a:prstGeom>
            <a:noFill/>
          </p:spPr>
          <p:txBody>
            <a:bodyPr wrap="square">
              <a:spAutoFit/>
            </a:bodyPr>
            <a:lstStyle/>
            <a:p>
              <a:pPr algn="ctr"/>
              <a:r>
                <a:rPr lang="en-US" sz="4800" b="1" dirty="0">
                  <a:latin typeface="Avenir Next LT Pro" panose="020B0504020202020204" pitchFamily="34" charset="0"/>
                </a:rPr>
                <a:t>Watch</a:t>
              </a:r>
              <a:r>
                <a:rPr lang="en-US" sz="4800" dirty="0">
                  <a:latin typeface="Avenir Next LT Pro" panose="020B0504020202020204" pitchFamily="34" charset="0"/>
                </a:rPr>
                <a:t> the </a:t>
              </a:r>
              <a:r>
                <a:rPr lang="en-US" sz="4800" i="1" dirty="0">
                  <a:latin typeface="Avenir Next LT Pro" panose="020B0504020202020204" pitchFamily="34" charset="0"/>
                </a:rPr>
                <a:t>No </a:t>
              </a:r>
              <a:r>
                <a:rPr lang="en-US" sz="4800" i="1" dirty="0" err="1">
                  <a:latin typeface="Avenir Next LT Pro" panose="020B0504020202020204" pitchFamily="34" charset="0"/>
                </a:rPr>
                <a:t>MOre</a:t>
              </a:r>
              <a:r>
                <a:rPr lang="en-US" sz="4800" i="1" dirty="0">
                  <a:latin typeface="Avenir Next LT Pro" panose="020B0504020202020204" pitchFamily="34" charset="0"/>
                </a:rPr>
                <a:t> Trash! </a:t>
              </a:r>
              <a:r>
                <a:rPr lang="en-US" sz="4800" dirty="0">
                  <a:latin typeface="Avenir Next LT Pro" panose="020B0504020202020204" pitchFamily="34" charset="0"/>
                </a:rPr>
                <a:t>Video</a:t>
              </a:r>
            </a:p>
          </p:txBody>
        </p:sp>
        <p:grpSp>
          <p:nvGrpSpPr>
            <p:cNvPr id="12" name="Group 11">
              <a:extLst>
                <a:ext uri="{FF2B5EF4-FFF2-40B4-BE49-F238E27FC236}">
                  <a16:creationId xmlns:a16="http://schemas.microsoft.com/office/drawing/2014/main" id="{B28CC597-CFA4-81AD-04D7-F5124C4A4E57}"/>
                </a:ext>
              </a:extLst>
            </p:cNvPr>
            <p:cNvGrpSpPr/>
            <p:nvPr/>
          </p:nvGrpSpPr>
          <p:grpSpPr>
            <a:xfrm>
              <a:off x="2196048" y="2676686"/>
              <a:ext cx="7799904" cy="461665"/>
              <a:chOff x="3048856" y="3252039"/>
              <a:chExt cx="8036959" cy="461665"/>
            </a:xfrm>
          </p:grpSpPr>
          <p:sp>
            <p:nvSpPr>
              <p:cNvPr id="8" name="TextBox 7">
                <a:extLst>
                  <a:ext uri="{FF2B5EF4-FFF2-40B4-BE49-F238E27FC236}">
                    <a16:creationId xmlns:a16="http://schemas.microsoft.com/office/drawing/2014/main" id="{800E21CA-0537-EF6C-0AEB-A812DB6F11EA}"/>
                  </a:ext>
                </a:extLst>
              </p:cNvPr>
              <p:cNvSpPr txBox="1"/>
              <p:nvPr/>
            </p:nvSpPr>
            <p:spPr>
              <a:xfrm>
                <a:off x="3048856" y="3252039"/>
                <a:ext cx="1019710" cy="461665"/>
              </a:xfrm>
              <a:prstGeom prst="rect">
                <a:avLst/>
              </a:prstGeom>
              <a:noFill/>
            </p:spPr>
            <p:txBody>
              <a:bodyPr wrap="square">
                <a:spAutoFit/>
              </a:bodyPr>
              <a:lstStyle/>
              <a:p>
                <a:r>
                  <a:rPr lang="en-US" sz="2400" b="1" dirty="0">
                    <a:latin typeface="Avenir Next LT Pro" panose="020B0504020202020204" pitchFamily="34" charset="0"/>
                  </a:rPr>
                  <a:t>Link:</a:t>
                </a:r>
                <a:endParaRPr lang="en-US" sz="2400" b="1" dirty="0"/>
              </a:p>
            </p:txBody>
          </p:sp>
          <p:sp>
            <p:nvSpPr>
              <p:cNvPr id="11" name="TextBox 10">
                <a:extLst>
                  <a:ext uri="{FF2B5EF4-FFF2-40B4-BE49-F238E27FC236}">
                    <a16:creationId xmlns:a16="http://schemas.microsoft.com/office/drawing/2014/main" id="{0E591BB5-3356-F97C-270E-E8DAC1E3EF55}"/>
                  </a:ext>
                </a:extLst>
              </p:cNvPr>
              <p:cNvSpPr txBox="1"/>
              <p:nvPr/>
            </p:nvSpPr>
            <p:spPr>
              <a:xfrm>
                <a:off x="3860514" y="3252039"/>
                <a:ext cx="7225301" cy="461665"/>
              </a:xfrm>
              <a:prstGeom prst="rect">
                <a:avLst/>
              </a:prstGeom>
              <a:noFill/>
            </p:spPr>
            <p:txBody>
              <a:bodyPr wrap="square">
                <a:spAutoFit/>
              </a:bodyPr>
              <a:lstStyle/>
              <a:p>
                <a:r>
                  <a:rPr lang="en-US" sz="2400" dirty="0">
                    <a:hlinkClick r:id="rId3"/>
                  </a:rPr>
                  <a:t>https://www.youtube.com/watch?v=BCN52ZHg50U</a:t>
                </a:r>
                <a:r>
                  <a:rPr lang="en-US" sz="2400" dirty="0"/>
                  <a:t> </a:t>
                </a:r>
              </a:p>
            </p:txBody>
          </p:sp>
        </p:grpSp>
      </p:grpSp>
    </p:spTree>
    <p:extLst>
      <p:ext uri="{BB962C8B-B14F-4D97-AF65-F5344CB8AC3E}">
        <p14:creationId xmlns:p14="http://schemas.microsoft.com/office/powerpoint/2010/main" val="100025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94BD-7832-7618-0BDA-359716E30B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A64EE2C-4125-1EF0-D28F-BE7AE0061C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55D8D0-7581-E216-4525-A7A53249CBB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BC7083AC-1310-BCD1-70A5-4052302A0FF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9807040A-B94E-A2C3-25E5-1E49E36268B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352E89-5693-B0C1-E708-FDAC368224C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3B87C871-2DE5-4265-D7C1-96B0A20F87B0}"/>
              </a:ext>
            </a:extLst>
          </p:cNvPr>
          <p:cNvSpPr txBox="1"/>
          <p:nvPr/>
        </p:nvSpPr>
        <p:spPr>
          <a:xfrm>
            <a:off x="1343240" y="2291937"/>
            <a:ext cx="9505520" cy="1569660"/>
          </a:xfrm>
          <a:prstGeom prst="rect">
            <a:avLst/>
          </a:prstGeom>
          <a:noFill/>
        </p:spPr>
        <p:txBody>
          <a:bodyPr wrap="square">
            <a:spAutoFit/>
          </a:bodyPr>
          <a:lstStyle/>
          <a:p>
            <a:pPr algn="ctr"/>
            <a:r>
              <a:rPr lang="en-US" sz="4800" dirty="0">
                <a:latin typeface="Avenir Next LT Pro" panose="020B0504020202020204" pitchFamily="34" charset="0"/>
              </a:rPr>
              <a:t>What is the solution to the problem in the video?</a:t>
            </a:r>
          </a:p>
        </p:txBody>
      </p:sp>
    </p:spTree>
    <p:extLst>
      <p:ext uri="{BB962C8B-B14F-4D97-AF65-F5344CB8AC3E}">
        <p14:creationId xmlns:p14="http://schemas.microsoft.com/office/powerpoint/2010/main" val="375864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D8D1-10BC-9ED7-5E52-A8C023D8DC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F82D90-943B-25C5-3F4C-9650E8178F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CFE50E5-FA91-A536-7CE2-7A33AE52D66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CCA26CA5-0928-BF93-2FD6-8D7CFDC5A6C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CCE513D8-1799-4901-AD4E-600643CDCE3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4EA9DA-5E53-69E2-5878-B0BE12FA959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3B6A15DD-F915-7803-43B1-92E60F6BB673}"/>
              </a:ext>
            </a:extLst>
          </p:cNvPr>
          <p:cNvSpPr txBox="1"/>
          <p:nvPr/>
        </p:nvSpPr>
        <p:spPr>
          <a:xfrm>
            <a:off x="1343240" y="1983713"/>
            <a:ext cx="9505520" cy="2308324"/>
          </a:xfrm>
          <a:prstGeom prst="rect">
            <a:avLst/>
          </a:prstGeom>
          <a:noFill/>
        </p:spPr>
        <p:txBody>
          <a:bodyPr wrap="square">
            <a:spAutoFit/>
          </a:bodyPr>
          <a:lstStyle/>
          <a:p>
            <a:pPr algn="ctr"/>
            <a:r>
              <a:rPr lang="en-US" sz="4800" dirty="0">
                <a:latin typeface="Avenir Next LT Pro" panose="020B0504020202020204" pitchFamily="34" charset="0"/>
              </a:rPr>
              <a:t>Research </a:t>
            </a:r>
            <a:r>
              <a:rPr lang="en-US" sz="4800" b="1" dirty="0">
                <a:latin typeface="Avenir Next LT Pro" panose="020B0504020202020204" pitchFamily="34" charset="0"/>
              </a:rPr>
              <a:t>solutions</a:t>
            </a:r>
            <a:r>
              <a:rPr lang="en-US" sz="4800" dirty="0">
                <a:latin typeface="Avenir Next LT Pro" panose="020B0504020202020204" pitchFamily="34" charset="0"/>
              </a:rPr>
              <a:t> for preventing litter and share ideas with your group!</a:t>
            </a:r>
          </a:p>
        </p:txBody>
      </p:sp>
    </p:spTree>
    <p:extLst>
      <p:ext uri="{BB962C8B-B14F-4D97-AF65-F5344CB8AC3E}">
        <p14:creationId xmlns:p14="http://schemas.microsoft.com/office/powerpoint/2010/main" val="405136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98FE-E70F-2986-9305-6E6676D74B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690F64-87EF-6C7C-C79C-EC94B4CB74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AFFBA31-9C97-8FE2-8921-3E909C4D2D6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F7089A2B-9F98-25E6-8C41-DEC2546A9B7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B728E64C-3B79-60D5-EF26-E2F9DAAF2A8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DFF7A3-9B41-71FA-0BED-D692ED2EDCD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8C6618C7-3FB3-BD38-3B9A-9AB54FF132DF}"/>
              </a:ext>
            </a:extLst>
          </p:cNvPr>
          <p:cNvSpPr txBox="1"/>
          <p:nvPr/>
        </p:nvSpPr>
        <p:spPr>
          <a:xfrm>
            <a:off x="5016939" y="293713"/>
            <a:ext cx="7175061" cy="5632311"/>
          </a:xfrm>
          <a:prstGeom prst="rect">
            <a:avLst/>
          </a:prstGeom>
          <a:noFill/>
        </p:spPr>
        <p:txBody>
          <a:bodyPr wrap="square">
            <a:spAutoFit/>
          </a:bodyPr>
          <a:lstStyle/>
          <a:p>
            <a:pPr marL="914400" indent="-914400">
              <a:buFont typeface="+mj-lt"/>
              <a:buAutoNum type="arabicPeriod"/>
            </a:pPr>
            <a:r>
              <a:rPr lang="en-US" sz="4000" dirty="0">
                <a:latin typeface="Avenir Next LT Pro" panose="020B0504020202020204" pitchFamily="34" charset="0"/>
              </a:rPr>
              <a:t>Name your solution</a:t>
            </a:r>
          </a:p>
          <a:p>
            <a:pPr marL="914400" indent="-914400">
              <a:buFont typeface="+mj-lt"/>
              <a:buAutoNum type="arabicPeriod"/>
            </a:pPr>
            <a:r>
              <a:rPr lang="en-US" sz="4000" dirty="0">
                <a:latin typeface="Avenir Next LT Pro" panose="020B0504020202020204" pitchFamily="34" charset="0"/>
              </a:rPr>
              <a:t>Draw a picture of your solution to the problem</a:t>
            </a:r>
          </a:p>
          <a:p>
            <a:pPr marL="914400" indent="-914400">
              <a:buFont typeface="+mj-lt"/>
              <a:buAutoNum type="arabicPeriod"/>
            </a:pPr>
            <a:r>
              <a:rPr lang="en-US" sz="4000" dirty="0">
                <a:latin typeface="Avenir Next LT Pro" panose="020B0504020202020204" pitchFamily="34" charset="0"/>
              </a:rPr>
              <a:t>Circle whether your solution is a tool or action</a:t>
            </a:r>
          </a:p>
          <a:p>
            <a:pPr marL="914400" indent="-914400">
              <a:buFont typeface="+mj-lt"/>
              <a:buAutoNum type="arabicPeriod"/>
            </a:pPr>
            <a:r>
              <a:rPr lang="en-US" sz="4000" dirty="0">
                <a:latin typeface="Avenir Next LT Pro" panose="020B0504020202020204" pitchFamily="34" charset="0"/>
              </a:rPr>
              <a:t>Explain how your solution solves the problem</a:t>
            </a:r>
          </a:p>
          <a:p>
            <a:pPr marL="914400" indent="-914400">
              <a:buFont typeface="+mj-lt"/>
              <a:buAutoNum type="arabicPeriod"/>
            </a:pPr>
            <a:r>
              <a:rPr lang="en-US" sz="4000" dirty="0">
                <a:latin typeface="Avenir Next LT Pro" panose="020B0504020202020204" pitchFamily="34" charset="0"/>
              </a:rPr>
              <a:t>Describe what your solution needs to work</a:t>
            </a:r>
          </a:p>
        </p:txBody>
      </p:sp>
      <p:pic>
        <p:nvPicPr>
          <p:cNvPr id="8" name="Picture 7" descr="Text, letter&#10;&#10;AI-generated content may be incorrect.">
            <a:extLst>
              <a:ext uri="{FF2B5EF4-FFF2-40B4-BE49-F238E27FC236}">
                <a16:creationId xmlns:a16="http://schemas.microsoft.com/office/drawing/2014/main" id="{D38D7410-2811-F3EB-7AD2-6A983B985E6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8587" y="122275"/>
            <a:ext cx="4617192" cy="5975189"/>
          </a:xfrm>
          <a:prstGeom prst="rect">
            <a:avLst/>
          </a:prstGeom>
          <a:ln>
            <a:solidFill>
              <a:schemeClr val="tx1"/>
            </a:solidFill>
          </a:ln>
        </p:spPr>
      </p:pic>
    </p:spTree>
    <p:extLst>
      <p:ext uri="{BB962C8B-B14F-4D97-AF65-F5344CB8AC3E}">
        <p14:creationId xmlns:p14="http://schemas.microsoft.com/office/powerpoint/2010/main" val="169636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7C58D-01F7-D487-9C8C-2C55423B3C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79CDEE-7BD5-7508-FC0A-0B4C4687FEA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508070-9C21-DC41-059B-129B46E57BB8}"/>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627D09FB-80C1-BBAA-9F39-8243768680D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Explain</a:t>
            </a:r>
          </a:p>
        </p:txBody>
      </p:sp>
      <p:sp>
        <p:nvSpPr>
          <p:cNvPr id="6" name="Rectangle: Rounded Corners 5">
            <a:extLst>
              <a:ext uri="{FF2B5EF4-FFF2-40B4-BE49-F238E27FC236}">
                <a16:creationId xmlns:a16="http://schemas.microsoft.com/office/drawing/2014/main" id="{3968D93B-F77A-D089-623C-793C8028A15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F5D2C9-C781-CC30-BCE3-B58D33707CA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FA742F12-9094-7BB2-19D7-426D01B8AE8A}"/>
              </a:ext>
            </a:extLst>
          </p:cNvPr>
          <p:cNvSpPr txBox="1"/>
          <p:nvPr/>
        </p:nvSpPr>
        <p:spPr>
          <a:xfrm>
            <a:off x="1343240" y="1497031"/>
            <a:ext cx="9505520" cy="3046988"/>
          </a:xfrm>
          <a:prstGeom prst="rect">
            <a:avLst/>
          </a:prstGeom>
          <a:noFill/>
        </p:spPr>
        <p:txBody>
          <a:bodyPr wrap="square">
            <a:spAutoFit/>
          </a:bodyPr>
          <a:lstStyle/>
          <a:p>
            <a:pPr algn="ctr"/>
            <a:r>
              <a:rPr lang="en-US" sz="4800" dirty="0">
                <a:latin typeface="Avenir Next LT Pro" panose="020B0504020202020204" pitchFamily="34" charset="0"/>
              </a:rPr>
              <a:t>Transfer your ideas to a poster!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Draw and give a description of the problem and the solution!</a:t>
            </a:r>
          </a:p>
        </p:txBody>
      </p:sp>
    </p:spTree>
    <p:extLst>
      <p:ext uri="{BB962C8B-B14F-4D97-AF65-F5344CB8AC3E}">
        <p14:creationId xmlns:p14="http://schemas.microsoft.com/office/powerpoint/2010/main" val="385918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A4AA-29A7-04FA-DC8E-E1BE16BCCF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CFD10D-DFEA-E668-CAB8-4AEEAB3281E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CB38F2D-D20C-4D42-E8B1-34385A4CF806}"/>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A604D12D-9ABE-9923-88D9-E5322716BAA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38AD0187-3B93-F89B-C517-DD82B7ADE8C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C5EE28-BE9E-5065-E917-1A51E7802B4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grpSp>
        <p:nvGrpSpPr>
          <p:cNvPr id="8" name="Group 7">
            <a:extLst>
              <a:ext uri="{FF2B5EF4-FFF2-40B4-BE49-F238E27FC236}">
                <a16:creationId xmlns:a16="http://schemas.microsoft.com/office/drawing/2014/main" id="{27718C97-01A6-8047-D75B-A831B9F8C08E}"/>
              </a:ext>
            </a:extLst>
          </p:cNvPr>
          <p:cNvGrpSpPr/>
          <p:nvPr/>
        </p:nvGrpSpPr>
        <p:grpSpPr>
          <a:xfrm>
            <a:off x="378689" y="1430578"/>
            <a:ext cx="11491836" cy="3334785"/>
            <a:chOff x="337306" y="486033"/>
            <a:chExt cx="11491836" cy="3334785"/>
          </a:xfrm>
        </p:grpSpPr>
        <p:sp>
          <p:nvSpPr>
            <p:cNvPr id="3" name="TextBox 2">
              <a:extLst>
                <a:ext uri="{FF2B5EF4-FFF2-40B4-BE49-F238E27FC236}">
                  <a16:creationId xmlns:a16="http://schemas.microsoft.com/office/drawing/2014/main" id="{E9A75214-64AC-DD09-A2A4-D01C18A26EDD}"/>
                </a:ext>
              </a:extLst>
            </p:cNvPr>
            <p:cNvSpPr txBox="1"/>
            <p:nvPr/>
          </p:nvSpPr>
          <p:spPr>
            <a:xfrm>
              <a:off x="362857" y="486033"/>
              <a:ext cx="11466285" cy="1569660"/>
            </a:xfrm>
            <a:prstGeom prst="rect">
              <a:avLst/>
            </a:prstGeom>
            <a:noFill/>
          </p:spPr>
          <p:txBody>
            <a:bodyPr wrap="square">
              <a:spAutoFit/>
            </a:bodyPr>
            <a:lstStyle/>
            <a:p>
              <a:pPr algn="ctr"/>
              <a:r>
                <a:rPr lang="en-US" sz="4800" b="1" dirty="0">
                  <a:latin typeface="Avenir Next LT Pro" panose="020B0504020202020204" pitchFamily="34" charset="0"/>
                </a:rPr>
                <a:t>Welcome to Solving Schoolyard Scraps Symposium</a:t>
              </a:r>
            </a:p>
          </p:txBody>
        </p:sp>
        <p:sp>
          <p:nvSpPr>
            <p:cNvPr id="7" name="TextBox 6">
              <a:extLst>
                <a:ext uri="{FF2B5EF4-FFF2-40B4-BE49-F238E27FC236}">
                  <a16:creationId xmlns:a16="http://schemas.microsoft.com/office/drawing/2014/main" id="{EE83A4E5-3E1E-2F8D-9ACD-53E17D2D0C10}"/>
                </a:ext>
              </a:extLst>
            </p:cNvPr>
            <p:cNvSpPr txBox="1"/>
            <p:nvPr/>
          </p:nvSpPr>
          <p:spPr>
            <a:xfrm>
              <a:off x="337306" y="2497379"/>
              <a:ext cx="11466285" cy="1323439"/>
            </a:xfrm>
            <a:prstGeom prst="rect">
              <a:avLst/>
            </a:prstGeom>
            <a:noFill/>
          </p:spPr>
          <p:txBody>
            <a:bodyPr wrap="square">
              <a:spAutoFit/>
            </a:bodyPr>
            <a:lstStyle/>
            <a:p>
              <a:pPr algn="ctr"/>
              <a:r>
                <a:rPr lang="en-US" sz="4000" dirty="0">
                  <a:latin typeface="Avenir Next LT Pro" panose="020B0504020202020204" pitchFamily="34" charset="0"/>
                </a:rPr>
                <a:t>A </a:t>
              </a:r>
              <a:r>
                <a:rPr lang="en-US" sz="4000" i="1" dirty="0">
                  <a:latin typeface="Avenir Next LT Pro" panose="020B0504020202020204" pitchFamily="34" charset="0"/>
                </a:rPr>
                <a:t>symposium</a:t>
              </a:r>
              <a:r>
                <a:rPr lang="en-US" sz="4000" dirty="0">
                  <a:latin typeface="Avenir Next LT Pro" panose="020B0504020202020204" pitchFamily="34" charset="0"/>
                </a:rPr>
                <a:t> is a gathering of people who come together to discuss the same topic.</a:t>
              </a:r>
            </a:p>
          </p:txBody>
        </p:sp>
      </p:grpSp>
      <p:pic>
        <p:nvPicPr>
          <p:cNvPr id="11" name="Picture 10">
            <a:extLst>
              <a:ext uri="{FF2B5EF4-FFF2-40B4-BE49-F238E27FC236}">
                <a16:creationId xmlns:a16="http://schemas.microsoft.com/office/drawing/2014/main" id="{99A2CA4E-B001-4C0F-7BD2-AEA8D2E16D6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178" y="8057"/>
            <a:ext cx="1066459" cy="1564140"/>
          </a:xfrm>
          <a:prstGeom prst="rect">
            <a:avLst/>
          </a:prstGeom>
        </p:spPr>
      </p:pic>
    </p:spTree>
    <p:extLst>
      <p:ext uri="{BB962C8B-B14F-4D97-AF65-F5344CB8AC3E}">
        <p14:creationId xmlns:p14="http://schemas.microsoft.com/office/powerpoint/2010/main" val="287527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A4D7-08D1-CD68-2170-2E99F95826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4B6C89-1A23-472B-8A93-7449D581DA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274A8E2-AAEC-387D-FD54-16396ED187F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C5345E38-9BEC-D2EB-2C2D-BEF23BCDB78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Engage</a:t>
            </a:r>
          </a:p>
        </p:txBody>
      </p:sp>
      <p:sp>
        <p:nvSpPr>
          <p:cNvPr id="6" name="Rectangle: Rounded Corners 5">
            <a:extLst>
              <a:ext uri="{FF2B5EF4-FFF2-40B4-BE49-F238E27FC236}">
                <a16:creationId xmlns:a16="http://schemas.microsoft.com/office/drawing/2014/main" id="{6E2FAF3C-08B8-5921-D090-83E030D5928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C77003-15D7-6482-C289-58ED793DAD3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pic>
        <p:nvPicPr>
          <p:cNvPr id="11" name="Picture 10" descr="Text&#10;&#10;AI-generated content may be incorrect.">
            <a:extLst>
              <a:ext uri="{FF2B5EF4-FFF2-40B4-BE49-F238E27FC236}">
                <a16:creationId xmlns:a16="http://schemas.microsoft.com/office/drawing/2014/main" id="{93E73519-AF16-41A6-0A10-7486ABB8C25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09280" y="144297"/>
            <a:ext cx="4709667" cy="6008108"/>
          </a:xfrm>
          <a:prstGeom prst="rect">
            <a:avLst/>
          </a:prstGeom>
          <a:ln>
            <a:solidFill>
              <a:schemeClr val="tx1"/>
            </a:solidFill>
          </a:ln>
        </p:spPr>
      </p:pic>
      <p:pic>
        <p:nvPicPr>
          <p:cNvPr id="13" name="Picture 12" descr="Map&#10;&#10;AI-generated content may be incorrect.">
            <a:extLst>
              <a:ext uri="{FF2B5EF4-FFF2-40B4-BE49-F238E27FC236}">
                <a16:creationId xmlns:a16="http://schemas.microsoft.com/office/drawing/2014/main" id="{36C997BF-B2AA-1C1A-BDA4-8BFD9774ABE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8571" y="140372"/>
            <a:ext cx="4709668" cy="6008109"/>
          </a:xfrm>
          <a:prstGeom prst="rect">
            <a:avLst/>
          </a:prstGeom>
          <a:ln>
            <a:solidFill>
              <a:schemeClr val="tx1"/>
            </a:solidFill>
          </a:ln>
        </p:spPr>
      </p:pic>
    </p:spTree>
    <p:extLst>
      <p:ext uri="{BB962C8B-B14F-4D97-AF65-F5344CB8AC3E}">
        <p14:creationId xmlns:p14="http://schemas.microsoft.com/office/powerpoint/2010/main" val="276757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47ED-14CD-0EE4-DACA-F31F6203B9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D8FC3E3-BB4C-DE45-36A2-C519FD8201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167C70-8DF4-0AA6-6B8D-486E80B1EC7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22354256-EEC7-EE30-7322-1D6B821EEE2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38E2005F-F3C7-0DD5-F201-9A1D6466B47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43AC63-02EC-970B-3A26-A9095A3BECA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7D0945B7-F469-015D-A3A5-1E59086889F4}"/>
              </a:ext>
            </a:extLst>
          </p:cNvPr>
          <p:cNvSpPr txBox="1"/>
          <p:nvPr/>
        </p:nvSpPr>
        <p:spPr>
          <a:xfrm>
            <a:off x="391960" y="2598003"/>
            <a:ext cx="11466285" cy="830997"/>
          </a:xfrm>
          <a:prstGeom prst="rect">
            <a:avLst/>
          </a:prstGeom>
          <a:noFill/>
        </p:spPr>
        <p:txBody>
          <a:bodyPr wrap="square">
            <a:spAutoFit/>
          </a:bodyPr>
          <a:lstStyle/>
          <a:p>
            <a:pPr algn="ctr"/>
            <a:r>
              <a:rPr lang="en-US" sz="4800" dirty="0">
                <a:latin typeface="Avenir Next LT Pro" panose="020B0504020202020204" pitchFamily="34" charset="0"/>
              </a:rPr>
              <a:t>What is our topic for this symposium?</a:t>
            </a:r>
          </a:p>
        </p:txBody>
      </p:sp>
      <p:pic>
        <p:nvPicPr>
          <p:cNvPr id="8" name="Picture 7">
            <a:extLst>
              <a:ext uri="{FF2B5EF4-FFF2-40B4-BE49-F238E27FC236}">
                <a16:creationId xmlns:a16="http://schemas.microsoft.com/office/drawing/2014/main" id="{0373F3EA-4BBA-38FE-A069-225084F153C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178" y="8057"/>
            <a:ext cx="1066459" cy="1564140"/>
          </a:xfrm>
          <a:prstGeom prst="rect">
            <a:avLst/>
          </a:prstGeom>
        </p:spPr>
      </p:pic>
    </p:spTree>
    <p:extLst>
      <p:ext uri="{BB962C8B-B14F-4D97-AF65-F5344CB8AC3E}">
        <p14:creationId xmlns:p14="http://schemas.microsoft.com/office/powerpoint/2010/main" val="39952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DAB3-3AF6-1827-118F-A5ACC23925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9B60F5-4BFE-D201-BAF7-29F779EBA6B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E2906A-587F-2A96-C5ED-A1D934DC065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1D596ADE-81C9-5E1E-A5AA-AF334ED8C39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134BF7BC-5568-ADBE-08D3-55EE6411A59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FAD340-9347-8C02-18C5-F3B9BA61AF1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8ECE2119-8A10-69DB-9E82-A4410C6173AC}"/>
              </a:ext>
            </a:extLst>
          </p:cNvPr>
          <p:cNvSpPr txBox="1"/>
          <p:nvPr/>
        </p:nvSpPr>
        <p:spPr>
          <a:xfrm>
            <a:off x="391960" y="628976"/>
            <a:ext cx="11466285" cy="1569660"/>
          </a:xfrm>
          <a:prstGeom prst="rect">
            <a:avLst/>
          </a:prstGeom>
          <a:noFill/>
        </p:spPr>
        <p:txBody>
          <a:bodyPr wrap="square">
            <a:spAutoFit/>
          </a:bodyPr>
          <a:lstStyle/>
          <a:p>
            <a:pPr algn="ctr"/>
            <a:r>
              <a:rPr lang="en-US" sz="4800" dirty="0">
                <a:latin typeface="Avenir Next LT Pro" panose="020B0504020202020204" pitchFamily="34" charset="0"/>
              </a:rPr>
              <a:t>You will be identifying </a:t>
            </a:r>
            <a:r>
              <a:rPr lang="en-US" sz="4800" b="1" dirty="0">
                <a:latin typeface="Avenir Next LT Pro" panose="020B0504020202020204" pitchFamily="34" charset="0"/>
              </a:rPr>
              <a:t>strengths</a:t>
            </a:r>
            <a:r>
              <a:rPr lang="en-US" sz="4800" dirty="0">
                <a:latin typeface="Avenir Next LT Pro" panose="020B0504020202020204" pitchFamily="34" charset="0"/>
              </a:rPr>
              <a:t> and </a:t>
            </a:r>
            <a:r>
              <a:rPr lang="en-US" sz="4800" b="1" dirty="0">
                <a:latin typeface="Avenir Next LT Pro" panose="020B0504020202020204" pitchFamily="34" charset="0"/>
              </a:rPr>
              <a:t>weaknesses</a:t>
            </a:r>
            <a:r>
              <a:rPr lang="en-US" sz="4800" dirty="0">
                <a:latin typeface="Avenir Next LT Pro" panose="020B0504020202020204" pitchFamily="34" charset="0"/>
              </a:rPr>
              <a:t> of each other’s design. </a:t>
            </a:r>
          </a:p>
        </p:txBody>
      </p:sp>
      <p:sp>
        <p:nvSpPr>
          <p:cNvPr id="7" name="TextBox 6">
            <a:extLst>
              <a:ext uri="{FF2B5EF4-FFF2-40B4-BE49-F238E27FC236}">
                <a16:creationId xmlns:a16="http://schemas.microsoft.com/office/drawing/2014/main" id="{EF2ADB5B-DDC1-393D-D47B-01AC4406DD71}"/>
              </a:ext>
            </a:extLst>
          </p:cNvPr>
          <p:cNvSpPr txBox="1"/>
          <p:nvPr/>
        </p:nvSpPr>
        <p:spPr>
          <a:xfrm>
            <a:off x="994861" y="3138788"/>
            <a:ext cx="4210185" cy="2062103"/>
          </a:xfrm>
          <a:prstGeom prst="rect">
            <a:avLst/>
          </a:prstGeom>
          <a:noFill/>
        </p:spPr>
        <p:txBody>
          <a:bodyPr wrap="square">
            <a:spAutoFit/>
          </a:bodyPr>
          <a:lstStyle/>
          <a:p>
            <a:pPr algn="ctr"/>
            <a:r>
              <a:rPr lang="en-US" sz="3200" dirty="0">
                <a:latin typeface="Avenir Next LT Pro" panose="020B0504020202020204" pitchFamily="34" charset="0"/>
              </a:rPr>
              <a:t>A </a:t>
            </a:r>
            <a:r>
              <a:rPr lang="en-US" sz="3200" b="1" dirty="0">
                <a:latin typeface="Avenir Next LT Pro" panose="020B0504020202020204" pitchFamily="34" charset="0"/>
              </a:rPr>
              <a:t>strength</a:t>
            </a:r>
            <a:r>
              <a:rPr lang="en-US" sz="3200" dirty="0">
                <a:latin typeface="Avenir Next LT Pro" panose="020B0504020202020204" pitchFamily="34" charset="0"/>
              </a:rPr>
              <a:t> is something that works better or best for our goal.</a:t>
            </a:r>
          </a:p>
        </p:txBody>
      </p:sp>
      <p:sp>
        <p:nvSpPr>
          <p:cNvPr id="8" name="TextBox 7">
            <a:extLst>
              <a:ext uri="{FF2B5EF4-FFF2-40B4-BE49-F238E27FC236}">
                <a16:creationId xmlns:a16="http://schemas.microsoft.com/office/drawing/2014/main" id="{B425DB17-7D7A-26F4-B712-5C644D615A3F}"/>
              </a:ext>
            </a:extLst>
          </p:cNvPr>
          <p:cNvSpPr txBox="1"/>
          <p:nvPr/>
        </p:nvSpPr>
        <p:spPr>
          <a:xfrm>
            <a:off x="6986954" y="3138788"/>
            <a:ext cx="4210185" cy="2062103"/>
          </a:xfrm>
          <a:prstGeom prst="rect">
            <a:avLst/>
          </a:prstGeom>
          <a:noFill/>
        </p:spPr>
        <p:txBody>
          <a:bodyPr wrap="square">
            <a:spAutoFit/>
          </a:bodyPr>
          <a:lstStyle/>
          <a:p>
            <a:pPr algn="ctr"/>
            <a:r>
              <a:rPr lang="en-US" sz="3200" dirty="0">
                <a:latin typeface="Avenir Next LT Pro" panose="020B0504020202020204" pitchFamily="34" charset="0"/>
              </a:rPr>
              <a:t>A </a:t>
            </a:r>
            <a:r>
              <a:rPr lang="en-US" sz="3200" b="1" dirty="0">
                <a:latin typeface="Avenir Next LT Pro" panose="020B0504020202020204" pitchFamily="34" charset="0"/>
              </a:rPr>
              <a:t>weakness </a:t>
            </a:r>
            <a:r>
              <a:rPr lang="en-US" sz="3200" dirty="0">
                <a:latin typeface="Avenir Next LT Pro" panose="020B0504020202020204" pitchFamily="34" charset="0"/>
              </a:rPr>
              <a:t>is something that does not work as well for the goal.</a:t>
            </a:r>
          </a:p>
        </p:txBody>
      </p:sp>
      <p:sp>
        <p:nvSpPr>
          <p:cNvPr id="10" name="Rectangle 9">
            <a:extLst>
              <a:ext uri="{FF2B5EF4-FFF2-40B4-BE49-F238E27FC236}">
                <a16:creationId xmlns:a16="http://schemas.microsoft.com/office/drawing/2014/main" id="{D7C8545B-4062-7484-8394-9BBD92638921}"/>
              </a:ext>
            </a:extLst>
          </p:cNvPr>
          <p:cNvSpPr/>
          <p:nvPr/>
        </p:nvSpPr>
        <p:spPr>
          <a:xfrm>
            <a:off x="713433" y="2813538"/>
            <a:ext cx="4783015" cy="2803491"/>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CAE592-0543-885C-BAFE-FF9A090832A6}"/>
              </a:ext>
            </a:extLst>
          </p:cNvPr>
          <p:cNvSpPr/>
          <p:nvPr/>
        </p:nvSpPr>
        <p:spPr>
          <a:xfrm>
            <a:off x="6700538" y="2813537"/>
            <a:ext cx="4783015" cy="2803491"/>
          </a:xfrm>
          <a:prstGeom prst="rect">
            <a:avLst/>
          </a:prstGeom>
          <a:noFill/>
          <a:ln>
            <a:solidFill>
              <a:srgbClr val="E43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99F7-0B8D-E409-F2D7-5A632E93F6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6D1FFB-66CD-71B6-ACAA-A2F998FF1E8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80842F-ED7A-2AE8-3B85-54816210330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35BDDE62-5B5C-0413-C7F2-2E9228C5865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0EDE4C9B-1698-D843-06EA-3E2E468F5D9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0FD9E2-D6DB-DAE2-561A-398A68132A3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F9020403-6FBE-4A0F-A23F-65AB7BB54787}"/>
              </a:ext>
            </a:extLst>
          </p:cNvPr>
          <p:cNvSpPr txBox="1"/>
          <p:nvPr/>
        </p:nvSpPr>
        <p:spPr>
          <a:xfrm>
            <a:off x="5055332" y="1594215"/>
            <a:ext cx="6824021" cy="3046988"/>
          </a:xfrm>
          <a:prstGeom prst="rect">
            <a:avLst/>
          </a:prstGeom>
          <a:noFill/>
        </p:spPr>
        <p:txBody>
          <a:bodyPr wrap="square">
            <a:spAutoFit/>
          </a:bodyPr>
          <a:lstStyle/>
          <a:p>
            <a:pPr algn="ctr"/>
            <a:r>
              <a:rPr lang="en-US" sz="4800" dirty="0">
                <a:latin typeface="Avenir Next LT Pro" panose="020B0504020202020204" pitchFamily="34" charset="0"/>
              </a:rPr>
              <a:t>Discuss the </a:t>
            </a:r>
            <a:r>
              <a:rPr lang="en-US" sz="4800" b="1" dirty="0">
                <a:latin typeface="Avenir Next LT Pro" panose="020B0504020202020204" pitchFamily="34" charset="0"/>
              </a:rPr>
              <a:t>strengths</a:t>
            </a:r>
            <a:r>
              <a:rPr lang="en-US" sz="4800" dirty="0">
                <a:latin typeface="Avenir Next LT Pro" panose="020B0504020202020204" pitchFamily="34" charset="0"/>
              </a:rPr>
              <a:t> and </a:t>
            </a:r>
            <a:r>
              <a:rPr lang="en-US" sz="4800" b="1" dirty="0">
                <a:latin typeface="Avenir Next LT Pro" panose="020B0504020202020204" pitchFamily="34" charset="0"/>
              </a:rPr>
              <a:t>weakness</a:t>
            </a:r>
            <a:r>
              <a:rPr lang="en-US" sz="4800" dirty="0">
                <a:latin typeface="Avenir Next LT Pro" panose="020B0504020202020204" pitchFamily="34" charset="0"/>
              </a:rPr>
              <a:t> of your own design with your small group.</a:t>
            </a:r>
          </a:p>
        </p:txBody>
      </p:sp>
      <p:pic>
        <p:nvPicPr>
          <p:cNvPr id="13" name="Picture 12" descr="Table&#10;&#10;AI-generated content may be incorrect.">
            <a:extLst>
              <a:ext uri="{FF2B5EF4-FFF2-40B4-BE49-F238E27FC236}">
                <a16:creationId xmlns:a16="http://schemas.microsoft.com/office/drawing/2014/main" id="{F73AA8D7-F4B3-EF5F-CDC1-9FD9E716A2C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2275"/>
            <a:ext cx="4640975" cy="6005967"/>
          </a:xfrm>
          <a:prstGeom prst="rect">
            <a:avLst/>
          </a:prstGeom>
          <a:ln>
            <a:solidFill>
              <a:schemeClr val="tx1"/>
            </a:solidFill>
          </a:ln>
        </p:spPr>
      </p:pic>
      <p:pic>
        <p:nvPicPr>
          <p:cNvPr id="8" name="Picture 7">
            <a:extLst>
              <a:ext uri="{FF2B5EF4-FFF2-40B4-BE49-F238E27FC236}">
                <a16:creationId xmlns:a16="http://schemas.microsoft.com/office/drawing/2014/main" id="{49CD6FD9-E8F5-75D3-D81C-84C787A22FD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73073" y="28110"/>
            <a:ext cx="1066459" cy="1564140"/>
          </a:xfrm>
          <a:prstGeom prst="rect">
            <a:avLst/>
          </a:prstGeom>
        </p:spPr>
      </p:pic>
    </p:spTree>
    <p:extLst>
      <p:ext uri="{BB962C8B-B14F-4D97-AF65-F5344CB8AC3E}">
        <p14:creationId xmlns:p14="http://schemas.microsoft.com/office/powerpoint/2010/main" val="93343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9295D-018A-0E20-248D-18FFF28A22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76C264-E48F-9554-E407-04D0D4B5AD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2A05FA2-7130-B6AB-66A0-D779DC6FB051}"/>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4B2BE36F-123F-85DB-4AC4-5968E9CA1D0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2BEAF38A-1A21-3056-019C-1417C7CD090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4AA587-AC0F-4399-E0AF-C28E7B789A4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DEB977BE-A9DF-E1A3-A1A4-AF7D8189DB81}"/>
              </a:ext>
            </a:extLst>
          </p:cNvPr>
          <p:cNvSpPr txBox="1"/>
          <p:nvPr/>
        </p:nvSpPr>
        <p:spPr>
          <a:xfrm>
            <a:off x="5055332" y="924655"/>
            <a:ext cx="6824021" cy="4401205"/>
          </a:xfrm>
          <a:prstGeom prst="rect">
            <a:avLst/>
          </a:prstGeom>
          <a:noFill/>
        </p:spPr>
        <p:txBody>
          <a:bodyPr wrap="square">
            <a:spAutoFit/>
          </a:bodyPr>
          <a:lstStyle/>
          <a:p>
            <a:pPr algn="ctr"/>
            <a:r>
              <a:rPr lang="en-US" sz="4000" dirty="0">
                <a:latin typeface="Avenir Next LT Pro" panose="020B0504020202020204" pitchFamily="34" charset="0"/>
              </a:rPr>
              <a:t>One group at a time, share your poster and ideas with the class. </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After each group shares their idea, discuss the pros and cons of that solution.</a:t>
            </a:r>
          </a:p>
        </p:txBody>
      </p:sp>
      <p:pic>
        <p:nvPicPr>
          <p:cNvPr id="13" name="Picture 12" descr="Table&#10;&#10;AI-generated content may be incorrect.">
            <a:extLst>
              <a:ext uri="{FF2B5EF4-FFF2-40B4-BE49-F238E27FC236}">
                <a16:creationId xmlns:a16="http://schemas.microsoft.com/office/drawing/2014/main" id="{A2D01FA0-E136-2370-C851-24DAEB3F16D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2275"/>
            <a:ext cx="4640975" cy="6005967"/>
          </a:xfrm>
          <a:prstGeom prst="rect">
            <a:avLst/>
          </a:prstGeom>
          <a:ln>
            <a:solidFill>
              <a:schemeClr val="tx1"/>
            </a:solidFill>
          </a:ln>
        </p:spPr>
      </p:pic>
    </p:spTree>
    <p:extLst>
      <p:ext uri="{BB962C8B-B14F-4D97-AF65-F5344CB8AC3E}">
        <p14:creationId xmlns:p14="http://schemas.microsoft.com/office/powerpoint/2010/main" val="4106470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8888-C827-128E-AFCD-1241DB08271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A9835F-A2E9-7D09-E401-9C095A56BB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3674312-4E92-BC48-69C9-2DFC57BD3AF1}"/>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75F587F6-9A18-1348-9B1F-CC44A46B6BD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5FB531A7-98E6-7D38-7ECA-FCC3E3AA513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CE27FB-CC8C-1B2C-A15E-DB18D719C92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45794AB9-56D3-FAA3-0352-97EA0114A74B}"/>
              </a:ext>
            </a:extLst>
          </p:cNvPr>
          <p:cNvSpPr txBox="1"/>
          <p:nvPr/>
        </p:nvSpPr>
        <p:spPr>
          <a:xfrm>
            <a:off x="5282635" y="2598003"/>
            <a:ext cx="6824021" cy="830997"/>
          </a:xfrm>
          <a:prstGeom prst="rect">
            <a:avLst/>
          </a:prstGeom>
          <a:noFill/>
        </p:spPr>
        <p:txBody>
          <a:bodyPr wrap="square">
            <a:spAutoFit/>
          </a:bodyPr>
          <a:lstStyle/>
          <a:p>
            <a:pPr algn="ctr"/>
            <a:r>
              <a:rPr lang="en-US" sz="4800" dirty="0">
                <a:latin typeface="Avenir Next LT Pro" panose="020B0504020202020204" pitchFamily="34" charset="0"/>
              </a:rPr>
              <a:t>Fill out the chart.</a:t>
            </a:r>
          </a:p>
        </p:txBody>
      </p:sp>
      <p:pic>
        <p:nvPicPr>
          <p:cNvPr id="13" name="Picture 12" descr="Table&#10;&#10;AI-generated content may be incorrect.">
            <a:extLst>
              <a:ext uri="{FF2B5EF4-FFF2-40B4-BE49-F238E27FC236}">
                <a16:creationId xmlns:a16="http://schemas.microsoft.com/office/drawing/2014/main" id="{F550B35F-7A1A-1C23-CD63-96414F2C0F8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2275"/>
            <a:ext cx="4640975" cy="6005967"/>
          </a:xfrm>
          <a:prstGeom prst="rect">
            <a:avLst/>
          </a:prstGeom>
          <a:ln>
            <a:solidFill>
              <a:schemeClr val="tx1"/>
            </a:solidFill>
          </a:ln>
        </p:spPr>
      </p:pic>
      <p:pic>
        <p:nvPicPr>
          <p:cNvPr id="8" name="Picture 7">
            <a:extLst>
              <a:ext uri="{FF2B5EF4-FFF2-40B4-BE49-F238E27FC236}">
                <a16:creationId xmlns:a16="http://schemas.microsoft.com/office/drawing/2014/main" id="{23037BFA-8130-AD86-1306-E777B8FF264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22941" y="-1969"/>
            <a:ext cx="1066459" cy="1564140"/>
          </a:xfrm>
          <a:prstGeom prst="rect">
            <a:avLst/>
          </a:prstGeom>
        </p:spPr>
      </p:pic>
    </p:spTree>
    <p:extLst>
      <p:ext uri="{BB962C8B-B14F-4D97-AF65-F5344CB8AC3E}">
        <p14:creationId xmlns:p14="http://schemas.microsoft.com/office/powerpoint/2010/main" val="103278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B97F-26BA-3A7A-80D3-23D9C2B614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55B583-083C-18E9-F477-AFD52CC17D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9D9BA96-5076-D25F-8443-C7CF9CD903C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0AAFC27F-F10C-7AED-BDC0-FA87E7437AB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Elaborate</a:t>
            </a:r>
          </a:p>
        </p:txBody>
      </p:sp>
      <p:sp>
        <p:nvSpPr>
          <p:cNvPr id="6" name="Rectangle: Rounded Corners 5">
            <a:extLst>
              <a:ext uri="{FF2B5EF4-FFF2-40B4-BE49-F238E27FC236}">
                <a16:creationId xmlns:a16="http://schemas.microsoft.com/office/drawing/2014/main" id="{84A3A7B4-C802-6FCA-8D05-029026810AE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7C73EA-87E1-AA34-CF9B-12A00A49E32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4EAC2117-915B-EDBB-B9E4-3CDCEB9C5C8B}"/>
              </a:ext>
            </a:extLst>
          </p:cNvPr>
          <p:cNvSpPr txBox="1"/>
          <p:nvPr/>
        </p:nvSpPr>
        <p:spPr>
          <a:xfrm>
            <a:off x="336506" y="5259165"/>
            <a:ext cx="11850763" cy="830997"/>
          </a:xfrm>
          <a:prstGeom prst="rect">
            <a:avLst/>
          </a:prstGeom>
          <a:noFill/>
        </p:spPr>
        <p:txBody>
          <a:bodyPr wrap="square">
            <a:spAutoFit/>
          </a:bodyPr>
          <a:lstStyle/>
          <a:p>
            <a:pPr algn="ctr"/>
            <a:r>
              <a:rPr lang="en-US" sz="4800" b="1" dirty="0">
                <a:latin typeface="Avenir Next LT Pro" panose="020B0504020202020204" pitchFamily="34" charset="0"/>
              </a:rPr>
              <a:t>Reevaluate and revise </a:t>
            </a:r>
            <a:r>
              <a:rPr lang="en-US" sz="4800" dirty="0">
                <a:latin typeface="Avenir Next LT Pro" panose="020B0504020202020204" pitchFamily="34" charset="0"/>
              </a:rPr>
              <a:t>your solution.</a:t>
            </a:r>
          </a:p>
        </p:txBody>
      </p:sp>
      <p:pic>
        <p:nvPicPr>
          <p:cNvPr id="8" name="Picture 7" descr="Text&#10;&#10;AI-generated content may be incorrect.">
            <a:extLst>
              <a:ext uri="{FF2B5EF4-FFF2-40B4-BE49-F238E27FC236}">
                <a16:creationId xmlns:a16="http://schemas.microsoft.com/office/drawing/2014/main" id="{09D70F93-9C77-BEC4-9BB3-FB0559127EF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89784" y="220598"/>
            <a:ext cx="3928933" cy="5041125"/>
          </a:xfrm>
          <a:prstGeom prst="rect">
            <a:avLst/>
          </a:prstGeom>
          <a:ln>
            <a:solidFill>
              <a:schemeClr val="tx1"/>
            </a:solidFill>
          </a:ln>
        </p:spPr>
      </p:pic>
      <p:pic>
        <p:nvPicPr>
          <p:cNvPr id="10" name="Picture 9">
            <a:extLst>
              <a:ext uri="{FF2B5EF4-FFF2-40B4-BE49-F238E27FC236}">
                <a16:creationId xmlns:a16="http://schemas.microsoft.com/office/drawing/2014/main" id="{60612044-F940-A256-EA34-83F5DA970E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178" y="8057"/>
            <a:ext cx="1066459" cy="1564140"/>
          </a:xfrm>
          <a:prstGeom prst="rect">
            <a:avLst/>
          </a:prstGeom>
        </p:spPr>
      </p:pic>
      <p:pic>
        <p:nvPicPr>
          <p:cNvPr id="11" name="Picture 10">
            <a:extLst>
              <a:ext uri="{FF2B5EF4-FFF2-40B4-BE49-F238E27FC236}">
                <a16:creationId xmlns:a16="http://schemas.microsoft.com/office/drawing/2014/main" id="{930CFF0F-A49D-6D92-C398-7554ECA1A3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02138" y="220596"/>
            <a:ext cx="3928935" cy="5041125"/>
          </a:xfrm>
          <a:prstGeom prst="rect">
            <a:avLst/>
          </a:prstGeom>
          <a:ln>
            <a:solidFill>
              <a:schemeClr val="tx1"/>
            </a:solidFill>
          </a:ln>
        </p:spPr>
      </p:pic>
    </p:spTree>
    <p:extLst>
      <p:ext uri="{BB962C8B-B14F-4D97-AF65-F5344CB8AC3E}">
        <p14:creationId xmlns:p14="http://schemas.microsoft.com/office/powerpoint/2010/main" val="3892075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63C0-EAB0-CB3C-843D-06DA6EA2EF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057DAE-32BD-6B31-A7E2-4A55D1205AE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2C6B046-7E02-C752-8156-2A97CC399588}"/>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893E1DF1-672C-4EA9-4A6B-5FFF4B34A34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Evaluate</a:t>
            </a:r>
          </a:p>
        </p:txBody>
      </p:sp>
      <p:sp>
        <p:nvSpPr>
          <p:cNvPr id="6" name="Rectangle: Rounded Corners 5">
            <a:extLst>
              <a:ext uri="{FF2B5EF4-FFF2-40B4-BE49-F238E27FC236}">
                <a16:creationId xmlns:a16="http://schemas.microsoft.com/office/drawing/2014/main" id="{BD4E6216-E489-A1F7-FD9F-08D1399742C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63C64D-2866-25A2-0FFA-9408F5E5CE2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3" name="TextBox 2">
            <a:extLst>
              <a:ext uri="{FF2B5EF4-FFF2-40B4-BE49-F238E27FC236}">
                <a16:creationId xmlns:a16="http://schemas.microsoft.com/office/drawing/2014/main" id="{E2F5BD51-2499-6505-F864-4B437AEDF2F7}"/>
              </a:ext>
            </a:extLst>
          </p:cNvPr>
          <p:cNvSpPr txBox="1"/>
          <p:nvPr/>
        </p:nvSpPr>
        <p:spPr>
          <a:xfrm>
            <a:off x="188365" y="5461859"/>
            <a:ext cx="11998246" cy="769441"/>
          </a:xfrm>
          <a:prstGeom prst="rect">
            <a:avLst/>
          </a:prstGeom>
          <a:noFill/>
        </p:spPr>
        <p:txBody>
          <a:bodyPr wrap="square" lIns="91440" tIns="45720" rIns="91440" bIns="45720" anchor="t">
            <a:spAutoFit/>
          </a:bodyPr>
          <a:lstStyle/>
          <a:p>
            <a:pPr algn="ctr"/>
            <a:r>
              <a:rPr lang="en-US" sz="4400" dirty="0">
                <a:latin typeface="Avenir Next LT Pro"/>
              </a:rPr>
              <a:t>Fill in the blanks and describe your solution!</a:t>
            </a:r>
          </a:p>
        </p:txBody>
      </p:sp>
      <p:pic>
        <p:nvPicPr>
          <p:cNvPr id="10" name="Picture 9" descr="Text&#10;&#10;AI-generated content may be incorrect.">
            <a:extLst>
              <a:ext uri="{FF2B5EF4-FFF2-40B4-BE49-F238E27FC236}">
                <a16:creationId xmlns:a16="http://schemas.microsoft.com/office/drawing/2014/main" id="{BCAC1F27-4EFB-B08D-F88B-B4CFEC7A2C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97361" y="106887"/>
            <a:ext cx="4112783" cy="5358571"/>
          </a:xfrm>
          <a:prstGeom prst="rect">
            <a:avLst/>
          </a:prstGeom>
          <a:ln>
            <a:solidFill>
              <a:schemeClr val="tx1"/>
            </a:solidFill>
          </a:ln>
        </p:spPr>
      </p:pic>
      <p:pic>
        <p:nvPicPr>
          <p:cNvPr id="8" name="Picture 7">
            <a:extLst>
              <a:ext uri="{FF2B5EF4-FFF2-40B4-BE49-F238E27FC236}">
                <a16:creationId xmlns:a16="http://schemas.microsoft.com/office/drawing/2014/main" id="{D1B0A7D5-A622-4957-5A4D-0B0090AE2B2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27146" y="106380"/>
            <a:ext cx="1066459" cy="1564140"/>
          </a:xfrm>
          <a:prstGeom prst="rect">
            <a:avLst/>
          </a:prstGeom>
        </p:spPr>
      </p:pic>
      <p:pic>
        <p:nvPicPr>
          <p:cNvPr id="11" name="Picture 10">
            <a:extLst>
              <a:ext uri="{FF2B5EF4-FFF2-40B4-BE49-F238E27FC236}">
                <a16:creationId xmlns:a16="http://schemas.microsoft.com/office/drawing/2014/main" id="{3C5DE4CC-10D0-DD4B-F9F4-1AC73A1DF20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32880" y="109983"/>
            <a:ext cx="4199322" cy="5360673"/>
          </a:xfrm>
          <a:prstGeom prst="rect">
            <a:avLst/>
          </a:prstGeom>
          <a:ln>
            <a:solidFill>
              <a:schemeClr val="tx1"/>
            </a:solidFill>
          </a:ln>
        </p:spPr>
      </p:pic>
    </p:spTree>
    <p:extLst>
      <p:ext uri="{BB962C8B-B14F-4D97-AF65-F5344CB8AC3E}">
        <p14:creationId xmlns:p14="http://schemas.microsoft.com/office/powerpoint/2010/main" val="1408640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B2716-5DEA-FD44-661B-0339D8FBDA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4F335E-F2F4-6C51-8D8A-75674375A3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988F71-0713-C087-4234-54CE013E012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525755AD-F7A2-E90D-32A1-8CF96469786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Evaluate</a:t>
            </a:r>
          </a:p>
        </p:txBody>
      </p:sp>
      <p:sp>
        <p:nvSpPr>
          <p:cNvPr id="6" name="Rectangle: Rounded Corners 5">
            <a:extLst>
              <a:ext uri="{FF2B5EF4-FFF2-40B4-BE49-F238E27FC236}">
                <a16:creationId xmlns:a16="http://schemas.microsoft.com/office/drawing/2014/main" id="{42AC007A-29E6-4876-1D15-77238B0CC5C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7ADC63-353F-A3AF-E95C-F7FAA3EB381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pic>
        <p:nvPicPr>
          <p:cNvPr id="10" name="Picture 9" descr="Text&#10;&#10;AI-generated content may be incorrect.">
            <a:extLst>
              <a:ext uri="{FF2B5EF4-FFF2-40B4-BE49-F238E27FC236}">
                <a16:creationId xmlns:a16="http://schemas.microsoft.com/office/drawing/2014/main" id="{8881BBC6-22F3-EB43-BA82-271713C8C87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400054" y="1131601"/>
            <a:ext cx="9391891" cy="3791164"/>
          </a:xfrm>
          <a:prstGeom prst="rect">
            <a:avLst/>
          </a:prstGeom>
          <a:ln>
            <a:noFill/>
          </a:ln>
        </p:spPr>
      </p:pic>
    </p:spTree>
    <p:extLst>
      <p:ext uri="{BB962C8B-B14F-4D97-AF65-F5344CB8AC3E}">
        <p14:creationId xmlns:p14="http://schemas.microsoft.com/office/powerpoint/2010/main" val="14195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AE4C-87FD-CB17-D74A-FD9E3DE801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C2E8E6-FF41-B0C7-488C-174D1ACAC4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0D46D3-9774-89A5-1346-DCD85E52150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A7363DBD-E57E-934D-EB04-951D3BE2F20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Engage</a:t>
            </a:r>
          </a:p>
        </p:txBody>
      </p:sp>
      <p:sp>
        <p:nvSpPr>
          <p:cNvPr id="6" name="Rectangle: Rounded Corners 5">
            <a:extLst>
              <a:ext uri="{FF2B5EF4-FFF2-40B4-BE49-F238E27FC236}">
                <a16:creationId xmlns:a16="http://schemas.microsoft.com/office/drawing/2014/main" id="{8AE0893D-906D-2781-D496-4E751876BD9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C2FF67-C985-C20E-7B08-7A190862CFB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grpSp>
        <p:nvGrpSpPr>
          <p:cNvPr id="7" name="Group 6">
            <a:extLst>
              <a:ext uri="{FF2B5EF4-FFF2-40B4-BE49-F238E27FC236}">
                <a16:creationId xmlns:a16="http://schemas.microsoft.com/office/drawing/2014/main" id="{9B4E32EA-9968-4D3C-F66E-93AE4B9550A4}"/>
              </a:ext>
            </a:extLst>
          </p:cNvPr>
          <p:cNvGrpSpPr/>
          <p:nvPr/>
        </p:nvGrpSpPr>
        <p:grpSpPr>
          <a:xfrm>
            <a:off x="337306" y="749618"/>
            <a:ext cx="6829863" cy="3937792"/>
            <a:chOff x="445194" y="1711109"/>
            <a:chExt cx="6802548" cy="3937792"/>
          </a:xfrm>
        </p:grpSpPr>
        <p:sp>
          <p:nvSpPr>
            <p:cNvPr id="8" name="TextBox 7">
              <a:extLst>
                <a:ext uri="{FF2B5EF4-FFF2-40B4-BE49-F238E27FC236}">
                  <a16:creationId xmlns:a16="http://schemas.microsoft.com/office/drawing/2014/main" id="{D187607C-7B94-58F2-2811-7493BE042FAF}"/>
                </a:ext>
              </a:extLst>
            </p:cNvPr>
            <p:cNvSpPr txBox="1"/>
            <p:nvPr/>
          </p:nvSpPr>
          <p:spPr>
            <a:xfrm>
              <a:off x="519320" y="1711109"/>
              <a:ext cx="6658742" cy="707886"/>
            </a:xfrm>
            <a:prstGeom prst="rect">
              <a:avLst/>
            </a:prstGeom>
            <a:noFill/>
          </p:spPr>
          <p:txBody>
            <a:bodyPr wrap="square">
              <a:spAutoFit/>
            </a:bodyPr>
            <a:lstStyle/>
            <a:p>
              <a:pPr algn="ctr"/>
              <a:r>
                <a:rPr lang="en-US" sz="4000" dirty="0">
                  <a:latin typeface="Bitter SemiBold" pitchFamily="2" charset="0"/>
                </a:rPr>
                <a:t>Guiding Question: </a:t>
              </a:r>
            </a:p>
          </p:txBody>
        </p:sp>
        <p:sp>
          <p:nvSpPr>
            <p:cNvPr id="10" name="TextBox 9">
              <a:extLst>
                <a:ext uri="{FF2B5EF4-FFF2-40B4-BE49-F238E27FC236}">
                  <a16:creationId xmlns:a16="http://schemas.microsoft.com/office/drawing/2014/main" id="{11099DEC-5FF7-A236-3C2A-956A46D7CFB3}"/>
                </a:ext>
              </a:extLst>
            </p:cNvPr>
            <p:cNvSpPr txBox="1"/>
            <p:nvPr/>
          </p:nvSpPr>
          <p:spPr>
            <a:xfrm>
              <a:off x="445194" y="3094356"/>
              <a:ext cx="6802548" cy="2554545"/>
            </a:xfrm>
            <a:prstGeom prst="rect">
              <a:avLst/>
            </a:prstGeom>
            <a:noFill/>
          </p:spPr>
          <p:txBody>
            <a:bodyPr wrap="square">
              <a:spAutoFit/>
            </a:bodyPr>
            <a:lstStyle/>
            <a:p>
              <a:pPr algn="ctr"/>
              <a:r>
                <a:rPr lang="en-US" sz="4000" dirty="0">
                  <a:latin typeface="Avenir Next LT Pro" panose="020B0504020202020204" pitchFamily="34" charset="0"/>
                </a:rPr>
                <a:t>What can I do to solve the problem of litter gathering in my schoolyard or area? Why would this solution solve the problem?</a:t>
              </a:r>
            </a:p>
          </p:txBody>
        </p:sp>
      </p:grpSp>
      <p:pic>
        <p:nvPicPr>
          <p:cNvPr id="13" name="Picture 12">
            <a:extLst>
              <a:ext uri="{FF2B5EF4-FFF2-40B4-BE49-F238E27FC236}">
                <a16:creationId xmlns:a16="http://schemas.microsoft.com/office/drawing/2014/main" id="{96DCCA8A-09B0-2B0B-72F7-446D4EB37D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spTree>
    <p:extLst>
      <p:ext uri="{BB962C8B-B14F-4D97-AF65-F5344CB8AC3E}">
        <p14:creationId xmlns:p14="http://schemas.microsoft.com/office/powerpoint/2010/main" val="195339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5D6C-50B4-494E-382F-129ACBAA69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0E20A4-9F15-F80F-89A6-7F6CFFA1E5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F9592BF-3363-6C6A-6716-E381F8D87C0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1B568B1-72DB-AA08-E3B1-0A3B8D5F782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Engage</a:t>
            </a:r>
          </a:p>
        </p:txBody>
      </p:sp>
      <p:sp>
        <p:nvSpPr>
          <p:cNvPr id="6" name="Rectangle: Rounded Corners 5">
            <a:extLst>
              <a:ext uri="{FF2B5EF4-FFF2-40B4-BE49-F238E27FC236}">
                <a16:creationId xmlns:a16="http://schemas.microsoft.com/office/drawing/2014/main" id="{06CE537E-526A-422F-F270-61E6DBF089D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DB8CF7-158B-24D7-D8FA-9B936576D21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AE32A8E5-4C21-0B16-B6EB-6F9DB5844C48}"/>
              </a:ext>
            </a:extLst>
          </p:cNvPr>
          <p:cNvSpPr txBox="1"/>
          <p:nvPr/>
        </p:nvSpPr>
        <p:spPr>
          <a:xfrm>
            <a:off x="5659301" y="478379"/>
            <a:ext cx="5417823" cy="5262979"/>
          </a:xfrm>
          <a:prstGeom prst="rect">
            <a:avLst/>
          </a:prstGeom>
          <a:noFill/>
        </p:spPr>
        <p:txBody>
          <a:bodyPr wrap="square">
            <a:spAutoFit/>
          </a:bodyPr>
          <a:lstStyle/>
          <a:p>
            <a:pPr algn="ctr"/>
            <a:r>
              <a:rPr lang="en-US" sz="4800" dirty="0">
                <a:latin typeface="Avenir Next LT Pro" panose="020B0504020202020204" pitchFamily="34" charset="0"/>
              </a:rPr>
              <a:t>What is the </a:t>
            </a:r>
            <a:r>
              <a:rPr lang="en-US" sz="4800" b="1" dirty="0">
                <a:latin typeface="Avenir Next LT Pro" panose="020B0504020202020204" pitchFamily="34" charset="0"/>
              </a:rPr>
              <a:t>problem</a:t>
            </a:r>
            <a:r>
              <a:rPr lang="en-US" sz="4800" dirty="0">
                <a:latin typeface="Avenir Next LT Pro" panose="020B0504020202020204" pitchFamily="34" charset="0"/>
              </a:rPr>
              <a:t> in the photo?</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are </a:t>
            </a:r>
            <a:r>
              <a:rPr lang="en-US" sz="4800" b="1" dirty="0">
                <a:latin typeface="Avenir Next LT Pro" panose="020B0504020202020204" pitchFamily="34" charset="0"/>
              </a:rPr>
              <a:t>solutions</a:t>
            </a:r>
            <a:r>
              <a:rPr lang="en-US" sz="4800" dirty="0">
                <a:latin typeface="Avenir Next LT Pro" panose="020B0504020202020204" pitchFamily="34" charset="0"/>
              </a:rPr>
              <a:t> to this problem?</a:t>
            </a:r>
          </a:p>
        </p:txBody>
      </p:sp>
      <p:pic>
        <p:nvPicPr>
          <p:cNvPr id="11" name="Picture 10" descr="A picture containing text, person&#10;&#10;AI-generated content may be incorrect.">
            <a:extLst>
              <a:ext uri="{FF2B5EF4-FFF2-40B4-BE49-F238E27FC236}">
                <a16:creationId xmlns:a16="http://schemas.microsoft.com/office/drawing/2014/main" id="{9E23B6BE-D3D5-D874-869B-B5D68BB808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7749" y="122275"/>
            <a:ext cx="4617192" cy="5975189"/>
          </a:xfrm>
          <a:prstGeom prst="rect">
            <a:avLst/>
          </a:prstGeom>
          <a:ln>
            <a:solidFill>
              <a:schemeClr val="tx1"/>
            </a:solidFill>
          </a:ln>
        </p:spPr>
      </p:pic>
      <p:pic>
        <p:nvPicPr>
          <p:cNvPr id="12" name="Picture 11" descr="A picture containing silhouette, night sky&#10;&#10;AI-generated content may be incorrect.">
            <a:extLst>
              <a:ext uri="{FF2B5EF4-FFF2-40B4-BE49-F238E27FC236}">
                <a16:creationId xmlns:a16="http://schemas.microsoft.com/office/drawing/2014/main" id="{A17DD45B-3A49-7A58-3D7F-87AB864E233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1077124" y="122275"/>
            <a:ext cx="1029532" cy="1447145"/>
          </a:xfrm>
          <a:prstGeom prst="rect">
            <a:avLst/>
          </a:prstGeom>
        </p:spPr>
      </p:pic>
    </p:spTree>
    <p:extLst>
      <p:ext uri="{BB962C8B-B14F-4D97-AF65-F5344CB8AC3E}">
        <p14:creationId xmlns:p14="http://schemas.microsoft.com/office/powerpoint/2010/main" val="195863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18830-3B87-8A87-0461-CC32F612FC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83AC93C-BD54-DCC7-A5D6-89436DF199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5AEAE4-CA28-8DFD-A571-745D2E6A1E82}"/>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FA31347-A6D2-A8F3-88A8-5EDE703BE97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ADEFD987-7BA8-0FC9-B387-05CF649DB27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F7AF93-315A-A767-C9BA-363426214EB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3FBC4CCC-1A78-43FD-82E6-1300A50EE694}"/>
              </a:ext>
            </a:extLst>
          </p:cNvPr>
          <p:cNvSpPr txBox="1"/>
          <p:nvPr/>
        </p:nvSpPr>
        <p:spPr>
          <a:xfrm>
            <a:off x="1094894" y="2008602"/>
            <a:ext cx="10002211" cy="2308324"/>
          </a:xfrm>
          <a:prstGeom prst="rect">
            <a:avLst/>
          </a:prstGeom>
          <a:noFill/>
        </p:spPr>
        <p:txBody>
          <a:bodyPr wrap="square">
            <a:spAutoFit/>
          </a:bodyPr>
          <a:lstStyle/>
          <a:p>
            <a:pPr algn="ctr"/>
            <a:r>
              <a:rPr lang="en-US" sz="4800" dirty="0">
                <a:latin typeface="Avenir Next LT Pro" panose="020B0504020202020204" pitchFamily="34" charset="0"/>
              </a:rPr>
              <a:t>Today we are going to identify a </a:t>
            </a:r>
            <a:r>
              <a:rPr lang="en-US" sz="4800" b="1" dirty="0">
                <a:latin typeface="Avenir Next LT Pro" panose="020B0504020202020204" pitchFamily="34" charset="0"/>
              </a:rPr>
              <a:t>problem</a:t>
            </a:r>
            <a:r>
              <a:rPr lang="en-US" sz="4800" dirty="0">
                <a:latin typeface="Avenir Next LT Pro" panose="020B0504020202020204" pitchFamily="34" charset="0"/>
              </a:rPr>
              <a:t> and propose different </a:t>
            </a:r>
            <a:r>
              <a:rPr lang="en-US" sz="4800" b="1" dirty="0">
                <a:latin typeface="Avenir Next LT Pro" panose="020B0504020202020204" pitchFamily="34" charset="0"/>
              </a:rPr>
              <a:t>solutions</a:t>
            </a:r>
            <a:r>
              <a:rPr lang="en-US" sz="4800" dirty="0">
                <a:latin typeface="Avenir Next LT Pro" panose="020B0504020202020204" pitchFamily="34" charset="0"/>
              </a:rPr>
              <a:t> to that problem.</a:t>
            </a:r>
          </a:p>
        </p:txBody>
      </p:sp>
    </p:spTree>
    <p:extLst>
      <p:ext uri="{BB962C8B-B14F-4D97-AF65-F5344CB8AC3E}">
        <p14:creationId xmlns:p14="http://schemas.microsoft.com/office/powerpoint/2010/main" val="97377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236A-363E-569F-454D-5BC005BC84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3B33AF-35D4-B80D-4870-EF528C5311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ADBE2DF-D490-5DCD-72DE-E6A9D86FE483}"/>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050C7F1A-38DA-6640-3AF1-F93F23A643A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08F247EA-B09D-E5D4-384C-99EC679C49C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065BE6-9FBF-01E1-059A-BEA2BE7B4AE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DFE4E377-9151-05D7-6528-CFAA1CB68C27}"/>
              </a:ext>
            </a:extLst>
          </p:cNvPr>
          <p:cNvSpPr txBox="1"/>
          <p:nvPr/>
        </p:nvSpPr>
        <p:spPr>
          <a:xfrm>
            <a:off x="5802489" y="846111"/>
            <a:ext cx="5854029" cy="4524315"/>
          </a:xfrm>
          <a:prstGeom prst="rect">
            <a:avLst/>
          </a:prstGeom>
          <a:noFill/>
        </p:spPr>
        <p:txBody>
          <a:bodyPr wrap="square">
            <a:spAutoFit/>
          </a:bodyPr>
          <a:lstStyle/>
          <a:p>
            <a:pPr algn="ctr"/>
            <a:r>
              <a:rPr lang="en-US" sz="4800" dirty="0">
                <a:latin typeface="Avenir Next LT Pro" panose="020B0504020202020204" pitchFamily="34" charset="0"/>
              </a:rPr>
              <a:t>Do we see any </a:t>
            </a:r>
            <a:r>
              <a:rPr lang="en-US" sz="4800" b="1" dirty="0">
                <a:latin typeface="Avenir Next LT Pro" panose="020B0504020202020204" pitchFamily="34" charset="0"/>
              </a:rPr>
              <a:t>problems</a:t>
            </a:r>
            <a:r>
              <a:rPr lang="en-US" sz="4800" dirty="0">
                <a:latin typeface="Avenir Next LT Pro" panose="020B0504020202020204" pitchFamily="34" charset="0"/>
              </a:rPr>
              <a:t> in this area?  </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does the litter gather here?</a:t>
            </a:r>
          </a:p>
        </p:txBody>
      </p:sp>
      <p:pic>
        <p:nvPicPr>
          <p:cNvPr id="2050" name="Picture 2" descr="urban&amp;#32;stream006">
            <a:extLst>
              <a:ext uri="{FF2B5EF4-FFF2-40B4-BE49-F238E27FC236}">
                <a16:creationId xmlns:a16="http://schemas.microsoft.com/office/drawing/2014/main" id="{41DB34B4-3444-17DB-38B3-2FDA93CCD33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437428"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B9C5-70AA-C174-BB03-D9DFA8AEEE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7F4693-DDAE-DF81-63D7-886FC4348B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7B6E933-35D0-86CB-79E8-6B26DAAC361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F2092D2E-4767-6D7A-4CC1-8FB99B8AEAA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3C9AE5A0-3861-A3C4-1144-C0FD2C88EAB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7515B3-21E3-120C-B772-4180F3BDBD0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C6080723-514E-8304-33BD-23CB73F94ECA}"/>
              </a:ext>
            </a:extLst>
          </p:cNvPr>
          <p:cNvSpPr txBox="1"/>
          <p:nvPr/>
        </p:nvSpPr>
        <p:spPr>
          <a:xfrm>
            <a:off x="472960" y="915361"/>
            <a:ext cx="7100191" cy="4401205"/>
          </a:xfrm>
          <a:prstGeom prst="rect">
            <a:avLst/>
          </a:prstGeom>
          <a:noFill/>
        </p:spPr>
        <p:txBody>
          <a:bodyPr wrap="square">
            <a:spAutoFit/>
          </a:bodyPr>
          <a:lstStyle/>
          <a:p>
            <a:pPr algn="ctr"/>
            <a:r>
              <a:rPr lang="en-US" sz="4000" dirty="0">
                <a:latin typeface="Avenir Next LT Pro" panose="020B0504020202020204" pitchFamily="34" charset="0"/>
              </a:rPr>
              <a:t>What would happen to the trash on the ground if there was a heavy rain or strong wind? </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Where would it go and what </a:t>
            </a:r>
            <a:r>
              <a:rPr lang="en-US" sz="4000" b="1" dirty="0">
                <a:latin typeface="Avenir Next LT Pro" panose="020B0504020202020204" pitchFamily="34" charset="0"/>
              </a:rPr>
              <a:t>problems</a:t>
            </a:r>
            <a:r>
              <a:rPr lang="en-US" sz="4000" dirty="0">
                <a:latin typeface="Avenir Next LT Pro" panose="020B0504020202020204" pitchFamily="34" charset="0"/>
              </a:rPr>
              <a:t> would it cause?</a:t>
            </a:r>
          </a:p>
        </p:txBody>
      </p:sp>
      <p:pic>
        <p:nvPicPr>
          <p:cNvPr id="1026" name="Picture 2" descr="20070719-Storm&amp;#32;Drains-10.dng">
            <a:extLst>
              <a:ext uri="{FF2B5EF4-FFF2-40B4-BE49-F238E27FC236}">
                <a16:creationId xmlns:a16="http://schemas.microsoft.com/office/drawing/2014/main" id="{082B8A6F-6EFB-25B8-0383-DD7CF6127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110"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6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0991-90E4-1F2A-FA73-21B9A2F796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3F8C21-CA40-9956-A82B-B0E971BDBF3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A7F31A5-F914-716D-524C-886E169432DC}"/>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8501A9A9-36D9-4696-0277-E823EFA245C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8BF7C378-CA35-EB8D-8B23-DD132374402E}"/>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EBA953-6BDC-F2F3-F1E6-B612E3A331B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989EC0D3-933A-56D3-22EC-261EA17807A0}"/>
              </a:ext>
            </a:extLst>
          </p:cNvPr>
          <p:cNvSpPr txBox="1"/>
          <p:nvPr/>
        </p:nvSpPr>
        <p:spPr>
          <a:xfrm>
            <a:off x="5236872" y="1954107"/>
            <a:ext cx="6018150" cy="2308324"/>
          </a:xfrm>
          <a:prstGeom prst="rect">
            <a:avLst/>
          </a:prstGeom>
          <a:noFill/>
        </p:spPr>
        <p:txBody>
          <a:bodyPr wrap="square">
            <a:spAutoFit/>
          </a:bodyPr>
          <a:lstStyle/>
          <a:p>
            <a:pPr algn="ctr"/>
            <a:r>
              <a:rPr lang="en-US" sz="4800" dirty="0">
                <a:latin typeface="Avenir Next LT Pro" panose="020B0504020202020204" pitchFamily="34" charset="0"/>
              </a:rPr>
              <a:t>Let’s gather all the litter we can find into trash bags.</a:t>
            </a:r>
          </a:p>
        </p:txBody>
      </p:sp>
      <p:pic>
        <p:nvPicPr>
          <p:cNvPr id="3074" name="Picture 2" descr="100111&amp;#32;stream&amp;#32;team&amp;#32;kids-19">
            <a:extLst>
              <a:ext uri="{FF2B5EF4-FFF2-40B4-BE49-F238E27FC236}">
                <a16:creationId xmlns:a16="http://schemas.microsoft.com/office/drawing/2014/main" id="{C1ACE9F9-2628-7A0D-B732-2C5961EE6F9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575469"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B484D-F133-2E7A-6A7A-2923CD2BFD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4ECC5F-52D0-1E4C-F759-381E70BE55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93CB23B-B581-AF33-EEF8-D6DD3E79296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49750C14-43A7-FB37-08C7-400CFFFFFE6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6A A Little Less Litter: Explore</a:t>
            </a:r>
          </a:p>
        </p:txBody>
      </p:sp>
      <p:sp>
        <p:nvSpPr>
          <p:cNvPr id="6" name="Rectangle: Rounded Corners 5">
            <a:extLst>
              <a:ext uri="{FF2B5EF4-FFF2-40B4-BE49-F238E27FC236}">
                <a16:creationId xmlns:a16="http://schemas.microsoft.com/office/drawing/2014/main" id="{745DF974-EC93-CC71-964C-888A160A9307}"/>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9A6287-4C93-701F-4557-5B6FF07EE58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6A</a:t>
            </a:r>
            <a:endParaRPr lang="en-US" sz="2000" dirty="0"/>
          </a:p>
        </p:txBody>
      </p:sp>
      <p:sp>
        <p:nvSpPr>
          <p:cNvPr id="10" name="TextBox 9">
            <a:extLst>
              <a:ext uri="{FF2B5EF4-FFF2-40B4-BE49-F238E27FC236}">
                <a16:creationId xmlns:a16="http://schemas.microsoft.com/office/drawing/2014/main" id="{6D5B64D4-7D44-0DFF-01B3-584F662799D1}"/>
              </a:ext>
            </a:extLst>
          </p:cNvPr>
          <p:cNvSpPr txBox="1"/>
          <p:nvPr/>
        </p:nvSpPr>
        <p:spPr>
          <a:xfrm>
            <a:off x="1027289" y="1009227"/>
            <a:ext cx="10137422" cy="4524315"/>
          </a:xfrm>
          <a:prstGeom prst="rect">
            <a:avLst/>
          </a:prstGeom>
          <a:noFill/>
        </p:spPr>
        <p:txBody>
          <a:bodyPr wrap="square">
            <a:spAutoFit/>
          </a:bodyPr>
          <a:lstStyle/>
          <a:p>
            <a:pPr algn="ctr"/>
            <a:r>
              <a:rPr lang="en-US" sz="4800" dirty="0">
                <a:latin typeface="Avenir Next LT Pro" panose="020B0504020202020204" pitchFamily="34" charset="0"/>
              </a:rPr>
              <a:t>We are going to think like engineers and define the problem and think of solutions about the litter situation.</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Let’s get into groups!</a:t>
            </a:r>
          </a:p>
        </p:txBody>
      </p:sp>
    </p:spTree>
    <p:extLst>
      <p:ext uri="{BB962C8B-B14F-4D97-AF65-F5344CB8AC3E}">
        <p14:creationId xmlns:p14="http://schemas.microsoft.com/office/powerpoint/2010/main" val="45980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2647</Words>
  <Application>Microsoft Office PowerPoint</Application>
  <PresentationFormat>Widescreen</PresentationFormat>
  <Paragraphs>229</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50</cp:revision>
  <dcterms:created xsi:type="dcterms:W3CDTF">2025-08-01T15:07:04Z</dcterms:created>
  <dcterms:modified xsi:type="dcterms:W3CDTF">2025-08-29T19:59:16Z</dcterms:modified>
</cp:coreProperties>
</file>