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17" r:id="rId3"/>
    <p:sldId id="331" r:id="rId4"/>
    <p:sldId id="332" r:id="rId5"/>
    <p:sldId id="320" r:id="rId6"/>
    <p:sldId id="321" r:id="rId7"/>
    <p:sldId id="322" r:id="rId8"/>
    <p:sldId id="323" r:id="rId9"/>
    <p:sldId id="324" r:id="rId10"/>
    <p:sldId id="325" r:id="rId11"/>
    <p:sldId id="326" r:id="rId12"/>
    <p:sldId id="327" r:id="rId13"/>
    <p:sldId id="328" r:id="rId14"/>
    <p:sldId id="3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FBD8D-39F2-9856-4085-57CAFFD37A4A}" v="218" dt="2025-08-27T21:56:06.151"/>
    <p1510:client id="{988E3C49-0E58-FB5C-9F9D-EC451C86F943}" v="33" dt="2025-08-26T02:23:31.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55" autoAdjust="0"/>
  </p:normalViewPr>
  <p:slideViewPr>
    <p:cSldViewPr snapToGrid="0">
      <p:cViewPr varScale="1">
        <p:scale>
          <a:sx n="82" d="100"/>
          <a:sy n="82" d="100"/>
        </p:scale>
        <p:origin x="17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6EDB5-8D64-45D1-AB82-52F054EF2B1F}"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C939F-95A4-4591-AE8A-494BEF393511}" type="slidenum">
              <a:rPr lang="en-US" smtClean="0"/>
              <a:t>‹#›</a:t>
            </a:fld>
            <a:endParaRPr lang="en-US"/>
          </a:p>
        </p:txBody>
      </p:sp>
    </p:spTree>
    <p:extLst>
      <p:ext uri="{BB962C8B-B14F-4D97-AF65-F5344CB8AC3E}">
        <p14:creationId xmlns:p14="http://schemas.microsoft.com/office/powerpoint/2010/main" val="397778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EB160-1CAC-942A-A3F9-4FC7A0E68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48A38-1E9D-62C6-E313-64A9FCB5D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EF5EA-7232-FBAE-615C-FA14FFEDA878}"/>
              </a:ext>
            </a:extLst>
          </p:cNvPr>
          <p:cNvSpPr>
            <a:spLocks noGrp="1"/>
          </p:cNvSpPr>
          <p:nvPr>
            <p:ph type="body" idx="1"/>
          </p:nvPr>
        </p:nvSpPr>
        <p:spPr/>
        <p:txBody>
          <a:bodyPr/>
          <a:lstStyle/>
          <a:p>
            <a:r>
              <a:rPr lang="en-US" dirty="0"/>
              <a:t>Have students turn to the </a:t>
            </a:r>
            <a:r>
              <a:rPr lang="en-US" b="1" dirty="0"/>
              <a:t>Unit 5 Exploring the Phenomenon </a:t>
            </a:r>
            <a:r>
              <a:rPr lang="en-US" dirty="0"/>
              <a:t>and </a:t>
            </a:r>
            <a:r>
              <a:rPr lang="en-US" b="1" dirty="0"/>
              <a:t>Talk About It </a:t>
            </a:r>
            <a:r>
              <a:rPr lang="en-US" dirty="0"/>
              <a:t>section on pages 112-113.</a:t>
            </a:r>
          </a:p>
          <a:p>
            <a:endParaRPr lang="en-US" dirty="0"/>
          </a:p>
          <a:p>
            <a:r>
              <a:rPr lang="en-US" i="0" dirty="0"/>
              <a:t>Using the pictures at the beginning of the lesson, have students turn and talk to a classmate and describe the different landform features and characteristics.</a:t>
            </a:r>
            <a:endParaRPr lang="en-US" dirty="0"/>
          </a:p>
          <a:p>
            <a:endParaRPr lang="en-US" i="0" dirty="0"/>
          </a:p>
          <a:p>
            <a:r>
              <a:rPr lang="en-US" i="1" dirty="0"/>
              <a:t>Look at these photos. What do these photos have in common? </a:t>
            </a:r>
            <a:r>
              <a:rPr lang="en-US" i="0" dirty="0"/>
              <a:t>(These are all landforms with water in Missouri.)</a:t>
            </a:r>
          </a:p>
        </p:txBody>
      </p:sp>
      <p:sp>
        <p:nvSpPr>
          <p:cNvPr id="4" name="Slide Number Placeholder 3">
            <a:extLst>
              <a:ext uri="{FF2B5EF4-FFF2-40B4-BE49-F238E27FC236}">
                <a16:creationId xmlns:a16="http://schemas.microsoft.com/office/drawing/2014/main" id="{438C421A-6701-AF11-51AD-D8A48C38CE66}"/>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3703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65F3-DDDF-F92E-15D0-E44C57D58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886F3-BFAA-7466-7838-98F86EDDA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20C5A-27AC-0030-9060-9AAEA2B12D1C}"/>
              </a:ext>
            </a:extLst>
          </p:cNvPr>
          <p:cNvSpPr>
            <a:spLocks noGrp="1"/>
          </p:cNvSpPr>
          <p:nvPr>
            <p:ph type="body" idx="1"/>
          </p:nvPr>
        </p:nvSpPr>
        <p:spPr/>
        <p:txBody>
          <a:bodyPr/>
          <a:lstStyle/>
          <a:p>
            <a:r>
              <a:rPr lang="en-US" i="0" dirty="0"/>
              <a:t>Next go outside and have students re-create the journey of the cerulean warbler using what they have around them. Students can re-create mountains from rocks, use rope to outline bodies of water, etc. Students describe their journey as they complete it outside, stating the mountains they may see, the sea and gulf they fly over, or the stop they make at one of the islands along the way. Students can discuss how they use the Mississippi River to guide them north to Missouri.</a:t>
            </a:r>
          </a:p>
          <a:p>
            <a:endParaRPr lang="en-US" i="0" dirty="0"/>
          </a:p>
          <a:p>
            <a:r>
              <a:rPr lang="en-US" b="1" i="0" dirty="0"/>
              <a:t>Rubric:</a:t>
            </a:r>
          </a:p>
          <a:p>
            <a:pPr marL="171450" indent="-171450">
              <a:buFont typeface="Arial" panose="020B0604020202020204" pitchFamily="34" charset="0"/>
              <a:buChar char="•"/>
            </a:pPr>
            <a:r>
              <a:rPr lang="en-US" i="0" dirty="0"/>
              <a:t>3 (Meets) – Student lists and describes at least 4 landforms that a cerulean warbler may see. Student participates in recreating landforms outside.</a:t>
            </a:r>
          </a:p>
          <a:p>
            <a:pPr marL="171450" indent="-171450">
              <a:buFont typeface="Arial" panose="020B0604020202020204" pitchFamily="34" charset="0"/>
              <a:buChar char="•"/>
            </a:pPr>
            <a:r>
              <a:rPr lang="en-US" i="0" dirty="0"/>
              <a:t>2 (Partially meets) – Student lists and describes 2-3 landforms that a cerulean warbler may see. Somewhat participates in recreating landforms outside.</a:t>
            </a:r>
          </a:p>
          <a:p>
            <a:pPr marL="171450" indent="-171450">
              <a:buFont typeface="Arial" panose="020B0604020202020204" pitchFamily="34" charset="0"/>
              <a:buChar char="•"/>
            </a:pPr>
            <a:r>
              <a:rPr lang="en-US" i="0" dirty="0"/>
              <a:t>1 (Doesn’t meet) – Student lists and describes 0-1 landform that a cerulean warbler may see. Student does not participate in recreating landforms outside.</a:t>
            </a:r>
          </a:p>
          <a:p>
            <a:endParaRPr lang="en-US" i="0" dirty="0"/>
          </a:p>
        </p:txBody>
      </p:sp>
      <p:sp>
        <p:nvSpPr>
          <p:cNvPr id="4" name="Slide Number Placeholder 3">
            <a:extLst>
              <a:ext uri="{FF2B5EF4-FFF2-40B4-BE49-F238E27FC236}">
                <a16:creationId xmlns:a16="http://schemas.microsoft.com/office/drawing/2014/main" id="{F7EF96F8-B146-C668-7670-EBDDD0FE30E2}"/>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18724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BC12-0360-E091-BC43-4C4A6A534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D9042-2E71-3E8F-B507-A51ACF04E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25BF6-0D1E-1C69-E990-929EC83585EF}"/>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D0248615-45A3-D829-48E2-A014FA144848}"/>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656342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8C40-CB61-1A0B-D5FD-014111D7A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91246-6AAA-24F6-9B5E-2CEB8405E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8CA6E-8E25-CDA5-E240-946FF53F6D15}"/>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EA12C3F-B2D2-41B8-979D-800B186DECD7}"/>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14576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098C6-64FE-3B9D-E569-E675C81A2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34363-D097-F49D-42DF-FF7D6380E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385C0-657F-7E0E-5C80-2EF6BA80F62D}"/>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981AC816-3470-12B9-5DA6-D092680AFE4E}"/>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14900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C684-87A5-9F4E-2599-BD71FD1C6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CBDD0-303E-BB5D-A6C4-540EC0650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60407-7DFA-F173-283D-72F3AFCEC8B1}"/>
              </a:ext>
            </a:extLst>
          </p:cNvPr>
          <p:cNvSpPr>
            <a:spLocks noGrp="1"/>
          </p:cNvSpPr>
          <p:nvPr>
            <p:ph type="body" idx="1"/>
          </p:nvPr>
        </p:nvSpPr>
        <p:spPr/>
        <p:txBody>
          <a:bodyPr/>
          <a:lstStyle/>
          <a:p>
            <a:r>
              <a:rPr lang="en-US" dirty="0"/>
              <a:t>(River, stream, pond, and cave water.)</a:t>
            </a:r>
          </a:p>
        </p:txBody>
      </p:sp>
      <p:sp>
        <p:nvSpPr>
          <p:cNvPr id="4" name="Slide Number Placeholder 3">
            <a:extLst>
              <a:ext uri="{FF2B5EF4-FFF2-40B4-BE49-F238E27FC236}">
                <a16:creationId xmlns:a16="http://schemas.microsoft.com/office/drawing/2014/main" id="{71150821-1B9B-9AE6-8DE8-B68091097763}"/>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95066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59A8-3DB5-800A-F962-E2EC096ED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71B2B-8987-9171-6EC5-B328DBEAC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C82A0-72FA-2C9B-BDFE-3D478026B1E7}"/>
              </a:ext>
            </a:extLst>
          </p:cNvPr>
          <p:cNvSpPr>
            <a:spLocks noGrp="1"/>
          </p:cNvSpPr>
          <p:nvPr>
            <p:ph type="body" idx="1"/>
          </p:nvPr>
        </p:nvSpPr>
        <p:spPr/>
        <p:txBody>
          <a:bodyPr/>
          <a:lstStyle/>
          <a:p>
            <a:r>
              <a:rPr lang="en-US"/>
              <a:t>They can be liquid or solid depending on the temperature.</a:t>
            </a:r>
            <a:endParaRPr lang="en-US" dirty="0">
              <a:solidFill>
                <a:srgbClr val="444444"/>
              </a:solidFill>
            </a:endParaRPr>
          </a:p>
          <a:p>
            <a:endParaRPr lang="en-US" dirty="0">
              <a:solidFill>
                <a:srgbClr val="444444"/>
              </a:solidFill>
            </a:endParaRPr>
          </a:p>
          <a:p>
            <a:r>
              <a:rPr lang="en-US" b="1"/>
              <a:t>Rubric:</a:t>
            </a:r>
            <a:endParaRPr lang="en-US" dirty="0">
              <a:solidFill>
                <a:srgbClr val="444444"/>
              </a:solidFill>
            </a:endParaRPr>
          </a:p>
          <a:p>
            <a:pPr marL="171450" indent="-171450">
              <a:buFont typeface="Arial,Sans-Serif"/>
              <a:buChar char="•"/>
            </a:pPr>
            <a:r>
              <a:rPr lang="en-US" dirty="0"/>
              <a:t>3 (Meets) – Student explains that all photos are of landforms. Student lists river, stream, and pond as the bodies of water and that they can be both liquid and solid depending on the climate.</a:t>
            </a:r>
            <a:endParaRPr lang="en-US" dirty="0">
              <a:solidFill>
                <a:srgbClr val="444444"/>
              </a:solidFill>
            </a:endParaRPr>
          </a:p>
          <a:p>
            <a:pPr marL="171450" indent="-171450">
              <a:buFont typeface="Arial,Sans-Serif"/>
              <a:buChar char="•"/>
            </a:pPr>
            <a:r>
              <a:rPr lang="en-US" dirty="0"/>
              <a:t>2 (Partially meets) – Student somewhat explains that all photos are of landforms. Student lists some of the bodies of water in the photos and whether they can be both liquid and solid depending on the climate.</a:t>
            </a:r>
            <a:endParaRPr lang="en-US" dirty="0">
              <a:solidFill>
                <a:srgbClr val="444444"/>
              </a:solidFill>
            </a:endParaRPr>
          </a:p>
          <a:p>
            <a:pPr marL="171450" indent="-171450">
              <a:buFont typeface="Arial,Sans-Serif"/>
              <a:buChar char="•"/>
            </a:pPr>
            <a:r>
              <a:rPr lang="en-US" dirty="0"/>
              <a:t>1 (Doesn’t meet) – Student does not explain that all photos are of landforms. Student does not list some of the bodies of water in the photos and whether they can be both liquid and solid depending on the climate.</a:t>
            </a:r>
          </a:p>
        </p:txBody>
      </p:sp>
      <p:sp>
        <p:nvSpPr>
          <p:cNvPr id="4" name="Slide Number Placeholder 3">
            <a:extLst>
              <a:ext uri="{FF2B5EF4-FFF2-40B4-BE49-F238E27FC236}">
                <a16:creationId xmlns:a16="http://schemas.microsoft.com/office/drawing/2014/main" id="{FC4E5182-FCCA-3053-D9FC-49C52F01F2D2}"/>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08449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904B-7A9E-F852-DA36-F6CF134F1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851E9-7C80-CE54-6AAB-4960109A2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A1E8C-5B2D-503E-EE56-94A882DFCFEA}"/>
              </a:ext>
            </a:extLst>
          </p:cNvPr>
          <p:cNvSpPr>
            <a:spLocks noGrp="1"/>
          </p:cNvSpPr>
          <p:nvPr>
            <p:ph type="body" idx="1"/>
          </p:nvPr>
        </p:nvSpPr>
        <p:spPr/>
        <p:txBody>
          <a:bodyPr/>
          <a:lstStyle/>
          <a:p>
            <a:r>
              <a:rPr lang="en-US" i="0" dirty="0"/>
              <a:t>Students will map out the pathway of the cerulean warbler from the </a:t>
            </a:r>
            <a:r>
              <a:rPr lang="en-US" b="1" i="0" dirty="0"/>
              <a:t>Putting It All Together</a:t>
            </a:r>
            <a:r>
              <a:rPr lang="en-US" i="0" dirty="0"/>
              <a:t> section on Page 129. Have students open this page and discuss the map of migration of the cerulean warbler. The birds are migrating from their winter home, which ranges in the Andes Mountains from Bolivia to Columbia in South America. Then, they migrate all the way through Central America, with some of the population flying across the Gulf of Mexico and then following the Mississippi River. </a:t>
            </a:r>
          </a:p>
        </p:txBody>
      </p:sp>
      <p:sp>
        <p:nvSpPr>
          <p:cNvPr id="4" name="Slide Number Placeholder 3">
            <a:extLst>
              <a:ext uri="{FF2B5EF4-FFF2-40B4-BE49-F238E27FC236}">
                <a16:creationId xmlns:a16="http://schemas.microsoft.com/office/drawing/2014/main" id="{8AEE8FEE-9866-73E4-A4AB-E677C1D1C13D}"/>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39385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348A-61E0-AA73-F592-F32E2C9E5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BEEE4-6B92-CBFD-4356-DD8CCA349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FB40E-27A4-540E-B59D-D01AD46D4574}"/>
              </a:ext>
            </a:extLst>
          </p:cNvPr>
          <p:cNvSpPr>
            <a:spLocks noGrp="1"/>
          </p:cNvSpPr>
          <p:nvPr>
            <p:ph type="body" idx="1"/>
          </p:nvPr>
        </p:nvSpPr>
        <p:spPr/>
        <p:txBody>
          <a:bodyPr/>
          <a:lstStyle/>
          <a:p>
            <a:r>
              <a:rPr lang="en-US" i="0" dirty="0"/>
              <a:t>Display the </a:t>
            </a:r>
            <a:r>
              <a:rPr lang="en-US" i="1" dirty="0"/>
              <a:t>Map of Missouri and the World </a:t>
            </a:r>
            <a:r>
              <a:rPr lang="en-US" i="0" dirty="0"/>
              <a:t>link from </a:t>
            </a:r>
            <a:r>
              <a:rPr lang="en-US" b="1" i="0" dirty="0"/>
              <a:t>Lesson 5B </a:t>
            </a:r>
            <a:r>
              <a:rPr lang="en-US" i="0" dirty="0"/>
              <a:t>and show students the landforms that the cerulean warbler may experience. Review the different colors and how to determine mountains based on the imagery of the map.</a:t>
            </a:r>
          </a:p>
        </p:txBody>
      </p:sp>
      <p:sp>
        <p:nvSpPr>
          <p:cNvPr id="4" name="Slide Number Placeholder 3">
            <a:extLst>
              <a:ext uri="{FF2B5EF4-FFF2-40B4-BE49-F238E27FC236}">
                <a16:creationId xmlns:a16="http://schemas.microsoft.com/office/drawing/2014/main" id="{BEE075FC-44EF-033C-010E-9E88E9E40F76}"/>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82809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3AC7-41F4-4263-27DE-1F6128149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1230F-2F89-7689-7952-5B2899115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1B9AB-4B5E-A846-68A4-BDAD38E762E2}"/>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0E132330-D65C-A21F-4BA7-A64AAF028609}"/>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280144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1D9EC-7EBD-7EEB-BE67-70924E144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CB661-E791-E1A4-BB08-B63D7D117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2C1C3-1631-663C-90E4-EB689977EEB5}"/>
              </a:ext>
            </a:extLst>
          </p:cNvPr>
          <p:cNvSpPr>
            <a:spLocks noGrp="1"/>
          </p:cNvSpPr>
          <p:nvPr>
            <p:ph type="body" idx="1"/>
          </p:nvPr>
        </p:nvSpPr>
        <p:spPr/>
        <p:txBody>
          <a:bodyPr/>
          <a:lstStyle/>
          <a:p>
            <a:r>
              <a:rPr lang="en-US" i="0" dirty="0"/>
              <a:t>(Mountains.)</a:t>
            </a:r>
          </a:p>
        </p:txBody>
      </p:sp>
      <p:sp>
        <p:nvSpPr>
          <p:cNvPr id="4" name="Slide Number Placeholder 3">
            <a:extLst>
              <a:ext uri="{FF2B5EF4-FFF2-40B4-BE49-F238E27FC236}">
                <a16:creationId xmlns:a16="http://schemas.microsoft.com/office/drawing/2014/main" id="{C6860687-CA0F-0A04-A51A-ED07C9951B67}"/>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22828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3C54-980D-E9BF-06E4-2EA27C627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0386B-1640-A909-82CB-E8C2D7894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E51E1-67EF-BCFE-4020-228C5AC5B19A}"/>
              </a:ext>
            </a:extLst>
          </p:cNvPr>
          <p:cNvSpPr>
            <a:spLocks noGrp="1"/>
          </p:cNvSpPr>
          <p:nvPr>
            <p:ph type="body" idx="1"/>
          </p:nvPr>
        </p:nvSpPr>
        <p:spPr/>
        <p:txBody>
          <a:bodyPr/>
          <a:lstStyle/>
          <a:p>
            <a:r>
              <a:rPr lang="en-US" i="0" dirty="0"/>
              <a:t>(Flatter land.)</a:t>
            </a:r>
          </a:p>
        </p:txBody>
      </p:sp>
      <p:sp>
        <p:nvSpPr>
          <p:cNvPr id="4" name="Slide Number Placeholder 3">
            <a:extLst>
              <a:ext uri="{FF2B5EF4-FFF2-40B4-BE49-F238E27FC236}">
                <a16:creationId xmlns:a16="http://schemas.microsoft.com/office/drawing/2014/main" id="{BB94EE1C-8039-700E-5972-AEA212B20363}"/>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06965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FABF2-CBB0-1CDE-6B49-1A514C337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88EF9-04CF-AD2A-9C6C-A394590CA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3325F-3CDC-2996-6A62-4B2B90096956}"/>
              </a:ext>
            </a:extLst>
          </p:cNvPr>
          <p:cNvSpPr>
            <a:spLocks noGrp="1"/>
          </p:cNvSpPr>
          <p:nvPr>
            <p:ph type="body" idx="1"/>
          </p:nvPr>
        </p:nvSpPr>
        <p:spPr/>
        <p:txBody>
          <a:bodyPr/>
          <a:lstStyle/>
          <a:p>
            <a:r>
              <a:rPr lang="en-US" i="0" dirty="0"/>
              <a:t>Have students list and name the different landforms that these warblers fly over on their journey from South America to Missouri. An example answer key is below. </a:t>
            </a:r>
          </a:p>
          <a:p>
            <a:endParaRPr lang="en-US" i="0" dirty="0"/>
          </a:p>
          <a:p>
            <a:r>
              <a:rPr lang="en-US" b="1" i="0" dirty="0"/>
              <a:t>Example Answer Key:</a:t>
            </a:r>
          </a:p>
          <a:p>
            <a:endParaRPr lang="en-US" i="0" dirty="0"/>
          </a:p>
          <a:p>
            <a:r>
              <a:rPr lang="en-US" b="0" i="0" dirty="0">
                <a:solidFill>
                  <a:srgbClr val="FF0000"/>
                </a:solidFill>
              </a:rPr>
              <a:t>Landform #1: </a:t>
            </a:r>
            <a:r>
              <a:rPr lang="en-US" i="0" dirty="0"/>
              <a:t>Andes Mountains</a:t>
            </a:r>
          </a:p>
          <a:p>
            <a:r>
              <a:rPr lang="en-US" i="0" dirty="0"/>
              <a:t>Description: Landform that rises high above its surroundings</a:t>
            </a:r>
          </a:p>
          <a:p>
            <a:endParaRPr lang="en-US" i="0" dirty="0"/>
          </a:p>
          <a:p>
            <a:r>
              <a:rPr lang="en-US" i="0" dirty="0"/>
              <a:t>Landform #2: Yucatan Peninsula</a:t>
            </a:r>
          </a:p>
          <a:p>
            <a:r>
              <a:rPr lang="en-US" i="0" dirty="0"/>
              <a:t>Description: Piece of land surrounded by water on three sides</a:t>
            </a:r>
          </a:p>
          <a:p>
            <a:endParaRPr lang="en-US" i="0" dirty="0"/>
          </a:p>
          <a:p>
            <a:r>
              <a:rPr lang="en-US" i="0" dirty="0"/>
              <a:t>Landform #3: Gulf of Mexico</a:t>
            </a:r>
          </a:p>
          <a:p>
            <a:r>
              <a:rPr lang="en-US" i="0" dirty="0"/>
              <a:t>Description: Body of ocean surrounded by land on three sides</a:t>
            </a:r>
          </a:p>
          <a:p>
            <a:endParaRPr lang="en-US" i="0" dirty="0"/>
          </a:p>
          <a:p>
            <a:r>
              <a:rPr lang="en-US" i="0" dirty="0"/>
              <a:t>Landform #4: Mississippi River</a:t>
            </a:r>
          </a:p>
          <a:p>
            <a:r>
              <a:rPr lang="en-US" i="0" dirty="0"/>
              <a:t>Description: A ribbon-like body of water that flows downhill</a:t>
            </a:r>
          </a:p>
          <a:p>
            <a:endParaRPr lang="en-US" i="0" dirty="0"/>
          </a:p>
          <a:p>
            <a:endParaRPr lang="en-US" i="0" dirty="0"/>
          </a:p>
        </p:txBody>
      </p:sp>
      <p:sp>
        <p:nvSpPr>
          <p:cNvPr id="4" name="Slide Number Placeholder 3">
            <a:extLst>
              <a:ext uri="{FF2B5EF4-FFF2-40B4-BE49-F238E27FC236}">
                <a16:creationId xmlns:a16="http://schemas.microsoft.com/office/drawing/2014/main" id="{62723477-03BF-CCDE-CA5F-062D8A458325}"/>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426985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6FC4-F8D9-17FE-46CA-E8400B1354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5A324F-8408-B52F-0474-09F8A6FEF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F18929-8EEC-44CE-F59C-8E7E06CA7282}"/>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5" name="Footer Placeholder 4">
            <a:extLst>
              <a:ext uri="{FF2B5EF4-FFF2-40B4-BE49-F238E27FC236}">
                <a16:creationId xmlns:a16="http://schemas.microsoft.com/office/drawing/2014/main" id="{B42BB17C-42CB-3BDF-E03F-4AD64FB5C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C1292-4E32-E2A9-C5C8-31BFD86D3BC5}"/>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215607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1585-1988-E8D2-1AF4-9809E3CF0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DBC3D-82CF-A282-B406-CA32B54378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2D69E-B76E-B812-ED8B-077C98CEC628}"/>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5" name="Footer Placeholder 4">
            <a:extLst>
              <a:ext uri="{FF2B5EF4-FFF2-40B4-BE49-F238E27FC236}">
                <a16:creationId xmlns:a16="http://schemas.microsoft.com/office/drawing/2014/main" id="{BAABB089-955F-A4AF-45C0-FD9B374D4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D1177-75EB-F7C0-F052-8B43120A298C}"/>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236794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E3C87-6016-0E1D-4C28-6DE54900C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64F99-BA2A-ABF5-4CBC-1C9A96667F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D72DF-F0DB-47F2-D785-B1ECF20A9B95}"/>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5" name="Footer Placeholder 4">
            <a:extLst>
              <a:ext uri="{FF2B5EF4-FFF2-40B4-BE49-F238E27FC236}">
                <a16:creationId xmlns:a16="http://schemas.microsoft.com/office/drawing/2014/main" id="{5410CCC0-444C-A05A-C4FB-2C967E3E6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6F285-4693-20A8-AB58-3173C81E4B13}"/>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2738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6393-4B8C-2794-15FE-FC30FA278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A4C1E-7F8E-7150-3336-51F3D2615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3D372-4FED-0401-BADA-8176A39EC72C}"/>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5" name="Footer Placeholder 4">
            <a:extLst>
              <a:ext uri="{FF2B5EF4-FFF2-40B4-BE49-F238E27FC236}">
                <a16:creationId xmlns:a16="http://schemas.microsoft.com/office/drawing/2014/main" id="{3676F059-FA7A-EFEC-894A-740DB5260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4EAE3-4503-413F-9D72-1F8C7490A8C6}"/>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155634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3E92-76CE-997B-6B0C-EA037E24E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2009A7-4FBC-F5BC-F152-1088D8076E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D074E-3D46-1855-AB72-94D311291EE8}"/>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5" name="Footer Placeholder 4">
            <a:extLst>
              <a:ext uri="{FF2B5EF4-FFF2-40B4-BE49-F238E27FC236}">
                <a16:creationId xmlns:a16="http://schemas.microsoft.com/office/drawing/2014/main" id="{323AD41E-D2A9-0237-B493-B1C758C84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E974C-CBAB-2E98-8C85-12DBEB882635}"/>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92769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64F4-EA2E-3539-68CC-555CE3B7B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B2AA9-A1B7-8667-5EA9-97AA467A04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97E78-47B9-C49B-B1AE-B63094B70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2466A-5C45-F9DB-949A-22627A4528CC}"/>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6" name="Footer Placeholder 5">
            <a:extLst>
              <a:ext uri="{FF2B5EF4-FFF2-40B4-BE49-F238E27FC236}">
                <a16:creationId xmlns:a16="http://schemas.microsoft.com/office/drawing/2014/main" id="{BB491DF5-6F6C-9E34-0DCE-27D7AE009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45CCB-D2A5-68C1-496E-D0A2645C342F}"/>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180855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366C-E301-4EC6-8092-63636FC02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D3E2C-991B-C6A4-EC53-9F1D71652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CFACBB-A7A0-7C9E-9278-93D557E5A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9D4B4C-6C19-5D3C-0907-50F743AC1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0435F-A849-EE4D-7DD3-28E26010A9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53B72F-7134-8F02-E343-3710F8E55EAB}"/>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8" name="Footer Placeholder 7">
            <a:extLst>
              <a:ext uri="{FF2B5EF4-FFF2-40B4-BE49-F238E27FC236}">
                <a16:creationId xmlns:a16="http://schemas.microsoft.com/office/drawing/2014/main" id="{B2FFCB22-F4E0-4188-2E52-DB83583A9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F253F-A8E1-D357-3B91-3A8FA32478DA}"/>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89566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84A0-F0AF-610A-B4F4-4D3CFFAF8F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A0363-FED8-EECB-8D1A-F33D34991CFF}"/>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4" name="Footer Placeholder 3">
            <a:extLst>
              <a:ext uri="{FF2B5EF4-FFF2-40B4-BE49-F238E27FC236}">
                <a16:creationId xmlns:a16="http://schemas.microsoft.com/office/drawing/2014/main" id="{E9AA777C-250E-1AF4-C807-C8230E9FC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441B69-139E-C130-37D7-79318D8644AD}"/>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322488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69CDE-2B80-0146-12CE-F326E5BDD8E9}"/>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3" name="Footer Placeholder 2">
            <a:extLst>
              <a:ext uri="{FF2B5EF4-FFF2-40B4-BE49-F238E27FC236}">
                <a16:creationId xmlns:a16="http://schemas.microsoft.com/office/drawing/2014/main" id="{9464863A-7FFB-9D1B-BB03-D52B8BC836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6AFC0-B253-6D96-749A-62E2A97B0062}"/>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286471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191-317E-E965-9E58-C2307485F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725D4-21D4-A0C8-348B-E54471AB9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BBFC4-2E79-F86F-3568-9D8644D2A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5BE97-C980-31E4-932B-40702E4BC8B0}"/>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6" name="Footer Placeholder 5">
            <a:extLst>
              <a:ext uri="{FF2B5EF4-FFF2-40B4-BE49-F238E27FC236}">
                <a16:creationId xmlns:a16="http://schemas.microsoft.com/office/drawing/2014/main" id="{B274EA6F-408E-59F1-D56F-B805F4539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2BCBF-225B-6541-5A57-67C27776D31B}"/>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218432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EF33-4AC4-00EC-1CEE-D6AC2434A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94D0B-7334-BC04-186A-C00D216CB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4CF55-F428-2630-0E7D-D4B5B6117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8C361-DB72-CFFD-7DDD-A0FB13C14D2A}"/>
              </a:ext>
            </a:extLst>
          </p:cNvPr>
          <p:cNvSpPr>
            <a:spLocks noGrp="1"/>
          </p:cNvSpPr>
          <p:nvPr>
            <p:ph type="dt" sz="half" idx="10"/>
          </p:nvPr>
        </p:nvSpPr>
        <p:spPr/>
        <p:txBody>
          <a:bodyPr/>
          <a:lstStyle/>
          <a:p>
            <a:fld id="{CB3AA23A-C5C2-479F-B2F4-289A44C8F86F}" type="datetimeFigureOut">
              <a:rPr lang="en-US" smtClean="0"/>
              <a:t>8/27/2025</a:t>
            </a:fld>
            <a:endParaRPr lang="en-US"/>
          </a:p>
        </p:txBody>
      </p:sp>
      <p:sp>
        <p:nvSpPr>
          <p:cNvPr id="6" name="Footer Placeholder 5">
            <a:extLst>
              <a:ext uri="{FF2B5EF4-FFF2-40B4-BE49-F238E27FC236}">
                <a16:creationId xmlns:a16="http://schemas.microsoft.com/office/drawing/2014/main" id="{EEAD08D5-C0D4-6CAB-9E62-043F1724E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9685C-4D2F-F5D6-08B4-80263FC55F90}"/>
              </a:ext>
            </a:extLst>
          </p:cNvPr>
          <p:cNvSpPr>
            <a:spLocks noGrp="1"/>
          </p:cNvSpPr>
          <p:nvPr>
            <p:ph type="sldNum" sz="quarter" idx="12"/>
          </p:nvPr>
        </p:nvSpPr>
        <p:spPr/>
        <p:txBody>
          <a:bodyPr/>
          <a:lstStyle/>
          <a:p>
            <a:fld id="{655FEB6D-027F-434A-A115-C29C18E36617}" type="slidenum">
              <a:rPr lang="en-US" smtClean="0"/>
              <a:t>‹#›</a:t>
            </a:fld>
            <a:endParaRPr lang="en-US"/>
          </a:p>
        </p:txBody>
      </p:sp>
    </p:spTree>
    <p:extLst>
      <p:ext uri="{BB962C8B-B14F-4D97-AF65-F5344CB8AC3E}">
        <p14:creationId xmlns:p14="http://schemas.microsoft.com/office/powerpoint/2010/main" val="420249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B3281-6624-979C-5DEB-CBF7FA1326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6C74B-0BF3-CCB6-11CA-9DE7B536F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C8CA7-8057-7677-26A4-C903F8E52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3AA23A-C5C2-479F-B2F4-289A44C8F86F}" type="datetimeFigureOut">
              <a:rPr lang="en-US" smtClean="0"/>
              <a:t>8/27/2025</a:t>
            </a:fld>
            <a:endParaRPr lang="en-US"/>
          </a:p>
        </p:txBody>
      </p:sp>
      <p:sp>
        <p:nvSpPr>
          <p:cNvPr id="5" name="Footer Placeholder 4">
            <a:extLst>
              <a:ext uri="{FF2B5EF4-FFF2-40B4-BE49-F238E27FC236}">
                <a16:creationId xmlns:a16="http://schemas.microsoft.com/office/drawing/2014/main" id="{BD02CAB0-E6D4-0BBF-5C56-71D37B949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9E9ED0-1C3E-78A2-73E1-B0A48428A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5FEB6D-027F-434A-A115-C29C18E36617}" type="slidenum">
              <a:rPr lang="en-US" smtClean="0"/>
              <a:t>‹#›</a:t>
            </a:fld>
            <a:endParaRPr lang="en-US"/>
          </a:p>
        </p:txBody>
      </p:sp>
    </p:spTree>
    <p:extLst>
      <p:ext uri="{BB962C8B-B14F-4D97-AF65-F5344CB8AC3E}">
        <p14:creationId xmlns:p14="http://schemas.microsoft.com/office/powerpoint/2010/main" val="130603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38.36789,-92.4759172,7.49z/data=!5m1!1e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B2CE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997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613798" y="3898676"/>
            <a:ext cx="739718" cy="2490594"/>
          </a:xfrm>
          <a:prstGeom prst="snip2Same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Unit 5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339B2-75FA-0781-A06F-349B623BA4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37BD44-2A72-F66E-3F47-034A565805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136F1A3-8872-CAD0-0F49-C7AB092F6C3A}"/>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3FD4561-E00D-2257-7456-1BC33994C01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033B5A97-42BD-4073-F345-E3648E15E4F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2286EA-FA4D-802E-D978-9B5E844A5D87}"/>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B1D9AAAD-2656-30BC-D46D-3CF2A70E2E0A}"/>
              </a:ext>
            </a:extLst>
          </p:cNvPr>
          <p:cNvSpPr txBox="1"/>
          <p:nvPr/>
        </p:nvSpPr>
        <p:spPr>
          <a:xfrm>
            <a:off x="1246011" y="1601910"/>
            <a:ext cx="9699977" cy="3046988"/>
          </a:xfrm>
          <a:prstGeom prst="rect">
            <a:avLst/>
          </a:prstGeom>
          <a:noFill/>
        </p:spPr>
        <p:txBody>
          <a:bodyPr wrap="square">
            <a:spAutoFit/>
          </a:bodyPr>
          <a:lstStyle/>
          <a:p>
            <a:pPr algn="ctr"/>
            <a:r>
              <a:rPr lang="en-US" sz="4800" dirty="0">
                <a:latin typeface="Avenir Next LT Pro" panose="020B0504020202020204" pitchFamily="34" charset="0"/>
              </a:rPr>
              <a:t>List and name the different </a:t>
            </a:r>
            <a:r>
              <a:rPr lang="en-US" sz="4800" b="1" dirty="0">
                <a:latin typeface="Avenir Next LT Pro" panose="020B0504020202020204" pitchFamily="34" charset="0"/>
              </a:rPr>
              <a:t>landforms</a:t>
            </a:r>
            <a:r>
              <a:rPr lang="en-US" sz="4800" dirty="0">
                <a:latin typeface="Avenir Next LT Pro" panose="020B0504020202020204" pitchFamily="34" charset="0"/>
              </a:rPr>
              <a:t> that these warblers fly over on their journey from South America to Missouri.</a:t>
            </a:r>
          </a:p>
        </p:txBody>
      </p:sp>
    </p:spTree>
    <p:extLst>
      <p:ext uri="{BB962C8B-B14F-4D97-AF65-F5344CB8AC3E}">
        <p14:creationId xmlns:p14="http://schemas.microsoft.com/office/powerpoint/2010/main" val="427735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28DD6-B859-2516-EC40-DB97081D5B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ECA41F-8B9A-B8A0-B94D-01F5467040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5ABD24A-ED1C-0A88-11A2-DE305EF1B9A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B3274DA-C38F-1BD4-9FB5-3601F86116C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F4A3E59C-0A22-4FF2-E4D0-794AFB19FB88}"/>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C09063-863A-A890-DD39-0DC8D4327CFD}"/>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41EBFE12-9EF1-3289-0E1A-78A410074357}"/>
              </a:ext>
            </a:extLst>
          </p:cNvPr>
          <p:cNvSpPr txBox="1"/>
          <p:nvPr/>
        </p:nvSpPr>
        <p:spPr>
          <a:xfrm>
            <a:off x="1363242" y="2598003"/>
            <a:ext cx="9699977" cy="830997"/>
          </a:xfrm>
          <a:prstGeom prst="rect">
            <a:avLst/>
          </a:prstGeom>
          <a:noFill/>
        </p:spPr>
        <p:txBody>
          <a:bodyPr wrap="square">
            <a:spAutoFit/>
          </a:bodyPr>
          <a:lstStyle/>
          <a:p>
            <a:pPr algn="ctr"/>
            <a:r>
              <a:rPr lang="en-US" sz="4800" dirty="0">
                <a:latin typeface="Avenir Next LT Pro" panose="020B0504020202020204" pitchFamily="34" charset="0"/>
              </a:rPr>
              <a:t>Let’s re-create landforms outside!</a:t>
            </a:r>
          </a:p>
        </p:txBody>
      </p:sp>
    </p:spTree>
    <p:extLst>
      <p:ext uri="{BB962C8B-B14F-4D97-AF65-F5344CB8AC3E}">
        <p14:creationId xmlns:p14="http://schemas.microsoft.com/office/powerpoint/2010/main" val="78548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717D-0D12-B28E-2A0A-9E0EFEAB52DC}"/>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11B0D0AC-FB10-D00C-EB3A-D290C3CF0776}"/>
              </a:ext>
            </a:extLst>
          </p:cNvPr>
          <p:cNvSpPr>
            <a:spLocks/>
          </p:cNvSpPr>
          <p:nvPr/>
        </p:nvSpPr>
        <p:spPr>
          <a:xfrm>
            <a:off x="3820106" y="2343015"/>
            <a:ext cx="455178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47F23CE-5AD9-0089-E81F-6A16E00B2E7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BA46DB5-E32C-3A7E-611D-F30ED06FCEFF}"/>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1901C4A-CD61-68F2-80D4-74A81DDC3CF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07529EF5-CC9D-E460-9D96-F40A75B0890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97D105-EC7B-56D2-E966-71C70253BEB1}"/>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grpSp>
        <p:nvGrpSpPr>
          <p:cNvPr id="3" name="Group 2">
            <a:extLst>
              <a:ext uri="{FF2B5EF4-FFF2-40B4-BE49-F238E27FC236}">
                <a16:creationId xmlns:a16="http://schemas.microsoft.com/office/drawing/2014/main" id="{9DFC3915-8AB7-BE06-6EAC-47A6C562270D}"/>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A520799A-FB4F-F561-C91F-B01679FBD6B8}"/>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2D0BD7CD-BC7E-CA5F-0CFA-2EACB936AC51}"/>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22AA22D7-33D9-AE4E-E793-52C7338E9A9C}"/>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English Language Arts</a:t>
            </a:r>
          </a:p>
        </p:txBody>
      </p:sp>
      <p:sp>
        <p:nvSpPr>
          <p:cNvPr id="15" name="TextBox 14">
            <a:extLst>
              <a:ext uri="{FF2B5EF4-FFF2-40B4-BE49-F238E27FC236}">
                <a16:creationId xmlns:a16="http://schemas.microsoft.com/office/drawing/2014/main" id="{4FD4D206-8FE7-A959-2389-483217BBBA7D}"/>
              </a:ext>
            </a:extLst>
          </p:cNvPr>
          <p:cNvSpPr txBox="1"/>
          <p:nvPr/>
        </p:nvSpPr>
        <p:spPr>
          <a:xfrm>
            <a:off x="4217344" y="2968885"/>
            <a:ext cx="3757310" cy="2308324"/>
          </a:xfrm>
          <a:prstGeom prst="rect">
            <a:avLst/>
          </a:prstGeom>
          <a:noFill/>
        </p:spPr>
        <p:txBody>
          <a:bodyPr wrap="square">
            <a:spAutoFit/>
          </a:bodyPr>
          <a:lstStyle/>
          <a:p>
            <a:pPr algn="ctr"/>
            <a:r>
              <a:rPr lang="en-US" sz="2400" dirty="0">
                <a:latin typeface="Avenir Next LT Pro" panose="020B0504020202020204" pitchFamily="34" charset="0"/>
              </a:rPr>
              <a:t>Have students create poetry inspired by water. Introduce haiku to students as this will not require students to have to find rhyming words.</a:t>
            </a:r>
          </a:p>
        </p:txBody>
      </p:sp>
    </p:spTree>
    <p:extLst>
      <p:ext uri="{BB962C8B-B14F-4D97-AF65-F5344CB8AC3E}">
        <p14:creationId xmlns:p14="http://schemas.microsoft.com/office/powerpoint/2010/main" val="303638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3D50-B1BB-2DDF-B9E0-8DA045B80FA8}"/>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EAF6A86-8D4F-4AC0-8FE4-310BC818E2D1}"/>
              </a:ext>
            </a:extLst>
          </p:cNvPr>
          <p:cNvSpPr>
            <a:spLocks/>
          </p:cNvSpPr>
          <p:nvPr/>
        </p:nvSpPr>
        <p:spPr>
          <a:xfrm>
            <a:off x="1418492" y="2273425"/>
            <a:ext cx="4551787"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D5279A-87B5-31AF-817D-242CA58AD00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A77CC71-9D4A-B083-8788-027841BA0E3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endParaRPr>
          </a:p>
        </p:txBody>
      </p:sp>
      <p:sp>
        <p:nvSpPr>
          <p:cNvPr id="5" name="TextBox 4">
            <a:extLst>
              <a:ext uri="{FF2B5EF4-FFF2-40B4-BE49-F238E27FC236}">
                <a16:creationId xmlns:a16="http://schemas.microsoft.com/office/drawing/2014/main" id="{B88D2568-00EF-F9F1-B13E-6C6D102B0F3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96BD0167-23AD-7CBA-9BFF-01C06D0C8960}"/>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9CD0FF-2E95-D1EF-BBC7-AF89F483944F}"/>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grpSp>
        <p:nvGrpSpPr>
          <p:cNvPr id="3" name="Group 2">
            <a:extLst>
              <a:ext uri="{FF2B5EF4-FFF2-40B4-BE49-F238E27FC236}">
                <a16:creationId xmlns:a16="http://schemas.microsoft.com/office/drawing/2014/main" id="{7F5CAF15-4BF8-CCF6-CD6F-EF2AEDB26DEF}"/>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E55EF0F3-61E4-26CD-CFF7-F2120623ED6F}"/>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76875E4F-B338-795F-BA9E-3A4DF9926622}"/>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3DE282B2-7549-FCAB-104C-66F72A3E929C}"/>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Math</a:t>
            </a:r>
          </a:p>
        </p:txBody>
      </p:sp>
      <p:sp>
        <p:nvSpPr>
          <p:cNvPr id="14" name="Rectangle: Rounded Corners 13">
            <a:extLst>
              <a:ext uri="{FF2B5EF4-FFF2-40B4-BE49-F238E27FC236}">
                <a16:creationId xmlns:a16="http://schemas.microsoft.com/office/drawing/2014/main" id="{426E4FEA-DA50-7AFF-F73B-88724409B253}"/>
              </a:ext>
            </a:extLst>
          </p:cNvPr>
          <p:cNvSpPr>
            <a:spLocks/>
          </p:cNvSpPr>
          <p:nvPr/>
        </p:nvSpPr>
        <p:spPr>
          <a:xfrm>
            <a:off x="6221721" y="2319388"/>
            <a:ext cx="4551787"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FB8A2B1-4B34-CE5B-C16A-2EFBE49B7BDB}"/>
              </a:ext>
            </a:extLst>
          </p:cNvPr>
          <p:cNvSpPr txBox="1"/>
          <p:nvPr/>
        </p:nvSpPr>
        <p:spPr>
          <a:xfrm>
            <a:off x="1799463" y="3083961"/>
            <a:ext cx="3757310" cy="1938992"/>
          </a:xfrm>
          <a:prstGeom prst="rect">
            <a:avLst/>
          </a:prstGeom>
          <a:noFill/>
        </p:spPr>
        <p:txBody>
          <a:bodyPr wrap="square">
            <a:spAutoFit/>
          </a:bodyPr>
          <a:lstStyle/>
          <a:p>
            <a:pPr algn="ctr"/>
            <a:r>
              <a:rPr lang="en-US" sz="2000" dirty="0">
                <a:latin typeface="Avenir Next LT Pro" panose="020B0504020202020204" pitchFamily="34" charset="0"/>
              </a:rPr>
              <a:t>Visit a pond. Discuss the shape, and why the pond is here. What lives in a pond? Go fishing. As you catch fish, measure each fish and record the lengths. Graph the results.</a:t>
            </a:r>
          </a:p>
        </p:txBody>
      </p:sp>
      <p:sp>
        <p:nvSpPr>
          <p:cNvPr id="16" name="TextBox 15">
            <a:extLst>
              <a:ext uri="{FF2B5EF4-FFF2-40B4-BE49-F238E27FC236}">
                <a16:creationId xmlns:a16="http://schemas.microsoft.com/office/drawing/2014/main" id="{C661EA81-147B-831F-4565-878EF85D9E26}"/>
              </a:ext>
            </a:extLst>
          </p:cNvPr>
          <p:cNvSpPr txBox="1"/>
          <p:nvPr/>
        </p:nvSpPr>
        <p:spPr>
          <a:xfrm>
            <a:off x="6383509" y="2355614"/>
            <a:ext cx="4228210" cy="3477875"/>
          </a:xfrm>
          <a:prstGeom prst="rect">
            <a:avLst/>
          </a:prstGeom>
          <a:noFill/>
        </p:spPr>
        <p:txBody>
          <a:bodyPr wrap="square">
            <a:spAutoFit/>
          </a:bodyPr>
          <a:lstStyle/>
          <a:p>
            <a:pPr algn="ctr"/>
            <a:r>
              <a:rPr lang="en-US" sz="2000" dirty="0">
                <a:latin typeface="Avenir Next LT Pro" panose="020B0504020202020204" pitchFamily="34" charset="0"/>
              </a:rPr>
              <a:t>Gather 3-5 containers of different shapes and sizes that will hold water. Pour the same amount of water into each container. Using a ruler, measure the depth of water in each container. Graph your results. Is the depth the same or different among containers? If we have two mud puddles that are each 2 feet across, will they be the same depth? Why or why not?</a:t>
            </a:r>
          </a:p>
        </p:txBody>
      </p:sp>
    </p:spTree>
    <p:extLst>
      <p:ext uri="{BB962C8B-B14F-4D97-AF65-F5344CB8AC3E}">
        <p14:creationId xmlns:p14="http://schemas.microsoft.com/office/powerpoint/2010/main" val="44836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3A54E-3D9A-9A7E-1C06-E45923068143}"/>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A0AA72F-B338-B382-51F3-522564D3F1A0}"/>
              </a:ext>
            </a:extLst>
          </p:cNvPr>
          <p:cNvSpPr>
            <a:spLocks/>
          </p:cNvSpPr>
          <p:nvPr/>
        </p:nvSpPr>
        <p:spPr>
          <a:xfrm>
            <a:off x="3083322" y="2343015"/>
            <a:ext cx="6025354" cy="356006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EA7BB70-54AC-750D-B198-0FF9B8B5913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16E2F8-A003-9AF0-47C5-F012435D201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075519A-D408-75C3-5562-B8C3E03186A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F73BFF74-52AA-ABE2-7109-362742D07422}"/>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269C94-BB60-00D3-327A-87DF6925B7FF}"/>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grpSp>
        <p:nvGrpSpPr>
          <p:cNvPr id="3" name="Group 2">
            <a:extLst>
              <a:ext uri="{FF2B5EF4-FFF2-40B4-BE49-F238E27FC236}">
                <a16:creationId xmlns:a16="http://schemas.microsoft.com/office/drawing/2014/main" id="{C8F4EBC9-7D95-CD6A-4207-3F842E8F33CE}"/>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BB84DC7C-0538-40EF-9D7E-D968F02EE400}"/>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8B413094-6DC7-192D-77AA-73DE64528B91}"/>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DF8F766A-1DF3-8E58-191B-B97CDDFA96B5}"/>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Social Studies</a:t>
            </a:r>
          </a:p>
        </p:txBody>
      </p:sp>
      <p:sp>
        <p:nvSpPr>
          <p:cNvPr id="15" name="TextBox 14">
            <a:extLst>
              <a:ext uri="{FF2B5EF4-FFF2-40B4-BE49-F238E27FC236}">
                <a16:creationId xmlns:a16="http://schemas.microsoft.com/office/drawing/2014/main" id="{CE44E667-71DF-D2BF-D544-4A30FF2A62AE}"/>
              </a:ext>
            </a:extLst>
          </p:cNvPr>
          <p:cNvSpPr txBox="1"/>
          <p:nvPr/>
        </p:nvSpPr>
        <p:spPr>
          <a:xfrm>
            <a:off x="3083322" y="2414887"/>
            <a:ext cx="6025354" cy="3416320"/>
          </a:xfrm>
          <a:prstGeom prst="rect">
            <a:avLst/>
          </a:prstGeom>
          <a:noFill/>
        </p:spPr>
        <p:txBody>
          <a:bodyPr wrap="square">
            <a:spAutoFit/>
          </a:bodyPr>
          <a:lstStyle/>
          <a:p>
            <a:pPr algn="ctr"/>
            <a:r>
              <a:rPr lang="en-US" sz="2400" dirty="0">
                <a:latin typeface="Avenir Next LT Pro" panose="020B0504020202020204" pitchFamily="34" charset="0"/>
              </a:rPr>
              <a:t>Look at a map of Missouri. Find your county. Identify lakes and streams near you. Make a list of the lakes and streams. Go outside and draw a map of your schoolyard. In pencil, make a prediction on where you think water will flow in the schoolyard by lightly drawing arrows in the direction you think water will run off. After a rain, check your predictions.</a:t>
            </a:r>
          </a:p>
        </p:txBody>
      </p:sp>
    </p:spTree>
    <p:extLst>
      <p:ext uri="{BB962C8B-B14F-4D97-AF65-F5344CB8AC3E}">
        <p14:creationId xmlns:p14="http://schemas.microsoft.com/office/powerpoint/2010/main" val="412346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3242-D306-23E3-00A4-294922AC7C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4E2CD9-B65C-FCC6-C886-E4856922A74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956CB60-7E3B-54D9-859D-E5BEDAC48C22}"/>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69CCBB7-1516-C85F-97BA-4079BCAE7FC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0F85757F-FF1D-3457-859D-8C39395C3D5B}"/>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F9C9CB-A577-BD5F-C73B-F0BC4FA2A80B}"/>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3FDBF754-5F16-5F74-037C-C2567948A449}"/>
              </a:ext>
            </a:extLst>
          </p:cNvPr>
          <p:cNvSpPr txBox="1"/>
          <p:nvPr/>
        </p:nvSpPr>
        <p:spPr>
          <a:xfrm>
            <a:off x="184312" y="4663522"/>
            <a:ext cx="12010412" cy="1569660"/>
          </a:xfrm>
          <a:prstGeom prst="rect">
            <a:avLst/>
          </a:prstGeom>
          <a:noFill/>
        </p:spPr>
        <p:txBody>
          <a:bodyPr wrap="square" lIns="91440" tIns="45720" rIns="91440" bIns="45720" anchor="t">
            <a:spAutoFit/>
          </a:bodyPr>
          <a:lstStyle/>
          <a:p>
            <a:pPr algn="ctr"/>
            <a:r>
              <a:rPr lang="en-US" sz="4800" dirty="0">
                <a:latin typeface="Avenir Next LT Pro" panose="020B0504020202020204" pitchFamily="34" charset="0"/>
              </a:rPr>
              <a:t>Look at these photos.</a:t>
            </a:r>
          </a:p>
          <a:p>
            <a:pPr algn="ctr"/>
            <a:r>
              <a:rPr lang="en-US" sz="4800" dirty="0">
                <a:latin typeface="Avenir Next LT Pro"/>
              </a:rPr>
              <a:t> What do these photos have in </a:t>
            </a:r>
            <a:r>
              <a:rPr lang="en-US" sz="4800" b="1" dirty="0">
                <a:latin typeface="Avenir Next LT Pro"/>
              </a:rPr>
              <a:t>common</a:t>
            </a:r>
            <a:r>
              <a:rPr lang="en-US" sz="4800" dirty="0">
                <a:latin typeface="Avenir Next LT Pro"/>
              </a:rPr>
              <a:t>?</a:t>
            </a:r>
          </a:p>
        </p:txBody>
      </p:sp>
      <p:pic>
        <p:nvPicPr>
          <p:cNvPr id="3" name="Picture 2">
            <a:extLst>
              <a:ext uri="{FF2B5EF4-FFF2-40B4-BE49-F238E27FC236}">
                <a16:creationId xmlns:a16="http://schemas.microsoft.com/office/drawing/2014/main" id="{5F0A85CC-B2C9-FDA3-19FD-62BA54C63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099" y="212719"/>
            <a:ext cx="3344450" cy="4414647"/>
          </a:xfrm>
          <a:prstGeom prst="rect">
            <a:avLst/>
          </a:prstGeom>
          <a:ln>
            <a:solidFill>
              <a:schemeClr val="tx1"/>
            </a:solidFill>
          </a:ln>
        </p:spPr>
      </p:pic>
      <p:pic>
        <p:nvPicPr>
          <p:cNvPr id="7" name="Picture 6" descr="A picture containing website&#10;&#10;AI-generated content may be incorrect.">
            <a:extLst>
              <a:ext uri="{FF2B5EF4-FFF2-40B4-BE49-F238E27FC236}">
                <a16:creationId xmlns:a16="http://schemas.microsoft.com/office/drawing/2014/main" id="{1E601EF4-91E9-2435-CDBE-CFC0110F8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919" y="249391"/>
            <a:ext cx="3484657" cy="4418042"/>
          </a:xfrm>
          <a:prstGeom prst="rect">
            <a:avLst/>
          </a:prstGeom>
          <a:ln>
            <a:solidFill>
              <a:schemeClr val="tx1"/>
            </a:solidFill>
          </a:ln>
        </p:spPr>
      </p:pic>
    </p:spTree>
    <p:extLst>
      <p:ext uri="{BB962C8B-B14F-4D97-AF65-F5344CB8AC3E}">
        <p14:creationId xmlns:p14="http://schemas.microsoft.com/office/powerpoint/2010/main" val="52532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D89B-C1AA-794A-7A78-06667F268B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07089B-D57D-7EBE-647E-EE9B58720D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DC20405-F936-8D85-9FD4-D05383DCC795}"/>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256623F-DB53-6575-7BEC-07F2AF0C5E9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243D1552-8479-80E1-59A3-579F647C4D63}"/>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96A875-0E1D-CBBE-9F52-74999577504C}"/>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0D981440-16E6-402C-6A2A-D94EF71E3376}"/>
              </a:ext>
            </a:extLst>
          </p:cNvPr>
          <p:cNvSpPr txBox="1"/>
          <p:nvPr/>
        </p:nvSpPr>
        <p:spPr>
          <a:xfrm>
            <a:off x="85989" y="5278038"/>
            <a:ext cx="12010412" cy="830997"/>
          </a:xfrm>
          <a:prstGeom prst="rect">
            <a:avLst/>
          </a:prstGeom>
          <a:noFill/>
        </p:spPr>
        <p:txBody>
          <a:bodyPr wrap="square" lIns="91440" tIns="45720" rIns="91440" bIns="45720" anchor="t">
            <a:spAutoFit/>
          </a:bodyPr>
          <a:lstStyle/>
          <a:p>
            <a:pPr algn="ctr"/>
            <a:r>
              <a:rPr lang="en-US" sz="4800" dirty="0">
                <a:latin typeface="Avenir Next LT Pro"/>
              </a:rPr>
              <a:t>What </a:t>
            </a:r>
            <a:r>
              <a:rPr lang="en-US" sz="4800" b="1" dirty="0">
                <a:latin typeface="Avenir Next LT Pro"/>
              </a:rPr>
              <a:t>bodies of water</a:t>
            </a:r>
            <a:r>
              <a:rPr lang="en-US" sz="4800" dirty="0">
                <a:latin typeface="Avenir Next LT Pro"/>
              </a:rPr>
              <a:t> do you see? </a:t>
            </a:r>
            <a:endParaRPr lang="en-US" dirty="0"/>
          </a:p>
        </p:txBody>
      </p:sp>
      <p:pic>
        <p:nvPicPr>
          <p:cNvPr id="3" name="Picture 2">
            <a:extLst>
              <a:ext uri="{FF2B5EF4-FFF2-40B4-BE49-F238E27FC236}">
                <a16:creationId xmlns:a16="http://schemas.microsoft.com/office/drawing/2014/main" id="{A54FE4C8-CC13-A3D5-429D-CD30C871C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067" y="249589"/>
            <a:ext cx="3811482" cy="5016873"/>
          </a:xfrm>
          <a:prstGeom prst="rect">
            <a:avLst/>
          </a:prstGeom>
          <a:ln>
            <a:solidFill>
              <a:schemeClr val="tx1"/>
            </a:solidFill>
          </a:ln>
        </p:spPr>
      </p:pic>
      <p:pic>
        <p:nvPicPr>
          <p:cNvPr id="7" name="Picture 6" descr="A picture containing website&#10;&#10;AI-generated content may be incorrect.">
            <a:extLst>
              <a:ext uri="{FF2B5EF4-FFF2-40B4-BE49-F238E27FC236}">
                <a16:creationId xmlns:a16="http://schemas.microsoft.com/office/drawing/2014/main" id="{3E9418B4-158D-E441-FDB6-597B552E5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919" y="249391"/>
            <a:ext cx="3939398" cy="5020267"/>
          </a:xfrm>
          <a:prstGeom prst="rect">
            <a:avLst/>
          </a:prstGeom>
          <a:ln>
            <a:solidFill>
              <a:schemeClr val="tx1"/>
            </a:solidFill>
          </a:ln>
        </p:spPr>
      </p:pic>
    </p:spTree>
    <p:extLst>
      <p:ext uri="{BB962C8B-B14F-4D97-AF65-F5344CB8AC3E}">
        <p14:creationId xmlns:p14="http://schemas.microsoft.com/office/powerpoint/2010/main" val="188090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11DC-F724-6A8B-08A8-F1F4B93A36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F23F0D-1C91-6649-3EA8-FD632509D4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E57481-1461-EF1E-C892-B0A818624D47}"/>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88D9AA8-1365-1203-FB44-B50552F5A3F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CC5AA0FA-9275-A5D0-5D07-C688F84D8997}"/>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6831F6-0AEA-60D2-B0EA-F1F603F26ADC}"/>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6629E253-7DC1-78AB-76A8-143F582730BE}"/>
              </a:ext>
            </a:extLst>
          </p:cNvPr>
          <p:cNvSpPr txBox="1"/>
          <p:nvPr/>
        </p:nvSpPr>
        <p:spPr>
          <a:xfrm>
            <a:off x="184312" y="4663522"/>
            <a:ext cx="12010412" cy="1569660"/>
          </a:xfrm>
          <a:prstGeom prst="rect">
            <a:avLst/>
          </a:prstGeom>
          <a:noFill/>
        </p:spPr>
        <p:txBody>
          <a:bodyPr wrap="square" lIns="91440" tIns="45720" rIns="91440" bIns="45720" anchor="t">
            <a:spAutoFit/>
          </a:bodyPr>
          <a:lstStyle/>
          <a:p>
            <a:pPr algn="ctr"/>
            <a:r>
              <a:rPr lang="en-US" sz="4800" dirty="0">
                <a:latin typeface="Avenir Next LT Pro"/>
              </a:rPr>
              <a:t>Can they be </a:t>
            </a:r>
            <a:r>
              <a:rPr lang="en-US" sz="4800" b="1" dirty="0">
                <a:latin typeface="Avenir Next LT Pro"/>
              </a:rPr>
              <a:t>liquid</a:t>
            </a:r>
            <a:r>
              <a:rPr lang="en-US" sz="4800" dirty="0">
                <a:latin typeface="Avenir Next LT Pro"/>
              </a:rPr>
              <a:t> or </a:t>
            </a:r>
            <a:r>
              <a:rPr lang="en-US" sz="4800" b="1" dirty="0">
                <a:latin typeface="Avenir Next LT Pro"/>
              </a:rPr>
              <a:t>solid</a:t>
            </a:r>
            <a:r>
              <a:rPr lang="en-US" sz="4800" dirty="0">
                <a:latin typeface="Avenir Next LT Pro"/>
              </a:rPr>
              <a:t>?</a:t>
            </a:r>
          </a:p>
          <a:p>
            <a:pPr algn="ctr"/>
            <a:r>
              <a:rPr lang="en-US" sz="4800" dirty="0">
                <a:latin typeface="Avenir Next LT Pro"/>
              </a:rPr>
              <a:t>Why or why not?</a:t>
            </a:r>
          </a:p>
        </p:txBody>
      </p:sp>
      <p:pic>
        <p:nvPicPr>
          <p:cNvPr id="3" name="Picture 2">
            <a:extLst>
              <a:ext uri="{FF2B5EF4-FFF2-40B4-BE49-F238E27FC236}">
                <a16:creationId xmlns:a16="http://schemas.microsoft.com/office/drawing/2014/main" id="{88C77500-4885-9C59-CC9A-5ABC56C4E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099" y="212719"/>
            <a:ext cx="3344450" cy="4414647"/>
          </a:xfrm>
          <a:prstGeom prst="rect">
            <a:avLst/>
          </a:prstGeom>
          <a:ln>
            <a:solidFill>
              <a:schemeClr val="tx1"/>
            </a:solidFill>
          </a:ln>
        </p:spPr>
      </p:pic>
      <p:pic>
        <p:nvPicPr>
          <p:cNvPr id="7" name="Picture 6" descr="A picture containing website&#10;&#10;AI-generated content may be incorrect.">
            <a:extLst>
              <a:ext uri="{FF2B5EF4-FFF2-40B4-BE49-F238E27FC236}">
                <a16:creationId xmlns:a16="http://schemas.microsoft.com/office/drawing/2014/main" id="{E858495D-5261-FF38-DFA1-9AA95968B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919" y="249391"/>
            <a:ext cx="3484657" cy="4418042"/>
          </a:xfrm>
          <a:prstGeom prst="rect">
            <a:avLst/>
          </a:prstGeom>
          <a:ln>
            <a:solidFill>
              <a:schemeClr val="tx1"/>
            </a:solidFill>
          </a:ln>
        </p:spPr>
      </p:pic>
    </p:spTree>
    <p:extLst>
      <p:ext uri="{BB962C8B-B14F-4D97-AF65-F5344CB8AC3E}">
        <p14:creationId xmlns:p14="http://schemas.microsoft.com/office/powerpoint/2010/main" val="216258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08EAE-41BC-A21D-8615-0B94BB23B7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F3113A-B020-7CCB-081C-A5EDAEE67D4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8684F5-D927-7BD6-AA17-4BD181F8B53C}"/>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5B1EB9FC-3785-CC6F-7AF2-B913C81122F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742CDD2E-EB85-BB70-1A90-58E1B33D24DC}"/>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DF0E60-E9DF-46F6-2FEC-C3ACDB05DEB8}"/>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979966DA-E1A7-689B-8435-56494397B8EA}"/>
              </a:ext>
            </a:extLst>
          </p:cNvPr>
          <p:cNvSpPr txBox="1"/>
          <p:nvPr/>
        </p:nvSpPr>
        <p:spPr>
          <a:xfrm>
            <a:off x="337306" y="1955707"/>
            <a:ext cx="6544503" cy="2308324"/>
          </a:xfrm>
          <a:prstGeom prst="rect">
            <a:avLst/>
          </a:prstGeom>
          <a:noFill/>
        </p:spPr>
        <p:txBody>
          <a:bodyPr wrap="square" lIns="91440" tIns="45720" rIns="91440" bIns="45720" anchor="t">
            <a:spAutoFit/>
          </a:bodyPr>
          <a:lstStyle/>
          <a:p>
            <a:pPr algn="ctr"/>
            <a:r>
              <a:rPr lang="en-US" sz="4800" dirty="0">
                <a:latin typeface="Avenir Next LT Pro"/>
              </a:rPr>
              <a:t>Discuss the map of migration of the Cerulean Warbler.</a:t>
            </a:r>
          </a:p>
        </p:txBody>
      </p:sp>
      <p:pic>
        <p:nvPicPr>
          <p:cNvPr id="11" name="Picture 10" descr="Diagram&#10;&#10;AI-generated content may be incorrect.">
            <a:extLst>
              <a:ext uri="{FF2B5EF4-FFF2-40B4-BE49-F238E27FC236}">
                <a16:creationId xmlns:a16="http://schemas.microsoft.com/office/drawing/2014/main" id="{C0B9BC1C-34B2-095E-F608-BF0C5949E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spTree>
    <p:extLst>
      <p:ext uri="{BB962C8B-B14F-4D97-AF65-F5344CB8AC3E}">
        <p14:creationId xmlns:p14="http://schemas.microsoft.com/office/powerpoint/2010/main" val="231691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66C1-7F56-ADE6-12C9-0E48A31602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0C0ECA-70A9-956B-2515-64EA949733A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7F8B2E-4389-5C08-089B-C4DCB3E23ADA}"/>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CB85AFA-8534-863C-B280-15C5649A86B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1230CAAB-04F1-E73C-7F3D-188BE022BD8B}"/>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D5E1AD-1811-738A-FEA2-22AEE21ADB9D}"/>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3" name="TextBox 2">
            <a:extLst>
              <a:ext uri="{FF2B5EF4-FFF2-40B4-BE49-F238E27FC236}">
                <a16:creationId xmlns:a16="http://schemas.microsoft.com/office/drawing/2014/main" id="{529843E5-3F30-EA09-1BBF-060B06A68336}"/>
              </a:ext>
            </a:extLst>
          </p:cNvPr>
          <p:cNvSpPr txBox="1"/>
          <p:nvPr/>
        </p:nvSpPr>
        <p:spPr>
          <a:xfrm>
            <a:off x="2033335" y="655425"/>
            <a:ext cx="8179941" cy="1569660"/>
          </a:xfrm>
          <a:prstGeom prst="rect">
            <a:avLst/>
          </a:prstGeom>
          <a:noFill/>
        </p:spPr>
        <p:txBody>
          <a:bodyPr wrap="square">
            <a:spAutoFit/>
          </a:bodyPr>
          <a:lstStyle/>
          <a:p>
            <a:pPr algn="ctr"/>
            <a:r>
              <a:rPr lang="en-US" sz="4800" b="1" dirty="0">
                <a:latin typeface="Avenir Next LT Pro" panose="020B0504020202020204" pitchFamily="34" charset="0"/>
              </a:rPr>
              <a:t>Display</a:t>
            </a:r>
            <a:r>
              <a:rPr lang="en-US" sz="4800" dirty="0">
                <a:latin typeface="Avenir Next LT Pro" panose="020B0504020202020204" pitchFamily="34" charset="0"/>
              </a:rPr>
              <a:t> the </a:t>
            </a:r>
            <a:r>
              <a:rPr lang="en-US" sz="4800" i="1" dirty="0">
                <a:latin typeface="Avenir Next LT Pro" panose="020B0504020202020204" pitchFamily="34" charset="0"/>
              </a:rPr>
              <a:t>Map of Missouri and the World </a:t>
            </a:r>
            <a:r>
              <a:rPr lang="en-US" sz="4800" dirty="0">
                <a:latin typeface="Avenir Next LT Pro" panose="020B0504020202020204" pitchFamily="34" charset="0"/>
              </a:rPr>
              <a:t>map.</a:t>
            </a:r>
          </a:p>
        </p:txBody>
      </p:sp>
      <p:grpSp>
        <p:nvGrpSpPr>
          <p:cNvPr id="7" name="Group 6">
            <a:extLst>
              <a:ext uri="{FF2B5EF4-FFF2-40B4-BE49-F238E27FC236}">
                <a16:creationId xmlns:a16="http://schemas.microsoft.com/office/drawing/2014/main" id="{A4239725-7E70-8DFE-20B5-DE3CDD4731B4}"/>
              </a:ext>
            </a:extLst>
          </p:cNvPr>
          <p:cNvGrpSpPr/>
          <p:nvPr/>
        </p:nvGrpSpPr>
        <p:grpSpPr>
          <a:xfrm>
            <a:off x="388369" y="2344160"/>
            <a:ext cx="11407390" cy="476318"/>
            <a:chOff x="337306" y="2730756"/>
            <a:chExt cx="11680523" cy="476318"/>
          </a:xfrm>
        </p:grpSpPr>
        <p:sp>
          <p:nvSpPr>
            <p:cNvPr id="8" name="TextBox 7">
              <a:extLst>
                <a:ext uri="{FF2B5EF4-FFF2-40B4-BE49-F238E27FC236}">
                  <a16:creationId xmlns:a16="http://schemas.microsoft.com/office/drawing/2014/main" id="{D7340D15-D7C4-B3B9-8778-797FB10A1C97}"/>
                </a:ext>
              </a:extLst>
            </p:cNvPr>
            <p:cNvSpPr txBox="1"/>
            <p:nvPr/>
          </p:nvSpPr>
          <p:spPr>
            <a:xfrm>
              <a:off x="1208313" y="2730756"/>
              <a:ext cx="10809516" cy="461665"/>
            </a:xfrm>
            <a:prstGeom prst="rect">
              <a:avLst/>
            </a:prstGeom>
            <a:noFill/>
          </p:spPr>
          <p:txBody>
            <a:bodyPr wrap="square">
              <a:spAutoFit/>
            </a:bodyPr>
            <a:lstStyle/>
            <a:p>
              <a:r>
                <a:rPr lang="en-US" sz="2400" dirty="0">
                  <a:hlinkClick r:id="rId3"/>
                </a:rPr>
                <a:t>https://www.google.com/maps/@38.36789,-92.4759172,7.49z/data=!5m1!1e4</a:t>
              </a:r>
              <a:r>
                <a:rPr lang="en-US" sz="2400" dirty="0"/>
                <a:t> </a:t>
              </a:r>
            </a:p>
          </p:txBody>
        </p:sp>
        <p:sp>
          <p:nvSpPr>
            <p:cNvPr id="12" name="TextBox 11">
              <a:extLst>
                <a:ext uri="{FF2B5EF4-FFF2-40B4-BE49-F238E27FC236}">
                  <a16:creationId xmlns:a16="http://schemas.microsoft.com/office/drawing/2014/main" id="{720AE01E-1DC5-9B29-BEF0-930C70AEC6CC}"/>
                </a:ext>
              </a:extLst>
            </p:cNvPr>
            <p:cNvSpPr txBox="1"/>
            <p:nvPr/>
          </p:nvSpPr>
          <p:spPr>
            <a:xfrm>
              <a:off x="337306" y="2745409"/>
              <a:ext cx="987032" cy="461665"/>
            </a:xfrm>
            <a:prstGeom prst="rect">
              <a:avLst/>
            </a:prstGeom>
            <a:noFill/>
          </p:spPr>
          <p:txBody>
            <a:bodyPr wrap="square">
              <a:spAutoFit/>
            </a:bodyPr>
            <a:lstStyle/>
            <a:p>
              <a:r>
                <a:rPr lang="en-US" sz="2400" b="1" dirty="0">
                  <a:latin typeface="Avenir Next LT Pro" panose="020B0504020202020204" pitchFamily="34" charset="0"/>
                </a:rPr>
                <a:t>Link:</a:t>
              </a:r>
              <a:endParaRPr lang="en-US" sz="2400" b="1" dirty="0"/>
            </a:p>
          </p:txBody>
        </p:sp>
      </p:grpSp>
      <p:sp>
        <p:nvSpPr>
          <p:cNvPr id="13" name="TextBox 12">
            <a:extLst>
              <a:ext uri="{FF2B5EF4-FFF2-40B4-BE49-F238E27FC236}">
                <a16:creationId xmlns:a16="http://schemas.microsoft.com/office/drawing/2014/main" id="{AC4AA2F5-41AE-A16B-E05B-256AEF9E72A6}"/>
              </a:ext>
            </a:extLst>
          </p:cNvPr>
          <p:cNvSpPr txBox="1"/>
          <p:nvPr/>
        </p:nvSpPr>
        <p:spPr>
          <a:xfrm>
            <a:off x="450853" y="3650927"/>
            <a:ext cx="11344906" cy="1569660"/>
          </a:xfrm>
          <a:prstGeom prst="rect">
            <a:avLst/>
          </a:prstGeom>
          <a:noFill/>
        </p:spPr>
        <p:txBody>
          <a:bodyPr wrap="square" lIns="91440" tIns="45720" rIns="91440" bIns="45720" anchor="t">
            <a:spAutoFit/>
          </a:bodyPr>
          <a:lstStyle/>
          <a:p>
            <a:pPr algn="ctr"/>
            <a:r>
              <a:rPr lang="en-US" sz="4800" dirty="0">
                <a:latin typeface="Avenir Next LT Pro"/>
              </a:rPr>
              <a:t>Let’s look at the </a:t>
            </a:r>
            <a:r>
              <a:rPr lang="en-US" sz="4800" b="1" dirty="0">
                <a:latin typeface="Avenir Next LT Pro"/>
              </a:rPr>
              <a:t>landforms</a:t>
            </a:r>
            <a:r>
              <a:rPr lang="en-US" sz="4800" dirty="0">
                <a:latin typeface="Avenir Next LT Pro"/>
              </a:rPr>
              <a:t> that the Cerulean Warbler may experience!</a:t>
            </a:r>
          </a:p>
        </p:txBody>
      </p:sp>
    </p:spTree>
    <p:extLst>
      <p:ext uri="{BB962C8B-B14F-4D97-AF65-F5344CB8AC3E}">
        <p14:creationId xmlns:p14="http://schemas.microsoft.com/office/powerpoint/2010/main" val="392440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5FBA-7E7A-51D4-8C7F-C6967CB75A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1A19E5-9855-F26F-317B-E295B52D10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3AA2A3-394E-51BD-B41C-5E03DD23D8AA}"/>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CD200E5A-5E98-9FC8-0EC8-10C465ABA34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8F2C7262-DBD0-D490-2D6B-4861F0D81C53}"/>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B3011C-5380-F449-A706-F2657FA8C9E9}"/>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721129BE-8A80-7A84-9786-5E66EEDE8D84}"/>
              </a:ext>
            </a:extLst>
          </p:cNvPr>
          <p:cNvSpPr txBox="1"/>
          <p:nvPr/>
        </p:nvSpPr>
        <p:spPr>
          <a:xfrm>
            <a:off x="1246011" y="2046238"/>
            <a:ext cx="9699977" cy="2308324"/>
          </a:xfrm>
          <a:prstGeom prst="rect">
            <a:avLst/>
          </a:prstGeom>
          <a:noFill/>
        </p:spPr>
        <p:txBody>
          <a:bodyPr wrap="square">
            <a:spAutoFit/>
          </a:bodyPr>
          <a:lstStyle/>
          <a:p>
            <a:pPr algn="ctr"/>
            <a:r>
              <a:rPr lang="en-US" sz="4800" dirty="0">
                <a:latin typeface="Avenir Next LT Pro" panose="020B0504020202020204" pitchFamily="34" charset="0"/>
              </a:rPr>
              <a:t>What can we infer from this map?</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a:t>
            </a:r>
            <a:r>
              <a:rPr lang="en-US" sz="4800" b="1" dirty="0">
                <a:latin typeface="Avenir Next LT Pro" panose="020B0504020202020204" pitchFamily="34" charset="0"/>
              </a:rPr>
              <a:t>landforms </a:t>
            </a:r>
            <a:r>
              <a:rPr lang="en-US" sz="4800" dirty="0">
                <a:latin typeface="Avenir Next LT Pro" panose="020B0504020202020204" pitchFamily="34" charset="0"/>
              </a:rPr>
              <a:t>can you find?</a:t>
            </a:r>
          </a:p>
        </p:txBody>
      </p:sp>
    </p:spTree>
    <p:extLst>
      <p:ext uri="{BB962C8B-B14F-4D97-AF65-F5344CB8AC3E}">
        <p14:creationId xmlns:p14="http://schemas.microsoft.com/office/powerpoint/2010/main" val="278541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0863-CF5D-0A24-81A0-6EC9D39AF6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380822-94A1-537A-2FB2-123ECA4E6B9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D145B4-065D-527B-AB81-E1A6FA45CEF4}"/>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E39CCCE-7597-3928-4479-7781AFFBD17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709BB4A0-F472-6C71-31A4-D7426F636053}"/>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BB7205-D6DB-D9F5-8A4A-A190E1AD4D15}"/>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6DBD4299-0006-D34A-117E-7159141DDF96}"/>
              </a:ext>
            </a:extLst>
          </p:cNvPr>
          <p:cNvSpPr txBox="1"/>
          <p:nvPr/>
        </p:nvSpPr>
        <p:spPr>
          <a:xfrm>
            <a:off x="1246011" y="2351038"/>
            <a:ext cx="9699977" cy="1569660"/>
          </a:xfrm>
          <a:prstGeom prst="rect">
            <a:avLst/>
          </a:prstGeom>
          <a:noFill/>
        </p:spPr>
        <p:txBody>
          <a:bodyPr wrap="square">
            <a:spAutoFit/>
          </a:bodyPr>
          <a:lstStyle/>
          <a:p>
            <a:pPr algn="ctr"/>
            <a:r>
              <a:rPr lang="en-US" sz="4800" dirty="0">
                <a:latin typeface="Avenir Next LT Pro" panose="020B0504020202020204" pitchFamily="34" charset="0"/>
              </a:rPr>
              <a:t>What do the </a:t>
            </a:r>
            <a:r>
              <a:rPr lang="en-US" sz="4800" b="1" dirty="0">
                <a:latin typeface="Avenir Next LT Pro" panose="020B0504020202020204" pitchFamily="34" charset="0"/>
              </a:rPr>
              <a:t>dark spots </a:t>
            </a:r>
            <a:r>
              <a:rPr lang="en-US" sz="4800" dirty="0">
                <a:latin typeface="Avenir Next LT Pro" panose="020B0504020202020204" pitchFamily="34" charset="0"/>
              </a:rPr>
              <a:t>mean on the map?</a:t>
            </a:r>
          </a:p>
        </p:txBody>
      </p:sp>
    </p:spTree>
    <p:extLst>
      <p:ext uri="{BB962C8B-B14F-4D97-AF65-F5344CB8AC3E}">
        <p14:creationId xmlns:p14="http://schemas.microsoft.com/office/powerpoint/2010/main" val="303469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40FB-D0CE-3E4D-9BF3-AFB334BFBC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7F3F90-96C2-5B89-E9B9-C0D6E83C50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F1D104-472E-D323-7491-EF4DA2DD0A3B}"/>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E5977A34-6110-35BC-2AB4-BAEA69E44B2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5 Review</a:t>
            </a:r>
          </a:p>
        </p:txBody>
      </p:sp>
      <p:sp>
        <p:nvSpPr>
          <p:cNvPr id="6" name="Rectangle: Rounded Corners 5">
            <a:extLst>
              <a:ext uri="{FF2B5EF4-FFF2-40B4-BE49-F238E27FC236}">
                <a16:creationId xmlns:a16="http://schemas.microsoft.com/office/drawing/2014/main" id="{9E412667-65C5-9A82-23C2-680B19F76E96}"/>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ABF1E2-852D-83DF-ACE9-1D4EE359CD34}"/>
              </a:ext>
            </a:extLst>
          </p:cNvPr>
          <p:cNvSpPr txBox="1"/>
          <p:nvPr/>
        </p:nvSpPr>
        <p:spPr>
          <a:xfrm>
            <a:off x="173736" y="6351004"/>
            <a:ext cx="3251454" cy="400110"/>
          </a:xfrm>
          <a:prstGeom prst="rect">
            <a:avLst/>
          </a:prstGeom>
          <a:noFill/>
        </p:spPr>
        <p:txBody>
          <a:bodyPr wrap="square">
            <a:spAutoFit/>
          </a:bodyPr>
          <a:lstStyle/>
          <a:p>
            <a:r>
              <a:rPr lang="en-US" sz="2000" dirty="0">
                <a:latin typeface="Bitter SemiBold" pitchFamily="2" charset="0"/>
              </a:rPr>
              <a:t>5</a:t>
            </a:r>
            <a:endParaRPr lang="en-US" sz="2000" dirty="0"/>
          </a:p>
        </p:txBody>
      </p:sp>
      <p:sp>
        <p:nvSpPr>
          <p:cNvPr id="10" name="TextBox 9">
            <a:extLst>
              <a:ext uri="{FF2B5EF4-FFF2-40B4-BE49-F238E27FC236}">
                <a16:creationId xmlns:a16="http://schemas.microsoft.com/office/drawing/2014/main" id="{7F605E3B-8BE7-BA8E-F5B6-BE0509059301}"/>
              </a:ext>
            </a:extLst>
          </p:cNvPr>
          <p:cNvSpPr txBox="1"/>
          <p:nvPr/>
        </p:nvSpPr>
        <p:spPr>
          <a:xfrm>
            <a:off x="1246011" y="2351038"/>
            <a:ext cx="9699977" cy="1569660"/>
          </a:xfrm>
          <a:prstGeom prst="rect">
            <a:avLst/>
          </a:prstGeom>
          <a:noFill/>
        </p:spPr>
        <p:txBody>
          <a:bodyPr wrap="square" lIns="91440" tIns="45720" rIns="91440" bIns="45720" anchor="t">
            <a:spAutoFit/>
          </a:bodyPr>
          <a:lstStyle/>
          <a:p>
            <a:pPr algn="ctr"/>
            <a:r>
              <a:rPr lang="en-US" sz="4800" dirty="0">
                <a:latin typeface="Avenir Next LT Pro"/>
              </a:rPr>
              <a:t>What do the areas with </a:t>
            </a:r>
            <a:r>
              <a:rPr lang="en-US" sz="4800" b="1" dirty="0">
                <a:latin typeface="Avenir Next LT Pro"/>
              </a:rPr>
              <a:t>no black spots </a:t>
            </a:r>
            <a:r>
              <a:rPr lang="en-US" sz="4800" dirty="0">
                <a:latin typeface="Avenir Next LT Pro"/>
              </a:rPr>
              <a:t>mean?</a:t>
            </a:r>
          </a:p>
        </p:txBody>
      </p:sp>
    </p:spTree>
    <p:extLst>
      <p:ext uri="{BB962C8B-B14F-4D97-AF65-F5344CB8AC3E}">
        <p14:creationId xmlns:p14="http://schemas.microsoft.com/office/powerpoint/2010/main" val="75541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1184</Words>
  <Application>Microsoft Office PowerPoint</Application>
  <PresentationFormat>Widescreen</PresentationFormat>
  <Paragraphs>124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Lydia Princ</cp:lastModifiedBy>
  <cp:revision>54</cp:revision>
  <dcterms:created xsi:type="dcterms:W3CDTF">2025-08-01T13:58:48Z</dcterms:created>
  <dcterms:modified xsi:type="dcterms:W3CDTF">2025-08-27T21:56:26Z</dcterms:modified>
</cp:coreProperties>
</file>