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03834-75F6-4042-8CDF-E7E0B80854F8}" v="1" dt="2025-08-14T14:30:32.651"/>
    <p1510:client id="{9747E750-EF9F-7115-A3CD-691144F2B863}" v="9" dt="2025-08-13T19:42:07.180"/>
    <p1510:client id="{EC9F9F3E-55F0-0B60-8994-D0BF56E6061D}" v="6" dt="2025-08-13T20:50:17.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7A1B7-4809-4DBC-B3FF-814708EA0A6D}"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B486F-1554-48FD-9E96-06D0D1B01831}" type="slidenum">
              <a:rPr lang="en-US" smtClean="0"/>
              <a:t>‹#›</a:t>
            </a:fld>
            <a:endParaRPr lang="en-US"/>
          </a:p>
        </p:txBody>
      </p:sp>
    </p:spTree>
    <p:extLst>
      <p:ext uri="{BB962C8B-B14F-4D97-AF65-F5344CB8AC3E}">
        <p14:creationId xmlns:p14="http://schemas.microsoft.com/office/powerpoint/2010/main" val="230449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99D6F-D352-7836-2D6E-0A2C87A9F0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3D0BE-1F43-8AC5-2EFF-77BCF50F7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25817-BF33-D80D-7337-5CA415838F08}"/>
              </a:ext>
            </a:extLst>
          </p:cNvPr>
          <p:cNvSpPr>
            <a:spLocks noGrp="1"/>
          </p:cNvSpPr>
          <p:nvPr>
            <p:ph type="body" idx="1"/>
          </p:nvPr>
        </p:nvSpPr>
        <p:spPr/>
        <p:txBody>
          <a:bodyPr/>
          <a:lstStyle/>
          <a:p>
            <a:r>
              <a:rPr lang="en-US" dirty="0"/>
              <a:t>Animal in picture: Fox Squirrel</a:t>
            </a:r>
          </a:p>
        </p:txBody>
      </p:sp>
      <p:sp>
        <p:nvSpPr>
          <p:cNvPr id="4" name="Slide Number Placeholder 3">
            <a:extLst>
              <a:ext uri="{FF2B5EF4-FFF2-40B4-BE49-F238E27FC236}">
                <a16:creationId xmlns:a16="http://schemas.microsoft.com/office/drawing/2014/main" id="{A3272382-38A3-737B-AFC7-F90B2DAC5575}"/>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6271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AF7AD-8A08-6940-8C6B-A710CCF84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59EEE-B759-7BBF-E302-7B1D73337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8E9FA-6A8D-459B-F572-BE4C9E287863}"/>
              </a:ext>
            </a:extLst>
          </p:cNvPr>
          <p:cNvSpPr>
            <a:spLocks noGrp="1"/>
          </p:cNvSpPr>
          <p:nvPr>
            <p:ph type="body" idx="1"/>
          </p:nvPr>
        </p:nvSpPr>
        <p:spPr/>
        <p:txBody>
          <a:bodyPr/>
          <a:lstStyle/>
          <a:p>
            <a:r>
              <a:rPr lang="en-US" dirty="0"/>
              <a:t>Animals in picture: Black Bear and red bat</a:t>
            </a:r>
          </a:p>
        </p:txBody>
      </p:sp>
      <p:sp>
        <p:nvSpPr>
          <p:cNvPr id="4" name="Slide Number Placeholder 3">
            <a:extLst>
              <a:ext uri="{FF2B5EF4-FFF2-40B4-BE49-F238E27FC236}">
                <a16:creationId xmlns:a16="http://schemas.microsoft.com/office/drawing/2014/main" id="{D64A0DE9-C7F9-5956-47A4-D6F8043E559F}"/>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231061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5598-0580-D62C-5326-353DAF057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DB018-0B3E-E651-6CF5-66819147E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A407A-1337-F411-7521-320E3B982E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94F2E4-2B86-14AE-4B51-1BA525A6B62D}"/>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557472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754A2-CBA8-CB13-C893-C91087357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F551C-2D7C-EB02-A52E-1393BCC1C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EC15A-8808-2E6F-8986-35D6503015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776D82-C818-9522-0DA6-CA7B6D528B1B}"/>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4023673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96A4-3B6D-CE6D-7747-511441EC1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8D834-5766-FF1B-56D9-93715F60C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09D46-35FC-4442-40FB-741843F8B5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1A176C-EAF7-F47F-1060-92EAA2153278}"/>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3402457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034AA-8E48-3850-1D98-CDB6CB4D3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4757A-B61B-166D-2514-A4C4B852A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72A76-C9F7-F2AA-1AE0-258F9D772B61}"/>
              </a:ext>
            </a:extLst>
          </p:cNvPr>
          <p:cNvSpPr>
            <a:spLocks noGrp="1"/>
          </p:cNvSpPr>
          <p:nvPr>
            <p:ph type="body" idx="1"/>
          </p:nvPr>
        </p:nvSpPr>
        <p:spPr/>
        <p:txBody>
          <a:bodyPr/>
          <a:lstStyle/>
          <a:p>
            <a:r>
              <a:rPr lang="en-US"/>
              <a:t>On a cold day, have students share what they wore to school to stay warm. Discuss different features of coats and outerwear.</a:t>
            </a:r>
          </a:p>
        </p:txBody>
      </p:sp>
      <p:sp>
        <p:nvSpPr>
          <p:cNvPr id="4" name="Slide Number Placeholder 3">
            <a:extLst>
              <a:ext uri="{FF2B5EF4-FFF2-40B4-BE49-F238E27FC236}">
                <a16:creationId xmlns:a16="http://schemas.microsoft.com/office/drawing/2014/main" id="{9ABA545E-0A8B-C20E-B7A4-71329BC1322B}"/>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3848055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7724F-C997-72CD-7415-706B226AF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B1681-14D0-78EF-050E-9CED84376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AF25C-7945-5C08-37DD-82C3E064C1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8004C-3835-7493-5317-6D98F98592F1}"/>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3950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44709-1B2A-BB1A-EFEB-DC8329FD0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E2947-BC78-4475-39E8-A73194668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24481-0C58-8F30-D1CB-B51577092D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058CBD-BFF3-11E4-EE55-2C19D1B078DB}"/>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2724922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FACAB-69FD-8EEC-8217-66E84A1CF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D3DEC-6733-E947-180F-208CE81E2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522D8-836A-E9ED-17B3-FBFB8768249A}"/>
              </a:ext>
            </a:extLst>
          </p:cNvPr>
          <p:cNvSpPr>
            <a:spLocks noGrp="1"/>
          </p:cNvSpPr>
          <p:nvPr>
            <p:ph type="body" idx="1"/>
          </p:nvPr>
        </p:nvSpPr>
        <p:spPr/>
        <p:txBody>
          <a:bodyPr/>
          <a:lstStyle/>
          <a:p>
            <a:r>
              <a:rPr lang="en-US"/>
              <a:t>From the </a:t>
            </a:r>
            <a:r>
              <a:rPr lang="en-US" i="1"/>
              <a:t>MDC Teacher Portal</a:t>
            </a:r>
            <a:r>
              <a:rPr lang="en-US"/>
              <a:t>, display </a:t>
            </a:r>
            <a:r>
              <a:rPr lang="en-US" i="1"/>
              <a:t>How To: Stay Warm in Winter </a:t>
            </a:r>
            <a:r>
              <a:rPr lang="en-US"/>
              <a:t>from the January 2018 issue of </a:t>
            </a:r>
            <a:r>
              <a:rPr lang="en-US" i="1" err="1"/>
              <a:t>Xplor</a:t>
            </a:r>
            <a:r>
              <a:rPr lang="en-US"/>
              <a:t>. </a:t>
            </a:r>
          </a:p>
        </p:txBody>
      </p:sp>
      <p:sp>
        <p:nvSpPr>
          <p:cNvPr id="4" name="Slide Number Placeholder 3">
            <a:extLst>
              <a:ext uri="{FF2B5EF4-FFF2-40B4-BE49-F238E27FC236}">
                <a16:creationId xmlns:a16="http://schemas.microsoft.com/office/drawing/2014/main" id="{7C40E9BC-F377-9043-5BCB-A63CFD755E0A}"/>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63124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FF386-758C-8C1A-7012-9CA519229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055B6-1D3F-A9A3-DD96-5C1FB42C2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24D0B-977F-F795-12B5-CBD7121DB1D5}"/>
              </a:ext>
            </a:extLst>
          </p:cNvPr>
          <p:cNvSpPr>
            <a:spLocks noGrp="1"/>
          </p:cNvSpPr>
          <p:nvPr>
            <p:ph type="body" idx="1"/>
          </p:nvPr>
        </p:nvSpPr>
        <p:spPr/>
        <p:txBody>
          <a:bodyPr/>
          <a:lstStyle/>
          <a:p>
            <a:r>
              <a:rPr lang="en-US"/>
              <a:t>Discuss how to dress to stay warm in winter. </a:t>
            </a:r>
          </a:p>
        </p:txBody>
      </p:sp>
      <p:sp>
        <p:nvSpPr>
          <p:cNvPr id="4" name="Slide Number Placeholder 3">
            <a:extLst>
              <a:ext uri="{FF2B5EF4-FFF2-40B4-BE49-F238E27FC236}">
                <a16:creationId xmlns:a16="http://schemas.microsoft.com/office/drawing/2014/main" id="{F69900EB-0171-A6D6-E67F-28A0434C88A5}"/>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13161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56C1-283D-2472-0A61-89828913E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48A1D-37AA-CF0D-ED44-DB03EC8AE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407A5-47E4-1901-3E16-B7A23D04D7FB}"/>
              </a:ext>
            </a:extLst>
          </p:cNvPr>
          <p:cNvSpPr>
            <a:spLocks noGrp="1"/>
          </p:cNvSpPr>
          <p:nvPr>
            <p:ph type="body" idx="1"/>
          </p:nvPr>
        </p:nvSpPr>
        <p:spPr/>
        <p:txBody>
          <a:bodyPr/>
          <a:lstStyle/>
          <a:p>
            <a:r>
              <a:rPr lang="en-US"/>
              <a:t>Let’s look back at our weather data we collected from our </a:t>
            </a:r>
            <a:r>
              <a:rPr lang="en-US" b="1"/>
              <a:t>Science Notebook 5B Weather Calendar </a:t>
            </a:r>
            <a:r>
              <a:rPr lang="en-US"/>
              <a:t>section on Page 75.</a:t>
            </a:r>
          </a:p>
        </p:txBody>
      </p:sp>
      <p:sp>
        <p:nvSpPr>
          <p:cNvPr id="4" name="Slide Number Placeholder 3">
            <a:extLst>
              <a:ext uri="{FF2B5EF4-FFF2-40B4-BE49-F238E27FC236}">
                <a16:creationId xmlns:a16="http://schemas.microsoft.com/office/drawing/2014/main" id="{FDAD4F46-5CFD-73E9-667D-C41766C2A14B}"/>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738462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DAC4E-A9E2-CD4A-B81A-88D361A93B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EDAF59-F720-76DE-D015-363BC0F7B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F12E1-9D82-D0A5-05F1-E2D38266F6F4}"/>
              </a:ext>
            </a:extLst>
          </p:cNvPr>
          <p:cNvSpPr>
            <a:spLocks noGrp="1"/>
          </p:cNvSpPr>
          <p:nvPr>
            <p:ph type="body" idx="1"/>
          </p:nvPr>
        </p:nvSpPr>
        <p:spPr/>
        <p:txBody>
          <a:bodyPr/>
          <a:lstStyle/>
          <a:p>
            <a:r>
              <a:rPr lang="en-US"/>
              <a:t>Display pictures from the magazine to help students visualize the layers discussed. Encourage students to discuss when they wear certain layers, including what they are doing and what the weather is like.</a:t>
            </a:r>
          </a:p>
        </p:txBody>
      </p:sp>
      <p:sp>
        <p:nvSpPr>
          <p:cNvPr id="4" name="Slide Number Placeholder 3">
            <a:extLst>
              <a:ext uri="{FF2B5EF4-FFF2-40B4-BE49-F238E27FC236}">
                <a16:creationId xmlns:a16="http://schemas.microsoft.com/office/drawing/2014/main" id="{E3AADEA6-4570-C0C2-AFBC-797911A6724B}"/>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577224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1353-D0D2-B51C-8C91-95954AD37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33A75-89B5-ACB3-46CA-3B084701A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113A3-62A2-9864-74EB-87BBA632D2EE}"/>
              </a:ext>
            </a:extLst>
          </p:cNvPr>
          <p:cNvSpPr>
            <a:spLocks noGrp="1"/>
          </p:cNvSpPr>
          <p:nvPr>
            <p:ph type="body" idx="1"/>
          </p:nvPr>
        </p:nvSpPr>
        <p:spPr/>
        <p:txBody>
          <a:bodyPr/>
          <a:lstStyle/>
          <a:p>
            <a:r>
              <a:rPr lang="en-US" sz="1200">
                <a:latin typeface="Avenir Next LT Pro" panose="020B0504020202020204" pitchFamily="34" charset="0"/>
              </a:rPr>
              <a:t>Helps trap heat and allows you to make changes as needed.</a:t>
            </a:r>
            <a:endParaRPr lang="en-US"/>
          </a:p>
        </p:txBody>
      </p:sp>
      <p:sp>
        <p:nvSpPr>
          <p:cNvPr id="4" name="Slide Number Placeholder 3">
            <a:extLst>
              <a:ext uri="{FF2B5EF4-FFF2-40B4-BE49-F238E27FC236}">
                <a16:creationId xmlns:a16="http://schemas.microsoft.com/office/drawing/2014/main" id="{F3D3C73D-F529-CE04-710E-5986B856629F}"/>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2250842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F5948-A260-6116-D7FA-E542B46B4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7EEE8-F10D-0F0D-7896-1C1CC4237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889BD-2419-A1A5-8BF8-41AC49DADA76}"/>
              </a:ext>
            </a:extLst>
          </p:cNvPr>
          <p:cNvSpPr>
            <a:spLocks noGrp="1"/>
          </p:cNvSpPr>
          <p:nvPr>
            <p:ph type="body" idx="1"/>
          </p:nvPr>
        </p:nvSpPr>
        <p:spPr/>
        <p:txBody>
          <a:bodyPr/>
          <a:lstStyle/>
          <a:p>
            <a:r>
              <a:rPr lang="en-US" sz="1200">
                <a:latin typeface="Avenir Next LT Pro"/>
              </a:rPr>
              <a:t>If you get too warm, your body sweats to cool down. This will in fact make you cold in the winter, especially if you’re wearing cotton. It’s best to wear a fabric made from wool, polypropylene, or polyester to keep your skin dry.</a:t>
            </a:r>
            <a:endParaRPr lang="en-US">
              <a:latin typeface="Aptos" panose="02110004020202020204"/>
            </a:endParaRPr>
          </a:p>
        </p:txBody>
      </p:sp>
      <p:sp>
        <p:nvSpPr>
          <p:cNvPr id="4" name="Slide Number Placeholder 3">
            <a:extLst>
              <a:ext uri="{FF2B5EF4-FFF2-40B4-BE49-F238E27FC236}">
                <a16:creationId xmlns:a16="http://schemas.microsoft.com/office/drawing/2014/main" id="{4DF4EC47-1665-41E9-A025-DEE7EA86EC8A}"/>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959654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9EB85-3F43-74C3-04A7-1C186C438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7F0BD3-4A6B-EC39-9CB6-061D221C0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46118-F603-4F39-F5EB-F56B00AC599E}"/>
              </a:ext>
            </a:extLst>
          </p:cNvPr>
          <p:cNvSpPr>
            <a:spLocks noGrp="1"/>
          </p:cNvSpPr>
          <p:nvPr>
            <p:ph type="body" idx="1"/>
          </p:nvPr>
        </p:nvSpPr>
        <p:spPr/>
        <p:txBody>
          <a:bodyPr/>
          <a:lstStyle/>
          <a:p>
            <a:r>
              <a:rPr lang="en-US" sz="1200">
                <a:latin typeface="Avenir Next LT Pro" panose="020B0504020202020204" pitchFamily="34" charset="0"/>
              </a:rPr>
              <a:t>Your body makes heat (you are warm-blooded after all), but you need to trap the air. Wearing a fleece, wool sweater, or puffy jacket allows you to keep the warmth next to your skin to stay warm. Mittens and wool socks keep fingers and toes warm. A hat and scarf trap heat around your head and neck.</a:t>
            </a:r>
            <a:endParaRPr lang="en-US"/>
          </a:p>
        </p:txBody>
      </p:sp>
      <p:sp>
        <p:nvSpPr>
          <p:cNvPr id="4" name="Slide Number Placeholder 3">
            <a:extLst>
              <a:ext uri="{FF2B5EF4-FFF2-40B4-BE49-F238E27FC236}">
                <a16:creationId xmlns:a16="http://schemas.microsoft.com/office/drawing/2014/main" id="{77144AFD-DFD7-AFA3-19E5-8594AA429C2E}"/>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54008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4C92-9A2E-D5EF-1502-514EE1411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5C52E-2E9B-B422-FC8C-FB2CDBFB1F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9D352-40AF-BF27-3E70-35A213543607}"/>
              </a:ext>
            </a:extLst>
          </p:cNvPr>
          <p:cNvSpPr>
            <a:spLocks noGrp="1"/>
          </p:cNvSpPr>
          <p:nvPr>
            <p:ph type="body" idx="1"/>
          </p:nvPr>
        </p:nvSpPr>
        <p:spPr/>
        <p:txBody>
          <a:bodyPr/>
          <a:lstStyle/>
          <a:p>
            <a:r>
              <a:rPr lang="en-US" sz="1200">
                <a:latin typeface="Avenir Next LT Pro" panose="020B0504020202020204" pitchFamily="34" charset="0"/>
              </a:rPr>
              <a:t>Helps break the wind and provides waterproofing from rain or snow. Jacket and pants are often nylon or polyester; boots need to be big, so toes have wiggle room, even when wearing two pairs of socks.</a:t>
            </a:r>
            <a:endParaRPr lang="en-US"/>
          </a:p>
        </p:txBody>
      </p:sp>
      <p:sp>
        <p:nvSpPr>
          <p:cNvPr id="4" name="Slide Number Placeholder 3">
            <a:extLst>
              <a:ext uri="{FF2B5EF4-FFF2-40B4-BE49-F238E27FC236}">
                <a16:creationId xmlns:a16="http://schemas.microsoft.com/office/drawing/2014/main" id="{B7BCEA8E-9AF6-11CA-F926-244BDE6BF25A}"/>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648748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3593C-6FEB-39AC-ED55-83585371A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875F2-C12E-B7CC-0066-06B506066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E4893-F40D-2997-892E-4C0492FD7503}"/>
              </a:ext>
            </a:extLst>
          </p:cNvPr>
          <p:cNvSpPr>
            <a:spLocks noGrp="1"/>
          </p:cNvSpPr>
          <p:nvPr>
            <p:ph type="body" idx="1"/>
          </p:nvPr>
        </p:nvSpPr>
        <p:spPr/>
        <p:txBody>
          <a:bodyPr/>
          <a:lstStyle/>
          <a:p>
            <a:r>
              <a:rPr lang="en-US" sz="1200">
                <a:latin typeface="Avenir Next LT Pro" panose="020B0504020202020204" pitchFamily="34" charset="0"/>
              </a:rPr>
              <a:t>Using this concept, draw what you would wear in winter in your student guide </a:t>
            </a:r>
            <a:r>
              <a:rPr lang="en-US" sz="1200" b="1">
                <a:latin typeface="Avenir Next LT Pro" panose="020B0504020202020204" pitchFamily="34" charset="0"/>
              </a:rPr>
              <a:t>Draw It! 5D Dressing in Layers </a:t>
            </a:r>
            <a:r>
              <a:rPr lang="en-US" sz="1200">
                <a:latin typeface="Avenir Next LT Pro" panose="020B0504020202020204" pitchFamily="34" charset="0"/>
              </a:rPr>
              <a:t>section on Page 87. Students will draw themselves in the three layers discussed. </a:t>
            </a:r>
            <a:r>
              <a:rPr lang="en-US" sz="1200" b="1">
                <a:latin typeface="Avenir Next LT Pro" panose="020B0504020202020204" pitchFamily="34" charset="0"/>
              </a:rPr>
              <a:t>How does this help you to stay warm? </a:t>
            </a:r>
            <a:r>
              <a:rPr lang="en-US" sz="1200">
                <a:latin typeface="Avenir Next LT Pro" panose="020B0504020202020204" pitchFamily="34" charset="0"/>
              </a:rPr>
              <a:t>Students will fill in their answers.</a:t>
            </a:r>
            <a:endParaRPr lang="en-US"/>
          </a:p>
        </p:txBody>
      </p:sp>
      <p:sp>
        <p:nvSpPr>
          <p:cNvPr id="4" name="Slide Number Placeholder 3">
            <a:extLst>
              <a:ext uri="{FF2B5EF4-FFF2-40B4-BE49-F238E27FC236}">
                <a16:creationId xmlns:a16="http://schemas.microsoft.com/office/drawing/2014/main" id="{D3BA2D61-C857-6655-5B00-F4695E4B06F4}"/>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3024074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2F92-404D-2508-F27D-55E136170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ECD8E-503F-C98E-0F69-063DA99B1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1A4427-C054-A749-34CA-2A1815D6D1B9}"/>
              </a:ext>
            </a:extLst>
          </p:cNvPr>
          <p:cNvSpPr>
            <a:spLocks noGrp="1"/>
          </p:cNvSpPr>
          <p:nvPr>
            <p:ph type="body" idx="1"/>
          </p:nvPr>
        </p:nvSpPr>
        <p:spPr/>
        <p:txBody>
          <a:bodyPr/>
          <a:lstStyle/>
          <a:p>
            <a:r>
              <a:rPr lang="en-US" sz="1200">
                <a:latin typeface="Avenir Next LT Pro" panose="020B0504020202020204" pitchFamily="34" charset="0"/>
              </a:rPr>
              <a:t>Take time to revisit the weather events, noting any recent severe weather and/or what perhaps caused the change in weather, such as extreme temperature changes, strong winds, or significant precipitation. </a:t>
            </a:r>
          </a:p>
          <a:p>
            <a:endParaRPr lang="en-US" sz="1200">
              <a:latin typeface="Avenir Next LT Pro" panose="020B0504020202020204" pitchFamily="34" charset="0"/>
            </a:endParaRPr>
          </a:p>
          <a:p>
            <a:r>
              <a:rPr lang="en-US" sz="1200">
                <a:latin typeface="Avenir Next LT Pro" panose="020B0504020202020204" pitchFamily="34" charset="0"/>
              </a:rPr>
              <a:t>Have students open their student guides to the </a:t>
            </a:r>
            <a:r>
              <a:rPr lang="en-US" sz="1200" b="1">
                <a:latin typeface="Avenir Next LT Pro" panose="020B0504020202020204" pitchFamily="34" charset="0"/>
              </a:rPr>
              <a:t>Lesson 5D How Animals and I Stay Warm </a:t>
            </a:r>
            <a:r>
              <a:rPr lang="en-US" sz="1200">
                <a:latin typeface="Avenir Next LT Pro" panose="020B0504020202020204" pitchFamily="34" charset="0"/>
              </a:rPr>
              <a:t>introduction page and look at the photos of how animals are staying warm in the outside world. Refer back to </a:t>
            </a:r>
            <a:r>
              <a:rPr lang="en-US" sz="1200" i="1">
                <a:latin typeface="Avenir Next LT Pro" panose="020B0504020202020204" pitchFamily="34" charset="0"/>
              </a:rPr>
              <a:t>The 8 “Ates”</a:t>
            </a:r>
            <a:r>
              <a:rPr lang="en-US" sz="1200">
                <a:latin typeface="Avenir Next LT Pro" panose="020B0504020202020204" pitchFamily="34" charset="0"/>
              </a:rPr>
              <a:t> by Matt Seek from the December 2010/January 2011 issue of </a:t>
            </a:r>
            <a:r>
              <a:rPr lang="en-US" sz="1200" i="1" err="1">
                <a:latin typeface="Avenir Next LT Pro" panose="020B0504020202020204" pitchFamily="34" charset="0"/>
              </a:rPr>
              <a:t>Xplor</a:t>
            </a:r>
            <a:r>
              <a:rPr lang="en-US" sz="1200">
                <a:latin typeface="Avenir Next LT Pro" panose="020B0504020202020204" pitchFamily="34" charset="0"/>
              </a:rPr>
              <a:t>.  </a:t>
            </a:r>
            <a:endParaRPr lang="en-US"/>
          </a:p>
        </p:txBody>
      </p:sp>
      <p:sp>
        <p:nvSpPr>
          <p:cNvPr id="4" name="Slide Number Placeholder 3">
            <a:extLst>
              <a:ext uri="{FF2B5EF4-FFF2-40B4-BE49-F238E27FC236}">
                <a16:creationId xmlns:a16="http://schemas.microsoft.com/office/drawing/2014/main" id="{E6DA460B-C317-F07B-6988-24209199964F}"/>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458011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2B347-8310-9089-81BC-E38D2F1F6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6AAE7-A08C-0D23-90BD-B6FF65F1E1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B8FA2-E3CD-43DB-D0A4-7C31BFED23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F665ED-BE70-2F74-2374-317806A3C119}"/>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1036048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318F0-AD10-02AA-E357-8C79F6452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5DC61-AAF7-E350-7D4B-830D15B1E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E5B74-9328-668C-4BD7-FE11040C7ACD}"/>
              </a:ext>
            </a:extLst>
          </p:cNvPr>
          <p:cNvSpPr>
            <a:spLocks noGrp="1"/>
          </p:cNvSpPr>
          <p:nvPr>
            <p:ph type="body" idx="1"/>
          </p:nvPr>
        </p:nvSpPr>
        <p:spPr/>
        <p:txBody>
          <a:bodyPr/>
          <a:lstStyle/>
          <a:p>
            <a:r>
              <a:rPr lang="en-US"/>
              <a:t>Ideas can include:</a:t>
            </a:r>
          </a:p>
          <a:p>
            <a:pPr marL="171450" indent="-171450">
              <a:buFont typeface="Arial" panose="020B0604020202020204" pitchFamily="34" charset="0"/>
              <a:buChar char="•"/>
            </a:pPr>
            <a:r>
              <a:rPr lang="en-US"/>
              <a:t>Warm-blooded animals make their own heat</a:t>
            </a:r>
          </a:p>
          <a:p>
            <a:pPr marL="171450" indent="-171450">
              <a:buFont typeface="Arial" panose="020B0604020202020204" pitchFamily="34" charset="0"/>
              <a:buChar char="•"/>
            </a:pPr>
            <a:r>
              <a:rPr lang="en-US"/>
              <a:t>Puffing out feathers</a:t>
            </a:r>
          </a:p>
          <a:p>
            <a:pPr marL="171450" indent="-171450">
              <a:buFont typeface="Arial" panose="020B0604020202020204" pitchFamily="34" charset="0"/>
              <a:buChar char="•"/>
            </a:pPr>
            <a:r>
              <a:rPr lang="en-US"/>
              <a:t>Warm fur</a:t>
            </a:r>
          </a:p>
          <a:p>
            <a:pPr marL="171450" indent="-171450">
              <a:buFont typeface="Arial" panose="020B0604020202020204" pitchFamily="34" charset="0"/>
              <a:buChar char="•"/>
            </a:pPr>
            <a:r>
              <a:rPr lang="en-US"/>
              <a:t>Eating more and moving constantly</a:t>
            </a:r>
          </a:p>
          <a:p>
            <a:pPr marL="171450" indent="-171450">
              <a:buFont typeface="Arial" panose="020B0604020202020204" pitchFamily="34" charset="0"/>
              <a:buChar char="•"/>
            </a:pPr>
            <a:r>
              <a:rPr lang="en-US"/>
              <a:t>Thick layer of fat to insulate</a:t>
            </a:r>
          </a:p>
          <a:p>
            <a:pPr marL="171450" indent="-171450">
              <a:buFont typeface="Arial" panose="020B0604020202020204" pitchFamily="34" charset="0"/>
              <a:buChar char="•"/>
            </a:pPr>
            <a:r>
              <a:rPr lang="en-US"/>
              <a:t>Huddling together</a:t>
            </a:r>
          </a:p>
        </p:txBody>
      </p:sp>
      <p:sp>
        <p:nvSpPr>
          <p:cNvPr id="4" name="Slide Number Placeholder 3">
            <a:extLst>
              <a:ext uri="{FF2B5EF4-FFF2-40B4-BE49-F238E27FC236}">
                <a16:creationId xmlns:a16="http://schemas.microsoft.com/office/drawing/2014/main" id="{B729F6BD-7176-A452-4CCC-5AE4F276C3CE}"/>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1400594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3B91-84EA-FA62-10C3-AC342A165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AFA51-155E-6B15-8174-6A1CC12C90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2FD95-AED7-81F9-AB3B-8ED4B99183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EEB5FD-81A6-2DA7-E5FD-1967E12D4CE7}"/>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80189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0242A-F62F-2FAD-5715-A9707018F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FCC21-8A90-1113-8C34-ADDBEB2AA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520E0-E187-0F76-CA6F-2DCB2AF6EC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71F2A3-DB8D-9B3D-34DA-00C2350C9BEE}"/>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622298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2A057-382C-9492-3556-D128DF587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60A5-7F01-8B13-EF5F-4BE4128B6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8D9C8-09EC-3BA4-F20D-225E29A58AA2}"/>
              </a:ext>
            </a:extLst>
          </p:cNvPr>
          <p:cNvSpPr>
            <a:spLocks noGrp="1"/>
          </p:cNvSpPr>
          <p:nvPr>
            <p:ph type="body" idx="1"/>
          </p:nvPr>
        </p:nvSpPr>
        <p:spPr/>
        <p:txBody>
          <a:bodyPr/>
          <a:lstStyle/>
          <a:p>
            <a:r>
              <a:rPr lang="en-US"/>
              <a:t>From these ideas, instruct students that they will be looking to animals for clues to help them invent to create something to keep themselves or other humans warm. Remember we are not replacing any of our body parts with animal parts.</a:t>
            </a:r>
          </a:p>
        </p:txBody>
      </p:sp>
      <p:sp>
        <p:nvSpPr>
          <p:cNvPr id="4" name="Slide Number Placeholder 3">
            <a:extLst>
              <a:ext uri="{FF2B5EF4-FFF2-40B4-BE49-F238E27FC236}">
                <a16:creationId xmlns:a16="http://schemas.microsoft.com/office/drawing/2014/main" id="{31265EFC-471B-7F24-0796-B33DD22FD245}"/>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2678041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6CAB4-0A78-012B-3084-4A057A99D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31895-3BC0-9548-AB6A-65BD896E2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EF08F-6B9C-4EF8-AD4D-34EE06A37688}"/>
              </a:ext>
            </a:extLst>
          </p:cNvPr>
          <p:cNvSpPr>
            <a:spLocks noGrp="1"/>
          </p:cNvSpPr>
          <p:nvPr>
            <p:ph type="body" idx="1"/>
          </p:nvPr>
        </p:nvSpPr>
        <p:spPr/>
        <p:txBody>
          <a:bodyPr/>
          <a:lstStyle/>
          <a:p>
            <a:r>
              <a:rPr lang="en-US"/>
              <a:t>On student guide </a:t>
            </a:r>
            <a:r>
              <a:rPr lang="en-US" b="1"/>
              <a:t>Science Notebook 5D Animal Inspired </a:t>
            </a:r>
            <a:r>
              <a:rPr lang="en-US"/>
              <a:t>Page 88, have students draw their design. </a:t>
            </a:r>
          </a:p>
          <a:p>
            <a:endParaRPr lang="en-US"/>
          </a:p>
          <a:p>
            <a:r>
              <a:rPr lang="en-US"/>
              <a:t>Depending on resources available, students will either draw a picture or use craft materials to create a model of their new invention to keep them warm.</a:t>
            </a:r>
          </a:p>
          <a:p>
            <a:endParaRPr lang="en-US"/>
          </a:p>
          <a:p>
            <a:r>
              <a:rPr lang="en-US" b="1"/>
              <a:t>Design Rubric: </a:t>
            </a:r>
            <a:r>
              <a:rPr lang="en-US"/>
              <a:t>Have students share their item with their class. Have students transferred their observation of animal behavior to some aspect of their design? Would the item help the student stay warm?</a:t>
            </a:r>
          </a:p>
          <a:p>
            <a:pPr marL="171450" indent="-171450">
              <a:buFont typeface="Arial" panose="020B0604020202020204" pitchFamily="34" charset="0"/>
              <a:buChar char="•"/>
            </a:pPr>
            <a:r>
              <a:rPr lang="en-US"/>
              <a:t>4 (Exceeds) – Item integrate two or more ideas that animals use to stay warm.</a:t>
            </a:r>
          </a:p>
          <a:p>
            <a:pPr marL="171450" indent="-171450">
              <a:buFont typeface="Arial" panose="020B0604020202020204" pitchFamily="34" charset="0"/>
              <a:buChar char="•"/>
            </a:pPr>
            <a:r>
              <a:rPr lang="en-US"/>
              <a:t>3 (Meets) – Item integrates one idea that animals use to stay warm.</a:t>
            </a:r>
          </a:p>
          <a:p>
            <a:pPr marL="171450" indent="-171450">
              <a:buFont typeface="Arial" panose="020B0604020202020204" pitchFamily="34" charset="0"/>
              <a:buChar char="•"/>
            </a:pPr>
            <a:r>
              <a:rPr lang="en-US"/>
              <a:t>2 (Partially Meets) – Item has new or improved components but does not incorporate learning about how animals stay warm.</a:t>
            </a:r>
          </a:p>
          <a:p>
            <a:pPr marL="171450" indent="-171450">
              <a:buFont typeface="Arial" panose="020B0604020202020204" pitchFamily="34" charset="0"/>
              <a:buChar char="•"/>
            </a:pPr>
            <a:r>
              <a:rPr lang="en-US"/>
              <a:t>1 (Doesn’t Meet) – Item shows no new or improved component.</a:t>
            </a:r>
          </a:p>
          <a:p>
            <a:endParaRPr lang="en-US"/>
          </a:p>
        </p:txBody>
      </p:sp>
      <p:sp>
        <p:nvSpPr>
          <p:cNvPr id="4" name="Slide Number Placeholder 3">
            <a:extLst>
              <a:ext uri="{FF2B5EF4-FFF2-40B4-BE49-F238E27FC236}">
                <a16:creationId xmlns:a16="http://schemas.microsoft.com/office/drawing/2014/main" id="{B37D066E-6C61-CA37-21BF-C0B8D39DA737}"/>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2701510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080F-47ED-8826-5A64-14D241DB4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67670-99A8-4D26-238D-79B841BCD1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BA985F-0FE6-038F-2F2C-47621A1EC0F4}"/>
              </a:ext>
            </a:extLst>
          </p:cNvPr>
          <p:cNvSpPr>
            <a:spLocks noGrp="1"/>
          </p:cNvSpPr>
          <p:nvPr>
            <p:ph type="body" idx="1"/>
          </p:nvPr>
        </p:nvSpPr>
        <p:spPr/>
        <p:txBody>
          <a:bodyPr/>
          <a:lstStyle/>
          <a:p>
            <a:r>
              <a:rPr lang="en-US"/>
              <a:t>Refer to the photos on the student guide introduction page of </a:t>
            </a:r>
            <a:r>
              <a:rPr lang="en-US" b="1"/>
              <a:t>Lesson 5D How Animals and I Stay Warm</a:t>
            </a:r>
            <a:r>
              <a:rPr lang="en-US"/>
              <a:t>. </a:t>
            </a:r>
          </a:p>
        </p:txBody>
      </p:sp>
      <p:sp>
        <p:nvSpPr>
          <p:cNvPr id="4" name="Slide Number Placeholder 3">
            <a:extLst>
              <a:ext uri="{FF2B5EF4-FFF2-40B4-BE49-F238E27FC236}">
                <a16:creationId xmlns:a16="http://schemas.microsoft.com/office/drawing/2014/main" id="{E2760561-C2B6-3606-3E36-2B561C38DC9E}"/>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744222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95057-D870-18D2-6395-449F77A51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BA2C8-0148-3949-74C0-21AEE317C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0ABE9-47DA-B9FA-C070-C177DE5EEE31}"/>
              </a:ext>
            </a:extLst>
          </p:cNvPr>
          <p:cNvSpPr>
            <a:spLocks noGrp="1"/>
          </p:cNvSpPr>
          <p:nvPr>
            <p:ph type="body" idx="1"/>
          </p:nvPr>
        </p:nvSpPr>
        <p:spPr/>
        <p:txBody>
          <a:bodyPr/>
          <a:lstStyle/>
          <a:p>
            <a:r>
              <a:rPr lang="en-US"/>
              <a:t>After exploring the connection of animal survival and how that relates to human survival, have students open their student guides to the </a:t>
            </a:r>
            <a:r>
              <a:rPr lang="en-US" b="1"/>
              <a:t>Claim, Evidence, Reasoning</a:t>
            </a:r>
            <a:r>
              <a:rPr lang="en-US"/>
              <a:t> section on Page 89. Discuss the page with the students – read the guiding question and then explain what the students need to do to answer the questions (fill in the blanks, draw pictures, circle the answer).</a:t>
            </a:r>
          </a:p>
        </p:txBody>
      </p:sp>
      <p:sp>
        <p:nvSpPr>
          <p:cNvPr id="4" name="Slide Number Placeholder 3">
            <a:extLst>
              <a:ext uri="{FF2B5EF4-FFF2-40B4-BE49-F238E27FC236}">
                <a16:creationId xmlns:a16="http://schemas.microsoft.com/office/drawing/2014/main" id="{270593F3-9792-CE14-19B6-2AE2DB1AFA1E}"/>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2981799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F9A8-52C9-250D-5BF7-29B8B00D0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AFF41-6D32-4660-8405-B9F07FE44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7DE2F-3298-5C76-CE65-7361F47C039B}"/>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Students draw or list three ways that animals stay warm in winter, three ways that humans stay warm in the winter, and one way that is the same. Students provide direct observations of claims.</a:t>
            </a:r>
          </a:p>
          <a:p>
            <a:pPr marL="171450" indent="-171450">
              <a:buFont typeface="Arial" panose="020B0604020202020204" pitchFamily="34" charset="0"/>
              <a:buChar char="•"/>
            </a:pPr>
            <a:r>
              <a:rPr lang="en-US"/>
              <a:t>3 (Meets) – Students draw or list two ways that animals stay warm in the winter, two ways that humans stay warm in the winter, and zero or one way that is the same. Students provide some direct observations of claims.</a:t>
            </a:r>
          </a:p>
          <a:p>
            <a:pPr marL="171450" indent="-171450">
              <a:buFont typeface="Arial" panose="020B0604020202020204" pitchFamily="34" charset="0"/>
              <a:buChar char="•"/>
            </a:pPr>
            <a:r>
              <a:rPr lang="en-US"/>
              <a:t>2 (Partially Meets) – Students draw or list one way that animals stay warm in the winter, and no way that is the same. Students provide little direct observations of claims.</a:t>
            </a:r>
          </a:p>
          <a:p>
            <a:pPr marL="171450" indent="-171450">
              <a:buFont typeface="Arial" panose="020B0604020202020204" pitchFamily="34" charset="0"/>
              <a:buChar char="•"/>
            </a:pPr>
            <a:r>
              <a:rPr lang="en-US"/>
              <a:t>1 (Doesn’t Meet) – Students do not complete the graphic and do not provide direct observations of claims.</a:t>
            </a:r>
          </a:p>
        </p:txBody>
      </p:sp>
      <p:sp>
        <p:nvSpPr>
          <p:cNvPr id="4" name="Slide Number Placeholder 3">
            <a:extLst>
              <a:ext uri="{FF2B5EF4-FFF2-40B4-BE49-F238E27FC236}">
                <a16:creationId xmlns:a16="http://schemas.microsoft.com/office/drawing/2014/main" id="{8046E9DA-46F7-7389-34D8-A80D0D779958}"/>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440536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6DB2C-3F48-71B5-DCF9-F066BE090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C2777-0BD9-3F0B-D0D0-4AB8C8490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69ED8B-1E96-12FE-7A0C-E0F98EFF3A21}"/>
              </a:ext>
            </a:extLst>
          </p:cNvPr>
          <p:cNvSpPr>
            <a:spLocks noGrp="1"/>
          </p:cNvSpPr>
          <p:nvPr>
            <p:ph type="body" idx="1"/>
          </p:nvPr>
        </p:nvSpPr>
        <p:spPr/>
        <p:txBody>
          <a:bodyPr/>
          <a:lstStyle/>
          <a:p>
            <a:r>
              <a:rPr lang="en-US" b="1"/>
              <a:t>Music</a:t>
            </a:r>
          </a:p>
          <a:p>
            <a:endParaRPr lang="en-US"/>
          </a:p>
          <a:p>
            <a:r>
              <a:rPr lang="en-US"/>
              <a:t>Create the sound of a thunderstorm from the first raindrops, then growing in sound as the storm intensifies, then back to the last drops. Have students stand in a circle. First practice the sounds, then put them all together. As you point to the children, have them add to the sounds:</a:t>
            </a:r>
          </a:p>
          <a:p>
            <a:endParaRPr lang="en-US"/>
          </a:p>
          <a:p>
            <a:pPr marL="171450" indent="-171450">
              <a:buFont typeface="Arial" panose="020B0604020202020204" pitchFamily="34" charset="0"/>
              <a:buChar char="•"/>
            </a:pPr>
            <a:r>
              <a:rPr lang="en-US"/>
              <a:t>Rain drops – hit the first two fingers of each hand together</a:t>
            </a:r>
          </a:p>
          <a:p>
            <a:pPr marL="171450" indent="-171450">
              <a:buFont typeface="Arial" panose="020B0604020202020204" pitchFamily="34" charset="0"/>
              <a:buChar char="•"/>
            </a:pPr>
            <a:r>
              <a:rPr lang="en-US"/>
              <a:t>Louder rain drops – snap (if students are able)</a:t>
            </a:r>
          </a:p>
          <a:p>
            <a:pPr marL="171450" indent="-171450">
              <a:buFont typeface="Arial" panose="020B0604020202020204" pitchFamily="34" charset="0"/>
              <a:buChar char="•"/>
            </a:pPr>
            <a:r>
              <a:rPr lang="en-US"/>
              <a:t>Rub hands together (palms and fingers rubbing back and fourth)</a:t>
            </a:r>
          </a:p>
          <a:p>
            <a:pPr marL="171450" indent="-171450">
              <a:buFont typeface="Arial" panose="020B0604020202020204" pitchFamily="34" charset="0"/>
              <a:buChar char="•"/>
            </a:pPr>
            <a:r>
              <a:rPr lang="en-US"/>
              <a:t>Clap hands together (keep hands close together, keeping hands about two inches apart)</a:t>
            </a:r>
          </a:p>
          <a:p>
            <a:pPr marL="171450" indent="-171450">
              <a:buFont typeface="Arial" panose="020B0604020202020204" pitchFamily="34" charset="0"/>
              <a:buChar char="•"/>
            </a:pPr>
            <a:r>
              <a:rPr lang="en-US"/>
              <a:t>Stomp feet on ground</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Build in volume as you move from one type of sound to the next until everyone is stomping their feet, then quiet the storm as you go backward through the list ending with the rain drops.</a:t>
            </a:r>
          </a:p>
        </p:txBody>
      </p:sp>
      <p:sp>
        <p:nvSpPr>
          <p:cNvPr id="4" name="Slide Number Placeholder 3">
            <a:extLst>
              <a:ext uri="{FF2B5EF4-FFF2-40B4-BE49-F238E27FC236}">
                <a16:creationId xmlns:a16="http://schemas.microsoft.com/office/drawing/2014/main" id="{C4F5CB2C-485B-4E01-579C-711BC595E238}"/>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167669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723DC-2363-C547-4B7C-6C0FE0BA5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49F565-F990-D357-07E3-F992129C9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83D03-1C58-A054-30AE-153106843101}"/>
              </a:ext>
            </a:extLst>
          </p:cNvPr>
          <p:cNvSpPr>
            <a:spLocks noGrp="1"/>
          </p:cNvSpPr>
          <p:nvPr>
            <p:ph type="body" idx="1"/>
          </p:nvPr>
        </p:nvSpPr>
        <p:spPr/>
        <p:txBody>
          <a:bodyPr/>
          <a:lstStyle/>
          <a:p>
            <a:r>
              <a:rPr lang="en-US"/>
              <a:t>Animal in Picture: Eastern Meadowlark</a:t>
            </a:r>
          </a:p>
        </p:txBody>
      </p:sp>
      <p:sp>
        <p:nvSpPr>
          <p:cNvPr id="4" name="Slide Number Placeholder 3">
            <a:extLst>
              <a:ext uri="{FF2B5EF4-FFF2-40B4-BE49-F238E27FC236}">
                <a16:creationId xmlns:a16="http://schemas.microsoft.com/office/drawing/2014/main" id="{0314A9E6-56EE-1D8B-932A-464D04FB7D1C}"/>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75436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F9BAC-6A44-902F-8AF4-8B758874B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A7F21-A731-8230-45DA-6BB8B90DA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4F1D3-39E1-33A7-2B77-B7779A39D5CC}"/>
              </a:ext>
            </a:extLst>
          </p:cNvPr>
          <p:cNvSpPr>
            <a:spLocks noGrp="1"/>
          </p:cNvSpPr>
          <p:nvPr>
            <p:ph type="body" idx="1"/>
          </p:nvPr>
        </p:nvSpPr>
        <p:spPr/>
        <p:txBody>
          <a:bodyPr/>
          <a:lstStyle/>
          <a:p>
            <a:r>
              <a:rPr lang="en-US" dirty="0"/>
              <a:t>Display the Animals in Winter Presentation from the MDC Teacher Portal.</a:t>
            </a:r>
          </a:p>
          <a:p>
            <a:endParaRPr lang="en-US"/>
          </a:p>
          <a:p>
            <a:r>
              <a:rPr lang="en-US" dirty="0"/>
              <a:t>Animal in Picture: Northern Cardinal</a:t>
            </a:r>
          </a:p>
        </p:txBody>
      </p:sp>
      <p:sp>
        <p:nvSpPr>
          <p:cNvPr id="4" name="Slide Number Placeholder 3">
            <a:extLst>
              <a:ext uri="{FF2B5EF4-FFF2-40B4-BE49-F238E27FC236}">
                <a16:creationId xmlns:a16="http://schemas.microsoft.com/office/drawing/2014/main" id="{62CABCCD-0562-8079-9242-82439BF41A6F}"/>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54091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ED2C1-F7BF-8257-1FB0-4BD5A3335C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5AA58-055F-B83C-6540-8EB8089A0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29ECF-4DDF-ABFA-CB0C-9544B1A1A8A9}"/>
              </a:ext>
            </a:extLst>
          </p:cNvPr>
          <p:cNvSpPr>
            <a:spLocks noGrp="1"/>
          </p:cNvSpPr>
          <p:nvPr>
            <p:ph type="body" idx="1"/>
          </p:nvPr>
        </p:nvSpPr>
        <p:spPr/>
        <p:txBody>
          <a:bodyPr/>
          <a:lstStyle/>
          <a:p>
            <a:r>
              <a:rPr lang="en-US" dirty="0"/>
              <a:t>Animal in Picture: Red Fox</a:t>
            </a:r>
          </a:p>
        </p:txBody>
      </p:sp>
      <p:sp>
        <p:nvSpPr>
          <p:cNvPr id="4" name="Slide Number Placeholder 3">
            <a:extLst>
              <a:ext uri="{FF2B5EF4-FFF2-40B4-BE49-F238E27FC236}">
                <a16:creationId xmlns:a16="http://schemas.microsoft.com/office/drawing/2014/main" id="{93699AA7-13CB-7FB9-2E65-649E135CD2D6}"/>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88323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37610-3FC5-99F1-E59A-A7F028AEE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6B55DD-C9BC-3650-E0D5-8DE33A651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6B1F8-7576-32F0-68B5-02EA626614D4}"/>
              </a:ext>
            </a:extLst>
          </p:cNvPr>
          <p:cNvSpPr>
            <a:spLocks noGrp="1"/>
          </p:cNvSpPr>
          <p:nvPr>
            <p:ph type="body" idx="1"/>
          </p:nvPr>
        </p:nvSpPr>
        <p:spPr/>
        <p:txBody>
          <a:bodyPr/>
          <a:lstStyle/>
          <a:p>
            <a:r>
              <a:rPr lang="en-US" dirty="0"/>
              <a:t>Animal in picture: White-tailed Deer</a:t>
            </a:r>
          </a:p>
        </p:txBody>
      </p:sp>
      <p:sp>
        <p:nvSpPr>
          <p:cNvPr id="4" name="Slide Number Placeholder 3">
            <a:extLst>
              <a:ext uri="{FF2B5EF4-FFF2-40B4-BE49-F238E27FC236}">
                <a16:creationId xmlns:a16="http://schemas.microsoft.com/office/drawing/2014/main" id="{60D43FDB-FA95-3E3A-C3CC-511723AEC0F1}"/>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263531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D9C55-6065-0ADF-54E1-EB893F62F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61A60-3A45-D455-D034-F5ECD592A2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E1BC8-CB7C-9499-FACB-F5F27429783E}"/>
              </a:ext>
            </a:extLst>
          </p:cNvPr>
          <p:cNvSpPr>
            <a:spLocks noGrp="1"/>
          </p:cNvSpPr>
          <p:nvPr>
            <p:ph type="body" idx="1"/>
          </p:nvPr>
        </p:nvSpPr>
        <p:spPr/>
        <p:txBody>
          <a:bodyPr/>
          <a:lstStyle/>
          <a:p>
            <a:r>
              <a:rPr lang="en-US" dirty="0"/>
              <a:t>Animals in picture: Purple Martin and Canada Goose</a:t>
            </a:r>
          </a:p>
        </p:txBody>
      </p:sp>
      <p:sp>
        <p:nvSpPr>
          <p:cNvPr id="4" name="Slide Number Placeholder 3">
            <a:extLst>
              <a:ext uri="{FF2B5EF4-FFF2-40B4-BE49-F238E27FC236}">
                <a16:creationId xmlns:a16="http://schemas.microsoft.com/office/drawing/2014/main" id="{29F7E68B-B096-AF9E-BBF4-B08AB3DECE6E}"/>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32799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09138-AC2E-6FBA-A84D-CA02FD62B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09BC5-528C-5D3B-686E-0C08C0C8C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356AC2-E277-C751-F0D9-F36589E069D7}"/>
              </a:ext>
            </a:extLst>
          </p:cNvPr>
          <p:cNvSpPr>
            <a:spLocks noGrp="1"/>
          </p:cNvSpPr>
          <p:nvPr>
            <p:ph type="body" idx="1"/>
          </p:nvPr>
        </p:nvSpPr>
        <p:spPr/>
        <p:txBody>
          <a:bodyPr/>
          <a:lstStyle/>
          <a:p>
            <a:r>
              <a:rPr lang="en-US" dirty="0"/>
              <a:t>Animals in picture: Fox Sparrow and American Robin</a:t>
            </a:r>
          </a:p>
        </p:txBody>
      </p:sp>
      <p:sp>
        <p:nvSpPr>
          <p:cNvPr id="4" name="Slide Number Placeholder 3">
            <a:extLst>
              <a:ext uri="{FF2B5EF4-FFF2-40B4-BE49-F238E27FC236}">
                <a16:creationId xmlns:a16="http://schemas.microsoft.com/office/drawing/2014/main" id="{86F96B41-3CBC-084E-2251-AD7252C85EE5}"/>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59062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1B3E-B1AB-6DFD-D4C9-0CF855AE1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78B06-64AA-B7B9-9B84-A4AF2A391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AB3944-111F-F1CA-297E-F0EE964D9EE3}"/>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5" name="Footer Placeholder 4">
            <a:extLst>
              <a:ext uri="{FF2B5EF4-FFF2-40B4-BE49-F238E27FC236}">
                <a16:creationId xmlns:a16="http://schemas.microsoft.com/office/drawing/2014/main" id="{5F079B0F-F4C7-F91A-CFB6-A981D6E92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C4CEF-6292-6434-868E-F4D008CC42EC}"/>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151134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12AC-1BD1-0BF7-03A3-ECC18E2C38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E3B58-B687-79BD-9E1F-80AFD664E5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FD721-26CA-37CF-9AB5-9FD6E0F1AE81}"/>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5" name="Footer Placeholder 4">
            <a:extLst>
              <a:ext uri="{FF2B5EF4-FFF2-40B4-BE49-F238E27FC236}">
                <a16:creationId xmlns:a16="http://schemas.microsoft.com/office/drawing/2014/main" id="{F7660202-12C1-CE5E-148D-995D8281D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4C4FE-50EB-E873-E911-24AF61139C5B}"/>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3271320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77D8D1-0854-0B62-F890-67E172F97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81EEBA-9215-86BB-03E7-22F1C8A341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21D4B-9728-C414-547D-758A1381388C}"/>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5" name="Footer Placeholder 4">
            <a:extLst>
              <a:ext uri="{FF2B5EF4-FFF2-40B4-BE49-F238E27FC236}">
                <a16:creationId xmlns:a16="http://schemas.microsoft.com/office/drawing/2014/main" id="{4BA41C90-5B20-BB4F-0AC8-628EB3A0E5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8198-9586-6ECC-0010-02314BF02A8D}"/>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215102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5E23-3E3D-706A-9B7B-E1D24D2C2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C48C8-A7D3-DBE2-08B7-FAADA6A7A9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692E9-2BB9-B021-87F3-75054194403D}"/>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5" name="Footer Placeholder 4">
            <a:extLst>
              <a:ext uri="{FF2B5EF4-FFF2-40B4-BE49-F238E27FC236}">
                <a16:creationId xmlns:a16="http://schemas.microsoft.com/office/drawing/2014/main" id="{9589DF8A-6FC0-B8DB-E8EF-E4C48ACA6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08244-98E4-5552-DC03-05193B9CC8C7}"/>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82058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C448-A165-AFDF-05DA-DA3AA1D32F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701567-ECC5-7254-0B22-6D8552DA87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9C0CCC-6431-D203-6FC9-9DF3A489302F}"/>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5" name="Footer Placeholder 4">
            <a:extLst>
              <a:ext uri="{FF2B5EF4-FFF2-40B4-BE49-F238E27FC236}">
                <a16:creationId xmlns:a16="http://schemas.microsoft.com/office/drawing/2014/main" id="{6FD25897-8D66-2035-9586-03E24A1B0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C589B-5B46-35D0-2A5E-1E715E6CC8F9}"/>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78351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FCC2-1634-93DF-CB8F-E00337C57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08A70-1AD8-D701-EA94-D00C33EF3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EA7735-4BEE-E777-F9C7-A9EBD88F1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46D671-8DD5-3BBA-AB45-928E82AA7A0E}"/>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6" name="Footer Placeholder 5">
            <a:extLst>
              <a:ext uri="{FF2B5EF4-FFF2-40B4-BE49-F238E27FC236}">
                <a16:creationId xmlns:a16="http://schemas.microsoft.com/office/drawing/2014/main" id="{DB644F33-8A64-B1A5-EA03-650F7B9D4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BC46A-3C26-D883-3547-1E4217E5F960}"/>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381096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3584-CB28-98C5-BD3A-60516DB0D6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9CBFEA-DE32-ED64-148D-B4EEAABA5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5A0D5-1887-8416-7EF2-AC42E4E140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4DFFA6-CFD2-49CC-DEDE-F7B86B7C6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F56B1-7775-1AB2-72B0-38BB4842D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9C11D-1494-C079-B23C-CB71953B656F}"/>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8" name="Footer Placeholder 7">
            <a:extLst>
              <a:ext uri="{FF2B5EF4-FFF2-40B4-BE49-F238E27FC236}">
                <a16:creationId xmlns:a16="http://schemas.microsoft.com/office/drawing/2014/main" id="{C2E0DDA8-F08D-F363-9CD9-56976A9D88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224C75-BAD9-2926-7661-F90A43427955}"/>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299901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6395-BF7B-5F4E-290C-5F4E7DE272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A3C473-6DF4-C26E-5CCA-0E6D3990B7C4}"/>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4" name="Footer Placeholder 3">
            <a:extLst>
              <a:ext uri="{FF2B5EF4-FFF2-40B4-BE49-F238E27FC236}">
                <a16:creationId xmlns:a16="http://schemas.microsoft.com/office/drawing/2014/main" id="{99A13B24-FF38-3D95-C84F-81688D9BD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647824-DAF9-7BF4-4863-14C927860C78}"/>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331154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D2D07-EFC9-C1E8-06CA-37AB6055E6A8}"/>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3" name="Footer Placeholder 2">
            <a:extLst>
              <a:ext uri="{FF2B5EF4-FFF2-40B4-BE49-F238E27FC236}">
                <a16:creationId xmlns:a16="http://schemas.microsoft.com/office/drawing/2014/main" id="{93FB4FA1-654B-8D57-CC07-73654E12D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C38C9C-2713-D302-5D17-4D70EBED31C9}"/>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70266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F523-F62B-CA5B-3AE0-71F123C91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F0D2F-35D6-BCAC-749F-C8444D384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7949D6-FBE5-29DA-853E-B7E57DA19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45C20-FE1F-EED0-8F3C-AAE5EFEE43F5}"/>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6" name="Footer Placeholder 5">
            <a:extLst>
              <a:ext uri="{FF2B5EF4-FFF2-40B4-BE49-F238E27FC236}">
                <a16:creationId xmlns:a16="http://schemas.microsoft.com/office/drawing/2014/main" id="{A34B485F-9201-B997-5E3D-9588635C4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C8353-9BD1-BC44-6ABA-B5AAAA76628D}"/>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193537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256E-92E1-4DD2-2601-969C402A5F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33946F-20EA-3963-2B31-ACFCC81D1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629832-51B8-229A-45A8-D697E437C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8BE1A3-8F78-7DCD-98E5-C603A5DE1A8E}"/>
              </a:ext>
            </a:extLst>
          </p:cNvPr>
          <p:cNvSpPr>
            <a:spLocks noGrp="1"/>
          </p:cNvSpPr>
          <p:nvPr>
            <p:ph type="dt" sz="half" idx="10"/>
          </p:nvPr>
        </p:nvSpPr>
        <p:spPr/>
        <p:txBody>
          <a:bodyPr/>
          <a:lstStyle/>
          <a:p>
            <a:fld id="{21099A88-E1E8-4055-A570-C02A06ADF5D6}" type="datetimeFigureOut">
              <a:rPr lang="en-US" smtClean="0"/>
              <a:t>8/14/2025</a:t>
            </a:fld>
            <a:endParaRPr lang="en-US"/>
          </a:p>
        </p:txBody>
      </p:sp>
      <p:sp>
        <p:nvSpPr>
          <p:cNvPr id="6" name="Footer Placeholder 5">
            <a:extLst>
              <a:ext uri="{FF2B5EF4-FFF2-40B4-BE49-F238E27FC236}">
                <a16:creationId xmlns:a16="http://schemas.microsoft.com/office/drawing/2014/main" id="{897CDDF1-5A6C-60FC-DDC4-2D1FD8423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BC8E1-79B6-1BED-E536-4785BB317D5E}"/>
              </a:ext>
            </a:extLst>
          </p:cNvPr>
          <p:cNvSpPr>
            <a:spLocks noGrp="1"/>
          </p:cNvSpPr>
          <p:nvPr>
            <p:ph type="sldNum" sz="quarter" idx="12"/>
          </p:nvPr>
        </p:nvSpPr>
        <p:spPr/>
        <p:txBody>
          <a:bodyPr/>
          <a:lstStyle/>
          <a:p>
            <a:fld id="{16ABD6D1-123D-4B3D-9AE7-F4EF01CAD098}" type="slidenum">
              <a:rPr lang="en-US" smtClean="0"/>
              <a:t>‹#›</a:t>
            </a:fld>
            <a:endParaRPr lang="en-US"/>
          </a:p>
        </p:txBody>
      </p:sp>
    </p:spTree>
    <p:extLst>
      <p:ext uri="{BB962C8B-B14F-4D97-AF65-F5344CB8AC3E}">
        <p14:creationId xmlns:p14="http://schemas.microsoft.com/office/powerpoint/2010/main" val="635871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9116CE-F7FE-C737-0C84-CE4CC5165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830F4-4741-5FC6-7EA6-C77928D72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7D784-414F-C16E-DFBA-029AE1660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099A88-E1E8-4055-A570-C02A06ADF5D6}" type="datetimeFigureOut">
              <a:rPr lang="en-US" smtClean="0"/>
              <a:t>8/14/2025</a:t>
            </a:fld>
            <a:endParaRPr lang="en-US"/>
          </a:p>
        </p:txBody>
      </p:sp>
      <p:sp>
        <p:nvSpPr>
          <p:cNvPr id="5" name="Footer Placeholder 4">
            <a:extLst>
              <a:ext uri="{FF2B5EF4-FFF2-40B4-BE49-F238E27FC236}">
                <a16:creationId xmlns:a16="http://schemas.microsoft.com/office/drawing/2014/main" id="{1B439C1C-8CE2-E9E6-D0FA-6E0B839979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5605A40-25F9-F71F-238D-C42602BCED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ABD6D1-123D-4B3D-9AE7-F4EF01CAD098}" type="slidenum">
              <a:rPr lang="en-US" smtClean="0"/>
              <a:t>‹#›</a:t>
            </a:fld>
            <a:endParaRPr lang="en-US"/>
          </a:p>
        </p:txBody>
      </p:sp>
    </p:spTree>
    <p:extLst>
      <p:ext uri="{BB962C8B-B14F-4D97-AF65-F5344CB8AC3E}">
        <p14:creationId xmlns:p14="http://schemas.microsoft.com/office/powerpoint/2010/main" val="1788601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www.getepic.com/book/53756848/are-you-ready-for-winter" TargetMode="External"/><Relationship Id="rId4" Type="http://schemas.openxmlformats.org/officeDocument/2006/relationships/hyperlink" Target="https://youtu.be/9-T9h1xeEls?si=iQBJ6IPHbL5-wEN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A697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A5A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8926563" y="2225491"/>
            <a:ext cx="753762" cy="5851008"/>
          </a:xfrm>
          <a:prstGeom prst="snip2Same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2811780" y="4889384"/>
            <a:ext cx="9417161" cy="523220"/>
          </a:xfrm>
          <a:prstGeom prst="rect">
            <a:avLst/>
          </a:prstGeom>
          <a:noFill/>
        </p:spPr>
        <p:txBody>
          <a:bodyPr wrap="square">
            <a:spAutoFit/>
          </a:bodyPr>
          <a:lstStyle/>
          <a:p>
            <a:pPr algn="r"/>
            <a:r>
              <a:rPr lang="en-US" sz="2800" b="1">
                <a:latin typeface="Bitter" pitchFamily="2" charset="0"/>
              </a:rPr>
              <a:t>5D: How Animals and I Stay Warm</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3BCA-ECEE-AED7-BF60-5CCBA7C19D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E7455B-41AD-3A4A-F829-3B0138EF7DF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1D7C028-95FD-B357-541A-30B1D7E0DC0A}"/>
              </a:ext>
            </a:extLst>
          </p:cNvPr>
          <p:cNvSpPr txBox="1"/>
          <p:nvPr/>
        </p:nvSpPr>
        <p:spPr>
          <a:xfrm>
            <a:off x="11631449" y="6366393"/>
            <a:ext cx="475208"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2F9D2F08-34B7-6451-AF98-D6C044FF32E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2896D14B-BFC3-6206-CF3F-F04CC9DE3E2B}"/>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09D296-FC95-D725-FC30-1D609E56EEE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8" name="Picture 7" descr="A picture containing text, bird, outdoor, oscine&#10;&#10;AI-generated content may be incorrect.">
            <a:extLst>
              <a:ext uri="{FF2B5EF4-FFF2-40B4-BE49-F238E27FC236}">
                <a16:creationId xmlns:a16="http://schemas.microsoft.com/office/drawing/2014/main" id="{A5D048AA-C1B5-7B22-018D-B6C8B37DF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2" y="0"/>
            <a:ext cx="11070896" cy="6228363"/>
          </a:xfrm>
          <a:prstGeom prst="rect">
            <a:avLst/>
          </a:prstGeom>
        </p:spPr>
      </p:pic>
    </p:spTree>
    <p:extLst>
      <p:ext uri="{BB962C8B-B14F-4D97-AF65-F5344CB8AC3E}">
        <p14:creationId xmlns:p14="http://schemas.microsoft.com/office/powerpoint/2010/main" val="198408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9793C-F6C0-9571-61D8-A16635FC72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2EA685-3406-6DFB-80C7-BE5DA9404DD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61E50C8-4D11-DAD3-E623-55051C36053F}"/>
              </a:ext>
            </a:extLst>
          </p:cNvPr>
          <p:cNvSpPr txBox="1"/>
          <p:nvPr/>
        </p:nvSpPr>
        <p:spPr>
          <a:xfrm>
            <a:off x="11622899" y="6366393"/>
            <a:ext cx="483758"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092615CC-80F4-70FF-8080-ED5AB98C58D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06C55A5A-1E2B-2772-8C66-1DE235F2AB74}"/>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7B6C19-D8BB-B559-464D-2D37CE6BE6B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11" name="Picture 10" descr="A picture containing squirrel&#10;&#10;AI-generated content may be incorrect.">
            <a:extLst>
              <a:ext uri="{FF2B5EF4-FFF2-40B4-BE49-F238E27FC236}">
                <a16:creationId xmlns:a16="http://schemas.microsoft.com/office/drawing/2014/main" id="{B784BE06-F210-8819-1200-B47B0113B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01" y="0"/>
            <a:ext cx="11053797" cy="6225612"/>
          </a:xfrm>
          <a:prstGeom prst="rect">
            <a:avLst/>
          </a:prstGeom>
        </p:spPr>
      </p:pic>
    </p:spTree>
    <p:extLst>
      <p:ext uri="{BB962C8B-B14F-4D97-AF65-F5344CB8AC3E}">
        <p14:creationId xmlns:p14="http://schemas.microsoft.com/office/powerpoint/2010/main" val="209846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FDE3A-6296-700F-690B-39E2AF4F24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B4D4E0-BFFF-B6D3-C5BE-889B8455C5E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4D3A195-9895-B77A-94D6-64B1067AABE9}"/>
              </a:ext>
            </a:extLst>
          </p:cNvPr>
          <p:cNvSpPr txBox="1"/>
          <p:nvPr/>
        </p:nvSpPr>
        <p:spPr>
          <a:xfrm>
            <a:off x="11621489" y="6366393"/>
            <a:ext cx="48516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DFBC72F9-16F3-52A7-9AA3-CEB73D8F94E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DBB9708E-0F1F-0409-2D25-8D0A0C71834D}"/>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CAAE13-F01B-FDC2-3E40-6995BA77EDC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7" name="Picture 6" descr="A picture containing diagram&#10;&#10;AI-generated content may be incorrect.">
            <a:extLst>
              <a:ext uri="{FF2B5EF4-FFF2-40B4-BE49-F238E27FC236}">
                <a16:creationId xmlns:a16="http://schemas.microsoft.com/office/drawing/2014/main" id="{7A91FDF0-565A-A806-61D0-C631FE9FC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92" y="-13506"/>
            <a:ext cx="11059297" cy="6245435"/>
          </a:xfrm>
          <a:prstGeom prst="rect">
            <a:avLst/>
          </a:prstGeom>
        </p:spPr>
      </p:pic>
    </p:spTree>
    <p:extLst>
      <p:ext uri="{BB962C8B-B14F-4D97-AF65-F5344CB8AC3E}">
        <p14:creationId xmlns:p14="http://schemas.microsoft.com/office/powerpoint/2010/main" val="109738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00605-94F8-35CD-4F80-61175E332C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A6EC1D-B15B-B27E-E258-4E24751A66D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D4022A-3CBB-D61A-EF94-8329726AAE4B}"/>
              </a:ext>
            </a:extLst>
          </p:cNvPr>
          <p:cNvSpPr txBox="1"/>
          <p:nvPr/>
        </p:nvSpPr>
        <p:spPr>
          <a:xfrm>
            <a:off x="11619105" y="6366393"/>
            <a:ext cx="48755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FD62C95D-5B7E-7755-CC0A-28D177D4C05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37B459C0-F5A9-3080-70DC-9183DAD6143A}"/>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2F1B3A-7F62-29B9-49B4-6481E337E15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8" name="Picture 7" descr="A picture containing text&#10;&#10;AI-generated content may be incorrect.">
            <a:extLst>
              <a:ext uri="{FF2B5EF4-FFF2-40B4-BE49-F238E27FC236}">
                <a16:creationId xmlns:a16="http://schemas.microsoft.com/office/drawing/2014/main" id="{9681AA80-55B8-979C-89AC-2A89A0FEC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94" y="-4052"/>
            <a:ext cx="11046211" cy="6210059"/>
          </a:xfrm>
          <a:prstGeom prst="rect">
            <a:avLst/>
          </a:prstGeom>
        </p:spPr>
      </p:pic>
    </p:spTree>
    <p:extLst>
      <p:ext uri="{BB962C8B-B14F-4D97-AF65-F5344CB8AC3E}">
        <p14:creationId xmlns:p14="http://schemas.microsoft.com/office/powerpoint/2010/main" val="153160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6DDF7-4DD5-38D4-0FEA-666584467C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561BA3-7ECC-045A-BA6A-5E740FA613C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43B82DD-848D-B5EF-101E-105D84060E4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33DA51A7-58AB-BF11-CE9A-ED2296F9EF1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12" name="TextBox 11">
            <a:extLst>
              <a:ext uri="{FF2B5EF4-FFF2-40B4-BE49-F238E27FC236}">
                <a16:creationId xmlns:a16="http://schemas.microsoft.com/office/drawing/2014/main" id="{CE537C72-5F22-7AB1-3E83-248B376BE335}"/>
              </a:ext>
            </a:extLst>
          </p:cNvPr>
          <p:cNvSpPr txBox="1"/>
          <p:nvPr/>
        </p:nvSpPr>
        <p:spPr>
          <a:xfrm>
            <a:off x="2492121" y="2177651"/>
            <a:ext cx="7207757" cy="1569660"/>
          </a:xfrm>
          <a:prstGeom prst="rect">
            <a:avLst/>
          </a:prstGeom>
          <a:noFill/>
        </p:spPr>
        <p:txBody>
          <a:bodyPr wrap="square">
            <a:spAutoFit/>
          </a:bodyPr>
          <a:lstStyle/>
          <a:p>
            <a:pPr algn="ctr"/>
            <a:r>
              <a:rPr lang="en-US" sz="4800">
                <a:latin typeface="Avenir Next LT Pro" panose="020B0504020202020204" pitchFamily="34" charset="0"/>
              </a:rPr>
              <a:t>What are these animals doing to stay warm?</a:t>
            </a:r>
          </a:p>
        </p:txBody>
      </p:sp>
      <p:sp>
        <p:nvSpPr>
          <p:cNvPr id="6" name="Rectangle: Rounded Corners 5">
            <a:extLst>
              <a:ext uri="{FF2B5EF4-FFF2-40B4-BE49-F238E27FC236}">
                <a16:creationId xmlns:a16="http://schemas.microsoft.com/office/drawing/2014/main" id="{4D2B0E93-20B7-C908-6C0C-B33E672CDCC1}"/>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7808CDB-EA56-76DE-35FE-F32E900FF1D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Tree>
    <p:extLst>
      <p:ext uri="{BB962C8B-B14F-4D97-AF65-F5344CB8AC3E}">
        <p14:creationId xmlns:p14="http://schemas.microsoft.com/office/powerpoint/2010/main" val="126063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D9EA2-7D32-7E04-AD4B-D6518E807D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B50830-6783-8A05-6006-7DAC6AA5F59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515BB6A-C31D-8E10-50C9-828F61632D2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18930A68-4181-D4C0-6BD9-F972AB5D5C7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Explore</a:t>
            </a:r>
          </a:p>
        </p:txBody>
      </p:sp>
      <p:sp>
        <p:nvSpPr>
          <p:cNvPr id="12" name="TextBox 11">
            <a:extLst>
              <a:ext uri="{FF2B5EF4-FFF2-40B4-BE49-F238E27FC236}">
                <a16:creationId xmlns:a16="http://schemas.microsoft.com/office/drawing/2014/main" id="{7A68DC2C-B4F3-2C6B-1465-44642CA0783A}"/>
              </a:ext>
            </a:extLst>
          </p:cNvPr>
          <p:cNvSpPr txBox="1"/>
          <p:nvPr/>
        </p:nvSpPr>
        <p:spPr>
          <a:xfrm>
            <a:off x="663824" y="1948060"/>
            <a:ext cx="6272553" cy="2308324"/>
          </a:xfrm>
          <a:prstGeom prst="rect">
            <a:avLst/>
          </a:prstGeom>
          <a:noFill/>
        </p:spPr>
        <p:txBody>
          <a:bodyPr wrap="square">
            <a:spAutoFit/>
          </a:bodyPr>
          <a:lstStyle/>
          <a:p>
            <a:pPr algn="ctr"/>
            <a:r>
              <a:rPr lang="en-US" sz="4800">
                <a:latin typeface="Avenir Next LT Pro" panose="020B0504020202020204" pitchFamily="34" charset="0"/>
              </a:rPr>
              <a:t>What do we do to stay warm in the winter?</a:t>
            </a:r>
          </a:p>
        </p:txBody>
      </p:sp>
      <p:sp>
        <p:nvSpPr>
          <p:cNvPr id="6" name="Rectangle: Rounded Corners 5">
            <a:extLst>
              <a:ext uri="{FF2B5EF4-FFF2-40B4-BE49-F238E27FC236}">
                <a16:creationId xmlns:a16="http://schemas.microsoft.com/office/drawing/2014/main" id="{736DFA8D-98BF-8137-EE78-77B1BD8333C2}"/>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5E203D-A539-8793-FC79-7AC007E2C59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7" name="Picture 6" descr="Young girls playing in the snow">
            <a:extLst>
              <a:ext uri="{FF2B5EF4-FFF2-40B4-BE49-F238E27FC236}">
                <a16:creationId xmlns:a16="http://schemas.microsoft.com/office/drawing/2014/main" id="{867A4554-2075-7536-B46D-733A89C8A1A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276011" y="0"/>
            <a:ext cx="4921834" cy="6204445"/>
          </a:xfrm>
          <a:prstGeom prst="rect">
            <a:avLst/>
          </a:prstGeom>
          <a:effectLst>
            <a:softEdge rad="635000"/>
          </a:effectLst>
        </p:spPr>
      </p:pic>
    </p:spTree>
    <p:extLst>
      <p:ext uri="{BB962C8B-B14F-4D97-AF65-F5344CB8AC3E}">
        <p14:creationId xmlns:p14="http://schemas.microsoft.com/office/powerpoint/2010/main" val="285529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62F7-D417-BCE7-D01E-57D6DF6C37A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3ADEFDE-A2B6-7F5E-9C44-2B1598A285A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265561B-ECCA-FC1C-4F2E-EF12AD8A2980}"/>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3DFF8837-1266-5275-1359-B6FB0DD1F7E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Explore</a:t>
            </a:r>
          </a:p>
        </p:txBody>
      </p:sp>
      <p:sp>
        <p:nvSpPr>
          <p:cNvPr id="12" name="TextBox 11">
            <a:extLst>
              <a:ext uri="{FF2B5EF4-FFF2-40B4-BE49-F238E27FC236}">
                <a16:creationId xmlns:a16="http://schemas.microsoft.com/office/drawing/2014/main" id="{17429CDD-C1B8-4060-6DA9-66C1397F49C2}"/>
              </a:ext>
            </a:extLst>
          </p:cNvPr>
          <p:cNvSpPr txBox="1"/>
          <p:nvPr/>
        </p:nvSpPr>
        <p:spPr>
          <a:xfrm>
            <a:off x="585719" y="823996"/>
            <a:ext cx="11012424" cy="4524315"/>
          </a:xfrm>
          <a:prstGeom prst="rect">
            <a:avLst/>
          </a:prstGeom>
          <a:noFill/>
        </p:spPr>
        <p:txBody>
          <a:bodyPr wrap="square">
            <a:spAutoFit/>
          </a:bodyPr>
          <a:lstStyle/>
          <a:p>
            <a:pPr algn="ctr"/>
            <a:r>
              <a:rPr lang="en-US" sz="4800">
                <a:latin typeface="Avenir Next LT Pro" panose="020B0504020202020204" pitchFamily="34" charset="0"/>
              </a:rPr>
              <a:t>What is the same between these items?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different between these items?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 What other things did students wear?</a:t>
            </a:r>
          </a:p>
        </p:txBody>
      </p:sp>
      <p:sp>
        <p:nvSpPr>
          <p:cNvPr id="6" name="Rectangle: Rounded Corners 5">
            <a:extLst>
              <a:ext uri="{FF2B5EF4-FFF2-40B4-BE49-F238E27FC236}">
                <a16:creationId xmlns:a16="http://schemas.microsoft.com/office/drawing/2014/main" id="{3808183D-71B5-E345-E773-CBC60460B098}"/>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72F943-26A7-36F8-C145-57794F85DB5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Tree>
    <p:extLst>
      <p:ext uri="{BB962C8B-B14F-4D97-AF65-F5344CB8AC3E}">
        <p14:creationId xmlns:p14="http://schemas.microsoft.com/office/powerpoint/2010/main" val="1776642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1C04-D7F3-06CB-0BE0-E4AD1E48AC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70D7A3-DCFF-9E6E-08AA-D33743CB290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E6B7B3C-2099-C0A8-791A-13A5832E42DD}"/>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12F6DC95-2469-1343-3295-0C34685A5AD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Explore</a:t>
            </a:r>
          </a:p>
        </p:txBody>
      </p:sp>
      <p:sp>
        <p:nvSpPr>
          <p:cNvPr id="6" name="Rectangle: Rounded Corners 5">
            <a:extLst>
              <a:ext uri="{FF2B5EF4-FFF2-40B4-BE49-F238E27FC236}">
                <a16:creationId xmlns:a16="http://schemas.microsoft.com/office/drawing/2014/main" id="{092D3425-BF16-D772-EFD0-1E8412ED3001}"/>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ED2D80-EDEF-CA7E-AF2E-8C41DE7485E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1026" name="Picture 2" descr="Are You Ready for Winter? (Lightning Bolt Books ® ― Our Four Seasons ...">
            <a:extLst>
              <a:ext uri="{FF2B5EF4-FFF2-40B4-BE49-F238E27FC236}">
                <a16:creationId xmlns:a16="http://schemas.microsoft.com/office/drawing/2014/main" id="{5F85DE63-CCAE-4B15-368A-0117700202D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1610" y="122275"/>
            <a:ext cx="4369357" cy="597518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DEE9A26-1A59-9271-FF79-80076775AE4A}"/>
              </a:ext>
            </a:extLst>
          </p:cNvPr>
          <p:cNvGrpSpPr/>
          <p:nvPr/>
        </p:nvGrpSpPr>
        <p:grpSpPr>
          <a:xfrm>
            <a:off x="4786707" y="1223470"/>
            <a:ext cx="7843143" cy="3772797"/>
            <a:chOff x="4761655" y="1621562"/>
            <a:chExt cx="7843143" cy="3772797"/>
          </a:xfrm>
        </p:grpSpPr>
        <p:sp>
          <p:nvSpPr>
            <p:cNvPr id="12" name="TextBox 11">
              <a:extLst>
                <a:ext uri="{FF2B5EF4-FFF2-40B4-BE49-F238E27FC236}">
                  <a16:creationId xmlns:a16="http://schemas.microsoft.com/office/drawing/2014/main" id="{29BB45EE-3E5D-63D3-2861-0EFD67B5A462}"/>
                </a:ext>
              </a:extLst>
            </p:cNvPr>
            <p:cNvSpPr txBox="1"/>
            <p:nvPr/>
          </p:nvSpPr>
          <p:spPr>
            <a:xfrm>
              <a:off x="4949191" y="1621562"/>
              <a:ext cx="6797542" cy="2308324"/>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a:t>
              </a:r>
              <a:r>
                <a:rPr lang="en-US" sz="4800" i="1">
                  <a:latin typeface="Avenir Next LT Pro" panose="020B0504020202020204" pitchFamily="34" charset="0"/>
                </a:rPr>
                <a:t>Are You Ready for Winter? </a:t>
              </a:r>
              <a:r>
                <a:rPr lang="en-US" sz="4800">
                  <a:latin typeface="Avenir Next LT Pro" panose="020B0504020202020204" pitchFamily="34" charset="0"/>
                </a:rPr>
                <a:t>By Sheila Anderson</a:t>
              </a:r>
            </a:p>
          </p:txBody>
        </p:sp>
        <p:sp>
          <p:nvSpPr>
            <p:cNvPr id="7" name="TextBox 6">
              <a:extLst>
                <a:ext uri="{FF2B5EF4-FFF2-40B4-BE49-F238E27FC236}">
                  <a16:creationId xmlns:a16="http://schemas.microsoft.com/office/drawing/2014/main" id="{A37A058E-C9F9-85FA-A20B-4258565DC403}"/>
                </a:ext>
              </a:extLst>
            </p:cNvPr>
            <p:cNvSpPr txBox="1"/>
            <p:nvPr/>
          </p:nvSpPr>
          <p:spPr>
            <a:xfrm>
              <a:off x="6506894" y="4213454"/>
              <a:ext cx="6097904" cy="369332"/>
            </a:xfrm>
            <a:prstGeom prst="rect">
              <a:avLst/>
            </a:prstGeom>
            <a:noFill/>
          </p:spPr>
          <p:txBody>
            <a:bodyPr wrap="square">
              <a:spAutoFit/>
            </a:bodyPr>
            <a:lstStyle/>
            <a:p>
              <a:r>
                <a:rPr lang="en-US">
                  <a:hlinkClick r:id="rId4"/>
                </a:rPr>
                <a:t>https://youtu.be/9-T9h1xeEls?si=iQBJ6IPHbL5-wENu</a:t>
              </a:r>
              <a:endParaRPr lang="en-US"/>
            </a:p>
          </p:txBody>
        </p:sp>
        <p:sp>
          <p:nvSpPr>
            <p:cNvPr id="8" name="TextBox 7">
              <a:extLst>
                <a:ext uri="{FF2B5EF4-FFF2-40B4-BE49-F238E27FC236}">
                  <a16:creationId xmlns:a16="http://schemas.microsoft.com/office/drawing/2014/main" id="{2134DCE2-5B8E-7E68-DFB9-CC467E4928E4}"/>
                </a:ext>
              </a:extLst>
            </p:cNvPr>
            <p:cNvSpPr txBox="1"/>
            <p:nvPr/>
          </p:nvSpPr>
          <p:spPr>
            <a:xfrm>
              <a:off x="4761655" y="4198065"/>
              <a:ext cx="1745239" cy="400110"/>
            </a:xfrm>
            <a:prstGeom prst="rect">
              <a:avLst/>
            </a:prstGeom>
            <a:noFill/>
          </p:spPr>
          <p:txBody>
            <a:bodyPr wrap="square">
              <a:spAutoFit/>
            </a:bodyPr>
            <a:lstStyle/>
            <a:p>
              <a:pPr algn="ctr"/>
              <a:r>
                <a:rPr lang="en-US" sz="2000" b="1">
                  <a:latin typeface="Avenir Next LT Pro" panose="020B0504020202020204" pitchFamily="34" charset="0"/>
                </a:rPr>
                <a:t>Read Aloud:</a:t>
              </a:r>
              <a:endParaRPr lang="en-US" sz="2000">
                <a:latin typeface="Avenir Next LT Pro" panose="020B0504020202020204" pitchFamily="34" charset="0"/>
              </a:endParaRPr>
            </a:p>
          </p:txBody>
        </p:sp>
        <p:sp>
          <p:nvSpPr>
            <p:cNvPr id="3" name="TextBox 2">
              <a:extLst>
                <a:ext uri="{FF2B5EF4-FFF2-40B4-BE49-F238E27FC236}">
                  <a16:creationId xmlns:a16="http://schemas.microsoft.com/office/drawing/2014/main" id="{F20399D1-A04A-6826-2D5A-43585C6E894A}"/>
                </a:ext>
              </a:extLst>
            </p:cNvPr>
            <p:cNvSpPr txBox="1"/>
            <p:nvPr/>
          </p:nvSpPr>
          <p:spPr>
            <a:xfrm>
              <a:off x="4949191" y="4732639"/>
              <a:ext cx="1745239" cy="400110"/>
            </a:xfrm>
            <a:prstGeom prst="rect">
              <a:avLst/>
            </a:prstGeom>
            <a:noFill/>
          </p:spPr>
          <p:txBody>
            <a:bodyPr wrap="square">
              <a:spAutoFit/>
            </a:bodyPr>
            <a:lstStyle/>
            <a:p>
              <a:pPr algn="ctr"/>
              <a:r>
                <a:rPr lang="en-US" sz="2000" b="1">
                  <a:latin typeface="Avenir Next LT Pro" panose="020B0504020202020204" pitchFamily="34" charset="0"/>
                </a:rPr>
                <a:t>Epic Link:</a:t>
              </a:r>
              <a:endParaRPr lang="en-US" sz="2000">
                <a:latin typeface="Avenir Next LT Pro" panose="020B0504020202020204" pitchFamily="34" charset="0"/>
              </a:endParaRPr>
            </a:p>
          </p:txBody>
        </p:sp>
        <p:sp>
          <p:nvSpPr>
            <p:cNvPr id="13" name="TextBox 12">
              <a:extLst>
                <a:ext uri="{FF2B5EF4-FFF2-40B4-BE49-F238E27FC236}">
                  <a16:creationId xmlns:a16="http://schemas.microsoft.com/office/drawing/2014/main" id="{A15B5947-84B8-7E94-8C5A-0716ABF35CDF}"/>
                </a:ext>
              </a:extLst>
            </p:cNvPr>
            <p:cNvSpPr txBox="1"/>
            <p:nvPr/>
          </p:nvSpPr>
          <p:spPr>
            <a:xfrm>
              <a:off x="6506894" y="4748028"/>
              <a:ext cx="5599763" cy="646331"/>
            </a:xfrm>
            <a:prstGeom prst="rect">
              <a:avLst/>
            </a:prstGeom>
            <a:noFill/>
          </p:spPr>
          <p:txBody>
            <a:bodyPr wrap="square">
              <a:spAutoFit/>
            </a:bodyPr>
            <a:lstStyle/>
            <a:p>
              <a:r>
                <a:rPr lang="en-US" sz="1800">
                  <a:effectLst/>
                  <a:latin typeface="Segoe UI" panose="020B0502040204020203" pitchFamily="34" charset="0"/>
                  <a:hlinkClick r:id="rId5"/>
                </a:rPr>
                <a:t>https://www.getepic.com/book/53756848/are-you-ready-for-winter</a:t>
              </a:r>
              <a:r>
                <a:rPr lang="en-US" sz="1800">
                  <a:effectLst/>
                  <a:latin typeface="Segoe UI" panose="020B0502040204020203" pitchFamily="34" charset="0"/>
                </a:rPr>
                <a:t> </a:t>
              </a:r>
              <a:endParaRPr lang="en-US"/>
            </a:p>
          </p:txBody>
        </p:sp>
      </p:grpSp>
    </p:spTree>
    <p:extLst>
      <p:ext uri="{BB962C8B-B14F-4D97-AF65-F5344CB8AC3E}">
        <p14:creationId xmlns:p14="http://schemas.microsoft.com/office/powerpoint/2010/main" val="203715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A2D5F-9F28-BDFC-A1BF-85542D5EC1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AF4D099-A06F-F524-692D-6BC7A49AFF7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BB36E0E-1C5F-9A2C-3916-C775275433D8}"/>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E95F6240-0091-6B38-BBAF-0CE822B9DBC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Explore</a:t>
            </a:r>
          </a:p>
        </p:txBody>
      </p:sp>
      <p:sp>
        <p:nvSpPr>
          <p:cNvPr id="6" name="Rectangle: Rounded Corners 5">
            <a:extLst>
              <a:ext uri="{FF2B5EF4-FFF2-40B4-BE49-F238E27FC236}">
                <a16:creationId xmlns:a16="http://schemas.microsoft.com/office/drawing/2014/main" id="{791648C4-69EB-3DF7-FBE9-F4C39B95953D}"/>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04C053A-8EDD-53BD-606E-8395925BB16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1EEA798C-1593-8687-9565-C184247584DB}"/>
              </a:ext>
            </a:extLst>
          </p:cNvPr>
          <p:cNvSpPr txBox="1"/>
          <p:nvPr/>
        </p:nvSpPr>
        <p:spPr>
          <a:xfrm>
            <a:off x="265536" y="476780"/>
            <a:ext cx="5830464" cy="5262979"/>
          </a:xfrm>
          <a:prstGeom prst="rect">
            <a:avLst/>
          </a:prstGeom>
          <a:noFill/>
        </p:spPr>
        <p:txBody>
          <a:bodyPr wrap="square">
            <a:spAutoFit/>
          </a:bodyPr>
          <a:lstStyle/>
          <a:p>
            <a:pPr algn="ctr"/>
            <a:r>
              <a:rPr lang="en-US" sz="4800">
                <a:latin typeface="Avenir Next LT Pro" panose="020B0504020202020204" pitchFamily="34" charset="0"/>
              </a:rPr>
              <a:t>How do we get ready for winter?</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do we wear?</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we protect ourselves? </a:t>
            </a:r>
          </a:p>
        </p:txBody>
      </p:sp>
      <p:pic>
        <p:nvPicPr>
          <p:cNvPr id="7" name="Picture 6" descr="Child making snowman">
            <a:extLst>
              <a:ext uri="{FF2B5EF4-FFF2-40B4-BE49-F238E27FC236}">
                <a16:creationId xmlns:a16="http://schemas.microsoft.com/office/drawing/2014/main" id="{2E3B2CB0-E62C-BC45-277D-3FE8E4B90DB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6167770" y="0"/>
            <a:ext cx="6035920" cy="6216540"/>
          </a:xfrm>
          <a:prstGeom prst="rect">
            <a:avLst/>
          </a:prstGeom>
          <a:effectLst>
            <a:softEdge rad="635000"/>
          </a:effectLst>
        </p:spPr>
      </p:pic>
    </p:spTree>
    <p:extLst>
      <p:ext uri="{BB962C8B-B14F-4D97-AF65-F5344CB8AC3E}">
        <p14:creationId xmlns:p14="http://schemas.microsoft.com/office/powerpoint/2010/main" val="126465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FD15D-9E46-8C9A-C311-A7CFC0B739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6755F3-C0B0-5A52-2CCF-3A1FFEB4794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3D94BD6-798B-A0DD-0F44-965AAFBC7B1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13537135-6256-C2C8-49E6-C17A47BE961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Explain</a:t>
            </a:r>
          </a:p>
        </p:txBody>
      </p:sp>
      <p:sp>
        <p:nvSpPr>
          <p:cNvPr id="6" name="Rectangle: Rounded Corners 5">
            <a:extLst>
              <a:ext uri="{FF2B5EF4-FFF2-40B4-BE49-F238E27FC236}">
                <a16:creationId xmlns:a16="http://schemas.microsoft.com/office/drawing/2014/main" id="{469ADBA5-5B8F-4A1D-2DA6-39088B0BE49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B3DC47-D6B2-3B01-4C01-1C0FA2B22C7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grpSp>
        <p:nvGrpSpPr>
          <p:cNvPr id="12" name="Group 11">
            <a:extLst>
              <a:ext uri="{FF2B5EF4-FFF2-40B4-BE49-F238E27FC236}">
                <a16:creationId xmlns:a16="http://schemas.microsoft.com/office/drawing/2014/main" id="{C203024A-E0B4-3797-5AF6-BB6B0D363738}"/>
              </a:ext>
            </a:extLst>
          </p:cNvPr>
          <p:cNvGrpSpPr/>
          <p:nvPr/>
        </p:nvGrpSpPr>
        <p:grpSpPr>
          <a:xfrm>
            <a:off x="1392115" y="122275"/>
            <a:ext cx="9407769" cy="5975189"/>
            <a:chOff x="1517610" y="122275"/>
            <a:chExt cx="9407769" cy="5975189"/>
          </a:xfrm>
        </p:grpSpPr>
        <p:pic>
          <p:nvPicPr>
            <p:cNvPr id="8" name="Picture 7" descr="A child standing next to a poster&#10;&#10;AI-generated content may be incorrect.">
              <a:extLst>
                <a:ext uri="{FF2B5EF4-FFF2-40B4-BE49-F238E27FC236}">
                  <a16:creationId xmlns:a16="http://schemas.microsoft.com/office/drawing/2014/main" id="{C239C4D5-A0AC-28D5-1ACA-DAD117F0800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17610" y="122275"/>
              <a:ext cx="4637116" cy="5975189"/>
            </a:xfrm>
            <a:prstGeom prst="rect">
              <a:avLst/>
            </a:prstGeom>
          </p:spPr>
        </p:pic>
        <p:pic>
          <p:nvPicPr>
            <p:cNvPr id="11" name="Picture 10" descr="A picture containing text, person, standing&#10;&#10;AI-generated content may be incorrect.">
              <a:extLst>
                <a:ext uri="{FF2B5EF4-FFF2-40B4-BE49-F238E27FC236}">
                  <a16:creationId xmlns:a16="http://schemas.microsoft.com/office/drawing/2014/main" id="{FAD48E43-A5A3-751B-E3A6-FA60F142856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92735" y="122275"/>
              <a:ext cx="4632644" cy="5975189"/>
            </a:xfrm>
            <a:prstGeom prst="rect">
              <a:avLst/>
            </a:prstGeom>
          </p:spPr>
        </p:pic>
      </p:grpSp>
    </p:spTree>
    <p:extLst>
      <p:ext uri="{BB962C8B-B14F-4D97-AF65-F5344CB8AC3E}">
        <p14:creationId xmlns:p14="http://schemas.microsoft.com/office/powerpoint/2010/main" val="261446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779088" y="1135324"/>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597409" y="2644881"/>
            <a:ext cx="7022101" cy="2585323"/>
          </a:xfrm>
          <a:prstGeom prst="rect">
            <a:avLst/>
          </a:prstGeom>
          <a:noFill/>
        </p:spPr>
        <p:txBody>
          <a:bodyPr wrap="square">
            <a:spAutoFit/>
          </a:bodyPr>
          <a:lstStyle/>
          <a:p>
            <a:pPr algn="ctr"/>
            <a:r>
              <a:rPr lang="en-US" sz="5400">
                <a:latin typeface="Avenir Next LT Pro" panose="020B0504020202020204" pitchFamily="34" charset="0"/>
              </a:rPr>
              <a:t>How do humans and animals stay warm in winter?</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2050" name="Picture 2" descr="Girl&amp;#95;Snowshoe&amp;#95;0038">
            <a:extLst>
              <a:ext uri="{FF2B5EF4-FFF2-40B4-BE49-F238E27FC236}">
                <a16:creationId xmlns:a16="http://schemas.microsoft.com/office/drawing/2014/main" id="{7A586EA6-64AA-9653-03FA-BA29ABC86DCC}"/>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8033657" y="0"/>
            <a:ext cx="4158343" cy="623985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86043-5D6B-EBC7-83F3-6F791160BEE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516730-0FA0-956E-4022-A543E8A0619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8FCB566-0392-3DD0-AFCA-A1225D11F44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05E66630-B7AB-92B5-0925-23C74480B65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Explore</a:t>
            </a:r>
          </a:p>
        </p:txBody>
      </p:sp>
      <p:sp>
        <p:nvSpPr>
          <p:cNvPr id="6" name="Rectangle: Rounded Corners 5">
            <a:extLst>
              <a:ext uri="{FF2B5EF4-FFF2-40B4-BE49-F238E27FC236}">
                <a16:creationId xmlns:a16="http://schemas.microsoft.com/office/drawing/2014/main" id="{2F29DD3F-91BA-5FF9-A8C9-FDF37F3E731F}"/>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9DF1CA-D4CE-AC3E-52F8-12FC76BBC8D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7B6A8B71-083A-FC19-52DF-AFB99144F681}"/>
              </a:ext>
            </a:extLst>
          </p:cNvPr>
          <p:cNvSpPr txBox="1"/>
          <p:nvPr/>
        </p:nvSpPr>
        <p:spPr>
          <a:xfrm>
            <a:off x="3813239" y="2233643"/>
            <a:ext cx="4565522" cy="1569660"/>
          </a:xfrm>
          <a:prstGeom prst="rect">
            <a:avLst/>
          </a:prstGeom>
          <a:noFill/>
        </p:spPr>
        <p:txBody>
          <a:bodyPr wrap="square">
            <a:spAutoFit/>
          </a:bodyPr>
          <a:lstStyle/>
          <a:p>
            <a:pPr algn="ctr"/>
            <a:r>
              <a:rPr lang="en-US" sz="4800">
                <a:latin typeface="Avenir Next LT Pro" panose="020B0504020202020204" pitchFamily="34" charset="0"/>
              </a:rPr>
              <a:t>What do we do to stay warm?</a:t>
            </a:r>
          </a:p>
        </p:txBody>
      </p:sp>
    </p:spTree>
    <p:extLst>
      <p:ext uri="{BB962C8B-B14F-4D97-AF65-F5344CB8AC3E}">
        <p14:creationId xmlns:p14="http://schemas.microsoft.com/office/powerpoint/2010/main" val="344193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72596-12E0-3873-2B65-18F7F2764E2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9B7FD2-1A80-5628-1B22-FEE98E5F7CF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D6A9B4-5641-7FCF-DDCA-42EAABC2B89E}"/>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CC401852-4B6B-B169-DB32-DB5D8884BD5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Explain</a:t>
            </a:r>
          </a:p>
        </p:txBody>
      </p:sp>
      <p:sp>
        <p:nvSpPr>
          <p:cNvPr id="6" name="Rectangle: Rounded Corners 5">
            <a:extLst>
              <a:ext uri="{FF2B5EF4-FFF2-40B4-BE49-F238E27FC236}">
                <a16:creationId xmlns:a16="http://schemas.microsoft.com/office/drawing/2014/main" id="{E4C6E5A4-0344-74A4-F6A5-1287FB64528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A84A0C-5578-BE31-1583-A7BF5D1FC96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grpSp>
        <p:nvGrpSpPr>
          <p:cNvPr id="12" name="Group 11">
            <a:extLst>
              <a:ext uri="{FF2B5EF4-FFF2-40B4-BE49-F238E27FC236}">
                <a16:creationId xmlns:a16="http://schemas.microsoft.com/office/drawing/2014/main" id="{72B1734B-7E83-B03E-33AD-48AD0BD85993}"/>
              </a:ext>
            </a:extLst>
          </p:cNvPr>
          <p:cNvGrpSpPr/>
          <p:nvPr/>
        </p:nvGrpSpPr>
        <p:grpSpPr>
          <a:xfrm>
            <a:off x="1392115" y="122275"/>
            <a:ext cx="9407769" cy="5975189"/>
            <a:chOff x="1517610" y="122275"/>
            <a:chExt cx="9407769" cy="5975189"/>
          </a:xfrm>
        </p:grpSpPr>
        <p:pic>
          <p:nvPicPr>
            <p:cNvPr id="8" name="Picture 7" descr="A child standing next to a poster&#10;&#10;AI-generated content may be incorrect.">
              <a:extLst>
                <a:ext uri="{FF2B5EF4-FFF2-40B4-BE49-F238E27FC236}">
                  <a16:creationId xmlns:a16="http://schemas.microsoft.com/office/drawing/2014/main" id="{E5FC29C2-C41B-7EB6-3F4C-A917CF6872B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17610" y="122275"/>
              <a:ext cx="4637116" cy="5975189"/>
            </a:xfrm>
            <a:prstGeom prst="rect">
              <a:avLst/>
            </a:prstGeom>
          </p:spPr>
        </p:pic>
        <p:pic>
          <p:nvPicPr>
            <p:cNvPr id="11" name="Picture 10" descr="A picture containing text, person, standing&#10;&#10;AI-generated content may be incorrect.">
              <a:extLst>
                <a:ext uri="{FF2B5EF4-FFF2-40B4-BE49-F238E27FC236}">
                  <a16:creationId xmlns:a16="http://schemas.microsoft.com/office/drawing/2014/main" id="{7BA33790-8118-8A0F-4658-B8E2807B2A2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92735" y="122275"/>
              <a:ext cx="4632644" cy="5975189"/>
            </a:xfrm>
            <a:prstGeom prst="rect">
              <a:avLst/>
            </a:prstGeom>
          </p:spPr>
        </p:pic>
      </p:grpSp>
    </p:spTree>
    <p:extLst>
      <p:ext uri="{BB962C8B-B14F-4D97-AF65-F5344CB8AC3E}">
        <p14:creationId xmlns:p14="http://schemas.microsoft.com/office/powerpoint/2010/main" val="159699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E7333-FB7A-ABEE-5E24-0894E5B30F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2BF9143-9EB6-7232-E396-BA0C86AD5E8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40E7A1A-E832-9686-AA71-0AAC0F3FF364}"/>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806BA387-5DC6-02D5-81B2-BC695BCF5BD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Explain</a:t>
            </a:r>
          </a:p>
        </p:txBody>
      </p:sp>
      <p:sp>
        <p:nvSpPr>
          <p:cNvPr id="6" name="Rectangle: Rounded Corners 5">
            <a:extLst>
              <a:ext uri="{FF2B5EF4-FFF2-40B4-BE49-F238E27FC236}">
                <a16:creationId xmlns:a16="http://schemas.microsoft.com/office/drawing/2014/main" id="{00001C04-A2CE-A46E-0BF0-550FED874638}"/>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802B31-FEF2-2A41-5210-AD6FA65876E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93B34232-AD63-AC3A-80A6-111368E8F686}"/>
              </a:ext>
            </a:extLst>
          </p:cNvPr>
          <p:cNvSpPr txBox="1"/>
          <p:nvPr/>
        </p:nvSpPr>
        <p:spPr>
          <a:xfrm>
            <a:off x="3061144" y="2598003"/>
            <a:ext cx="6069712" cy="830997"/>
          </a:xfrm>
          <a:prstGeom prst="rect">
            <a:avLst/>
          </a:prstGeom>
          <a:noFill/>
        </p:spPr>
        <p:txBody>
          <a:bodyPr wrap="square">
            <a:spAutoFit/>
          </a:bodyPr>
          <a:lstStyle/>
          <a:p>
            <a:pPr algn="ctr"/>
            <a:r>
              <a:rPr lang="en-US" sz="4800" b="1">
                <a:latin typeface="Avenir Next LT Pro" panose="020B0504020202020204" pitchFamily="34" charset="0"/>
              </a:rPr>
              <a:t>Dressing in Layers</a:t>
            </a:r>
            <a:endParaRPr lang="en-US" sz="4800">
              <a:latin typeface="Avenir Next LT Pro" panose="020B0504020202020204" pitchFamily="34" charset="0"/>
            </a:endParaRPr>
          </a:p>
        </p:txBody>
      </p:sp>
    </p:spTree>
    <p:extLst>
      <p:ext uri="{BB962C8B-B14F-4D97-AF65-F5344CB8AC3E}">
        <p14:creationId xmlns:p14="http://schemas.microsoft.com/office/powerpoint/2010/main" val="66261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49FE-012A-3B84-7F7A-2719C25E80F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3D4501D-B811-681F-CB39-6C454FEA815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2A2BF17-8C08-BC51-8C53-26B61AE61FA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3CAB3353-D5D1-547D-CB12-12665B03AE7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Explain</a:t>
            </a:r>
          </a:p>
        </p:txBody>
      </p:sp>
      <p:sp>
        <p:nvSpPr>
          <p:cNvPr id="6" name="Rectangle: Rounded Corners 5">
            <a:extLst>
              <a:ext uri="{FF2B5EF4-FFF2-40B4-BE49-F238E27FC236}">
                <a16:creationId xmlns:a16="http://schemas.microsoft.com/office/drawing/2014/main" id="{9A82C028-2AA4-0F4D-ECCF-D3AED323A6B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D49181-5A4B-C318-5875-824026E84BD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88E50B71-E729-8380-38CF-4A35F78BB4D5}"/>
              </a:ext>
            </a:extLst>
          </p:cNvPr>
          <p:cNvSpPr txBox="1"/>
          <p:nvPr/>
        </p:nvSpPr>
        <p:spPr>
          <a:xfrm>
            <a:off x="3735514" y="2591472"/>
            <a:ext cx="4720972" cy="830997"/>
          </a:xfrm>
          <a:prstGeom prst="rect">
            <a:avLst/>
          </a:prstGeom>
          <a:noFill/>
        </p:spPr>
        <p:txBody>
          <a:bodyPr wrap="square">
            <a:spAutoFit/>
          </a:bodyPr>
          <a:lstStyle/>
          <a:p>
            <a:pPr algn="ctr"/>
            <a:r>
              <a:rPr lang="en-US" sz="4800" b="1">
                <a:latin typeface="Avenir Next LT Pro" panose="020B0504020202020204" pitchFamily="34" charset="0"/>
              </a:rPr>
              <a:t>Base Layer</a:t>
            </a:r>
            <a:endParaRPr lang="en-US" sz="4800">
              <a:latin typeface="Avenir Next LT Pro" panose="020B0504020202020204" pitchFamily="34" charset="0"/>
            </a:endParaRPr>
          </a:p>
        </p:txBody>
      </p:sp>
    </p:spTree>
    <p:extLst>
      <p:ext uri="{BB962C8B-B14F-4D97-AF65-F5344CB8AC3E}">
        <p14:creationId xmlns:p14="http://schemas.microsoft.com/office/powerpoint/2010/main" val="291188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47926-4490-3656-5638-69AB33B906F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095F54-74A1-A128-41A9-3175B62970A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5E2D70D-8E9F-9A0B-8EC1-CDEC5D175BBB}"/>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8B7D9BED-1985-3167-85F3-7B758FB85C0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Explain</a:t>
            </a:r>
          </a:p>
        </p:txBody>
      </p:sp>
      <p:sp>
        <p:nvSpPr>
          <p:cNvPr id="6" name="Rectangle: Rounded Corners 5">
            <a:extLst>
              <a:ext uri="{FF2B5EF4-FFF2-40B4-BE49-F238E27FC236}">
                <a16:creationId xmlns:a16="http://schemas.microsoft.com/office/drawing/2014/main" id="{88E8F3CD-211B-4BBD-9599-AB05A8302FBD}"/>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D09D93-5713-BEE0-F1B5-6DAFF66E8FA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7EF503FB-CA17-1BF1-73A0-E16B8817A612}"/>
              </a:ext>
            </a:extLst>
          </p:cNvPr>
          <p:cNvSpPr txBox="1"/>
          <p:nvPr/>
        </p:nvSpPr>
        <p:spPr>
          <a:xfrm>
            <a:off x="3735514" y="2277963"/>
            <a:ext cx="4720972" cy="1569660"/>
          </a:xfrm>
          <a:prstGeom prst="rect">
            <a:avLst/>
          </a:prstGeom>
          <a:noFill/>
        </p:spPr>
        <p:txBody>
          <a:bodyPr wrap="square">
            <a:spAutoFit/>
          </a:bodyPr>
          <a:lstStyle/>
          <a:p>
            <a:pPr algn="ctr"/>
            <a:r>
              <a:rPr lang="en-US" sz="4800" b="1">
                <a:latin typeface="Avenir Next LT Pro" panose="020B0504020202020204" pitchFamily="34" charset="0"/>
              </a:rPr>
              <a:t>Insulation (Middle Layer)</a:t>
            </a:r>
            <a:endParaRPr lang="en-US" sz="4800">
              <a:latin typeface="Avenir Next LT Pro" panose="020B0504020202020204" pitchFamily="34" charset="0"/>
            </a:endParaRPr>
          </a:p>
        </p:txBody>
      </p:sp>
    </p:spTree>
    <p:extLst>
      <p:ext uri="{BB962C8B-B14F-4D97-AF65-F5344CB8AC3E}">
        <p14:creationId xmlns:p14="http://schemas.microsoft.com/office/powerpoint/2010/main" val="333941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6A39A-6587-9D77-260C-76CD898CD5E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02C383D-CA27-90EE-A42E-EC2590E585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88D0AB-39D1-68C3-041F-588D91E80926}"/>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942FA0FF-7EAC-F75E-6840-3B1E7567537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Explain</a:t>
            </a:r>
          </a:p>
        </p:txBody>
      </p:sp>
      <p:sp>
        <p:nvSpPr>
          <p:cNvPr id="6" name="Rectangle: Rounded Corners 5">
            <a:extLst>
              <a:ext uri="{FF2B5EF4-FFF2-40B4-BE49-F238E27FC236}">
                <a16:creationId xmlns:a16="http://schemas.microsoft.com/office/drawing/2014/main" id="{C6D10CA5-1504-116E-263A-D4D1FF7C2964}"/>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1E7AFC-992A-E7BC-F1DA-B5D022708C1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A0843C53-3C4D-519F-102A-D427237638C1}"/>
              </a:ext>
            </a:extLst>
          </p:cNvPr>
          <p:cNvSpPr txBox="1"/>
          <p:nvPr/>
        </p:nvSpPr>
        <p:spPr>
          <a:xfrm>
            <a:off x="3149135" y="2598003"/>
            <a:ext cx="5893730" cy="830997"/>
          </a:xfrm>
          <a:prstGeom prst="rect">
            <a:avLst/>
          </a:prstGeom>
          <a:noFill/>
        </p:spPr>
        <p:txBody>
          <a:bodyPr wrap="square">
            <a:spAutoFit/>
          </a:bodyPr>
          <a:lstStyle/>
          <a:p>
            <a:pPr algn="ctr"/>
            <a:r>
              <a:rPr lang="en-US" sz="4800" b="1">
                <a:latin typeface="Avenir Next LT Pro" panose="020B0504020202020204" pitchFamily="34" charset="0"/>
              </a:rPr>
              <a:t>Shell (Outer Layer)</a:t>
            </a:r>
            <a:endParaRPr lang="en-US" sz="4800">
              <a:latin typeface="Avenir Next LT Pro" panose="020B0504020202020204" pitchFamily="34" charset="0"/>
            </a:endParaRPr>
          </a:p>
        </p:txBody>
      </p:sp>
    </p:spTree>
    <p:extLst>
      <p:ext uri="{BB962C8B-B14F-4D97-AF65-F5344CB8AC3E}">
        <p14:creationId xmlns:p14="http://schemas.microsoft.com/office/powerpoint/2010/main" val="219527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294D5-930C-EFB3-C5C6-3A491C3131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5678A2-30D9-A1F2-F4F8-2E7E0AF64C5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9886F87-2DDF-F2E6-1693-9C03124454A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9F6323C2-9969-10DF-68A8-45706F910EC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Explain</a:t>
            </a:r>
          </a:p>
        </p:txBody>
      </p:sp>
      <p:sp>
        <p:nvSpPr>
          <p:cNvPr id="6" name="Rectangle: Rounded Corners 5">
            <a:extLst>
              <a:ext uri="{FF2B5EF4-FFF2-40B4-BE49-F238E27FC236}">
                <a16:creationId xmlns:a16="http://schemas.microsoft.com/office/drawing/2014/main" id="{3F76C4CA-34A6-10E4-511A-C95AE64994EF}"/>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8CAC915-00B3-A357-FD1B-E47265931D5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A8E95E45-1BE4-2609-767F-EECA3BAC8990}"/>
              </a:ext>
            </a:extLst>
          </p:cNvPr>
          <p:cNvSpPr txBox="1"/>
          <p:nvPr/>
        </p:nvSpPr>
        <p:spPr>
          <a:xfrm>
            <a:off x="5273040" y="847711"/>
            <a:ext cx="6031230" cy="4524315"/>
          </a:xfrm>
          <a:prstGeom prst="rect">
            <a:avLst/>
          </a:prstGeom>
          <a:noFill/>
        </p:spPr>
        <p:txBody>
          <a:bodyPr wrap="square">
            <a:spAutoFit/>
          </a:bodyPr>
          <a:lstStyle/>
          <a:p>
            <a:pPr algn="ctr"/>
            <a:r>
              <a:rPr lang="en-US" sz="4800" b="1">
                <a:latin typeface="Avenir Next LT Pro" panose="020B0504020202020204" pitchFamily="34" charset="0"/>
              </a:rPr>
              <a:t>Draw</a:t>
            </a:r>
            <a:r>
              <a:rPr lang="en-US" sz="4800">
                <a:latin typeface="Avenir Next LT Pro" panose="020B0504020202020204" pitchFamily="34" charset="0"/>
              </a:rPr>
              <a:t> yourself dressed in the three layers.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does this help you stay warm?</a:t>
            </a:r>
          </a:p>
        </p:txBody>
      </p:sp>
      <p:pic>
        <p:nvPicPr>
          <p:cNvPr id="8" name="Picture 7" descr="Text&#10;&#10;AI-generated content may be incorrect.">
            <a:extLst>
              <a:ext uri="{FF2B5EF4-FFF2-40B4-BE49-F238E27FC236}">
                <a16:creationId xmlns:a16="http://schemas.microsoft.com/office/drawing/2014/main" id="{1262E812-9F85-5FC7-986A-5A81DE90DFD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06886"/>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46443A50-D6F2-D90E-860F-91C8DFB3D59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8" y="122275"/>
            <a:ext cx="950409" cy="1293930"/>
          </a:xfrm>
          <a:prstGeom prst="rect">
            <a:avLst/>
          </a:prstGeom>
        </p:spPr>
      </p:pic>
    </p:spTree>
    <p:extLst>
      <p:ext uri="{BB962C8B-B14F-4D97-AF65-F5344CB8AC3E}">
        <p14:creationId xmlns:p14="http://schemas.microsoft.com/office/powerpoint/2010/main" val="3829898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CD6C9-3DB3-C4AF-366B-038724508F1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92C0B2-1F08-4218-76CE-AFC7F6967C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01BEA3F-4B0E-914A-13B8-1662922BAE55}"/>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1BCC3529-8880-5285-FAA6-F19C156AF49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Elaborate</a:t>
            </a:r>
          </a:p>
        </p:txBody>
      </p:sp>
      <p:sp>
        <p:nvSpPr>
          <p:cNvPr id="6" name="Rectangle: Rounded Corners 5">
            <a:extLst>
              <a:ext uri="{FF2B5EF4-FFF2-40B4-BE49-F238E27FC236}">
                <a16:creationId xmlns:a16="http://schemas.microsoft.com/office/drawing/2014/main" id="{688C65AC-E462-7470-DF86-D12FF4EC6AC0}"/>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0F9730-4753-BA79-3577-0BD69679124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11" name="Picture 10" descr="A picture containing text&#10;&#10;AI-generated content may be incorrect.">
            <a:extLst>
              <a:ext uri="{FF2B5EF4-FFF2-40B4-BE49-F238E27FC236}">
                <a16:creationId xmlns:a16="http://schemas.microsoft.com/office/drawing/2014/main" id="{E959C837-60AE-760E-4E1A-CCC528B462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37707" y="603392"/>
            <a:ext cx="3763359" cy="4870229"/>
          </a:xfrm>
          <a:prstGeom prst="rect">
            <a:avLst/>
          </a:prstGeom>
          <a:ln>
            <a:solidFill>
              <a:schemeClr val="tx1"/>
            </a:solidFill>
          </a:ln>
        </p:spPr>
      </p:pic>
      <p:pic>
        <p:nvPicPr>
          <p:cNvPr id="13" name="Picture 12">
            <a:extLst>
              <a:ext uri="{FF2B5EF4-FFF2-40B4-BE49-F238E27FC236}">
                <a16:creationId xmlns:a16="http://schemas.microsoft.com/office/drawing/2014/main" id="{FD3458BC-4E96-BA2E-5FED-92C1BF294F8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10570" y="603391"/>
            <a:ext cx="3773839" cy="4870229"/>
          </a:xfrm>
          <a:prstGeom prst="rect">
            <a:avLst/>
          </a:prstGeom>
        </p:spPr>
      </p:pic>
      <p:pic>
        <p:nvPicPr>
          <p:cNvPr id="15" name="Picture 14" descr="A picture containing text, bird, screenshot&#10;&#10;AI-generated content may be incorrect.">
            <a:extLst>
              <a:ext uri="{FF2B5EF4-FFF2-40B4-BE49-F238E27FC236}">
                <a16:creationId xmlns:a16="http://schemas.microsoft.com/office/drawing/2014/main" id="{4B2E36C6-BF1D-C6E8-61E9-28DE4AB4E42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093913" y="603391"/>
            <a:ext cx="3760379" cy="4870229"/>
          </a:xfrm>
          <a:prstGeom prst="rect">
            <a:avLst/>
          </a:prstGeom>
        </p:spPr>
      </p:pic>
    </p:spTree>
    <p:extLst>
      <p:ext uri="{BB962C8B-B14F-4D97-AF65-F5344CB8AC3E}">
        <p14:creationId xmlns:p14="http://schemas.microsoft.com/office/powerpoint/2010/main" val="80139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A4F8-0051-A061-2EA0-81CAF45ADF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63BC67-B392-0167-1046-47D5DD1D7A5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8FF4061-BD63-E8F5-A801-FBA42523EC3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34CF527C-1D56-4A2D-3A37-16EBFC11E01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Elaborate</a:t>
            </a:r>
          </a:p>
        </p:txBody>
      </p:sp>
      <p:sp>
        <p:nvSpPr>
          <p:cNvPr id="6" name="Rectangle: Rounded Corners 5">
            <a:extLst>
              <a:ext uri="{FF2B5EF4-FFF2-40B4-BE49-F238E27FC236}">
                <a16:creationId xmlns:a16="http://schemas.microsoft.com/office/drawing/2014/main" id="{F3883D3B-D994-2CE5-3BC5-7061AF72B35B}"/>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C6E979-BF4E-9B3D-24E0-FD8CE09252D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74A63DA1-E5C8-E35B-544B-26F046969E0F}"/>
              </a:ext>
            </a:extLst>
          </p:cNvPr>
          <p:cNvSpPr txBox="1"/>
          <p:nvPr/>
        </p:nvSpPr>
        <p:spPr>
          <a:xfrm>
            <a:off x="2038928" y="1963811"/>
            <a:ext cx="8114144" cy="2308324"/>
          </a:xfrm>
          <a:prstGeom prst="rect">
            <a:avLst/>
          </a:prstGeom>
          <a:noFill/>
        </p:spPr>
        <p:txBody>
          <a:bodyPr wrap="square">
            <a:spAutoFit/>
          </a:bodyPr>
          <a:lstStyle/>
          <a:p>
            <a:pPr algn="ctr"/>
            <a:r>
              <a:rPr lang="en-US" sz="4800">
                <a:latin typeface="Avenir Next LT Pro" panose="020B0504020202020204" pitchFamily="34" charset="0"/>
              </a:rPr>
              <a:t>How can we use what they are doing to stay warm ourselves?</a:t>
            </a:r>
          </a:p>
        </p:txBody>
      </p:sp>
    </p:spTree>
    <p:extLst>
      <p:ext uri="{BB962C8B-B14F-4D97-AF65-F5344CB8AC3E}">
        <p14:creationId xmlns:p14="http://schemas.microsoft.com/office/powerpoint/2010/main" val="143892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73581-30C1-DFBA-118A-A0EACB75F4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55A0DAD-1B58-5884-B22D-5250DE52504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8397F4E-588F-38F0-6F30-043DD0E1535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E8F6DA71-47DE-691E-CD64-B3B6E9AFB57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Elaborate</a:t>
            </a:r>
          </a:p>
        </p:txBody>
      </p:sp>
      <p:sp>
        <p:nvSpPr>
          <p:cNvPr id="6" name="Rectangle: Rounded Corners 5">
            <a:extLst>
              <a:ext uri="{FF2B5EF4-FFF2-40B4-BE49-F238E27FC236}">
                <a16:creationId xmlns:a16="http://schemas.microsoft.com/office/drawing/2014/main" id="{F502EFB1-1B88-28CB-1A47-69B9B16F008C}"/>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45E40A-17CE-7E60-BA87-7B7BA4A5538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grpSp>
        <p:nvGrpSpPr>
          <p:cNvPr id="10" name="Group 9">
            <a:extLst>
              <a:ext uri="{FF2B5EF4-FFF2-40B4-BE49-F238E27FC236}">
                <a16:creationId xmlns:a16="http://schemas.microsoft.com/office/drawing/2014/main" id="{0F963409-0913-E04E-134A-7976D08293B7}"/>
              </a:ext>
            </a:extLst>
          </p:cNvPr>
          <p:cNvGrpSpPr/>
          <p:nvPr/>
        </p:nvGrpSpPr>
        <p:grpSpPr>
          <a:xfrm>
            <a:off x="1537845" y="1973607"/>
            <a:ext cx="9116309" cy="2434046"/>
            <a:chOff x="2072640" y="1934419"/>
            <a:chExt cx="9116309" cy="2434046"/>
          </a:xfrm>
        </p:grpSpPr>
        <p:sp>
          <p:nvSpPr>
            <p:cNvPr id="3" name="TextBox 2">
              <a:extLst>
                <a:ext uri="{FF2B5EF4-FFF2-40B4-BE49-F238E27FC236}">
                  <a16:creationId xmlns:a16="http://schemas.microsoft.com/office/drawing/2014/main" id="{1C7C934E-A83B-00F0-2B90-2D70D5DB94CB}"/>
                </a:ext>
              </a:extLst>
            </p:cNvPr>
            <p:cNvSpPr txBox="1"/>
            <p:nvPr/>
          </p:nvSpPr>
          <p:spPr>
            <a:xfrm>
              <a:off x="5157719" y="1934419"/>
              <a:ext cx="6031230" cy="2308324"/>
            </a:xfrm>
            <a:prstGeom prst="rect">
              <a:avLst/>
            </a:prstGeom>
            <a:noFill/>
          </p:spPr>
          <p:txBody>
            <a:bodyPr wrap="square">
              <a:spAutoFit/>
            </a:bodyPr>
            <a:lstStyle/>
            <a:p>
              <a:pPr algn="ctr"/>
              <a:r>
                <a:rPr lang="en-US" sz="4800">
                  <a:latin typeface="Avenir Next LT Pro" panose="020B0504020202020204" pitchFamily="34" charset="0"/>
                </a:rPr>
                <a:t>List ideas of how animals stay warm in the winter.</a:t>
              </a:r>
            </a:p>
          </p:txBody>
        </p:sp>
        <p:pic>
          <p:nvPicPr>
            <p:cNvPr id="8" name="Graphic 7" descr="List outline">
              <a:extLst>
                <a:ext uri="{FF2B5EF4-FFF2-40B4-BE49-F238E27FC236}">
                  <a16:creationId xmlns:a16="http://schemas.microsoft.com/office/drawing/2014/main" id="{096A9787-2387-1702-4DCB-5B88C79A4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2640" y="1934419"/>
              <a:ext cx="2434046" cy="2434046"/>
            </a:xfrm>
            <a:prstGeom prst="rect">
              <a:avLst/>
            </a:prstGeom>
          </p:spPr>
        </p:pic>
      </p:grpSp>
    </p:spTree>
    <p:extLst>
      <p:ext uri="{BB962C8B-B14F-4D97-AF65-F5344CB8AC3E}">
        <p14:creationId xmlns:p14="http://schemas.microsoft.com/office/powerpoint/2010/main" val="25125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93706-833A-18D8-BAF5-B898ECE672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EC8D31D-61E9-5D54-0A39-0809DB9C3C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37EAEA5-9F29-C1D7-1DEA-CAFAFDA8276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88F18751-0F74-943E-67F5-D0331654A12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12" name="TextBox 11">
            <a:extLst>
              <a:ext uri="{FF2B5EF4-FFF2-40B4-BE49-F238E27FC236}">
                <a16:creationId xmlns:a16="http://schemas.microsoft.com/office/drawing/2014/main" id="{F8465402-A63B-E247-6998-05625D635018}"/>
              </a:ext>
            </a:extLst>
          </p:cNvPr>
          <p:cNvSpPr txBox="1"/>
          <p:nvPr/>
        </p:nvSpPr>
        <p:spPr>
          <a:xfrm>
            <a:off x="5313155" y="920351"/>
            <a:ext cx="6082555" cy="4401205"/>
          </a:xfrm>
          <a:prstGeom prst="rect">
            <a:avLst/>
          </a:prstGeom>
          <a:noFill/>
        </p:spPr>
        <p:txBody>
          <a:bodyPr wrap="square">
            <a:spAutoFit/>
          </a:bodyPr>
          <a:lstStyle/>
          <a:p>
            <a:pPr algn="ctr"/>
            <a:r>
              <a:rPr lang="en-US" sz="4000">
                <a:latin typeface="Avenir Next LT Pro" panose="020B0504020202020204" pitchFamily="34" charset="0"/>
              </a:rPr>
              <a:t>Were there any big changes in temperature over two or more days? Changes in wind – was it stronger? Was there a lot of precipitation that fell that day?</a:t>
            </a:r>
          </a:p>
        </p:txBody>
      </p:sp>
      <p:sp>
        <p:nvSpPr>
          <p:cNvPr id="6" name="Rectangle: Rounded Corners 5">
            <a:extLst>
              <a:ext uri="{FF2B5EF4-FFF2-40B4-BE49-F238E27FC236}">
                <a16:creationId xmlns:a16="http://schemas.microsoft.com/office/drawing/2014/main" id="{01FBEF67-A4DF-0368-039D-39CB4F5B31CF}"/>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62FAC8-9145-E1CF-9819-DB52140FD01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7" name="Picture 6" descr="Calendar&#10;&#10;AI-generated content may be incorrect.">
            <a:extLst>
              <a:ext uri="{FF2B5EF4-FFF2-40B4-BE49-F238E27FC236}">
                <a16:creationId xmlns:a16="http://schemas.microsoft.com/office/drawing/2014/main" id="{73402BDC-65D4-BF3C-08AE-3F615970FD6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58106" cy="6028137"/>
          </a:xfrm>
          <a:prstGeom prst="rect">
            <a:avLst/>
          </a:prstGeom>
          <a:ln>
            <a:solidFill>
              <a:schemeClr val="tx1"/>
            </a:solidFill>
          </a:ln>
        </p:spPr>
      </p:pic>
    </p:spTree>
    <p:extLst>
      <p:ext uri="{BB962C8B-B14F-4D97-AF65-F5344CB8AC3E}">
        <p14:creationId xmlns:p14="http://schemas.microsoft.com/office/powerpoint/2010/main" val="2305015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C6BF-937C-16EB-5F00-DA9062A3E2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9FD69DA-3FE3-3086-6978-2AAF6F487AE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89115B7-528E-F44E-F05E-18156B3D3E3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D92D259B-1295-A5F1-5633-811789C5903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Elaborate</a:t>
            </a:r>
          </a:p>
        </p:txBody>
      </p:sp>
      <p:sp>
        <p:nvSpPr>
          <p:cNvPr id="6" name="Rectangle: Rounded Corners 5">
            <a:extLst>
              <a:ext uri="{FF2B5EF4-FFF2-40B4-BE49-F238E27FC236}">
                <a16:creationId xmlns:a16="http://schemas.microsoft.com/office/drawing/2014/main" id="{F28FE8E3-22EA-7AD3-DC7B-2C7ED4D5944C}"/>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759529-7EB3-53BA-578C-A7B07792824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66706C10-4882-CBA2-FF69-B99AE34AA532}"/>
              </a:ext>
            </a:extLst>
          </p:cNvPr>
          <p:cNvSpPr txBox="1"/>
          <p:nvPr/>
        </p:nvSpPr>
        <p:spPr>
          <a:xfrm>
            <a:off x="1155760" y="2350798"/>
            <a:ext cx="9880480" cy="1569660"/>
          </a:xfrm>
          <a:prstGeom prst="rect">
            <a:avLst/>
          </a:prstGeom>
          <a:noFill/>
        </p:spPr>
        <p:txBody>
          <a:bodyPr wrap="square">
            <a:spAutoFit/>
          </a:bodyPr>
          <a:lstStyle/>
          <a:p>
            <a:pPr algn="ctr"/>
            <a:r>
              <a:rPr lang="en-US" sz="4800">
                <a:latin typeface="Avenir Next LT Pro" panose="020B0504020202020204" pitchFamily="34" charset="0"/>
              </a:rPr>
              <a:t>Are there methods that we as humans already use in the winter?</a:t>
            </a:r>
          </a:p>
        </p:txBody>
      </p:sp>
    </p:spTree>
    <p:extLst>
      <p:ext uri="{BB962C8B-B14F-4D97-AF65-F5344CB8AC3E}">
        <p14:creationId xmlns:p14="http://schemas.microsoft.com/office/powerpoint/2010/main" val="37376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01C06-DC5B-1DEA-65DB-BF2645D4BA3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1885210-1B41-3330-EB3B-84989BCD811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2C1E7A0-0A28-6AFC-5582-9EE791E26F2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2A9A7D07-9F6B-A340-735E-D4D29153466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Elaborate</a:t>
            </a:r>
          </a:p>
        </p:txBody>
      </p:sp>
      <p:sp>
        <p:nvSpPr>
          <p:cNvPr id="6" name="Rectangle: Rounded Corners 5">
            <a:extLst>
              <a:ext uri="{FF2B5EF4-FFF2-40B4-BE49-F238E27FC236}">
                <a16:creationId xmlns:a16="http://schemas.microsoft.com/office/drawing/2014/main" id="{9DD20FD3-3906-5BEB-42DB-1327498F73B6}"/>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C4A41A-DC5B-675D-D244-D909BEA8837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D405250D-E6CC-915D-CDEB-E6113414BFCA}"/>
              </a:ext>
            </a:extLst>
          </p:cNvPr>
          <p:cNvSpPr txBox="1"/>
          <p:nvPr/>
        </p:nvSpPr>
        <p:spPr>
          <a:xfrm>
            <a:off x="1531837" y="2256092"/>
            <a:ext cx="9128326" cy="1569660"/>
          </a:xfrm>
          <a:prstGeom prst="rect">
            <a:avLst/>
          </a:prstGeom>
          <a:noFill/>
        </p:spPr>
        <p:txBody>
          <a:bodyPr wrap="square">
            <a:spAutoFit/>
          </a:bodyPr>
          <a:lstStyle/>
          <a:p>
            <a:pPr algn="ctr"/>
            <a:r>
              <a:rPr lang="en-US" sz="4800">
                <a:latin typeface="Avenir Next LT Pro" panose="020B0504020202020204" pitchFamily="34" charset="0"/>
              </a:rPr>
              <a:t>Can you think of a better </a:t>
            </a:r>
            <a:r>
              <a:rPr lang="en-US" sz="4800" b="1">
                <a:latin typeface="Avenir Next LT Pro" panose="020B0504020202020204" pitchFamily="34" charset="0"/>
              </a:rPr>
              <a:t>solution</a:t>
            </a:r>
            <a:r>
              <a:rPr lang="en-US" sz="4800">
                <a:latin typeface="Avenir Next LT Pro" panose="020B0504020202020204" pitchFamily="34" charset="0"/>
              </a:rPr>
              <a:t> to staying warmer?</a:t>
            </a:r>
          </a:p>
        </p:txBody>
      </p:sp>
    </p:spTree>
    <p:extLst>
      <p:ext uri="{BB962C8B-B14F-4D97-AF65-F5344CB8AC3E}">
        <p14:creationId xmlns:p14="http://schemas.microsoft.com/office/powerpoint/2010/main" val="2873205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6235A-B891-24A7-8BC9-495E20382E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17791E-BB17-8489-37DF-6AC2FF88BD5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678F2C3-8948-4A0A-2863-C678E8C94E32}"/>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A9AB18BA-5F86-A2FA-5BA6-33F510F44C2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Elaborate</a:t>
            </a:r>
          </a:p>
        </p:txBody>
      </p:sp>
      <p:sp>
        <p:nvSpPr>
          <p:cNvPr id="6" name="Rectangle: Rounded Corners 5">
            <a:extLst>
              <a:ext uri="{FF2B5EF4-FFF2-40B4-BE49-F238E27FC236}">
                <a16:creationId xmlns:a16="http://schemas.microsoft.com/office/drawing/2014/main" id="{ECB93AB2-E384-CCF5-C679-FF8C0BEE0CB9}"/>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DEC6206-9BDB-61E4-EF10-BF9E803A8D2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619EE658-043F-7A27-1DC7-06FD10D1C237}"/>
              </a:ext>
            </a:extLst>
          </p:cNvPr>
          <p:cNvSpPr txBox="1"/>
          <p:nvPr/>
        </p:nvSpPr>
        <p:spPr>
          <a:xfrm>
            <a:off x="334778" y="2128729"/>
            <a:ext cx="6616949" cy="2308324"/>
          </a:xfrm>
          <a:prstGeom prst="rect">
            <a:avLst/>
          </a:prstGeom>
          <a:noFill/>
        </p:spPr>
        <p:txBody>
          <a:bodyPr wrap="square">
            <a:spAutoFit/>
          </a:bodyPr>
          <a:lstStyle/>
          <a:p>
            <a:pPr algn="ctr"/>
            <a:r>
              <a:rPr lang="en-US" sz="4800" b="1">
                <a:latin typeface="Avenir Next LT Pro" panose="020B0504020202020204" pitchFamily="34" charset="0"/>
              </a:rPr>
              <a:t>Invent</a:t>
            </a:r>
            <a:r>
              <a:rPr lang="en-US" sz="4800">
                <a:latin typeface="Avenir Next LT Pro" panose="020B0504020202020204" pitchFamily="34" charset="0"/>
              </a:rPr>
              <a:t> a new design to help humans stay warm in the winter.</a:t>
            </a:r>
          </a:p>
        </p:txBody>
      </p:sp>
      <p:pic>
        <p:nvPicPr>
          <p:cNvPr id="8" name="Picture 7" descr="Text&#10;&#10;AI-generated content may be incorrect.">
            <a:extLst>
              <a:ext uri="{FF2B5EF4-FFF2-40B4-BE49-F238E27FC236}">
                <a16:creationId xmlns:a16="http://schemas.microsoft.com/office/drawing/2014/main" id="{4250C048-B0A5-533F-6905-E4119317D4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5210" y="122275"/>
            <a:ext cx="4619451" cy="5978114"/>
          </a:xfrm>
          <a:prstGeom prst="rect">
            <a:avLst/>
          </a:prstGeom>
          <a:ln>
            <a:solidFill>
              <a:schemeClr val="tx1"/>
            </a:solidFill>
          </a:ln>
        </p:spPr>
      </p:pic>
    </p:spTree>
    <p:extLst>
      <p:ext uri="{BB962C8B-B14F-4D97-AF65-F5344CB8AC3E}">
        <p14:creationId xmlns:p14="http://schemas.microsoft.com/office/powerpoint/2010/main" val="34886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0A36F-5210-4182-E946-BCD2B3B941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6C615F-4608-1F93-87A0-8E48EFE9BB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023B995-13F9-9268-6A62-DA70A03D276F}"/>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EE751ABA-9AD3-587A-BEEC-B5B474A5BDE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Evaluate</a:t>
            </a:r>
          </a:p>
        </p:txBody>
      </p:sp>
      <p:sp>
        <p:nvSpPr>
          <p:cNvPr id="6" name="Rectangle: Rounded Corners 5">
            <a:extLst>
              <a:ext uri="{FF2B5EF4-FFF2-40B4-BE49-F238E27FC236}">
                <a16:creationId xmlns:a16="http://schemas.microsoft.com/office/drawing/2014/main" id="{C2B6D0FF-5C79-4B56-E63F-DC2D90E35F30}"/>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E1ECA73-E298-D1CD-DEBC-993CF173031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81F8A2F5-CD95-D143-27A4-4841F780B428}"/>
              </a:ext>
            </a:extLst>
          </p:cNvPr>
          <p:cNvSpPr txBox="1"/>
          <p:nvPr/>
        </p:nvSpPr>
        <p:spPr>
          <a:xfrm>
            <a:off x="5161286" y="1951929"/>
            <a:ext cx="6616949" cy="2308324"/>
          </a:xfrm>
          <a:prstGeom prst="rect">
            <a:avLst/>
          </a:prstGeom>
          <a:noFill/>
        </p:spPr>
        <p:txBody>
          <a:bodyPr wrap="square">
            <a:spAutoFit/>
          </a:bodyPr>
          <a:lstStyle/>
          <a:p>
            <a:pPr algn="ctr"/>
            <a:r>
              <a:rPr lang="en-US" sz="4800">
                <a:latin typeface="Avenir Next LT Pro" panose="020B0504020202020204" pitchFamily="34" charset="0"/>
              </a:rPr>
              <a:t>How do humans and animals stay warm in the winter?</a:t>
            </a:r>
          </a:p>
        </p:txBody>
      </p:sp>
      <p:pic>
        <p:nvPicPr>
          <p:cNvPr id="7" name="Picture 6" descr="A picture containing text&#10;&#10;AI-generated content may be incorrect.">
            <a:extLst>
              <a:ext uri="{FF2B5EF4-FFF2-40B4-BE49-F238E27FC236}">
                <a16:creationId xmlns:a16="http://schemas.microsoft.com/office/drawing/2014/main" id="{E06CE34A-C23B-1C31-2229-3DAD358B159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55043"/>
            <a:ext cx="4715256" cy="6102096"/>
          </a:xfrm>
          <a:prstGeom prst="rect">
            <a:avLst/>
          </a:prstGeom>
          <a:ln>
            <a:solidFill>
              <a:schemeClr val="tx1"/>
            </a:solidFill>
          </a:ln>
        </p:spPr>
      </p:pic>
    </p:spTree>
    <p:extLst>
      <p:ext uri="{BB962C8B-B14F-4D97-AF65-F5344CB8AC3E}">
        <p14:creationId xmlns:p14="http://schemas.microsoft.com/office/powerpoint/2010/main" val="2877687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9692-81C6-C358-C0CF-77F650EC7A7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7AD017-E9DE-D03A-31F3-58F6C8C8B57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647322E-83BD-4A00-C055-38E393C9D981}"/>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F8C9D1B3-52C4-9599-3657-C43E8B5EE8B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Evaluate</a:t>
            </a:r>
          </a:p>
        </p:txBody>
      </p:sp>
      <p:sp>
        <p:nvSpPr>
          <p:cNvPr id="6" name="Rectangle: Rounded Corners 5">
            <a:extLst>
              <a:ext uri="{FF2B5EF4-FFF2-40B4-BE49-F238E27FC236}">
                <a16:creationId xmlns:a16="http://schemas.microsoft.com/office/drawing/2014/main" id="{A3CB216C-F0DB-3337-4A0E-8F2F1D148E44}"/>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EACEFC-5B36-FEDA-902B-31F88462760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E392201A-1521-9138-9E95-90334D00C990}"/>
              </a:ext>
            </a:extLst>
          </p:cNvPr>
          <p:cNvSpPr txBox="1"/>
          <p:nvPr/>
        </p:nvSpPr>
        <p:spPr>
          <a:xfrm>
            <a:off x="5149856" y="1586169"/>
            <a:ext cx="6616949" cy="3046988"/>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humans and animals stay warm?</a:t>
            </a:r>
          </a:p>
        </p:txBody>
      </p:sp>
      <p:pic>
        <p:nvPicPr>
          <p:cNvPr id="10" name="Picture 9" descr="Text&#10;&#10;AI-generated content may be incorrect.">
            <a:extLst>
              <a:ext uri="{FF2B5EF4-FFF2-40B4-BE49-F238E27FC236}">
                <a16:creationId xmlns:a16="http://schemas.microsoft.com/office/drawing/2014/main" id="{EE76A54A-B089-AC54-3737-86255DEA284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55043"/>
            <a:ext cx="4721094" cy="6109653"/>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868FC6FF-45EC-B046-1CB8-1A6C06FEF68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Tree>
    <p:extLst>
      <p:ext uri="{BB962C8B-B14F-4D97-AF65-F5344CB8AC3E}">
        <p14:creationId xmlns:p14="http://schemas.microsoft.com/office/powerpoint/2010/main" val="2083660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2A92D-55F8-702C-5572-12B985E25A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19A49C-C73A-F8F7-C4DF-A400A99C848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FE4700D-435A-F5E3-C534-5635C71F22FA}"/>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6F227323-ADBF-A072-1F73-0F8213381C6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Evaluate</a:t>
            </a:r>
          </a:p>
        </p:txBody>
      </p:sp>
      <p:sp>
        <p:nvSpPr>
          <p:cNvPr id="6" name="Rectangle: Rounded Corners 5">
            <a:extLst>
              <a:ext uri="{FF2B5EF4-FFF2-40B4-BE49-F238E27FC236}">
                <a16:creationId xmlns:a16="http://schemas.microsoft.com/office/drawing/2014/main" id="{AD315692-1382-4566-5635-CC12A1D83695}"/>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897E52-5C8D-5CBA-9D24-6A8C67D2F7F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4214D817-B1EB-0A9C-78E8-4BB285B0DC6D}"/>
              </a:ext>
            </a:extLst>
          </p:cNvPr>
          <p:cNvSpPr txBox="1"/>
          <p:nvPr/>
        </p:nvSpPr>
        <p:spPr>
          <a:xfrm>
            <a:off x="5104136" y="2694370"/>
            <a:ext cx="6616949"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10" name="Picture 9" descr="Text&#10;&#10;AI-generated content may be incorrect.">
            <a:extLst>
              <a:ext uri="{FF2B5EF4-FFF2-40B4-BE49-F238E27FC236}">
                <a16:creationId xmlns:a16="http://schemas.microsoft.com/office/drawing/2014/main" id="{5E007F9C-C77E-6A38-9B9B-096393FBC3BF}"/>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85344" y="55043"/>
            <a:ext cx="4721094" cy="6109653"/>
          </a:xfrm>
          <a:prstGeom prst="rect">
            <a:avLst/>
          </a:prstGeom>
          <a:ln>
            <a:solidFill>
              <a:schemeClr val="tx1"/>
            </a:solidFill>
          </a:ln>
        </p:spPr>
      </p:pic>
      <p:sp>
        <p:nvSpPr>
          <p:cNvPr id="7" name="Oval 6">
            <a:extLst>
              <a:ext uri="{FF2B5EF4-FFF2-40B4-BE49-F238E27FC236}">
                <a16:creationId xmlns:a16="http://schemas.microsoft.com/office/drawing/2014/main" id="{22A82E6C-9EF9-A74A-6446-CA3402E67923}"/>
              </a:ext>
            </a:extLst>
          </p:cNvPr>
          <p:cNvSpPr/>
          <p:nvPr/>
        </p:nvSpPr>
        <p:spPr>
          <a:xfrm>
            <a:off x="1481621" y="4891177"/>
            <a:ext cx="355805" cy="1984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9D37D84-8E48-E147-6981-577566091807}"/>
              </a:ext>
            </a:extLst>
          </p:cNvPr>
          <p:cNvSpPr txBox="1"/>
          <p:nvPr/>
        </p:nvSpPr>
        <p:spPr>
          <a:xfrm>
            <a:off x="1481621" y="1627019"/>
            <a:ext cx="3348317"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Wearing layers such as coats, hats and</a:t>
            </a:r>
            <a:endParaRPr lang="en-US" sz="800">
              <a:solidFill>
                <a:srgbClr val="FF0000"/>
              </a:solidFill>
            </a:endParaRPr>
          </a:p>
        </p:txBody>
      </p:sp>
      <p:sp>
        <p:nvSpPr>
          <p:cNvPr id="13" name="TextBox 12">
            <a:extLst>
              <a:ext uri="{FF2B5EF4-FFF2-40B4-BE49-F238E27FC236}">
                <a16:creationId xmlns:a16="http://schemas.microsoft.com/office/drawing/2014/main" id="{36E969C1-105F-A9A1-EA5A-FE17D3452D74}"/>
              </a:ext>
            </a:extLst>
          </p:cNvPr>
          <p:cNvSpPr txBox="1"/>
          <p:nvPr/>
        </p:nvSpPr>
        <p:spPr>
          <a:xfrm>
            <a:off x="264866" y="1813664"/>
            <a:ext cx="4346253"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Gloves, building fires, drinking hot cocoa, moving, staying inside home</a:t>
            </a:r>
            <a:endParaRPr lang="en-US" sz="800">
              <a:solidFill>
                <a:srgbClr val="FF0000"/>
              </a:solidFill>
            </a:endParaRPr>
          </a:p>
        </p:txBody>
      </p:sp>
      <p:sp>
        <p:nvSpPr>
          <p:cNvPr id="14" name="TextBox 13">
            <a:extLst>
              <a:ext uri="{FF2B5EF4-FFF2-40B4-BE49-F238E27FC236}">
                <a16:creationId xmlns:a16="http://schemas.microsoft.com/office/drawing/2014/main" id="{02022586-AAD2-EE62-84A5-DE35AC82CAD7}"/>
              </a:ext>
            </a:extLst>
          </p:cNvPr>
          <p:cNvSpPr txBox="1"/>
          <p:nvPr/>
        </p:nvSpPr>
        <p:spPr>
          <a:xfrm>
            <a:off x="264866" y="2196367"/>
            <a:ext cx="3465427"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Animals eating, grouping together, fur, moving fast, bird flying south,</a:t>
            </a:r>
            <a:endParaRPr lang="en-US" sz="800">
              <a:solidFill>
                <a:srgbClr val="FF0000"/>
              </a:solidFill>
            </a:endParaRPr>
          </a:p>
        </p:txBody>
      </p:sp>
      <p:sp>
        <p:nvSpPr>
          <p:cNvPr id="15" name="TextBox 14">
            <a:extLst>
              <a:ext uri="{FF2B5EF4-FFF2-40B4-BE49-F238E27FC236}">
                <a16:creationId xmlns:a16="http://schemas.microsoft.com/office/drawing/2014/main" id="{CEDB1361-C49A-4130-AB31-47F2E0803AEC}"/>
              </a:ext>
            </a:extLst>
          </p:cNvPr>
          <p:cNvSpPr txBox="1"/>
          <p:nvPr/>
        </p:nvSpPr>
        <p:spPr>
          <a:xfrm>
            <a:off x="264866" y="2373278"/>
            <a:ext cx="3465427"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mice digging under the snow, birds puffing up feathers</a:t>
            </a:r>
            <a:endParaRPr lang="en-US" sz="800">
              <a:solidFill>
                <a:srgbClr val="FF0000"/>
              </a:solidFill>
            </a:endParaRPr>
          </a:p>
        </p:txBody>
      </p:sp>
      <p:sp>
        <p:nvSpPr>
          <p:cNvPr id="8" name="TextBox 7">
            <a:extLst>
              <a:ext uri="{FF2B5EF4-FFF2-40B4-BE49-F238E27FC236}">
                <a16:creationId xmlns:a16="http://schemas.microsoft.com/office/drawing/2014/main" id="{FDE9B186-E5F5-917D-12EE-D36E5CBBD8DF}"/>
              </a:ext>
            </a:extLst>
          </p:cNvPr>
          <p:cNvSpPr txBox="1"/>
          <p:nvPr/>
        </p:nvSpPr>
        <p:spPr>
          <a:xfrm>
            <a:off x="712915" y="5033375"/>
            <a:ext cx="471008"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heat</a:t>
            </a:r>
            <a:endParaRPr lang="en-US" sz="800">
              <a:solidFill>
                <a:srgbClr val="FF0000"/>
              </a:solidFill>
            </a:endParaRPr>
          </a:p>
        </p:txBody>
      </p:sp>
      <p:sp>
        <p:nvSpPr>
          <p:cNvPr id="11" name="TextBox 10">
            <a:extLst>
              <a:ext uri="{FF2B5EF4-FFF2-40B4-BE49-F238E27FC236}">
                <a16:creationId xmlns:a16="http://schemas.microsoft.com/office/drawing/2014/main" id="{FD93A85E-27A9-DA88-0D10-7F748EF204B7}"/>
              </a:ext>
            </a:extLst>
          </p:cNvPr>
          <p:cNvSpPr txBox="1"/>
          <p:nvPr/>
        </p:nvSpPr>
        <p:spPr>
          <a:xfrm>
            <a:off x="974614" y="5226095"/>
            <a:ext cx="471008" cy="215444"/>
          </a:xfrm>
          <a:prstGeom prst="rect">
            <a:avLst/>
          </a:prstGeom>
          <a:noFill/>
        </p:spPr>
        <p:txBody>
          <a:bodyPr wrap="square">
            <a:spAutoFit/>
          </a:bodyPr>
          <a:lstStyle/>
          <a:p>
            <a:r>
              <a:rPr lang="en-US" sz="800">
                <a:solidFill>
                  <a:srgbClr val="FF0000"/>
                </a:solidFill>
                <a:latin typeface="Avenir Next LT Pro" panose="020B0504020202020204" pitchFamily="34" charset="0"/>
              </a:rPr>
              <a:t>heat</a:t>
            </a:r>
            <a:endParaRPr lang="en-US" sz="800">
              <a:solidFill>
                <a:srgbClr val="FF0000"/>
              </a:solidFill>
            </a:endParaRPr>
          </a:p>
        </p:txBody>
      </p:sp>
      <p:pic>
        <p:nvPicPr>
          <p:cNvPr id="16" name="Picture 15" descr="A picture containing text, silhouette&#10;&#10;AI-generated content may be incorrect.">
            <a:extLst>
              <a:ext uri="{FF2B5EF4-FFF2-40B4-BE49-F238E27FC236}">
                <a16:creationId xmlns:a16="http://schemas.microsoft.com/office/drawing/2014/main" id="{67E50067-EB07-DC57-277A-5580523D6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6290" y="137652"/>
            <a:ext cx="971550" cy="1371600"/>
          </a:xfrm>
          <a:prstGeom prst="rect">
            <a:avLst/>
          </a:prstGeom>
        </p:spPr>
      </p:pic>
    </p:spTree>
    <p:extLst>
      <p:ext uri="{BB962C8B-B14F-4D97-AF65-F5344CB8AC3E}">
        <p14:creationId xmlns:p14="http://schemas.microsoft.com/office/powerpoint/2010/main" val="3457984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A32EB-FC1D-8589-A1F5-FB8BE063D4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3D8876-355C-026E-CFC9-673D7CC0560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DE52E6-1104-E944-91CB-37F6DD1A9A63}"/>
              </a:ext>
            </a:extLst>
          </p:cNvPr>
          <p:cNvSpPr txBox="1"/>
          <p:nvPr/>
        </p:nvSpPr>
        <p:spPr>
          <a:xfrm>
            <a:off x="11609833" y="6366393"/>
            <a:ext cx="49682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53D6F7D9-A62C-C238-DE2F-197215B7BE48}"/>
              </a:ext>
            </a:extLst>
          </p:cNvPr>
          <p:cNvSpPr txBox="1"/>
          <p:nvPr/>
        </p:nvSpPr>
        <p:spPr>
          <a:xfrm>
            <a:off x="597409" y="6366393"/>
            <a:ext cx="8762410"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Cross-Curricular Extension</a:t>
            </a:r>
          </a:p>
        </p:txBody>
      </p:sp>
      <p:sp>
        <p:nvSpPr>
          <p:cNvPr id="6" name="Rectangle: Rounded Corners 5">
            <a:extLst>
              <a:ext uri="{FF2B5EF4-FFF2-40B4-BE49-F238E27FC236}">
                <a16:creationId xmlns:a16="http://schemas.microsoft.com/office/drawing/2014/main" id="{2E08D1A6-948B-60AD-5AA4-340A4EFB753A}"/>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5BF71E-F6E0-6AFD-917D-759AD75787A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sp>
        <p:nvSpPr>
          <p:cNvPr id="3" name="TextBox 2">
            <a:extLst>
              <a:ext uri="{FF2B5EF4-FFF2-40B4-BE49-F238E27FC236}">
                <a16:creationId xmlns:a16="http://schemas.microsoft.com/office/drawing/2014/main" id="{03BC917D-915A-E0F2-B152-BCE7AF337EE7}"/>
              </a:ext>
            </a:extLst>
          </p:cNvPr>
          <p:cNvSpPr txBox="1"/>
          <p:nvPr/>
        </p:nvSpPr>
        <p:spPr>
          <a:xfrm>
            <a:off x="870251" y="2644170"/>
            <a:ext cx="6616949" cy="1569660"/>
          </a:xfrm>
          <a:prstGeom prst="rect">
            <a:avLst/>
          </a:prstGeom>
          <a:noFill/>
        </p:spPr>
        <p:txBody>
          <a:bodyPr wrap="square">
            <a:spAutoFit/>
          </a:bodyPr>
          <a:lstStyle/>
          <a:p>
            <a:pPr algn="ctr"/>
            <a:r>
              <a:rPr lang="en-US" sz="4800">
                <a:latin typeface="Avenir Next LT Pro" panose="020B0504020202020204" pitchFamily="34" charset="0"/>
              </a:rPr>
              <a:t>Create the sound of a thunderstorm.</a:t>
            </a:r>
          </a:p>
        </p:txBody>
      </p:sp>
      <p:grpSp>
        <p:nvGrpSpPr>
          <p:cNvPr id="16" name="Group 15">
            <a:extLst>
              <a:ext uri="{FF2B5EF4-FFF2-40B4-BE49-F238E27FC236}">
                <a16:creationId xmlns:a16="http://schemas.microsoft.com/office/drawing/2014/main" id="{C383D8D6-4941-50DA-5E48-4AE0F1476D40}"/>
              </a:ext>
            </a:extLst>
          </p:cNvPr>
          <p:cNvGrpSpPr/>
          <p:nvPr/>
        </p:nvGrpSpPr>
        <p:grpSpPr>
          <a:xfrm>
            <a:off x="1949300" y="220720"/>
            <a:ext cx="8293399" cy="657225"/>
            <a:chOff x="1733481" y="200089"/>
            <a:chExt cx="8293399" cy="657225"/>
          </a:xfrm>
        </p:grpSpPr>
        <p:sp>
          <p:nvSpPr>
            <p:cNvPr id="17" name="TextBox 16">
              <a:extLst>
                <a:ext uri="{FF2B5EF4-FFF2-40B4-BE49-F238E27FC236}">
                  <a16:creationId xmlns:a16="http://schemas.microsoft.com/office/drawing/2014/main" id="{4F54C5C4-9638-A1D9-C62C-1261A8220C52}"/>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8" name="Picture 17" descr="A picture containing clipart&#10;&#10;AI-generated content may be incorrect.">
              <a:extLst>
                <a:ext uri="{FF2B5EF4-FFF2-40B4-BE49-F238E27FC236}">
                  <a16:creationId xmlns:a16="http://schemas.microsoft.com/office/drawing/2014/main" id="{4232525E-06E1-0C0D-C204-B2C86253E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pic>
        <p:nvPicPr>
          <p:cNvPr id="20" name="Graphic 19" descr="Cloud With Lightning And Rain outline">
            <a:extLst>
              <a:ext uri="{FF2B5EF4-FFF2-40B4-BE49-F238E27FC236}">
                <a16:creationId xmlns:a16="http://schemas.microsoft.com/office/drawing/2014/main" id="{4AD9E8D1-05B9-6117-9CAE-F42A60E23B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8882" y="1918063"/>
            <a:ext cx="3021874" cy="3021874"/>
          </a:xfrm>
          <a:prstGeom prst="rect">
            <a:avLst/>
          </a:prstGeom>
        </p:spPr>
      </p:pic>
    </p:spTree>
    <p:extLst>
      <p:ext uri="{BB962C8B-B14F-4D97-AF65-F5344CB8AC3E}">
        <p14:creationId xmlns:p14="http://schemas.microsoft.com/office/powerpoint/2010/main" val="134730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B5B7-30EF-F980-5F1C-13209C17B6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4E0D6A-19C8-9475-A018-2083786DD17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480900B-D2D0-8AAD-B482-DB0589F978A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C47C67E6-8FDE-C6B5-4C5D-229AE45D18C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12" name="TextBox 11">
            <a:extLst>
              <a:ext uri="{FF2B5EF4-FFF2-40B4-BE49-F238E27FC236}">
                <a16:creationId xmlns:a16="http://schemas.microsoft.com/office/drawing/2014/main" id="{28AA35EB-32BF-734A-D383-04DDD6D258EA}"/>
              </a:ext>
            </a:extLst>
          </p:cNvPr>
          <p:cNvSpPr txBox="1"/>
          <p:nvPr/>
        </p:nvSpPr>
        <p:spPr>
          <a:xfrm>
            <a:off x="374584" y="936944"/>
            <a:ext cx="5354139" cy="4401205"/>
          </a:xfrm>
          <a:prstGeom prst="rect">
            <a:avLst/>
          </a:prstGeom>
          <a:noFill/>
        </p:spPr>
        <p:txBody>
          <a:bodyPr wrap="square">
            <a:spAutoFit/>
          </a:bodyPr>
          <a:lstStyle/>
          <a:p>
            <a:pPr algn="ctr"/>
            <a:r>
              <a:rPr lang="en-US" sz="4000">
                <a:latin typeface="Avenir Next LT Pro" panose="020B0504020202020204" pitchFamily="34" charset="0"/>
              </a:rPr>
              <a:t>How do we as humans prepare for extreme weather conditions like thunderstorms or blizzards? What do we wear?</a:t>
            </a:r>
          </a:p>
        </p:txBody>
      </p:sp>
      <p:sp>
        <p:nvSpPr>
          <p:cNvPr id="6" name="Rectangle: Rounded Corners 5">
            <a:extLst>
              <a:ext uri="{FF2B5EF4-FFF2-40B4-BE49-F238E27FC236}">
                <a16:creationId xmlns:a16="http://schemas.microsoft.com/office/drawing/2014/main" id="{3C102152-61DA-8B66-7A75-62FC37B4DB4B}"/>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5A6D2B6-5222-246F-244B-A1340F4005E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10" name="Picture 9" descr="Person with mug sitting near fireplace">
            <a:extLst>
              <a:ext uri="{FF2B5EF4-FFF2-40B4-BE49-F238E27FC236}">
                <a16:creationId xmlns:a16="http://schemas.microsoft.com/office/drawing/2014/main" id="{EB2E69F5-FF84-3820-B12E-E70642AC376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917474" y="12190"/>
            <a:ext cx="6274526" cy="6250714"/>
          </a:xfrm>
          <a:prstGeom prst="rect">
            <a:avLst/>
          </a:prstGeom>
          <a:effectLst>
            <a:softEdge rad="635000"/>
          </a:effectLst>
        </p:spPr>
      </p:pic>
    </p:spTree>
    <p:extLst>
      <p:ext uri="{BB962C8B-B14F-4D97-AF65-F5344CB8AC3E}">
        <p14:creationId xmlns:p14="http://schemas.microsoft.com/office/powerpoint/2010/main" val="19169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9BC35-2872-3B9B-4EF4-AEED5F04E0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3C9CC9-B3AB-F8AE-1A64-4DF8BFC4A63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B25694-662D-D14B-FE25-D5710AEDCD99}"/>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C47EAFDB-E6D7-F7B1-E88A-3654F7AD7F2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12" name="TextBox 11">
            <a:extLst>
              <a:ext uri="{FF2B5EF4-FFF2-40B4-BE49-F238E27FC236}">
                <a16:creationId xmlns:a16="http://schemas.microsoft.com/office/drawing/2014/main" id="{D835B4A5-1DBD-3EF9-2BC6-E4E08BE2F8B7}"/>
              </a:ext>
            </a:extLst>
          </p:cNvPr>
          <p:cNvSpPr txBox="1"/>
          <p:nvPr/>
        </p:nvSpPr>
        <p:spPr>
          <a:xfrm>
            <a:off x="5254672" y="626072"/>
            <a:ext cx="6696535" cy="5016758"/>
          </a:xfrm>
          <a:prstGeom prst="rect">
            <a:avLst/>
          </a:prstGeom>
          <a:noFill/>
        </p:spPr>
        <p:txBody>
          <a:bodyPr wrap="square">
            <a:spAutoFit/>
          </a:bodyPr>
          <a:lstStyle/>
          <a:p>
            <a:pPr algn="ctr"/>
            <a:r>
              <a:rPr lang="en-US" sz="4000">
                <a:latin typeface="Avenir Next LT Pro" panose="020B0504020202020204" pitchFamily="34" charset="0"/>
              </a:rPr>
              <a:t>Let’s think about wintertime now.</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What is the temperature like outside? </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How do you think animals stay warm in winter?</a:t>
            </a:r>
          </a:p>
        </p:txBody>
      </p:sp>
      <p:sp>
        <p:nvSpPr>
          <p:cNvPr id="6" name="Rectangle: Rounded Corners 5">
            <a:extLst>
              <a:ext uri="{FF2B5EF4-FFF2-40B4-BE49-F238E27FC236}">
                <a16:creationId xmlns:a16="http://schemas.microsoft.com/office/drawing/2014/main" id="{7AEB9E2E-3B2D-D306-F5DE-0813C60ADE97}"/>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C2C1B7-869D-B382-3B64-BCA24021C9F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3074" name="Picture 2" descr="Eastern&amp;#32;meadowlark&amp;#32;in&amp;#32;snow&amp;#32;038-32">
            <a:extLst>
              <a:ext uri="{FF2B5EF4-FFF2-40B4-BE49-F238E27FC236}">
                <a16:creationId xmlns:a16="http://schemas.microsoft.com/office/drawing/2014/main" id="{A3CAC69E-0767-C7A8-CDAD-7052E98B347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27515" y="0"/>
            <a:ext cx="528218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7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FCAD9-6DF6-7F02-C2AE-5D0EC7364F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487778-6CF7-7DB6-BBD4-05BA613B632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FD2603C-7B3A-81A3-2A97-8E870A40B30D}"/>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B7A2A6B4-565D-0E7A-3BFE-FD2DE910473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5DB77F31-9F1B-FFD5-4A74-501F0C933E38}"/>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36B760-ABC8-8C03-81F8-8B7A0DF1F5E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10" name="Picture 9" descr="Graphical user interface, website&#10;&#10;AI-generated content may be incorrect.">
            <a:extLst>
              <a:ext uri="{FF2B5EF4-FFF2-40B4-BE49-F238E27FC236}">
                <a16:creationId xmlns:a16="http://schemas.microsoft.com/office/drawing/2014/main" id="{629049C4-310B-7421-59B2-F93A066E3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53" y="0"/>
            <a:ext cx="11101524" cy="6216539"/>
          </a:xfrm>
          <a:prstGeom prst="rect">
            <a:avLst/>
          </a:prstGeom>
        </p:spPr>
      </p:pic>
    </p:spTree>
    <p:extLst>
      <p:ext uri="{BB962C8B-B14F-4D97-AF65-F5344CB8AC3E}">
        <p14:creationId xmlns:p14="http://schemas.microsoft.com/office/powerpoint/2010/main" val="35607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E17E2-8BDD-7A3E-BFED-9A956F5FFF6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8FA6A5-F643-7F10-869D-E4937314421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10F344-56BC-30C3-E42E-4B6794D96BC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BC5CE5C9-7C46-C59B-CF87-374C602AF90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0242D292-C01B-4B95-999A-4B68F19B4F34}"/>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666AF8-0F1D-B7F0-CE2D-BBBBC0FC51E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7" name="Picture 6" descr="A fox lying in the dirt&#10;&#10;AI-generated content may be incorrect.">
            <a:extLst>
              <a:ext uri="{FF2B5EF4-FFF2-40B4-BE49-F238E27FC236}">
                <a16:creationId xmlns:a16="http://schemas.microsoft.com/office/drawing/2014/main" id="{2E1C48E9-447D-50E6-C35F-C2C085579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93" y="0"/>
            <a:ext cx="11159014" cy="6265545"/>
          </a:xfrm>
          <a:prstGeom prst="rect">
            <a:avLst/>
          </a:prstGeom>
        </p:spPr>
      </p:pic>
    </p:spTree>
    <p:extLst>
      <p:ext uri="{BB962C8B-B14F-4D97-AF65-F5344CB8AC3E}">
        <p14:creationId xmlns:p14="http://schemas.microsoft.com/office/powerpoint/2010/main" val="169661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D4FBF-B7B7-1A90-3253-1F264A489A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4E2A1E2-76D9-7EB1-CADE-B870B9F19E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B28BEB7-A445-9AA7-C8B1-272CD5AC125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3CCC6C4D-36B9-C461-C7E9-A7588A00DB9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8A390C70-EDE1-1434-06E5-74E1F8781C6D}"/>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9BD2EF-1FCF-1C60-BB78-27D29F29B26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8" name="Picture 7" descr="A deer in the woods&#10;&#10;AI-generated content may be incorrect.">
            <a:extLst>
              <a:ext uri="{FF2B5EF4-FFF2-40B4-BE49-F238E27FC236}">
                <a16:creationId xmlns:a16="http://schemas.microsoft.com/office/drawing/2014/main" id="{6881A3A2-6DA2-E367-3155-0FC18449D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27" y="0"/>
            <a:ext cx="11051546" cy="6234205"/>
          </a:xfrm>
          <a:prstGeom prst="rect">
            <a:avLst/>
          </a:prstGeom>
        </p:spPr>
      </p:pic>
    </p:spTree>
    <p:extLst>
      <p:ext uri="{BB962C8B-B14F-4D97-AF65-F5344CB8AC3E}">
        <p14:creationId xmlns:p14="http://schemas.microsoft.com/office/powerpoint/2010/main" val="82578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91A2-3BC5-968B-24B0-AFCF0C8CD50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C63A1E-6D30-7D2D-A0C5-3D46522392B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10ACB05-35B3-E026-A8D0-31A0E01EBCD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E89FB3DF-EED9-4BB0-A9EB-863DC512A0E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5D How Animals and I Stay Warm: Engage</a:t>
            </a:r>
          </a:p>
        </p:txBody>
      </p:sp>
      <p:sp>
        <p:nvSpPr>
          <p:cNvPr id="6" name="Rectangle: Rounded Corners 5">
            <a:extLst>
              <a:ext uri="{FF2B5EF4-FFF2-40B4-BE49-F238E27FC236}">
                <a16:creationId xmlns:a16="http://schemas.microsoft.com/office/drawing/2014/main" id="{1EE0FBFE-C1DF-6E86-F475-D733CC1ADE22}"/>
              </a:ext>
            </a:extLst>
          </p:cNvPr>
          <p:cNvSpPr/>
          <p:nvPr/>
        </p:nvSpPr>
        <p:spPr>
          <a:xfrm>
            <a:off x="88894" y="6299161"/>
            <a:ext cx="496825" cy="503796"/>
          </a:xfrm>
          <a:prstGeom prst="roundRect">
            <a:avLst/>
          </a:prstGeom>
          <a:solidFill>
            <a:srgbClr val="8A5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FD9F4D-A2D8-045B-4710-C4936EDE1A5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5D</a:t>
            </a:r>
            <a:endParaRPr lang="en-US" sz="2000"/>
          </a:p>
        </p:txBody>
      </p:sp>
      <p:pic>
        <p:nvPicPr>
          <p:cNvPr id="7" name="Picture 6" descr="A picture containing text, bird&#10;&#10;AI-generated content may be incorrect.">
            <a:extLst>
              <a:ext uri="{FF2B5EF4-FFF2-40B4-BE49-F238E27FC236}">
                <a16:creationId xmlns:a16="http://schemas.microsoft.com/office/drawing/2014/main" id="{4CEDDB69-339E-DFC2-6036-A5320A397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28" y="1"/>
            <a:ext cx="11099143" cy="6231928"/>
          </a:xfrm>
          <a:prstGeom prst="rect">
            <a:avLst/>
          </a:prstGeom>
        </p:spPr>
      </p:pic>
    </p:spTree>
    <p:extLst>
      <p:ext uri="{BB962C8B-B14F-4D97-AF65-F5344CB8AC3E}">
        <p14:creationId xmlns:p14="http://schemas.microsoft.com/office/powerpoint/2010/main" val="3091368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2021</Words>
  <Application>Microsoft Office PowerPoint</Application>
  <PresentationFormat>Widescreen</PresentationFormat>
  <Paragraphs>253</Paragraphs>
  <Slides>36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Aptos</vt:lpstr>
      <vt:lpstr>Aptos Display</vt:lpstr>
      <vt:lpstr>Aptos Light</vt:lpstr>
      <vt:lpstr>Arial</vt:lpstr>
      <vt:lpstr>Avenir Next LT Pro</vt:lpstr>
      <vt:lpstr>Bitter</vt:lpstr>
      <vt:lpstr>Bitter SemiBold</vt:lpstr>
      <vt:lpstr>Montserrat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43</cp:revision>
  <dcterms:created xsi:type="dcterms:W3CDTF">2025-07-11T15:25:13Z</dcterms:created>
  <dcterms:modified xsi:type="dcterms:W3CDTF">2025-08-14T14:30:33Z</dcterms:modified>
</cp:coreProperties>
</file>