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5D_F238D720.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49" r:id="rId25"/>
    <p:sldId id="350" r:id="rId26"/>
    <p:sldId id="337" r:id="rId27"/>
    <p:sldId id="338" r:id="rId28"/>
    <p:sldId id="339" r:id="rId29"/>
    <p:sldId id="340" r:id="rId30"/>
    <p:sldId id="341" r:id="rId31"/>
    <p:sldId id="342" r:id="rId32"/>
    <p:sldId id="343" r:id="rId33"/>
    <p:sldId id="344" r:id="rId34"/>
    <p:sldId id="345" r:id="rId35"/>
    <p:sldId id="346" r:id="rId36"/>
    <p:sldId id="347" r:id="rId37"/>
    <p:sldId id="351" r:id="rId38"/>
    <p:sldId id="34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74D942-2355-193B-D4D6-7EE826AEB4DD}" name="Ginger Miller" initials="GM" userId="S::ginger.miller@mdc.mo.gov::36ef6fd1-dde1-4909-b00a-4f0d768f057b" providerId="AD"/>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CEAF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869CB-8592-19F1-FCFC-77B72B715BF0}" v="236" dt="2025-08-27T22:24:25.042"/>
    <p1510:client id="{FEA0872D-28CB-4DD2-976D-D701AB174118}" v="1" dt="2025-08-27T22:26:40.1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89709" autoAdjust="0"/>
  </p:normalViewPr>
  <p:slideViewPr>
    <p:cSldViewPr snapToGrid="0">
      <p:cViewPr varScale="1">
        <p:scale>
          <a:sx n="86" d="100"/>
          <a:sy n="86" d="100"/>
        </p:scale>
        <p:origin x="57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8/10/relationships/authors" Target="authors.xml"/><Relationship Id="rId20" Type="http://schemas.openxmlformats.org/officeDocument/2006/relationships/slide" Target="slides/slide19.xml"/><Relationship Id="rId41" Type="http://schemas.openxmlformats.org/officeDocument/2006/relationships/presProps" Target="presProps.xml"/></Relationships>
</file>

<file path=ppt/comments/modernComment_15D_F238D720.xml><?xml version="1.0" encoding="utf-8"?>
<p188:cmLst xmlns:a="http://schemas.openxmlformats.org/drawingml/2006/main" xmlns:r="http://schemas.openxmlformats.org/officeDocument/2006/relationships" xmlns:p188="http://schemas.microsoft.com/office/powerpoint/2018/8/main">
  <p188:cm id="{767A8C3B-01B4-4B0A-922A-E6A52D6CFC5F}" authorId="{0CFC2786-F008-0EB2-D9A8-1F12EEA6CE5B}" created="2025-08-26T18:46:26.214">
    <pc:sldMkLst xmlns:pc="http://schemas.microsoft.com/office/powerpoint/2013/main/command">
      <pc:docMk/>
      <pc:sldMk cId="4063811360" sldId="349"/>
    </pc:sldMkLst>
    <p188:txBody>
      <a:bodyPr/>
      <a:lstStyle/>
      <a:p>
        <a:r>
          <a:rPr lang="en-US"/>
          <a:t>change to 36 font and renumber slides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CC6C16-EAA1-4585-833A-C85471ADD9BA}" type="datetimeFigureOut">
              <a:rPr lang="en-US" smtClean="0"/>
              <a:t>8/27/2025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C1861-C504-4C39-B894-F59CFB85B5BE}" type="slidenum">
              <a:rPr lang="en-US" smtClean="0"/>
              <a:t>‹#›</a:t>
            </a:fld>
            <a:endParaRPr lang="en-US"/>
          </a:p>
        </p:txBody>
      </p:sp>
    </p:spTree>
    <p:extLst>
      <p:ext uri="{BB962C8B-B14F-4D97-AF65-F5344CB8AC3E}">
        <p14:creationId xmlns:p14="http://schemas.microsoft.com/office/powerpoint/2010/main" val="2160725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B506C-B408-1136-EFC8-B6C9582226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945AF-4AFF-2F09-1A21-703BC9D90B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04B63A-5446-A780-5E41-F594A8C6E0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Have students turn to their </a:t>
            </a:r>
            <a:r>
              <a:rPr lang="en-US" b="1" i="0" dirty="0"/>
              <a:t>Lesson 5B Water Here and There </a:t>
            </a:r>
            <a:r>
              <a:rPr lang="en-US" i="0" dirty="0"/>
              <a:t>introduction Page 120. Read the guiding question together.</a:t>
            </a:r>
          </a:p>
          <a:p>
            <a:endParaRPr lang="en-US" i="0" dirty="0"/>
          </a:p>
        </p:txBody>
      </p:sp>
      <p:sp>
        <p:nvSpPr>
          <p:cNvPr id="4" name="Slide Number Placeholder 3">
            <a:extLst>
              <a:ext uri="{FF2B5EF4-FFF2-40B4-BE49-F238E27FC236}">
                <a16:creationId xmlns:a16="http://schemas.microsoft.com/office/drawing/2014/main" id="{35F046CE-D1A3-A46A-E405-224E4F24D864}"/>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2053540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57800-E38F-2EB5-32C2-779520415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D3DDE0-3B51-13E9-396F-734D1AD137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6367CD-A5C7-4B0B-9CE9-28BA99DD05F5}"/>
              </a:ext>
            </a:extLst>
          </p:cNvPr>
          <p:cNvSpPr>
            <a:spLocks noGrp="1"/>
          </p:cNvSpPr>
          <p:nvPr>
            <p:ph type="body" idx="1"/>
          </p:nvPr>
        </p:nvSpPr>
        <p:spPr/>
        <p:txBody>
          <a:bodyPr/>
          <a:lstStyle/>
          <a:p>
            <a:endParaRPr lang="en-US" b="1" i="0" dirty="0"/>
          </a:p>
        </p:txBody>
      </p:sp>
      <p:sp>
        <p:nvSpPr>
          <p:cNvPr id="4" name="Slide Number Placeholder 3">
            <a:extLst>
              <a:ext uri="{FF2B5EF4-FFF2-40B4-BE49-F238E27FC236}">
                <a16:creationId xmlns:a16="http://schemas.microsoft.com/office/drawing/2014/main" id="{C90C4498-F429-9A61-D572-FA6B728266D8}"/>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1370129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A9A58-54DA-3730-E45B-584A0F2552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45AD6-9275-0D66-A872-15DF4254A7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ACB54C-7046-5EF4-FB14-6DAAB7190372}"/>
              </a:ext>
            </a:extLst>
          </p:cNvPr>
          <p:cNvSpPr>
            <a:spLocks noGrp="1"/>
          </p:cNvSpPr>
          <p:nvPr>
            <p:ph type="body" idx="1"/>
          </p:nvPr>
        </p:nvSpPr>
        <p:spPr/>
        <p:txBody>
          <a:bodyPr/>
          <a:lstStyle/>
          <a:p>
            <a:endParaRPr lang="en-US" b="1" i="0" dirty="0"/>
          </a:p>
        </p:txBody>
      </p:sp>
      <p:sp>
        <p:nvSpPr>
          <p:cNvPr id="4" name="Slide Number Placeholder 3">
            <a:extLst>
              <a:ext uri="{FF2B5EF4-FFF2-40B4-BE49-F238E27FC236}">
                <a16:creationId xmlns:a16="http://schemas.microsoft.com/office/drawing/2014/main" id="{1C336A65-4500-CD5B-E0BA-ECA866D18866}"/>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1637622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A9B0B-DD55-64C9-5B97-799C6F2F90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98966-7CF3-51A8-FA1F-EBE0A31BC9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146E38-CE36-FEA4-F2F0-725B8658B7F2}"/>
              </a:ext>
            </a:extLst>
          </p:cNvPr>
          <p:cNvSpPr>
            <a:spLocks noGrp="1"/>
          </p:cNvSpPr>
          <p:nvPr>
            <p:ph type="body" idx="1"/>
          </p:nvPr>
        </p:nvSpPr>
        <p:spPr/>
        <p:txBody>
          <a:bodyPr/>
          <a:lstStyle/>
          <a:p>
            <a:r>
              <a:rPr lang="en-US" b="0" i="0" dirty="0"/>
              <a:t>From the MDC Teacher Portal, display </a:t>
            </a:r>
            <a:r>
              <a:rPr lang="en-US" b="0" i="1" dirty="0"/>
              <a:t>A World of Water </a:t>
            </a:r>
            <a:r>
              <a:rPr lang="en-US" b="0" i="0" dirty="0"/>
              <a:t>on the board and display the Missouri photos of ponds, lakes, wetlands, and rivers and the world photos of the ocean, rivers, lakes, and glaciers.</a:t>
            </a:r>
          </a:p>
        </p:txBody>
      </p:sp>
      <p:sp>
        <p:nvSpPr>
          <p:cNvPr id="4" name="Slide Number Placeholder 3">
            <a:extLst>
              <a:ext uri="{FF2B5EF4-FFF2-40B4-BE49-F238E27FC236}">
                <a16:creationId xmlns:a16="http://schemas.microsoft.com/office/drawing/2014/main" id="{7FB7B329-3E30-DC90-DC65-2025D096950A}"/>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26106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DCA40-B76B-F522-C0E3-98085F233B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EBCCAD-7B80-3BC8-BC1B-6D86FEEDF5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271A87-8DBF-22A7-633A-9EB653EE3BE1}"/>
              </a:ext>
            </a:extLst>
          </p:cNvPr>
          <p:cNvSpPr>
            <a:spLocks noGrp="1"/>
          </p:cNvSpPr>
          <p:nvPr>
            <p:ph type="body" idx="1"/>
          </p:nvPr>
        </p:nvSpPr>
        <p:spPr/>
        <p:txBody>
          <a:bodyPr/>
          <a:lstStyle/>
          <a:p>
            <a:endParaRPr lang="en-US" b="0" i="0" dirty="0"/>
          </a:p>
        </p:txBody>
      </p:sp>
      <p:sp>
        <p:nvSpPr>
          <p:cNvPr id="4" name="Slide Number Placeholder 3">
            <a:extLst>
              <a:ext uri="{FF2B5EF4-FFF2-40B4-BE49-F238E27FC236}">
                <a16:creationId xmlns:a16="http://schemas.microsoft.com/office/drawing/2014/main" id="{05C3A53B-B3B8-3D57-8BCE-31E1A4C8691A}"/>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1713782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EE97A-AAB7-5BFA-5F45-2EA028D47C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054A6D-9779-AE65-5C0F-1E3DB5B59F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790043-2835-1C05-C413-35E072E1E065}"/>
              </a:ext>
            </a:extLst>
          </p:cNvPr>
          <p:cNvSpPr>
            <a:spLocks noGrp="1"/>
          </p:cNvSpPr>
          <p:nvPr>
            <p:ph type="body" idx="1"/>
          </p:nvPr>
        </p:nvSpPr>
        <p:spPr/>
        <p:txBody>
          <a:bodyPr/>
          <a:lstStyle/>
          <a:p>
            <a:endParaRPr lang="en-US" b="0" i="0" dirty="0"/>
          </a:p>
        </p:txBody>
      </p:sp>
      <p:sp>
        <p:nvSpPr>
          <p:cNvPr id="4" name="Slide Number Placeholder 3">
            <a:extLst>
              <a:ext uri="{FF2B5EF4-FFF2-40B4-BE49-F238E27FC236}">
                <a16:creationId xmlns:a16="http://schemas.microsoft.com/office/drawing/2014/main" id="{A4C53B8A-3791-2582-FBE4-0B59ABFD2D27}"/>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1457736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0B2C3-1E6F-2037-F6B0-E25C213584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2CC85D-4061-472D-632A-4216104CAD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28DD76-25C0-86AA-9327-BEC5120252F2}"/>
              </a:ext>
            </a:extLst>
          </p:cNvPr>
          <p:cNvSpPr>
            <a:spLocks noGrp="1"/>
          </p:cNvSpPr>
          <p:nvPr>
            <p:ph type="body" idx="1"/>
          </p:nvPr>
        </p:nvSpPr>
        <p:spPr/>
        <p:txBody>
          <a:bodyPr/>
          <a:lstStyle/>
          <a:p>
            <a:endParaRPr lang="en-US" b="0" i="0" dirty="0"/>
          </a:p>
        </p:txBody>
      </p:sp>
      <p:sp>
        <p:nvSpPr>
          <p:cNvPr id="4" name="Slide Number Placeholder 3">
            <a:extLst>
              <a:ext uri="{FF2B5EF4-FFF2-40B4-BE49-F238E27FC236}">
                <a16:creationId xmlns:a16="http://schemas.microsoft.com/office/drawing/2014/main" id="{9BA42A9C-26B7-7923-87BF-B9D66647A3F7}"/>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1414897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87D96-F50B-9B1A-4E91-4250FB4311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FF0554-47D1-3447-AF54-2F9A26EE77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085D05-5A01-D243-8CF5-69DFDC7649D3}"/>
              </a:ext>
            </a:extLst>
          </p:cNvPr>
          <p:cNvSpPr>
            <a:spLocks noGrp="1"/>
          </p:cNvSpPr>
          <p:nvPr>
            <p:ph type="body" idx="1"/>
          </p:nvPr>
        </p:nvSpPr>
        <p:spPr/>
        <p:txBody>
          <a:bodyPr/>
          <a:lstStyle/>
          <a:p>
            <a:endParaRPr lang="en-US" b="0" i="0" dirty="0"/>
          </a:p>
        </p:txBody>
      </p:sp>
      <p:sp>
        <p:nvSpPr>
          <p:cNvPr id="4" name="Slide Number Placeholder 3">
            <a:extLst>
              <a:ext uri="{FF2B5EF4-FFF2-40B4-BE49-F238E27FC236}">
                <a16:creationId xmlns:a16="http://schemas.microsoft.com/office/drawing/2014/main" id="{89A29AA6-47FD-BA00-EA9F-5208FAD4B51E}"/>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3717688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FF71E-6C0C-9733-26EB-C79EFAAD5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B4F413-5361-888D-83BE-0538A8922D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FBCB4B-3404-A583-5D73-8819E72FC1DA}"/>
              </a:ext>
            </a:extLst>
          </p:cNvPr>
          <p:cNvSpPr>
            <a:spLocks noGrp="1"/>
          </p:cNvSpPr>
          <p:nvPr>
            <p:ph type="body" idx="1"/>
          </p:nvPr>
        </p:nvSpPr>
        <p:spPr/>
        <p:txBody>
          <a:bodyPr/>
          <a:lstStyle/>
          <a:p>
            <a:endParaRPr lang="en-US" b="0" i="0" dirty="0"/>
          </a:p>
        </p:txBody>
      </p:sp>
      <p:sp>
        <p:nvSpPr>
          <p:cNvPr id="4" name="Slide Number Placeholder 3">
            <a:extLst>
              <a:ext uri="{FF2B5EF4-FFF2-40B4-BE49-F238E27FC236}">
                <a16:creationId xmlns:a16="http://schemas.microsoft.com/office/drawing/2014/main" id="{8699041B-73A7-75AB-B9F5-61C64128D97F}"/>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2648877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9788A-EE2A-F18E-DCBD-D0D6060885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A0E906-4C46-48FB-E388-513AF75CC3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DDA0B-ADA1-FA3A-839F-9D96B7A7A85D}"/>
              </a:ext>
            </a:extLst>
          </p:cNvPr>
          <p:cNvSpPr>
            <a:spLocks noGrp="1"/>
          </p:cNvSpPr>
          <p:nvPr>
            <p:ph type="body" idx="1"/>
          </p:nvPr>
        </p:nvSpPr>
        <p:spPr/>
        <p:txBody>
          <a:bodyPr/>
          <a:lstStyle/>
          <a:p>
            <a:endParaRPr lang="en-US" b="0" i="0" dirty="0"/>
          </a:p>
        </p:txBody>
      </p:sp>
      <p:sp>
        <p:nvSpPr>
          <p:cNvPr id="4" name="Slide Number Placeholder 3">
            <a:extLst>
              <a:ext uri="{FF2B5EF4-FFF2-40B4-BE49-F238E27FC236}">
                <a16:creationId xmlns:a16="http://schemas.microsoft.com/office/drawing/2014/main" id="{EC5CFF0F-A0AD-8BCC-AD7C-DDE26CA9491C}"/>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3959628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742F6-D990-FE25-6ABC-E5BB35C349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95F4E-D66A-659D-71D6-C2A7A5346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0706BE-1C89-CD09-85D8-081A94DF87DF}"/>
              </a:ext>
            </a:extLst>
          </p:cNvPr>
          <p:cNvSpPr>
            <a:spLocks noGrp="1"/>
          </p:cNvSpPr>
          <p:nvPr>
            <p:ph type="body" idx="1"/>
          </p:nvPr>
        </p:nvSpPr>
        <p:spPr/>
        <p:txBody>
          <a:bodyPr/>
          <a:lstStyle/>
          <a:p>
            <a:endParaRPr lang="en-US" b="0" i="0" dirty="0"/>
          </a:p>
        </p:txBody>
      </p:sp>
      <p:sp>
        <p:nvSpPr>
          <p:cNvPr id="4" name="Slide Number Placeholder 3">
            <a:extLst>
              <a:ext uri="{FF2B5EF4-FFF2-40B4-BE49-F238E27FC236}">
                <a16:creationId xmlns:a16="http://schemas.microsoft.com/office/drawing/2014/main" id="{0587C8A3-7E56-F1EE-0BD6-28A53435FC36}"/>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150405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1A482-B8E8-FC15-E8A5-8D1336AF14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BF0E7-154B-3CE7-2042-05F5C2D8D4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191CFB-8D50-0200-BA33-A0D10FFCE745}"/>
              </a:ext>
            </a:extLst>
          </p:cNvPr>
          <p:cNvSpPr>
            <a:spLocks noGrp="1"/>
          </p:cNvSpPr>
          <p:nvPr>
            <p:ph type="body" idx="1"/>
          </p:nvPr>
        </p:nvSpPr>
        <p:spPr/>
        <p:txBody>
          <a:bodyPr/>
          <a:lstStyle/>
          <a:p>
            <a:r>
              <a:rPr lang="en-US" i="0" dirty="0"/>
              <a:t>Discuss the </a:t>
            </a:r>
            <a:r>
              <a:rPr lang="en-US" b="1" i="0" dirty="0"/>
              <a:t>Talk About It</a:t>
            </a:r>
            <a:r>
              <a:rPr lang="en-US" i="0" dirty="0"/>
              <a:t>. Write student ideas on the board.</a:t>
            </a:r>
          </a:p>
        </p:txBody>
      </p:sp>
      <p:sp>
        <p:nvSpPr>
          <p:cNvPr id="4" name="Slide Number Placeholder 3">
            <a:extLst>
              <a:ext uri="{FF2B5EF4-FFF2-40B4-BE49-F238E27FC236}">
                <a16:creationId xmlns:a16="http://schemas.microsoft.com/office/drawing/2014/main" id="{8BF27296-9726-BB59-DEAA-27BC2B92EDA3}"/>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2438495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1CA57-35E1-404E-1BFA-0ABAA77254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675769-CD5C-CC29-6AED-438706F1A0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E124E1-145D-BEB4-078B-EDD81210905F}"/>
              </a:ext>
            </a:extLst>
          </p:cNvPr>
          <p:cNvSpPr>
            <a:spLocks noGrp="1"/>
          </p:cNvSpPr>
          <p:nvPr>
            <p:ph type="body" idx="1"/>
          </p:nvPr>
        </p:nvSpPr>
        <p:spPr/>
        <p:txBody>
          <a:bodyPr/>
          <a:lstStyle/>
          <a:p>
            <a:endParaRPr lang="en-US" b="0" i="0" dirty="0"/>
          </a:p>
        </p:txBody>
      </p:sp>
      <p:sp>
        <p:nvSpPr>
          <p:cNvPr id="4" name="Slide Number Placeholder 3">
            <a:extLst>
              <a:ext uri="{FF2B5EF4-FFF2-40B4-BE49-F238E27FC236}">
                <a16:creationId xmlns:a16="http://schemas.microsoft.com/office/drawing/2014/main" id="{918B31F6-D430-2F88-5D25-1D096E1B73C2}"/>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4211380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4A280-32FB-E743-207E-B7E8C8EF8B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663522-4187-16F0-15A3-25DB0BB7BC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FDB075-E366-8CFA-4506-CF882475725D}"/>
              </a:ext>
            </a:extLst>
          </p:cNvPr>
          <p:cNvSpPr>
            <a:spLocks noGrp="1"/>
          </p:cNvSpPr>
          <p:nvPr>
            <p:ph type="body" idx="1"/>
          </p:nvPr>
        </p:nvSpPr>
        <p:spPr/>
        <p:txBody>
          <a:bodyPr/>
          <a:lstStyle/>
          <a:p>
            <a:endParaRPr lang="en-US" b="0" i="0" dirty="0"/>
          </a:p>
        </p:txBody>
      </p:sp>
      <p:sp>
        <p:nvSpPr>
          <p:cNvPr id="4" name="Slide Number Placeholder 3">
            <a:extLst>
              <a:ext uri="{FF2B5EF4-FFF2-40B4-BE49-F238E27FC236}">
                <a16:creationId xmlns:a16="http://schemas.microsoft.com/office/drawing/2014/main" id="{BA7816FF-CA7C-CBFB-056B-660D3727938A}"/>
              </a:ext>
            </a:extLst>
          </p:cNvPr>
          <p:cNvSpPr>
            <a:spLocks noGrp="1"/>
          </p:cNvSpPr>
          <p:nvPr>
            <p:ph type="sldNum" sz="quarter" idx="5"/>
          </p:nvPr>
        </p:nvSpPr>
        <p:spPr/>
        <p:txBody>
          <a:bodyPr/>
          <a:lstStyle/>
          <a:p>
            <a:fld id="{F7C19E1B-9841-4947-956E-4E7489943B16}" type="slidenum">
              <a:rPr lang="en-US" smtClean="0"/>
              <a:t>22</a:t>
            </a:fld>
            <a:endParaRPr lang="en-US"/>
          </a:p>
        </p:txBody>
      </p:sp>
    </p:spTree>
    <p:extLst>
      <p:ext uri="{BB962C8B-B14F-4D97-AF65-F5344CB8AC3E}">
        <p14:creationId xmlns:p14="http://schemas.microsoft.com/office/powerpoint/2010/main" val="59968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A2C91-D8DB-B6B8-A6C2-FF2A0551FE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CB1CC5-37E7-EE37-075E-63073AB015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A89427-8845-CC3E-1786-FE534E9212AD}"/>
              </a:ext>
            </a:extLst>
          </p:cNvPr>
          <p:cNvSpPr>
            <a:spLocks noGrp="1"/>
          </p:cNvSpPr>
          <p:nvPr>
            <p:ph type="body" idx="1"/>
          </p:nvPr>
        </p:nvSpPr>
        <p:spPr/>
        <p:txBody>
          <a:bodyPr/>
          <a:lstStyle/>
          <a:p>
            <a:r>
              <a:rPr lang="en-US" b="0" i="0" dirty="0"/>
              <a:t>Read the </a:t>
            </a:r>
            <a:r>
              <a:rPr lang="en-US" b="1" i="0" dirty="0"/>
              <a:t>Read Together 5A Water vs. Land on Earth </a:t>
            </a:r>
            <a:r>
              <a:rPr lang="en-US" b="0" i="0" dirty="0"/>
              <a:t>section on Page 123. </a:t>
            </a:r>
          </a:p>
        </p:txBody>
      </p:sp>
      <p:sp>
        <p:nvSpPr>
          <p:cNvPr id="4" name="Slide Number Placeholder 3">
            <a:extLst>
              <a:ext uri="{FF2B5EF4-FFF2-40B4-BE49-F238E27FC236}">
                <a16:creationId xmlns:a16="http://schemas.microsoft.com/office/drawing/2014/main" id="{FE406ECE-0F0F-9094-B514-8FF232A72C3C}"/>
              </a:ext>
            </a:extLst>
          </p:cNvPr>
          <p:cNvSpPr>
            <a:spLocks noGrp="1"/>
          </p:cNvSpPr>
          <p:nvPr>
            <p:ph type="sldNum" sz="quarter" idx="5"/>
          </p:nvPr>
        </p:nvSpPr>
        <p:spPr/>
        <p:txBody>
          <a:bodyPr/>
          <a:lstStyle/>
          <a:p>
            <a:fld id="{F7C19E1B-9841-4947-956E-4E7489943B16}" type="slidenum">
              <a:rPr lang="en-US" smtClean="0"/>
              <a:t>23</a:t>
            </a:fld>
            <a:endParaRPr lang="en-US"/>
          </a:p>
        </p:txBody>
      </p:sp>
    </p:spTree>
    <p:extLst>
      <p:ext uri="{BB962C8B-B14F-4D97-AF65-F5344CB8AC3E}">
        <p14:creationId xmlns:p14="http://schemas.microsoft.com/office/powerpoint/2010/main" val="108614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E7B74-9616-FB7F-564B-C5F48C9D0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53B09B-7311-6D5E-3D2C-477C02E81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C6D82D-115F-A5FB-587E-7F3F41E882BD}"/>
              </a:ext>
            </a:extLst>
          </p:cNvPr>
          <p:cNvSpPr>
            <a:spLocks noGrp="1"/>
          </p:cNvSpPr>
          <p:nvPr>
            <p:ph type="body" idx="1"/>
          </p:nvPr>
        </p:nvSpPr>
        <p:spPr/>
        <p:txBody>
          <a:bodyPr/>
          <a:lstStyle/>
          <a:p>
            <a:r>
              <a:rPr lang="en-US" b="0" i="0" dirty="0"/>
              <a:t>Read the </a:t>
            </a:r>
            <a:r>
              <a:rPr lang="en-US" b="1" i="0" dirty="0"/>
              <a:t>Read Together 5A Water vs. Land on Earth </a:t>
            </a:r>
            <a:r>
              <a:rPr lang="en-US" b="0" i="0" dirty="0"/>
              <a:t>section on Page 123. </a:t>
            </a:r>
          </a:p>
        </p:txBody>
      </p:sp>
      <p:sp>
        <p:nvSpPr>
          <p:cNvPr id="4" name="Slide Number Placeholder 3">
            <a:extLst>
              <a:ext uri="{FF2B5EF4-FFF2-40B4-BE49-F238E27FC236}">
                <a16:creationId xmlns:a16="http://schemas.microsoft.com/office/drawing/2014/main" id="{A1237EE7-42BC-81FF-C127-32A20028D5F7}"/>
              </a:ext>
            </a:extLst>
          </p:cNvPr>
          <p:cNvSpPr>
            <a:spLocks noGrp="1"/>
          </p:cNvSpPr>
          <p:nvPr>
            <p:ph type="sldNum" sz="quarter" idx="5"/>
          </p:nvPr>
        </p:nvSpPr>
        <p:spPr/>
        <p:txBody>
          <a:bodyPr/>
          <a:lstStyle/>
          <a:p>
            <a:fld id="{F7C19E1B-9841-4947-956E-4E7489943B16}" type="slidenum">
              <a:rPr lang="en-US" smtClean="0"/>
              <a:t>24</a:t>
            </a:fld>
            <a:endParaRPr lang="en-US"/>
          </a:p>
        </p:txBody>
      </p:sp>
    </p:spTree>
    <p:extLst>
      <p:ext uri="{BB962C8B-B14F-4D97-AF65-F5344CB8AC3E}">
        <p14:creationId xmlns:p14="http://schemas.microsoft.com/office/powerpoint/2010/main" val="879922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6DE9D-F09E-68B1-3DE6-AFB351A788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25B3B6-FD88-FF9C-EE00-D16948CA40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797689-06D9-BCB3-2BAA-C0029C91D5C0}"/>
              </a:ext>
            </a:extLst>
          </p:cNvPr>
          <p:cNvSpPr>
            <a:spLocks noGrp="1"/>
          </p:cNvSpPr>
          <p:nvPr>
            <p:ph type="body" idx="1"/>
          </p:nvPr>
        </p:nvSpPr>
        <p:spPr/>
        <p:txBody>
          <a:bodyPr/>
          <a:lstStyle/>
          <a:p>
            <a:r>
              <a:rPr lang="en-US" b="0" i="0" dirty="0"/>
              <a:t>Read the </a:t>
            </a:r>
            <a:r>
              <a:rPr lang="en-US" b="1" i="0" dirty="0"/>
              <a:t>Read Together 5A Water vs. Land on Earth </a:t>
            </a:r>
            <a:r>
              <a:rPr lang="en-US" b="0" i="0" dirty="0"/>
              <a:t>section on Page 123. </a:t>
            </a:r>
          </a:p>
        </p:txBody>
      </p:sp>
      <p:sp>
        <p:nvSpPr>
          <p:cNvPr id="4" name="Slide Number Placeholder 3">
            <a:extLst>
              <a:ext uri="{FF2B5EF4-FFF2-40B4-BE49-F238E27FC236}">
                <a16:creationId xmlns:a16="http://schemas.microsoft.com/office/drawing/2014/main" id="{F2C22AE6-C2B8-E601-FCDD-EC7914A42AB1}"/>
              </a:ext>
            </a:extLst>
          </p:cNvPr>
          <p:cNvSpPr>
            <a:spLocks noGrp="1"/>
          </p:cNvSpPr>
          <p:nvPr>
            <p:ph type="sldNum" sz="quarter" idx="5"/>
          </p:nvPr>
        </p:nvSpPr>
        <p:spPr/>
        <p:txBody>
          <a:bodyPr/>
          <a:lstStyle/>
          <a:p>
            <a:fld id="{F7C19E1B-9841-4947-956E-4E7489943B16}" type="slidenum">
              <a:rPr lang="en-US" smtClean="0"/>
              <a:t>25</a:t>
            </a:fld>
            <a:endParaRPr lang="en-US"/>
          </a:p>
        </p:txBody>
      </p:sp>
    </p:spTree>
    <p:extLst>
      <p:ext uri="{BB962C8B-B14F-4D97-AF65-F5344CB8AC3E}">
        <p14:creationId xmlns:p14="http://schemas.microsoft.com/office/powerpoint/2010/main" val="1541838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9B069-7BED-FF60-0810-9FF4140027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CF586-F798-E35D-C2A5-0038B08FF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4656E9-7408-2199-4C35-A654E187A12A}"/>
              </a:ext>
            </a:extLst>
          </p:cNvPr>
          <p:cNvSpPr>
            <a:spLocks noGrp="1"/>
          </p:cNvSpPr>
          <p:nvPr>
            <p:ph type="body" idx="1"/>
          </p:nvPr>
        </p:nvSpPr>
        <p:spPr/>
        <p:txBody>
          <a:bodyPr/>
          <a:lstStyle/>
          <a:p>
            <a:r>
              <a:rPr lang="en-US" b="0" i="0" dirty="0"/>
              <a:t>More than 70 percent of the Earth’s surface is water.</a:t>
            </a:r>
          </a:p>
        </p:txBody>
      </p:sp>
      <p:sp>
        <p:nvSpPr>
          <p:cNvPr id="4" name="Slide Number Placeholder 3">
            <a:extLst>
              <a:ext uri="{FF2B5EF4-FFF2-40B4-BE49-F238E27FC236}">
                <a16:creationId xmlns:a16="http://schemas.microsoft.com/office/drawing/2014/main" id="{188A71E3-2E64-A51D-2CED-DD42781B4AD9}"/>
              </a:ext>
            </a:extLst>
          </p:cNvPr>
          <p:cNvSpPr>
            <a:spLocks noGrp="1"/>
          </p:cNvSpPr>
          <p:nvPr>
            <p:ph type="sldNum" sz="quarter" idx="5"/>
          </p:nvPr>
        </p:nvSpPr>
        <p:spPr/>
        <p:txBody>
          <a:bodyPr/>
          <a:lstStyle/>
          <a:p>
            <a:fld id="{F7C19E1B-9841-4947-956E-4E7489943B16}" type="slidenum">
              <a:rPr lang="en-US" smtClean="0"/>
              <a:t>26</a:t>
            </a:fld>
            <a:endParaRPr lang="en-US"/>
          </a:p>
        </p:txBody>
      </p:sp>
    </p:spTree>
    <p:extLst>
      <p:ext uri="{BB962C8B-B14F-4D97-AF65-F5344CB8AC3E}">
        <p14:creationId xmlns:p14="http://schemas.microsoft.com/office/powerpoint/2010/main" val="2363119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CA098-2D4F-FA92-444A-7137E1DEA3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DB4797-BA4A-6233-D936-0912C9F368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FA59F8-9DE0-1F2B-C1AC-7EAAE075B4D5}"/>
              </a:ext>
            </a:extLst>
          </p:cNvPr>
          <p:cNvSpPr>
            <a:spLocks noGrp="1"/>
          </p:cNvSpPr>
          <p:nvPr>
            <p:ph type="body" idx="1"/>
          </p:nvPr>
        </p:nvSpPr>
        <p:spPr/>
        <p:txBody>
          <a:bodyPr/>
          <a:lstStyle/>
          <a:p>
            <a:r>
              <a:rPr lang="en-US" b="0" i="0" dirty="0"/>
              <a:t>Have students turn to the </a:t>
            </a:r>
            <a:r>
              <a:rPr lang="en-US" b="1" i="0" dirty="0"/>
              <a:t>Science Notebook 5B Map of Missouri </a:t>
            </a:r>
            <a:r>
              <a:rPr lang="en-US" b="0" i="0" dirty="0"/>
              <a:t>section on Page 124. This map shows the major waterways and cities of Missouri.</a:t>
            </a:r>
          </a:p>
          <a:p>
            <a:endParaRPr lang="en-US" b="0" i="0" dirty="0"/>
          </a:p>
          <a:p>
            <a:r>
              <a:rPr lang="en-US" b="0" i="0" dirty="0"/>
              <a:t>Looking at the Map of Missouri, have students locate and place a square around the town or city in which they live. </a:t>
            </a:r>
          </a:p>
        </p:txBody>
      </p:sp>
      <p:sp>
        <p:nvSpPr>
          <p:cNvPr id="4" name="Slide Number Placeholder 3">
            <a:extLst>
              <a:ext uri="{FF2B5EF4-FFF2-40B4-BE49-F238E27FC236}">
                <a16:creationId xmlns:a16="http://schemas.microsoft.com/office/drawing/2014/main" id="{75F5676E-A13E-26CA-2037-B4F9B64BA77E}"/>
              </a:ext>
            </a:extLst>
          </p:cNvPr>
          <p:cNvSpPr>
            <a:spLocks noGrp="1"/>
          </p:cNvSpPr>
          <p:nvPr>
            <p:ph type="sldNum" sz="quarter" idx="5"/>
          </p:nvPr>
        </p:nvSpPr>
        <p:spPr/>
        <p:txBody>
          <a:bodyPr/>
          <a:lstStyle/>
          <a:p>
            <a:fld id="{F7C19E1B-9841-4947-956E-4E7489943B16}" type="slidenum">
              <a:rPr lang="en-US" smtClean="0"/>
              <a:t>27</a:t>
            </a:fld>
            <a:endParaRPr lang="en-US"/>
          </a:p>
        </p:txBody>
      </p:sp>
    </p:spTree>
    <p:extLst>
      <p:ext uri="{BB962C8B-B14F-4D97-AF65-F5344CB8AC3E}">
        <p14:creationId xmlns:p14="http://schemas.microsoft.com/office/powerpoint/2010/main" val="1647632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63F86-22A4-D661-B7A1-CB2CA0A3F5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3A0C52-7F49-55B1-8099-06E71D8471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2B0699-B402-188A-4974-DB07C2BEECF9}"/>
              </a:ext>
            </a:extLst>
          </p:cNvPr>
          <p:cNvSpPr>
            <a:spLocks noGrp="1"/>
          </p:cNvSpPr>
          <p:nvPr>
            <p:ph type="body" idx="1"/>
          </p:nvPr>
        </p:nvSpPr>
        <p:spPr/>
        <p:txBody>
          <a:bodyPr/>
          <a:lstStyle/>
          <a:p>
            <a:r>
              <a:rPr lang="en-US" b="0" i="0" dirty="0"/>
              <a:t>Have them identify what bodies of water are near them. Then have them circle the largest bodies of water in Missouri and label them as lake, river, stream, ocean, or glacier.</a:t>
            </a:r>
          </a:p>
        </p:txBody>
      </p:sp>
      <p:sp>
        <p:nvSpPr>
          <p:cNvPr id="4" name="Slide Number Placeholder 3">
            <a:extLst>
              <a:ext uri="{FF2B5EF4-FFF2-40B4-BE49-F238E27FC236}">
                <a16:creationId xmlns:a16="http://schemas.microsoft.com/office/drawing/2014/main" id="{C7EC9B92-61B0-30D4-BCBE-3D04E4645348}"/>
              </a:ext>
            </a:extLst>
          </p:cNvPr>
          <p:cNvSpPr>
            <a:spLocks noGrp="1"/>
          </p:cNvSpPr>
          <p:nvPr>
            <p:ph type="sldNum" sz="quarter" idx="5"/>
          </p:nvPr>
        </p:nvSpPr>
        <p:spPr/>
        <p:txBody>
          <a:bodyPr/>
          <a:lstStyle/>
          <a:p>
            <a:fld id="{F7C19E1B-9841-4947-956E-4E7489943B16}" type="slidenum">
              <a:rPr lang="en-US" smtClean="0"/>
              <a:t>28</a:t>
            </a:fld>
            <a:endParaRPr lang="en-US"/>
          </a:p>
        </p:txBody>
      </p:sp>
    </p:spTree>
    <p:extLst>
      <p:ext uri="{BB962C8B-B14F-4D97-AF65-F5344CB8AC3E}">
        <p14:creationId xmlns:p14="http://schemas.microsoft.com/office/powerpoint/2010/main" val="302901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552BF-3F82-8BAB-EBFC-004E1354A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66947-6BFC-81E9-E293-4862FBE46E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19E30C-4C46-BC34-4DE1-055AA20E2EB5}"/>
              </a:ext>
            </a:extLst>
          </p:cNvPr>
          <p:cNvSpPr>
            <a:spLocks noGrp="1"/>
          </p:cNvSpPr>
          <p:nvPr>
            <p:ph type="body" idx="1"/>
          </p:nvPr>
        </p:nvSpPr>
        <p:spPr/>
        <p:txBody>
          <a:bodyPr/>
          <a:lstStyle/>
          <a:p>
            <a:r>
              <a:rPr lang="en-US" b="0" i="0" dirty="0"/>
              <a:t>Make note of the Mississippi and Missouri river systems. </a:t>
            </a:r>
            <a:r>
              <a:rPr lang="en-US" b="1" i="0" dirty="0"/>
              <a:t>Can these waterways be both liquid and solid? How and when? </a:t>
            </a:r>
            <a:r>
              <a:rPr lang="en-US" b="0" i="1" dirty="0"/>
              <a:t>Justify your answer. </a:t>
            </a:r>
            <a:r>
              <a:rPr lang="en-US" b="0" i="0" dirty="0"/>
              <a:t>Remind students of climate and how it can affect what landforms we see in our neighborhood and around the world.</a:t>
            </a:r>
          </a:p>
        </p:txBody>
      </p:sp>
      <p:sp>
        <p:nvSpPr>
          <p:cNvPr id="4" name="Slide Number Placeholder 3">
            <a:extLst>
              <a:ext uri="{FF2B5EF4-FFF2-40B4-BE49-F238E27FC236}">
                <a16:creationId xmlns:a16="http://schemas.microsoft.com/office/drawing/2014/main" id="{05E7C828-5151-7702-2E08-41AB4AE9EC22}"/>
              </a:ext>
            </a:extLst>
          </p:cNvPr>
          <p:cNvSpPr>
            <a:spLocks noGrp="1"/>
          </p:cNvSpPr>
          <p:nvPr>
            <p:ph type="sldNum" sz="quarter" idx="5"/>
          </p:nvPr>
        </p:nvSpPr>
        <p:spPr/>
        <p:txBody>
          <a:bodyPr/>
          <a:lstStyle/>
          <a:p>
            <a:fld id="{F7C19E1B-9841-4947-956E-4E7489943B16}" type="slidenum">
              <a:rPr lang="en-US" smtClean="0"/>
              <a:t>29</a:t>
            </a:fld>
            <a:endParaRPr lang="en-US"/>
          </a:p>
        </p:txBody>
      </p:sp>
    </p:spTree>
    <p:extLst>
      <p:ext uri="{BB962C8B-B14F-4D97-AF65-F5344CB8AC3E}">
        <p14:creationId xmlns:p14="http://schemas.microsoft.com/office/powerpoint/2010/main" val="731941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A3C29-AA0A-AD27-55C2-987E5F17DB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A3EEC9-F24D-32D4-22CA-7D2743ECB5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5ACD73-E073-1238-2EBD-B1A184A48246}"/>
              </a:ext>
            </a:extLst>
          </p:cNvPr>
          <p:cNvSpPr>
            <a:spLocks noGrp="1"/>
          </p:cNvSpPr>
          <p:nvPr>
            <p:ph type="body" idx="1"/>
          </p:nvPr>
        </p:nvSpPr>
        <p:spPr/>
        <p:txBody>
          <a:bodyPr/>
          <a:lstStyle/>
          <a:p>
            <a:r>
              <a:rPr lang="en-US" b="0" i="0" dirty="0"/>
              <a:t>From the MDC Teacher Portal, display the Map of Missouri and the World map. Zoom in to find where you live in Missouri.</a:t>
            </a:r>
          </a:p>
        </p:txBody>
      </p:sp>
      <p:sp>
        <p:nvSpPr>
          <p:cNvPr id="4" name="Slide Number Placeholder 3">
            <a:extLst>
              <a:ext uri="{FF2B5EF4-FFF2-40B4-BE49-F238E27FC236}">
                <a16:creationId xmlns:a16="http://schemas.microsoft.com/office/drawing/2014/main" id="{5F7561C6-F91C-43D9-A874-652A3F4062C6}"/>
              </a:ext>
            </a:extLst>
          </p:cNvPr>
          <p:cNvSpPr>
            <a:spLocks noGrp="1"/>
          </p:cNvSpPr>
          <p:nvPr>
            <p:ph type="sldNum" sz="quarter" idx="5"/>
          </p:nvPr>
        </p:nvSpPr>
        <p:spPr/>
        <p:txBody>
          <a:bodyPr/>
          <a:lstStyle/>
          <a:p>
            <a:fld id="{F7C19E1B-9841-4947-956E-4E7489943B16}" type="slidenum">
              <a:rPr lang="en-US" smtClean="0"/>
              <a:t>30</a:t>
            </a:fld>
            <a:endParaRPr lang="en-US"/>
          </a:p>
        </p:txBody>
      </p:sp>
    </p:spTree>
    <p:extLst>
      <p:ext uri="{BB962C8B-B14F-4D97-AF65-F5344CB8AC3E}">
        <p14:creationId xmlns:p14="http://schemas.microsoft.com/office/powerpoint/2010/main" val="1692347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D5EDD-7916-076B-2B5C-DA396A8336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65F4AF-C70E-FBE8-18A6-98461E5CE4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87DCE5-BF75-EBC1-3AE9-97904D3D84CB}"/>
              </a:ext>
            </a:extLst>
          </p:cNvPr>
          <p:cNvSpPr>
            <a:spLocks noGrp="1"/>
          </p:cNvSpPr>
          <p:nvPr>
            <p:ph type="body" idx="1"/>
          </p:nvPr>
        </p:nvSpPr>
        <p:spPr/>
        <p:txBody>
          <a:bodyPr/>
          <a:lstStyle/>
          <a:p>
            <a:r>
              <a:rPr lang="en-US" i="0" dirty="0"/>
              <a:t>Create a T-Chart on board or chart paper to be hung on the wall. T-Chart should have two categories: water and land.</a:t>
            </a:r>
          </a:p>
          <a:p>
            <a:endParaRPr lang="en-US" i="0" dirty="0"/>
          </a:p>
          <a:p>
            <a:r>
              <a:rPr lang="en-US" i="0" dirty="0"/>
              <a:t>Distribute a sticky note to each student and direct them to write their name on it.</a:t>
            </a:r>
          </a:p>
          <a:p>
            <a:endParaRPr lang="en-US" i="0" dirty="0"/>
          </a:p>
          <a:p>
            <a:r>
              <a:rPr lang="en-US" i="0" dirty="0"/>
              <a:t>Use an inflatable globe and toss it to a student and have them pay attention to where their right thumb lands. </a:t>
            </a:r>
          </a:p>
          <a:p>
            <a:endParaRPr lang="en-US" i="0" dirty="0"/>
          </a:p>
          <a:p>
            <a:r>
              <a:rPr lang="en-US" b="1" i="0" dirty="0"/>
              <a:t>When you catch the Earth, where is your right thumb? Is it on land or water?</a:t>
            </a:r>
            <a:r>
              <a:rPr lang="en-US" i="0" dirty="0"/>
              <a:t> Have students remember if their thumb was on land or water. Have students place sticky notes with their name onto the correct column of either land or water on the T-Chart. </a:t>
            </a:r>
          </a:p>
          <a:p>
            <a:endParaRPr lang="en-US" i="0" dirty="0"/>
          </a:p>
          <a:p>
            <a:r>
              <a:rPr lang="en-US" i="0" dirty="0"/>
              <a:t>Complete rotation until all students have had a turn.</a:t>
            </a:r>
          </a:p>
        </p:txBody>
      </p:sp>
      <p:sp>
        <p:nvSpPr>
          <p:cNvPr id="4" name="Slide Number Placeholder 3">
            <a:extLst>
              <a:ext uri="{FF2B5EF4-FFF2-40B4-BE49-F238E27FC236}">
                <a16:creationId xmlns:a16="http://schemas.microsoft.com/office/drawing/2014/main" id="{4D871EF7-6C20-9753-5E82-6992DE744502}"/>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38157543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CCB46-28A7-B7DB-2553-A3610BA21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5E5ECA-0B8C-7559-69F9-0AFFF53764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53B85-53F6-1DE5-7502-D9AC8E869AF4}"/>
              </a:ext>
            </a:extLst>
          </p:cNvPr>
          <p:cNvSpPr>
            <a:spLocks noGrp="1"/>
          </p:cNvSpPr>
          <p:nvPr>
            <p:ph type="body" idx="1"/>
          </p:nvPr>
        </p:nvSpPr>
        <p:spPr/>
        <p:txBody>
          <a:bodyPr/>
          <a:lstStyle/>
          <a:p>
            <a:endParaRPr lang="en-US" b="0" i="0" dirty="0"/>
          </a:p>
        </p:txBody>
      </p:sp>
      <p:sp>
        <p:nvSpPr>
          <p:cNvPr id="4" name="Slide Number Placeholder 3">
            <a:extLst>
              <a:ext uri="{FF2B5EF4-FFF2-40B4-BE49-F238E27FC236}">
                <a16:creationId xmlns:a16="http://schemas.microsoft.com/office/drawing/2014/main" id="{DB77C99D-8F0D-AA06-829D-836C9B73A389}"/>
              </a:ext>
            </a:extLst>
          </p:cNvPr>
          <p:cNvSpPr>
            <a:spLocks noGrp="1"/>
          </p:cNvSpPr>
          <p:nvPr>
            <p:ph type="sldNum" sz="quarter" idx="5"/>
          </p:nvPr>
        </p:nvSpPr>
        <p:spPr/>
        <p:txBody>
          <a:bodyPr/>
          <a:lstStyle/>
          <a:p>
            <a:fld id="{F7C19E1B-9841-4947-956E-4E7489943B16}" type="slidenum">
              <a:rPr lang="en-US" smtClean="0"/>
              <a:t>31</a:t>
            </a:fld>
            <a:endParaRPr lang="en-US"/>
          </a:p>
        </p:txBody>
      </p:sp>
    </p:spTree>
    <p:extLst>
      <p:ext uri="{BB962C8B-B14F-4D97-AF65-F5344CB8AC3E}">
        <p14:creationId xmlns:p14="http://schemas.microsoft.com/office/powerpoint/2010/main" val="34008527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19794-F8FA-6C1A-5C52-64BA1CDEF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58072D-D19A-C43F-DCB7-56892611B7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B62F74-6F33-FC34-A8B9-37578EF506E2}"/>
              </a:ext>
            </a:extLst>
          </p:cNvPr>
          <p:cNvSpPr>
            <a:spLocks noGrp="1"/>
          </p:cNvSpPr>
          <p:nvPr>
            <p:ph type="body" idx="1"/>
          </p:nvPr>
        </p:nvSpPr>
        <p:spPr/>
        <p:txBody>
          <a:bodyPr/>
          <a:lstStyle/>
          <a:p>
            <a:endParaRPr lang="en-US" b="0" i="0" dirty="0"/>
          </a:p>
        </p:txBody>
      </p:sp>
      <p:sp>
        <p:nvSpPr>
          <p:cNvPr id="4" name="Slide Number Placeholder 3">
            <a:extLst>
              <a:ext uri="{FF2B5EF4-FFF2-40B4-BE49-F238E27FC236}">
                <a16:creationId xmlns:a16="http://schemas.microsoft.com/office/drawing/2014/main" id="{20791F8B-99E1-8786-FC80-8A7100818325}"/>
              </a:ext>
            </a:extLst>
          </p:cNvPr>
          <p:cNvSpPr>
            <a:spLocks noGrp="1"/>
          </p:cNvSpPr>
          <p:nvPr>
            <p:ph type="sldNum" sz="quarter" idx="5"/>
          </p:nvPr>
        </p:nvSpPr>
        <p:spPr/>
        <p:txBody>
          <a:bodyPr/>
          <a:lstStyle/>
          <a:p>
            <a:fld id="{F7C19E1B-9841-4947-956E-4E7489943B16}" type="slidenum">
              <a:rPr lang="en-US" smtClean="0"/>
              <a:t>32</a:t>
            </a:fld>
            <a:endParaRPr lang="en-US"/>
          </a:p>
        </p:txBody>
      </p:sp>
    </p:spTree>
    <p:extLst>
      <p:ext uri="{BB962C8B-B14F-4D97-AF65-F5344CB8AC3E}">
        <p14:creationId xmlns:p14="http://schemas.microsoft.com/office/powerpoint/2010/main" val="1775986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D6B95-2911-A480-2E73-7B4A528A6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8739FC-7582-98C0-DF91-A1A076CC70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AD1AFB-E9DC-7453-9679-942A8308ECC5}"/>
              </a:ext>
            </a:extLst>
          </p:cNvPr>
          <p:cNvSpPr>
            <a:spLocks noGrp="1"/>
          </p:cNvSpPr>
          <p:nvPr>
            <p:ph type="body" idx="1"/>
          </p:nvPr>
        </p:nvSpPr>
        <p:spPr/>
        <p:txBody>
          <a:bodyPr/>
          <a:lstStyle/>
          <a:p>
            <a:endParaRPr lang="en-US" b="0" i="0" dirty="0"/>
          </a:p>
        </p:txBody>
      </p:sp>
      <p:sp>
        <p:nvSpPr>
          <p:cNvPr id="4" name="Slide Number Placeholder 3">
            <a:extLst>
              <a:ext uri="{FF2B5EF4-FFF2-40B4-BE49-F238E27FC236}">
                <a16:creationId xmlns:a16="http://schemas.microsoft.com/office/drawing/2014/main" id="{2C32AC50-1897-F294-9CE6-BC4682236CCF}"/>
              </a:ext>
            </a:extLst>
          </p:cNvPr>
          <p:cNvSpPr>
            <a:spLocks noGrp="1"/>
          </p:cNvSpPr>
          <p:nvPr>
            <p:ph type="sldNum" sz="quarter" idx="5"/>
          </p:nvPr>
        </p:nvSpPr>
        <p:spPr/>
        <p:txBody>
          <a:bodyPr/>
          <a:lstStyle/>
          <a:p>
            <a:fld id="{F7C19E1B-9841-4947-956E-4E7489943B16}" type="slidenum">
              <a:rPr lang="en-US" smtClean="0"/>
              <a:t>33</a:t>
            </a:fld>
            <a:endParaRPr lang="en-US"/>
          </a:p>
        </p:txBody>
      </p:sp>
    </p:spTree>
    <p:extLst>
      <p:ext uri="{BB962C8B-B14F-4D97-AF65-F5344CB8AC3E}">
        <p14:creationId xmlns:p14="http://schemas.microsoft.com/office/powerpoint/2010/main" val="3760461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F4310-63C9-BD3D-9C23-EC1F9C5FE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E958B6-874F-8497-CDE0-5474CA4B6C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2CDE83-4CF5-2790-EAB8-5FB56982292D}"/>
              </a:ext>
            </a:extLst>
          </p:cNvPr>
          <p:cNvSpPr>
            <a:spLocks noGrp="1"/>
          </p:cNvSpPr>
          <p:nvPr>
            <p:ph type="body" idx="1"/>
          </p:nvPr>
        </p:nvSpPr>
        <p:spPr/>
        <p:txBody>
          <a:bodyPr/>
          <a:lstStyle/>
          <a:p>
            <a:r>
              <a:rPr lang="en-US" b="0" i="0" dirty="0"/>
              <a:t>Now zoom out on the </a:t>
            </a:r>
            <a:r>
              <a:rPr lang="en-US" b="0" i="1" dirty="0"/>
              <a:t>Map of Missouri and the World</a:t>
            </a:r>
            <a:r>
              <a:rPr lang="en-US" b="0" i="0" dirty="0"/>
              <a:t> link. Allow students to find the ocean and glaciers.</a:t>
            </a:r>
          </a:p>
        </p:txBody>
      </p:sp>
      <p:sp>
        <p:nvSpPr>
          <p:cNvPr id="4" name="Slide Number Placeholder 3">
            <a:extLst>
              <a:ext uri="{FF2B5EF4-FFF2-40B4-BE49-F238E27FC236}">
                <a16:creationId xmlns:a16="http://schemas.microsoft.com/office/drawing/2014/main" id="{DAEC6A0D-25CA-7CC2-2400-4126804737D4}"/>
              </a:ext>
            </a:extLst>
          </p:cNvPr>
          <p:cNvSpPr>
            <a:spLocks noGrp="1"/>
          </p:cNvSpPr>
          <p:nvPr>
            <p:ph type="sldNum" sz="quarter" idx="5"/>
          </p:nvPr>
        </p:nvSpPr>
        <p:spPr/>
        <p:txBody>
          <a:bodyPr/>
          <a:lstStyle/>
          <a:p>
            <a:fld id="{F7C19E1B-9841-4947-956E-4E7489943B16}" type="slidenum">
              <a:rPr lang="en-US" smtClean="0"/>
              <a:t>34</a:t>
            </a:fld>
            <a:endParaRPr lang="en-US"/>
          </a:p>
        </p:txBody>
      </p:sp>
    </p:spTree>
    <p:extLst>
      <p:ext uri="{BB962C8B-B14F-4D97-AF65-F5344CB8AC3E}">
        <p14:creationId xmlns:p14="http://schemas.microsoft.com/office/powerpoint/2010/main" val="1204702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C6A51-9913-899C-1F8E-3F75D506A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E73692-F184-A14E-B2E1-EDEC4C4400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8A279D-F4BC-2964-37C3-B81DC70D9ACB}"/>
              </a:ext>
            </a:extLst>
          </p:cNvPr>
          <p:cNvSpPr>
            <a:spLocks noGrp="1"/>
          </p:cNvSpPr>
          <p:nvPr>
            <p:ph type="body" idx="1"/>
          </p:nvPr>
        </p:nvSpPr>
        <p:spPr/>
        <p:txBody>
          <a:bodyPr/>
          <a:lstStyle/>
          <a:p>
            <a:r>
              <a:rPr lang="en-US" b="0" i="0" dirty="0"/>
              <a:t>Now zoom out on the </a:t>
            </a:r>
            <a:r>
              <a:rPr lang="en-US" b="0" i="1" dirty="0"/>
              <a:t>Map of Missouri and the World</a:t>
            </a:r>
            <a:r>
              <a:rPr lang="en-US" b="0" i="0" dirty="0"/>
              <a:t> link. Allow students to find the ocean and glaciers.</a:t>
            </a:r>
          </a:p>
        </p:txBody>
      </p:sp>
      <p:sp>
        <p:nvSpPr>
          <p:cNvPr id="4" name="Slide Number Placeholder 3">
            <a:extLst>
              <a:ext uri="{FF2B5EF4-FFF2-40B4-BE49-F238E27FC236}">
                <a16:creationId xmlns:a16="http://schemas.microsoft.com/office/drawing/2014/main" id="{5A21C14C-D9C6-C195-61F7-4D56B8FFF45F}"/>
              </a:ext>
            </a:extLst>
          </p:cNvPr>
          <p:cNvSpPr>
            <a:spLocks noGrp="1"/>
          </p:cNvSpPr>
          <p:nvPr>
            <p:ph type="sldNum" sz="quarter" idx="5"/>
          </p:nvPr>
        </p:nvSpPr>
        <p:spPr/>
        <p:txBody>
          <a:bodyPr/>
          <a:lstStyle/>
          <a:p>
            <a:fld id="{F7C19E1B-9841-4947-956E-4E7489943B16}" type="slidenum">
              <a:rPr lang="en-US" smtClean="0"/>
              <a:t>35</a:t>
            </a:fld>
            <a:endParaRPr lang="en-US"/>
          </a:p>
        </p:txBody>
      </p:sp>
    </p:spTree>
    <p:extLst>
      <p:ext uri="{BB962C8B-B14F-4D97-AF65-F5344CB8AC3E}">
        <p14:creationId xmlns:p14="http://schemas.microsoft.com/office/powerpoint/2010/main" val="4003826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6CCEE-827C-BAFD-EA8B-560EFFFEEB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809B31-BCDA-BBA0-C796-470DFDD79F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2A246E-931B-BD54-1919-D10646D4225A}"/>
              </a:ext>
            </a:extLst>
          </p:cNvPr>
          <p:cNvSpPr>
            <a:spLocks noGrp="1"/>
          </p:cNvSpPr>
          <p:nvPr>
            <p:ph type="body" idx="1"/>
          </p:nvPr>
        </p:nvSpPr>
        <p:spPr/>
        <p:txBody>
          <a:bodyPr/>
          <a:lstStyle/>
          <a:p>
            <a:r>
              <a:rPr lang="en-US" b="0" i="0" dirty="0"/>
              <a:t>After exploring the concept of different landforms and bodies of water, have students open their student guides to the </a:t>
            </a:r>
            <a:r>
              <a:rPr lang="en-US" b="1" i="0" dirty="0"/>
              <a:t>5B Claim, Evidence, Reasoning</a:t>
            </a:r>
            <a:r>
              <a:rPr lang="en-US" b="0" i="0" dirty="0"/>
              <a:t> section on Page 126. Guide students through the page. Students will create a travel brochure of at least 3 places they want to explore with different bodies of water and their reason for wanting to visit. Students should include the name of each place, a description including the body of water of that place, and a drawing. Students will share their travel brochure with their classmates and explain if they can find similar bodies of water in Missouri. Students can attach their brochure to their student notebook on Page 126.</a:t>
            </a:r>
          </a:p>
        </p:txBody>
      </p:sp>
      <p:sp>
        <p:nvSpPr>
          <p:cNvPr id="4" name="Slide Number Placeholder 3">
            <a:extLst>
              <a:ext uri="{FF2B5EF4-FFF2-40B4-BE49-F238E27FC236}">
                <a16:creationId xmlns:a16="http://schemas.microsoft.com/office/drawing/2014/main" id="{6A1BB8A5-DDB1-94C2-E6B0-1650FE50D778}"/>
              </a:ext>
            </a:extLst>
          </p:cNvPr>
          <p:cNvSpPr>
            <a:spLocks noGrp="1"/>
          </p:cNvSpPr>
          <p:nvPr>
            <p:ph type="sldNum" sz="quarter" idx="5"/>
          </p:nvPr>
        </p:nvSpPr>
        <p:spPr/>
        <p:txBody>
          <a:bodyPr/>
          <a:lstStyle/>
          <a:p>
            <a:fld id="{F7C19E1B-9841-4947-956E-4E7489943B16}" type="slidenum">
              <a:rPr lang="en-US" smtClean="0"/>
              <a:t>36</a:t>
            </a:fld>
            <a:endParaRPr lang="en-US"/>
          </a:p>
        </p:txBody>
      </p:sp>
    </p:spTree>
    <p:extLst>
      <p:ext uri="{BB962C8B-B14F-4D97-AF65-F5344CB8AC3E}">
        <p14:creationId xmlns:p14="http://schemas.microsoft.com/office/powerpoint/2010/main" val="3190252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5575C-87E6-E97A-F378-18E3734CBC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8E8670-20BD-156E-68B4-1E6251654C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3E05D9-AEE3-8E28-03CD-0657D3A0D303}"/>
              </a:ext>
            </a:extLst>
          </p:cNvPr>
          <p:cNvSpPr>
            <a:spLocks noGrp="1"/>
          </p:cNvSpPr>
          <p:nvPr>
            <p:ph type="body" idx="1"/>
          </p:nvPr>
        </p:nvSpPr>
        <p:spPr/>
        <p:txBody>
          <a:bodyPr/>
          <a:lstStyle/>
          <a:p>
            <a:r>
              <a:rPr lang="en-US" b="0" i="0" dirty="0"/>
              <a:t>After exploring the concept of different landforms and bodies of water, have students open their student guides to the </a:t>
            </a:r>
            <a:r>
              <a:rPr lang="en-US" b="1" i="0" dirty="0"/>
              <a:t>5B Claim, Evidence, Reasoning</a:t>
            </a:r>
            <a:r>
              <a:rPr lang="en-US" b="0" i="0" dirty="0"/>
              <a:t> section on Page 126. Guide students through the page. Students will create a travel brochure of at least 3 places they want to explore with different bodies of water and their reason for wanting to visit. Students should include the name of each place, a description including the body of water of that place, and a drawing. Students will share their travel brochure with their classmates and explain if they can find similar bodies of water in Missouri. Students can attach their brochure to their student notebook on Page 126.</a:t>
            </a:r>
          </a:p>
        </p:txBody>
      </p:sp>
      <p:sp>
        <p:nvSpPr>
          <p:cNvPr id="4" name="Slide Number Placeholder 3">
            <a:extLst>
              <a:ext uri="{FF2B5EF4-FFF2-40B4-BE49-F238E27FC236}">
                <a16:creationId xmlns:a16="http://schemas.microsoft.com/office/drawing/2014/main" id="{F1EAEA7F-0B47-01F0-4614-7EBC69945D0A}"/>
              </a:ext>
            </a:extLst>
          </p:cNvPr>
          <p:cNvSpPr>
            <a:spLocks noGrp="1"/>
          </p:cNvSpPr>
          <p:nvPr>
            <p:ph type="sldNum" sz="quarter" idx="5"/>
          </p:nvPr>
        </p:nvSpPr>
        <p:spPr/>
        <p:txBody>
          <a:bodyPr/>
          <a:lstStyle/>
          <a:p>
            <a:fld id="{F7C19E1B-9841-4947-956E-4E7489943B16}" type="slidenum">
              <a:rPr lang="en-US" smtClean="0"/>
              <a:t>37</a:t>
            </a:fld>
            <a:endParaRPr lang="en-US"/>
          </a:p>
        </p:txBody>
      </p:sp>
    </p:spTree>
    <p:extLst>
      <p:ext uri="{BB962C8B-B14F-4D97-AF65-F5344CB8AC3E}">
        <p14:creationId xmlns:p14="http://schemas.microsoft.com/office/powerpoint/2010/main" val="10253262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0B706-875B-A2F2-54BE-ED92C8F064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D753AC-12A0-2661-4D79-5BA2B49DAD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41F08-67AC-F5B6-975C-EDDAAE605352}"/>
              </a:ext>
            </a:extLst>
          </p:cNvPr>
          <p:cNvSpPr>
            <a:spLocks noGrp="1"/>
          </p:cNvSpPr>
          <p:nvPr>
            <p:ph type="body" idx="1"/>
          </p:nvPr>
        </p:nvSpPr>
        <p:spPr/>
        <p:txBody>
          <a:bodyPr/>
          <a:lstStyle/>
          <a:p>
            <a:r>
              <a:rPr lang="en-US" b="0" i="0" dirty="0"/>
              <a:t>Students can attach their brochure to their student notebook on Page 126.</a:t>
            </a:r>
          </a:p>
          <a:p>
            <a:endParaRPr lang="en-US" b="0" i="0" dirty="0"/>
          </a:p>
          <a:p>
            <a:r>
              <a:rPr lang="en-US" b="1" i="0" dirty="0"/>
              <a:t>Rubric:</a:t>
            </a:r>
          </a:p>
          <a:p>
            <a:pPr marL="171450" indent="-171450">
              <a:buFont typeface="Arial" panose="020B0604020202020204" pitchFamily="34" charset="0"/>
              <a:buChar char="•"/>
            </a:pPr>
            <a:r>
              <a:rPr lang="en-US" b="0" i="0" dirty="0"/>
              <a:t>4 (Exceeds) – Student lists and describes 3 bodies of water, including the name of each place, a description of each place, and a drawing of each place. Student accurately explains why some bodies of water are in Missouri and others in another part of the world.</a:t>
            </a:r>
          </a:p>
          <a:p>
            <a:pPr marL="171450" indent="-171450">
              <a:buFont typeface="Arial" panose="020B0604020202020204" pitchFamily="34" charset="0"/>
              <a:buChar char="•"/>
            </a:pPr>
            <a:r>
              <a:rPr lang="en-US" b="0" i="0" dirty="0"/>
              <a:t>3 (Meets) – Student lists and describes 2 bodies of water, including the name of each place, a description of each place, and a drawing of each place. Student somewhat explains why some bodies of water are in Missouri and others in another part of the world.</a:t>
            </a:r>
          </a:p>
          <a:p>
            <a:pPr marL="171450" indent="-171450">
              <a:buFont typeface="Arial" panose="020B0604020202020204" pitchFamily="34" charset="0"/>
              <a:buChar char="•"/>
            </a:pPr>
            <a:r>
              <a:rPr lang="en-US" b="0" i="0" dirty="0"/>
              <a:t>2 (Partially meets) – Student lists and describes 1 body of water, including the name, a description, and a drawing. Student inaccurately explains why some bodies of water are in Missouri and others in another part of the world.</a:t>
            </a:r>
          </a:p>
          <a:p>
            <a:pPr marL="171450" indent="-171450">
              <a:buFont typeface="Arial" panose="020B0604020202020204" pitchFamily="34" charset="0"/>
              <a:buChar char="•"/>
            </a:pPr>
            <a:r>
              <a:rPr lang="en-US" b="0" i="0" dirty="0"/>
              <a:t>1 (Doesn’t meet) – Student does not list or describe any body of water. Student does not explain why bodies of water are in Missouri or in another part of the world.</a:t>
            </a:r>
          </a:p>
        </p:txBody>
      </p:sp>
      <p:sp>
        <p:nvSpPr>
          <p:cNvPr id="4" name="Slide Number Placeholder 3">
            <a:extLst>
              <a:ext uri="{FF2B5EF4-FFF2-40B4-BE49-F238E27FC236}">
                <a16:creationId xmlns:a16="http://schemas.microsoft.com/office/drawing/2014/main" id="{67D5250E-E842-F271-8F5F-C6ECEB8A8AEB}"/>
              </a:ext>
            </a:extLst>
          </p:cNvPr>
          <p:cNvSpPr>
            <a:spLocks noGrp="1"/>
          </p:cNvSpPr>
          <p:nvPr>
            <p:ph type="sldNum" sz="quarter" idx="5"/>
          </p:nvPr>
        </p:nvSpPr>
        <p:spPr/>
        <p:txBody>
          <a:bodyPr/>
          <a:lstStyle/>
          <a:p>
            <a:fld id="{F7C19E1B-9841-4947-956E-4E7489943B16}" type="slidenum">
              <a:rPr lang="en-US" smtClean="0"/>
              <a:t>38</a:t>
            </a:fld>
            <a:endParaRPr lang="en-US"/>
          </a:p>
        </p:txBody>
      </p:sp>
    </p:spTree>
    <p:extLst>
      <p:ext uri="{BB962C8B-B14F-4D97-AF65-F5344CB8AC3E}">
        <p14:creationId xmlns:p14="http://schemas.microsoft.com/office/powerpoint/2010/main" val="230052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7F670-3CEF-426F-B3E9-394A2B7CD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378C2F-DB4E-5CB0-2826-3DCE578315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199626-DB5E-A9AA-BE3E-B2EC5E3A40FA}"/>
              </a:ext>
            </a:extLst>
          </p:cNvPr>
          <p:cNvSpPr>
            <a:spLocks noGrp="1"/>
          </p:cNvSpPr>
          <p:nvPr>
            <p:ph type="body" idx="1"/>
          </p:nvPr>
        </p:nvSpPr>
        <p:spPr/>
        <p:txBody>
          <a:bodyPr/>
          <a:lstStyle/>
          <a:p>
            <a:r>
              <a:rPr lang="en-US" i="0" dirty="0"/>
              <a:t>Tally the number of sticky notes in each column and place totals on the same chart for the class to see.</a:t>
            </a:r>
          </a:p>
        </p:txBody>
      </p:sp>
      <p:sp>
        <p:nvSpPr>
          <p:cNvPr id="4" name="Slide Number Placeholder 3">
            <a:extLst>
              <a:ext uri="{FF2B5EF4-FFF2-40B4-BE49-F238E27FC236}">
                <a16:creationId xmlns:a16="http://schemas.microsoft.com/office/drawing/2014/main" id="{A9EA30E4-775B-7ABA-C2D2-A30D41422691}"/>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2277815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C9381-0FD1-5948-DF71-EE99B9751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DE8C7D-B669-FE3B-6596-7FCA2491D5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B99C75-7294-06D7-940D-0F52EAB22F13}"/>
              </a:ext>
            </a:extLst>
          </p:cNvPr>
          <p:cNvSpPr>
            <a:spLocks noGrp="1"/>
          </p:cNvSpPr>
          <p:nvPr>
            <p:ph type="body" idx="1"/>
          </p:nvPr>
        </p:nvSpPr>
        <p:spPr/>
        <p:txBody>
          <a:bodyPr/>
          <a:lstStyle/>
          <a:p>
            <a:r>
              <a:rPr lang="en-US" i="0" dirty="0"/>
              <a:t>Have students write these totals in their student guides on the </a:t>
            </a:r>
            <a:r>
              <a:rPr lang="en-US" b="1" i="0" dirty="0"/>
              <a:t>Science Notebook 5B Water or Land? </a:t>
            </a:r>
            <a:r>
              <a:rPr lang="en-US" i="0" dirty="0"/>
              <a:t>section on Page 121. Have students fill in the bar graph to represent water and land class totals.</a:t>
            </a:r>
          </a:p>
        </p:txBody>
      </p:sp>
      <p:sp>
        <p:nvSpPr>
          <p:cNvPr id="4" name="Slide Number Placeholder 3">
            <a:extLst>
              <a:ext uri="{FF2B5EF4-FFF2-40B4-BE49-F238E27FC236}">
                <a16:creationId xmlns:a16="http://schemas.microsoft.com/office/drawing/2014/main" id="{18DEC542-1976-4B06-4EE7-31D39F8C6BCA}"/>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1957668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686A9-48A9-A407-9985-2710F6AD53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EF46B0-C9CB-4FB4-2364-388375F375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114BCF-CD60-B2E9-5C20-8B57BAC2BEE0}"/>
              </a:ext>
            </a:extLst>
          </p:cNvPr>
          <p:cNvSpPr>
            <a:spLocks noGrp="1"/>
          </p:cNvSpPr>
          <p:nvPr>
            <p:ph type="body" idx="1"/>
          </p:nvPr>
        </p:nvSpPr>
        <p:spPr/>
        <p:txBody>
          <a:bodyPr/>
          <a:lstStyle/>
          <a:p>
            <a:r>
              <a:rPr lang="en-US" i="0" dirty="0"/>
              <a:t>Now take a closer look at the Earth. </a:t>
            </a:r>
            <a:r>
              <a:rPr lang="en-US" b="1" i="0" dirty="0"/>
              <a:t>Where is water found on the Earth? </a:t>
            </a:r>
            <a:r>
              <a:rPr lang="en-US" i="0" dirty="0"/>
              <a:t>Make a classroom list of student answers on the board.</a:t>
            </a:r>
          </a:p>
        </p:txBody>
      </p:sp>
      <p:sp>
        <p:nvSpPr>
          <p:cNvPr id="4" name="Slide Number Placeholder 3">
            <a:extLst>
              <a:ext uri="{FF2B5EF4-FFF2-40B4-BE49-F238E27FC236}">
                <a16:creationId xmlns:a16="http://schemas.microsoft.com/office/drawing/2014/main" id="{11374D0F-F734-E887-EB47-74F9433AE21C}"/>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3108955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BDDA6-6690-7AED-8C0A-72C53DF279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E972F-535C-5450-BA7B-3A9BAAB693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06EF79-CC21-1FE6-2CA5-21A2858FBADD}"/>
              </a:ext>
            </a:extLst>
          </p:cNvPr>
          <p:cNvSpPr>
            <a:spLocks noGrp="1"/>
          </p:cNvSpPr>
          <p:nvPr>
            <p:ph type="body" idx="1"/>
          </p:nvPr>
        </p:nvSpPr>
        <p:spPr/>
        <p:txBody>
          <a:bodyPr/>
          <a:lstStyle/>
          <a:p>
            <a:r>
              <a:rPr lang="en-US" i="0" dirty="0"/>
              <a:t>Using a globe, discuss all the places where water is found on Earth. Write these names on the list. </a:t>
            </a:r>
            <a:r>
              <a:rPr lang="en-US" i="1" dirty="0"/>
              <a:t>We are going to research 3 different bodies of water and share our information. </a:t>
            </a:r>
            <a:r>
              <a:rPr lang="en-US" b="1" i="0" dirty="0"/>
              <a:t>What bodies of water would you like to research?</a:t>
            </a:r>
          </a:p>
        </p:txBody>
      </p:sp>
      <p:sp>
        <p:nvSpPr>
          <p:cNvPr id="4" name="Slide Number Placeholder 3">
            <a:extLst>
              <a:ext uri="{FF2B5EF4-FFF2-40B4-BE49-F238E27FC236}">
                <a16:creationId xmlns:a16="http://schemas.microsoft.com/office/drawing/2014/main" id="{8CB9F096-999A-60E8-36FE-237455FC1571}"/>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1357493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4D0A5-A780-9E7A-1DBA-1528DDEA1C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B7FD4F-D8FA-7B59-22D0-8E671E62AB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CFCE0D-254E-A64F-F73E-108A43D6385D}"/>
              </a:ext>
            </a:extLst>
          </p:cNvPr>
          <p:cNvSpPr>
            <a:spLocks noGrp="1"/>
          </p:cNvSpPr>
          <p:nvPr>
            <p:ph type="body" idx="1"/>
          </p:nvPr>
        </p:nvSpPr>
        <p:spPr/>
        <p:txBody>
          <a:bodyPr/>
          <a:lstStyle/>
          <a:p>
            <a:r>
              <a:rPr lang="en-US" i="0" dirty="0"/>
              <a:t>Distribute books about different bodies of water and share websites from the </a:t>
            </a:r>
            <a:r>
              <a:rPr lang="en-US" b="0" i="1" dirty="0"/>
              <a:t>MDC Teacher Portal </a:t>
            </a:r>
            <a:r>
              <a:rPr lang="en-US" i="0" dirty="0"/>
              <a:t>and allow students time to research the different kinds of water and where it is found. Suggestions of water types to explore include but are not limited to:</a:t>
            </a:r>
          </a:p>
          <a:p>
            <a:pPr marL="171450" indent="-171450">
              <a:buFont typeface="Arial" panose="020B0604020202020204" pitchFamily="34" charset="0"/>
              <a:buChar char="•"/>
            </a:pPr>
            <a:r>
              <a:rPr lang="en-US" b="0" i="0" dirty="0"/>
              <a:t>Ocean</a:t>
            </a:r>
          </a:p>
          <a:p>
            <a:pPr marL="171450" indent="-171450">
              <a:buFont typeface="Arial" panose="020B0604020202020204" pitchFamily="34" charset="0"/>
              <a:buChar char="•"/>
            </a:pPr>
            <a:r>
              <a:rPr lang="en-US" b="0" i="0" dirty="0"/>
              <a:t>Lake</a:t>
            </a:r>
          </a:p>
          <a:p>
            <a:pPr marL="171450" indent="-171450">
              <a:buFont typeface="Arial" panose="020B0604020202020204" pitchFamily="34" charset="0"/>
              <a:buChar char="•"/>
            </a:pPr>
            <a:r>
              <a:rPr lang="en-US" b="0" i="0" dirty="0"/>
              <a:t>River</a:t>
            </a:r>
          </a:p>
          <a:p>
            <a:pPr marL="171450" indent="-171450">
              <a:buFont typeface="Arial" panose="020B0604020202020204" pitchFamily="34" charset="0"/>
              <a:buChar char="•"/>
            </a:pPr>
            <a:r>
              <a:rPr lang="en-US" b="0" i="0" dirty="0"/>
              <a:t>Pond</a:t>
            </a:r>
          </a:p>
          <a:p>
            <a:pPr marL="171450" indent="-171450">
              <a:buFont typeface="Arial" panose="020B0604020202020204" pitchFamily="34" charset="0"/>
              <a:buChar char="•"/>
            </a:pPr>
            <a:r>
              <a:rPr lang="en-US" b="0" i="0" dirty="0"/>
              <a:t>Stream</a:t>
            </a:r>
          </a:p>
          <a:p>
            <a:pPr marL="171450" indent="-171450">
              <a:buFont typeface="Arial" panose="020B0604020202020204" pitchFamily="34" charset="0"/>
              <a:buChar char="•"/>
            </a:pPr>
            <a:r>
              <a:rPr lang="en-US" b="0" i="0" dirty="0"/>
              <a:t>Glacier</a:t>
            </a:r>
          </a:p>
          <a:p>
            <a:pPr marL="171450" indent="-171450">
              <a:buFont typeface="Arial" panose="020B0604020202020204" pitchFamily="34" charset="0"/>
              <a:buChar char="•"/>
            </a:pPr>
            <a:r>
              <a:rPr lang="en-US" b="0" i="0" dirty="0"/>
              <a:t>Aquifer</a:t>
            </a:r>
          </a:p>
          <a:p>
            <a:pPr marL="171450" indent="-171450">
              <a:buFont typeface="Arial" panose="020B0604020202020204" pitchFamily="34" charset="0"/>
              <a:buChar char="•"/>
            </a:pPr>
            <a:r>
              <a:rPr lang="en-US" b="0" i="0" dirty="0"/>
              <a:t>Wetlands</a:t>
            </a:r>
          </a:p>
        </p:txBody>
      </p:sp>
      <p:sp>
        <p:nvSpPr>
          <p:cNvPr id="4" name="Slide Number Placeholder 3">
            <a:extLst>
              <a:ext uri="{FF2B5EF4-FFF2-40B4-BE49-F238E27FC236}">
                <a16:creationId xmlns:a16="http://schemas.microsoft.com/office/drawing/2014/main" id="{390F2018-ABEE-66BE-5214-CC6099F7482A}"/>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2092082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17869-343C-99FA-986F-04D4AA8DBF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0178EB-52E3-CC3C-5269-CB4857DBB2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4EA0E5-B9B3-32BB-1C65-01197E874E79}"/>
              </a:ext>
            </a:extLst>
          </p:cNvPr>
          <p:cNvSpPr>
            <a:spLocks noGrp="1"/>
          </p:cNvSpPr>
          <p:nvPr>
            <p:ph type="body" idx="1"/>
          </p:nvPr>
        </p:nvSpPr>
        <p:spPr/>
        <p:txBody>
          <a:bodyPr/>
          <a:lstStyle/>
          <a:p>
            <a:r>
              <a:rPr lang="en-US" i="0" dirty="0"/>
              <a:t>Have students turn to </a:t>
            </a:r>
            <a:r>
              <a:rPr lang="en-US" b="1" i="0" dirty="0"/>
              <a:t>Science Notebook 5B Bodies of Water</a:t>
            </a:r>
            <a:r>
              <a:rPr lang="en-US" i="0" dirty="0"/>
              <a:t> on Page 122 to record their research. After researching 3 bodies of water, students will first name the body of water, circle if it is a solid or liquid, write where it can be found (such as Missouri and/or the world), write the definition, and make a drawing. </a:t>
            </a:r>
            <a:r>
              <a:rPr lang="en-US" b="1" i="0" dirty="0"/>
              <a:t>Teacher Note: </a:t>
            </a:r>
            <a:r>
              <a:rPr lang="en-US" i="0" dirty="0"/>
              <a:t>This research activity can last over 2 time periods. If students desire or finish early, </a:t>
            </a:r>
            <a:r>
              <a:rPr lang="en-US" i="1" dirty="0"/>
              <a:t>5B Bodies of Water: Extra Copy </a:t>
            </a:r>
            <a:r>
              <a:rPr lang="en-US" i="0" dirty="0"/>
              <a:t>(found on Page 155 of the teacher guide) can be distributed for additional research notes.</a:t>
            </a:r>
            <a:endParaRPr lang="en-US" b="1" i="0" dirty="0"/>
          </a:p>
        </p:txBody>
      </p:sp>
      <p:sp>
        <p:nvSpPr>
          <p:cNvPr id="4" name="Slide Number Placeholder 3">
            <a:extLst>
              <a:ext uri="{FF2B5EF4-FFF2-40B4-BE49-F238E27FC236}">
                <a16:creationId xmlns:a16="http://schemas.microsoft.com/office/drawing/2014/main" id="{A1A7A43A-C83C-D7EB-CCC2-C2E3F1E2767D}"/>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572662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F3B30-E22D-45DA-0B03-4ED96AC033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2DF99A-1FB9-55F8-687F-4D66BEE4BD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5A658E-9050-2A2D-1648-C8F0D26A0CDF}"/>
              </a:ext>
            </a:extLst>
          </p:cNvPr>
          <p:cNvSpPr>
            <a:spLocks noGrp="1"/>
          </p:cNvSpPr>
          <p:nvPr>
            <p:ph type="dt" sz="half" idx="10"/>
          </p:nvPr>
        </p:nvSpPr>
        <p:spPr/>
        <p:txBody>
          <a:bodyPr/>
          <a:lstStyle/>
          <a:p>
            <a:fld id="{581BA6B4-EDC6-4CED-95FC-9507982C3F49}" type="datetimeFigureOut">
              <a:rPr lang="en-US" smtClean="0"/>
              <a:t>8/27/2025</a:t>
            </a:fld>
            <a:endParaRPr lang="en-US"/>
          </a:p>
        </p:txBody>
      </p:sp>
      <p:sp>
        <p:nvSpPr>
          <p:cNvPr id="5" name="Footer Placeholder 4">
            <a:extLst>
              <a:ext uri="{FF2B5EF4-FFF2-40B4-BE49-F238E27FC236}">
                <a16:creationId xmlns:a16="http://schemas.microsoft.com/office/drawing/2014/main" id="{8B781B82-1219-8398-BD24-C382D8B554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2B918-B95C-B4C1-6D20-969F004D705F}"/>
              </a:ext>
            </a:extLst>
          </p:cNvPr>
          <p:cNvSpPr>
            <a:spLocks noGrp="1"/>
          </p:cNvSpPr>
          <p:nvPr>
            <p:ph type="sldNum" sz="quarter" idx="12"/>
          </p:nvPr>
        </p:nvSpPr>
        <p:spPr/>
        <p:txBody>
          <a:bodyPr/>
          <a:lstStyle/>
          <a:p>
            <a:fld id="{3DFE52B6-1329-4569-88D8-246B2FF95119}" type="slidenum">
              <a:rPr lang="en-US" smtClean="0"/>
              <a:t>‹#›</a:t>
            </a:fld>
            <a:endParaRPr lang="en-US"/>
          </a:p>
        </p:txBody>
      </p:sp>
    </p:spTree>
    <p:extLst>
      <p:ext uri="{BB962C8B-B14F-4D97-AF65-F5344CB8AC3E}">
        <p14:creationId xmlns:p14="http://schemas.microsoft.com/office/powerpoint/2010/main" val="3374253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CBC7A-5734-2106-5B27-3514F302CE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8A690A-58E5-1CF0-0B00-33C9D76186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E04B1F-06DE-8B15-741D-C5AC3A5F8A2C}"/>
              </a:ext>
            </a:extLst>
          </p:cNvPr>
          <p:cNvSpPr>
            <a:spLocks noGrp="1"/>
          </p:cNvSpPr>
          <p:nvPr>
            <p:ph type="dt" sz="half" idx="10"/>
          </p:nvPr>
        </p:nvSpPr>
        <p:spPr/>
        <p:txBody>
          <a:bodyPr/>
          <a:lstStyle/>
          <a:p>
            <a:fld id="{581BA6B4-EDC6-4CED-95FC-9507982C3F49}" type="datetimeFigureOut">
              <a:rPr lang="en-US" smtClean="0"/>
              <a:t>8/27/2025</a:t>
            </a:fld>
            <a:endParaRPr lang="en-US"/>
          </a:p>
        </p:txBody>
      </p:sp>
      <p:sp>
        <p:nvSpPr>
          <p:cNvPr id="5" name="Footer Placeholder 4">
            <a:extLst>
              <a:ext uri="{FF2B5EF4-FFF2-40B4-BE49-F238E27FC236}">
                <a16:creationId xmlns:a16="http://schemas.microsoft.com/office/drawing/2014/main" id="{6D84DC76-ADB9-F6CA-6B36-D01FFBCFC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0F2D-AA77-DA38-DF5B-B3CED76DF73A}"/>
              </a:ext>
            </a:extLst>
          </p:cNvPr>
          <p:cNvSpPr>
            <a:spLocks noGrp="1"/>
          </p:cNvSpPr>
          <p:nvPr>
            <p:ph type="sldNum" sz="quarter" idx="12"/>
          </p:nvPr>
        </p:nvSpPr>
        <p:spPr/>
        <p:txBody>
          <a:bodyPr/>
          <a:lstStyle/>
          <a:p>
            <a:fld id="{3DFE52B6-1329-4569-88D8-246B2FF95119}" type="slidenum">
              <a:rPr lang="en-US" smtClean="0"/>
              <a:t>‹#›</a:t>
            </a:fld>
            <a:endParaRPr lang="en-US"/>
          </a:p>
        </p:txBody>
      </p:sp>
    </p:spTree>
    <p:extLst>
      <p:ext uri="{BB962C8B-B14F-4D97-AF65-F5344CB8AC3E}">
        <p14:creationId xmlns:p14="http://schemas.microsoft.com/office/powerpoint/2010/main" val="3895014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44975E-A16D-86A9-703C-D082544271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D963AE-40B4-F130-1FF5-299D6FDFC7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4BDF1E-7A87-DF6F-BE27-459C27CC7319}"/>
              </a:ext>
            </a:extLst>
          </p:cNvPr>
          <p:cNvSpPr>
            <a:spLocks noGrp="1"/>
          </p:cNvSpPr>
          <p:nvPr>
            <p:ph type="dt" sz="half" idx="10"/>
          </p:nvPr>
        </p:nvSpPr>
        <p:spPr/>
        <p:txBody>
          <a:bodyPr/>
          <a:lstStyle/>
          <a:p>
            <a:fld id="{581BA6B4-EDC6-4CED-95FC-9507982C3F49}" type="datetimeFigureOut">
              <a:rPr lang="en-US" smtClean="0"/>
              <a:t>8/27/2025</a:t>
            </a:fld>
            <a:endParaRPr lang="en-US"/>
          </a:p>
        </p:txBody>
      </p:sp>
      <p:sp>
        <p:nvSpPr>
          <p:cNvPr id="5" name="Footer Placeholder 4">
            <a:extLst>
              <a:ext uri="{FF2B5EF4-FFF2-40B4-BE49-F238E27FC236}">
                <a16:creationId xmlns:a16="http://schemas.microsoft.com/office/drawing/2014/main" id="{72DC501F-4D89-F1AF-CA0C-D24C2AB7B0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080039-9F64-3142-382C-C41868D70B40}"/>
              </a:ext>
            </a:extLst>
          </p:cNvPr>
          <p:cNvSpPr>
            <a:spLocks noGrp="1"/>
          </p:cNvSpPr>
          <p:nvPr>
            <p:ph type="sldNum" sz="quarter" idx="12"/>
          </p:nvPr>
        </p:nvSpPr>
        <p:spPr/>
        <p:txBody>
          <a:bodyPr/>
          <a:lstStyle/>
          <a:p>
            <a:fld id="{3DFE52B6-1329-4569-88D8-246B2FF95119}" type="slidenum">
              <a:rPr lang="en-US" smtClean="0"/>
              <a:t>‹#›</a:t>
            </a:fld>
            <a:endParaRPr lang="en-US"/>
          </a:p>
        </p:txBody>
      </p:sp>
    </p:spTree>
    <p:extLst>
      <p:ext uri="{BB962C8B-B14F-4D97-AF65-F5344CB8AC3E}">
        <p14:creationId xmlns:p14="http://schemas.microsoft.com/office/powerpoint/2010/main" val="3127045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604F-0C2E-2403-1233-03D87AB622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8707CB-32E4-E831-7AA9-A30F5D8078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518356-B870-033C-7A8F-34247C3C35E2}"/>
              </a:ext>
            </a:extLst>
          </p:cNvPr>
          <p:cNvSpPr>
            <a:spLocks noGrp="1"/>
          </p:cNvSpPr>
          <p:nvPr>
            <p:ph type="dt" sz="half" idx="10"/>
          </p:nvPr>
        </p:nvSpPr>
        <p:spPr/>
        <p:txBody>
          <a:bodyPr/>
          <a:lstStyle/>
          <a:p>
            <a:fld id="{581BA6B4-EDC6-4CED-95FC-9507982C3F49}" type="datetimeFigureOut">
              <a:rPr lang="en-US" smtClean="0"/>
              <a:t>8/27/2025</a:t>
            </a:fld>
            <a:endParaRPr lang="en-US"/>
          </a:p>
        </p:txBody>
      </p:sp>
      <p:sp>
        <p:nvSpPr>
          <p:cNvPr id="5" name="Footer Placeholder 4">
            <a:extLst>
              <a:ext uri="{FF2B5EF4-FFF2-40B4-BE49-F238E27FC236}">
                <a16:creationId xmlns:a16="http://schemas.microsoft.com/office/drawing/2014/main" id="{16CF1B1C-2C87-6849-D6E0-2D0B395873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4756DC-F1C4-D854-6722-B8C0205E1E73}"/>
              </a:ext>
            </a:extLst>
          </p:cNvPr>
          <p:cNvSpPr>
            <a:spLocks noGrp="1"/>
          </p:cNvSpPr>
          <p:nvPr>
            <p:ph type="sldNum" sz="quarter" idx="12"/>
          </p:nvPr>
        </p:nvSpPr>
        <p:spPr/>
        <p:txBody>
          <a:bodyPr/>
          <a:lstStyle/>
          <a:p>
            <a:fld id="{3DFE52B6-1329-4569-88D8-246B2FF95119}" type="slidenum">
              <a:rPr lang="en-US" smtClean="0"/>
              <a:t>‹#›</a:t>
            </a:fld>
            <a:endParaRPr lang="en-US"/>
          </a:p>
        </p:txBody>
      </p:sp>
    </p:spTree>
    <p:extLst>
      <p:ext uri="{BB962C8B-B14F-4D97-AF65-F5344CB8AC3E}">
        <p14:creationId xmlns:p14="http://schemas.microsoft.com/office/powerpoint/2010/main" val="4229594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F5DF4-CF62-E298-F374-B611CAC9FC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30591F-9468-E9A0-E2F8-EA757320FD1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E6AC6D-AAF4-DF81-1F23-BA5AC25E2C88}"/>
              </a:ext>
            </a:extLst>
          </p:cNvPr>
          <p:cNvSpPr>
            <a:spLocks noGrp="1"/>
          </p:cNvSpPr>
          <p:nvPr>
            <p:ph type="dt" sz="half" idx="10"/>
          </p:nvPr>
        </p:nvSpPr>
        <p:spPr/>
        <p:txBody>
          <a:bodyPr/>
          <a:lstStyle/>
          <a:p>
            <a:fld id="{581BA6B4-EDC6-4CED-95FC-9507982C3F49}" type="datetimeFigureOut">
              <a:rPr lang="en-US" smtClean="0"/>
              <a:t>8/27/2025</a:t>
            </a:fld>
            <a:endParaRPr lang="en-US"/>
          </a:p>
        </p:txBody>
      </p:sp>
      <p:sp>
        <p:nvSpPr>
          <p:cNvPr id="5" name="Footer Placeholder 4">
            <a:extLst>
              <a:ext uri="{FF2B5EF4-FFF2-40B4-BE49-F238E27FC236}">
                <a16:creationId xmlns:a16="http://schemas.microsoft.com/office/drawing/2014/main" id="{0F4F3E3B-2782-6AC0-29CB-23DB58247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FD61BA-2545-7836-C9D2-C88BAC6A1FDC}"/>
              </a:ext>
            </a:extLst>
          </p:cNvPr>
          <p:cNvSpPr>
            <a:spLocks noGrp="1"/>
          </p:cNvSpPr>
          <p:nvPr>
            <p:ph type="sldNum" sz="quarter" idx="12"/>
          </p:nvPr>
        </p:nvSpPr>
        <p:spPr/>
        <p:txBody>
          <a:bodyPr/>
          <a:lstStyle/>
          <a:p>
            <a:fld id="{3DFE52B6-1329-4569-88D8-246B2FF95119}" type="slidenum">
              <a:rPr lang="en-US" smtClean="0"/>
              <a:t>‹#›</a:t>
            </a:fld>
            <a:endParaRPr lang="en-US"/>
          </a:p>
        </p:txBody>
      </p:sp>
    </p:spTree>
    <p:extLst>
      <p:ext uri="{BB962C8B-B14F-4D97-AF65-F5344CB8AC3E}">
        <p14:creationId xmlns:p14="http://schemas.microsoft.com/office/powerpoint/2010/main" val="267972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BD5C3-25CB-CCC5-48DF-32EB39216A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2C71B5-A973-CCC8-AB13-E511C7011B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05862A-6A89-3471-1982-72E9AC06E1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409FB8-23A6-BD4B-6318-A8ECBE3A886D}"/>
              </a:ext>
            </a:extLst>
          </p:cNvPr>
          <p:cNvSpPr>
            <a:spLocks noGrp="1"/>
          </p:cNvSpPr>
          <p:nvPr>
            <p:ph type="dt" sz="half" idx="10"/>
          </p:nvPr>
        </p:nvSpPr>
        <p:spPr/>
        <p:txBody>
          <a:bodyPr/>
          <a:lstStyle/>
          <a:p>
            <a:fld id="{581BA6B4-EDC6-4CED-95FC-9507982C3F49}" type="datetimeFigureOut">
              <a:rPr lang="en-US" smtClean="0"/>
              <a:t>8/27/2025</a:t>
            </a:fld>
            <a:endParaRPr lang="en-US"/>
          </a:p>
        </p:txBody>
      </p:sp>
      <p:sp>
        <p:nvSpPr>
          <p:cNvPr id="6" name="Footer Placeholder 5">
            <a:extLst>
              <a:ext uri="{FF2B5EF4-FFF2-40B4-BE49-F238E27FC236}">
                <a16:creationId xmlns:a16="http://schemas.microsoft.com/office/drawing/2014/main" id="{5B0B9E78-722E-C525-CB34-AAF1952DE5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1531A1-CFCB-C841-DD43-485C09700812}"/>
              </a:ext>
            </a:extLst>
          </p:cNvPr>
          <p:cNvSpPr>
            <a:spLocks noGrp="1"/>
          </p:cNvSpPr>
          <p:nvPr>
            <p:ph type="sldNum" sz="quarter" idx="12"/>
          </p:nvPr>
        </p:nvSpPr>
        <p:spPr/>
        <p:txBody>
          <a:bodyPr/>
          <a:lstStyle/>
          <a:p>
            <a:fld id="{3DFE52B6-1329-4569-88D8-246B2FF95119}" type="slidenum">
              <a:rPr lang="en-US" smtClean="0"/>
              <a:t>‹#›</a:t>
            </a:fld>
            <a:endParaRPr lang="en-US"/>
          </a:p>
        </p:txBody>
      </p:sp>
    </p:spTree>
    <p:extLst>
      <p:ext uri="{BB962C8B-B14F-4D97-AF65-F5344CB8AC3E}">
        <p14:creationId xmlns:p14="http://schemas.microsoft.com/office/powerpoint/2010/main" val="2025783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FDCAD-12F4-0523-D097-898030FAC2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17B958-325B-903E-66F8-0FBBFA1D20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9EA0B5-415B-642C-3668-38789FBCAD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29A9CC-6CC0-E056-50D4-4F102FC839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D1E72D-A33E-FBCD-FC9B-C33B0414BD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0B7978-F1FA-C68B-E4C7-9161782B250C}"/>
              </a:ext>
            </a:extLst>
          </p:cNvPr>
          <p:cNvSpPr>
            <a:spLocks noGrp="1"/>
          </p:cNvSpPr>
          <p:nvPr>
            <p:ph type="dt" sz="half" idx="10"/>
          </p:nvPr>
        </p:nvSpPr>
        <p:spPr/>
        <p:txBody>
          <a:bodyPr/>
          <a:lstStyle/>
          <a:p>
            <a:fld id="{581BA6B4-EDC6-4CED-95FC-9507982C3F49}" type="datetimeFigureOut">
              <a:rPr lang="en-US" smtClean="0"/>
              <a:t>8/27/2025</a:t>
            </a:fld>
            <a:endParaRPr lang="en-US"/>
          </a:p>
        </p:txBody>
      </p:sp>
      <p:sp>
        <p:nvSpPr>
          <p:cNvPr id="8" name="Footer Placeholder 7">
            <a:extLst>
              <a:ext uri="{FF2B5EF4-FFF2-40B4-BE49-F238E27FC236}">
                <a16:creationId xmlns:a16="http://schemas.microsoft.com/office/drawing/2014/main" id="{3F889FD6-48DC-1E99-5867-37159BC163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1CDE6E-680A-9945-5E3D-4FE2854F283D}"/>
              </a:ext>
            </a:extLst>
          </p:cNvPr>
          <p:cNvSpPr>
            <a:spLocks noGrp="1"/>
          </p:cNvSpPr>
          <p:nvPr>
            <p:ph type="sldNum" sz="quarter" idx="12"/>
          </p:nvPr>
        </p:nvSpPr>
        <p:spPr/>
        <p:txBody>
          <a:bodyPr/>
          <a:lstStyle/>
          <a:p>
            <a:fld id="{3DFE52B6-1329-4569-88D8-246B2FF95119}" type="slidenum">
              <a:rPr lang="en-US" smtClean="0"/>
              <a:t>‹#›</a:t>
            </a:fld>
            <a:endParaRPr lang="en-US"/>
          </a:p>
        </p:txBody>
      </p:sp>
    </p:spTree>
    <p:extLst>
      <p:ext uri="{BB962C8B-B14F-4D97-AF65-F5344CB8AC3E}">
        <p14:creationId xmlns:p14="http://schemas.microsoft.com/office/powerpoint/2010/main" val="2423086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441C9-CA35-3186-EF6B-704CC325A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98A6F0-D5E9-0039-772C-5A209B5DB282}"/>
              </a:ext>
            </a:extLst>
          </p:cNvPr>
          <p:cNvSpPr>
            <a:spLocks noGrp="1"/>
          </p:cNvSpPr>
          <p:nvPr>
            <p:ph type="dt" sz="half" idx="10"/>
          </p:nvPr>
        </p:nvSpPr>
        <p:spPr/>
        <p:txBody>
          <a:bodyPr/>
          <a:lstStyle/>
          <a:p>
            <a:fld id="{581BA6B4-EDC6-4CED-95FC-9507982C3F49}" type="datetimeFigureOut">
              <a:rPr lang="en-US" smtClean="0"/>
              <a:t>8/27/2025</a:t>
            </a:fld>
            <a:endParaRPr lang="en-US"/>
          </a:p>
        </p:txBody>
      </p:sp>
      <p:sp>
        <p:nvSpPr>
          <p:cNvPr id="4" name="Footer Placeholder 3">
            <a:extLst>
              <a:ext uri="{FF2B5EF4-FFF2-40B4-BE49-F238E27FC236}">
                <a16:creationId xmlns:a16="http://schemas.microsoft.com/office/drawing/2014/main" id="{0FD34537-C274-56DA-C513-B8FA284E21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E8116-6372-3F32-8FCA-87B6383B3098}"/>
              </a:ext>
            </a:extLst>
          </p:cNvPr>
          <p:cNvSpPr>
            <a:spLocks noGrp="1"/>
          </p:cNvSpPr>
          <p:nvPr>
            <p:ph type="sldNum" sz="quarter" idx="12"/>
          </p:nvPr>
        </p:nvSpPr>
        <p:spPr/>
        <p:txBody>
          <a:bodyPr/>
          <a:lstStyle/>
          <a:p>
            <a:fld id="{3DFE52B6-1329-4569-88D8-246B2FF95119}" type="slidenum">
              <a:rPr lang="en-US" smtClean="0"/>
              <a:t>‹#›</a:t>
            </a:fld>
            <a:endParaRPr lang="en-US"/>
          </a:p>
        </p:txBody>
      </p:sp>
    </p:spTree>
    <p:extLst>
      <p:ext uri="{BB962C8B-B14F-4D97-AF65-F5344CB8AC3E}">
        <p14:creationId xmlns:p14="http://schemas.microsoft.com/office/powerpoint/2010/main" val="3586755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54630B-36F5-F7CC-5074-1B3942217F28}"/>
              </a:ext>
            </a:extLst>
          </p:cNvPr>
          <p:cNvSpPr>
            <a:spLocks noGrp="1"/>
          </p:cNvSpPr>
          <p:nvPr>
            <p:ph type="dt" sz="half" idx="10"/>
          </p:nvPr>
        </p:nvSpPr>
        <p:spPr/>
        <p:txBody>
          <a:bodyPr/>
          <a:lstStyle/>
          <a:p>
            <a:fld id="{581BA6B4-EDC6-4CED-95FC-9507982C3F49}" type="datetimeFigureOut">
              <a:rPr lang="en-US" smtClean="0"/>
              <a:t>8/27/2025</a:t>
            </a:fld>
            <a:endParaRPr lang="en-US"/>
          </a:p>
        </p:txBody>
      </p:sp>
      <p:sp>
        <p:nvSpPr>
          <p:cNvPr id="3" name="Footer Placeholder 2">
            <a:extLst>
              <a:ext uri="{FF2B5EF4-FFF2-40B4-BE49-F238E27FC236}">
                <a16:creationId xmlns:a16="http://schemas.microsoft.com/office/drawing/2014/main" id="{7CD6593E-6A71-F850-7A92-2D0F998C75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958F44-F89F-26AD-FE23-BFFA22474468}"/>
              </a:ext>
            </a:extLst>
          </p:cNvPr>
          <p:cNvSpPr>
            <a:spLocks noGrp="1"/>
          </p:cNvSpPr>
          <p:nvPr>
            <p:ph type="sldNum" sz="quarter" idx="12"/>
          </p:nvPr>
        </p:nvSpPr>
        <p:spPr/>
        <p:txBody>
          <a:bodyPr/>
          <a:lstStyle/>
          <a:p>
            <a:fld id="{3DFE52B6-1329-4569-88D8-246B2FF95119}" type="slidenum">
              <a:rPr lang="en-US" smtClean="0"/>
              <a:t>‹#›</a:t>
            </a:fld>
            <a:endParaRPr lang="en-US"/>
          </a:p>
        </p:txBody>
      </p:sp>
    </p:spTree>
    <p:extLst>
      <p:ext uri="{BB962C8B-B14F-4D97-AF65-F5344CB8AC3E}">
        <p14:creationId xmlns:p14="http://schemas.microsoft.com/office/powerpoint/2010/main" val="1445793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922C3-58F1-86FB-9363-BAA1F0022D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F4C962-76B2-3376-BB7D-82B04FBFC6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EB0CE-9963-C07C-9B82-B974D38748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936B76-8356-2F35-853C-ABBBE8726D65}"/>
              </a:ext>
            </a:extLst>
          </p:cNvPr>
          <p:cNvSpPr>
            <a:spLocks noGrp="1"/>
          </p:cNvSpPr>
          <p:nvPr>
            <p:ph type="dt" sz="half" idx="10"/>
          </p:nvPr>
        </p:nvSpPr>
        <p:spPr/>
        <p:txBody>
          <a:bodyPr/>
          <a:lstStyle/>
          <a:p>
            <a:fld id="{581BA6B4-EDC6-4CED-95FC-9507982C3F49}" type="datetimeFigureOut">
              <a:rPr lang="en-US" smtClean="0"/>
              <a:t>8/27/2025</a:t>
            </a:fld>
            <a:endParaRPr lang="en-US"/>
          </a:p>
        </p:txBody>
      </p:sp>
      <p:sp>
        <p:nvSpPr>
          <p:cNvPr id="6" name="Footer Placeholder 5">
            <a:extLst>
              <a:ext uri="{FF2B5EF4-FFF2-40B4-BE49-F238E27FC236}">
                <a16:creationId xmlns:a16="http://schemas.microsoft.com/office/drawing/2014/main" id="{A3034BA4-9AC3-6FBD-2C6A-AE9D651100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2EFF6C-3B61-9105-363D-9106E48DA9B7}"/>
              </a:ext>
            </a:extLst>
          </p:cNvPr>
          <p:cNvSpPr>
            <a:spLocks noGrp="1"/>
          </p:cNvSpPr>
          <p:nvPr>
            <p:ph type="sldNum" sz="quarter" idx="12"/>
          </p:nvPr>
        </p:nvSpPr>
        <p:spPr/>
        <p:txBody>
          <a:bodyPr/>
          <a:lstStyle/>
          <a:p>
            <a:fld id="{3DFE52B6-1329-4569-88D8-246B2FF95119}" type="slidenum">
              <a:rPr lang="en-US" smtClean="0"/>
              <a:t>‹#›</a:t>
            </a:fld>
            <a:endParaRPr lang="en-US"/>
          </a:p>
        </p:txBody>
      </p:sp>
    </p:spTree>
    <p:extLst>
      <p:ext uri="{BB962C8B-B14F-4D97-AF65-F5344CB8AC3E}">
        <p14:creationId xmlns:p14="http://schemas.microsoft.com/office/powerpoint/2010/main" val="2258323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7C32D-2284-D7B5-AEED-4F43C7E4F6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EED2C2-6D10-34BD-F4EF-F83ED29314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476640-38C0-41BC-6527-96698C7AE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B4B29C-8E2A-1CF8-0295-4519DEC667CB}"/>
              </a:ext>
            </a:extLst>
          </p:cNvPr>
          <p:cNvSpPr>
            <a:spLocks noGrp="1"/>
          </p:cNvSpPr>
          <p:nvPr>
            <p:ph type="dt" sz="half" idx="10"/>
          </p:nvPr>
        </p:nvSpPr>
        <p:spPr/>
        <p:txBody>
          <a:bodyPr/>
          <a:lstStyle/>
          <a:p>
            <a:fld id="{581BA6B4-EDC6-4CED-95FC-9507982C3F49}" type="datetimeFigureOut">
              <a:rPr lang="en-US" smtClean="0"/>
              <a:t>8/27/2025</a:t>
            </a:fld>
            <a:endParaRPr lang="en-US"/>
          </a:p>
        </p:txBody>
      </p:sp>
      <p:sp>
        <p:nvSpPr>
          <p:cNvPr id="6" name="Footer Placeholder 5">
            <a:extLst>
              <a:ext uri="{FF2B5EF4-FFF2-40B4-BE49-F238E27FC236}">
                <a16:creationId xmlns:a16="http://schemas.microsoft.com/office/drawing/2014/main" id="{5DE3E68D-415B-DA86-218A-6F73CCC224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58CF7A-7402-3EC6-7C8E-6D7A0A08F2F6}"/>
              </a:ext>
            </a:extLst>
          </p:cNvPr>
          <p:cNvSpPr>
            <a:spLocks noGrp="1"/>
          </p:cNvSpPr>
          <p:nvPr>
            <p:ph type="sldNum" sz="quarter" idx="12"/>
          </p:nvPr>
        </p:nvSpPr>
        <p:spPr/>
        <p:txBody>
          <a:bodyPr/>
          <a:lstStyle/>
          <a:p>
            <a:fld id="{3DFE52B6-1329-4569-88D8-246B2FF95119}" type="slidenum">
              <a:rPr lang="en-US" smtClean="0"/>
              <a:t>‹#›</a:t>
            </a:fld>
            <a:endParaRPr lang="en-US"/>
          </a:p>
        </p:txBody>
      </p:sp>
    </p:spTree>
    <p:extLst>
      <p:ext uri="{BB962C8B-B14F-4D97-AF65-F5344CB8AC3E}">
        <p14:creationId xmlns:p14="http://schemas.microsoft.com/office/powerpoint/2010/main" val="1650309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AA8F4D-E23E-D3AE-358E-9ED79A2329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61B578-4F0C-C53D-8D4D-2134F7D32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5B622B-9043-972B-B7D4-65F62AC86D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81BA6B4-EDC6-4CED-95FC-9507982C3F49}" type="datetimeFigureOut">
              <a:rPr lang="en-US" smtClean="0"/>
              <a:t>8/27/2025</a:t>
            </a:fld>
            <a:endParaRPr lang="en-US"/>
          </a:p>
        </p:txBody>
      </p:sp>
      <p:sp>
        <p:nvSpPr>
          <p:cNvPr id="5" name="Footer Placeholder 4">
            <a:extLst>
              <a:ext uri="{FF2B5EF4-FFF2-40B4-BE49-F238E27FC236}">
                <a16:creationId xmlns:a16="http://schemas.microsoft.com/office/drawing/2014/main" id="{9ED3747B-DC5E-D460-726B-E5576F9F47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6C11991-F7C7-D7DA-3094-B6E9B02937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FE52B6-1329-4569-88D8-246B2FF95119}" type="slidenum">
              <a:rPr lang="en-US" smtClean="0"/>
              <a:t>‹#›</a:t>
            </a:fld>
            <a:endParaRPr lang="en-US"/>
          </a:p>
        </p:txBody>
      </p:sp>
    </p:spTree>
    <p:extLst>
      <p:ext uri="{BB962C8B-B14F-4D97-AF65-F5344CB8AC3E}">
        <p14:creationId xmlns:p14="http://schemas.microsoft.com/office/powerpoint/2010/main" val="1271734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15D_F238D720.xml"/><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google.com/maps/@38.36789,-92.4759172,7.49z/data=!5m1!1e4"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091315&amp;#32;xplor&amp;#32;road&amp;#32;trip-5">
            <a:extLst>
              <a:ext uri="{FF2B5EF4-FFF2-40B4-BE49-F238E27FC236}">
                <a16:creationId xmlns:a16="http://schemas.microsoft.com/office/drawing/2014/main" id="{C3904CFF-DD5B-4CC5-E239-9AEC045B0267}"/>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val="0"/>
              </a:ext>
            </a:extLst>
          </a:blip>
          <a:srcRect/>
          <a:stretch>
            <a:fillRect/>
          </a:stretch>
        </p:blipFill>
        <p:spPr bwMode="auto">
          <a:xfrm>
            <a:off x="-12375" y="0"/>
            <a:ext cx="12229129" cy="7091353"/>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FC17D903-3FAE-0388-4F47-883814A00F4C}"/>
              </a:ext>
            </a:extLst>
          </p:cNvPr>
          <p:cNvSpPr/>
          <p:nvPr/>
        </p:nvSpPr>
        <p:spPr>
          <a:xfrm>
            <a:off x="-12375" y="5055073"/>
            <a:ext cx="12247596" cy="203628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49129"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B2CE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36942"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5997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9603386" y="2888264"/>
            <a:ext cx="739718" cy="4511418"/>
          </a:xfrm>
          <a:prstGeom prst="snip2Same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8" name="TextBox 17">
            <a:extLst>
              <a:ext uri="{FF2B5EF4-FFF2-40B4-BE49-F238E27FC236}">
                <a16:creationId xmlns:a16="http://schemas.microsoft.com/office/drawing/2014/main" id="{E0B5F4BA-32CC-A69E-DA12-17F1BD4F5991}"/>
              </a:ext>
            </a:extLst>
          </p:cNvPr>
          <p:cNvSpPr txBox="1"/>
          <p:nvPr/>
        </p:nvSpPr>
        <p:spPr>
          <a:xfrm>
            <a:off x="2039112" y="4889384"/>
            <a:ext cx="10189829" cy="523220"/>
          </a:xfrm>
          <a:prstGeom prst="rect">
            <a:avLst/>
          </a:prstGeom>
          <a:noFill/>
        </p:spPr>
        <p:txBody>
          <a:bodyPr wrap="square">
            <a:spAutoFit/>
          </a:bodyPr>
          <a:lstStyle/>
          <a:p>
            <a:pPr algn="r"/>
            <a:r>
              <a:rPr lang="en-US" sz="2800" b="1" dirty="0">
                <a:latin typeface="Bitter" pitchFamily="2" charset="0"/>
              </a:rPr>
              <a:t>5B: Water Here and There</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108472" y="479488"/>
            <a:ext cx="7042638" cy="1323439"/>
          </a:xfrm>
          <a:prstGeom prst="rect">
            <a:avLst/>
          </a:prstGeom>
          <a:noFill/>
        </p:spPr>
        <p:txBody>
          <a:bodyPr wrap="square">
            <a:spAutoFit/>
          </a:bodyPr>
          <a:lstStyle/>
          <a:p>
            <a:pPr algn="ctr"/>
            <a:r>
              <a:rPr lang="en-US" sz="8000" b="1" dirty="0">
                <a:solidFill>
                  <a:schemeClr val="bg1"/>
                </a:solidFill>
                <a:latin typeface="Bitter SemiBold" pitchFamily="2" charset="0"/>
                <a:cs typeface="Times New Roman" panose="02020603050405020304" pitchFamily="18" charset="0"/>
              </a:rPr>
              <a:t>MISSOURI</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196292" y="-6316"/>
            <a:ext cx="5020462" cy="707886"/>
          </a:xfrm>
          <a:prstGeom prst="rect">
            <a:avLst/>
          </a:prstGeom>
          <a:noFill/>
        </p:spPr>
        <p:txBody>
          <a:bodyPr wrap="square">
            <a:spAutoFit/>
          </a:bodyPr>
          <a:lstStyle/>
          <a:p>
            <a:pPr algn="r"/>
            <a:r>
              <a:rPr lang="en-US" sz="4000" dirty="0">
                <a:solidFill>
                  <a:schemeClr val="bg1"/>
                </a:solidFill>
                <a:latin typeface="Montserrat Medium" pitchFamily="2" charset="0"/>
              </a:rPr>
              <a:t>Life and Land in</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CCC40-0802-7465-7D46-777AF00ECAA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8616945-665A-E591-2932-DE72022487D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E1AE264-D0F7-9067-54D0-2A2C4B2BF830}"/>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3EA9EAC9-8104-2B5B-2FBB-DF22A9EFFCDF}"/>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Explore</a:t>
            </a:r>
          </a:p>
        </p:txBody>
      </p:sp>
      <p:sp>
        <p:nvSpPr>
          <p:cNvPr id="6" name="Rectangle: Rounded Corners 5">
            <a:extLst>
              <a:ext uri="{FF2B5EF4-FFF2-40B4-BE49-F238E27FC236}">
                <a16:creationId xmlns:a16="http://schemas.microsoft.com/office/drawing/2014/main" id="{31FA46BC-5217-E3C6-E67A-83012520126F}"/>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3D0E57C-5348-6CB5-C96F-8EDF177CB413}"/>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sp>
        <p:nvSpPr>
          <p:cNvPr id="16" name="TextBox 15">
            <a:extLst>
              <a:ext uri="{FF2B5EF4-FFF2-40B4-BE49-F238E27FC236}">
                <a16:creationId xmlns:a16="http://schemas.microsoft.com/office/drawing/2014/main" id="{52AC0462-BE7E-AC5B-987F-BAB3886123CD}"/>
              </a:ext>
            </a:extLst>
          </p:cNvPr>
          <p:cNvSpPr txBox="1"/>
          <p:nvPr/>
        </p:nvSpPr>
        <p:spPr>
          <a:xfrm>
            <a:off x="4837822" y="-737"/>
            <a:ext cx="7259763" cy="6247864"/>
          </a:xfrm>
          <a:prstGeom prst="rect">
            <a:avLst/>
          </a:prstGeom>
          <a:noFill/>
        </p:spPr>
        <p:txBody>
          <a:bodyPr wrap="square" lIns="91440" tIns="45720" rIns="91440" bIns="45720" anchor="t">
            <a:spAutoFit/>
          </a:bodyPr>
          <a:lstStyle/>
          <a:p>
            <a:r>
              <a:rPr lang="en-US" sz="4000" dirty="0">
                <a:latin typeface="Avenir Next LT Pro"/>
              </a:rPr>
              <a:t>Write the name of the </a:t>
            </a:r>
            <a:endParaRPr lang="en-US">
              <a:latin typeface="Avenir Next LT Pro"/>
            </a:endParaRPr>
          </a:p>
          <a:p>
            <a:r>
              <a:rPr lang="en-US" sz="4000" dirty="0">
                <a:latin typeface="Avenir Next LT Pro"/>
              </a:rPr>
              <a:t>body of water</a:t>
            </a:r>
            <a:endParaRPr lang="en-US">
              <a:latin typeface="Avenir Next LT Pro"/>
            </a:endParaRPr>
          </a:p>
          <a:p>
            <a:endParaRPr lang="en-US" sz="4000" dirty="0">
              <a:latin typeface="Avenir Next LT Pro"/>
            </a:endParaRPr>
          </a:p>
          <a:p>
            <a:r>
              <a:rPr lang="en-US" sz="4000" dirty="0">
                <a:latin typeface="Avenir Next LT Pro" panose="020B0504020202020204" pitchFamily="34" charset="0"/>
              </a:rPr>
              <a:t>Circle if it is a solid or liquid</a:t>
            </a:r>
          </a:p>
          <a:p>
            <a:endParaRPr lang="en-US" sz="4000" dirty="0">
              <a:latin typeface="Avenir Next LT Pro"/>
            </a:endParaRPr>
          </a:p>
          <a:p>
            <a:r>
              <a:rPr lang="en-US" sz="4000" dirty="0">
                <a:latin typeface="Avenir Next LT Pro" panose="020B0504020202020204" pitchFamily="34" charset="0"/>
              </a:rPr>
              <a:t>Write where it can be found</a:t>
            </a:r>
          </a:p>
          <a:p>
            <a:endParaRPr lang="en-US" sz="4000" dirty="0">
              <a:latin typeface="Avenir Next LT Pro"/>
            </a:endParaRPr>
          </a:p>
          <a:p>
            <a:r>
              <a:rPr lang="en-US" sz="4000" dirty="0">
                <a:latin typeface="Avenir Next LT Pro" panose="020B0504020202020204" pitchFamily="34" charset="0"/>
              </a:rPr>
              <a:t>Write the definition</a:t>
            </a:r>
          </a:p>
          <a:p>
            <a:endParaRPr lang="en-US" sz="4000" dirty="0">
              <a:latin typeface="Avenir Next LT Pro"/>
            </a:endParaRPr>
          </a:p>
          <a:p>
            <a:r>
              <a:rPr lang="en-US" sz="4000" dirty="0">
                <a:latin typeface="Avenir Next LT Pro" panose="020B0504020202020204" pitchFamily="34" charset="0"/>
              </a:rPr>
              <a:t>Make a drawing</a:t>
            </a:r>
          </a:p>
        </p:txBody>
      </p:sp>
      <p:pic>
        <p:nvPicPr>
          <p:cNvPr id="7" name="Picture 6" descr="Graphical user interface&#10;&#10;AI-generated content may be incorrect.">
            <a:extLst>
              <a:ext uri="{FF2B5EF4-FFF2-40B4-BE49-F238E27FC236}">
                <a16:creationId xmlns:a16="http://schemas.microsoft.com/office/drawing/2014/main" id="{531CA100-AF04-1B82-2FEA-052FAA79548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344" y="106886"/>
            <a:ext cx="4640975" cy="6005967"/>
          </a:xfrm>
          <a:prstGeom prst="rect">
            <a:avLst/>
          </a:prstGeom>
          <a:ln>
            <a:solidFill>
              <a:schemeClr val="tx1"/>
            </a:solidFill>
          </a:ln>
        </p:spPr>
      </p:pic>
      <p:pic>
        <p:nvPicPr>
          <p:cNvPr id="8" name="Picture 7" descr="A picture containing text, silhouette&#10;&#10;AI-generated content may be incorrect.">
            <a:extLst>
              <a:ext uri="{FF2B5EF4-FFF2-40B4-BE49-F238E27FC236}">
                <a16:creationId xmlns:a16="http://schemas.microsoft.com/office/drawing/2014/main" id="{CBFEEECB-9666-EF45-4826-1B60836E327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24973" y="62600"/>
            <a:ext cx="967027" cy="1356836"/>
          </a:xfrm>
          <a:prstGeom prst="rect">
            <a:avLst/>
          </a:prstGeom>
        </p:spPr>
      </p:pic>
    </p:spTree>
    <p:extLst>
      <p:ext uri="{BB962C8B-B14F-4D97-AF65-F5344CB8AC3E}">
        <p14:creationId xmlns:p14="http://schemas.microsoft.com/office/powerpoint/2010/main" val="2575541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3FFD7-4077-F1AC-9E02-62372E217A0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2C1BA9C-8DCD-B1BC-DE6F-1AF1C2C6A02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E11FCAC-0AEB-490C-6326-E411521AB2AC}"/>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8FFDE61E-AF70-4482-13D0-30BF094BC044}"/>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Explore</a:t>
            </a:r>
          </a:p>
        </p:txBody>
      </p:sp>
      <p:sp>
        <p:nvSpPr>
          <p:cNvPr id="6" name="Rectangle: Rounded Corners 5">
            <a:extLst>
              <a:ext uri="{FF2B5EF4-FFF2-40B4-BE49-F238E27FC236}">
                <a16:creationId xmlns:a16="http://schemas.microsoft.com/office/drawing/2014/main" id="{713F6134-D13C-BD9B-5730-421C6F8C0D8A}"/>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AA1C80F-CC86-4F03-8F0C-1FDD941A845F}"/>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sp>
        <p:nvSpPr>
          <p:cNvPr id="16" name="TextBox 15">
            <a:extLst>
              <a:ext uri="{FF2B5EF4-FFF2-40B4-BE49-F238E27FC236}">
                <a16:creationId xmlns:a16="http://schemas.microsoft.com/office/drawing/2014/main" id="{E547960F-0AD2-AF4E-B0DE-587857D3DA98}"/>
              </a:ext>
            </a:extLst>
          </p:cNvPr>
          <p:cNvSpPr txBox="1"/>
          <p:nvPr/>
        </p:nvSpPr>
        <p:spPr>
          <a:xfrm>
            <a:off x="1199827" y="1258945"/>
            <a:ext cx="9792346" cy="3785652"/>
          </a:xfrm>
          <a:prstGeom prst="rect">
            <a:avLst/>
          </a:prstGeom>
          <a:noFill/>
        </p:spPr>
        <p:txBody>
          <a:bodyPr wrap="square">
            <a:spAutoFit/>
          </a:bodyPr>
          <a:lstStyle/>
          <a:p>
            <a:pPr algn="ctr"/>
            <a:r>
              <a:rPr lang="en-US" sz="4800" dirty="0">
                <a:latin typeface="Avenir Next LT Pro" panose="020B0504020202020204" pitchFamily="34" charset="0"/>
              </a:rPr>
              <a:t>What did your research show you? </a:t>
            </a:r>
          </a:p>
          <a:p>
            <a:pPr algn="ctr"/>
            <a:endParaRPr lang="en-US" sz="4800" dirty="0">
              <a:latin typeface="Avenir Next LT Pro" panose="020B0504020202020204" pitchFamily="34" charset="0"/>
            </a:endParaRPr>
          </a:p>
          <a:p>
            <a:pPr algn="ctr"/>
            <a:r>
              <a:rPr lang="en-US" sz="4800" dirty="0">
                <a:latin typeface="Avenir Next LT Pro" panose="020B0504020202020204" pitchFamily="34" charset="0"/>
              </a:rPr>
              <a:t>What bodies of water did we learn about and how would we describe the different bodies of water?</a:t>
            </a:r>
          </a:p>
        </p:txBody>
      </p:sp>
    </p:spTree>
    <p:extLst>
      <p:ext uri="{BB962C8B-B14F-4D97-AF65-F5344CB8AC3E}">
        <p14:creationId xmlns:p14="http://schemas.microsoft.com/office/powerpoint/2010/main" val="676998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DDB1C-111A-2291-31D4-6401D569194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CF5CF4B-4350-6D47-C454-30FC4073F3F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CB78E5B-0A97-23B5-1930-AE8B1F412E79}"/>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EF2A050D-8365-B401-A7E2-E64B55D91E7D}"/>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Explore</a:t>
            </a:r>
          </a:p>
        </p:txBody>
      </p:sp>
      <p:sp>
        <p:nvSpPr>
          <p:cNvPr id="6" name="Rectangle: Rounded Corners 5">
            <a:extLst>
              <a:ext uri="{FF2B5EF4-FFF2-40B4-BE49-F238E27FC236}">
                <a16:creationId xmlns:a16="http://schemas.microsoft.com/office/drawing/2014/main" id="{F3305647-B70C-A503-A8BF-8B1CABC618D6}"/>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F56C00D-972B-9652-2F59-4938BD77E1E7}"/>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sp>
        <p:nvSpPr>
          <p:cNvPr id="16" name="TextBox 15">
            <a:extLst>
              <a:ext uri="{FF2B5EF4-FFF2-40B4-BE49-F238E27FC236}">
                <a16:creationId xmlns:a16="http://schemas.microsoft.com/office/drawing/2014/main" id="{75C4D318-6EF0-4A7F-591F-EFB21004F9CC}"/>
              </a:ext>
            </a:extLst>
          </p:cNvPr>
          <p:cNvSpPr txBox="1"/>
          <p:nvPr/>
        </p:nvSpPr>
        <p:spPr>
          <a:xfrm>
            <a:off x="1755267" y="1601910"/>
            <a:ext cx="8829667" cy="3046988"/>
          </a:xfrm>
          <a:prstGeom prst="rect">
            <a:avLst/>
          </a:prstGeom>
          <a:noFill/>
        </p:spPr>
        <p:txBody>
          <a:bodyPr wrap="square">
            <a:spAutoFit/>
          </a:bodyPr>
          <a:lstStyle/>
          <a:p>
            <a:pPr algn="ctr"/>
            <a:r>
              <a:rPr lang="en-US" sz="4800" dirty="0">
                <a:latin typeface="Avenir Next LT Pro" panose="020B0504020202020204" pitchFamily="34" charset="0"/>
              </a:rPr>
              <a:t>Are some bodies of water </a:t>
            </a:r>
            <a:r>
              <a:rPr lang="en-US" sz="4800" b="1" dirty="0">
                <a:latin typeface="Avenir Next LT Pro" panose="020B0504020202020204" pitchFamily="34" charset="0"/>
              </a:rPr>
              <a:t>fresh</a:t>
            </a:r>
            <a:r>
              <a:rPr lang="en-US" sz="4800" dirty="0">
                <a:latin typeface="Avenir Next LT Pro" panose="020B0504020202020204" pitchFamily="34" charset="0"/>
              </a:rPr>
              <a:t> or </a:t>
            </a:r>
            <a:r>
              <a:rPr lang="en-US" sz="4800" b="1" dirty="0">
                <a:latin typeface="Avenir Next LT Pro" panose="020B0504020202020204" pitchFamily="34" charset="0"/>
              </a:rPr>
              <a:t>salt water</a:t>
            </a:r>
            <a:r>
              <a:rPr lang="en-US" sz="4800" dirty="0">
                <a:latin typeface="Avenir Next LT Pro" panose="020B0504020202020204" pitchFamily="34" charset="0"/>
              </a:rPr>
              <a:t>?</a:t>
            </a:r>
          </a:p>
          <a:p>
            <a:pPr algn="ctr"/>
            <a:endParaRPr lang="en-US" sz="4800" dirty="0">
              <a:latin typeface="Avenir Next LT Pro" panose="020B0504020202020204" pitchFamily="34" charset="0"/>
            </a:endParaRPr>
          </a:p>
          <a:p>
            <a:pPr algn="ctr"/>
            <a:r>
              <a:rPr lang="en-US" sz="4800" dirty="0">
                <a:latin typeface="Avenir Next LT Pro" panose="020B0504020202020204" pitchFamily="34" charset="0"/>
              </a:rPr>
              <a:t>How do we know?</a:t>
            </a:r>
          </a:p>
        </p:txBody>
      </p:sp>
    </p:spTree>
    <p:extLst>
      <p:ext uri="{BB962C8B-B14F-4D97-AF65-F5344CB8AC3E}">
        <p14:creationId xmlns:p14="http://schemas.microsoft.com/office/powerpoint/2010/main" val="3345989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B8ED6-96EB-5E1E-10E5-908AD1F5538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BB43927-C242-4887-FAC5-9DCDF0A5A22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60010F9-A43C-A686-574F-F02171A271EC}"/>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E6D82889-F990-066D-7CDC-66AB0B62664B}"/>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Explain</a:t>
            </a:r>
          </a:p>
        </p:txBody>
      </p:sp>
      <p:sp>
        <p:nvSpPr>
          <p:cNvPr id="6" name="Rectangle: Rounded Corners 5">
            <a:extLst>
              <a:ext uri="{FF2B5EF4-FFF2-40B4-BE49-F238E27FC236}">
                <a16:creationId xmlns:a16="http://schemas.microsoft.com/office/drawing/2014/main" id="{50E548EF-EAA8-C52A-87E9-C89C4A60B0E1}"/>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2544E52-CDCD-D7F3-FCD0-3DD9D2856A31}"/>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pic>
        <p:nvPicPr>
          <p:cNvPr id="7" name="Picture 6" descr="A picture containing logo&#10;&#10;AI-generated content may be incorrect.">
            <a:extLst>
              <a:ext uri="{FF2B5EF4-FFF2-40B4-BE49-F238E27FC236}">
                <a16:creationId xmlns:a16="http://schemas.microsoft.com/office/drawing/2014/main" id="{338B7AD0-6632-B1C3-CE17-A0DC7089D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793" y="0"/>
            <a:ext cx="11088414" cy="6237233"/>
          </a:xfrm>
          <a:prstGeom prst="rect">
            <a:avLst/>
          </a:prstGeom>
        </p:spPr>
      </p:pic>
    </p:spTree>
    <p:extLst>
      <p:ext uri="{BB962C8B-B14F-4D97-AF65-F5344CB8AC3E}">
        <p14:creationId xmlns:p14="http://schemas.microsoft.com/office/powerpoint/2010/main" val="4262663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862D9-33B0-82A3-14E5-140DC349D09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E12745E-252B-D757-ED3B-9D020F1DA55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24B2F51-0193-C58B-1C2D-7AAB60AF0E3B}"/>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F44EDCE8-AF06-18D1-2E3B-CE34BCA24591}"/>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Explain</a:t>
            </a:r>
          </a:p>
        </p:txBody>
      </p:sp>
      <p:sp>
        <p:nvSpPr>
          <p:cNvPr id="6" name="Rectangle: Rounded Corners 5">
            <a:extLst>
              <a:ext uri="{FF2B5EF4-FFF2-40B4-BE49-F238E27FC236}">
                <a16:creationId xmlns:a16="http://schemas.microsoft.com/office/drawing/2014/main" id="{45F5A4F2-6981-3734-E3CA-8DE20E6DFB48}"/>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39C5D7C-7FF8-D2E9-6D23-5D4DCA1593B5}"/>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pic>
        <p:nvPicPr>
          <p:cNvPr id="8" name="Picture 7" descr="A small pond surrounded by trees&#10;&#10;AI-generated content may be incorrect.">
            <a:extLst>
              <a:ext uri="{FF2B5EF4-FFF2-40B4-BE49-F238E27FC236}">
                <a16:creationId xmlns:a16="http://schemas.microsoft.com/office/drawing/2014/main" id="{AF68F66F-BA38-4091-4F5F-8CA983820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048" y="0"/>
            <a:ext cx="11077903" cy="6231320"/>
          </a:xfrm>
          <a:prstGeom prst="rect">
            <a:avLst/>
          </a:prstGeom>
        </p:spPr>
      </p:pic>
    </p:spTree>
    <p:extLst>
      <p:ext uri="{BB962C8B-B14F-4D97-AF65-F5344CB8AC3E}">
        <p14:creationId xmlns:p14="http://schemas.microsoft.com/office/powerpoint/2010/main" val="1426133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9DDAB-6A75-32F4-0799-9C193B2B494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531414F-4ADC-367F-0603-D186CC72FB0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41C8C0A-22EC-00EA-1015-57AD621D67D5}"/>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47DE9B48-7230-AC0C-6ADE-9E5C06047B57}"/>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Explain</a:t>
            </a:r>
          </a:p>
        </p:txBody>
      </p:sp>
      <p:sp>
        <p:nvSpPr>
          <p:cNvPr id="6" name="Rectangle: Rounded Corners 5">
            <a:extLst>
              <a:ext uri="{FF2B5EF4-FFF2-40B4-BE49-F238E27FC236}">
                <a16:creationId xmlns:a16="http://schemas.microsoft.com/office/drawing/2014/main" id="{802C41BC-37C2-3390-F03D-CE6FB5430270}"/>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6C851A-A839-2843-C9F9-2A44A76F75B9}"/>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pic>
        <p:nvPicPr>
          <p:cNvPr id="1026" name="Picture 2" descr="091621&amp;#32;lake&amp;#32;paho&amp;#32;ptg-2">
            <a:extLst>
              <a:ext uri="{FF2B5EF4-FFF2-40B4-BE49-F238E27FC236}">
                <a16:creationId xmlns:a16="http://schemas.microsoft.com/office/drawing/2014/main" id="{A3598A3C-1E20-BF0D-5E5F-05C10E6BD7FC}"/>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val="0"/>
              </a:ext>
            </a:extLst>
          </a:blip>
          <a:srcRect/>
          <a:stretch>
            <a:fillRect/>
          </a:stretch>
        </p:blipFill>
        <p:spPr bwMode="auto">
          <a:xfrm>
            <a:off x="558841" y="1"/>
            <a:ext cx="11074317" cy="623192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Top Corners Rounded 10">
            <a:extLst>
              <a:ext uri="{FF2B5EF4-FFF2-40B4-BE49-F238E27FC236}">
                <a16:creationId xmlns:a16="http://schemas.microsoft.com/office/drawing/2014/main" id="{DC6D3772-A20C-9A8C-363F-FF9B991C125B}"/>
              </a:ext>
            </a:extLst>
          </p:cNvPr>
          <p:cNvSpPr/>
          <p:nvPr/>
        </p:nvSpPr>
        <p:spPr>
          <a:xfrm rot="5400000">
            <a:off x="2434058" y="-1549207"/>
            <a:ext cx="923026" cy="4677048"/>
          </a:xfrm>
          <a:prstGeom prst="round2SameRect">
            <a:avLst/>
          </a:prstGeom>
          <a:solidFill>
            <a:srgbClr val="DCE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1574500-0F14-BCB4-DB71-F07BB7E3CA46}"/>
              </a:ext>
            </a:extLst>
          </p:cNvPr>
          <p:cNvSpPr txBox="1"/>
          <p:nvPr/>
        </p:nvSpPr>
        <p:spPr>
          <a:xfrm>
            <a:off x="670984" y="327500"/>
            <a:ext cx="4267890" cy="923330"/>
          </a:xfrm>
          <a:prstGeom prst="rect">
            <a:avLst/>
          </a:prstGeom>
          <a:noFill/>
        </p:spPr>
        <p:txBody>
          <a:bodyPr wrap="square" rtlCol="0">
            <a:spAutoFit/>
          </a:bodyPr>
          <a:lstStyle/>
          <a:p>
            <a:pPr algn="ctr"/>
            <a:r>
              <a:rPr lang="en-US" sz="5400" dirty="0">
                <a:latin typeface="Bitter SemiBold" pitchFamily="2" charset="0"/>
              </a:rPr>
              <a:t>Lake</a:t>
            </a:r>
          </a:p>
        </p:txBody>
      </p:sp>
    </p:spTree>
    <p:extLst>
      <p:ext uri="{BB962C8B-B14F-4D97-AF65-F5344CB8AC3E}">
        <p14:creationId xmlns:p14="http://schemas.microsoft.com/office/powerpoint/2010/main" val="4273791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13753-1138-7CF7-FA04-4F196190DD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48C6CE7-6AFA-6484-8B76-27BDC097D8A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F2ED89C-64AE-1DED-6D94-9CE327EA6C7C}"/>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964833F2-FEF3-9B1B-B417-89B57D58D351}"/>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Explain</a:t>
            </a:r>
          </a:p>
        </p:txBody>
      </p:sp>
      <p:sp>
        <p:nvSpPr>
          <p:cNvPr id="6" name="Rectangle: Rounded Corners 5">
            <a:extLst>
              <a:ext uri="{FF2B5EF4-FFF2-40B4-BE49-F238E27FC236}">
                <a16:creationId xmlns:a16="http://schemas.microsoft.com/office/drawing/2014/main" id="{2524BAB0-4398-F23B-260F-AC1BF8040B9F}"/>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0B4A9DC-ECD4-8A16-A8E5-10E62DD83E28}"/>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pic>
        <p:nvPicPr>
          <p:cNvPr id="8" name="Picture 7" descr="A picture containing text, tree, outdoor, river&#10;&#10;AI-generated content may be incorrect.">
            <a:extLst>
              <a:ext uri="{FF2B5EF4-FFF2-40B4-BE49-F238E27FC236}">
                <a16:creationId xmlns:a16="http://schemas.microsoft.com/office/drawing/2014/main" id="{BD6F58BF-CFCD-7E8D-4711-F3EEBFC39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048" y="0"/>
            <a:ext cx="11077903" cy="6231320"/>
          </a:xfrm>
          <a:prstGeom prst="rect">
            <a:avLst/>
          </a:prstGeom>
        </p:spPr>
      </p:pic>
    </p:spTree>
    <p:extLst>
      <p:ext uri="{BB962C8B-B14F-4D97-AF65-F5344CB8AC3E}">
        <p14:creationId xmlns:p14="http://schemas.microsoft.com/office/powerpoint/2010/main" val="3121375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752D4-9DA0-2EC1-4BCB-C3EEEDE153A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76D9C4C-839C-897D-E7A8-7E1C1A5333C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D41775F-BCD4-F1DB-08DF-F78880AAAB35}"/>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17</a:t>
            </a:r>
          </a:p>
        </p:txBody>
      </p:sp>
      <p:sp>
        <p:nvSpPr>
          <p:cNvPr id="5" name="TextBox 4">
            <a:extLst>
              <a:ext uri="{FF2B5EF4-FFF2-40B4-BE49-F238E27FC236}">
                <a16:creationId xmlns:a16="http://schemas.microsoft.com/office/drawing/2014/main" id="{ABD49017-C5FE-B6F5-3045-2ED896530D3F}"/>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Explain</a:t>
            </a:r>
          </a:p>
        </p:txBody>
      </p:sp>
      <p:sp>
        <p:nvSpPr>
          <p:cNvPr id="6" name="Rectangle: Rounded Corners 5">
            <a:extLst>
              <a:ext uri="{FF2B5EF4-FFF2-40B4-BE49-F238E27FC236}">
                <a16:creationId xmlns:a16="http://schemas.microsoft.com/office/drawing/2014/main" id="{7C452D72-2142-F605-0AB0-CE57D2B47D09}"/>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699BEDC-E348-9A1D-AD45-ADF4D78B06E1}"/>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pic>
        <p:nvPicPr>
          <p:cNvPr id="7" name="Picture 6" descr="A body of water surrounded by trees&#10;&#10;AI-generated content may be incorrect.">
            <a:extLst>
              <a:ext uri="{FF2B5EF4-FFF2-40B4-BE49-F238E27FC236}">
                <a16:creationId xmlns:a16="http://schemas.microsoft.com/office/drawing/2014/main" id="{F20BEEDD-B82F-B016-688C-F63C4F1E5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048" y="0"/>
            <a:ext cx="11077903" cy="6231320"/>
          </a:xfrm>
          <a:prstGeom prst="rect">
            <a:avLst/>
          </a:prstGeom>
        </p:spPr>
      </p:pic>
    </p:spTree>
    <p:extLst>
      <p:ext uri="{BB962C8B-B14F-4D97-AF65-F5344CB8AC3E}">
        <p14:creationId xmlns:p14="http://schemas.microsoft.com/office/powerpoint/2010/main" val="2691840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EBCFF-9C59-7577-5748-8389F73F5E3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AEF5848-94F6-BBBE-6B09-29973B6BEB2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E50E2E3-F3C3-2D46-91E7-65A17D1AB013}"/>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18</a:t>
            </a:r>
          </a:p>
        </p:txBody>
      </p:sp>
      <p:sp>
        <p:nvSpPr>
          <p:cNvPr id="5" name="TextBox 4">
            <a:extLst>
              <a:ext uri="{FF2B5EF4-FFF2-40B4-BE49-F238E27FC236}">
                <a16:creationId xmlns:a16="http://schemas.microsoft.com/office/drawing/2014/main" id="{7EC2DD01-0D67-DA3A-3BF0-004A9C9572DB}"/>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Explain</a:t>
            </a:r>
          </a:p>
        </p:txBody>
      </p:sp>
      <p:sp>
        <p:nvSpPr>
          <p:cNvPr id="6" name="Rectangle: Rounded Corners 5">
            <a:extLst>
              <a:ext uri="{FF2B5EF4-FFF2-40B4-BE49-F238E27FC236}">
                <a16:creationId xmlns:a16="http://schemas.microsoft.com/office/drawing/2014/main" id="{39709FF9-D461-B2F8-984C-8E7BC3140816}"/>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4961717-5CC1-BC26-3D52-B4CD4806178D}"/>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pic>
        <p:nvPicPr>
          <p:cNvPr id="8" name="Picture 7" descr="A body of water with grass and trees around it&#10;&#10;AI-generated content may be incorrect.">
            <a:extLst>
              <a:ext uri="{FF2B5EF4-FFF2-40B4-BE49-F238E27FC236}">
                <a16:creationId xmlns:a16="http://schemas.microsoft.com/office/drawing/2014/main" id="{1B5BA547-4A98-5FDF-7F47-2ADCAFC67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793" y="-12999"/>
            <a:ext cx="11102092" cy="6244927"/>
          </a:xfrm>
          <a:prstGeom prst="rect">
            <a:avLst/>
          </a:prstGeom>
        </p:spPr>
      </p:pic>
    </p:spTree>
    <p:extLst>
      <p:ext uri="{BB962C8B-B14F-4D97-AF65-F5344CB8AC3E}">
        <p14:creationId xmlns:p14="http://schemas.microsoft.com/office/powerpoint/2010/main" val="3666521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80963-D43B-14E1-CCDC-4C7C8F96238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220782A-237C-5C1A-004A-F7406F8D5C8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C28EF20-C423-B7B3-9B51-7E1F04FA87BB}"/>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19</a:t>
            </a:r>
          </a:p>
        </p:txBody>
      </p:sp>
      <p:sp>
        <p:nvSpPr>
          <p:cNvPr id="5" name="TextBox 4">
            <a:extLst>
              <a:ext uri="{FF2B5EF4-FFF2-40B4-BE49-F238E27FC236}">
                <a16:creationId xmlns:a16="http://schemas.microsoft.com/office/drawing/2014/main" id="{E8B18B90-5A72-D236-CB6C-C9327E9087EA}"/>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Explain</a:t>
            </a:r>
          </a:p>
        </p:txBody>
      </p:sp>
      <p:sp>
        <p:nvSpPr>
          <p:cNvPr id="6" name="Rectangle: Rounded Corners 5">
            <a:extLst>
              <a:ext uri="{FF2B5EF4-FFF2-40B4-BE49-F238E27FC236}">
                <a16:creationId xmlns:a16="http://schemas.microsoft.com/office/drawing/2014/main" id="{1B2C1941-D845-3215-1F15-5E4A3E607019}"/>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AA2129D-1036-8B4A-958D-EF3697071F32}"/>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pic>
        <p:nvPicPr>
          <p:cNvPr id="7" name="Picture 6" descr="A dirt road in a forest&#10;&#10;AI-generated content may be incorrect.">
            <a:extLst>
              <a:ext uri="{FF2B5EF4-FFF2-40B4-BE49-F238E27FC236}">
                <a16:creationId xmlns:a16="http://schemas.microsoft.com/office/drawing/2014/main" id="{B0B272A4-2F8A-C414-33E8-9FC516CD1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793" y="0"/>
            <a:ext cx="11088414" cy="6237233"/>
          </a:xfrm>
          <a:prstGeom prst="rect">
            <a:avLst/>
          </a:prstGeom>
        </p:spPr>
      </p:pic>
    </p:spTree>
    <p:extLst>
      <p:ext uri="{BB962C8B-B14F-4D97-AF65-F5344CB8AC3E}">
        <p14:creationId xmlns:p14="http://schemas.microsoft.com/office/powerpoint/2010/main" val="2395579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0AE4C-87FD-CB17-D74A-FD9E3DE8017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8C2E8E6-FF41-B0C7-488C-174D1ACAC46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B0D46D3-9774-89A5-1346-DCD85E521507}"/>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A7363DBD-E57E-934D-EB04-951D3BE2F205}"/>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Engage</a:t>
            </a:r>
          </a:p>
        </p:txBody>
      </p:sp>
      <p:sp>
        <p:nvSpPr>
          <p:cNvPr id="6" name="Rectangle: Rounded Corners 5">
            <a:extLst>
              <a:ext uri="{FF2B5EF4-FFF2-40B4-BE49-F238E27FC236}">
                <a16:creationId xmlns:a16="http://schemas.microsoft.com/office/drawing/2014/main" id="{8AE0893D-906D-2781-D496-4E751876BD9B}"/>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3C2FF67-C985-C20E-7B08-7A190862CFB2}"/>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grpSp>
        <p:nvGrpSpPr>
          <p:cNvPr id="7" name="Group 6">
            <a:extLst>
              <a:ext uri="{FF2B5EF4-FFF2-40B4-BE49-F238E27FC236}">
                <a16:creationId xmlns:a16="http://schemas.microsoft.com/office/drawing/2014/main" id="{9B4E32EA-9968-4D3C-F66E-93AE4B9550A4}"/>
              </a:ext>
            </a:extLst>
          </p:cNvPr>
          <p:cNvGrpSpPr/>
          <p:nvPr/>
        </p:nvGrpSpPr>
        <p:grpSpPr>
          <a:xfrm>
            <a:off x="585719" y="1265601"/>
            <a:ext cx="6091521" cy="3691571"/>
            <a:chOff x="445194" y="1711109"/>
            <a:chExt cx="6802548" cy="3691571"/>
          </a:xfrm>
        </p:grpSpPr>
        <p:sp>
          <p:nvSpPr>
            <p:cNvPr id="8" name="TextBox 7">
              <a:extLst>
                <a:ext uri="{FF2B5EF4-FFF2-40B4-BE49-F238E27FC236}">
                  <a16:creationId xmlns:a16="http://schemas.microsoft.com/office/drawing/2014/main" id="{D187607C-7B94-58F2-2811-7493BE042FAF}"/>
                </a:ext>
              </a:extLst>
            </p:cNvPr>
            <p:cNvSpPr txBox="1"/>
            <p:nvPr/>
          </p:nvSpPr>
          <p:spPr>
            <a:xfrm>
              <a:off x="519320" y="1711109"/>
              <a:ext cx="6658742" cy="830997"/>
            </a:xfrm>
            <a:prstGeom prst="rect">
              <a:avLst/>
            </a:prstGeom>
            <a:noFill/>
          </p:spPr>
          <p:txBody>
            <a:bodyPr wrap="square">
              <a:spAutoFit/>
            </a:bodyPr>
            <a:lstStyle/>
            <a:p>
              <a:pPr algn="ctr"/>
              <a:r>
                <a:rPr lang="en-US" sz="4800" dirty="0">
                  <a:latin typeface="Bitter SemiBold" pitchFamily="2" charset="0"/>
                </a:rPr>
                <a:t>Guiding Question: </a:t>
              </a:r>
            </a:p>
          </p:txBody>
        </p:sp>
        <p:sp>
          <p:nvSpPr>
            <p:cNvPr id="10" name="TextBox 9">
              <a:extLst>
                <a:ext uri="{FF2B5EF4-FFF2-40B4-BE49-F238E27FC236}">
                  <a16:creationId xmlns:a16="http://schemas.microsoft.com/office/drawing/2014/main" id="{11099DEC-5FF7-A236-3C2A-956A46D7CFB3}"/>
                </a:ext>
              </a:extLst>
            </p:cNvPr>
            <p:cNvSpPr txBox="1"/>
            <p:nvPr/>
          </p:nvSpPr>
          <p:spPr>
            <a:xfrm>
              <a:off x="445194" y="3094356"/>
              <a:ext cx="6802548" cy="2308324"/>
            </a:xfrm>
            <a:prstGeom prst="rect">
              <a:avLst/>
            </a:prstGeom>
            <a:noFill/>
          </p:spPr>
          <p:txBody>
            <a:bodyPr wrap="square">
              <a:spAutoFit/>
            </a:bodyPr>
            <a:lstStyle/>
            <a:p>
              <a:pPr algn="ctr"/>
              <a:r>
                <a:rPr lang="en-US" sz="4800" dirty="0">
                  <a:latin typeface="Avenir Next LT Pro" panose="020B0504020202020204" pitchFamily="34" charset="0"/>
                </a:rPr>
                <a:t>Where and in what forms does water exist on Earth?</a:t>
              </a:r>
            </a:p>
          </p:txBody>
        </p:sp>
      </p:grpSp>
      <p:pic>
        <p:nvPicPr>
          <p:cNvPr id="11" name="Picture 10" descr="Diagram&#10;&#10;AI-generated content may be incorrect.">
            <a:extLst>
              <a:ext uri="{FF2B5EF4-FFF2-40B4-BE49-F238E27FC236}">
                <a16:creationId xmlns:a16="http://schemas.microsoft.com/office/drawing/2014/main" id="{A79EBCAB-B0F5-5EC9-EB72-A44B5BEA5A1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86334" y="-4725"/>
            <a:ext cx="4636228" cy="5999824"/>
          </a:xfrm>
          <a:prstGeom prst="rect">
            <a:avLst/>
          </a:prstGeom>
          <a:ln>
            <a:solidFill>
              <a:schemeClr val="tx1"/>
            </a:solidFill>
          </a:ln>
        </p:spPr>
      </p:pic>
    </p:spTree>
    <p:extLst>
      <p:ext uri="{BB962C8B-B14F-4D97-AF65-F5344CB8AC3E}">
        <p14:creationId xmlns:p14="http://schemas.microsoft.com/office/powerpoint/2010/main" val="1953397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A819C-3768-B7F8-B126-790EB88ABF2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D647D50-BE7D-299E-18C4-A6DEBDEE290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869F10D-A804-58A4-61D5-AEA44F73C24C}"/>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20</a:t>
            </a:r>
          </a:p>
        </p:txBody>
      </p:sp>
      <p:sp>
        <p:nvSpPr>
          <p:cNvPr id="5" name="TextBox 4">
            <a:extLst>
              <a:ext uri="{FF2B5EF4-FFF2-40B4-BE49-F238E27FC236}">
                <a16:creationId xmlns:a16="http://schemas.microsoft.com/office/drawing/2014/main" id="{6699A04D-DD53-D7B2-24E7-A7FE96C0CF0A}"/>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Explain</a:t>
            </a:r>
          </a:p>
        </p:txBody>
      </p:sp>
      <p:sp>
        <p:nvSpPr>
          <p:cNvPr id="6" name="Rectangle: Rounded Corners 5">
            <a:extLst>
              <a:ext uri="{FF2B5EF4-FFF2-40B4-BE49-F238E27FC236}">
                <a16:creationId xmlns:a16="http://schemas.microsoft.com/office/drawing/2014/main" id="{ED017978-1269-E320-38A6-821DFE0B6702}"/>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8A8A7E5-4A19-AFD3-13E4-06629821445D}"/>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pic>
        <p:nvPicPr>
          <p:cNvPr id="8" name="Picture 7" descr="A picture containing text, ice, nature&#10;&#10;AI-generated content may be incorrect.">
            <a:extLst>
              <a:ext uri="{FF2B5EF4-FFF2-40B4-BE49-F238E27FC236}">
                <a16:creationId xmlns:a16="http://schemas.microsoft.com/office/drawing/2014/main" id="{76325618-89ED-30A2-02C3-83DA90E17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538" y="-11216"/>
            <a:ext cx="11098924" cy="6243145"/>
          </a:xfrm>
          <a:prstGeom prst="rect">
            <a:avLst/>
          </a:prstGeom>
        </p:spPr>
      </p:pic>
    </p:spTree>
    <p:extLst>
      <p:ext uri="{BB962C8B-B14F-4D97-AF65-F5344CB8AC3E}">
        <p14:creationId xmlns:p14="http://schemas.microsoft.com/office/powerpoint/2010/main" val="3743652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254B3-1891-C96E-5C18-BE9444D6801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51E86EC-554E-1F31-6CA5-8A94F840A0B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A6105EB-471E-B4EE-09A5-C1A17092A04F}"/>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21</a:t>
            </a:r>
          </a:p>
        </p:txBody>
      </p:sp>
      <p:sp>
        <p:nvSpPr>
          <p:cNvPr id="5" name="TextBox 4">
            <a:extLst>
              <a:ext uri="{FF2B5EF4-FFF2-40B4-BE49-F238E27FC236}">
                <a16:creationId xmlns:a16="http://schemas.microsoft.com/office/drawing/2014/main" id="{3B411FEC-4748-E848-8496-97F9729FD1C1}"/>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Explain</a:t>
            </a:r>
          </a:p>
        </p:txBody>
      </p:sp>
      <p:sp>
        <p:nvSpPr>
          <p:cNvPr id="6" name="Rectangle: Rounded Corners 5">
            <a:extLst>
              <a:ext uri="{FF2B5EF4-FFF2-40B4-BE49-F238E27FC236}">
                <a16:creationId xmlns:a16="http://schemas.microsoft.com/office/drawing/2014/main" id="{25D0C820-C8E1-6CE9-621F-5AC758B26574}"/>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272AF26-4B82-962A-39F0-1D3DED8D2245}"/>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pic>
        <p:nvPicPr>
          <p:cNvPr id="7" name="Picture 6" descr="A picture containing water, ground, shore, outdoor&#10;&#10;AI-generated content may be incorrect.">
            <a:extLst>
              <a:ext uri="{FF2B5EF4-FFF2-40B4-BE49-F238E27FC236}">
                <a16:creationId xmlns:a16="http://schemas.microsoft.com/office/drawing/2014/main" id="{9B448A4C-31B1-F271-3B38-D3C20B3BD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793" y="0"/>
            <a:ext cx="11088414" cy="6237233"/>
          </a:xfrm>
          <a:prstGeom prst="rect">
            <a:avLst/>
          </a:prstGeom>
        </p:spPr>
      </p:pic>
    </p:spTree>
    <p:extLst>
      <p:ext uri="{BB962C8B-B14F-4D97-AF65-F5344CB8AC3E}">
        <p14:creationId xmlns:p14="http://schemas.microsoft.com/office/powerpoint/2010/main" val="274993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43B95-CB0B-4103-1BD8-0C0FEEF4B8B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C8817D0-B13A-C9D1-09B8-49C7916A949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8E77766-2F9B-A493-8634-AFE20FEB73B6}"/>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22</a:t>
            </a:r>
          </a:p>
        </p:txBody>
      </p:sp>
      <p:sp>
        <p:nvSpPr>
          <p:cNvPr id="5" name="TextBox 4">
            <a:extLst>
              <a:ext uri="{FF2B5EF4-FFF2-40B4-BE49-F238E27FC236}">
                <a16:creationId xmlns:a16="http://schemas.microsoft.com/office/drawing/2014/main" id="{4B60B888-56BD-DB17-C683-58D03928F289}"/>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Explain</a:t>
            </a:r>
          </a:p>
        </p:txBody>
      </p:sp>
      <p:sp>
        <p:nvSpPr>
          <p:cNvPr id="6" name="Rectangle: Rounded Corners 5">
            <a:extLst>
              <a:ext uri="{FF2B5EF4-FFF2-40B4-BE49-F238E27FC236}">
                <a16:creationId xmlns:a16="http://schemas.microsoft.com/office/drawing/2014/main" id="{60840D31-67AF-9CE4-8747-1DCE99D66248}"/>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C9120A5-98DA-328C-3C48-3728D48135C6}"/>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pic>
        <p:nvPicPr>
          <p:cNvPr id="8" name="Picture 7" descr="A picture containing water, outdoor, nature, shore&#10;&#10;AI-generated content may be incorrect.">
            <a:extLst>
              <a:ext uri="{FF2B5EF4-FFF2-40B4-BE49-F238E27FC236}">
                <a16:creationId xmlns:a16="http://schemas.microsoft.com/office/drawing/2014/main" id="{E61B732C-516E-2B94-9559-EF7E8E9D0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28" y="0"/>
            <a:ext cx="11106343" cy="6247318"/>
          </a:xfrm>
          <a:prstGeom prst="rect">
            <a:avLst/>
          </a:prstGeom>
        </p:spPr>
      </p:pic>
    </p:spTree>
    <p:extLst>
      <p:ext uri="{BB962C8B-B14F-4D97-AF65-F5344CB8AC3E}">
        <p14:creationId xmlns:p14="http://schemas.microsoft.com/office/powerpoint/2010/main" val="298996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A1667-6F9D-FA94-312F-EBFFD9C2E29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F675B61-885B-3A3C-0E46-5A046390AFD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C779C8F-4381-41EB-17DC-8DF31737A64C}"/>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23</a:t>
            </a:r>
          </a:p>
        </p:txBody>
      </p:sp>
      <p:sp>
        <p:nvSpPr>
          <p:cNvPr id="5" name="TextBox 4">
            <a:extLst>
              <a:ext uri="{FF2B5EF4-FFF2-40B4-BE49-F238E27FC236}">
                <a16:creationId xmlns:a16="http://schemas.microsoft.com/office/drawing/2014/main" id="{E541F4E6-766D-DA3D-030A-D12C99800DD5}"/>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Explain</a:t>
            </a:r>
          </a:p>
        </p:txBody>
      </p:sp>
      <p:sp>
        <p:nvSpPr>
          <p:cNvPr id="6" name="Rectangle: Rounded Corners 5">
            <a:extLst>
              <a:ext uri="{FF2B5EF4-FFF2-40B4-BE49-F238E27FC236}">
                <a16:creationId xmlns:a16="http://schemas.microsoft.com/office/drawing/2014/main" id="{7FDBFA5D-EF3A-EA4F-2158-414E05BDEC8E}"/>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85D59C6-4FC9-EB19-34D3-C635FDBB38D2}"/>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pic>
        <p:nvPicPr>
          <p:cNvPr id="7" name="Picture 6" descr="Chart&#10;&#10;AI-generated content may be incorrect.">
            <a:extLst>
              <a:ext uri="{FF2B5EF4-FFF2-40B4-BE49-F238E27FC236}">
                <a16:creationId xmlns:a16="http://schemas.microsoft.com/office/drawing/2014/main" id="{0324409B-10F7-9E4E-089C-16CA86D1C8A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344" y="86267"/>
            <a:ext cx="4696968" cy="6078429"/>
          </a:xfrm>
          <a:prstGeom prst="rect">
            <a:avLst/>
          </a:prstGeom>
          <a:ln>
            <a:solidFill>
              <a:schemeClr val="tx1"/>
            </a:solidFill>
          </a:ln>
        </p:spPr>
      </p:pic>
      <p:pic>
        <p:nvPicPr>
          <p:cNvPr id="10" name="Picture 9" descr="A picture containing text&#10;&#10;AI-generated content may be incorrect.">
            <a:extLst>
              <a:ext uri="{FF2B5EF4-FFF2-40B4-BE49-F238E27FC236}">
                <a16:creationId xmlns:a16="http://schemas.microsoft.com/office/drawing/2014/main" id="{B272AAC0-EB11-2CAD-564B-AD6751940C7A}"/>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10911876" y="106886"/>
            <a:ext cx="1194816" cy="1205896"/>
          </a:xfrm>
          <a:prstGeom prst="rect">
            <a:avLst/>
          </a:prstGeom>
        </p:spPr>
      </p:pic>
      <p:sp>
        <p:nvSpPr>
          <p:cNvPr id="11" name="TextBox 10">
            <a:extLst>
              <a:ext uri="{FF2B5EF4-FFF2-40B4-BE49-F238E27FC236}">
                <a16:creationId xmlns:a16="http://schemas.microsoft.com/office/drawing/2014/main" id="{A139E191-572C-FA5E-0BFD-BE94F7199F5B}"/>
              </a:ext>
            </a:extLst>
          </p:cNvPr>
          <p:cNvSpPr txBox="1"/>
          <p:nvPr/>
        </p:nvSpPr>
        <p:spPr>
          <a:xfrm>
            <a:off x="4920292" y="386668"/>
            <a:ext cx="5853604" cy="646331"/>
          </a:xfrm>
          <a:prstGeom prst="rect">
            <a:avLst/>
          </a:prstGeom>
          <a:noFill/>
        </p:spPr>
        <p:txBody>
          <a:bodyPr wrap="square">
            <a:spAutoFit/>
          </a:bodyPr>
          <a:lstStyle/>
          <a:p>
            <a:pPr algn="ctr"/>
            <a:r>
              <a:rPr lang="en-US" sz="3600" dirty="0">
                <a:solidFill>
                  <a:schemeClr val="accent2"/>
                </a:solidFill>
                <a:latin typeface="Shadows Into Light Two" panose="02000506000000020004" pitchFamily="2" charset="0"/>
              </a:rPr>
              <a:t>Water versus Land on Earth</a:t>
            </a:r>
          </a:p>
        </p:txBody>
      </p:sp>
      <p:sp>
        <p:nvSpPr>
          <p:cNvPr id="3" name="TextBox 2">
            <a:extLst>
              <a:ext uri="{FF2B5EF4-FFF2-40B4-BE49-F238E27FC236}">
                <a16:creationId xmlns:a16="http://schemas.microsoft.com/office/drawing/2014/main" id="{0C6C84B7-A51A-928E-2ED4-87AB1D08022D}"/>
              </a:ext>
            </a:extLst>
          </p:cNvPr>
          <p:cNvSpPr txBox="1"/>
          <p:nvPr/>
        </p:nvSpPr>
        <p:spPr>
          <a:xfrm>
            <a:off x="5000309" y="1863163"/>
            <a:ext cx="6508975" cy="3416320"/>
          </a:xfrm>
          <a:prstGeom prst="rect">
            <a:avLst/>
          </a:prstGeom>
          <a:noFill/>
        </p:spPr>
        <p:txBody>
          <a:bodyPr wrap="square" lIns="91440" tIns="45720" rIns="91440" bIns="45720" anchor="t">
            <a:spAutoFit/>
          </a:bodyPr>
          <a:lstStyle/>
          <a:p>
            <a:r>
              <a:rPr lang="en-US" sz="3600" i="1" dirty="0">
                <a:latin typeface="Avenir Next LT Pro"/>
              </a:rPr>
              <a:t>So what does your data tell you when we tossed the globe earlier? </a:t>
            </a:r>
            <a:r>
              <a:rPr lang="en-US" sz="3600" dirty="0">
                <a:latin typeface="Avenir Next LT Pro"/>
              </a:rPr>
              <a:t>Is there more land or water on Earth? More than 70 percent of the Earth’s surface is water. Look at the pie chart.</a:t>
            </a:r>
          </a:p>
        </p:txBody>
      </p:sp>
    </p:spTree>
    <p:extLst>
      <p:ext uri="{BB962C8B-B14F-4D97-AF65-F5344CB8AC3E}">
        <p14:creationId xmlns:p14="http://schemas.microsoft.com/office/powerpoint/2010/main" val="2142564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0A15F-98DF-944A-616C-4BB659B9012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78911A6-D803-3B68-214E-67D7A042367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81E7A8C-4EB0-E20F-7436-94A7FBD438AC}"/>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24</a:t>
            </a:r>
          </a:p>
        </p:txBody>
      </p:sp>
      <p:sp>
        <p:nvSpPr>
          <p:cNvPr id="5" name="TextBox 4">
            <a:extLst>
              <a:ext uri="{FF2B5EF4-FFF2-40B4-BE49-F238E27FC236}">
                <a16:creationId xmlns:a16="http://schemas.microsoft.com/office/drawing/2014/main" id="{00A01DBA-E4BD-BC9E-068E-0D90C93822AA}"/>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Explain</a:t>
            </a:r>
          </a:p>
        </p:txBody>
      </p:sp>
      <p:sp>
        <p:nvSpPr>
          <p:cNvPr id="6" name="Rectangle: Rounded Corners 5">
            <a:extLst>
              <a:ext uri="{FF2B5EF4-FFF2-40B4-BE49-F238E27FC236}">
                <a16:creationId xmlns:a16="http://schemas.microsoft.com/office/drawing/2014/main" id="{4EA6A2FE-4223-3F2F-9050-5807160136A4}"/>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E8CA269-C671-3857-3EAE-0170609F57B2}"/>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pic>
        <p:nvPicPr>
          <p:cNvPr id="7" name="Picture 6" descr="Chart&#10;&#10;AI-generated content may be incorrect.">
            <a:extLst>
              <a:ext uri="{FF2B5EF4-FFF2-40B4-BE49-F238E27FC236}">
                <a16:creationId xmlns:a16="http://schemas.microsoft.com/office/drawing/2014/main" id="{73000690-69D7-CE18-5B15-134363E9FB7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5344" y="86267"/>
            <a:ext cx="4696968" cy="6078429"/>
          </a:xfrm>
          <a:prstGeom prst="rect">
            <a:avLst/>
          </a:prstGeom>
          <a:ln>
            <a:solidFill>
              <a:schemeClr val="tx1"/>
            </a:solidFill>
          </a:ln>
        </p:spPr>
      </p:pic>
      <p:pic>
        <p:nvPicPr>
          <p:cNvPr id="10" name="Picture 9" descr="A picture containing text&#10;&#10;AI-generated content may be incorrect.">
            <a:extLst>
              <a:ext uri="{FF2B5EF4-FFF2-40B4-BE49-F238E27FC236}">
                <a16:creationId xmlns:a16="http://schemas.microsoft.com/office/drawing/2014/main" id="{0588E3B7-10D8-5D98-9A64-7CD11E39F2A3}"/>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10911876" y="0"/>
            <a:ext cx="1194816" cy="1205896"/>
          </a:xfrm>
          <a:prstGeom prst="rect">
            <a:avLst/>
          </a:prstGeom>
        </p:spPr>
      </p:pic>
      <p:sp>
        <p:nvSpPr>
          <p:cNvPr id="11" name="TextBox 10">
            <a:extLst>
              <a:ext uri="{FF2B5EF4-FFF2-40B4-BE49-F238E27FC236}">
                <a16:creationId xmlns:a16="http://schemas.microsoft.com/office/drawing/2014/main" id="{D108BFE1-86E5-1ED7-53C4-79CC32B9613B}"/>
              </a:ext>
            </a:extLst>
          </p:cNvPr>
          <p:cNvSpPr txBox="1"/>
          <p:nvPr/>
        </p:nvSpPr>
        <p:spPr>
          <a:xfrm>
            <a:off x="4920292" y="279782"/>
            <a:ext cx="5853604" cy="646331"/>
          </a:xfrm>
          <a:prstGeom prst="rect">
            <a:avLst/>
          </a:prstGeom>
          <a:noFill/>
        </p:spPr>
        <p:txBody>
          <a:bodyPr wrap="square">
            <a:spAutoFit/>
          </a:bodyPr>
          <a:lstStyle/>
          <a:p>
            <a:pPr algn="ctr"/>
            <a:r>
              <a:rPr lang="en-US" sz="3600" dirty="0">
                <a:solidFill>
                  <a:schemeClr val="accent2"/>
                </a:solidFill>
                <a:latin typeface="Shadows Into Light Two" panose="02000506000000020004" pitchFamily="2" charset="0"/>
              </a:rPr>
              <a:t>Water versus Land on Earth</a:t>
            </a:r>
          </a:p>
        </p:txBody>
      </p:sp>
      <p:sp>
        <p:nvSpPr>
          <p:cNvPr id="3" name="TextBox 2">
            <a:extLst>
              <a:ext uri="{FF2B5EF4-FFF2-40B4-BE49-F238E27FC236}">
                <a16:creationId xmlns:a16="http://schemas.microsoft.com/office/drawing/2014/main" id="{187F0924-2006-4E87-1E43-A8A6B3F5EBDB}"/>
              </a:ext>
            </a:extLst>
          </p:cNvPr>
          <p:cNvSpPr txBox="1"/>
          <p:nvPr/>
        </p:nvSpPr>
        <p:spPr>
          <a:xfrm>
            <a:off x="5000309" y="1032999"/>
            <a:ext cx="7106347" cy="5262979"/>
          </a:xfrm>
          <a:prstGeom prst="rect">
            <a:avLst/>
          </a:prstGeom>
          <a:noFill/>
        </p:spPr>
        <p:txBody>
          <a:bodyPr wrap="square">
            <a:spAutoFit/>
          </a:bodyPr>
          <a:lstStyle/>
          <a:p>
            <a:r>
              <a:rPr lang="en-US" sz="2800" i="1" dirty="0">
                <a:latin typeface="Avenir Next LT Pro" panose="020B0504020202020204" pitchFamily="34" charset="0"/>
              </a:rPr>
              <a:t>In our neighborhood, what bodies of water do we see outside? </a:t>
            </a:r>
            <a:r>
              <a:rPr lang="en-US" sz="2800" dirty="0">
                <a:latin typeface="Avenir Next LT Pro" panose="020B0504020202020204" pitchFamily="34" charset="0"/>
              </a:rPr>
              <a:t>In Missouri, we have </a:t>
            </a:r>
            <a:r>
              <a:rPr lang="en-US" sz="2800" b="1" dirty="0">
                <a:latin typeface="Avenir Next LT Pro" panose="020B0504020202020204" pitchFamily="34" charset="0"/>
              </a:rPr>
              <a:t>rivers, streams, </a:t>
            </a:r>
            <a:r>
              <a:rPr lang="en-US" sz="2800" dirty="0">
                <a:latin typeface="Avenir Next LT Pro" panose="020B0504020202020204" pitchFamily="34" charset="0"/>
              </a:rPr>
              <a:t>many </a:t>
            </a:r>
            <a:r>
              <a:rPr lang="en-US" sz="2800" b="1" dirty="0">
                <a:latin typeface="Avenir Next LT Pro" panose="020B0504020202020204" pitchFamily="34" charset="0"/>
              </a:rPr>
              <a:t>ponds, </a:t>
            </a:r>
            <a:r>
              <a:rPr lang="en-US" sz="2800" dirty="0">
                <a:latin typeface="Avenir Next LT Pro" panose="020B0504020202020204" pitchFamily="34" charset="0"/>
              </a:rPr>
              <a:t>and a few </a:t>
            </a:r>
            <a:r>
              <a:rPr lang="en-US" sz="2800" b="1" dirty="0">
                <a:latin typeface="Avenir Next LT Pro" panose="020B0504020202020204" pitchFamily="34" charset="0"/>
              </a:rPr>
              <a:t>lakes. </a:t>
            </a:r>
            <a:r>
              <a:rPr lang="en-US" sz="2800" dirty="0">
                <a:latin typeface="Avenir Next LT Pro" panose="020B0504020202020204" pitchFamily="34" charset="0"/>
              </a:rPr>
              <a:t>Depending on the temperature, these bodies of water are </a:t>
            </a:r>
            <a:r>
              <a:rPr lang="en-US" sz="2800" b="1" dirty="0">
                <a:latin typeface="Avenir Next LT Pro" panose="020B0504020202020204" pitchFamily="34" charset="0"/>
              </a:rPr>
              <a:t>liquid</a:t>
            </a:r>
            <a:r>
              <a:rPr lang="en-US" sz="2800" dirty="0">
                <a:latin typeface="Avenir Next LT Pro" panose="020B0504020202020204" pitchFamily="34" charset="0"/>
              </a:rPr>
              <a:t> most of the time around out state, although we can have frozen lakes and ponds in the winter if it gets cold enough! When this happens, water turns into a </a:t>
            </a:r>
            <a:r>
              <a:rPr lang="en-US" sz="2800" b="1" dirty="0">
                <a:latin typeface="Avenir Next LT Pro" panose="020B0504020202020204" pitchFamily="34" charset="0"/>
              </a:rPr>
              <a:t>solid </a:t>
            </a:r>
            <a:r>
              <a:rPr lang="en-US" sz="2800" dirty="0">
                <a:latin typeface="Avenir Next LT Pro" panose="020B0504020202020204" pitchFamily="34" charset="0"/>
              </a:rPr>
              <a:t>because the temperature of the water is at or below freezing at 32 degrees Fahrenheit. </a:t>
            </a:r>
            <a:r>
              <a:rPr lang="en-US" sz="2800" i="1" dirty="0">
                <a:latin typeface="Avenir Next LT Pro" panose="020B0504020202020204" pitchFamily="34" charset="0"/>
              </a:rPr>
              <a:t>So, is a frozen lake a solid or liquid?</a:t>
            </a:r>
          </a:p>
        </p:txBody>
      </p:sp>
    </p:spTree>
    <p:extLst>
      <p:ext uri="{BB962C8B-B14F-4D97-AF65-F5344CB8AC3E}">
        <p14:creationId xmlns:p14="http://schemas.microsoft.com/office/powerpoint/2010/main" val="4063811360"/>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B93A9-82E9-7E28-0B1E-544F8A435C0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9A5EBA0-D929-B2AB-9D7F-1EC4C93D97A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1A9D502-E78B-3B3C-9236-4C11742A7BA9}"/>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25</a:t>
            </a:r>
          </a:p>
        </p:txBody>
      </p:sp>
      <p:sp>
        <p:nvSpPr>
          <p:cNvPr id="5" name="TextBox 4">
            <a:extLst>
              <a:ext uri="{FF2B5EF4-FFF2-40B4-BE49-F238E27FC236}">
                <a16:creationId xmlns:a16="http://schemas.microsoft.com/office/drawing/2014/main" id="{064F80BB-CAD4-6006-030E-6D1013E98794}"/>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Explain</a:t>
            </a:r>
          </a:p>
        </p:txBody>
      </p:sp>
      <p:sp>
        <p:nvSpPr>
          <p:cNvPr id="6" name="Rectangle: Rounded Corners 5">
            <a:extLst>
              <a:ext uri="{FF2B5EF4-FFF2-40B4-BE49-F238E27FC236}">
                <a16:creationId xmlns:a16="http://schemas.microsoft.com/office/drawing/2014/main" id="{A6C5D36F-37A4-58AA-867D-5689D8DAE14C}"/>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540A0E5-AF4C-5284-9E20-A5383C801B1F}"/>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pic>
        <p:nvPicPr>
          <p:cNvPr id="7" name="Picture 6" descr="Chart&#10;&#10;AI-generated content may be incorrect.">
            <a:extLst>
              <a:ext uri="{FF2B5EF4-FFF2-40B4-BE49-F238E27FC236}">
                <a16:creationId xmlns:a16="http://schemas.microsoft.com/office/drawing/2014/main" id="{37C5F21D-CE02-CB05-BC30-9777C7F2219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344" y="86267"/>
            <a:ext cx="4696968" cy="6078429"/>
          </a:xfrm>
          <a:prstGeom prst="rect">
            <a:avLst/>
          </a:prstGeom>
          <a:ln>
            <a:solidFill>
              <a:schemeClr val="tx1"/>
            </a:solidFill>
          </a:ln>
        </p:spPr>
      </p:pic>
      <p:pic>
        <p:nvPicPr>
          <p:cNvPr id="10" name="Picture 9" descr="A picture containing text&#10;&#10;AI-generated content may be incorrect.">
            <a:extLst>
              <a:ext uri="{FF2B5EF4-FFF2-40B4-BE49-F238E27FC236}">
                <a16:creationId xmlns:a16="http://schemas.microsoft.com/office/drawing/2014/main" id="{0D55FBF4-BF7C-7DAD-1FCA-CDC479CD7392}"/>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10911876" y="0"/>
            <a:ext cx="1194816" cy="1205896"/>
          </a:xfrm>
          <a:prstGeom prst="rect">
            <a:avLst/>
          </a:prstGeom>
        </p:spPr>
      </p:pic>
      <p:sp>
        <p:nvSpPr>
          <p:cNvPr id="11" name="TextBox 10">
            <a:extLst>
              <a:ext uri="{FF2B5EF4-FFF2-40B4-BE49-F238E27FC236}">
                <a16:creationId xmlns:a16="http://schemas.microsoft.com/office/drawing/2014/main" id="{062E952C-9169-25F2-3DE8-B20B2F17083D}"/>
              </a:ext>
            </a:extLst>
          </p:cNvPr>
          <p:cNvSpPr txBox="1"/>
          <p:nvPr/>
        </p:nvSpPr>
        <p:spPr>
          <a:xfrm>
            <a:off x="4920292" y="279782"/>
            <a:ext cx="5853604" cy="646331"/>
          </a:xfrm>
          <a:prstGeom prst="rect">
            <a:avLst/>
          </a:prstGeom>
          <a:noFill/>
        </p:spPr>
        <p:txBody>
          <a:bodyPr wrap="square">
            <a:spAutoFit/>
          </a:bodyPr>
          <a:lstStyle/>
          <a:p>
            <a:pPr algn="ctr"/>
            <a:r>
              <a:rPr lang="en-US" sz="3600" dirty="0">
                <a:solidFill>
                  <a:schemeClr val="accent2"/>
                </a:solidFill>
                <a:latin typeface="Shadows Into Light Two" panose="02000506000000020004" pitchFamily="2" charset="0"/>
              </a:rPr>
              <a:t>Water versus Land on Earth</a:t>
            </a:r>
          </a:p>
        </p:txBody>
      </p:sp>
      <p:sp>
        <p:nvSpPr>
          <p:cNvPr id="3" name="TextBox 2">
            <a:extLst>
              <a:ext uri="{FF2B5EF4-FFF2-40B4-BE49-F238E27FC236}">
                <a16:creationId xmlns:a16="http://schemas.microsoft.com/office/drawing/2014/main" id="{05FB9F8E-1D8B-18DB-9778-EA7E937AA17E}"/>
              </a:ext>
            </a:extLst>
          </p:cNvPr>
          <p:cNvSpPr txBox="1"/>
          <p:nvPr/>
        </p:nvSpPr>
        <p:spPr>
          <a:xfrm>
            <a:off x="5000309" y="1443841"/>
            <a:ext cx="7106347" cy="3970318"/>
          </a:xfrm>
          <a:prstGeom prst="rect">
            <a:avLst/>
          </a:prstGeom>
          <a:noFill/>
        </p:spPr>
        <p:txBody>
          <a:bodyPr wrap="square">
            <a:spAutoFit/>
          </a:bodyPr>
          <a:lstStyle/>
          <a:p>
            <a:r>
              <a:rPr lang="en-US" sz="2800" dirty="0">
                <a:latin typeface="Avenir Next LT Pro" panose="020B0504020202020204" pitchFamily="34" charset="0"/>
              </a:rPr>
              <a:t>Outside of Missouri, we can find more water. </a:t>
            </a:r>
            <a:r>
              <a:rPr lang="en-US" sz="2800" i="1" dirty="0">
                <a:latin typeface="Avenir Next LT Pro" panose="020B0504020202020204" pitchFamily="34" charset="0"/>
              </a:rPr>
              <a:t>Where did your thumb land when you tossed the globe? </a:t>
            </a:r>
            <a:r>
              <a:rPr lang="en-US" sz="2800" dirty="0">
                <a:latin typeface="Avenir Next LT Pro" panose="020B0504020202020204" pitchFamily="34" charset="0"/>
              </a:rPr>
              <a:t>Most of you probably landed on the </a:t>
            </a:r>
            <a:r>
              <a:rPr lang="en-US" sz="2800" b="1" dirty="0">
                <a:latin typeface="Avenir Next LT Pro" panose="020B0504020202020204" pitchFamily="34" charset="0"/>
              </a:rPr>
              <a:t>ocean</a:t>
            </a:r>
            <a:r>
              <a:rPr lang="en-US" sz="2800" dirty="0">
                <a:latin typeface="Avenir Next LT Pro" panose="020B0504020202020204" pitchFamily="34" charset="0"/>
              </a:rPr>
              <a:t>. </a:t>
            </a:r>
            <a:r>
              <a:rPr lang="en-US" sz="2800" i="1" dirty="0">
                <a:latin typeface="Avenir Next LT Pro" panose="020B0504020202020204" pitchFamily="34" charset="0"/>
              </a:rPr>
              <a:t>What if your thumb landed on the Artic or Antarctica? </a:t>
            </a:r>
            <a:r>
              <a:rPr lang="en-US" sz="2800" dirty="0">
                <a:latin typeface="Avenir Next LT Pro" panose="020B0504020202020204" pitchFamily="34" charset="0"/>
              </a:rPr>
              <a:t>These are called the </a:t>
            </a:r>
            <a:r>
              <a:rPr lang="en-US" sz="2800" b="1" dirty="0">
                <a:latin typeface="Avenir Next LT Pro" panose="020B0504020202020204" pitchFamily="34" charset="0"/>
              </a:rPr>
              <a:t>polar ice caps </a:t>
            </a:r>
            <a:r>
              <a:rPr lang="en-US" sz="2800" dirty="0">
                <a:latin typeface="Avenir Next LT Pro" panose="020B0504020202020204" pitchFamily="34" charset="0"/>
              </a:rPr>
              <a:t>and they are made up of frozen water. </a:t>
            </a:r>
            <a:r>
              <a:rPr lang="en-US" sz="2800" i="1" dirty="0">
                <a:latin typeface="Avenir Next LT Pro" panose="020B0504020202020204" pitchFamily="34" charset="0"/>
              </a:rPr>
              <a:t>How cold do you think these polar ice caps are?</a:t>
            </a:r>
          </a:p>
        </p:txBody>
      </p:sp>
    </p:spTree>
    <p:extLst>
      <p:ext uri="{BB962C8B-B14F-4D97-AF65-F5344CB8AC3E}">
        <p14:creationId xmlns:p14="http://schemas.microsoft.com/office/powerpoint/2010/main" val="227099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E4521-7A85-E654-85C2-00F00C82BE0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92533A6-F315-88D8-ED65-7A826ACDAAE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4338285-711A-867C-3FB6-2B7ADF79B4F4}"/>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26</a:t>
            </a:r>
          </a:p>
        </p:txBody>
      </p:sp>
      <p:sp>
        <p:nvSpPr>
          <p:cNvPr id="5" name="TextBox 4">
            <a:extLst>
              <a:ext uri="{FF2B5EF4-FFF2-40B4-BE49-F238E27FC236}">
                <a16:creationId xmlns:a16="http://schemas.microsoft.com/office/drawing/2014/main" id="{6610D5DE-E80B-5715-2C69-E77F6CD201E0}"/>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Explain</a:t>
            </a:r>
          </a:p>
        </p:txBody>
      </p:sp>
      <p:sp>
        <p:nvSpPr>
          <p:cNvPr id="6" name="Rectangle: Rounded Corners 5">
            <a:extLst>
              <a:ext uri="{FF2B5EF4-FFF2-40B4-BE49-F238E27FC236}">
                <a16:creationId xmlns:a16="http://schemas.microsoft.com/office/drawing/2014/main" id="{09F5826F-CDAA-A0E9-1195-A93EFD15F375}"/>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60FE230-4214-9551-5A4E-18A7AD600EC5}"/>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sp>
        <p:nvSpPr>
          <p:cNvPr id="3" name="TextBox 2">
            <a:extLst>
              <a:ext uri="{FF2B5EF4-FFF2-40B4-BE49-F238E27FC236}">
                <a16:creationId xmlns:a16="http://schemas.microsoft.com/office/drawing/2014/main" id="{D5EAD392-91D7-C163-BE89-4A0B10F4C51C}"/>
              </a:ext>
            </a:extLst>
          </p:cNvPr>
          <p:cNvSpPr txBox="1"/>
          <p:nvPr/>
        </p:nvSpPr>
        <p:spPr>
          <a:xfrm>
            <a:off x="762732" y="1594215"/>
            <a:ext cx="10666535" cy="3046988"/>
          </a:xfrm>
          <a:prstGeom prst="rect">
            <a:avLst/>
          </a:prstGeom>
          <a:noFill/>
        </p:spPr>
        <p:txBody>
          <a:bodyPr wrap="square">
            <a:spAutoFit/>
          </a:bodyPr>
          <a:lstStyle/>
          <a:p>
            <a:pPr algn="ctr"/>
            <a:r>
              <a:rPr lang="en-US" sz="4800" dirty="0">
                <a:latin typeface="Avenir Next LT Pro" panose="020B0504020202020204" pitchFamily="34" charset="0"/>
              </a:rPr>
              <a:t>Is there a pattern in our data that we collected to support the fact that approximately </a:t>
            </a:r>
            <a:r>
              <a:rPr lang="en-US" sz="4800" b="1" dirty="0">
                <a:latin typeface="Avenir Next LT Pro" panose="020B0504020202020204" pitchFamily="34" charset="0"/>
              </a:rPr>
              <a:t>70 percent </a:t>
            </a:r>
            <a:r>
              <a:rPr lang="en-US" sz="4800" dirty="0">
                <a:latin typeface="Avenir Next LT Pro" panose="020B0504020202020204" pitchFamily="34" charset="0"/>
              </a:rPr>
              <a:t>of the Earth’s surface is water?</a:t>
            </a:r>
          </a:p>
        </p:txBody>
      </p:sp>
    </p:spTree>
    <p:extLst>
      <p:ext uri="{BB962C8B-B14F-4D97-AF65-F5344CB8AC3E}">
        <p14:creationId xmlns:p14="http://schemas.microsoft.com/office/powerpoint/2010/main" val="1384872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B5085-5D36-2162-7AE1-78F25D559F8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C43C0E4-C228-A547-EE8C-59CF7803EF3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C85BF78-8417-E4E3-5964-E7C03E16FFF5}"/>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27</a:t>
            </a:r>
          </a:p>
        </p:txBody>
      </p:sp>
      <p:sp>
        <p:nvSpPr>
          <p:cNvPr id="5" name="TextBox 4">
            <a:extLst>
              <a:ext uri="{FF2B5EF4-FFF2-40B4-BE49-F238E27FC236}">
                <a16:creationId xmlns:a16="http://schemas.microsoft.com/office/drawing/2014/main" id="{9C849BB4-6881-7D31-EE77-5E881BEE7C07}"/>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Elaborate</a:t>
            </a:r>
          </a:p>
        </p:txBody>
      </p:sp>
      <p:sp>
        <p:nvSpPr>
          <p:cNvPr id="6" name="Rectangle: Rounded Corners 5">
            <a:extLst>
              <a:ext uri="{FF2B5EF4-FFF2-40B4-BE49-F238E27FC236}">
                <a16:creationId xmlns:a16="http://schemas.microsoft.com/office/drawing/2014/main" id="{9ED32B8F-3291-0011-D10B-D58E6B0CD1BA}"/>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5946299-02D0-2EB9-D853-85A697847976}"/>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sp>
        <p:nvSpPr>
          <p:cNvPr id="3" name="TextBox 2">
            <a:extLst>
              <a:ext uri="{FF2B5EF4-FFF2-40B4-BE49-F238E27FC236}">
                <a16:creationId xmlns:a16="http://schemas.microsoft.com/office/drawing/2014/main" id="{93273B76-49F3-6F67-9D5B-FC55EA66DB5B}"/>
              </a:ext>
            </a:extLst>
          </p:cNvPr>
          <p:cNvSpPr txBox="1"/>
          <p:nvPr/>
        </p:nvSpPr>
        <p:spPr>
          <a:xfrm>
            <a:off x="5462015" y="1586375"/>
            <a:ext cx="6010656" cy="3046988"/>
          </a:xfrm>
          <a:prstGeom prst="rect">
            <a:avLst/>
          </a:prstGeom>
          <a:noFill/>
        </p:spPr>
        <p:txBody>
          <a:bodyPr wrap="square">
            <a:spAutoFit/>
          </a:bodyPr>
          <a:lstStyle/>
          <a:p>
            <a:pPr algn="ctr"/>
            <a:r>
              <a:rPr lang="en-US" sz="4800" dirty="0">
                <a:latin typeface="Avenir Next LT Pro" panose="020B0504020202020204" pitchFamily="34" charset="0"/>
              </a:rPr>
              <a:t>Locate and place a square around the town or city in which you live.</a:t>
            </a:r>
          </a:p>
        </p:txBody>
      </p:sp>
      <p:pic>
        <p:nvPicPr>
          <p:cNvPr id="8" name="Picture 7" descr="Diagram&#10;&#10;AI-generated content may be incorrect.">
            <a:extLst>
              <a:ext uri="{FF2B5EF4-FFF2-40B4-BE49-F238E27FC236}">
                <a16:creationId xmlns:a16="http://schemas.microsoft.com/office/drawing/2014/main" id="{5B12CD38-2201-2C8D-0B3A-8CEB95F627E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2151" y="106886"/>
            <a:ext cx="4640975" cy="6005967"/>
          </a:xfrm>
          <a:prstGeom prst="rect">
            <a:avLst/>
          </a:prstGeom>
          <a:ln>
            <a:solidFill>
              <a:schemeClr val="tx1"/>
            </a:solidFill>
          </a:ln>
        </p:spPr>
      </p:pic>
      <p:pic>
        <p:nvPicPr>
          <p:cNvPr id="10" name="Picture 9" descr="A picture containing text, silhouette&#10;&#10;AI-generated content may be incorrect.">
            <a:extLst>
              <a:ext uri="{FF2B5EF4-FFF2-40B4-BE49-F238E27FC236}">
                <a16:creationId xmlns:a16="http://schemas.microsoft.com/office/drawing/2014/main" id="{77FB7436-0294-45F1-FA4F-5980E9BA7CA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24973" y="62600"/>
            <a:ext cx="967027" cy="1356836"/>
          </a:xfrm>
          <a:prstGeom prst="rect">
            <a:avLst/>
          </a:prstGeom>
        </p:spPr>
      </p:pic>
      <p:sp>
        <p:nvSpPr>
          <p:cNvPr id="7" name="Rectangle 6">
            <a:extLst>
              <a:ext uri="{FF2B5EF4-FFF2-40B4-BE49-F238E27FC236}">
                <a16:creationId xmlns:a16="http://schemas.microsoft.com/office/drawing/2014/main" id="{FB006A09-2714-47CB-5F7B-59E4E8AA9494}"/>
              </a:ext>
            </a:extLst>
          </p:cNvPr>
          <p:cNvSpPr/>
          <p:nvPr/>
        </p:nvSpPr>
        <p:spPr>
          <a:xfrm>
            <a:off x="5775158" y="2464067"/>
            <a:ext cx="2146434" cy="71227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1614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C6C7E-9634-4420-576C-8FDED8BC89F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E147951-3E72-A635-32B8-207711B55C2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F1F7E93-D532-0E6C-F1CA-45FECDF21C0F}"/>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28</a:t>
            </a:r>
          </a:p>
        </p:txBody>
      </p:sp>
      <p:sp>
        <p:nvSpPr>
          <p:cNvPr id="5" name="TextBox 4">
            <a:extLst>
              <a:ext uri="{FF2B5EF4-FFF2-40B4-BE49-F238E27FC236}">
                <a16:creationId xmlns:a16="http://schemas.microsoft.com/office/drawing/2014/main" id="{AB818702-CD80-BB46-EE49-4632555E433B}"/>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Elaborate</a:t>
            </a:r>
          </a:p>
        </p:txBody>
      </p:sp>
      <p:sp>
        <p:nvSpPr>
          <p:cNvPr id="6" name="Rectangle: Rounded Corners 5">
            <a:extLst>
              <a:ext uri="{FF2B5EF4-FFF2-40B4-BE49-F238E27FC236}">
                <a16:creationId xmlns:a16="http://schemas.microsoft.com/office/drawing/2014/main" id="{A8EABFCC-CB31-2EA1-E962-0697F0418BC6}"/>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3F50CB1-19A7-4F04-58D5-9B4F365DD267}"/>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sp>
        <p:nvSpPr>
          <p:cNvPr id="3" name="TextBox 2">
            <a:extLst>
              <a:ext uri="{FF2B5EF4-FFF2-40B4-BE49-F238E27FC236}">
                <a16:creationId xmlns:a16="http://schemas.microsoft.com/office/drawing/2014/main" id="{476280D5-7E87-C751-2151-3A401884A9EC}"/>
              </a:ext>
            </a:extLst>
          </p:cNvPr>
          <p:cNvSpPr txBox="1"/>
          <p:nvPr/>
        </p:nvSpPr>
        <p:spPr>
          <a:xfrm>
            <a:off x="5890796" y="1073343"/>
            <a:ext cx="5153094" cy="4524315"/>
          </a:xfrm>
          <a:prstGeom prst="rect">
            <a:avLst/>
          </a:prstGeom>
          <a:noFill/>
        </p:spPr>
        <p:txBody>
          <a:bodyPr wrap="square">
            <a:spAutoFit/>
          </a:bodyPr>
          <a:lstStyle/>
          <a:p>
            <a:pPr algn="ctr"/>
            <a:r>
              <a:rPr lang="en-US" sz="4800" b="1" dirty="0">
                <a:latin typeface="Avenir Next LT Pro" panose="020B0504020202020204" pitchFamily="34" charset="0"/>
              </a:rPr>
              <a:t>Circle</a:t>
            </a:r>
            <a:r>
              <a:rPr lang="en-US" sz="4800" dirty="0">
                <a:latin typeface="Avenir Next LT Pro" panose="020B0504020202020204" pitchFamily="34" charset="0"/>
              </a:rPr>
              <a:t> the largest bodies of water in Missouri and </a:t>
            </a:r>
            <a:r>
              <a:rPr lang="en-US" sz="4800" b="1" dirty="0">
                <a:latin typeface="Avenir Next LT Pro" panose="020B0504020202020204" pitchFamily="34" charset="0"/>
              </a:rPr>
              <a:t>label</a:t>
            </a:r>
            <a:r>
              <a:rPr lang="en-US" sz="4800" dirty="0">
                <a:latin typeface="Avenir Next LT Pro" panose="020B0504020202020204" pitchFamily="34" charset="0"/>
              </a:rPr>
              <a:t> them as lake, river, stream, ocean, or glacier.</a:t>
            </a:r>
          </a:p>
        </p:txBody>
      </p:sp>
      <p:pic>
        <p:nvPicPr>
          <p:cNvPr id="8" name="Picture 7" descr="Diagram&#10;&#10;AI-generated content may be incorrect.">
            <a:extLst>
              <a:ext uri="{FF2B5EF4-FFF2-40B4-BE49-F238E27FC236}">
                <a16:creationId xmlns:a16="http://schemas.microsoft.com/office/drawing/2014/main" id="{9146B7FA-5074-C6F5-2F93-C4211C7A7F8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2151" y="106886"/>
            <a:ext cx="4640975" cy="6005967"/>
          </a:xfrm>
          <a:prstGeom prst="rect">
            <a:avLst/>
          </a:prstGeom>
          <a:ln>
            <a:solidFill>
              <a:schemeClr val="tx1"/>
            </a:solidFill>
          </a:ln>
        </p:spPr>
      </p:pic>
      <p:pic>
        <p:nvPicPr>
          <p:cNvPr id="10" name="Picture 9" descr="A picture containing text, silhouette&#10;&#10;AI-generated content may be incorrect.">
            <a:extLst>
              <a:ext uri="{FF2B5EF4-FFF2-40B4-BE49-F238E27FC236}">
                <a16:creationId xmlns:a16="http://schemas.microsoft.com/office/drawing/2014/main" id="{5152D6DE-C58D-35A0-0596-B568E3E31B1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24973" y="62600"/>
            <a:ext cx="967027" cy="1356836"/>
          </a:xfrm>
          <a:prstGeom prst="rect">
            <a:avLst/>
          </a:prstGeom>
        </p:spPr>
      </p:pic>
      <p:sp>
        <p:nvSpPr>
          <p:cNvPr id="7" name="Oval 6">
            <a:extLst>
              <a:ext uri="{FF2B5EF4-FFF2-40B4-BE49-F238E27FC236}">
                <a16:creationId xmlns:a16="http://schemas.microsoft.com/office/drawing/2014/main" id="{94E8002A-9FE1-B784-6F74-246DAE70BCCC}"/>
              </a:ext>
            </a:extLst>
          </p:cNvPr>
          <p:cNvSpPr/>
          <p:nvPr/>
        </p:nvSpPr>
        <p:spPr>
          <a:xfrm>
            <a:off x="6006164" y="1073343"/>
            <a:ext cx="1809550" cy="861335"/>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9989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AE735-DE7A-B839-3BAD-A473B5DE870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E17D3DC-6846-A55D-B573-C5F0D99A39C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59FB364-61E2-7AB1-009C-CBE2D3AD9213}"/>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29</a:t>
            </a:r>
          </a:p>
        </p:txBody>
      </p:sp>
      <p:sp>
        <p:nvSpPr>
          <p:cNvPr id="5" name="TextBox 4">
            <a:extLst>
              <a:ext uri="{FF2B5EF4-FFF2-40B4-BE49-F238E27FC236}">
                <a16:creationId xmlns:a16="http://schemas.microsoft.com/office/drawing/2014/main" id="{B07E6DD0-9C90-2313-2BFC-25C09C8D91BE}"/>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Elaborate</a:t>
            </a:r>
          </a:p>
        </p:txBody>
      </p:sp>
      <p:sp>
        <p:nvSpPr>
          <p:cNvPr id="6" name="Rectangle: Rounded Corners 5">
            <a:extLst>
              <a:ext uri="{FF2B5EF4-FFF2-40B4-BE49-F238E27FC236}">
                <a16:creationId xmlns:a16="http://schemas.microsoft.com/office/drawing/2014/main" id="{CC1761DA-5C03-7E42-68CC-FED4B06E8D16}"/>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53FE7C2-3526-C1A1-026B-9A22587DCB36}"/>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sp>
        <p:nvSpPr>
          <p:cNvPr id="3" name="TextBox 2">
            <a:extLst>
              <a:ext uri="{FF2B5EF4-FFF2-40B4-BE49-F238E27FC236}">
                <a16:creationId xmlns:a16="http://schemas.microsoft.com/office/drawing/2014/main" id="{5A1179F8-8E9D-6073-48BF-974D179B0E69}"/>
              </a:ext>
            </a:extLst>
          </p:cNvPr>
          <p:cNvSpPr txBox="1"/>
          <p:nvPr/>
        </p:nvSpPr>
        <p:spPr>
          <a:xfrm>
            <a:off x="5560605" y="1258945"/>
            <a:ext cx="5664368" cy="3785652"/>
          </a:xfrm>
          <a:prstGeom prst="rect">
            <a:avLst/>
          </a:prstGeom>
          <a:noFill/>
        </p:spPr>
        <p:txBody>
          <a:bodyPr wrap="square">
            <a:spAutoFit/>
          </a:bodyPr>
          <a:lstStyle/>
          <a:p>
            <a:pPr algn="ctr"/>
            <a:r>
              <a:rPr lang="en-US" sz="4800" dirty="0">
                <a:latin typeface="Avenir Next LT Pro" panose="020B0504020202020204" pitchFamily="34" charset="0"/>
              </a:rPr>
              <a:t>Can these waterways be both liquid and solid?</a:t>
            </a:r>
          </a:p>
          <a:p>
            <a:pPr algn="ctr"/>
            <a:endParaRPr lang="en-US" sz="4800" dirty="0">
              <a:latin typeface="Avenir Next LT Pro" panose="020B0504020202020204" pitchFamily="34" charset="0"/>
            </a:endParaRPr>
          </a:p>
          <a:p>
            <a:pPr algn="ctr"/>
            <a:r>
              <a:rPr lang="en-US" sz="4800" dirty="0">
                <a:latin typeface="Avenir Next LT Pro" panose="020B0504020202020204" pitchFamily="34" charset="0"/>
              </a:rPr>
              <a:t>How and when?</a:t>
            </a:r>
          </a:p>
        </p:txBody>
      </p:sp>
      <p:pic>
        <p:nvPicPr>
          <p:cNvPr id="8" name="Picture 7" descr="Diagram&#10;&#10;AI-generated content may be incorrect.">
            <a:extLst>
              <a:ext uri="{FF2B5EF4-FFF2-40B4-BE49-F238E27FC236}">
                <a16:creationId xmlns:a16="http://schemas.microsoft.com/office/drawing/2014/main" id="{AB016617-16DE-513F-A00C-5036CA69677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2151" y="106886"/>
            <a:ext cx="4640975" cy="6005967"/>
          </a:xfrm>
          <a:prstGeom prst="rect">
            <a:avLst/>
          </a:prstGeom>
          <a:ln>
            <a:solidFill>
              <a:schemeClr val="tx1"/>
            </a:solidFill>
          </a:ln>
        </p:spPr>
      </p:pic>
      <p:pic>
        <p:nvPicPr>
          <p:cNvPr id="10" name="Picture 9" descr="A picture containing text, silhouette&#10;&#10;AI-generated content may be incorrect.">
            <a:extLst>
              <a:ext uri="{FF2B5EF4-FFF2-40B4-BE49-F238E27FC236}">
                <a16:creationId xmlns:a16="http://schemas.microsoft.com/office/drawing/2014/main" id="{B640734B-6DDA-CADF-0FE6-8C3D397A786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24973" y="62600"/>
            <a:ext cx="967027" cy="1356836"/>
          </a:xfrm>
          <a:prstGeom prst="rect">
            <a:avLst/>
          </a:prstGeom>
        </p:spPr>
      </p:pic>
    </p:spTree>
    <p:extLst>
      <p:ext uri="{BB962C8B-B14F-4D97-AF65-F5344CB8AC3E}">
        <p14:creationId xmlns:p14="http://schemas.microsoft.com/office/powerpoint/2010/main" val="3814503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C0338-1BA2-8B2F-F790-FE52DB8C926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5E988FA-4191-FC50-7A6D-76F7E3A4F2D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3BE638A-F0C9-2ECD-FDF3-06C06EDBF4AE}"/>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4F58DB50-8849-88AD-2D43-8FFE1FBBE54D}"/>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Engage</a:t>
            </a:r>
          </a:p>
        </p:txBody>
      </p:sp>
      <p:sp>
        <p:nvSpPr>
          <p:cNvPr id="6" name="Rectangle: Rounded Corners 5">
            <a:extLst>
              <a:ext uri="{FF2B5EF4-FFF2-40B4-BE49-F238E27FC236}">
                <a16:creationId xmlns:a16="http://schemas.microsoft.com/office/drawing/2014/main" id="{22808AEB-6792-AF40-4D91-4A5B4166363A}"/>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6F85848-F020-F9CE-461F-DF811FEFC291}"/>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sp>
        <p:nvSpPr>
          <p:cNvPr id="10" name="TextBox 9">
            <a:extLst>
              <a:ext uri="{FF2B5EF4-FFF2-40B4-BE49-F238E27FC236}">
                <a16:creationId xmlns:a16="http://schemas.microsoft.com/office/drawing/2014/main" id="{FFA17B34-F13C-C669-6028-CB68EFD9357F}"/>
              </a:ext>
            </a:extLst>
          </p:cNvPr>
          <p:cNvSpPr txBox="1"/>
          <p:nvPr/>
        </p:nvSpPr>
        <p:spPr>
          <a:xfrm>
            <a:off x="793102" y="2337357"/>
            <a:ext cx="5771105" cy="1569660"/>
          </a:xfrm>
          <a:prstGeom prst="rect">
            <a:avLst/>
          </a:prstGeom>
          <a:noFill/>
        </p:spPr>
        <p:txBody>
          <a:bodyPr wrap="square">
            <a:spAutoFit/>
          </a:bodyPr>
          <a:lstStyle/>
          <a:p>
            <a:pPr algn="ctr"/>
            <a:r>
              <a:rPr lang="en-US" sz="4800" dirty="0">
                <a:latin typeface="Avenir Next LT Pro" panose="020B0504020202020204" pitchFamily="34" charset="0"/>
              </a:rPr>
              <a:t>What is in these photos?</a:t>
            </a:r>
          </a:p>
        </p:txBody>
      </p:sp>
      <p:pic>
        <p:nvPicPr>
          <p:cNvPr id="3" name="Picture 2" descr="Diagram&#10;&#10;AI-generated content may be incorrect.">
            <a:extLst>
              <a:ext uri="{FF2B5EF4-FFF2-40B4-BE49-F238E27FC236}">
                <a16:creationId xmlns:a16="http://schemas.microsoft.com/office/drawing/2014/main" id="{687E830A-25D4-E79D-3F63-F54063A5EAF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427167" y="122275"/>
            <a:ext cx="4636228" cy="5999824"/>
          </a:xfrm>
          <a:prstGeom prst="rect">
            <a:avLst/>
          </a:prstGeom>
          <a:ln>
            <a:solidFill>
              <a:schemeClr val="tx1"/>
            </a:solidFill>
          </a:ln>
        </p:spPr>
      </p:pic>
    </p:spTree>
    <p:extLst>
      <p:ext uri="{BB962C8B-B14F-4D97-AF65-F5344CB8AC3E}">
        <p14:creationId xmlns:p14="http://schemas.microsoft.com/office/powerpoint/2010/main" val="511218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A70B6-2ECC-F878-5DB5-FD7895B9E66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3B42356-DEC0-D757-916B-BDA6EB1D369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14985CC-AA9B-9AF9-8DC4-F0FBAD063DB7}"/>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30</a:t>
            </a:r>
          </a:p>
        </p:txBody>
      </p:sp>
      <p:sp>
        <p:nvSpPr>
          <p:cNvPr id="5" name="TextBox 4">
            <a:extLst>
              <a:ext uri="{FF2B5EF4-FFF2-40B4-BE49-F238E27FC236}">
                <a16:creationId xmlns:a16="http://schemas.microsoft.com/office/drawing/2014/main" id="{C2B26ABB-43CE-B845-C9DD-8AA99FE6E51E}"/>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Elaborate</a:t>
            </a:r>
          </a:p>
        </p:txBody>
      </p:sp>
      <p:sp>
        <p:nvSpPr>
          <p:cNvPr id="6" name="Rectangle: Rounded Corners 5">
            <a:extLst>
              <a:ext uri="{FF2B5EF4-FFF2-40B4-BE49-F238E27FC236}">
                <a16:creationId xmlns:a16="http://schemas.microsoft.com/office/drawing/2014/main" id="{3273F3B6-6D3E-A1C0-5207-3F11478DE844}"/>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86C1877-BD61-368B-9242-7ED222E36A88}"/>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sp>
        <p:nvSpPr>
          <p:cNvPr id="3" name="TextBox 2">
            <a:extLst>
              <a:ext uri="{FF2B5EF4-FFF2-40B4-BE49-F238E27FC236}">
                <a16:creationId xmlns:a16="http://schemas.microsoft.com/office/drawing/2014/main" id="{B10B7A59-8C4D-5040-DC10-1D129EA1C047}"/>
              </a:ext>
            </a:extLst>
          </p:cNvPr>
          <p:cNvSpPr txBox="1"/>
          <p:nvPr/>
        </p:nvSpPr>
        <p:spPr>
          <a:xfrm>
            <a:off x="2006029" y="905164"/>
            <a:ext cx="8179941" cy="1569660"/>
          </a:xfrm>
          <a:prstGeom prst="rect">
            <a:avLst/>
          </a:prstGeom>
          <a:noFill/>
        </p:spPr>
        <p:txBody>
          <a:bodyPr wrap="square">
            <a:spAutoFit/>
          </a:bodyPr>
          <a:lstStyle/>
          <a:p>
            <a:pPr algn="ctr"/>
            <a:r>
              <a:rPr lang="en-US" sz="4800" b="1" dirty="0">
                <a:latin typeface="Avenir Next LT Pro" panose="020B0504020202020204" pitchFamily="34" charset="0"/>
              </a:rPr>
              <a:t>Display </a:t>
            </a:r>
            <a:r>
              <a:rPr lang="en-US" sz="4800" dirty="0">
                <a:latin typeface="Avenir Next LT Pro" panose="020B0504020202020204" pitchFamily="34" charset="0"/>
              </a:rPr>
              <a:t>the </a:t>
            </a:r>
            <a:r>
              <a:rPr lang="en-US" sz="4800" i="1" dirty="0">
                <a:latin typeface="Avenir Next LT Pro" panose="020B0504020202020204" pitchFamily="34" charset="0"/>
              </a:rPr>
              <a:t>Map of Missouri and the World </a:t>
            </a:r>
            <a:r>
              <a:rPr lang="en-US" sz="4800" dirty="0">
                <a:latin typeface="Avenir Next LT Pro" panose="020B0504020202020204" pitchFamily="34" charset="0"/>
              </a:rPr>
              <a:t>map.</a:t>
            </a:r>
          </a:p>
        </p:txBody>
      </p:sp>
      <p:grpSp>
        <p:nvGrpSpPr>
          <p:cNvPr id="14" name="Group 13">
            <a:extLst>
              <a:ext uri="{FF2B5EF4-FFF2-40B4-BE49-F238E27FC236}">
                <a16:creationId xmlns:a16="http://schemas.microsoft.com/office/drawing/2014/main" id="{8EAB1FC2-B88B-8B9D-A484-9BB2BAFB5DB3}"/>
              </a:ext>
            </a:extLst>
          </p:cNvPr>
          <p:cNvGrpSpPr/>
          <p:nvPr/>
        </p:nvGrpSpPr>
        <p:grpSpPr>
          <a:xfrm>
            <a:off x="450853" y="2730756"/>
            <a:ext cx="11407390" cy="476318"/>
            <a:chOff x="337306" y="2730756"/>
            <a:chExt cx="11680523" cy="476318"/>
          </a:xfrm>
        </p:grpSpPr>
        <p:sp>
          <p:nvSpPr>
            <p:cNvPr id="11" name="TextBox 10">
              <a:extLst>
                <a:ext uri="{FF2B5EF4-FFF2-40B4-BE49-F238E27FC236}">
                  <a16:creationId xmlns:a16="http://schemas.microsoft.com/office/drawing/2014/main" id="{B3695408-B3DF-8C49-5FD7-51936E302EB9}"/>
                </a:ext>
              </a:extLst>
            </p:cNvPr>
            <p:cNvSpPr txBox="1"/>
            <p:nvPr/>
          </p:nvSpPr>
          <p:spPr>
            <a:xfrm>
              <a:off x="1208313" y="2730756"/>
              <a:ext cx="10809516" cy="461665"/>
            </a:xfrm>
            <a:prstGeom prst="rect">
              <a:avLst/>
            </a:prstGeom>
            <a:noFill/>
          </p:spPr>
          <p:txBody>
            <a:bodyPr wrap="square">
              <a:spAutoFit/>
            </a:bodyPr>
            <a:lstStyle/>
            <a:p>
              <a:r>
                <a:rPr lang="en-US" sz="2400" dirty="0">
                  <a:hlinkClick r:id="rId3"/>
                </a:rPr>
                <a:t>https://www.google.com/maps/@38.36789,-92.4759172,7.49z/data=!5m1!1e4</a:t>
              </a:r>
              <a:r>
                <a:rPr lang="en-US" sz="2400" dirty="0"/>
                <a:t> </a:t>
              </a:r>
            </a:p>
          </p:txBody>
        </p:sp>
        <p:sp>
          <p:nvSpPr>
            <p:cNvPr id="13" name="TextBox 12">
              <a:extLst>
                <a:ext uri="{FF2B5EF4-FFF2-40B4-BE49-F238E27FC236}">
                  <a16:creationId xmlns:a16="http://schemas.microsoft.com/office/drawing/2014/main" id="{E5DF7477-D7C5-894E-EA63-E532F8AAA86D}"/>
                </a:ext>
              </a:extLst>
            </p:cNvPr>
            <p:cNvSpPr txBox="1"/>
            <p:nvPr/>
          </p:nvSpPr>
          <p:spPr>
            <a:xfrm>
              <a:off x="337306" y="2745409"/>
              <a:ext cx="987032" cy="461665"/>
            </a:xfrm>
            <a:prstGeom prst="rect">
              <a:avLst/>
            </a:prstGeom>
            <a:noFill/>
          </p:spPr>
          <p:txBody>
            <a:bodyPr wrap="square">
              <a:spAutoFit/>
            </a:bodyPr>
            <a:lstStyle/>
            <a:p>
              <a:r>
                <a:rPr lang="en-US" sz="2400" b="1" dirty="0">
                  <a:latin typeface="Avenir Next LT Pro" panose="020B0504020202020204" pitchFamily="34" charset="0"/>
                </a:rPr>
                <a:t>Link:</a:t>
              </a:r>
              <a:endParaRPr lang="en-US" sz="2400" b="1" dirty="0"/>
            </a:p>
          </p:txBody>
        </p:sp>
      </p:grpSp>
      <p:sp>
        <p:nvSpPr>
          <p:cNvPr id="15" name="TextBox 14">
            <a:extLst>
              <a:ext uri="{FF2B5EF4-FFF2-40B4-BE49-F238E27FC236}">
                <a16:creationId xmlns:a16="http://schemas.microsoft.com/office/drawing/2014/main" id="{18279F57-648E-4BF9-AB63-3558782B20D6}"/>
              </a:ext>
            </a:extLst>
          </p:cNvPr>
          <p:cNvSpPr txBox="1"/>
          <p:nvPr/>
        </p:nvSpPr>
        <p:spPr>
          <a:xfrm>
            <a:off x="2006028" y="3575133"/>
            <a:ext cx="8179941" cy="1569660"/>
          </a:xfrm>
          <a:prstGeom prst="rect">
            <a:avLst/>
          </a:prstGeom>
          <a:noFill/>
        </p:spPr>
        <p:txBody>
          <a:bodyPr wrap="square">
            <a:spAutoFit/>
          </a:bodyPr>
          <a:lstStyle/>
          <a:p>
            <a:pPr algn="ctr"/>
            <a:r>
              <a:rPr lang="en-US" sz="4800" b="1" dirty="0">
                <a:latin typeface="Avenir Next LT Pro" panose="020B0504020202020204" pitchFamily="34" charset="0"/>
              </a:rPr>
              <a:t>Zoom in </a:t>
            </a:r>
            <a:r>
              <a:rPr lang="en-US" sz="4800" dirty="0">
                <a:latin typeface="Avenir Next LT Pro" panose="020B0504020202020204" pitchFamily="34" charset="0"/>
              </a:rPr>
              <a:t>to find where you live in Missouri.</a:t>
            </a:r>
          </a:p>
        </p:txBody>
      </p:sp>
    </p:spTree>
    <p:extLst>
      <p:ext uri="{BB962C8B-B14F-4D97-AF65-F5344CB8AC3E}">
        <p14:creationId xmlns:p14="http://schemas.microsoft.com/office/powerpoint/2010/main" val="1580604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04268-1C6C-26CA-F694-DCD6B3C4D4F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F6EEFD9-8D3F-57F8-0ACD-0F5E39C1784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B948AA9-2D1F-E7BB-278E-A57063B92599}"/>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31</a:t>
            </a:r>
          </a:p>
        </p:txBody>
      </p:sp>
      <p:sp>
        <p:nvSpPr>
          <p:cNvPr id="5" name="TextBox 4">
            <a:extLst>
              <a:ext uri="{FF2B5EF4-FFF2-40B4-BE49-F238E27FC236}">
                <a16:creationId xmlns:a16="http://schemas.microsoft.com/office/drawing/2014/main" id="{B03804C6-B233-8C0C-6641-59DB0E50279A}"/>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Elaborate</a:t>
            </a:r>
          </a:p>
        </p:txBody>
      </p:sp>
      <p:sp>
        <p:nvSpPr>
          <p:cNvPr id="6" name="Rectangle: Rounded Corners 5">
            <a:extLst>
              <a:ext uri="{FF2B5EF4-FFF2-40B4-BE49-F238E27FC236}">
                <a16:creationId xmlns:a16="http://schemas.microsoft.com/office/drawing/2014/main" id="{B2D8D0AA-E951-B481-F8B8-718AB079F8F0}"/>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7DD40FD-4AC5-390A-A10A-8A327AACC2A2}"/>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sp>
        <p:nvSpPr>
          <p:cNvPr id="3" name="TextBox 2">
            <a:extLst>
              <a:ext uri="{FF2B5EF4-FFF2-40B4-BE49-F238E27FC236}">
                <a16:creationId xmlns:a16="http://schemas.microsoft.com/office/drawing/2014/main" id="{064F40AB-4F12-412F-146B-A1762EC845CE}"/>
              </a:ext>
            </a:extLst>
          </p:cNvPr>
          <p:cNvSpPr txBox="1"/>
          <p:nvPr/>
        </p:nvSpPr>
        <p:spPr>
          <a:xfrm>
            <a:off x="0" y="1962068"/>
            <a:ext cx="8179941" cy="2308324"/>
          </a:xfrm>
          <a:prstGeom prst="rect">
            <a:avLst/>
          </a:prstGeom>
          <a:noFill/>
        </p:spPr>
        <p:txBody>
          <a:bodyPr wrap="square">
            <a:spAutoFit/>
          </a:bodyPr>
          <a:lstStyle/>
          <a:p>
            <a:pPr algn="ctr"/>
            <a:r>
              <a:rPr lang="en-US" sz="4800" dirty="0">
                <a:latin typeface="Avenir Next LT Pro" panose="020B0504020202020204" pitchFamily="34" charset="0"/>
              </a:rPr>
              <a:t>What bodies of water do you see that are close to where you live?</a:t>
            </a:r>
          </a:p>
        </p:txBody>
      </p:sp>
      <p:pic>
        <p:nvPicPr>
          <p:cNvPr id="2050" name="Picture 2" descr="091812&amp;#32;blue&amp;#32;pond&amp;#32;na-74">
            <a:extLst>
              <a:ext uri="{FF2B5EF4-FFF2-40B4-BE49-F238E27FC236}">
                <a16:creationId xmlns:a16="http://schemas.microsoft.com/office/drawing/2014/main" id="{9020F039-9D6B-4357-44D3-9DAF321C8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266"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712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44204-02B3-EAC6-DFAE-3B083541525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3F0ECA0-FE01-DD0C-DFBE-EB9A4E87916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0FE3FDD-878D-987D-673D-54FA40A10B54}"/>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32</a:t>
            </a:r>
          </a:p>
        </p:txBody>
      </p:sp>
      <p:sp>
        <p:nvSpPr>
          <p:cNvPr id="5" name="TextBox 4">
            <a:extLst>
              <a:ext uri="{FF2B5EF4-FFF2-40B4-BE49-F238E27FC236}">
                <a16:creationId xmlns:a16="http://schemas.microsoft.com/office/drawing/2014/main" id="{136A10F8-9C64-08BA-DFA6-F4EFC5E80DD3}"/>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Elaborate</a:t>
            </a:r>
          </a:p>
        </p:txBody>
      </p:sp>
      <p:sp>
        <p:nvSpPr>
          <p:cNvPr id="6" name="Rectangle: Rounded Corners 5">
            <a:extLst>
              <a:ext uri="{FF2B5EF4-FFF2-40B4-BE49-F238E27FC236}">
                <a16:creationId xmlns:a16="http://schemas.microsoft.com/office/drawing/2014/main" id="{C1BABE8E-6CC3-40E3-A19D-0B7F28AA6956}"/>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7C02B0-ED8F-FBC0-004D-20042E589FA9}"/>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sp>
        <p:nvSpPr>
          <p:cNvPr id="3" name="TextBox 2">
            <a:extLst>
              <a:ext uri="{FF2B5EF4-FFF2-40B4-BE49-F238E27FC236}">
                <a16:creationId xmlns:a16="http://schemas.microsoft.com/office/drawing/2014/main" id="{2D7C9765-EE31-9461-BDC8-CD1E3F19007F}"/>
              </a:ext>
            </a:extLst>
          </p:cNvPr>
          <p:cNvSpPr txBox="1"/>
          <p:nvPr/>
        </p:nvSpPr>
        <p:spPr>
          <a:xfrm>
            <a:off x="4148679" y="1621006"/>
            <a:ext cx="7704378" cy="4524315"/>
          </a:xfrm>
          <a:prstGeom prst="rect">
            <a:avLst/>
          </a:prstGeom>
          <a:noFill/>
        </p:spPr>
        <p:txBody>
          <a:bodyPr wrap="square" lIns="91440" tIns="45720" rIns="91440" bIns="45720" anchor="t">
            <a:spAutoFit/>
          </a:bodyPr>
          <a:lstStyle/>
          <a:p>
            <a:pPr algn="ctr"/>
            <a:r>
              <a:rPr lang="en-US" sz="4800" dirty="0">
                <a:latin typeface="Avenir Next LT Pro" panose="020B0504020202020204" pitchFamily="34" charset="0"/>
              </a:rPr>
              <a:t>Are there more lakes, streams, glaciers (or polar ice caps) or oceans your area?</a:t>
            </a:r>
          </a:p>
          <a:p>
            <a:pPr algn="ctr"/>
            <a:endParaRPr lang="en-US" sz="4800" dirty="0">
              <a:latin typeface="Avenir Next LT Pro" panose="020B0504020202020204" pitchFamily="34" charset="0"/>
            </a:endParaRPr>
          </a:p>
          <a:p>
            <a:pPr algn="ctr"/>
            <a:endParaRPr lang="en-US" sz="4800" dirty="0">
              <a:latin typeface="Avenir Next LT Pro" panose="020B0504020202020204" pitchFamily="34" charset="0"/>
            </a:endParaRPr>
          </a:p>
        </p:txBody>
      </p:sp>
      <p:pic>
        <p:nvPicPr>
          <p:cNvPr id="3074" name="Picture 2" descr="100208&amp;#32;crane&amp;#32;creek-24">
            <a:extLst>
              <a:ext uri="{FF2B5EF4-FFF2-40B4-BE49-F238E27FC236}">
                <a16:creationId xmlns:a16="http://schemas.microsoft.com/office/drawing/2014/main" id="{16680AC0-1394-DCD2-56A6-E248D839D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0"/>
            <a:ext cx="4153865" cy="62351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678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BE960-C136-BF77-9F89-328F88821A7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63B9001-16BE-D1C7-E382-6518652E3A1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F011CD7-3B54-6A90-A2DA-7FB5A0A3835C}"/>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33</a:t>
            </a:r>
          </a:p>
        </p:txBody>
      </p:sp>
      <p:sp>
        <p:nvSpPr>
          <p:cNvPr id="5" name="TextBox 4">
            <a:extLst>
              <a:ext uri="{FF2B5EF4-FFF2-40B4-BE49-F238E27FC236}">
                <a16:creationId xmlns:a16="http://schemas.microsoft.com/office/drawing/2014/main" id="{A544C1DF-20D9-DB3C-31A4-35E085239DE7}"/>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Elaborate</a:t>
            </a:r>
          </a:p>
        </p:txBody>
      </p:sp>
      <p:sp>
        <p:nvSpPr>
          <p:cNvPr id="6" name="Rectangle: Rounded Corners 5">
            <a:extLst>
              <a:ext uri="{FF2B5EF4-FFF2-40B4-BE49-F238E27FC236}">
                <a16:creationId xmlns:a16="http://schemas.microsoft.com/office/drawing/2014/main" id="{07B225F6-DD38-ED64-C2F3-8278B7E07070}"/>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3BFE8AC-47EA-BF47-C73A-EFF8072615B0}"/>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sp>
        <p:nvSpPr>
          <p:cNvPr id="3" name="TextBox 2">
            <a:extLst>
              <a:ext uri="{FF2B5EF4-FFF2-40B4-BE49-F238E27FC236}">
                <a16:creationId xmlns:a16="http://schemas.microsoft.com/office/drawing/2014/main" id="{B25090F5-1A56-5D00-08EC-C96FCBCCCD70}"/>
              </a:ext>
            </a:extLst>
          </p:cNvPr>
          <p:cNvSpPr txBox="1"/>
          <p:nvPr/>
        </p:nvSpPr>
        <p:spPr>
          <a:xfrm>
            <a:off x="691164" y="1961802"/>
            <a:ext cx="6327154" cy="2308324"/>
          </a:xfrm>
          <a:prstGeom prst="rect">
            <a:avLst/>
          </a:prstGeom>
          <a:noFill/>
        </p:spPr>
        <p:txBody>
          <a:bodyPr wrap="square">
            <a:spAutoFit/>
          </a:bodyPr>
          <a:lstStyle/>
          <a:p>
            <a:pPr algn="ctr"/>
            <a:r>
              <a:rPr lang="en-US" sz="4800" dirty="0">
                <a:latin typeface="Avenir Next LT Pro" panose="020B0504020202020204" pitchFamily="34" charset="0"/>
              </a:rPr>
              <a:t>Why do you think we do not have glaciers in our area?</a:t>
            </a:r>
          </a:p>
        </p:txBody>
      </p:sp>
      <p:pic>
        <p:nvPicPr>
          <p:cNvPr id="8" name="Picture 7" descr="Icebergs">
            <a:extLst>
              <a:ext uri="{FF2B5EF4-FFF2-40B4-BE49-F238E27FC236}">
                <a16:creationId xmlns:a16="http://schemas.microsoft.com/office/drawing/2014/main" id="{AFF46021-BACE-4E38-1DB1-7B954D5B6DED}"/>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7182803" y="0"/>
            <a:ext cx="5009197" cy="6231928"/>
          </a:xfrm>
          <a:prstGeom prst="rect">
            <a:avLst/>
          </a:prstGeom>
          <a:effectLst>
            <a:softEdge rad="635000"/>
          </a:effectLst>
        </p:spPr>
      </p:pic>
    </p:spTree>
    <p:extLst>
      <p:ext uri="{BB962C8B-B14F-4D97-AF65-F5344CB8AC3E}">
        <p14:creationId xmlns:p14="http://schemas.microsoft.com/office/powerpoint/2010/main" val="2078192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E7EB4-56D8-468F-94DC-EB59BC461BD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162C9FA-2F92-70D9-5972-C0DEDA6DE65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1FA9718-F428-0A99-0E75-1BECEE736C92}"/>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34</a:t>
            </a:r>
          </a:p>
        </p:txBody>
      </p:sp>
      <p:sp>
        <p:nvSpPr>
          <p:cNvPr id="5" name="TextBox 4">
            <a:extLst>
              <a:ext uri="{FF2B5EF4-FFF2-40B4-BE49-F238E27FC236}">
                <a16:creationId xmlns:a16="http://schemas.microsoft.com/office/drawing/2014/main" id="{A78881D2-7B6A-9507-DB59-883483848DE8}"/>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Elaborate</a:t>
            </a:r>
          </a:p>
        </p:txBody>
      </p:sp>
      <p:sp>
        <p:nvSpPr>
          <p:cNvPr id="6" name="Rectangle: Rounded Corners 5">
            <a:extLst>
              <a:ext uri="{FF2B5EF4-FFF2-40B4-BE49-F238E27FC236}">
                <a16:creationId xmlns:a16="http://schemas.microsoft.com/office/drawing/2014/main" id="{62F28F29-E22F-24DF-FE2F-120E57D9F496}"/>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C97ADE4-D776-4479-86C2-04DEF2327398}"/>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sp>
        <p:nvSpPr>
          <p:cNvPr id="3" name="TextBox 2">
            <a:extLst>
              <a:ext uri="{FF2B5EF4-FFF2-40B4-BE49-F238E27FC236}">
                <a16:creationId xmlns:a16="http://schemas.microsoft.com/office/drawing/2014/main" id="{7C405D77-B96D-7CCE-AFE3-CFFC71744946}"/>
              </a:ext>
            </a:extLst>
          </p:cNvPr>
          <p:cNvSpPr txBox="1"/>
          <p:nvPr/>
        </p:nvSpPr>
        <p:spPr>
          <a:xfrm>
            <a:off x="1086142" y="1000166"/>
            <a:ext cx="10019715" cy="4524315"/>
          </a:xfrm>
          <a:prstGeom prst="rect">
            <a:avLst/>
          </a:prstGeom>
          <a:noFill/>
        </p:spPr>
        <p:txBody>
          <a:bodyPr wrap="square">
            <a:spAutoFit/>
          </a:bodyPr>
          <a:lstStyle/>
          <a:p>
            <a:pPr algn="ctr"/>
            <a:r>
              <a:rPr lang="en-US" sz="4800" dirty="0">
                <a:latin typeface="Avenir Next LT Pro" panose="020B0504020202020204" pitchFamily="34" charset="0"/>
              </a:rPr>
              <a:t>In relation to Missouri, where is the nearest polar ice cap?</a:t>
            </a:r>
          </a:p>
          <a:p>
            <a:pPr algn="ctr"/>
            <a:endParaRPr lang="en-US" sz="4800" dirty="0">
              <a:latin typeface="Avenir Next LT Pro" panose="020B0504020202020204" pitchFamily="34" charset="0"/>
            </a:endParaRPr>
          </a:p>
          <a:p>
            <a:pPr algn="ctr"/>
            <a:r>
              <a:rPr lang="en-US" sz="4800" dirty="0">
                <a:latin typeface="Avenir Next LT Pro" panose="020B0504020202020204" pitchFamily="34" charset="0"/>
              </a:rPr>
              <a:t> Nearest ocean? </a:t>
            </a:r>
          </a:p>
          <a:p>
            <a:pPr algn="ctr"/>
            <a:endParaRPr lang="en-US" sz="4800" dirty="0">
              <a:latin typeface="Avenir Next LT Pro" panose="020B0504020202020204" pitchFamily="34" charset="0"/>
            </a:endParaRPr>
          </a:p>
          <a:p>
            <a:pPr algn="ctr"/>
            <a:r>
              <a:rPr lang="en-US" sz="4800" dirty="0">
                <a:latin typeface="Avenir Next LT Pro" panose="020B0504020202020204" pitchFamily="34" charset="0"/>
              </a:rPr>
              <a:t>Where is the farthest? </a:t>
            </a:r>
          </a:p>
        </p:txBody>
      </p:sp>
    </p:spTree>
    <p:extLst>
      <p:ext uri="{BB962C8B-B14F-4D97-AF65-F5344CB8AC3E}">
        <p14:creationId xmlns:p14="http://schemas.microsoft.com/office/powerpoint/2010/main" val="3330596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C971B-6DE1-CF42-8319-0B99830051C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462BA91-885B-0588-9399-169708A0252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5E4CF23-64DA-E06A-5221-B07E5CE8E98F}"/>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35</a:t>
            </a:r>
          </a:p>
        </p:txBody>
      </p:sp>
      <p:sp>
        <p:nvSpPr>
          <p:cNvPr id="5" name="TextBox 4">
            <a:extLst>
              <a:ext uri="{FF2B5EF4-FFF2-40B4-BE49-F238E27FC236}">
                <a16:creationId xmlns:a16="http://schemas.microsoft.com/office/drawing/2014/main" id="{91E792E2-5FA6-BAF0-6B2F-3A9B4913C277}"/>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Elaborate</a:t>
            </a:r>
          </a:p>
        </p:txBody>
      </p:sp>
      <p:sp>
        <p:nvSpPr>
          <p:cNvPr id="6" name="Rectangle: Rounded Corners 5">
            <a:extLst>
              <a:ext uri="{FF2B5EF4-FFF2-40B4-BE49-F238E27FC236}">
                <a16:creationId xmlns:a16="http://schemas.microsoft.com/office/drawing/2014/main" id="{50EB288F-312A-A6F1-0ECF-03444349F8AE}"/>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EB698F1-4063-3617-D8B7-4B3130D852C2}"/>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sp>
        <p:nvSpPr>
          <p:cNvPr id="3" name="TextBox 2">
            <a:extLst>
              <a:ext uri="{FF2B5EF4-FFF2-40B4-BE49-F238E27FC236}">
                <a16:creationId xmlns:a16="http://schemas.microsoft.com/office/drawing/2014/main" id="{421F4497-E08D-3F04-D2E7-2CE616DADCE9}"/>
              </a:ext>
            </a:extLst>
          </p:cNvPr>
          <p:cNvSpPr txBox="1"/>
          <p:nvPr/>
        </p:nvSpPr>
        <p:spPr>
          <a:xfrm>
            <a:off x="337306" y="1225329"/>
            <a:ext cx="7666663" cy="3785652"/>
          </a:xfrm>
          <a:prstGeom prst="rect">
            <a:avLst/>
          </a:prstGeom>
          <a:noFill/>
        </p:spPr>
        <p:txBody>
          <a:bodyPr wrap="square">
            <a:spAutoFit/>
          </a:bodyPr>
          <a:lstStyle/>
          <a:p>
            <a:pPr algn="ctr"/>
            <a:r>
              <a:rPr lang="en-US" sz="4800" dirty="0">
                <a:latin typeface="Avenir Next LT Pro" panose="020B0504020202020204" pitchFamily="34" charset="0"/>
              </a:rPr>
              <a:t>What is the form of water in a glacier?</a:t>
            </a:r>
          </a:p>
          <a:p>
            <a:pPr algn="ctr"/>
            <a:endParaRPr lang="en-US" sz="4800" dirty="0">
              <a:latin typeface="Avenir Next LT Pro" panose="020B0504020202020204" pitchFamily="34" charset="0"/>
            </a:endParaRPr>
          </a:p>
          <a:p>
            <a:pPr algn="ctr"/>
            <a:r>
              <a:rPr lang="en-US" sz="4800" dirty="0">
                <a:latin typeface="Avenir Next LT Pro" panose="020B0504020202020204" pitchFamily="34" charset="0"/>
              </a:rPr>
              <a:t>Why is it solid and not liquid?</a:t>
            </a:r>
          </a:p>
        </p:txBody>
      </p:sp>
      <p:pic>
        <p:nvPicPr>
          <p:cNvPr id="8" name="Picture 7" descr="Melting glacier">
            <a:extLst>
              <a:ext uri="{FF2B5EF4-FFF2-40B4-BE49-F238E27FC236}">
                <a16:creationId xmlns:a16="http://schemas.microsoft.com/office/drawing/2014/main" id="{5AB60718-E27A-2221-82EC-F25BC1651E34}"/>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8281564" y="0"/>
            <a:ext cx="3906499" cy="6231928"/>
          </a:xfrm>
          <a:prstGeom prst="rect">
            <a:avLst/>
          </a:prstGeom>
          <a:effectLst>
            <a:softEdge rad="635000"/>
          </a:effectLst>
        </p:spPr>
      </p:pic>
    </p:spTree>
    <p:extLst>
      <p:ext uri="{BB962C8B-B14F-4D97-AF65-F5344CB8AC3E}">
        <p14:creationId xmlns:p14="http://schemas.microsoft.com/office/powerpoint/2010/main" val="241484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D3283-93C2-8C0E-551F-15518E501BD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CC6444F-9168-3951-6969-A1791E26D4C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9CC52F9-E498-5010-5FB6-A152CE5883F3}"/>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36</a:t>
            </a:r>
          </a:p>
        </p:txBody>
      </p:sp>
      <p:sp>
        <p:nvSpPr>
          <p:cNvPr id="5" name="TextBox 4">
            <a:extLst>
              <a:ext uri="{FF2B5EF4-FFF2-40B4-BE49-F238E27FC236}">
                <a16:creationId xmlns:a16="http://schemas.microsoft.com/office/drawing/2014/main" id="{7DCD01DD-FE66-682F-03D7-54F608F86E7D}"/>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Evaluate</a:t>
            </a:r>
          </a:p>
        </p:txBody>
      </p:sp>
      <p:sp>
        <p:nvSpPr>
          <p:cNvPr id="6" name="Rectangle: Rounded Corners 5">
            <a:extLst>
              <a:ext uri="{FF2B5EF4-FFF2-40B4-BE49-F238E27FC236}">
                <a16:creationId xmlns:a16="http://schemas.microsoft.com/office/drawing/2014/main" id="{0713A9F1-433D-519C-E555-5589D6270214}"/>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D0FED95-96BD-F2EC-0D29-8BB50DFCE75F}"/>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sp>
        <p:nvSpPr>
          <p:cNvPr id="3" name="TextBox 2">
            <a:extLst>
              <a:ext uri="{FF2B5EF4-FFF2-40B4-BE49-F238E27FC236}">
                <a16:creationId xmlns:a16="http://schemas.microsoft.com/office/drawing/2014/main" id="{25E3E494-344A-843C-E39E-646D34DA7874}"/>
              </a:ext>
            </a:extLst>
          </p:cNvPr>
          <p:cNvSpPr txBox="1"/>
          <p:nvPr/>
        </p:nvSpPr>
        <p:spPr>
          <a:xfrm>
            <a:off x="202318" y="4871290"/>
            <a:ext cx="11894550" cy="1446550"/>
          </a:xfrm>
          <a:prstGeom prst="rect">
            <a:avLst/>
          </a:prstGeom>
          <a:noFill/>
        </p:spPr>
        <p:txBody>
          <a:bodyPr wrap="square" lIns="91440" tIns="45720" rIns="91440" bIns="45720" anchor="t">
            <a:spAutoFit/>
          </a:bodyPr>
          <a:lstStyle/>
          <a:p>
            <a:pPr algn="ctr"/>
            <a:r>
              <a:rPr lang="en-US" sz="4400" b="1" dirty="0">
                <a:latin typeface="Avenir Next LT Pro"/>
              </a:rPr>
              <a:t>Guiding Question: </a:t>
            </a:r>
            <a:r>
              <a:rPr lang="en-US" sz="4400" dirty="0">
                <a:latin typeface="Avenir Next LT Pro"/>
              </a:rPr>
              <a:t>Where and in what forms does water exist on Earth?</a:t>
            </a:r>
            <a:endParaRPr lang="en-US" sz="4400"/>
          </a:p>
        </p:txBody>
      </p:sp>
      <p:pic>
        <p:nvPicPr>
          <p:cNvPr id="8" name="Picture 7" descr="Text&#10;&#10;AI-generated content may be incorrect.">
            <a:extLst>
              <a:ext uri="{FF2B5EF4-FFF2-40B4-BE49-F238E27FC236}">
                <a16:creationId xmlns:a16="http://schemas.microsoft.com/office/drawing/2014/main" id="{FEE88B78-4F26-6BB4-49D9-D22BA36C59D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65293" y="56727"/>
            <a:ext cx="3805632" cy="4822997"/>
          </a:xfrm>
          <a:prstGeom prst="rect">
            <a:avLst/>
          </a:prstGeom>
          <a:ln>
            <a:solidFill>
              <a:schemeClr val="tx1"/>
            </a:solidFill>
          </a:ln>
        </p:spPr>
      </p:pic>
      <p:pic>
        <p:nvPicPr>
          <p:cNvPr id="10" name="Picture 9" descr="A picture containing text, silhouette&#10;&#10;AI-generated content may be incorrect.">
            <a:extLst>
              <a:ext uri="{FF2B5EF4-FFF2-40B4-BE49-F238E27FC236}">
                <a16:creationId xmlns:a16="http://schemas.microsoft.com/office/drawing/2014/main" id="{6679D582-6BCD-20EF-043A-6A278E33014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24973" y="62600"/>
            <a:ext cx="967027" cy="1356836"/>
          </a:xfrm>
          <a:prstGeom prst="rect">
            <a:avLst/>
          </a:prstGeom>
        </p:spPr>
      </p:pic>
      <p:pic>
        <p:nvPicPr>
          <p:cNvPr id="11" name="Picture 10" descr="Diagram&#10;&#10;AI-generated content may be incorrect.">
            <a:extLst>
              <a:ext uri="{FF2B5EF4-FFF2-40B4-BE49-F238E27FC236}">
                <a16:creationId xmlns:a16="http://schemas.microsoft.com/office/drawing/2014/main" id="{8474EDF5-ADBF-50B0-8FA4-E80264392FD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524398" y="56725"/>
            <a:ext cx="3800487" cy="4819954"/>
          </a:xfrm>
          <a:prstGeom prst="rect">
            <a:avLst/>
          </a:prstGeom>
          <a:ln>
            <a:solidFill>
              <a:schemeClr val="tx1"/>
            </a:solidFill>
          </a:ln>
        </p:spPr>
      </p:pic>
    </p:spTree>
    <p:extLst>
      <p:ext uri="{BB962C8B-B14F-4D97-AF65-F5344CB8AC3E}">
        <p14:creationId xmlns:p14="http://schemas.microsoft.com/office/powerpoint/2010/main" val="1949138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21A12-4A31-033A-D135-E5A05BE6B00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9CDBFFB-52FB-BCE2-686C-C1A6CFBBCFC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7DA584F-9B6C-E045-062C-B6D75FBE7493}"/>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36</a:t>
            </a:r>
          </a:p>
        </p:txBody>
      </p:sp>
      <p:sp>
        <p:nvSpPr>
          <p:cNvPr id="5" name="TextBox 4">
            <a:extLst>
              <a:ext uri="{FF2B5EF4-FFF2-40B4-BE49-F238E27FC236}">
                <a16:creationId xmlns:a16="http://schemas.microsoft.com/office/drawing/2014/main" id="{0F5F982D-E144-5AEF-1B30-C34DEBBBCDC7}"/>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Evaluate</a:t>
            </a:r>
          </a:p>
        </p:txBody>
      </p:sp>
      <p:sp>
        <p:nvSpPr>
          <p:cNvPr id="6" name="Rectangle: Rounded Corners 5">
            <a:extLst>
              <a:ext uri="{FF2B5EF4-FFF2-40B4-BE49-F238E27FC236}">
                <a16:creationId xmlns:a16="http://schemas.microsoft.com/office/drawing/2014/main" id="{1216A93A-72B6-1D45-F5D7-765230CDAF39}"/>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041CC5-1611-0738-DB6C-EEC25504BFC2}"/>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pic>
        <p:nvPicPr>
          <p:cNvPr id="8" name="Picture 7" descr="Text&#10;&#10;AI-generated content may be incorrect.">
            <a:extLst>
              <a:ext uri="{FF2B5EF4-FFF2-40B4-BE49-F238E27FC236}">
                <a16:creationId xmlns:a16="http://schemas.microsoft.com/office/drawing/2014/main" id="{5AC8FE0D-1A29-3B84-2C39-085CE0AA0A6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093777" y="277953"/>
            <a:ext cx="4579922" cy="5855384"/>
          </a:xfrm>
          <a:prstGeom prst="rect">
            <a:avLst/>
          </a:prstGeom>
          <a:ln>
            <a:solidFill>
              <a:schemeClr val="tx1"/>
            </a:solidFill>
          </a:ln>
        </p:spPr>
      </p:pic>
      <p:pic>
        <p:nvPicPr>
          <p:cNvPr id="10" name="Picture 9" descr="A picture containing text, silhouette&#10;&#10;AI-generated content may be incorrect.">
            <a:extLst>
              <a:ext uri="{FF2B5EF4-FFF2-40B4-BE49-F238E27FC236}">
                <a16:creationId xmlns:a16="http://schemas.microsoft.com/office/drawing/2014/main" id="{77B563EE-29FC-5294-2C80-13A7D9424C8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24973" y="62600"/>
            <a:ext cx="967027" cy="1356836"/>
          </a:xfrm>
          <a:prstGeom prst="rect">
            <a:avLst/>
          </a:prstGeom>
        </p:spPr>
      </p:pic>
      <p:pic>
        <p:nvPicPr>
          <p:cNvPr id="11" name="Picture 10" descr="Diagram&#10;&#10;AI-generated content may be incorrect.">
            <a:extLst>
              <a:ext uri="{FF2B5EF4-FFF2-40B4-BE49-F238E27FC236}">
                <a16:creationId xmlns:a16="http://schemas.microsoft.com/office/drawing/2014/main" id="{144778EC-3543-456C-5595-87F701B1458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43398" y="277951"/>
            <a:ext cx="4574777" cy="5852341"/>
          </a:xfrm>
          <a:prstGeom prst="rect">
            <a:avLst/>
          </a:prstGeom>
          <a:ln>
            <a:solidFill>
              <a:schemeClr val="tx1"/>
            </a:solidFill>
          </a:ln>
        </p:spPr>
      </p:pic>
      <p:sp>
        <p:nvSpPr>
          <p:cNvPr id="7" name="TextBox 6">
            <a:extLst>
              <a:ext uri="{FF2B5EF4-FFF2-40B4-BE49-F238E27FC236}">
                <a16:creationId xmlns:a16="http://schemas.microsoft.com/office/drawing/2014/main" id="{93D649F1-1CFE-882F-1611-4F325B610BFC}"/>
              </a:ext>
            </a:extLst>
          </p:cNvPr>
          <p:cNvSpPr txBox="1"/>
          <p:nvPr/>
        </p:nvSpPr>
        <p:spPr>
          <a:xfrm>
            <a:off x="7878096" y="1413385"/>
            <a:ext cx="18681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rPr>
              <a:t>everywhere</a:t>
            </a:r>
          </a:p>
        </p:txBody>
      </p:sp>
      <p:sp>
        <p:nvSpPr>
          <p:cNvPr id="12" name="TextBox 11">
            <a:extLst>
              <a:ext uri="{FF2B5EF4-FFF2-40B4-BE49-F238E27FC236}">
                <a16:creationId xmlns:a16="http://schemas.microsoft.com/office/drawing/2014/main" id="{A459DBA9-78DD-7708-C769-A876A34AF82E}"/>
              </a:ext>
            </a:extLst>
          </p:cNvPr>
          <p:cNvSpPr txBox="1"/>
          <p:nvPr/>
        </p:nvSpPr>
        <p:spPr>
          <a:xfrm>
            <a:off x="6845709" y="1868129"/>
            <a:ext cx="1143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FF0000"/>
                </a:solidFill>
              </a:rPr>
              <a:t>solid</a:t>
            </a:r>
          </a:p>
        </p:txBody>
      </p:sp>
      <p:sp>
        <p:nvSpPr>
          <p:cNvPr id="13" name="TextBox 12">
            <a:extLst>
              <a:ext uri="{FF2B5EF4-FFF2-40B4-BE49-F238E27FC236}">
                <a16:creationId xmlns:a16="http://schemas.microsoft.com/office/drawing/2014/main" id="{64D5203D-8854-D8B4-23CE-BDE574340BDE}"/>
              </a:ext>
            </a:extLst>
          </p:cNvPr>
          <p:cNvSpPr txBox="1"/>
          <p:nvPr/>
        </p:nvSpPr>
        <p:spPr>
          <a:xfrm>
            <a:off x="8148484" y="1683774"/>
            <a:ext cx="15608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FF0000"/>
                </a:solidFill>
              </a:rPr>
              <a:t>liquid</a:t>
            </a:r>
          </a:p>
        </p:txBody>
      </p:sp>
      <p:sp>
        <p:nvSpPr>
          <p:cNvPr id="14" name="TextBox 13">
            <a:extLst>
              <a:ext uri="{FF2B5EF4-FFF2-40B4-BE49-F238E27FC236}">
                <a16:creationId xmlns:a16="http://schemas.microsoft.com/office/drawing/2014/main" id="{59748720-92C8-8C28-8CEF-D33DEDA20A50}"/>
              </a:ext>
            </a:extLst>
          </p:cNvPr>
          <p:cNvSpPr txBox="1"/>
          <p:nvPr/>
        </p:nvSpPr>
        <p:spPr>
          <a:xfrm>
            <a:off x="6845709" y="4104967"/>
            <a:ext cx="351503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rPr>
              <a:t>Discuss reasons you chose your bodies of water to visit.</a:t>
            </a:r>
          </a:p>
        </p:txBody>
      </p:sp>
    </p:spTree>
    <p:extLst>
      <p:ext uri="{BB962C8B-B14F-4D97-AF65-F5344CB8AC3E}">
        <p14:creationId xmlns:p14="http://schemas.microsoft.com/office/powerpoint/2010/main" val="2246561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23721-9EDA-5D20-9CA5-A4824C70E74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825AE80-B1A7-F64E-D770-5002D7CD7EF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17A22CE-BA94-BFFA-7AB4-CD2C683D477D}"/>
              </a:ext>
            </a:extLst>
          </p:cNvPr>
          <p:cNvSpPr txBox="1"/>
          <p:nvPr/>
        </p:nvSpPr>
        <p:spPr>
          <a:xfrm>
            <a:off x="11609831" y="6366393"/>
            <a:ext cx="496825"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38</a:t>
            </a:r>
            <a:endParaRPr lang="en-US" dirty="0">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7A99F840-7A81-7AEE-B94D-A3BF3FA3D3E5}"/>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Evaluate</a:t>
            </a:r>
          </a:p>
        </p:txBody>
      </p:sp>
      <p:sp>
        <p:nvSpPr>
          <p:cNvPr id="6" name="Rectangle: Rounded Corners 5">
            <a:extLst>
              <a:ext uri="{FF2B5EF4-FFF2-40B4-BE49-F238E27FC236}">
                <a16:creationId xmlns:a16="http://schemas.microsoft.com/office/drawing/2014/main" id="{FDE3A275-287A-ED1F-6A83-BFE73526FA11}"/>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4BBAB16-CE5E-7861-ADBC-9C06C434C385}"/>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sp>
        <p:nvSpPr>
          <p:cNvPr id="3" name="TextBox 2">
            <a:extLst>
              <a:ext uri="{FF2B5EF4-FFF2-40B4-BE49-F238E27FC236}">
                <a16:creationId xmlns:a16="http://schemas.microsoft.com/office/drawing/2014/main" id="{597716CE-B25C-CADC-7A18-0EB33F30D4C8}"/>
              </a:ext>
            </a:extLst>
          </p:cNvPr>
          <p:cNvSpPr txBox="1"/>
          <p:nvPr/>
        </p:nvSpPr>
        <p:spPr>
          <a:xfrm>
            <a:off x="5419901" y="2598003"/>
            <a:ext cx="6094884" cy="2308324"/>
          </a:xfrm>
          <a:prstGeom prst="rect">
            <a:avLst/>
          </a:prstGeom>
          <a:noFill/>
        </p:spPr>
        <p:txBody>
          <a:bodyPr wrap="square" lIns="91440" tIns="45720" rIns="91440" bIns="45720" anchor="t">
            <a:spAutoFit/>
          </a:bodyPr>
          <a:lstStyle/>
          <a:p>
            <a:pPr algn="ctr"/>
            <a:r>
              <a:rPr lang="en-US" sz="4800">
                <a:latin typeface="Avenir Next LT Pro"/>
              </a:rPr>
              <a:t>Attach your brochure to your student </a:t>
            </a:r>
            <a:r>
              <a:rPr lang="en-US" sz="4800" dirty="0">
                <a:latin typeface="Avenir Next LT Pro"/>
              </a:rPr>
              <a:t>book.</a:t>
            </a:r>
            <a:endParaRPr lang="en-US" sz="4800" dirty="0">
              <a:latin typeface="Avenir Next LT Pro" panose="020B0504020202020204" pitchFamily="34" charset="0"/>
            </a:endParaRPr>
          </a:p>
        </p:txBody>
      </p:sp>
      <p:pic>
        <p:nvPicPr>
          <p:cNvPr id="11" name="Picture 10" descr="A picture containing text&#10;&#10;AI-generated content may be incorrect.">
            <a:extLst>
              <a:ext uri="{FF2B5EF4-FFF2-40B4-BE49-F238E27FC236}">
                <a16:creationId xmlns:a16="http://schemas.microsoft.com/office/drawing/2014/main" id="{5CA3B6D6-9C1B-EF23-105E-C06FEC5C3FB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0537" y="106886"/>
            <a:ext cx="4640975" cy="6005967"/>
          </a:xfrm>
          <a:prstGeom prst="rect">
            <a:avLst/>
          </a:prstGeom>
          <a:ln>
            <a:solidFill>
              <a:schemeClr val="tx1"/>
            </a:solidFill>
          </a:ln>
        </p:spPr>
      </p:pic>
    </p:spTree>
    <p:extLst>
      <p:ext uri="{BB962C8B-B14F-4D97-AF65-F5344CB8AC3E}">
        <p14:creationId xmlns:p14="http://schemas.microsoft.com/office/powerpoint/2010/main" val="2136229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FFD8D-11B0-1BFD-9BD9-DBB0AAB89A6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76AAD08-CA02-BB86-A624-49D9BC19839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92063CF-965E-F45D-1AD4-A4CD058A54BD}"/>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4DD5FEDF-0C17-C978-A39B-FC27897990A2}"/>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Engage</a:t>
            </a:r>
          </a:p>
        </p:txBody>
      </p:sp>
      <p:sp>
        <p:nvSpPr>
          <p:cNvPr id="6" name="Rectangle: Rounded Corners 5">
            <a:extLst>
              <a:ext uri="{FF2B5EF4-FFF2-40B4-BE49-F238E27FC236}">
                <a16:creationId xmlns:a16="http://schemas.microsoft.com/office/drawing/2014/main" id="{7517D875-3D95-5B28-A0A0-EFA8B5C04736}"/>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081F566-7B01-553E-3746-D626B7879E13}"/>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sp>
        <p:nvSpPr>
          <p:cNvPr id="10" name="TextBox 9">
            <a:extLst>
              <a:ext uri="{FF2B5EF4-FFF2-40B4-BE49-F238E27FC236}">
                <a16:creationId xmlns:a16="http://schemas.microsoft.com/office/drawing/2014/main" id="{8A68E4FD-220D-1A3C-7A4F-E9873CABC496}"/>
              </a:ext>
            </a:extLst>
          </p:cNvPr>
          <p:cNvSpPr txBox="1"/>
          <p:nvPr/>
        </p:nvSpPr>
        <p:spPr>
          <a:xfrm>
            <a:off x="286008" y="143162"/>
            <a:ext cx="1441645" cy="584775"/>
          </a:xfrm>
          <a:prstGeom prst="rect">
            <a:avLst/>
          </a:prstGeom>
          <a:noFill/>
        </p:spPr>
        <p:txBody>
          <a:bodyPr wrap="square">
            <a:spAutoFit/>
          </a:bodyPr>
          <a:lstStyle/>
          <a:p>
            <a:pPr algn="ctr"/>
            <a:r>
              <a:rPr lang="en-US" sz="3200" b="1" dirty="0">
                <a:latin typeface="Avenir Next LT Pro" panose="020B0504020202020204" pitchFamily="34" charset="0"/>
              </a:rPr>
              <a:t>Water</a:t>
            </a:r>
          </a:p>
        </p:txBody>
      </p:sp>
      <p:sp>
        <p:nvSpPr>
          <p:cNvPr id="7" name="TextBox 6">
            <a:extLst>
              <a:ext uri="{FF2B5EF4-FFF2-40B4-BE49-F238E27FC236}">
                <a16:creationId xmlns:a16="http://schemas.microsoft.com/office/drawing/2014/main" id="{829FB310-FC6A-8BEE-AE02-DD4E191E0299}"/>
              </a:ext>
            </a:extLst>
          </p:cNvPr>
          <p:cNvSpPr txBox="1"/>
          <p:nvPr/>
        </p:nvSpPr>
        <p:spPr>
          <a:xfrm>
            <a:off x="2224364" y="143162"/>
            <a:ext cx="1252610" cy="584775"/>
          </a:xfrm>
          <a:prstGeom prst="rect">
            <a:avLst/>
          </a:prstGeom>
          <a:noFill/>
        </p:spPr>
        <p:txBody>
          <a:bodyPr wrap="square">
            <a:spAutoFit/>
          </a:bodyPr>
          <a:lstStyle/>
          <a:p>
            <a:pPr algn="ctr"/>
            <a:r>
              <a:rPr lang="en-US" sz="3200" b="1" dirty="0">
                <a:latin typeface="Avenir Next LT Pro" panose="020B0504020202020204" pitchFamily="34" charset="0"/>
              </a:rPr>
              <a:t>Land</a:t>
            </a:r>
          </a:p>
        </p:txBody>
      </p:sp>
      <p:cxnSp>
        <p:nvCxnSpPr>
          <p:cNvPr id="11" name="Straight Connector 10">
            <a:extLst>
              <a:ext uri="{FF2B5EF4-FFF2-40B4-BE49-F238E27FC236}">
                <a16:creationId xmlns:a16="http://schemas.microsoft.com/office/drawing/2014/main" id="{544E26C2-09EF-B758-B535-E5D7262172F2}"/>
              </a:ext>
            </a:extLst>
          </p:cNvPr>
          <p:cNvCxnSpPr>
            <a:cxnSpLocks/>
          </p:cNvCxnSpPr>
          <p:nvPr/>
        </p:nvCxnSpPr>
        <p:spPr>
          <a:xfrm>
            <a:off x="1976008" y="237067"/>
            <a:ext cx="0" cy="576862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719A318-1777-526C-2744-D7F581968064}"/>
              </a:ext>
            </a:extLst>
          </p:cNvPr>
          <p:cNvCxnSpPr/>
          <p:nvPr/>
        </p:nvCxnSpPr>
        <p:spPr>
          <a:xfrm>
            <a:off x="169333" y="727937"/>
            <a:ext cx="352213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01101F64-3071-DC87-77A5-2590DD5435A3}"/>
              </a:ext>
            </a:extLst>
          </p:cNvPr>
          <p:cNvSpPr txBox="1"/>
          <p:nvPr/>
        </p:nvSpPr>
        <p:spPr>
          <a:xfrm>
            <a:off x="4164471" y="598869"/>
            <a:ext cx="7631288" cy="2308324"/>
          </a:xfrm>
          <a:prstGeom prst="rect">
            <a:avLst/>
          </a:prstGeom>
          <a:noFill/>
        </p:spPr>
        <p:txBody>
          <a:bodyPr wrap="square">
            <a:spAutoFit/>
          </a:bodyPr>
          <a:lstStyle/>
          <a:p>
            <a:pPr algn="ctr"/>
            <a:r>
              <a:rPr lang="en-US" sz="4800" dirty="0">
                <a:latin typeface="Avenir Next LT Pro" panose="020B0504020202020204" pitchFamily="34" charset="0"/>
              </a:rPr>
              <a:t>When you catch the Earth, where is your right thumb? Is it on land or water?</a:t>
            </a:r>
          </a:p>
        </p:txBody>
      </p:sp>
      <p:sp>
        <p:nvSpPr>
          <p:cNvPr id="17" name="TextBox 16">
            <a:extLst>
              <a:ext uri="{FF2B5EF4-FFF2-40B4-BE49-F238E27FC236}">
                <a16:creationId xmlns:a16="http://schemas.microsoft.com/office/drawing/2014/main" id="{87869209-9C70-9142-024E-8B47A4832D18}"/>
              </a:ext>
            </a:extLst>
          </p:cNvPr>
          <p:cNvSpPr txBox="1"/>
          <p:nvPr/>
        </p:nvSpPr>
        <p:spPr>
          <a:xfrm>
            <a:off x="4164471" y="3415399"/>
            <a:ext cx="7631288" cy="2308324"/>
          </a:xfrm>
          <a:prstGeom prst="rect">
            <a:avLst/>
          </a:prstGeom>
          <a:noFill/>
        </p:spPr>
        <p:txBody>
          <a:bodyPr wrap="square">
            <a:spAutoFit/>
          </a:bodyPr>
          <a:lstStyle/>
          <a:p>
            <a:pPr algn="ctr"/>
            <a:r>
              <a:rPr lang="en-US" sz="4800" dirty="0">
                <a:latin typeface="Avenir Next LT Pro" panose="020B0504020202020204" pitchFamily="34" charset="0"/>
              </a:rPr>
              <a:t>Place sticky note with your name on it in the correct column.</a:t>
            </a:r>
          </a:p>
        </p:txBody>
      </p:sp>
    </p:spTree>
    <p:extLst>
      <p:ext uri="{BB962C8B-B14F-4D97-AF65-F5344CB8AC3E}">
        <p14:creationId xmlns:p14="http://schemas.microsoft.com/office/powerpoint/2010/main" val="874690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000CB-A868-B2DA-7D94-177223F828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7CEBCB0-2031-A341-ECB4-7A3268EF605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925736B-91CF-B6D1-35E0-4E4C731F377B}"/>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FD0FF148-25CE-1AFF-33EE-1F37B55F07E9}"/>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Engage</a:t>
            </a:r>
          </a:p>
        </p:txBody>
      </p:sp>
      <p:sp>
        <p:nvSpPr>
          <p:cNvPr id="6" name="Rectangle: Rounded Corners 5">
            <a:extLst>
              <a:ext uri="{FF2B5EF4-FFF2-40B4-BE49-F238E27FC236}">
                <a16:creationId xmlns:a16="http://schemas.microsoft.com/office/drawing/2014/main" id="{D27F6AC6-C35B-69F2-1DF0-1C98BC1AACD7}"/>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CBDFA9A-20BC-ECD9-F780-FDBB58C9BB9B}"/>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sp>
        <p:nvSpPr>
          <p:cNvPr id="10" name="TextBox 9">
            <a:extLst>
              <a:ext uri="{FF2B5EF4-FFF2-40B4-BE49-F238E27FC236}">
                <a16:creationId xmlns:a16="http://schemas.microsoft.com/office/drawing/2014/main" id="{4FCE5D0B-405F-9C41-7B5A-A2A208446BD9}"/>
              </a:ext>
            </a:extLst>
          </p:cNvPr>
          <p:cNvSpPr txBox="1"/>
          <p:nvPr/>
        </p:nvSpPr>
        <p:spPr>
          <a:xfrm>
            <a:off x="286008" y="143162"/>
            <a:ext cx="1441645" cy="584775"/>
          </a:xfrm>
          <a:prstGeom prst="rect">
            <a:avLst/>
          </a:prstGeom>
          <a:noFill/>
        </p:spPr>
        <p:txBody>
          <a:bodyPr wrap="square">
            <a:spAutoFit/>
          </a:bodyPr>
          <a:lstStyle/>
          <a:p>
            <a:pPr algn="ctr"/>
            <a:r>
              <a:rPr lang="en-US" sz="3200" b="1" dirty="0">
                <a:latin typeface="Avenir Next LT Pro" panose="020B0504020202020204" pitchFamily="34" charset="0"/>
              </a:rPr>
              <a:t>Water</a:t>
            </a:r>
          </a:p>
        </p:txBody>
      </p:sp>
      <p:sp>
        <p:nvSpPr>
          <p:cNvPr id="7" name="TextBox 6">
            <a:extLst>
              <a:ext uri="{FF2B5EF4-FFF2-40B4-BE49-F238E27FC236}">
                <a16:creationId xmlns:a16="http://schemas.microsoft.com/office/drawing/2014/main" id="{6FE66457-1215-5526-E4D3-37ACB95D962B}"/>
              </a:ext>
            </a:extLst>
          </p:cNvPr>
          <p:cNvSpPr txBox="1"/>
          <p:nvPr/>
        </p:nvSpPr>
        <p:spPr>
          <a:xfrm>
            <a:off x="2224364" y="143162"/>
            <a:ext cx="1252610" cy="584775"/>
          </a:xfrm>
          <a:prstGeom prst="rect">
            <a:avLst/>
          </a:prstGeom>
          <a:noFill/>
        </p:spPr>
        <p:txBody>
          <a:bodyPr wrap="square">
            <a:spAutoFit/>
          </a:bodyPr>
          <a:lstStyle/>
          <a:p>
            <a:pPr algn="ctr"/>
            <a:r>
              <a:rPr lang="en-US" sz="3200" b="1" dirty="0">
                <a:latin typeface="Avenir Next LT Pro" panose="020B0504020202020204" pitchFamily="34" charset="0"/>
              </a:rPr>
              <a:t>Land</a:t>
            </a:r>
          </a:p>
        </p:txBody>
      </p:sp>
      <p:cxnSp>
        <p:nvCxnSpPr>
          <p:cNvPr id="11" name="Straight Connector 10">
            <a:extLst>
              <a:ext uri="{FF2B5EF4-FFF2-40B4-BE49-F238E27FC236}">
                <a16:creationId xmlns:a16="http://schemas.microsoft.com/office/drawing/2014/main" id="{6E7928F2-2AA9-15F2-310D-0BBBE1989616}"/>
              </a:ext>
            </a:extLst>
          </p:cNvPr>
          <p:cNvCxnSpPr>
            <a:cxnSpLocks/>
          </p:cNvCxnSpPr>
          <p:nvPr/>
        </p:nvCxnSpPr>
        <p:spPr>
          <a:xfrm>
            <a:off x="1976008" y="237067"/>
            <a:ext cx="0" cy="576862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03C7983-B1E7-C8B6-6AA4-D4E08011B122}"/>
              </a:ext>
            </a:extLst>
          </p:cNvPr>
          <p:cNvCxnSpPr/>
          <p:nvPr/>
        </p:nvCxnSpPr>
        <p:spPr>
          <a:xfrm>
            <a:off x="169333" y="727937"/>
            <a:ext cx="352213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53137B8B-EC82-B540-D9F8-4C369265316D}"/>
              </a:ext>
            </a:extLst>
          </p:cNvPr>
          <p:cNvSpPr txBox="1"/>
          <p:nvPr/>
        </p:nvSpPr>
        <p:spPr>
          <a:xfrm>
            <a:off x="4074160" y="2336548"/>
            <a:ext cx="7631288" cy="1569660"/>
          </a:xfrm>
          <a:prstGeom prst="rect">
            <a:avLst/>
          </a:prstGeom>
          <a:noFill/>
        </p:spPr>
        <p:txBody>
          <a:bodyPr wrap="square">
            <a:spAutoFit/>
          </a:bodyPr>
          <a:lstStyle/>
          <a:p>
            <a:pPr algn="ctr"/>
            <a:r>
              <a:rPr lang="en-US" sz="4800" dirty="0">
                <a:latin typeface="Avenir Next LT Pro" panose="020B0504020202020204" pitchFamily="34" charset="0"/>
              </a:rPr>
              <a:t>Tally the number of sticky notes in each column!</a:t>
            </a:r>
          </a:p>
        </p:txBody>
      </p:sp>
    </p:spTree>
    <p:extLst>
      <p:ext uri="{BB962C8B-B14F-4D97-AF65-F5344CB8AC3E}">
        <p14:creationId xmlns:p14="http://schemas.microsoft.com/office/powerpoint/2010/main" val="1754591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55A9B-F874-1E9D-BDB4-40CC40B3AB5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E16DDAF-4342-2745-97AA-A84F2161F59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1A69832-B790-81FB-95D3-AAE9C6F26BB9}"/>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C4E154E2-0DEB-B75C-399D-D00F5EE9ACC0}"/>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Engage</a:t>
            </a:r>
          </a:p>
        </p:txBody>
      </p:sp>
      <p:sp>
        <p:nvSpPr>
          <p:cNvPr id="6" name="Rectangle: Rounded Corners 5">
            <a:extLst>
              <a:ext uri="{FF2B5EF4-FFF2-40B4-BE49-F238E27FC236}">
                <a16:creationId xmlns:a16="http://schemas.microsoft.com/office/drawing/2014/main" id="{6D956078-E83C-44D2-7308-951C1C9A72F5}"/>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C7C59B8-1AEE-72DC-FF4F-A8C9475056C8}"/>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sp>
        <p:nvSpPr>
          <p:cNvPr id="16" name="TextBox 15">
            <a:extLst>
              <a:ext uri="{FF2B5EF4-FFF2-40B4-BE49-F238E27FC236}">
                <a16:creationId xmlns:a16="http://schemas.microsoft.com/office/drawing/2014/main" id="{0720FAFF-B3BF-14F8-5111-49DA759BEA78}"/>
              </a:ext>
            </a:extLst>
          </p:cNvPr>
          <p:cNvSpPr txBox="1"/>
          <p:nvPr/>
        </p:nvSpPr>
        <p:spPr>
          <a:xfrm>
            <a:off x="5373937" y="1981629"/>
            <a:ext cx="6186811" cy="2308324"/>
          </a:xfrm>
          <a:prstGeom prst="rect">
            <a:avLst/>
          </a:prstGeom>
          <a:noFill/>
        </p:spPr>
        <p:txBody>
          <a:bodyPr wrap="square">
            <a:spAutoFit/>
          </a:bodyPr>
          <a:lstStyle/>
          <a:p>
            <a:pPr algn="ctr"/>
            <a:r>
              <a:rPr lang="en-US" sz="4800" dirty="0">
                <a:latin typeface="Avenir Next LT Pro" panose="020B0504020202020204" pitchFamily="34" charset="0"/>
              </a:rPr>
              <a:t>Fill in the </a:t>
            </a:r>
            <a:r>
              <a:rPr lang="en-US" sz="4800" b="1" dirty="0">
                <a:latin typeface="Avenir Next LT Pro" panose="020B0504020202020204" pitchFamily="34" charset="0"/>
              </a:rPr>
              <a:t>bar graph </a:t>
            </a:r>
            <a:r>
              <a:rPr lang="en-US" sz="4800" dirty="0">
                <a:latin typeface="Avenir Next LT Pro" panose="020B0504020202020204" pitchFamily="34" charset="0"/>
              </a:rPr>
              <a:t>to represent water and land class totals.</a:t>
            </a:r>
          </a:p>
        </p:txBody>
      </p:sp>
      <p:pic>
        <p:nvPicPr>
          <p:cNvPr id="8" name="Picture 7" descr="Calendar&#10;&#10;AI-generated content may be incorrect.">
            <a:extLst>
              <a:ext uri="{FF2B5EF4-FFF2-40B4-BE49-F238E27FC236}">
                <a16:creationId xmlns:a16="http://schemas.microsoft.com/office/drawing/2014/main" id="{F0144AAA-E359-9F4C-F1DA-E9D7F230148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344" y="106886"/>
            <a:ext cx="4681035" cy="6057810"/>
          </a:xfrm>
          <a:prstGeom prst="rect">
            <a:avLst/>
          </a:prstGeom>
          <a:ln>
            <a:solidFill>
              <a:schemeClr val="tx1"/>
            </a:solidFill>
          </a:ln>
        </p:spPr>
      </p:pic>
      <p:pic>
        <p:nvPicPr>
          <p:cNvPr id="12" name="Picture 11" descr="A picture containing text, silhouette&#10;&#10;AI-generated content may be incorrect.">
            <a:extLst>
              <a:ext uri="{FF2B5EF4-FFF2-40B4-BE49-F238E27FC236}">
                <a16:creationId xmlns:a16="http://schemas.microsoft.com/office/drawing/2014/main" id="{F4D5B682-8F23-EFF4-BDA0-2B4825F1CA8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24973" y="62600"/>
            <a:ext cx="967027" cy="1356836"/>
          </a:xfrm>
          <a:prstGeom prst="rect">
            <a:avLst/>
          </a:prstGeom>
        </p:spPr>
      </p:pic>
    </p:spTree>
    <p:extLst>
      <p:ext uri="{BB962C8B-B14F-4D97-AF65-F5344CB8AC3E}">
        <p14:creationId xmlns:p14="http://schemas.microsoft.com/office/powerpoint/2010/main" val="4250561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998F9-3BD1-E346-8056-B6CC2A93083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0C3469D-C54A-562E-D377-ECAB2A1CAAF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320C781-3566-9461-30F9-A95E6A94564F}"/>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0BB75B02-0E09-211E-5F18-79E7BBC28C2B}"/>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Explore</a:t>
            </a:r>
          </a:p>
        </p:txBody>
      </p:sp>
      <p:sp>
        <p:nvSpPr>
          <p:cNvPr id="6" name="Rectangle: Rounded Corners 5">
            <a:extLst>
              <a:ext uri="{FF2B5EF4-FFF2-40B4-BE49-F238E27FC236}">
                <a16:creationId xmlns:a16="http://schemas.microsoft.com/office/drawing/2014/main" id="{33546BFF-A979-2A4C-D2BE-DD6BB0E0517E}"/>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B70E72F-8DBB-0440-22EB-E65C2EA715DC}"/>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sp>
        <p:nvSpPr>
          <p:cNvPr id="16" name="TextBox 15">
            <a:extLst>
              <a:ext uri="{FF2B5EF4-FFF2-40B4-BE49-F238E27FC236}">
                <a16:creationId xmlns:a16="http://schemas.microsoft.com/office/drawing/2014/main" id="{96986B79-00DE-13C7-F220-1A6B9F9F2A90}"/>
              </a:ext>
            </a:extLst>
          </p:cNvPr>
          <p:cNvSpPr txBox="1"/>
          <p:nvPr/>
        </p:nvSpPr>
        <p:spPr>
          <a:xfrm>
            <a:off x="969818" y="2311349"/>
            <a:ext cx="6186811" cy="1569660"/>
          </a:xfrm>
          <a:prstGeom prst="rect">
            <a:avLst/>
          </a:prstGeom>
          <a:noFill/>
        </p:spPr>
        <p:txBody>
          <a:bodyPr wrap="square">
            <a:spAutoFit/>
          </a:bodyPr>
          <a:lstStyle/>
          <a:p>
            <a:pPr algn="ctr"/>
            <a:r>
              <a:rPr lang="en-US" sz="4800" dirty="0">
                <a:latin typeface="Avenir Next LT Pro" panose="020B0504020202020204" pitchFamily="34" charset="0"/>
              </a:rPr>
              <a:t>Where is water found on the Earth?</a:t>
            </a:r>
          </a:p>
        </p:txBody>
      </p:sp>
      <p:pic>
        <p:nvPicPr>
          <p:cNvPr id="1026" name="Picture 2" descr="Earth">
            <a:extLst>
              <a:ext uri="{FF2B5EF4-FFF2-40B4-BE49-F238E27FC236}">
                <a16:creationId xmlns:a16="http://schemas.microsoft.com/office/drawing/2014/main" id="{DD1C56F7-66DC-742B-2AEA-B4543250F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6709" y="1319984"/>
            <a:ext cx="3505473" cy="3552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834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569D9-2B0B-1D62-3CFC-19CAB169EB3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7124CAE-E12D-541B-DC70-A3F977226DB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191F622-A6A7-EE49-70D8-9A96EEA2FF56}"/>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709DFD53-2CCB-A987-03FC-23BDE59A7583}"/>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Explore</a:t>
            </a:r>
          </a:p>
        </p:txBody>
      </p:sp>
      <p:sp>
        <p:nvSpPr>
          <p:cNvPr id="6" name="Rectangle: Rounded Corners 5">
            <a:extLst>
              <a:ext uri="{FF2B5EF4-FFF2-40B4-BE49-F238E27FC236}">
                <a16:creationId xmlns:a16="http://schemas.microsoft.com/office/drawing/2014/main" id="{3B976125-020C-83A9-9E0F-D68EE60E4179}"/>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E9D9879-1B1B-ECDB-9776-6F19309B31B3}"/>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sp>
        <p:nvSpPr>
          <p:cNvPr id="16" name="TextBox 15">
            <a:extLst>
              <a:ext uri="{FF2B5EF4-FFF2-40B4-BE49-F238E27FC236}">
                <a16:creationId xmlns:a16="http://schemas.microsoft.com/office/drawing/2014/main" id="{A381F687-93B7-EC34-D3BC-C4E2EC0D3D9E}"/>
              </a:ext>
            </a:extLst>
          </p:cNvPr>
          <p:cNvSpPr txBox="1"/>
          <p:nvPr/>
        </p:nvSpPr>
        <p:spPr>
          <a:xfrm>
            <a:off x="2170726" y="888918"/>
            <a:ext cx="7850547" cy="4524315"/>
          </a:xfrm>
          <a:prstGeom prst="rect">
            <a:avLst/>
          </a:prstGeom>
          <a:noFill/>
        </p:spPr>
        <p:txBody>
          <a:bodyPr wrap="square">
            <a:spAutoFit/>
          </a:bodyPr>
          <a:lstStyle/>
          <a:p>
            <a:pPr algn="ctr"/>
            <a:r>
              <a:rPr lang="en-US" sz="4800" dirty="0">
                <a:latin typeface="Avenir Next LT Pro" panose="020B0504020202020204" pitchFamily="34" charset="0"/>
              </a:rPr>
              <a:t>We are going to research 3 different bodies of water and share our information!</a:t>
            </a:r>
          </a:p>
          <a:p>
            <a:pPr algn="ctr"/>
            <a:endParaRPr lang="en-US" sz="4800" dirty="0">
              <a:latin typeface="Avenir Next LT Pro" panose="020B0504020202020204" pitchFamily="34" charset="0"/>
            </a:endParaRPr>
          </a:p>
          <a:p>
            <a:pPr algn="ctr"/>
            <a:r>
              <a:rPr lang="en-US" sz="4800" dirty="0">
                <a:latin typeface="Avenir Next LT Pro" panose="020B0504020202020204" pitchFamily="34" charset="0"/>
              </a:rPr>
              <a:t>What bodies of water would you like to research?</a:t>
            </a:r>
          </a:p>
        </p:txBody>
      </p:sp>
    </p:spTree>
    <p:extLst>
      <p:ext uri="{BB962C8B-B14F-4D97-AF65-F5344CB8AC3E}">
        <p14:creationId xmlns:p14="http://schemas.microsoft.com/office/powerpoint/2010/main" val="597888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5D07A-1CF7-8B35-898B-BDE67F6E6E2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0DE3887-6F68-C7BC-4F3F-CADC2E69478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19B71F4-408A-D55F-BDBF-407542810AF2}"/>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393F3283-D020-A00D-BE36-D28A0A5FFF30}"/>
              </a:ext>
            </a:extLst>
          </p:cNvPr>
          <p:cNvSpPr txBox="1"/>
          <p:nvPr/>
        </p:nvSpPr>
        <p:spPr>
          <a:xfrm>
            <a:off x="597408" y="6366393"/>
            <a:ext cx="786993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Life and Land in Missouri – 5B Water Here and There: Explore</a:t>
            </a:r>
          </a:p>
        </p:txBody>
      </p:sp>
      <p:sp>
        <p:nvSpPr>
          <p:cNvPr id="6" name="Rectangle: Rounded Corners 5">
            <a:extLst>
              <a:ext uri="{FF2B5EF4-FFF2-40B4-BE49-F238E27FC236}">
                <a16:creationId xmlns:a16="http://schemas.microsoft.com/office/drawing/2014/main" id="{56E50441-3550-7C53-B0FA-7D62B88F68B0}"/>
              </a:ext>
            </a:extLst>
          </p:cNvPr>
          <p:cNvSpPr/>
          <p:nvPr/>
        </p:nvSpPr>
        <p:spPr>
          <a:xfrm>
            <a:off x="88894" y="6299161"/>
            <a:ext cx="496825" cy="503796"/>
          </a:xfrm>
          <a:prstGeom prst="roundRect">
            <a:avLst/>
          </a:prstGeom>
          <a:solidFill>
            <a:srgbClr val="599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F5B7A94-74FD-3349-147A-BDCD202D0327}"/>
              </a:ext>
            </a:extLst>
          </p:cNvPr>
          <p:cNvSpPr txBox="1"/>
          <p:nvPr/>
        </p:nvSpPr>
        <p:spPr>
          <a:xfrm>
            <a:off x="85344" y="6351004"/>
            <a:ext cx="3339846" cy="400110"/>
          </a:xfrm>
          <a:prstGeom prst="rect">
            <a:avLst/>
          </a:prstGeom>
          <a:noFill/>
        </p:spPr>
        <p:txBody>
          <a:bodyPr wrap="square">
            <a:spAutoFit/>
          </a:bodyPr>
          <a:lstStyle/>
          <a:p>
            <a:r>
              <a:rPr lang="en-US" sz="2000" dirty="0">
                <a:latin typeface="Bitter SemiBold" pitchFamily="2" charset="0"/>
              </a:rPr>
              <a:t>5B</a:t>
            </a:r>
            <a:endParaRPr lang="en-US" sz="2000" dirty="0"/>
          </a:p>
        </p:txBody>
      </p:sp>
      <p:sp>
        <p:nvSpPr>
          <p:cNvPr id="16" name="TextBox 15">
            <a:extLst>
              <a:ext uri="{FF2B5EF4-FFF2-40B4-BE49-F238E27FC236}">
                <a16:creationId xmlns:a16="http://schemas.microsoft.com/office/drawing/2014/main" id="{B784EA17-FED6-3483-5071-17E0AAA1C888}"/>
              </a:ext>
            </a:extLst>
          </p:cNvPr>
          <p:cNvSpPr txBox="1"/>
          <p:nvPr/>
        </p:nvSpPr>
        <p:spPr>
          <a:xfrm>
            <a:off x="337306" y="342042"/>
            <a:ext cx="11371215" cy="5509200"/>
          </a:xfrm>
          <a:prstGeom prst="rect">
            <a:avLst/>
          </a:prstGeom>
          <a:noFill/>
        </p:spPr>
        <p:txBody>
          <a:bodyPr wrap="square">
            <a:spAutoFit/>
          </a:bodyPr>
          <a:lstStyle/>
          <a:p>
            <a:pPr algn="ctr"/>
            <a:r>
              <a:rPr lang="en-US" sz="4800" dirty="0">
                <a:latin typeface="Avenir Next LT Pro" panose="020B0504020202020204" pitchFamily="34" charset="0"/>
              </a:rPr>
              <a:t>Suggestions of water types to explore:</a:t>
            </a:r>
          </a:p>
          <a:p>
            <a:pPr algn="ctr"/>
            <a:endParaRPr lang="en-US" sz="4800" dirty="0">
              <a:latin typeface="Avenir Next LT Pro" panose="020B0504020202020204" pitchFamily="34" charset="0"/>
            </a:endParaRPr>
          </a:p>
          <a:p>
            <a:pPr marL="685800" indent="-685800">
              <a:buFont typeface="Arial" panose="020B0604020202020204" pitchFamily="34" charset="0"/>
              <a:buChar char="•"/>
            </a:pPr>
            <a:r>
              <a:rPr lang="en-US" sz="3200" dirty="0">
                <a:latin typeface="Avenir Next LT Pro" panose="020B0504020202020204" pitchFamily="34" charset="0"/>
              </a:rPr>
              <a:t>Ocean</a:t>
            </a:r>
          </a:p>
          <a:p>
            <a:pPr marL="685800" indent="-685800">
              <a:buFont typeface="Arial" panose="020B0604020202020204" pitchFamily="34" charset="0"/>
              <a:buChar char="•"/>
            </a:pPr>
            <a:r>
              <a:rPr lang="en-US" sz="3200" dirty="0">
                <a:latin typeface="Avenir Next LT Pro" panose="020B0504020202020204" pitchFamily="34" charset="0"/>
              </a:rPr>
              <a:t>Lake</a:t>
            </a:r>
          </a:p>
          <a:p>
            <a:pPr marL="685800" indent="-685800">
              <a:buFont typeface="Arial" panose="020B0604020202020204" pitchFamily="34" charset="0"/>
              <a:buChar char="•"/>
            </a:pPr>
            <a:r>
              <a:rPr lang="en-US" sz="3200" dirty="0">
                <a:latin typeface="Avenir Next LT Pro" panose="020B0504020202020204" pitchFamily="34" charset="0"/>
              </a:rPr>
              <a:t>River</a:t>
            </a:r>
          </a:p>
          <a:p>
            <a:pPr marL="685800" indent="-685800">
              <a:buFont typeface="Arial" panose="020B0604020202020204" pitchFamily="34" charset="0"/>
              <a:buChar char="•"/>
            </a:pPr>
            <a:r>
              <a:rPr lang="en-US" sz="3200" dirty="0">
                <a:latin typeface="Avenir Next LT Pro" panose="020B0504020202020204" pitchFamily="34" charset="0"/>
              </a:rPr>
              <a:t>Pond</a:t>
            </a:r>
          </a:p>
          <a:p>
            <a:pPr marL="685800" indent="-685800">
              <a:buFont typeface="Arial" panose="020B0604020202020204" pitchFamily="34" charset="0"/>
              <a:buChar char="•"/>
            </a:pPr>
            <a:r>
              <a:rPr lang="en-US" sz="3200" dirty="0">
                <a:latin typeface="Avenir Next LT Pro" panose="020B0504020202020204" pitchFamily="34" charset="0"/>
              </a:rPr>
              <a:t>Stream</a:t>
            </a:r>
          </a:p>
          <a:p>
            <a:pPr marL="685800" indent="-685800">
              <a:buFont typeface="Arial" panose="020B0604020202020204" pitchFamily="34" charset="0"/>
              <a:buChar char="•"/>
            </a:pPr>
            <a:r>
              <a:rPr lang="en-US" sz="3200" dirty="0">
                <a:latin typeface="Avenir Next LT Pro" panose="020B0504020202020204" pitchFamily="34" charset="0"/>
              </a:rPr>
              <a:t>Glacier</a:t>
            </a:r>
          </a:p>
          <a:p>
            <a:pPr marL="685800" indent="-685800">
              <a:buFont typeface="Arial" panose="020B0604020202020204" pitchFamily="34" charset="0"/>
              <a:buChar char="•"/>
            </a:pPr>
            <a:r>
              <a:rPr lang="en-US" sz="3200" dirty="0">
                <a:latin typeface="Avenir Next LT Pro" panose="020B0504020202020204" pitchFamily="34" charset="0"/>
              </a:rPr>
              <a:t>Aquifer</a:t>
            </a:r>
          </a:p>
          <a:p>
            <a:pPr marL="685800" indent="-685800">
              <a:buFont typeface="Arial" panose="020B0604020202020204" pitchFamily="34" charset="0"/>
              <a:buChar char="•"/>
            </a:pPr>
            <a:r>
              <a:rPr lang="en-US" sz="3200" dirty="0">
                <a:latin typeface="Avenir Next LT Pro" panose="020B0504020202020204" pitchFamily="34" charset="0"/>
              </a:rPr>
              <a:t>Wetlands</a:t>
            </a:r>
          </a:p>
        </p:txBody>
      </p:sp>
    </p:spTree>
    <p:extLst>
      <p:ext uri="{BB962C8B-B14F-4D97-AF65-F5344CB8AC3E}">
        <p14:creationId xmlns:p14="http://schemas.microsoft.com/office/powerpoint/2010/main" val="31590719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99</TotalTime>
  <Words>2485</Words>
  <Application>Microsoft Office PowerPoint</Application>
  <PresentationFormat>Widescreen</PresentationFormat>
  <Paragraphs>273</Paragraphs>
  <Slides>38</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vt:lpstr>
      <vt:lpstr>Aptos Display</vt:lpstr>
      <vt:lpstr>Aptos Light</vt:lpstr>
      <vt:lpstr>Arial</vt:lpstr>
      <vt:lpstr>Avenir Next LT Pro</vt:lpstr>
      <vt:lpstr>Bitter</vt:lpstr>
      <vt:lpstr>Bitter SemiBold</vt:lpstr>
      <vt:lpstr>Montserrat Medium</vt:lpstr>
      <vt:lpstr>Shadows Into Light Two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lastModifiedBy>Wendy Parrett</cp:lastModifiedBy>
  <cp:revision>83</cp:revision>
  <dcterms:created xsi:type="dcterms:W3CDTF">2025-07-31T19:17:30Z</dcterms:created>
  <dcterms:modified xsi:type="dcterms:W3CDTF">2025-08-27T22:26:41Z</dcterms:modified>
</cp:coreProperties>
</file>