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11" r:id="rId3"/>
    <p:sldId id="314"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61" r:id="rId43"/>
    <p:sldId id="358" r:id="rId44"/>
    <p:sldId id="359" r:id="rId45"/>
    <p:sldId id="354" r:id="rId46"/>
    <p:sldId id="355" r:id="rId47"/>
    <p:sldId id="356" r:id="rId48"/>
    <p:sldId id="357" r:id="rId49"/>
    <p:sldId id="36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97BC"/>
    <a:srgbClr val="B2CEE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B26AA-3590-EF78-90EC-D45F3A3C2E12}" v="410" dt="2025-08-27T22:13:01.860"/>
    <p1510:client id="{A87BBFEB-5090-48C5-9E3A-E367BB322FCA}" v="1" dt="2025-08-27T22:15:19.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BAEEF-7C94-421E-BF23-5C8ED1568581}"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19C2F-D858-4FF4-A699-EE9DD9080C23}" type="slidenum">
              <a:rPr lang="en-US" smtClean="0"/>
              <a:t>‹#›</a:t>
            </a:fld>
            <a:endParaRPr lang="en-US"/>
          </a:p>
        </p:txBody>
      </p:sp>
    </p:spTree>
    <p:extLst>
      <p:ext uri="{BB962C8B-B14F-4D97-AF65-F5344CB8AC3E}">
        <p14:creationId xmlns:p14="http://schemas.microsoft.com/office/powerpoint/2010/main" val="109892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ducation.mdc.mo.gov/sites/default/files/2025-04/5A%20I%20Have%2C%20Who%20Has%20Landform%20Game%20Cards.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6C0DC-1EDD-C62C-3603-78D3530C5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58DDA-98AC-D7B1-0748-95AA99C12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10F2A-7F34-604F-7CE5-19ACB1CFC85A}"/>
              </a:ext>
            </a:extLst>
          </p:cNvPr>
          <p:cNvSpPr>
            <a:spLocks noGrp="1"/>
          </p:cNvSpPr>
          <p:nvPr>
            <p:ph type="body" idx="1"/>
          </p:nvPr>
        </p:nvSpPr>
        <p:spPr/>
        <p:txBody>
          <a:bodyPr/>
          <a:lstStyle/>
          <a:p>
            <a:r>
              <a:rPr lang="en-US" i="0"/>
              <a:t>From the </a:t>
            </a:r>
            <a:r>
              <a:rPr lang="en-US" i="1"/>
              <a:t>MDC Teacher Portal</a:t>
            </a:r>
            <a:r>
              <a:rPr lang="en-US" i="0"/>
              <a:t>, play the </a:t>
            </a:r>
            <a:r>
              <a:rPr lang="en-US" i="1"/>
              <a:t>Nature’s Calling: Natural Areas </a:t>
            </a:r>
            <a:r>
              <a:rPr lang="en-US" i="0"/>
              <a:t>video.</a:t>
            </a:r>
          </a:p>
        </p:txBody>
      </p:sp>
      <p:sp>
        <p:nvSpPr>
          <p:cNvPr id="4" name="Slide Number Placeholder 3">
            <a:extLst>
              <a:ext uri="{FF2B5EF4-FFF2-40B4-BE49-F238E27FC236}">
                <a16:creationId xmlns:a16="http://schemas.microsoft.com/office/drawing/2014/main" id="{CB1D54B3-3820-4968-07E5-7B3E51F3970E}"/>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04424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CC745-BF39-6E7E-DAFA-DC5F12BAF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6B913-1C64-9EFF-C45A-B651BA658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93EBC-AEF4-0ABD-1E8C-FBD18BD53A88}"/>
              </a:ext>
            </a:extLst>
          </p:cNvPr>
          <p:cNvSpPr>
            <a:spLocks noGrp="1"/>
          </p:cNvSpPr>
          <p:nvPr>
            <p:ph type="body" idx="1"/>
          </p:nvPr>
        </p:nvSpPr>
        <p:spPr/>
        <p:txBody>
          <a:bodyPr/>
          <a:lstStyle/>
          <a:p>
            <a:r>
              <a:rPr lang="en-US" b="0" i="0"/>
              <a:t>3. </a:t>
            </a:r>
            <a:r>
              <a:rPr lang="en-US" b="1" i="0"/>
              <a:t>(World Landforms) </a:t>
            </a:r>
            <a:r>
              <a:rPr lang="en-US" b="0" i="0"/>
              <a:t>Next, on the second index card, ask them to draw a picture of either a body of water or a type of landform they have seen near their house or even on a trip when they have gone somewhere far away.</a:t>
            </a:r>
          </a:p>
        </p:txBody>
      </p:sp>
      <p:sp>
        <p:nvSpPr>
          <p:cNvPr id="4" name="Slide Number Placeholder 3">
            <a:extLst>
              <a:ext uri="{FF2B5EF4-FFF2-40B4-BE49-F238E27FC236}">
                <a16:creationId xmlns:a16="http://schemas.microsoft.com/office/drawing/2014/main" id="{D7430789-795C-3A3B-AD53-AD84B9822815}"/>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96711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9E331-79C4-E7AC-15AA-486DB861D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42AA8-5AFD-9B7A-3E56-DD8945AA4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DC8AC-BCA4-9BC7-E60F-E65E6BD7838F}"/>
              </a:ext>
            </a:extLst>
          </p:cNvPr>
          <p:cNvSpPr>
            <a:spLocks noGrp="1"/>
          </p:cNvSpPr>
          <p:nvPr>
            <p:ph type="body" idx="1"/>
          </p:nvPr>
        </p:nvSpPr>
        <p:spPr/>
        <p:txBody>
          <a:bodyPr/>
          <a:lstStyle/>
          <a:p>
            <a:r>
              <a:rPr lang="en-US" b="0" i="0"/>
              <a:t>4. Either on the classroom wall or in the outdoor area, hang posters or signs listing the various types of landforms and bodies of water. Do not draw the landform. Use </a:t>
            </a:r>
            <a:r>
              <a:rPr lang="en-US" b="0" i="1"/>
              <a:t>5A Landform Signs Cutouts </a:t>
            </a:r>
            <a:r>
              <a:rPr lang="en-US" b="0" i="0"/>
              <a:t>handout on pages 146-147 as your guide for creating the posters or signs.</a:t>
            </a:r>
          </a:p>
          <a:p>
            <a:endParaRPr lang="en-US" b="0" i="0"/>
          </a:p>
          <a:p>
            <a:r>
              <a:rPr lang="en-US" b="0" i="0"/>
              <a:t>5. When all the students have their cards completed, instruct the students to walk to the sign that identifies the picture they drew. For example, a student who drew a picture of a hill would go stand by the sign labeled “hill.” A student who drew a picture of a river would go the sign labeled “river.” </a:t>
            </a:r>
            <a:r>
              <a:rPr lang="en-US" b="1" i="0"/>
              <a:t>Teacher Note: </a:t>
            </a:r>
            <a:r>
              <a:rPr lang="en-US" b="0" i="0"/>
              <a:t>There may or may not be students at every sign. </a:t>
            </a:r>
          </a:p>
        </p:txBody>
      </p:sp>
      <p:sp>
        <p:nvSpPr>
          <p:cNvPr id="4" name="Slide Number Placeholder 3">
            <a:extLst>
              <a:ext uri="{FF2B5EF4-FFF2-40B4-BE49-F238E27FC236}">
                <a16:creationId xmlns:a16="http://schemas.microsoft.com/office/drawing/2014/main" id="{2EAD77E7-D487-ACC6-7802-4116330DA912}"/>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4778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0A64-6BFE-12BF-CB9C-4A6DC9FA4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A7CFC-2575-74F9-3BDD-760FA01EB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3788C-3EF9-8DE8-CA46-F90FC0C43AD3}"/>
              </a:ext>
            </a:extLst>
          </p:cNvPr>
          <p:cNvSpPr>
            <a:spLocks noGrp="1"/>
          </p:cNvSpPr>
          <p:nvPr>
            <p:ph type="body" idx="1"/>
          </p:nvPr>
        </p:nvSpPr>
        <p:spPr/>
        <p:txBody>
          <a:bodyPr/>
          <a:lstStyle/>
          <a:p>
            <a:r>
              <a:rPr lang="en-US" b="0" i="0"/>
              <a:t>6. Tell students they can show their picture card and discuss what they drew with the other students in their group. Ask the students the following questions:</a:t>
            </a:r>
          </a:p>
        </p:txBody>
      </p:sp>
      <p:sp>
        <p:nvSpPr>
          <p:cNvPr id="4" name="Slide Number Placeholder 3">
            <a:extLst>
              <a:ext uri="{FF2B5EF4-FFF2-40B4-BE49-F238E27FC236}">
                <a16:creationId xmlns:a16="http://schemas.microsoft.com/office/drawing/2014/main" id="{091229B8-DB4F-1AB7-8BFC-A464BE469AD2}"/>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45215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9B4F8-59F8-94E1-F47A-50BBE9436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B02C6-412A-F0A8-8D38-0D1BB8FCF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73259-DB61-034B-8C64-C5A3CE064C80}"/>
              </a:ext>
            </a:extLst>
          </p:cNvPr>
          <p:cNvSpPr>
            <a:spLocks noGrp="1"/>
          </p:cNvSpPr>
          <p:nvPr>
            <p:ph type="body" idx="1"/>
          </p:nvPr>
        </p:nvSpPr>
        <p:spPr/>
        <p:txBody>
          <a:bodyPr/>
          <a:lstStyle/>
          <a:p>
            <a:r>
              <a:rPr lang="en-US" b="0" i="0"/>
              <a:t>Display the </a:t>
            </a:r>
            <a:r>
              <a:rPr lang="en-US" b="0" i="1"/>
              <a:t>Show-me Natural Communities </a:t>
            </a:r>
            <a:r>
              <a:rPr lang="en-US" b="0" i="0"/>
              <a:t>booklet on the </a:t>
            </a:r>
            <a:r>
              <a:rPr lang="en-US" b="0" i="1"/>
              <a:t>MDC Teacher Portal </a:t>
            </a:r>
            <a:r>
              <a:rPr lang="en-US" b="0" i="0"/>
              <a:t>or look at the booklet with your class. As you flip through the book, have students shout out what types of landforms they see.</a:t>
            </a:r>
          </a:p>
        </p:txBody>
      </p:sp>
      <p:sp>
        <p:nvSpPr>
          <p:cNvPr id="4" name="Slide Number Placeholder 3">
            <a:extLst>
              <a:ext uri="{FF2B5EF4-FFF2-40B4-BE49-F238E27FC236}">
                <a16:creationId xmlns:a16="http://schemas.microsoft.com/office/drawing/2014/main" id="{E3B2B777-EA90-11A3-7D13-6C0CD9323298}"/>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63165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96C76-1B92-E99D-6672-3D1BDCF36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6E8CB-EF22-5563-3BC3-C07EBE990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38B58-971F-C6F0-AA63-0C4CC51FF8D5}"/>
              </a:ext>
            </a:extLst>
          </p:cNvPr>
          <p:cNvSpPr>
            <a:spLocks noGrp="1"/>
          </p:cNvSpPr>
          <p:nvPr>
            <p:ph type="body" idx="1"/>
          </p:nvPr>
        </p:nvSpPr>
        <p:spPr/>
        <p:txBody>
          <a:bodyPr/>
          <a:lstStyle/>
          <a:p>
            <a:r>
              <a:rPr lang="en-US" b="0" i="0"/>
              <a:t>Next, read the book </a:t>
            </a:r>
            <a:r>
              <a:rPr lang="en-US" b="0" i="1"/>
              <a:t>Landforms</a:t>
            </a:r>
            <a:r>
              <a:rPr lang="en-US" b="0" i="0"/>
              <a:t> by William B. Rice. </a:t>
            </a:r>
          </a:p>
        </p:txBody>
      </p:sp>
      <p:sp>
        <p:nvSpPr>
          <p:cNvPr id="4" name="Slide Number Placeholder 3">
            <a:extLst>
              <a:ext uri="{FF2B5EF4-FFF2-40B4-BE49-F238E27FC236}">
                <a16:creationId xmlns:a16="http://schemas.microsoft.com/office/drawing/2014/main" id="{18BCF073-8BDB-4EE7-2A8E-31A057C698ED}"/>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05860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C475B-1E12-AE1E-772E-D8C8F2C64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8F185-1CDE-778B-456A-245156FE2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1116C-4C34-B3DF-4CBF-C155CC844F02}"/>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D85A8B12-C045-C395-9D3D-E5D6E0E60D24}"/>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31123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3C5E-7C65-EE9B-D255-F8C3991F1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DFBF3-F688-CF30-3145-6CB4B1723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72DAE-EE8B-AD01-2B0A-10C7EE5F8E0E}"/>
              </a:ext>
            </a:extLst>
          </p:cNvPr>
          <p:cNvSpPr>
            <a:spLocks noGrp="1"/>
          </p:cNvSpPr>
          <p:nvPr>
            <p:ph type="body" idx="1"/>
          </p:nvPr>
        </p:nvSpPr>
        <p:spPr/>
        <p:txBody>
          <a:bodyPr/>
          <a:lstStyle/>
          <a:p>
            <a:r>
              <a:rPr lang="en-US" b="0" i="0"/>
              <a:t>Students will revisit their signs and index card drawings and classify the landforms and bodies of water based on characteristics learned. </a:t>
            </a:r>
          </a:p>
        </p:txBody>
      </p:sp>
      <p:sp>
        <p:nvSpPr>
          <p:cNvPr id="4" name="Slide Number Placeholder 3">
            <a:extLst>
              <a:ext uri="{FF2B5EF4-FFF2-40B4-BE49-F238E27FC236}">
                <a16:creationId xmlns:a16="http://schemas.microsoft.com/office/drawing/2014/main" id="{941682E4-6E76-85CC-23C0-8A7DF57AF8F5}"/>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55752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9977-A790-7DC0-645D-5312F5E9E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25D92-CD34-2CC0-B470-89DCA2406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6D6AA-8692-F161-349A-0288DC129743}"/>
              </a:ext>
            </a:extLst>
          </p:cNvPr>
          <p:cNvSpPr>
            <a:spLocks noGrp="1"/>
          </p:cNvSpPr>
          <p:nvPr>
            <p:ph type="body" idx="1"/>
          </p:nvPr>
        </p:nvSpPr>
        <p:spPr/>
        <p:txBody>
          <a:bodyPr/>
          <a:lstStyle/>
          <a:p>
            <a:r>
              <a:rPr lang="en-US" b="0" i="0"/>
              <a:t>The teacher will read the descriptions of all the landforms and bodies of water which are listed below as </a:t>
            </a:r>
            <a:r>
              <a:rPr lang="en-US" b="0" i="1"/>
              <a:t>Landforms in Missouri </a:t>
            </a:r>
            <a:r>
              <a:rPr lang="en-US" b="0" i="0"/>
              <a:t>and </a:t>
            </a:r>
            <a:r>
              <a:rPr lang="en-US" b="0" i="1"/>
              <a:t>Landforms in the World</a:t>
            </a:r>
            <a:r>
              <a:rPr lang="en-US" b="0" i="0"/>
              <a:t>. Ask students to raise their hand when the description of the landform or body of water on the sign they are standing under is read. </a:t>
            </a:r>
          </a:p>
        </p:txBody>
      </p:sp>
      <p:sp>
        <p:nvSpPr>
          <p:cNvPr id="4" name="Slide Number Placeholder 3">
            <a:extLst>
              <a:ext uri="{FF2B5EF4-FFF2-40B4-BE49-F238E27FC236}">
                <a16:creationId xmlns:a16="http://schemas.microsoft.com/office/drawing/2014/main" id="{8D3F195E-53B3-9C98-C544-671A94AC1B00}"/>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44503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C8AE-F9C0-C7BC-5A3F-26FE220F4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18F81-4949-6382-F48B-2AC297770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467B3-74A6-1C56-8530-23A384A68E67}"/>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4B264B5E-00EA-7BB3-D80C-625316A0D577}"/>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37452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6E9C-BF69-B90A-5B1B-8968EB481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4EF2A-CB94-FCBA-2AE0-989595654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5F429-67E8-069C-FC00-087773C86FBC}"/>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E902F8B0-8A9E-DE56-E908-0C50FE9F32B5}"/>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1135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B45B-C965-459A-EE01-8ACF49E57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DEEB5-1E23-DA2A-C319-BB5CE711F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3E58C-349F-AEFB-283C-BCE4162711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Have students open their student guide to the </a:t>
            </a:r>
            <a:r>
              <a:rPr lang="en-US" b="1" i="0" dirty="0"/>
              <a:t>Unit 5 Exploring the Phenomenon</a:t>
            </a:r>
            <a:r>
              <a:rPr lang="en-US" i="0" dirty="0"/>
              <a:t> section on pages 112-113. Discuss the </a:t>
            </a:r>
            <a:r>
              <a:rPr lang="en-US" b="1" i="0" dirty="0"/>
              <a:t>Talk About It</a:t>
            </a:r>
            <a:r>
              <a:rPr lang="en-US" i="0" dirty="0"/>
              <a:t>.</a:t>
            </a:r>
          </a:p>
          <a:p>
            <a:pPr>
              <a:defRPr/>
            </a:pPr>
            <a:endParaRPr lang="en-US" dirty="0"/>
          </a:p>
          <a:p>
            <a:pPr>
              <a:defRPr/>
            </a:pPr>
            <a:r>
              <a:rPr lang="en-US"/>
              <a:t>What do these photos have in common?</a:t>
            </a:r>
          </a:p>
          <a:p>
            <a:pPr>
              <a:defRPr/>
            </a:pPr>
            <a:r>
              <a:rPr lang="en-US" dirty="0"/>
              <a:t>What bodies of water can you see?</a:t>
            </a:r>
          </a:p>
          <a:p>
            <a:pPr>
              <a:defRPr/>
            </a:pPr>
            <a:r>
              <a:rPr lang="en-US" dirty="0"/>
              <a:t>Can they be liquid or solid? Why or why not?</a:t>
            </a:r>
          </a:p>
        </p:txBody>
      </p:sp>
      <p:sp>
        <p:nvSpPr>
          <p:cNvPr id="4" name="Slide Number Placeholder 3">
            <a:extLst>
              <a:ext uri="{FF2B5EF4-FFF2-40B4-BE49-F238E27FC236}">
                <a16:creationId xmlns:a16="http://schemas.microsoft.com/office/drawing/2014/main" id="{EA685DA6-E332-4180-0005-5D47EE1C6697}"/>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25125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DC1BF-8A38-C88F-0EE6-D38EC8B22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77711-9DB8-E6AB-9AD3-8F6A176CB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822A6-DF3E-884C-937E-476499DCFF5F}"/>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3AD7F161-5E5F-D79F-5400-06D463688E77}"/>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3363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94498-E255-76D7-4249-6AD4E7B57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73753-A268-E0CE-C422-62EB5CD56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17F80-F2D2-C8CD-5B79-4B199007BC37}"/>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0C7CD9AB-CD82-769E-2C0C-48D92905D92A}"/>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806440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C98BB-F694-36E7-CD76-700B1B3D1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38EDE-559C-991E-C1D5-4AED23861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F9285-94CB-E42F-FD1E-74B4CF89B250}"/>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760DE869-EA0D-896A-83FE-4C47CD1807DA}"/>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573670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CF73-244D-D7E0-5001-4E2FF9981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A225E-A460-8D80-7848-673D0639F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82530-9CA9-FC8E-131A-62145BDFD3E1}"/>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3910B916-CE99-727C-69EE-73B3162E2DCB}"/>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72634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A2A4-BFAF-2DA6-2E04-64C7E355B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05D64-265D-D3CB-886D-CF32C54C4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2D2D6-BCE0-067B-0D4B-EA305021BBA6}"/>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635CCE18-3788-98D9-C0B5-0434AC45D845}"/>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250295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2FB07-E77D-E03A-F33C-66D5189D3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D97C7-5E9D-6E03-2393-049562499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18E15-23B3-AC23-8C55-BABE161214C8}"/>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D02861F5-B794-EA97-FD0E-20300EED13C7}"/>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18981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85F3-ED26-DF76-88EC-1BAF1A0E8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E18CC-556D-E9DD-38D8-0567CFB3F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047AB-00D1-D5E0-21FD-8A81BB5ED745}"/>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8AE6C2F9-36CF-07ED-978B-6D8E47262E48}"/>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376086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633E9-D135-0854-25A3-1607AB3C0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1C964-654A-FE68-F133-D482515D1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C2DDF-8063-2E7B-1B91-798BDC94F491}"/>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F104DE8A-4229-9206-7CB5-4D3A4309D405}"/>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898274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76712-0EB5-23A2-E205-8F7307FBE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1B08C-12CA-1252-48F3-8264FABFC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B8450-2CA9-50E2-6C61-2C101A774B3D}"/>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09215D61-F4BB-8F2B-7227-1C982F775BA9}"/>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445980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04259-EA49-BF8D-1361-623C50FF7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34CA7-A53F-DAF5-2C17-C79288960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176F2-F660-57EF-D096-BEA1EAD725ED}"/>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CDCADDC2-DCC2-F3FF-2AE2-33D94C3C2FF5}"/>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37427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EB6A8-1594-A158-F180-843B3C67A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E8019-BBCF-DC30-358B-486DE2879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C76E3-17E3-345D-2F64-83ECDFF55823}"/>
              </a:ext>
            </a:extLst>
          </p:cNvPr>
          <p:cNvSpPr>
            <a:spLocks noGrp="1"/>
          </p:cNvSpPr>
          <p:nvPr>
            <p:ph type="body" idx="1"/>
          </p:nvPr>
        </p:nvSpPr>
        <p:spPr/>
        <p:txBody>
          <a:bodyPr/>
          <a:lstStyle/>
          <a:p>
            <a:r>
              <a:rPr lang="en-US" dirty="0"/>
              <a:t>Have students turn to their </a:t>
            </a:r>
            <a:r>
              <a:rPr lang="en-US" b="1" dirty="0"/>
              <a:t>Lesson 5A Shapes of Land and Water</a:t>
            </a:r>
            <a:r>
              <a:rPr lang="en-US" dirty="0"/>
              <a:t> introduction on Page 114. Read the guiding question together. </a:t>
            </a:r>
          </a:p>
          <a:p>
            <a:endParaRPr lang="en-US" dirty="0"/>
          </a:p>
          <a:p>
            <a:r>
              <a:rPr lang="en-US" b="1" dirty="0"/>
              <a:t>Guiding Question: </a:t>
            </a:r>
            <a:r>
              <a:rPr lang="en-US" dirty="0"/>
              <a:t>How do landforms shape Missouri and the world?</a:t>
            </a:r>
          </a:p>
          <a:p>
            <a:endParaRPr lang="en-US" dirty="0"/>
          </a:p>
          <a:p>
            <a:r>
              <a:rPr lang="en-US" dirty="0"/>
              <a:t>Discuss</a:t>
            </a:r>
            <a:r>
              <a:rPr lang="en-US" i="0" dirty="0"/>
              <a:t> the </a:t>
            </a:r>
            <a:r>
              <a:rPr lang="en-US" b="1" i="0" dirty="0"/>
              <a:t>Talk About It</a:t>
            </a:r>
            <a:r>
              <a:rPr lang="en-US" i="0" dirty="0"/>
              <a:t>. Write student ideas on the board.</a:t>
            </a:r>
            <a:endParaRPr lang="en-US"/>
          </a:p>
        </p:txBody>
      </p:sp>
      <p:sp>
        <p:nvSpPr>
          <p:cNvPr id="4" name="Slide Number Placeholder 3">
            <a:extLst>
              <a:ext uri="{FF2B5EF4-FFF2-40B4-BE49-F238E27FC236}">
                <a16:creationId xmlns:a16="http://schemas.microsoft.com/office/drawing/2014/main" id="{22F0B0D3-1FBE-05CC-1E00-99134E70CC82}"/>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568340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95876-6242-4B96-2EE0-5D2B5A82E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6BE5-C246-2F92-6585-E419B700D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FEFFD-62BF-64D0-7058-C276F8A1BD8D}"/>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7B8D7CD3-EE4D-3CC1-7F63-09FF79983519}"/>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426840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B443D-9D98-AAF2-03FD-8F1FFFC5F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2C12E-FC87-9AE9-4C63-FEF3BA005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99DE7-31A7-F024-39E1-81FAD66286DD}"/>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95B4C833-5386-9D4D-B5BA-B6E6EEECAF0E}"/>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67872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B13EC-4EF5-AC1F-426D-416001CA1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322EE-694C-8E38-EEE6-EBB8D7EF7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D726E-7FA9-F97B-AA3F-9F704659E194}"/>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171DCAF0-ADAF-C3D1-F958-8E3C070D9114}"/>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1608170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8A86-78C3-C567-5B2D-453620619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B44F2-8E37-D7B5-B95D-9A1FE2ABE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4C4D7-C879-8015-BBF8-678EF0A0D6AA}"/>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4EFCB4C4-4B2A-A9A2-35A0-27046B33F282}"/>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1292997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97004-7E95-2E70-4437-AB33D4CD2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A9D9C-B441-A49F-2933-B32289CE2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734E1-AB4D-B507-4188-66405D718F76}"/>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750D4006-6AEC-B3F8-2546-4CCB634131E5}"/>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3705842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7D0D6-59C1-16D0-8AC5-A45DD6EFE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B5C82-DC71-5A0D-4C43-6DBB4490E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54C33-DCF3-EF84-DF9E-830818922E5A}"/>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42C1F7DF-F69F-D34C-05D9-1E330888FE65}"/>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4241515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80E9-2938-70E7-14E5-4EE7659E3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90946-2473-23D5-6F17-6F36B0F99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25F09-7047-545D-9090-8DB020BF16FD}"/>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796532D1-73E2-02AB-A5C3-94D1CD689344}"/>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2360605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0B68-D76B-F7A2-408D-814A40945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35B8A-5E16-BE85-333D-30B51120E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71253-53AA-AE9E-FBD7-5EA30ACC8E57}"/>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93DA4F94-0C92-B1DA-0559-1A5FD4CFDEC0}"/>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2645014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6944-69EB-04E5-02BE-E003A61C4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9E0CA-A9EB-5B70-AD21-8C3B75B43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D63D8-EB43-FFBD-1802-1A22C1B46722}"/>
              </a:ext>
            </a:extLst>
          </p:cNvPr>
          <p:cNvSpPr>
            <a:spLocks noGrp="1"/>
          </p:cNvSpPr>
          <p:nvPr>
            <p:ph type="body" idx="1"/>
          </p:nvPr>
        </p:nvSpPr>
        <p:spPr/>
        <p:txBody>
          <a:bodyPr/>
          <a:lstStyle/>
          <a:p>
            <a:r>
              <a:rPr lang="en-US" b="0" i="0"/>
              <a:t>After students in a group raise their hand to identify the type of landform or body of water they are, have the students individually show their pictures and explain the following:</a:t>
            </a:r>
          </a:p>
          <a:p>
            <a:pPr marL="171450" indent="-171450">
              <a:buFont typeface="Arial" panose="020B0604020202020204" pitchFamily="34" charset="0"/>
              <a:buChar char="•"/>
            </a:pPr>
            <a:r>
              <a:rPr lang="en-US" b="0" i="0"/>
              <a:t>What they drew.</a:t>
            </a:r>
          </a:p>
          <a:p>
            <a:pPr marL="171450" indent="-171450">
              <a:buFont typeface="Arial" panose="020B0604020202020204" pitchFamily="34" charset="0"/>
              <a:buChar char="•"/>
            </a:pPr>
            <a:r>
              <a:rPr lang="en-US" b="0" i="0"/>
              <a:t>Where they saw this landform or body of water.</a:t>
            </a:r>
          </a:p>
          <a:p>
            <a:pPr marL="171450" indent="-171450">
              <a:buFont typeface="Arial" panose="020B0604020202020204" pitchFamily="34" charset="0"/>
              <a:buChar char="•"/>
            </a:pPr>
            <a:r>
              <a:rPr lang="en-US" b="0" i="0"/>
              <a:t>Why they stood under the sign they chose.</a:t>
            </a:r>
          </a:p>
          <a:p>
            <a:pPr marL="0" indent="0">
              <a:buFont typeface="Arial" panose="020B0604020202020204" pitchFamily="34" charset="0"/>
              <a:buNone/>
            </a:pPr>
            <a:endParaRPr lang="en-US" b="0" i="0"/>
          </a:p>
          <a:p>
            <a:pPr marL="0" indent="0">
              <a:buFont typeface="Arial" panose="020B0604020202020204" pitchFamily="34" charset="0"/>
              <a:buNone/>
            </a:pPr>
            <a:r>
              <a:rPr lang="en-US" b="0" i="0"/>
              <a:t>If a student is in the wrong group, as a class, discuss where that student should go and have them relocate to the appropriate poster or sign. If there are no students standing under a sign when you read the description, then ask a student to tell you which sign matches that description.</a:t>
            </a:r>
          </a:p>
        </p:txBody>
      </p:sp>
      <p:sp>
        <p:nvSpPr>
          <p:cNvPr id="4" name="Slide Number Placeholder 3">
            <a:extLst>
              <a:ext uri="{FF2B5EF4-FFF2-40B4-BE49-F238E27FC236}">
                <a16:creationId xmlns:a16="http://schemas.microsoft.com/office/drawing/2014/main" id="{DB9ECF4F-B7B3-822A-3F99-9E8C9A3DBB65}"/>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971487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E7172-F525-C1D3-E4E7-8A98622C7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3FEDE-26D4-E145-7337-F5B1B750A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4C9A0-5736-9053-09C9-06B26693B990}"/>
              </a:ext>
            </a:extLst>
          </p:cNvPr>
          <p:cNvSpPr>
            <a:spLocks noGrp="1"/>
          </p:cNvSpPr>
          <p:nvPr>
            <p:ph type="body" idx="1"/>
          </p:nvPr>
        </p:nvSpPr>
        <p:spPr/>
        <p:txBody>
          <a:bodyPr/>
          <a:lstStyle/>
          <a:p>
            <a:r>
              <a:rPr lang="en-US" b="1" i="0"/>
              <a:t>Optional Activity: </a:t>
            </a:r>
            <a:r>
              <a:rPr lang="en-US" b="0" i="1"/>
              <a:t>I Have, Who Has? </a:t>
            </a:r>
            <a:r>
              <a:rPr lang="en-US" b="0"/>
              <a:t>Landforms Game</a:t>
            </a:r>
            <a:r>
              <a:rPr lang="en-US"/>
              <a:t> </a:t>
            </a:r>
            <a:r>
              <a:rPr lang="en-US" err="1"/>
              <a:t>Game</a:t>
            </a:r>
            <a:r>
              <a:rPr lang="en-US"/>
              <a:t> cards are in the Teacher Guide pages 146-149 and in the Teacher Portal </a:t>
            </a:r>
            <a:r>
              <a:rPr lang="en-US">
                <a:hlinkClick r:id="rId3"/>
              </a:rPr>
              <a:t>SecondTeacherV5.pdf</a:t>
            </a:r>
            <a:endParaRPr lang="en-US"/>
          </a:p>
          <a:p>
            <a:endParaRPr lang="en-US" b="0" i="1"/>
          </a:p>
          <a:p>
            <a:r>
              <a:rPr lang="en-US" b="0" i="0"/>
              <a:t>Directions for gameplay are below. </a:t>
            </a:r>
            <a:r>
              <a:rPr lang="en-US" b="0" i="1"/>
              <a:t>I Have, Who Has? Landforms Game Cards follow this lesson.</a:t>
            </a:r>
          </a:p>
          <a:p>
            <a:pPr marL="228600" indent="-228600">
              <a:buFont typeface="+mj-lt"/>
              <a:buAutoNum type="arabicPeriod"/>
            </a:pPr>
            <a:r>
              <a:rPr lang="en-US" b="0" i="0"/>
              <a:t>Each student gets a card. If there are not enough cards for each student, put students in pairs. </a:t>
            </a:r>
          </a:p>
          <a:p>
            <a:pPr marL="228600" indent="-228600">
              <a:buFont typeface="+mj-lt"/>
              <a:buAutoNum type="arabicPeriod"/>
            </a:pPr>
            <a:r>
              <a:rPr lang="en-US" b="0" i="0"/>
              <a:t>The teacher begins by asking a question from a card, then the student who has the correct answer gets the next turn.</a:t>
            </a:r>
          </a:p>
          <a:p>
            <a:pPr marL="228600" indent="-228600">
              <a:buFont typeface="+mj-lt"/>
              <a:buAutoNum type="arabicPeriod"/>
            </a:pPr>
            <a:r>
              <a:rPr lang="en-US" b="0" i="0"/>
              <a:t>Play until every student has read a card. If same student continually answers correctly, optional play is to call on students who have not yet gotten a card.</a:t>
            </a:r>
          </a:p>
          <a:p>
            <a:pPr marL="228600" indent="-228600">
              <a:buFont typeface="+mj-lt"/>
              <a:buAutoNum type="arabicPeriod"/>
            </a:pPr>
            <a:r>
              <a:rPr lang="en-US" b="0" i="0"/>
              <a:t>If more explanation time is desired, collect and shuffle cards and play again.</a:t>
            </a:r>
          </a:p>
          <a:p>
            <a:pPr marL="228600" indent="-228600">
              <a:buFont typeface="+mj-lt"/>
              <a:buAutoNum type="arabicPeriod"/>
            </a:pPr>
            <a:endParaRPr lang="en-US" b="0" i="0"/>
          </a:p>
        </p:txBody>
      </p:sp>
      <p:sp>
        <p:nvSpPr>
          <p:cNvPr id="4" name="Slide Number Placeholder 3">
            <a:extLst>
              <a:ext uri="{FF2B5EF4-FFF2-40B4-BE49-F238E27FC236}">
                <a16:creationId xmlns:a16="http://schemas.microsoft.com/office/drawing/2014/main" id="{6FC1EBA8-2041-8E06-0E81-DB39F273061F}"/>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304479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3308-A7AF-B1F3-E86F-DDEB27B07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7C1F1-8C7C-4421-EB43-7531CDE9B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B982B-66F6-77FF-88D0-C9CF2A13C549}"/>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20AB78B6-541D-6BD6-2BF2-8B6C974D1AC5}"/>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665941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43C7-862D-DB37-C74C-1130C5EB9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FA821-DC94-C214-E825-2A1F2BD42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73975-1932-1BF6-80E3-6B7E1F8BA1F7}"/>
              </a:ext>
            </a:extLst>
          </p:cNvPr>
          <p:cNvSpPr>
            <a:spLocks noGrp="1"/>
          </p:cNvSpPr>
          <p:nvPr>
            <p:ph type="body" idx="1"/>
          </p:nvPr>
        </p:nvSpPr>
        <p:spPr/>
        <p:txBody>
          <a:bodyPr/>
          <a:lstStyle/>
          <a:p>
            <a:pPr marL="0" indent="0">
              <a:buFont typeface="+mj-lt"/>
              <a:buNone/>
            </a:pPr>
            <a:r>
              <a:rPr lang="en-US" b="0" i="0"/>
              <a:t>Have students read the </a:t>
            </a:r>
            <a:r>
              <a:rPr lang="en-US" b="1" i="0"/>
              <a:t>Read Together 5A Landforms Everywhere! </a:t>
            </a:r>
            <a:r>
              <a:rPr lang="en-US" b="0" i="0"/>
              <a:t>section on Page 116, and then view the map on Page 117. </a:t>
            </a:r>
          </a:p>
        </p:txBody>
      </p:sp>
      <p:sp>
        <p:nvSpPr>
          <p:cNvPr id="4" name="Slide Number Placeholder 3">
            <a:extLst>
              <a:ext uri="{FF2B5EF4-FFF2-40B4-BE49-F238E27FC236}">
                <a16:creationId xmlns:a16="http://schemas.microsoft.com/office/drawing/2014/main" id="{539C9F64-5EEC-9D5E-CEE9-A8A465C8F48A}"/>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2938345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BED65-0CA0-695B-4F8F-1FAADB775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98C91-0ED1-F205-F92C-673D80EEB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6EF7F-3742-0118-FED2-FE72F04F7D83}"/>
              </a:ext>
            </a:extLst>
          </p:cNvPr>
          <p:cNvSpPr>
            <a:spLocks noGrp="1"/>
          </p:cNvSpPr>
          <p:nvPr>
            <p:ph type="body" idx="1"/>
          </p:nvPr>
        </p:nvSpPr>
        <p:spPr/>
        <p:txBody>
          <a:bodyPr/>
          <a:lstStyle/>
          <a:p>
            <a:pPr marL="0" indent="0">
              <a:buFont typeface="+mj-lt"/>
              <a:buNone/>
            </a:pPr>
            <a:r>
              <a:rPr lang="en-US" b="0" i="0"/>
              <a:t>Have students read the </a:t>
            </a:r>
            <a:r>
              <a:rPr lang="en-US" b="1" i="0"/>
              <a:t>Read Together 5A Landforms Everywhere! </a:t>
            </a:r>
            <a:r>
              <a:rPr lang="en-US" b="0" i="0"/>
              <a:t>section on Page 116, and then view the map on Page 117. </a:t>
            </a:r>
          </a:p>
        </p:txBody>
      </p:sp>
      <p:sp>
        <p:nvSpPr>
          <p:cNvPr id="4" name="Slide Number Placeholder 3">
            <a:extLst>
              <a:ext uri="{FF2B5EF4-FFF2-40B4-BE49-F238E27FC236}">
                <a16:creationId xmlns:a16="http://schemas.microsoft.com/office/drawing/2014/main" id="{CFC5C692-5569-6EF0-EBBD-E1FC608F8A08}"/>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191037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5D63-A4E2-1C50-FA84-EFC577637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186F1-9963-6B3E-0B71-4F0C4A96D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9F6F2-CBA5-2479-0654-EA4082BEA278}"/>
              </a:ext>
            </a:extLst>
          </p:cNvPr>
          <p:cNvSpPr>
            <a:spLocks noGrp="1"/>
          </p:cNvSpPr>
          <p:nvPr>
            <p:ph type="body" idx="1"/>
          </p:nvPr>
        </p:nvSpPr>
        <p:spPr/>
        <p:txBody>
          <a:bodyPr/>
          <a:lstStyle/>
          <a:p>
            <a:pPr marL="0" indent="0">
              <a:buFont typeface="+mj-lt"/>
              <a:buNone/>
            </a:pPr>
            <a:r>
              <a:rPr lang="en-US" b="0" i="0"/>
              <a:t>Have students read the </a:t>
            </a:r>
            <a:r>
              <a:rPr lang="en-US" b="1" i="0"/>
              <a:t>Read Together 5A Landforms Everywhere! </a:t>
            </a:r>
            <a:r>
              <a:rPr lang="en-US" b="0" i="0"/>
              <a:t>section on Page 116, and then view the map on Page 117. </a:t>
            </a:r>
          </a:p>
        </p:txBody>
      </p:sp>
      <p:sp>
        <p:nvSpPr>
          <p:cNvPr id="4" name="Slide Number Placeholder 3">
            <a:extLst>
              <a:ext uri="{FF2B5EF4-FFF2-40B4-BE49-F238E27FC236}">
                <a16:creationId xmlns:a16="http://schemas.microsoft.com/office/drawing/2014/main" id="{CD814CAF-4C4B-57FC-342A-F2FFDE377730}"/>
              </a:ext>
            </a:extLst>
          </p:cNvPr>
          <p:cNvSpPr>
            <a:spLocks noGrp="1"/>
          </p:cNvSpPr>
          <p:nvPr>
            <p:ph type="sldNum" sz="quarter" idx="5"/>
          </p:nvPr>
        </p:nvSpPr>
        <p:spPr/>
        <p:txBody>
          <a:bodyPr/>
          <a:lstStyle/>
          <a:p>
            <a:fld id="{F7C19E1B-9841-4947-956E-4E7489943B16}" type="slidenum">
              <a:rPr lang="en-US" smtClean="0"/>
              <a:t>43</a:t>
            </a:fld>
            <a:endParaRPr lang="en-US"/>
          </a:p>
        </p:txBody>
      </p:sp>
    </p:spTree>
    <p:extLst>
      <p:ext uri="{BB962C8B-B14F-4D97-AF65-F5344CB8AC3E}">
        <p14:creationId xmlns:p14="http://schemas.microsoft.com/office/powerpoint/2010/main" val="3152915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E6103-F1F5-3970-67FE-DA5AAC8FF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EA2DC-0075-BF7C-C99A-F079E3A35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33370-EF2E-0CB8-63C7-FBD10463D028}"/>
              </a:ext>
            </a:extLst>
          </p:cNvPr>
          <p:cNvSpPr>
            <a:spLocks noGrp="1"/>
          </p:cNvSpPr>
          <p:nvPr>
            <p:ph type="body" idx="1"/>
          </p:nvPr>
        </p:nvSpPr>
        <p:spPr/>
        <p:txBody>
          <a:bodyPr/>
          <a:lstStyle/>
          <a:p>
            <a:pPr marL="0" indent="0">
              <a:buFont typeface="+mj-lt"/>
              <a:buNone/>
            </a:pPr>
            <a:r>
              <a:rPr lang="en-US" b="0" i="0"/>
              <a:t>Have students read the </a:t>
            </a:r>
            <a:r>
              <a:rPr lang="en-US" b="1" i="0"/>
              <a:t>Read Together 5A Landforms Everywhere! </a:t>
            </a:r>
            <a:r>
              <a:rPr lang="en-US" b="0" i="0"/>
              <a:t>section on Page 116, and then view the map on Page 117. </a:t>
            </a:r>
          </a:p>
        </p:txBody>
      </p:sp>
      <p:sp>
        <p:nvSpPr>
          <p:cNvPr id="4" name="Slide Number Placeholder 3">
            <a:extLst>
              <a:ext uri="{FF2B5EF4-FFF2-40B4-BE49-F238E27FC236}">
                <a16:creationId xmlns:a16="http://schemas.microsoft.com/office/drawing/2014/main" id="{A20285F3-7340-6398-D612-6AD817E24BDB}"/>
              </a:ext>
            </a:extLst>
          </p:cNvPr>
          <p:cNvSpPr>
            <a:spLocks noGrp="1"/>
          </p:cNvSpPr>
          <p:nvPr>
            <p:ph type="sldNum" sz="quarter" idx="5"/>
          </p:nvPr>
        </p:nvSpPr>
        <p:spPr/>
        <p:txBody>
          <a:bodyPr/>
          <a:lstStyle/>
          <a:p>
            <a:fld id="{F7C19E1B-9841-4947-956E-4E7489943B16}" type="slidenum">
              <a:rPr lang="en-US" smtClean="0"/>
              <a:t>44</a:t>
            </a:fld>
            <a:endParaRPr lang="en-US"/>
          </a:p>
        </p:txBody>
      </p:sp>
    </p:spTree>
    <p:extLst>
      <p:ext uri="{BB962C8B-B14F-4D97-AF65-F5344CB8AC3E}">
        <p14:creationId xmlns:p14="http://schemas.microsoft.com/office/powerpoint/2010/main" val="2058785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12E7-FF48-03BD-5EC7-699F2C971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6C178-6FA1-81A2-9396-3FC1CCF8F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AEA99-0F8B-F554-E784-BF1E0818026C}"/>
              </a:ext>
            </a:extLst>
          </p:cNvPr>
          <p:cNvSpPr>
            <a:spLocks noGrp="1"/>
          </p:cNvSpPr>
          <p:nvPr>
            <p:ph type="body" idx="1"/>
          </p:nvPr>
        </p:nvSpPr>
        <p:spPr/>
        <p:txBody>
          <a:bodyPr/>
          <a:lstStyle/>
          <a:p>
            <a:pPr marL="0" indent="0">
              <a:buFont typeface="+mj-lt"/>
              <a:buNone/>
            </a:pPr>
            <a:r>
              <a:rPr lang="en-US" b="0" i="0"/>
              <a:t>View the map on Page 117. Tell students that they will be creating their own landforms.</a:t>
            </a:r>
          </a:p>
        </p:txBody>
      </p:sp>
      <p:sp>
        <p:nvSpPr>
          <p:cNvPr id="4" name="Slide Number Placeholder 3">
            <a:extLst>
              <a:ext uri="{FF2B5EF4-FFF2-40B4-BE49-F238E27FC236}">
                <a16:creationId xmlns:a16="http://schemas.microsoft.com/office/drawing/2014/main" id="{B4FAF94F-EA56-5B7E-9822-B70A595A2998}"/>
              </a:ext>
            </a:extLst>
          </p:cNvPr>
          <p:cNvSpPr>
            <a:spLocks noGrp="1"/>
          </p:cNvSpPr>
          <p:nvPr>
            <p:ph type="sldNum" sz="quarter" idx="5"/>
          </p:nvPr>
        </p:nvSpPr>
        <p:spPr/>
        <p:txBody>
          <a:bodyPr/>
          <a:lstStyle/>
          <a:p>
            <a:fld id="{F7C19E1B-9841-4947-956E-4E7489943B16}" type="slidenum">
              <a:rPr lang="en-US" smtClean="0"/>
              <a:t>45</a:t>
            </a:fld>
            <a:endParaRPr lang="en-US"/>
          </a:p>
        </p:txBody>
      </p:sp>
    </p:spTree>
    <p:extLst>
      <p:ext uri="{BB962C8B-B14F-4D97-AF65-F5344CB8AC3E}">
        <p14:creationId xmlns:p14="http://schemas.microsoft.com/office/powerpoint/2010/main" val="3282723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555F4-BE4D-54D1-E2B1-2A2765FF9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932D0-73BE-7311-A06F-13BD4D71C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3FECB-EA76-FCE8-D99E-B6A4096BD871}"/>
              </a:ext>
            </a:extLst>
          </p:cNvPr>
          <p:cNvSpPr>
            <a:spLocks noGrp="1"/>
          </p:cNvSpPr>
          <p:nvPr>
            <p:ph type="body" idx="1"/>
          </p:nvPr>
        </p:nvSpPr>
        <p:spPr/>
        <p:txBody>
          <a:bodyPr/>
          <a:lstStyle/>
          <a:p>
            <a:pPr marL="0" indent="0">
              <a:buFont typeface="+mj-lt"/>
              <a:buNone/>
            </a:pPr>
            <a:r>
              <a:rPr lang="en-US" b="1" i="0"/>
              <a:t>Landform and Body of Water Model Creations:</a:t>
            </a:r>
          </a:p>
          <a:p>
            <a:pPr marL="0" indent="0">
              <a:buFont typeface="+mj-lt"/>
              <a:buNone/>
            </a:pPr>
            <a:endParaRPr lang="en-US" b="0" i="0"/>
          </a:p>
          <a:p>
            <a:pPr marL="0" indent="0">
              <a:buFont typeface="+mj-lt"/>
              <a:buNone/>
            </a:pPr>
            <a:r>
              <a:rPr lang="en-US" b="0" i="0"/>
              <a:t>Below you will find two ways in which students can build models of various landforms and water bodies. One option is using clay and the other option is using sand. </a:t>
            </a:r>
          </a:p>
          <a:p>
            <a:pPr marL="0" indent="0">
              <a:buFont typeface="+mj-lt"/>
              <a:buNone/>
            </a:pPr>
            <a:endParaRPr lang="en-US" b="0" i="0"/>
          </a:p>
          <a:p>
            <a:pPr marL="0" indent="0">
              <a:buFont typeface="+mj-lt"/>
              <a:buNone/>
            </a:pPr>
            <a:r>
              <a:rPr lang="en-US" b="0" i="0"/>
              <a:t>Instruct students to make a model out of clay or sand to represent at least 3 different landforms. If using sand, distribute spray bottles to wet and form the sand. Give each child a paper plate to make their first model on. After they have created their first model, have students share with a partner. After sharing, have students create the next model. Repeat until students have each created at least three models.</a:t>
            </a:r>
          </a:p>
        </p:txBody>
      </p:sp>
      <p:sp>
        <p:nvSpPr>
          <p:cNvPr id="4" name="Slide Number Placeholder 3">
            <a:extLst>
              <a:ext uri="{FF2B5EF4-FFF2-40B4-BE49-F238E27FC236}">
                <a16:creationId xmlns:a16="http://schemas.microsoft.com/office/drawing/2014/main" id="{29E22F1E-A65C-21AE-9D92-4BDDA85ED983}"/>
              </a:ext>
            </a:extLst>
          </p:cNvPr>
          <p:cNvSpPr>
            <a:spLocks noGrp="1"/>
          </p:cNvSpPr>
          <p:nvPr>
            <p:ph type="sldNum" sz="quarter" idx="5"/>
          </p:nvPr>
        </p:nvSpPr>
        <p:spPr/>
        <p:txBody>
          <a:bodyPr/>
          <a:lstStyle/>
          <a:p>
            <a:fld id="{F7C19E1B-9841-4947-956E-4E7489943B16}" type="slidenum">
              <a:rPr lang="en-US" smtClean="0"/>
              <a:t>46</a:t>
            </a:fld>
            <a:endParaRPr lang="en-US"/>
          </a:p>
        </p:txBody>
      </p:sp>
    </p:spTree>
    <p:extLst>
      <p:ext uri="{BB962C8B-B14F-4D97-AF65-F5344CB8AC3E}">
        <p14:creationId xmlns:p14="http://schemas.microsoft.com/office/powerpoint/2010/main" val="3790408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747E2-B07B-D68D-2B2E-1EAADBDD8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DFF78-6EC1-4F6B-7384-FF15A9F72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6A4FF-A09B-60AB-4ED7-7C4427085DDB}"/>
              </a:ext>
            </a:extLst>
          </p:cNvPr>
          <p:cNvSpPr>
            <a:spLocks noGrp="1"/>
          </p:cNvSpPr>
          <p:nvPr>
            <p:ph type="body" idx="1"/>
          </p:nvPr>
        </p:nvSpPr>
        <p:spPr/>
        <p:txBody>
          <a:bodyPr/>
          <a:lstStyle/>
          <a:p>
            <a:pPr marL="0" indent="0">
              <a:buFont typeface="+mj-lt"/>
              <a:buNone/>
            </a:pPr>
            <a:r>
              <a:rPr lang="en-US" b="0" i="0"/>
              <a:t>After creating </a:t>
            </a:r>
            <a:r>
              <a:rPr lang="en-US" b="0" i="1"/>
              <a:t>Landform and Water Body Models</a:t>
            </a:r>
            <a:r>
              <a:rPr lang="en-US" b="0" i="0"/>
              <a:t>, have students complete the student guide </a:t>
            </a:r>
            <a:r>
              <a:rPr lang="en-US" b="1" i="0"/>
              <a:t>Science Notebook 5A My Landform </a:t>
            </a:r>
            <a:r>
              <a:rPr lang="en-US" b="0" i="0"/>
              <a:t>section on Page 118.</a:t>
            </a:r>
          </a:p>
          <a:p>
            <a:pPr marL="0" indent="0">
              <a:buFont typeface="+mj-lt"/>
              <a:buNone/>
            </a:pPr>
            <a:endParaRPr lang="en-US" b="0" i="0"/>
          </a:p>
          <a:p>
            <a:pPr marL="0" indent="0">
              <a:buFont typeface="+mj-lt"/>
              <a:buNone/>
            </a:pPr>
            <a:r>
              <a:rPr lang="en-US" b="0" i="0"/>
              <a:t>Students write a paragraph using complete sentences explaining the landforms they created and draw the models in the provided space on the </a:t>
            </a:r>
            <a:r>
              <a:rPr lang="en-US" b="1" i="0"/>
              <a:t>Science Notebook </a:t>
            </a:r>
            <a:r>
              <a:rPr lang="en-US" b="0" i="0"/>
              <a:t>page. Students should keep their final model in front of them for the Formative Assessment.</a:t>
            </a:r>
          </a:p>
        </p:txBody>
      </p:sp>
      <p:sp>
        <p:nvSpPr>
          <p:cNvPr id="4" name="Slide Number Placeholder 3">
            <a:extLst>
              <a:ext uri="{FF2B5EF4-FFF2-40B4-BE49-F238E27FC236}">
                <a16:creationId xmlns:a16="http://schemas.microsoft.com/office/drawing/2014/main" id="{DB771A58-CF32-90E3-6A7D-6902A46C2FC6}"/>
              </a:ext>
            </a:extLst>
          </p:cNvPr>
          <p:cNvSpPr>
            <a:spLocks noGrp="1"/>
          </p:cNvSpPr>
          <p:nvPr>
            <p:ph type="sldNum" sz="quarter" idx="5"/>
          </p:nvPr>
        </p:nvSpPr>
        <p:spPr/>
        <p:txBody>
          <a:bodyPr/>
          <a:lstStyle/>
          <a:p>
            <a:fld id="{F7C19E1B-9841-4947-956E-4E7489943B16}" type="slidenum">
              <a:rPr lang="en-US" smtClean="0"/>
              <a:t>47</a:t>
            </a:fld>
            <a:endParaRPr lang="en-US"/>
          </a:p>
        </p:txBody>
      </p:sp>
    </p:spTree>
    <p:extLst>
      <p:ext uri="{BB962C8B-B14F-4D97-AF65-F5344CB8AC3E}">
        <p14:creationId xmlns:p14="http://schemas.microsoft.com/office/powerpoint/2010/main" val="3416612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9081-7166-E923-B19E-1DEB57504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956FC-4A00-BF21-2EC7-7B642B6F2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43EF4-85D3-AC67-4CBF-885F24CD0868}"/>
              </a:ext>
            </a:extLst>
          </p:cNvPr>
          <p:cNvSpPr>
            <a:spLocks noGrp="1"/>
          </p:cNvSpPr>
          <p:nvPr>
            <p:ph type="body" idx="1"/>
          </p:nvPr>
        </p:nvSpPr>
        <p:spPr/>
        <p:txBody>
          <a:bodyPr/>
          <a:lstStyle/>
          <a:p>
            <a:pPr marL="0" indent="0">
              <a:buFont typeface="+mj-lt"/>
              <a:buNone/>
            </a:pPr>
            <a:r>
              <a:rPr lang="en-US" b="0" i="0" dirty="0"/>
              <a:t>After exploring the concept of different landforms and bodies of water, have students open their student guides to the </a:t>
            </a:r>
            <a:r>
              <a:rPr lang="en-US" b="1" i="0" dirty="0"/>
              <a:t>5A Claim, Evidence, Reasoning </a:t>
            </a:r>
            <a:r>
              <a:rPr lang="en-US" b="0" i="0" dirty="0"/>
              <a:t>section on Page 119. Guide students through the page by reviewing each section as a class and revisiting the scientific concepts learned to help answer each section.</a:t>
            </a:r>
          </a:p>
        </p:txBody>
      </p:sp>
      <p:sp>
        <p:nvSpPr>
          <p:cNvPr id="4" name="Slide Number Placeholder 3">
            <a:extLst>
              <a:ext uri="{FF2B5EF4-FFF2-40B4-BE49-F238E27FC236}">
                <a16:creationId xmlns:a16="http://schemas.microsoft.com/office/drawing/2014/main" id="{9F70C812-BB53-C417-5D12-23B7CAC9B762}"/>
              </a:ext>
            </a:extLst>
          </p:cNvPr>
          <p:cNvSpPr>
            <a:spLocks noGrp="1"/>
          </p:cNvSpPr>
          <p:nvPr>
            <p:ph type="sldNum" sz="quarter" idx="5"/>
          </p:nvPr>
        </p:nvSpPr>
        <p:spPr/>
        <p:txBody>
          <a:bodyPr/>
          <a:lstStyle/>
          <a:p>
            <a:fld id="{F7C19E1B-9841-4947-956E-4E7489943B16}" type="slidenum">
              <a:rPr lang="en-US" smtClean="0"/>
              <a:t>48</a:t>
            </a:fld>
            <a:endParaRPr lang="en-US"/>
          </a:p>
        </p:txBody>
      </p:sp>
    </p:spTree>
    <p:extLst>
      <p:ext uri="{BB962C8B-B14F-4D97-AF65-F5344CB8AC3E}">
        <p14:creationId xmlns:p14="http://schemas.microsoft.com/office/powerpoint/2010/main" val="3654243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8A6F9-956D-2306-CEBD-033A68DC8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D7E78-88FC-9B98-A610-A8FD41438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17A0E-C3C6-B9A7-56FC-10141F54FEE4}"/>
              </a:ext>
            </a:extLst>
          </p:cNvPr>
          <p:cNvSpPr>
            <a:spLocks noGrp="1"/>
          </p:cNvSpPr>
          <p:nvPr>
            <p:ph type="body" idx="1"/>
          </p:nvPr>
        </p:nvSpPr>
        <p:spPr/>
        <p:txBody>
          <a:bodyPr/>
          <a:lstStyle/>
          <a:p>
            <a:pPr marL="0" indent="0">
              <a:buFont typeface="+mj-lt"/>
              <a:buNone/>
            </a:pPr>
            <a:r>
              <a:rPr lang="en-US" b="1" i="0" dirty="0"/>
              <a:t>Rubric:</a:t>
            </a:r>
            <a:endParaRPr lang="en-US" dirty="0"/>
          </a:p>
          <a:p>
            <a:pPr marL="171450" indent="-171450">
              <a:buFont typeface="Arial" panose="020B0604020202020204" pitchFamily="34" charset="0"/>
              <a:buChar char="•"/>
            </a:pPr>
            <a:r>
              <a:rPr lang="en-US" b="0" i="0" dirty="0"/>
              <a:t>4 (Exceeds) – My Landform page has at least 3 landforms with complete sentences. Student lists and describes 3 other landforms and correctly circles the location of the landform. Student accurately names and describes a final landform to the class.</a:t>
            </a:r>
          </a:p>
          <a:p>
            <a:pPr marL="171450" indent="-171450">
              <a:buFont typeface="Arial" panose="020B0604020202020204" pitchFamily="34" charset="0"/>
              <a:buChar char="•"/>
            </a:pPr>
            <a:r>
              <a:rPr lang="en-US" b="0" i="0" dirty="0"/>
              <a:t>3 (Meets) – My Landform page has at least 2 landforms with complete sentences. Student lists and describes 2 other landforms and may or may not correctly circle the location of each landform. Student somewhat names and describes a final landform to the class.</a:t>
            </a:r>
          </a:p>
          <a:p>
            <a:pPr marL="171450" indent="-171450">
              <a:buFont typeface="Arial" panose="020B0604020202020204" pitchFamily="34" charset="0"/>
              <a:buChar char="•"/>
            </a:pPr>
            <a:r>
              <a:rPr lang="en-US" b="0" i="0" dirty="0"/>
              <a:t>2 (Partially meets) – My Landform page has at least 1 landform with a complete sentence. Student lists and describes 1 other landform and may or may not correctly circle the location of the landform. Student struggles to accurately name and describe a final landform to the class.</a:t>
            </a:r>
          </a:p>
          <a:p>
            <a:pPr marL="171450" indent="-171450">
              <a:buFont typeface="Arial" panose="020B0604020202020204" pitchFamily="34" charset="0"/>
              <a:buChar char="•"/>
            </a:pPr>
            <a:r>
              <a:rPr lang="en-US" b="0" i="0" dirty="0"/>
              <a:t>1 (Doesn’t meet) – Student does not create any models or describe other landforms. Student does not name or describe a final landform to the class.</a:t>
            </a:r>
          </a:p>
        </p:txBody>
      </p:sp>
      <p:sp>
        <p:nvSpPr>
          <p:cNvPr id="4" name="Slide Number Placeholder 3">
            <a:extLst>
              <a:ext uri="{FF2B5EF4-FFF2-40B4-BE49-F238E27FC236}">
                <a16:creationId xmlns:a16="http://schemas.microsoft.com/office/drawing/2014/main" id="{D51805F5-64E0-19DA-CEF2-DA922ACA3621}"/>
              </a:ext>
            </a:extLst>
          </p:cNvPr>
          <p:cNvSpPr>
            <a:spLocks noGrp="1"/>
          </p:cNvSpPr>
          <p:nvPr>
            <p:ph type="sldNum" sz="quarter" idx="5"/>
          </p:nvPr>
        </p:nvSpPr>
        <p:spPr/>
        <p:txBody>
          <a:bodyPr/>
          <a:lstStyle/>
          <a:p>
            <a:fld id="{F7C19E1B-9841-4947-956E-4E7489943B16}" type="slidenum">
              <a:rPr lang="en-US" smtClean="0"/>
              <a:t>49</a:t>
            </a:fld>
            <a:endParaRPr lang="en-US"/>
          </a:p>
        </p:txBody>
      </p:sp>
    </p:spTree>
    <p:extLst>
      <p:ext uri="{BB962C8B-B14F-4D97-AF65-F5344CB8AC3E}">
        <p14:creationId xmlns:p14="http://schemas.microsoft.com/office/powerpoint/2010/main" val="413422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A73EB-1DCB-D7E6-8EDF-DC7985E37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5D29E-6066-A4EC-645C-A840620CB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7887E-110D-9D83-3A20-D0442D2D6222}"/>
              </a:ext>
            </a:extLst>
          </p:cNvPr>
          <p:cNvSpPr>
            <a:spLocks noGrp="1"/>
          </p:cNvSpPr>
          <p:nvPr>
            <p:ph type="body" idx="1"/>
          </p:nvPr>
        </p:nvSpPr>
        <p:spPr/>
        <p:txBody>
          <a:bodyPr/>
          <a:lstStyle/>
          <a:p>
            <a:r>
              <a:rPr lang="en-US" i="0"/>
              <a:t>Take students outside to the schoolyard for a nature walk. </a:t>
            </a:r>
            <a:r>
              <a:rPr lang="en-US" i="1"/>
              <a:t>As we walk around our schoolyard, what do you see in terms of shape of the land and how does it compare to what we saw in the video? What do we not see in our area?  Think about when you ride home or if you go on a little trip somewhere. Does the shape of the land change? Do you see rivers and streams here or somewhere else? </a:t>
            </a:r>
          </a:p>
        </p:txBody>
      </p:sp>
      <p:sp>
        <p:nvSpPr>
          <p:cNvPr id="4" name="Slide Number Placeholder 3">
            <a:extLst>
              <a:ext uri="{FF2B5EF4-FFF2-40B4-BE49-F238E27FC236}">
                <a16:creationId xmlns:a16="http://schemas.microsoft.com/office/drawing/2014/main" id="{6500B526-636E-253D-DB15-A0ECEDBB0DE9}"/>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30638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7F27-CD05-48B2-14E6-91C7C6CFF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14236-FEAF-C214-E508-562ED4969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5D4F3-3A61-696B-AB36-486B2441A746}"/>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3BB62AF0-9C65-7867-2ED5-2EC351FC8DDC}"/>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05761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E3A35-5B80-3B43-6286-D2E3C4633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43E62-8DD9-0D7E-08F7-8608D3BEB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04DDE-390D-67C6-79EC-8F307B530DCC}"/>
              </a:ext>
            </a:extLst>
          </p:cNvPr>
          <p:cNvSpPr>
            <a:spLocks noGrp="1"/>
          </p:cNvSpPr>
          <p:nvPr>
            <p:ph type="body" idx="1"/>
          </p:nvPr>
        </p:nvSpPr>
        <p:spPr/>
        <p:txBody>
          <a:bodyPr/>
          <a:lstStyle/>
          <a:p>
            <a:r>
              <a:rPr lang="en-US" i="0"/>
              <a:t>Have students draw the shape of the land of the schoolyard and another area in their student guide Draw It! </a:t>
            </a:r>
            <a:r>
              <a:rPr lang="en-US" b="1" i="0"/>
              <a:t>Lesson 5A What Do I See? </a:t>
            </a:r>
            <a:r>
              <a:rPr lang="en-US" i="0"/>
              <a:t>Section on Page 115.</a:t>
            </a:r>
          </a:p>
          <a:p>
            <a:endParaRPr lang="en-US" i="0"/>
          </a:p>
          <a:p>
            <a:r>
              <a:rPr lang="en-US" i="0"/>
              <a:t>Allow students time to share their observations and what they have seen, either in small groups or as a whole class.</a:t>
            </a:r>
          </a:p>
        </p:txBody>
      </p:sp>
      <p:sp>
        <p:nvSpPr>
          <p:cNvPr id="4" name="Slide Number Placeholder 3">
            <a:extLst>
              <a:ext uri="{FF2B5EF4-FFF2-40B4-BE49-F238E27FC236}">
                <a16:creationId xmlns:a16="http://schemas.microsoft.com/office/drawing/2014/main" id="{B81BB79D-AC84-80B1-A3BC-6436460886D0}"/>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30906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6B080-C26B-9C72-F957-9AA2E09B8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E7ACB-2B4D-9917-043F-257943E25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F087D-14AD-540D-338A-C4B60876638D}"/>
              </a:ext>
            </a:extLst>
          </p:cNvPr>
          <p:cNvSpPr>
            <a:spLocks noGrp="1"/>
          </p:cNvSpPr>
          <p:nvPr>
            <p:ph type="body" idx="1"/>
          </p:nvPr>
        </p:nvSpPr>
        <p:spPr/>
        <p:txBody>
          <a:bodyPr/>
          <a:lstStyle/>
          <a:p>
            <a:r>
              <a:rPr lang="en-US" b="1" i="0"/>
              <a:t>Landform Gallery Walk Activity</a:t>
            </a:r>
          </a:p>
          <a:p>
            <a:endParaRPr lang="en-US" i="0"/>
          </a:p>
          <a:p>
            <a:r>
              <a:rPr lang="en-US" i="0"/>
              <a:t>This portion can be done in the classroom or an outdoor area with picnic tables or benches.</a:t>
            </a:r>
          </a:p>
          <a:p>
            <a:endParaRPr lang="en-US" i="0"/>
          </a:p>
          <a:p>
            <a:r>
              <a:rPr lang="en-US" i="0"/>
              <a:t>1. Give each student 2 index cards and a pencil, colored pencils, or crayons.</a:t>
            </a:r>
          </a:p>
        </p:txBody>
      </p:sp>
      <p:sp>
        <p:nvSpPr>
          <p:cNvPr id="4" name="Slide Number Placeholder 3">
            <a:extLst>
              <a:ext uri="{FF2B5EF4-FFF2-40B4-BE49-F238E27FC236}">
                <a16:creationId xmlns:a16="http://schemas.microsoft.com/office/drawing/2014/main" id="{04051A49-514A-DA52-9DA6-537A7D0161B2}"/>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18246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3CB11-D626-8C71-19C2-8F593A12F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E2276-8683-50DB-DC6B-815244E74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702CE-B5DE-AEE0-5D79-98F7634B316A}"/>
              </a:ext>
            </a:extLst>
          </p:cNvPr>
          <p:cNvSpPr>
            <a:spLocks noGrp="1"/>
          </p:cNvSpPr>
          <p:nvPr>
            <p:ph type="body" idx="1"/>
          </p:nvPr>
        </p:nvSpPr>
        <p:spPr/>
        <p:txBody>
          <a:bodyPr/>
          <a:lstStyle/>
          <a:p>
            <a:r>
              <a:rPr lang="en-US" b="0" i="0"/>
              <a:t>2. </a:t>
            </a:r>
            <a:r>
              <a:rPr lang="en-US" b="1" i="0"/>
              <a:t>(Missouri Landforms) </a:t>
            </a:r>
            <a:r>
              <a:rPr lang="en-US" b="0" i="0"/>
              <a:t>Ask each student to choose an area of land or body of water they saw during their walk outside and draw a colored picture of that area or body of water on the first index card. Tell them to only draw a picture, not any words.</a:t>
            </a:r>
          </a:p>
        </p:txBody>
      </p:sp>
      <p:sp>
        <p:nvSpPr>
          <p:cNvPr id="4" name="Slide Number Placeholder 3">
            <a:extLst>
              <a:ext uri="{FF2B5EF4-FFF2-40B4-BE49-F238E27FC236}">
                <a16:creationId xmlns:a16="http://schemas.microsoft.com/office/drawing/2014/main" id="{2E5E52F7-B8B5-1A86-5E4C-5E565AC5BEFE}"/>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04481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D425-7273-0F86-4B6E-5ADEC0C4A2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52D9A-5291-0171-7A54-D382BCDB6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8107A9-7927-818A-E9D7-F13CC1D9E119}"/>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5" name="Footer Placeholder 4">
            <a:extLst>
              <a:ext uri="{FF2B5EF4-FFF2-40B4-BE49-F238E27FC236}">
                <a16:creationId xmlns:a16="http://schemas.microsoft.com/office/drawing/2014/main" id="{91BF5353-D757-B839-7B25-88B4FD109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B131A-0821-C861-728B-C67FAD858BC4}"/>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351630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6FE4-DE31-2C25-871A-AA4625D90F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A6EB3A-D308-2817-BB6D-4642122323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8569-C151-92B7-7B23-2F89FE1F4F48}"/>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5" name="Footer Placeholder 4">
            <a:extLst>
              <a:ext uri="{FF2B5EF4-FFF2-40B4-BE49-F238E27FC236}">
                <a16:creationId xmlns:a16="http://schemas.microsoft.com/office/drawing/2014/main" id="{C13CA046-D902-ECA9-6199-1FF745FF1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70E6F-F1D3-D79E-8AEE-F843339B27C7}"/>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22630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2F74B-C9EF-0393-9BA2-AE3EC90D19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1070E-060D-C1BA-A5A3-1D3C53CEB4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DFF2A-C57E-302F-0B4D-D2F5DB4D4589}"/>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5" name="Footer Placeholder 4">
            <a:extLst>
              <a:ext uri="{FF2B5EF4-FFF2-40B4-BE49-F238E27FC236}">
                <a16:creationId xmlns:a16="http://schemas.microsoft.com/office/drawing/2014/main" id="{CE1EAB4E-BB5F-9CDF-CF3B-1E84242F7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0100-556C-5FE9-EB00-126B3AC64090}"/>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333216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EFCD-3929-77B7-9EC7-6747DB353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4C7A7-A805-1139-E781-2031945D00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65FD5-59FB-C67D-3330-4A2A1E13E3A1}"/>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5" name="Footer Placeholder 4">
            <a:extLst>
              <a:ext uri="{FF2B5EF4-FFF2-40B4-BE49-F238E27FC236}">
                <a16:creationId xmlns:a16="http://schemas.microsoft.com/office/drawing/2014/main" id="{E746B532-8F60-EAB4-AA08-A94BCC8AB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B3B5C-C50E-6F00-75AB-0853AE817D1D}"/>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94188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024B-B8B4-E274-C9FF-5FC5DEC38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BA922E-FE57-7BD4-8C66-F9DD1BAD7C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EB5A44-9839-EED7-490E-32FC35C82C63}"/>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5" name="Footer Placeholder 4">
            <a:extLst>
              <a:ext uri="{FF2B5EF4-FFF2-40B4-BE49-F238E27FC236}">
                <a16:creationId xmlns:a16="http://schemas.microsoft.com/office/drawing/2014/main" id="{173E03A6-F3C2-E636-7F53-A75F9B74F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47488-98F4-EB69-E848-F29957D5E60D}"/>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84032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BAF3-396B-07B6-5C2D-D8504B69C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FFD-D0EB-4F86-EBF1-B88A97ED3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9EF26D-1009-9609-BEAE-B743A8469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52A116-4E5B-EA9E-6D15-441CA54DA8A9}"/>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6" name="Footer Placeholder 5">
            <a:extLst>
              <a:ext uri="{FF2B5EF4-FFF2-40B4-BE49-F238E27FC236}">
                <a16:creationId xmlns:a16="http://schemas.microsoft.com/office/drawing/2014/main" id="{72DA7F88-824A-4B67-80AF-86A5EFFCC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F9AD0-F009-C76E-576B-811DA1D69CEE}"/>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6497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086D-85C9-91C9-7C95-DF0E41C3CD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3595FC-BA98-687A-5119-08992F0CE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802F7D-3A16-CDDB-38DB-E14189052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9EA66F-EA6B-3245-6485-FFF96FC27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23329-30C0-2A02-C846-F4E7A34F5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90EB73-C341-EA92-4F98-310AFDCE87F4}"/>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8" name="Footer Placeholder 7">
            <a:extLst>
              <a:ext uri="{FF2B5EF4-FFF2-40B4-BE49-F238E27FC236}">
                <a16:creationId xmlns:a16="http://schemas.microsoft.com/office/drawing/2014/main" id="{A425105A-67FD-D787-8D40-1DB105709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6BD2A9-7B1A-7D77-8949-FA7A3B24D57D}"/>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150314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F7C5-0941-7818-50EB-D47C69EE4F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B179DB-A160-3F0D-5878-DC5FF2E9CF7D}"/>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4" name="Footer Placeholder 3">
            <a:extLst>
              <a:ext uri="{FF2B5EF4-FFF2-40B4-BE49-F238E27FC236}">
                <a16:creationId xmlns:a16="http://schemas.microsoft.com/office/drawing/2014/main" id="{80C4F026-6E4C-C4CA-2CA4-8D950B9316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22AF6-B5A9-B235-C687-C150E3FEFA49}"/>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74719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47247-B0E8-565C-E531-59F71C5CA2CF}"/>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3" name="Footer Placeholder 2">
            <a:extLst>
              <a:ext uri="{FF2B5EF4-FFF2-40B4-BE49-F238E27FC236}">
                <a16:creationId xmlns:a16="http://schemas.microsoft.com/office/drawing/2014/main" id="{83328FD2-E951-75DD-D786-4C431F9EB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007EFA-6624-4157-392F-B5B9CDC7AE83}"/>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185941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7223-DF27-A6DE-3B2C-D14C5A593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507786-A994-4753-8297-5767FA443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D3D70-4A20-89C3-7949-1318802F7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A448F-0318-93D7-9B3D-9DB1727480B1}"/>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6" name="Footer Placeholder 5">
            <a:extLst>
              <a:ext uri="{FF2B5EF4-FFF2-40B4-BE49-F238E27FC236}">
                <a16:creationId xmlns:a16="http://schemas.microsoft.com/office/drawing/2014/main" id="{AB130C8D-72E9-21CD-5661-1A2EE0515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6EE66-1949-C7D6-B77D-275ABF78C78F}"/>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194089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408F-FD4C-87B1-8ED3-E9DF94E8C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69671-5B9F-14FC-EFEF-68A595675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5605C1-5048-E21D-8177-2CB2450AF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96D64-92D3-CDF9-719A-676D9A5EA41F}"/>
              </a:ext>
            </a:extLst>
          </p:cNvPr>
          <p:cNvSpPr>
            <a:spLocks noGrp="1"/>
          </p:cNvSpPr>
          <p:nvPr>
            <p:ph type="dt" sz="half" idx="10"/>
          </p:nvPr>
        </p:nvSpPr>
        <p:spPr/>
        <p:txBody>
          <a:bodyPr/>
          <a:lstStyle/>
          <a:p>
            <a:fld id="{304CA000-9A12-4025-A580-3E9B243D1E2E}" type="datetimeFigureOut">
              <a:rPr lang="en-US" smtClean="0"/>
              <a:t>8/27/2025</a:t>
            </a:fld>
            <a:endParaRPr lang="en-US"/>
          </a:p>
        </p:txBody>
      </p:sp>
      <p:sp>
        <p:nvSpPr>
          <p:cNvPr id="6" name="Footer Placeholder 5">
            <a:extLst>
              <a:ext uri="{FF2B5EF4-FFF2-40B4-BE49-F238E27FC236}">
                <a16:creationId xmlns:a16="http://schemas.microsoft.com/office/drawing/2014/main" id="{0D6CF23A-497D-D4AF-ADA3-5C3F9CDB2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89864-B325-C7CE-35A7-9703A9657260}"/>
              </a:ext>
            </a:extLst>
          </p:cNvPr>
          <p:cNvSpPr>
            <a:spLocks noGrp="1"/>
          </p:cNvSpPr>
          <p:nvPr>
            <p:ph type="sldNum" sz="quarter" idx="12"/>
          </p:nvPr>
        </p:nvSpPr>
        <p:spPr/>
        <p:txBody>
          <a:bodyPr/>
          <a:lstStyle/>
          <a:p>
            <a:fld id="{FF689BB3-C7ED-4A12-80B7-D036C92DEA84}" type="slidenum">
              <a:rPr lang="en-US" smtClean="0"/>
              <a:t>‹#›</a:t>
            </a:fld>
            <a:endParaRPr lang="en-US"/>
          </a:p>
        </p:txBody>
      </p:sp>
    </p:spTree>
    <p:extLst>
      <p:ext uri="{BB962C8B-B14F-4D97-AF65-F5344CB8AC3E}">
        <p14:creationId xmlns:p14="http://schemas.microsoft.com/office/powerpoint/2010/main" val="169763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912EF-E584-F2EB-1F99-DD691E9DF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E7257-7F56-1C33-61DC-40511EADC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E5CFF-3636-0666-E04C-032A33FC8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4CA000-9A12-4025-A580-3E9B243D1E2E}" type="datetimeFigureOut">
              <a:rPr lang="en-US" smtClean="0"/>
              <a:t>8/27/2025</a:t>
            </a:fld>
            <a:endParaRPr lang="en-US"/>
          </a:p>
        </p:txBody>
      </p:sp>
      <p:sp>
        <p:nvSpPr>
          <p:cNvPr id="5" name="Footer Placeholder 4">
            <a:extLst>
              <a:ext uri="{FF2B5EF4-FFF2-40B4-BE49-F238E27FC236}">
                <a16:creationId xmlns:a16="http://schemas.microsoft.com/office/drawing/2014/main" id="{99FB5075-A509-0670-0ED5-75899569D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4D1864-AD69-5ED9-3465-06EC7B4DD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689BB3-C7ED-4A12-80B7-D036C92DEA84}" type="slidenum">
              <a:rPr lang="en-US" smtClean="0"/>
              <a:t>‹#›</a:t>
            </a:fld>
            <a:endParaRPr lang="en-US"/>
          </a:p>
        </p:txBody>
      </p:sp>
    </p:spTree>
    <p:extLst>
      <p:ext uri="{BB962C8B-B14F-4D97-AF65-F5344CB8AC3E}">
        <p14:creationId xmlns:p14="http://schemas.microsoft.com/office/powerpoint/2010/main" val="2758082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dc.mo.gov/sites/default/files/2020-12/Show-Me_NaturalCommunities.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getepic.com/book/47200837/landform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Ypj9QKE7Zt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B2CE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997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283346" y="2568224"/>
            <a:ext cx="739718" cy="5151498"/>
          </a:xfrm>
          <a:prstGeom prst="snip2Same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5A: Shapes of Land and Water</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40FD7-855A-5DDB-258E-5E8A43817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3B80E5-4A4C-24F9-42B8-1FD93D2EF7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265ED58-63ED-E24A-C067-02E08779AC0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13EB323-CFB2-5A2B-2D79-1B47B32B46EA}"/>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Explore</a:t>
            </a:r>
          </a:p>
        </p:txBody>
      </p:sp>
      <p:sp>
        <p:nvSpPr>
          <p:cNvPr id="6" name="Rectangle: Rounded Corners 5">
            <a:extLst>
              <a:ext uri="{FF2B5EF4-FFF2-40B4-BE49-F238E27FC236}">
                <a16:creationId xmlns:a16="http://schemas.microsoft.com/office/drawing/2014/main" id="{C38387CB-331A-E14C-95BA-2F2BEC80BE94}"/>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BD623C-85A0-FB11-B2C5-B3BE2EF03CB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D403FD49-828F-E104-B351-8291FB27549D}"/>
              </a:ext>
            </a:extLst>
          </p:cNvPr>
          <p:cNvSpPr txBox="1"/>
          <p:nvPr/>
        </p:nvSpPr>
        <p:spPr>
          <a:xfrm>
            <a:off x="2385621" y="634907"/>
            <a:ext cx="7496836" cy="830997"/>
          </a:xfrm>
          <a:prstGeom prst="rect">
            <a:avLst/>
          </a:prstGeom>
          <a:noFill/>
        </p:spPr>
        <p:txBody>
          <a:bodyPr wrap="square">
            <a:spAutoFit/>
          </a:bodyPr>
          <a:lstStyle/>
          <a:p>
            <a:pPr algn="ctr"/>
            <a:r>
              <a:rPr lang="en-US" sz="4800" b="1">
                <a:latin typeface="Avenir Next LT Pro" panose="020B0504020202020204" pitchFamily="34" charset="0"/>
              </a:rPr>
              <a:t>Missouri Landforms</a:t>
            </a:r>
            <a:endParaRPr lang="en-US" sz="4800">
              <a:latin typeface="Avenir Next LT Pro" panose="020B0504020202020204" pitchFamily="34" charset="0"/>
            </a:endParaRPr>
          </a:p>
        </p:txBody>
      </p:sp>
      <p:sp>
        <p:nvSpPr>
          <p:cNvPr id="7" name="TextBox 6">
            <a:extLst>
              <a:ext uri="{FF2B5EF4-FFF2-40B4-BE49-F238E27FC236}">
                <a16:creationId xmlns:a16="http://schemas.microsoft.com/office/drawing/2014/main" id="{6BC747A4-59F1-77A0-2117-56DF8FB6245A}"/>
              </a:ext>
            </a:extLst>
          </p:cNvPr>
          <p:cNvSpPr txBox="1"/>
          <p:nvPr/>
        </p:nvSpPr>
        <p:spPr>
          <a:xfrm>
            <a:off x="620208" y="2037471"/>
            <a:ext cx="10951583" cy="3046988"/>
          </a:xfrm>
          <a:prstGeom prst="rect">
            <a:avLst/>
          </a:prstGeom>
          <a:noFill/>
        </p:spPr>
        <p:txBody>
          <a:bodyPr wrap="square">
            <a:spAutoFit/>
          </a:bodyPr>
          <a:lstStyle/>
          <a:p>
            <a:pPr algn="ctr"/>
            <a:r>
              <a:rPr lang="en-US" sz="4800">
                <a:latin typeface="Avenir Next LT Pro" panose="020B0504020202020204" pitchFamily="34" charset="0"/>
              </a:rPr>
              <a:t>Choose an area of land or body of water you saw outside and draw a colored picture of that area or body of water on the first index card.</a:t>
            </a:r>
          </a:p>
        </p:txBody>
      </p:sp>
    </p:spTree>
    <p:extLst>
      <p:ext uri="{BB962C8B-B14F-4D97-AF65-F5344CB8AC3E}">
        <p14:creationId xmlns:p14="http://schemas.microsoft.com/office/powerpoint/2010/main" val="380236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853B-6C82-DA10-4207-4214461013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6E2624-5BEA-E35B-A23D-C2E7539C75C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9BE3FC1-9533-5D3F-2F3A-2D7C684F2279}"/>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23ECBE0-6C4A-6321-4C88-ABAD72C9EEA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Explore</a:t>
            </a:r>
          </a:p>
        </p:txBody>
      </p:sp>
      <p:sp>
        <p:nvSpPr>
          <p:cNvPr id="6" name="Rectangle: Rounded Corners 5">
            <a:extLst>
              <a:ext uri="{FF2B5EF4-FFF2-40B4-BE49-F238E27FC236}">
                <a16:creationId xmlns:a16="http://schemas.microsoft.com/office/drawing/2014/main" id="{A8BB7F1C-92CD-1BD3-6E7A-FFF49AB3863E}"/>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9F86FE-4FED-502D-E6F6-51A4C2E6B5B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3DAA3BA2-0A82-5AB2-62E3-AFF25C336FAF}"/>
              </a:ext>
            </a:extLst>
          </p:cNvPr>
          <p:cNvSpPr txBox="1"/>
          <p:nvPr/>
        </p:nvSpPr>
        <p:spPr>
          <a:xfrm>
            <a:off x="2347581" y="632739"/>
            <a:ext cx="7496836" cy="830997"/>
          </a:xfrm>
          <a:prstGeom prst="rect">
            <a:avLst/>
          </a:prstGeom>
          <a:noFill/>
        </p:spPr>
        <p:txBody>
          <a:bodyPr wrap="square">
            <a:spAutoFit/>
          </a:bodyPr>
          <a:lstStyle/>
          <a:p>
            <a:pPr algn="ctr"/>
            <a:r>
              <a:rPr lang="en-US" sz="4800" b="1">
                <a:latin typeface="Avenir Next LT Pro" panose="020B0504020202020204" pitchFamily="34" charset="0"/>
              </a:rPr>
              <a:t>World Landforms</a:t>
            </a:r>
            <a:endParaRPr lang="en-US" sz="4800">
              <a:latin typeface="Avenir Next LT Pro" panose="020B0504020202020204" pitchFamily="34" charset="0"/>
            </a:endParaRPr>
          </a:p>
        </p:txBody>
      </p:sp>
      <p:sp>
        <p:nvSpPr>
          <p:cNvPr id="7" name="TextBox 6">
            <a:extLst>
              <a:ext uri="{FF2B5EF4-FFF2-40B4-BE49-F238E27FC236}">
                <a16:creationId xmlns:a16="http://schemas.microsoft.com/office/drawing/2014/main" id="{9E359088-70D2-484A-AC9F-30F67B0C3426}"/>
              </a:ext>
            </a:extLst>
          </p:cNvPr>
          <p:cNvSpPr txBox="1"/>
          <p:nvPr/>
        </p:nvSpPr>
        <p:spPr>
          <a:xfrm>
            <a:off x="620207" y="1789115"/>
            <a:ext cx="10951583" cy="3785652"/>
          </a:xfrm>
          <a:prstGeom prst="rect">
            <a:avLst/>
          </a:prstGeom>
          <a:noFill/>
        </p:spPr>
        <p:txBody>
          <a:bodyPr wrap="square">
            <a:spAutoFit/>
          </a:bodyPr>
          <a:lstStyle/>
          <a:p>
            <a:pPr algn="ctr"/>
            <a:r>
              <a:rPr lang="en-US" sz="4800">
                <a:latin typeface="Avenir Next LT Pro" panose="020B0504020202020204" pitchFamily="34" charset="0"/>
              </a:rPr>
              <a:t>On the second index card, draw either a picture of either a body of water or a type of landform they have seen near their house or even on a trip when they have gone somewhere far away.</a:t>
            </a:r>
          </a:p>
        </p:txBody>
      </p:sp>
    </p:spTree>
    <p:extLst>
      <p:ext uri="{BB962C8B-B14F-4D97-AF65-F5344CB8AC3E}">
        <p14:creationId xmlns:p14="http://schemas.microsoft.com/office/powerpoint/2010/main" val="161811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AB20B-9C8B-E1F1-0E71-71B2EC7189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5F4943-6529-428F-C3C3-F63B204E3B5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612B42-C8C2-55A9-631A-5DDF49F246C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341398A-241C-B722-983E-584CA41B4B0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Explore</a:t>
            </a:r>
          </a:p>
        </p:txBody>
      </p:sp>
      <p:sp>
        <p:nvSpPr>
          <p:cNvPr id="6" name="Rectangle: Rounded Corners 5">
            <a:extLst>
              <a:ext uri="{FF2B5EF4-FFF2-40B4-BE49-F238E27FC236}">
                <a16:creationId xmlns:a16="http://schemas.microsoft.com/office/drawing/2014/main" id="{4E4067F7-40AF-1931-EC66-81DF70DED200}"/>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608E6C-FEB8-4294-C315-387A152EA7A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58E1E97B-01C7-28E8-2FE0-00C9782C5AD0}"/>
              </a:ext>
            </a:extLst>
          </p:cNvPr>
          <p:cNvSpPr txBox="1"/>
          <p:nvPr/>
        </p:nvSpPr>
        <p:spPr>
          <a:xfrm>
            <a:off x="597408" y="2299506"/>
            <a:ext cx="8680390" cy="1569660"/>
          </a:xfrm>
          <a:prstGeom prst="rect">
            <a:avLst/>
          </a:prstGeom>
          <a:noFill/>
        </p:spPr>
        <p:txBody>
          <a:bodyPr wrap="square">
            <a:spAutoFit/>
          </a:bodyPr>
          <a:lstStyle/>
          <a:p>
            <a:pPr algn="ctr"/>
            <a:r>
              <a:rPr lang="en-US" sz="4800">
                <a:latin typeface="Avenir Next LT Pro" panose="020B0504020202020204" pitchFamily="34" charset="0"/>
              </a:rPr>
              <a:t>Walk to the sign that identifies the picture you drew.</a:t>
            </a:r>
          </a:p>
        </p:txBody>
      </p:sp>
      <p:pic>
        <p:nvPicPr>
          <p:cNvPr id="10" name="Picture 9" descr="Table&#10;&#10;AI-generated content may be incorrect.">
            <a:extLst>
              <a:ext uri="{FF2B5EF4-FFF2-40B4-BE49-F238E27FC236}">
                <a16:creationId xmlns:a16="http://schemas.microsoft.com/office/drawing/2014/main" id="{6906EDE0-6A8B-12E6-C576-4D51DA73A2C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77779" y="122275"/>
            <a:ext cx="2228877" cy="2962061"/>
          </a:xfrm>
          <a:prstGeom prst="rect">
            <a:avLst/>
          </a:prstGeom>
        </p:spPr>
      </p:pic>
      <p:pic>
        <p:nvPicPr>
          <p:cNvPr id="12" name="Picture 11" descr="Table&#10;&#10;AI-generated content may be incorrect.">
            <a:extLst>
              <a:ext uri="{FF2B5EF4-FFF2-40B4-BE49-F238E27FC236}">
                <a16:creationId xmlns:a16="http://schemas.microsoft.com/office/drawing/2014/main" id="{42AF19FF-2081-A9AF-3BD8-7FB9EEF175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77778" y="3151980"/>
            <a:ext cx="2228877" cy="2962060"/>
          </a:xfrm>
          <a:prstGeom prst="rect">
            <a:avLst/>
          </a:prstGeom>
        </p:spPr>
      </p:pic>
    </p:spTree>
    <p:extLst>
      <p:ext uri="{BB962C8B-B14F-4D97-AF65-F5344CB8AC3E}">
        <p14:creationId xmlns:p14="http://schemas.microsoft.com/office/powerpoint/2010/main" val="28943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BC09-82F1-6847-0E46-B976B1B71F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F8201E-518B-8F56-01C7-0420EEF5EEA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5A7D48F-1141-C485-AB09-6DBFF7534BB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580E6F0-1E4C-A529-87B6-AD00A52B05F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Explore</a:t>
            </a:r>
          </a:p>
        </p:txBody>
      </p:sp>
      <p:sp>
        <p:nvSpPr>
          <p:cNvPr id="6" name="Rectangle: Rounded Corners 5">
            <a:extLst>
              <a:ext uri="{FF2B5EF4-FFF2-40B4-BE49-F238E27FC236}">
                <a16:creationId xmlns:a16="http://schemas.microsoft.com/office/drawing/2014/main" id="{F7696DCA-25AE-13AB-562F-4B2C036019D4}"/>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E3664C-800E-BE81-7EFB-DC9FC095CFE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975754AE-BA7D-AFDE-048B-65FFA8186A68}"/>
              </a:ext>
            </a:extLst>
          </p:cNvPr>
          <p:cNvSpPr txBox="1"/>
          <p:nvPr/>
        </p:nvSpPr>
        <p:spPr>
          <a:xfrm>
            <a:off x="1755267" y="1258945"/>
            <a:ext cx="8680390" cy="3785652"/>
          </a:xfrm>
          <a:prstGeom prst="rect">
            <a:avLst/>
          </a:prstGeom>
          <a:noFill/>
        </p:spPr>
        <p:txBody>
          <a:bodyPr wrap="square">
            <a:spAutoFit/>
          </a:bodyPr>
          <a:lstStyle/>
          <a:p>
            <a:pPr algn="ctr"/>
            <a:r>
              <a:rPr lang="en-US" sz="4800">
                <a:latin typeface="Avenir Next LT Pro" panose="020B0504020202020204" pitchFamily="34" charset="0"/>
              </a:rPr>
              <a:t>Why did you choose to draw this land shape?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you know that it is the correct shape?</a:t>
            </a:r>
          </a:p>
        </p:txBody>
      </p:sp>
    </p:spTree>
    <p:extLst>
      <p:ext uri="{BB962C8B-B14F-4D97-AF65-F5344CB8AC3E}">
        <p14:creationId xmlns:p14="http://schemas.microsoft.com/office/powerpoint/2010/main" val="202849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967A-DAF3-3C52-7462-958055BD78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2F7B13-65EE-E7ED-4445-D54F9B882AE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1108054-4836-08E7-4B78-16E36DD1B63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F5EE300-7BF4-27F1-90D1-916C165409A8}"/>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05959427-8287-C928-F284-18D59D734096}"/>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91B4A0-B49E-C827-EA40-766C2E0BEBC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grpSp>
        <p:nvGrpSpPr>
          <p:cNvPr id="13" name="Group 12">
            <a:extLst>
              <a:ext uri="{FF2B5EF4-FFF2-40B4-BE49-F238E27FC236}">
                <a16:creationId xmlns:a16="http://schemas.microsoft.com/office/drawing/2014/main" id="{8E81AF48-C698-723C-4952-F8215333F017}"/>
              </a:ext>
            </a:extLst>
          </p:cNvPr>
          <p:cNvGrpSpPr/>
          <p:nvPr/>
        </p:nvGrpSpPr>
        <p:grpSpPr>
          <a:xfrm>
            <a:off x="1755267" y="2054075"/>
            <a:ext cx="8680390" cy="2273119"/>
            <a:chOff x="1755267" y="1258945"/>
            <a:chExt cx="8680390" cy="2273119"/>
          </a:xfrm>
        </p:grpSpPr>
        <p:sp>
          <p:nvSpPr>
            <p:cNvPr id="3" name="TextBox 2">
              <a:extLst>
                <a:ext uri="{FF2B5EF4-FFF2-40B4-BE49-F238E27FC236}">
                  <a16:creationId xmlns:a16="http://schemas.microsoft.com/office/drawing/2014/main" id="{03E1E84D-97FC-2B62-5FF4-A1D3CFE05589}"/>
                </a:ext>
              </a:extLst>
            </p:cNvPr>
            <p:cNvSpPr txBox="1"/>
            <p:nvPr/>
          </p:nvSpPr>
          <p:spPr>
            <a:xfrm>
              <a:off x="1755267" y="1258945"/>
              <a:ext cx="8680390" cy="1569660"/>
            </a:xfrm>
            <a:prstGeom prst="rect">
              <a:avLst/>
            </a:prstGeom>
            <a:noFill/>
          </p:spPr>
          <p:txBody>
            <a:bodyPr wrap="square">
              <a:spAutoFit/>
            </a:bodyPr>
            <a:lstStyle/>
            <a:p>
              <a:pPr algn="ctr"/>
              <a:r>
                <a:rPr lang="en-US" sz="4800" b="1">
                  <a:latin typeface="Avenir Next LT Pro" panose="020B0504020202020204" pitchFamily="34" charset="0"/>
                </a:rPr>
                <a:t>Display</a:t>
              </a:r>
              <a:r>
                <a:rPr lang="en-US" sz="4800">
                  <a:latin typeface="Avenir Next LT Pro" panose="020B0504020202020204" pitchFamily="34" charset="0"/>
                </a:rPr>
                <a:t> the </a:t>
              </a:r>
              <a:r>
                <a:rPr lang="en-US" sz="4800" i="1">
                  <a:latin typeface="Avenir Next LT Pro" panose="020B0504020202020204" pitchFamily="34" charset="0"/>
                </a:rPr>
                <a:t>Show-Me Natural Communities </a:t>
              </a:r>
              <a:r>
                <a:rPr lang="en-US" sz="4800">
                  <a:latin typeface="Avenir Next LT Pro" panose="020B0504020202020204" pitchFamily="34" charset="0"/>
                </a:rPr>
                <a:t>booklet.</a:t>
              </a:r>
            </a:p>
          </p:txBody>
        </p:sp>
        <p:grpSp>
          <p:nvGrpSpPr>
            <p:cNvPr id="12" name="Group 11">
              <a:extLst>
                <a:ext uri="{FF2B5EF4-FFF2-40B4-BE49-F238E27FC236}">
                  <a16:creationId xmlns:a16="http://schemas.microsoft.com/office/drawing/2014/main" id="{C7146562-EFA7-9474-2A87-E30D7BDB8A79}"/>
                </a:ext>
              </a:extLst>
            </p:cNvPr>
            <p:cNvGrpSpPr/>
            <p:nvPr/>
          </p:nvGrpSpPr>
          <p:grpSpPr>
            <a:xfrm>
              <a:off x="3499141" y="3070399"/>
              <a:ext cx="5192641" cy="461665"/>
              <a:chOff x="3048828" y="3249303"/>
              <a:chExt cx="5192641" cy="461665"/>
            </a:xfrm>
          </p:grpSpPr>
          <p:sp>
            <p:nvSpPr>
              <p:cNvPr id="8" name="TextBox 7">
                <a:extLst>
                  <a:ext uri="{FF2B5EF4-FFF2-40B4-BE49-F238E27FC236}">
                    <a16:creationId xmlns:a16="http://schemas.microsoft.com/office/drawing/2014/main" id="{56E48851-A9B0-857D-B5E0-F1127B56C201}"/>
                  </a:ext>
                </a:extLst>
              </p:cNvPr>
              <p:cNvSpPr txBox="1"/>
              <p:nvPr/>
            </p:nvSpPr>
            <p:spPr>
              <a:xfrm>
                <a:off x="3949454" y="3249303"/>
                <a:ext cx="4292015" cy="461665"/>
              </a:xfrm>
              <a:prstGeom prst="rect">
                <a:avLst/>
              </a:prstGeom>
              <a:noFill/>
            </p:spPr>
            <p:txBody>
              <a:bodyPr wrap="square">
                <a:spAutoFit/>
              </a:bodyPr>
              <a:lstStyle/>
              <a:p>
                <a:r>
                  <a:rPr lang="en-US" sz="2400">
                    <a:hlinkClick r:id="rId3"/>
                  </a:rPr>
                  <a:t>Show Me Natural Communities</a:t>
                </a:r>
                <a:endParaRPr lang="en-US" sz="2400"/>
              </a:p>
            </p:txBody>
          </p:sp>
          <p:sp>
            <p:nvSpPr>
              <p:cNvPr id="11" name="TextBox 10">
                <a:extLst>
                  <a:ext uri="{FF2B5EF4-FFF2-40B4-BE49-F238E27FC236}">
                    <a16:creationId xmlns:a16="http://schemas.microsoft.com/office/drawing/2014/main" id="{FF774819-708C-AF74-4642-15BA443501EC}"/>
                  </a:ext>
                </a:extLst>
              </p:cNvPr>
              <p:cNvSpPr txBox="1"/>
              <p:nvPr/>
            </p:nvSpPr>
            <p:spPr>
              <a:xfrm>
                <a:off x="3048828" y="3249303"/>
                <a:ext cx="986459" cy="461665"/>
              </a:xfrm>
              <a:prstGeom prst="rect">
                <a:avLst/>
              </a:prstGeom>
              <a:noFill/>
            </p:spPr>
            <p:txBody>
              <a:bodyPr wrap="square">
                <a:spAutoFit/>
              </a:bodyPr>
              <a:lstStyle/>
              <a:p>
                <a:r>
                  <a:rPr lang="en-US" sz="2400" b="1">
                    <a:latin typeface="Avenir Next LT Pro" panose="020B0504020202020204" pitchFamily="34" charset="0"/>
                  </a:rPr>
                  <a:t>Link:</a:t>
                </a:r>
                <a:endParaRPr lang="en-US" sz="2400" b="1"/>
              </a:p>
            </p:txBody>
          </p:sp>
        </p:grpSp>
      </p:grpSp>
    </p:spTree>
    <p:extLst>
      <p:ext uri="{BB962C8B-B14F-4D97-AF65-F5344CB8AC3E}">
        <p14:creationId xmlns:p14="http://schemas.microsoft.com/office/powerpoint/2010/main" val="387535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0B0D-0C9E-3B24-1A6E-69BFCC41FC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4B3F83-2993-257A-563B-B0D65FAA3F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46821F0-506A-B82D-38B6-96A9EAB07CE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F64EF88-FEAA-762B-AD27-2137538FB59F}"/>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E0DAC9D0-6C94-46E7-9EAF-A34C20D4D2D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72FFDB-4F95-4C57-3EB8-8B52D614C0E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1026" name="Picture 2" descr="Landforms (Science Readers: Content and Literacy) eBook : William B ...">
            <a:extLst>
              <a:ext uri="{FF2B5EF4-FFF2-40B4-BE49-F238E27FC236}">
                <a16:creationId xmlns:a16="http://schemas.microsoft.com/office/drawing/2014/main" id="{EFF2E847-7C54-DBB0-FB3E-8BE5A0384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 y="78405"/>
            <a:ext cx="4735134" cy="608629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7ADDB408-2096-7FCC-77CC-4F3DF486525A}"/>
              </a:ext>
            </a:extLst>
          </p:cNvPr>
          <p:cNvGrpSpPr/>
          <p:nvPr/>
        </p:nvGrpSpPr>
        <p:grpSpPr>
          <a:xfrm>
            <a:off x="5043418" y="1749105"/>
            <a:ext cx="6847849" cy="2744889"/>
            <a:chOff x="5043418" y="1250951"/>
            <a:chExt cx="6847849" cy="2744889"/>
          </a:xfrm>
        </p:grpSpPr>
        <p:sp>
          <p:nvSpPr>
            <p:cNvPr id="7" name="TextBox 6">
              <a:extLst>
                <a:ext uri="{FF2B5EF4-FFF2-40B4-BE49-F238E27FC236}">
                  <a16:creationId xmlns:a16="http://schemas.microsoft.com/office/drawing/2014/main" id="{2961A4CA-CC94-2236-85FD-FA927A953695}"/>
                </a:ext>
              </a:extLst>
            </p:cNvPr>
            <p:cNvSpPr txBox="1"/>
            <p:nvPr/>
          </p:nvSpPr>
          <p:spPr>
            <a:xfrm>
              <a:off x="5505482" y="1250951"/>
              <a:ext cx="5923722" cy="2308324"/>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Landforms</a:t>
              </a:r>
              <a:r>
                <a:rPr lang="en-US" sz="4800">
                  <a:latin typeface="Avenir Next LT Pro" panose="020B0504020202020204" pitchFamily="34" charset="0"/>
                </a:rPr>
                <a:t> by William B. Rice.</a:t>
              </a:r>
            </a:p>
          </p:txBody>
        </p:sp>
        <p:grpSp>
          <p:nvGrpSpPr>
            <p:cNvPr id="13" name="Group 12">
              <a:extLst>
                <a:ext uri="{FF2B5EF4-FFF2-40B4-BE49-F238E27FC236}">
                  <a16:creationId xmlns:a16="http://schemas.microsoft.com/office/drawing/2014/main" id="{5EC45F53-84C4-B224-DCA6-4EDB50A3023E}"/>
                </a:ext>
              </a:extLst>
            </p:cNvPr>
            <p:cNvGrpSpPr/>
            <p:nvPr/>
          </p:nvGrpSpPr>
          <p:grpSpPr>
            <a:xfrm>
              <a:off x="5043418" y="3626508"/>
              <a:ext cx="6847849" cy="369332"/>
              <a:chOff x="5030275" y="3582359"/>
              <a:chExt cx="6847849" cy="369332"/>
            </a:xfrm>
          </p:grpSpPr>
          <p:sp>
            <p:nvSpPr>
              <p:cNvPr id="8" name="TextBox 7">
                <a:extLst>
                  <a:ext uri="{FF2B5EF4-FFF2-40B4-BE49-F238E27FC236}">
                    <a16:creationId xmlns:a16="http://schemas.microsoft.com/office/drawing/2014/main" id="{5A776B3F-137F-56B3-E378-21865FC55469}"/>
                  </a:ext>
                </a:extLst>
              </p:cNvPr>
              <p:cNvSpPr txBox="1"/>
              <p:nvPr/>
            </p:nvSpPr>
            <p:spPr>
              <a:xfrm>
                <a:off x="5030275" y="3582359"/>
                <a:ext cx="1263559" cy="369332"/>
              </a:xfrm>
              <a:prstGeom prst="rect">
                <a:avLst/>
              </a:prstGeom>
              <a:noFill/>
            </p:spPr>
            <p:txBody>
              <a:bodyPr wrap="square">
                <a:spAutoFit/>
              </a:bodyPr>
              <a:lstStyle/>
              <a:p>
                <a:r>
                  <a:rPr lang="en-US" sz="1800" b="1">
                    <a:latin typeface="Avenir Next LT Pro" panose="020B0504020202020204" pitchFamily="34" charset="0"/>
                  </a:rPr>
                  <a:t>Epic Link:</a:t>
                </a:r>
                <a:endParaRPr lang="en-US"/>
              </a:p>
            </p:txBody>
          </p:sp>
          <p:sp>
            <p:nvSpPr>
              <p:cNvPr id="11" name="TextBox 10">
                <a:extLst>
                  <a:ext uri="{FF2B5EF4-FFF2-40B4-BE49-F238E27FC236}">
                    <a16:creationId xmlns:a16="http://schemas.microsoft.com/office/drawing/2014/main" id="{61BC170C-498D-FA4D-AB0C-9D57CDC9711B}"/>
                  </a:ext>
                </a:extLst>
              </p:cNvPr>
              <p:cNvSpPr txBox="1"/>
              <p:nvPr/>
            </p:nvSpPr>
            <p:spPr>
              <a:xfrm>
                <a:off x="6293834" y="3582359"/>
                <a:ext cx="5584290" cy="369332"/>
              </a:xfrm>
              <a:prstGeom prst="rect">
                <a:avLst/>
              </a:prstGeom>
              <a:noFill/>
            </p:spPr>
            <p:txBody>
              <a:bodyPr wrap="square">
                <a:spAutoFit/>
              </a:bodyPr>
              <a:lstStyle/>
              <a:p>
                <a:r>
                  <a:rPr lang="en-US" sz="1800">
                    <a:effectLst/>
                    <a:latin typeface="Segoe UI" panose="020B0502040204020203" pitchFamily="34" charset="0"/>
                    <a:hlinkClick r:id="rId4"/>
                  </a:rPr>
                  <a:t>https://www.getepic.com/book/47200837/landforms</a:t>
                </a:r>
                <a:r>
                  <a:rPr lang="en-US" sz="1800">
                    <a:effectLst/>
                    <a:latin typeface="Segoe UI" panose="020B0502040204020203" pitchFamily="34" charset="0"/>
                  </a:rPr>
                  <a:t> </a:t>
                </a:r>
                <a:endParaRPr lang="en-US"/>
              </a:p>
            </p:txBody>
          </p:sp>
        </p:grpSp>
      </p:grpSp>
    </p:spTree>
    <p:extLst>
      <p:ext uri="{BB962C8B-B14F-4D97-AF65-F5344CB8AC3E}">
        <p14:creationId xmlns:p14="http://schemas.microsoft.com/office/powerpoint/2010/main" val="398867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B81F-4435-870C-B532-E43065D65B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27B338-FB5D-63F1-B123-1D143CA04F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E85881-3AEF-5267-8BD1-0EE807F8479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75D37AC-6E42-67E5-73A1-D1631C87E5C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586488E5-C377-9407-31B0-9DF097A18D36}"/>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3163C2-64CF-956E-F239-E12506F2509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BA0EB2D3-6C6D-819F-00E3-7E3896A9764C}"/>
              </a:ext>
            </a:extLst>
          </p:cNvPr>
          <p:cNvSpPr txBox="1"/>
          <p:nvPr/>
        </p:nvSpPr>
        <p:spPr>
          <a:xfrm>
            <a:off x="597408" y="1653753"/>
            <a:ext cx="11082130" cy="3046988"/>
          </a:xfrm>
          <a:prstGeom prst="rect">
            <a:avLst/>
          </a:prstGeom>
          <a:noFill/>
        </p:spPr>
        <p:txBody>
          <a:bodyPr wrap="square">
            <a:spAutoFit/>
          </a:bodyPr>
          <a:lstStyle/>
          <a:p>
            <a:pPr algn="ctr"/>
            <a:r>
              <a:rPr lang="en-US" sz="4800">
                <a:latin typeface="Avenir Next LT Pro" panose="020B0504020202020204" pitchFamily="34" charset="0"/>
              </a:rPr>
              <a:t>What types of landforms do you notice in this book versus in the other book?</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Are they the </a:t>
            </a:r>
            <a:r>
              <a:rPr lang="en-US" sz="4800" b="1">
                <a:latin typeface="Avenir Next LT Pro" panose="020B0504020202020204" pitchFamily="34" charset="0"/>
              </a:rPr>
              <a:t>same</a:t>
            </a:r>
            <a:r>
              <a:rPr lang="en-US" sz="4800">
                <a:latin typeface="Avenir Next LT Pro" panose="020B0504020202020204" pitchFamily="34" charset="0"/>
              </a:rPr>
              <a:t>? Are they </a:t>
            </a:r>
            <a:r>
              <a:rPr lang="en-US" sz="4800" b="1">
                <a:latin typeface="Avenir Next LT Pro" panose="020B0504020202020204" pitchFamily="34" charset="0"/>
              </a:rPr>
              <a:t>different</a:t>
            </a:r>
            <a:r>
              <a:rPr lang="en-US" sz="4800">
                <a:latin typeface="Avenir Next LT Pro" panose="020B0504020202020204" pitchFamily="34" charset="0"/>
              </a:rPr>
              <a:t>?</a:t>
            </a:r>
          </a:p>
        </p:txBody>
      </p:sp>
    </p:spTree>
    <p:extLst>
      <p:ext uri="{BB962C8B-B14F-4D97-AF65-F5344CB8AC3E}">
        <p14:creationId xmlns:p14="http://schemas.microsoft.com/office/powerpoint/2010/main" val="249267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6A2F-9F96-14A4-AF03-BFC17E2CB6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3D21C6-9241-8132-2641-08118E514C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894684C-8EC4-5EED-17A4-21AF4222EC3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351E02D-246E-2BBB-CA54-14B2FEE92774}"/>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E099F879-9111-537A-6C06-325CFBC5562A}"/>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FF614A-A3B0-E4AE-81F6-D3809E4552C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83F17C7E-B499-94E6-469C-0A6E788BA1B1}"/>
              </a:ext>
            </a:extLst>
          </p:cNvPr>
          <p:cNvSpPr txBox="1"/>
          <p:nvPr/>
        </p:nvSpPr>
        <p:spPr>
          <a:xfrm>
            <a:off x="597408" y="1653753"/>
            <a:ext cx="11082130" cy="3046988"/>
          </a:xfrm>
          <a:prstGeom prst="rect">
            <a:avLst/>
          </a:prstGeom>
          <a:noFill/>
        </p:spPr>
        <p:txBody>
          <a:bodyPr wrap="square">
            <a:spAutoFit/>
          </a:bodyPr>
          <a:lstStyle/>
          <a:p>
            <a:pPr algn="ctr"/>
            <a:r>
              <a:rPr lang="en-US" sz="4800">
                <a:latin typeface="Avenir Next LT Pro" panose="020B0504020202020204" pitchFamily="34" charset="0"/>
              </a:rPr>
              <a:t>Revisit signs and index card drawings and classify the landforms and bodies of water based on </a:t>
            </a:r>
            <a:r>
              <a:rPr lang="en-US" sz="4800" b="1">
                <a:latin typeface="Avenir Next LT Pro" panose="020B0504020202020204" pitchFamily="34" charset="0"/>
              </a:rPr>
              <a:t>characteristics</a:t>
            </a:r>
            <a:r>
              <a:rPr lang="en-US" sz="4800">
                <a:latin typeface="Avenir Next LT Pro" panose="020B0504020202020204" pitchFamily="34" charset="0"/>
              </a:rPr>
              <a:t> learned!</a:t>
            </a:r>
          </a:p>
        </p:txBody>
      </p:sp>
    </p:spTree>
    <p:extLst>
      <p:ext uri="{BB962C8B-B14F-4D97-AF65-F5344CB8AC3E}">
        <p14:creationId xmlns:p14="http://schemas.microsoft.com/office/powerpoint/2010/main" val="315932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35AD-149E-7819-E93A-206773D80D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A2015F-4C4B-B640-C8B6-71ED4E3A5B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1262B80-B308-D66C-84C5-8D817E38B71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8D45807-0BD4-CCA7-5B3E-B9323725649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1BF9E143-716A-6D48-13AB-838FB7AD5231}"/>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59829D-E975-5D95-B6EC-1DA11B42FE3E}"/>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64A71F2A-F0D6-226D-7502-1D1E55DB2141}"/>
              </a:ext>
            </a:extLst>
          </p:cNvPr>
          <p:cNvSpPr txBox="1"/>
          <p:nvPr/>
        </p:nvSpPr>
        <p:spPr>
          <a:xfrm>
            <a:off x="337306" y="1258945"/>
            <a:ext cx="7624373" cy="3785652"/>
          </a:xfrm>
          <a:prstGeom prst="rect">
            <a:avLst/>
          </a:prstGeom>
          <a:noFill/>
        </p:spPr>
        <p:txBody>
          <a:bodyPr wrap="square">
            <a:spAutoFit/>
          </a:bodyPr>
          <a:lstStyle/>
          <a:p>
            <a:pPr algn="ctr"/>
            <a:r>
              <a:rPr lang="en-US" sz="4800">
                <a:latin typeface="Avenir Next LT Pro" panose="020B0504020202020204" pitchFamily="34" charset="0"/>
              </a:rPr>
              <a:t>Raise your hand when the description of the landform or body of water on the sign you are standing under is read.</a:t>
            </a:r>
          </a:p>
        </p:txBody>
      </p:sp>
      <p:pic>
        <p:nvPicPr>
          <p:cNvPr id="8" name="Graphic 7" descr="Man waving with hand">
            <a:extLst>
              <a:ext uri="{FF2B5EF4-FFF2-40B4-BE49-F238E27FC236}">
                <a16:creationId xmlns:a16="http://schemas.microsoft.com/office/drawing/2014/main" id="{053D5832-2F86-AFF4-2F94-5B2FC76AF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7343" y="1722718"/>
            <a:ext cx="3231014" cy="2869502"/>
          </a:xfrm>
          <a:prstGeom prst="rect">
            <a:avLst/>
          </a:prstGeom>
        </p:spPr>
      </p:pic>
    </p:spTree>
    <p:extLst>
      <p:ext uri="{BB962C8B-B14F-4D97-AF65-F5344CB8AC3E}">
        <p14:creationId xmlns:p14="http://schemas.microsoft.com/office/powerpoint/2010/main" val="2554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F1B07-643F-597C-CBAC-D7D7499FB1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069130-0779-EC69-6378-040F872B9A9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43226B-3A16-7DC8-CD60-39F3A563021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C785C02-A36F-6D00-38CE-F90771559AA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20D698C6-916F-C0A4-2D8C-A2B4200BD46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6A237C-A010-EF71-4104-8FDA2FEA1DB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D3413554-9C69-A667-E1CF-E5859E2670EA}"/>
              </a:ext>
            </a:extLst>
          </p:cNvPr>
          <p:cNvSpPr txBox="1"/>
          <p:nvPr/>
        </p:nvSpPr>
        <p:spPr>
          <a:xfrm>
            <a:off x="4510278" y="2330355"/>
            <a:ext cx="7222235" cy="1569660"/>
          </a:xfrm>
          <a:prstGeom prst="rect">
            <a:avLst/>
          </a:prstGeom>
          <a:noFill/>
        </p:spPr>
        <p:txBody>
          <a:bodyPr wrap="square">
            <a:spAutoFit/>
          </a:bodyPr>
          <a:lstStyle/>
          <a:p>
            <a:pPr algn="ctr"/>
            <a:r>
              <a:rPr lang="en-US" sz="4800" b="1">
                <a:latin typeface="Avenir Next LT Pro" panose="020B0504020202020204" pitchFamily="34" charset="0"/>
              </a:rPr>
              <a:t>Plains</a:t>
            </a:r>
            <a:r>
              <a:rPr lang="en-US" sz="4800">
                <a:latin typeface="Avenir Next LT Pro" panose="020B0504020202020204" pitchFamily="34" charset="0"/>
              </a:rPr>
              <a:t> – large area of flat land with few trees</a:t>
            </a:r>
          </a:p>
        </p:txBody>
      </p:sp>
      <p:pic>
        <p:nvPicPr>
          <p:cNvPr id="2050" name="Picture 2" descr="Pale&amp;#32;purple&amp;#32;coneflower&amp;#32;at&amp;#32;Hi-Lonesome&amp;#32;prairie&amp;#32;168-2">
            <a:extLst>
              <a:ext uri="{FF2B5EF4-FFF2-40B4-BE49-F238E27FC236}">
                <a16:creationId xmlns:a16="http://schemas.microsoft.com/office/drawing/2014/main" id="{75F29C66-1058-0B4F-A0AA-77DB6DFCECC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050792" cy="62303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9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E1E6-EBDC-F7BC-D6FE-697DC219D4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91ED10-4666-D435-FEE7-47F58D9EA59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D680A1-DF4B-BAEA-53F5-6022B6755FB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D7343CCC-2D22-A998-3C1D-CBBC76CCAFED}"/>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09CED213-497C-782B-6F23-2208EB3637A6}"/>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D1E718-99A7-31E6-9BB1-04F6C75A1D1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2" name="TextBox 11">
            <a:extLst>
              <a:ext uri="{FF2B5EF4-FFF2-40B4-BE49-F238E27FC236}">
                <a16:creationId xmlns:a16="http://schemas.microsoft.com/office/drawing/2014/main" id="{19434379-D760-BD2A-6991-A0C135BC1438}"/>
              </a:ext>
            </a:extLst>
          </p:cNvPr>
          <p:cNvSpPr txBox="1"/>
          <p:nvPr/>
        </p:nvSpPr>
        <p:spPr>
          <a:xfrm>
            <a:off x="2048281" y="1983518"/>
            <a:ext cx="8095437" cy="1569660"/>
          </a:xfrm>
          <a:prstGeom prst="rect">
            <a:avLst/>
          </a:prstGeom>
          <a:noFill/>
        </p:spPr>
        <p:txBody>
          <a:bodyPr wrap="square">
            <a:spAutoFit/>
          </a:bodyPr>
          <a:lstStyle/>
          <a:p>
            <a:pPr algn="ctr"/>
            <a:r>
              <a:rPr lang="en-US" sz="4800" b="1">
                <a:latin typeface="Avenir Next LT Pro" panose="020B0504020202020204" pitchFamily="34" charset="0"/>
              </a:rPr>
              <a:t>View</a:t>
            </a:r>
            <a:r>
              <a:rPr lang="en-US" sz="4800">
                <a:latin typeface="Avenir Next LT Pro" panose="020B0504020202020204" pitchFamily="34" charset="0"/>
              </a:rPr>
              <a:t> the </a:t>
            </a:r>
            <a:r>
              <a:rPr lang="en-US" sz="4800" i="1">
                <a:latin typeface="Avenir Next LT Pro" panose="020B0504020202020204" pitchFamily="34" charset="0"/>
              </a:rPr>
              <a:t>Nature’s Calling: Natural Areas </a:t>
            </a:r>
            <a:r>
              <a:rPr lang="en-US" sz="4800">
                <a:latin typeface="Avenir Next LT Pro" panose="020B0504020202020204" pitchFamily="34" charset="0"/>
              </a:rPr>
              <a:t>video.</a:t>
            </a:r>
          </a:p>
        </p:txBody>
      </p:sp>
      <p:grpSp>
        <p:nvGrpSpPr>
          <p:cNvPr id="15" name="Group 14">
            <a:extLst>
              <a:ext uri="{FF2B5EF4-FFF2-40B4-BE49-F238E27FC236}">
                <a16:creationId xmlns:a16="http://schemas.microsoft.com/office/drawing/2014/main" id="{6FFB882B-B8A8-784B-E679-D78AF9C87D54}"/>
              </a:ext>
            </a:extLst>
          </p:cNvPr>
          <p:cNvGrpSpPr/>
          <p:nvPr/>
        </p:nvGrpSpPr>
        <p:grpSpPr>
          <a:xfrm>
            <a:off x="3584220" y="3687642"/>
            <a:ext cx="5023557" cy="461666"/>
            <a:chOff x="3047999" y="3740078"/>
            <a:chExt cx="5023557" cy="461666"/>
          </a:xfrm>
        </p:grpSpPr>
        <p:sp>
          <p:nvSpPr>
            <p:cNvPr id="11" name="TextBox 10">
              <a:extLst>
                <a:ext uri="{FF2B5EF4-FFF2-40B4-BE49-F238E27FC236}">
                  <a16:creationId xmlns:a16="http://schemas.microsoft.com/office/drawing/2014/main" id="{91A3B46D-F8BD-B649-558C-85406CA238A4}"/>
                </a:ext>
              </a:extLst>
            </p:cNvPr>
            <p:cNvSpPr txBox="1"/>
            <p:nvPr/>
          </p:nvSpPr>
          <p:spPr>
            <a:xfrm>
              <a:off x="3858211" y="3740078"/>
              <a:ext cx="4213345" cy="461665"/>
            </a:xfrm>
            <a:prstGeom prst="rect">
              <a:avLst/>
            </a:prstGeom>
            <a:noFill/>
          </p:spPr>
          <p:txBody>
            <a:bodyPr wrap="square">
              <a:spAutoFit/>
            </a:bodyPr>
            <a:lstStyle/>
            <a:p>
              <a:r>
                <a:rPr lang="en-US" sz="2400">
                  <a:hlinkClick r:id="rId3"/>
                </a:rPr>
                <a:t>https://youtu.be/Ypj9QKE7ZtA</a:t>
              </a:r>
              <a:r>
                <a:rPr lang="en-US" sz="2400"/>
                <a:t> </a:t>
              </a:r>
            </a:p>
          </p:txBody>
        </p:sp>
        <p:sp>
          <p:nvSpPr>
            <p:cNvPr id="14" name="TextBox 13">
              <a:extLst>
                <a:ext uri="{FF2B5EF4-FFF2-40B4-BE49-F238E27FC236}">
                  <a16:creationId xmlns:a16="http://schemas.microsoft.com/office/drawing/2014/main" id="{88345662-C7D1-53F0-FA7C-5FF1AFCBAD2B}"/>
                </a:ext>
              </a:extLst>
            </p:cNvPr>
            <p:cNvSpPr txBox="1"/>
            <p:nvPr/>
          </p:nvSpPr>
          <p:spPr>
            <a:xfrm>
              <a:off x="3047999" y="3740079"/>
              <a:ext cx="970845" cy="461665"/>
            </a:xfrm>
            <a:prstGeom prst="rect">
              <a:avLst/>
            </a:prstGeom>
            <a:noFill/>
          </p:spPr>
          <p:txBody>
            <a:bodyPr wrap="square">
              <a:spAutoFit/>
            </a:bodyPr>
            <a:lstStyle/>
            <a:p>
              <a:r>
                <a:rPr lang="en-US" sz="2400" b="1">
                  <a:latin typeface="Avenir Next LT Pro" panose="020B0504020202020204" pitchFamily="34" charset="0"/>
                </a:rPr>
                <a:t>Link:</a:t>
              </a:r>
              <a:endParaRPr lang="en-US" sz="2400" b="1"/>
            </a:p>
          </p:txBody>
        </p:sp>
      </p:grpSp>
    </p:spTree>
    <p:extLst>
      <p:ext uri="{BB962C8B-B14F-4D97-AF65-F5344CB8AC3E}">
        <p14:creationId xmlns:p14="http://schemas.microsoft.com/office/powerpoint/2010/main" val="199158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2A9FA-0CFA-9596-7BCD-0EF777A093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AAC95F-AC21-D3F3-7975-0421D6425B9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27CC99-DA1E-FA21-43AC-8E962764206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07D64E3-CF2C-9100-8D48-FE1100DA810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71B63C7B-AB08-2C5A-AE5B-9E4143389158}"/>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1B44E2-E065-4F04-00C5-83F2314FC60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472966BE-0CE4-A2E0-1566-C4BFC27153FA}"/>
              </a:ext>
            </a:extLst>
          </p:cNvPr>
          <p:cNvSpPr txBox="1"/>
          <p:nvPr/>
        </p:nvSpPr>
        <p:spPr>
          <a:xfrm>
            <a:off x="4745797" y="1961802"/>
            <a:ext cx="7011923" cy="2308324"/>
          </a:xfrm>
          <a:prstGeom prst="rect">
            <a:avLst/>
          </a:prstGeom>
          <a:noFill/>
        </p:spPr>
        <p:txBody>
          <a:bodyPr wrap="square">
            <a:spAutoFit/>
          </a:bodyPr>
          <a:lstStyle/>
          <a:p>
            <a:pPr algn="ctr"/>
            <a:r>
              <a:rPr lang="en-US" sz="4800" b="1">
                <a:latin typeface="Avenir Next LT Pro" panose="020B0504020202020204" pitchFamily="34" charset="0"/>
              </a:rPr>
              <a:t>Mountain</a:t>
            </a:r>
            <a:r>
              <a:rPr lang="en-US" sz="4800">
                <a:latin typeface="Avenir Next LT Pro" panose="020B0504020202020204" pitchFamily="34" charset="0"/>
              </a:rPr>
              <a:t> – landform that rises high above its surroundings</a:t>
            </a:r>
          </a:p>
        </p:txBody>
      </p:sp>
      <p:pic>
        <p:nvPicPr>
          <p:cNvPr id="3074" name="Picture 2">
            <a:extLst>
              <a:ext uri="{FF2B5EF4-FFF2-40B4-BE49-F238E27FC236}">
                <a16:creationId xmlns:a16="http://schemas.microsoft.com/office/drawing/2014/main" id="{8988128F-DD5E-D456-0E83-1DB777AB417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31151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3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3637C-7B00-FFC2-ED0B-2095171F7D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69E62A-BF67-35DB-EAAC-7965460F607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5AA8A01-E8F6-6D8C-6EFC-026ECB3E887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09231DF-D54E-138D-6ED5-964302B8D03F}"/>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31E389A0-BC26-C951-D48F-7E5F37ABFDD5}"/>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871E46-FBF3-3378-F642-9DFD853F51B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B5EC6B2E-7F8B-CFEB-BFD0-8E673F679BB7}"/>
              </a:ext>
            </a:extLst>
          </p:cNvPr>
          <p:cNvSpPr txBox="1"/>
          <p:nvPr/>
        </p:nvSpPr>
        <p:spPr>
          <a:xfrm>
            <a:off x="5010149" y="2331134"/>
            <a:ext cx="6914388" cy="1569660"/>
          </a:xfrm>
          <a:prstGeom prst="rect">
            <a:avLst/>
          </a:prstGeom>
          <a:noFill/>
        </p:spPr>
        <p:txBody>
          <a:bodyPr wrap="square">
            <a:spAutoFit/>
          </a:bodyPr>
          <a:lstStyle/>
          <a:p>
            <a:pPr algn="ctr"/>
            <a:r>
              <a:rPr lang="en-US" sz="4800" b="1">
                <a:latin typeface="Avenir Next LT Pro" panose="020B0504020202020204" pitchFamily="34" charset="0"/>
              </a:rPr>
              <a:t>Hill</a:t>
            </a:r>
            <a:r>
              <a:rPr lang="en-US" sz="4800">
                <a:latin typeface="Avenir Next LT Pro" panose="020B0504020202020204" pitchFamily="34" charset="0"/>
              </a:rPr>
              <a:t> – raised land smaller than a mountain</a:t>
            </a:r>
          </a:p>
        </p:txBody>
      </p:sp>
      <p:pic>
        <p:nvPicPr>
          <p:cNvPr id="4098" name="Picture 2" descr="030718&amp;#32;riverbreaks&amp;#32;ca&amp;#32;ptg-28">
            <a:extLst>
              <a:ext uri="{FF2B5EF4-FFF2-40B4-BE49-F238E27FC236}">
                <a16:creationId xmlns:a16="http://schemas.microsoft.com/office/drawing/2014/main" id="{527AA089-484B-DA31-CF4B-33F14F22CA7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86020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3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10D6D-85DB-EFA0-B066-CBC8EB43E8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D4436B-2104-AF84-577F-644D83BCB46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E00EF5-B61E-76C6-3B4F-EF531450428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E8AA146-9AE2-D3D9-6E48-158165CC5D9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B9D595D8-FBC2-136C-E5E4-D975B13ACF15}"/>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CE51F1-736B-352F-9A93-611A9DD0D90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AD093CF7-53DF-05F8-6826-C0E64A30EBBB}"/>
              </a:ext>
            </a:extLst>
          </p:cNvPr>
          <p:cNvSpPr txBox="1"/>
          <p:nvPr/>
        </p:nvSpPr>
        <p:spPr>
          <a:xfrm>
            <a:off x="4634865" y="1965286"/>
            <a:ext cx="7091933" cy="2308324"/>
          </a:xfrm>
          <a:prstGeom prst="rect">
            <a:avLst/>
          </a:prstGeom>
          <a:noFill/>
        </p:spPr>
        <p:txBody>
          <a:bodyPr wrap="square">
            <a:spAutoFit/>
          </a:bodyPr>
          <a:lstStyle/>
          <a:p>
            <a:pPr algn="ctr"/>
            <a:r>
              <a:rPr lang="en-US" sz="4800" b="1">
                <a:latin typeface="Avenir Next LT Pro" panose="020B0504020202020204" pitchFamily="34" charset="0"/>
              </a:rPr>
              <a:t>Valley</a:t>
            </a:r>
            <a:r>
              <a:rPr lang="en-US" sz="4800">
                <a:latin typeface="Avenir Next LT Pro" panose="020B0504020202020204" pitchFamily="34" charset="0"/>
              </a:rPr>
              <a:t> – area of low land between two mountains or hills</a:t>
            </a:r>
          </a:p>
        </p:txBody>
      </p:sp>
      <p:pic>
        <p:nvPicPr>
          <p:cNvPr id="5122" name="Picture 2" descr="Gasconade&amp;#32;valley&amp;#95;1">
            <a:extLst>
              <a:ext uri="{FF2B5EF4-FFF2-40B4-BE49-F238E27FC236}">
                <a16:creationId xmlns:a16="http://schemas.microsoft.com/office/drawing/2014/main" id="{D99E69A4-22B4-8EC6-71FE-4F678DB96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169664" cy="62388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8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D999-0258-1F45-5B6F-C815EF9B9A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BA2605-50D8-2FAF-3023-4C69A027049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2551F2B-10E7-6734-8041-E8C17923AEE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5935631-B64C-52E9-B544-3BA52EC5F92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8B71090B-77F5-36DF-AC3E-1EDACD57AB54}"/>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1CBECB-C44B-9C9C-AFE6-84AAFB7BAF0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C122CECB-7740-AD71-9574-28250A26AFAA}"/>
              </a:ext>
            </a:extLst>
          </p:cNvPr>
          <p:cNvSpPr txBox="1"/>
          <p:nvPr/>
        </p:nvSpPr>
        <p:spPr>
          <a:xfrm>
            <a:off x="5495544" y="1592470"/>
            <a:ext cx="6289547" cy="3046988"/>
          </a:xfrm>
          <a:prstGeom prst="rect">
            <a:avLst/>
          </a:prstGeom>
          <a:noFill/>
        </p:spPr>
        <p:txBody>
          <a:bodyPr wrap="square">
            <a:spAutoFit/>
          </a:bodyPr>
          <a:lstStyle/>
          <a:p>
            <a:pPr algn="ctr"/>
            <a:r>
              <a:rPr lang="en-US" sz="4800" b="1">
                <a:latin typeface="Avenir Next LT Pro" panose="020B0504020202020204" pitchFamily="34" charset="0"/>
              </a:rPr>
              <a:t>Plateau</a:t>
            </a:r>
            <a:r>
              <a:rPr lang="en-US" sz="4800">
                <a:latin typeface="Avenir Next LT Pro" panose="020B0504020202020204" pitchFamily="34" charset="0"/>
              </a:rPr>
              <a:t> – large area of mostly flat land that is raised higher than land around it</a:t>
            </a:r>
          </a:p>
        </p:txBody>
      </p:sp>
      <p:pic>
        <p:nvPicPr>
          <p:cNvPr id="6146" name="Picture 2" descr="Near Kaiparowits Plateau, Utah | The Kaiparowits Plateau is … | Flickr">
            <a:extLst>
              <a:ext uri="{FF2B5EF4-FFF2-40B4-BE49-F238E27FC236}">
                <a16:creationId xmlns:a16="http://schemas.microsoft.com/office/drawing/2014/main" id="{2962BB9E-CC68-9B0C-507A-20056900527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21823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6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AD72-58E0-820C-DF9D-7D586D7DCE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C86A89-B564-396F-7469-80C029FADF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505A2C8-4543-FFEE-12B1-8F136F5D6BC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BD5EBE1-8223-37F2-225F-E9CDA55EC08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FA5B0EE3-7123-E663-612E-4F617B1C9DE5}"/>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8D6A6A-0687-7F35-591B-77D1F353E1E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DBCD53D7-B3A6-9B35-3085-C52673531877}"/>
              </a:ext>
            </a:extLst>
          </p:cNvPr>
          <p:cNvSpPr txBox="1"/>
          <p:nvPr/>
        </p:nvSpPr>
        <p:spPr>
          <a:xfrm>
            <a:off x="5145787" y="2330865"/>
            <a:ext cx="6051803" cy="1569660"/>
          </a:xfrm>
          <a:prstGeom prst="rect">
            <a:avLst/>
          </a:prstGeom>
          <a:noFill/>
        </p:spPr>
        <p:txBody>
          <a:bodyPr wrap="square">
            <a:spAutoFit/>
          </a:bodyPr>
          <a:lstStyle/>
          <a:p>
            <a:pPr algn="ctr"/>
            <a:r>
              <a:rPr lang="en-US" sz="4800" b="1">
                <a:latin typeface="Avenir Next LT Pro" panose="020B0504020202020204" pitchFamily="34" charset="0"/>
              </a:rPr>
              <a:t>Cave</a:t>
            </a:r>
            <a:r>
              <a:rPr lang="en-US" sz="4800">
                <a:latin typeface="Avenir Next LT Pro" panose="020B0504020202020204" pitchFamily="34" charset="0"/>
              </a:rPr>
              <a:t> – hollow place under the ground</a:t>
            </a:r>
          </a:p>
        </p:txBody>
      </p:sp>
      <p:pic>
        <p:nvPicPr>
          <p:cNvPr id="7170" name="Picture 2" descr="100309&amp;#32;onondaga&amp;#32;cave-14">
            <a:extLst>
              <a:ext uri="{FF2B5EF4-FFF2-40B4-BE49-F238E27FC236}">
                <a16:creationId xmlns:a16="http://schemas.microsoft.com/office/drawing/2014/main" id="{788E2BEF-CC2A-BF4D-3616-F9E88DECF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376" cy="62313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7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EA28-6740-A389-AFA1-2E7C4AB88F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61BA9A-912B-0E62-5276-D4D55A151A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7BA14C-C07E-AF0F-FD1F-A742AB5240D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A281E11-486E-A2E9-628C-53B6EE62EDED}"/>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B554F5D0-7217-BCE0-2270-E2C5085AB34C}"/>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A36973-F49E-8AE5-1D2F-3AD1A07F778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66A869AF-C262-ABF4-EC9F-B78CBF166DF5}"/>
              </a:ext>
            </a:extLst>
          </p:cNvPr>
          <p:cNvSpPr txBox="1"/>
          <p:nvPr/>
        </p:nvSpPr>
        <p:spPr>
          <a:xfrm>
            <a:off x="4782312" y="1961802"/>
            <a:ext cx="6655307" cy="2308324"/>
          </a:xfrm>
          <a:prstGeom prst="rect">
            <a:avLst/>
          </a:prstGeom>
          <a:noFill/>
        </p:spPr>
        <p:txBody>
          <a:bodyPr wrap="square">
            <a:spAutoFit/>
          </a:bodyPr>
          <a:lstStyle/>
          <a:p>
            <a:pPr algn="ctr"/>
            <a:r>
              <a:rPr lang="en-US" sz="4800" b="1">
                <a:latin typeface="Avenir Next LT Pro" panose="020B0504020202020204" pitchFamily="34" charset="0"/>
              </a:rPr>
              <a:t>River</a:t>
            </a:r>
            <a:r>
              <a:rPr lang="en-US" sz="4800">
                <a:latin typeface="Avenir Next LT Pro" panose="020B0504020202020204" pitchFamily="34" charset="0"/>
              </a:rPr>
              <a:t> – a ribbon-like body of freshwater that flows downhill</a:t>
            </a:r>
          </a:p>
        </p:txBody>
      </p:sp>
      <p:pic>
        <p:nvPicPr>
          <p:cNvPr id="8194" name="Picture 2" descr="Jack&amp;#39;s&amp;#32;Fork&amp;#32;River&amp;#32;in&amp;#32;summer&amp;#95;08">
            <a:extLst>
              <a:ext uri="{FF2B5EF4-FFF2-40B4-BE49-F238E27FC236}">
                <a16:creationId xmlns:a16="http://schemas.microsoft.com/office/drawing/2014/main" id="{E7D12CE8-70C3-C2EB-60E3-2007EBE16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577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A482-AA50-51EB-5009-D30BF0992A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A02B3A-DB17-E700-B264-A9DEB273C1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4015292-4D65-04EF-F39D-83E53030418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45BC3E3-93B6-F8D7-A766-E68668C1AA64}"/>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EBCC69F4-7A86-ACF9-FDA7-A84C142AE382}"/>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D4AEBB1-AB30-3E3C-D605-B4A3720364D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860441C5-CAA0-EB05-96A5-6BDD5F02334F}"/>
              </a:ext>
            </a:extLst>
          </p:cNvPr>
          <p:cNvSpPr txBox="1"/>
          <p:nvPr/>
        </p:nvSpPr>
        <p:spPr>
          <a:xfrm>
            <a:off x="5377433" y="1969497"/>
            <a:ext cx="5887211" cy="2308324"/>
          </a:xfrm>
          <a:prstGeom prst="rect">
            <a:avLst/>
          </a:prstGeom>
          <a:noFill/>
        </p:spPr>
        <p:txBody>
          <a:bodyPr wrap="square">
            <a:spAutoFit/>
          </a:bodyPr>
          <a:lstStyle/>
          <a:p>
            <a:pPr algn="ctr"/>
            <a:r>
              <a:rPr lang="en-US" sz="4800" b="1">
                <a:latin typeface="Avenir Next LT Pro" panose="020B0504020202020204" pitchFamily="34" charset="0"/>
              </a:rPr>
              <a:t>Stream</a:t>
            </a:r>
            <a:r>
              <a:rPr lang="en-US" sz="4800">
                <a:latin typeface="Avenir Next LT Pro" panose="020B0504020202020204" pitchFamily="34" charset="0"/>
              </a:rPr>
              <a:t> – a flowing body of freshwater smaller than a river</a:t>
            </a:r>
          </a:p>
        </p:txBody>
      </p:sp>
      <p:pic>
        <p:nvPicPr>
          <p:cNvPr id="9218" name="Picture 2" descr="060316&amp;#32;clifty&amp;#32;creek-7-byn082723">
            <a:extLst>
              <a:ext uri="{FF2B5EF4-FFF2-40B4-BE49-F238E27FC236}">
                <a16:creationId xmlns:a16="http://schemas.microsoft.com/office/drawing/2014/main" id="{B4D6986B-6F38-ACED-2BCB-08D7128A93B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630072"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8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181FC-CAE8-E618-687B-98C55B7840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F72E2A-B002-5A14-6B9C-3A84182270B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9FDAF2-3EBC-ACA9-F19A-9B59BE8BB28B}"/>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A8D78B6-A3CD-861B-AAA0-8E088C41DFC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96606478-A7B1-0B1C-6AE0-ACFDD7EDE734}"/>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5DAAED-89ED-C04A-292D-7306E354412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8BFE1C2E-DC6A-F7CE-9488-18AE2E22E45B}"/>
              </a:ext>
            </a:extLst>
          </p:cNvPr>
          <p:cNvSpPr txBox="1"/>
          <p:nvPr/>
        </p:nvSpPr>
        <p:spPr>
          <a:xfrm>
            <a:off x="4414446" y="1961802"/>
            <a:ext cx="7514843" cy="2308324"/>
          </a:xfrm>
          <a:prstGeom prst="rect">
            <a:avLst/>
          </a:prstGeom>
          <a:noFill/>
        </p:spPr>
        <p:txBody>
          <a:bodyPr wrap="square">
            <a:spAutoFit/>
          </a:bodyPr>
          <a:lstStyle/>
          <a:p>
            <a:pPr algn="ctr"/>
            <a:r>
              <a:rPr lang="en-US" sz="4800" b="1">
                <a:latin typeface="Avenir Next LT Pro" panose="020B0504020202020204" pitchFamily="34" charset="0"/>
              </a:rPr>
              <a:t>Lake</a:t>
            </a:r>
            <a:r>
              <a:rPr lang="en-US" sz="4800">
                <a:latin typeface="Avenir Next LT Pro" panose="020B0504020202020204" pitchFamily="34" charset="0"/>
              </a:rPr>
              <a:t> – large body of water surrounded by land and not part of an ocean</a:t>
            </a:r>
          </a:p>
        </p:txBody>
      </p:sp>
      <p:pic>
        <p:nvPicPr>
          <p:cNvPr id="10242" name="Picture 2" descr="102908&amp;#32;council&amp;#32;bluff&amp;#32;lake-34">
            <a:extLst>
              <a:ext uri="{FF2B5EF4-FFF2-40B4-BE49-F238E27FC236}">
                <a16:creationId xmlns:a16="http://schemas.microsoft.com/office/drawing/2014/main" id="{F349438D-3896-EF2A-C82C-1FCE9A0CA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7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1B0FD-C9D3-7E52-E7B4-69F89294B0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734E88-A2F2-E91D-519E-240C032D0AC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90AE8A-461B-E530-C0CF-4BC90B5DF37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55A1FED-A0AF-C415-5F60-AE8B730E95F9}"/>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9693191C-0CE9-DF00-8E96-3E965E998A64}"/>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F1FCE8-FCB0-45B7-EAF0-8F8BBC3E5BA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98B56622-9698-E5E6-5EA6-F8A908FD1486}"/>
              </a:ext>
            </a:extLst>
          </p:cNvPr>
          <p:cNvSpPr txBox="1"/>
          <p:nvPr/>
        </p:nvSpPr>
        <p:spPr>
          <a:xfrm>
            <a:off x="4455415" y="2330865"/>
            <a:ext cx="7432547" cy="1569660"/>
          </a:xfrm>
          <a:prstGeom prst="rect">
            <a:avLst/>
          </a:prstGeom>
          <a:noFill/>
        </p:spPr>
        <p:txBody>
          <a:bodyPr wrap="square">
            <a:spAutoFit/>
          </a:bodyPr>
          <a:lstStyle/>
          <a:p>
            <a:pPr algn="ctr"/>
            <a:r>
              <a:rPr lang="en-US" sz="4800" b="1">
                <a:latin typeface="Avenir Next LT Pro" panose="020B0504020202020204" pitchFamily="34" charset="0"/>
              </a:rPr>
              <a:t>Pond</a:t>
            </a:r>
            <a:r>
              <a:rPr lang="en-US" sz="4800">
                <a:latin typeface="Avenir Next LT Pro" panose="020B0504020202020204" pitchFamily="34" charset="0"/>
              </a:rPr>
              <a:t> – small body of water surrounded by land</a:t>
            </a:r>
          </a:p>
        </p:txBody>
      </p:sp>
      <p:pic>
        <p:nvPicPr>
          <p:cNvPr id="11266" name="Picture 2" descr="091812&amp;#32;blue&amp;#32;pond&amp;#32;na-50">
            <a:extLst>
              <a:ext uri="{FF2B5EF4-FFF2-40B4-BE49-F238E27FC236}">
                <a16:creationId xmlns:a16="http://schemas.microsoft.com/office/drawing/2014/main" id="{E90FC9D0-9388-00D0-6068-F8044ECA6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376" cy="62313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7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1AB7-5ED5-259F-65F7-102E7643A5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B5665F-7435-9CAE-72D7-02CD17A4CB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026CFAC-3D9D-579C-24EF-AF0DFFA7D2E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50D31E4-F874-FBB4-0B90-9B454602AA8E}"/>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49D17FA8-98FD-1AB8-AD40-95ABBAFEA9AE}"/>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266EB1-F9A1-2098-45A1-41DAC87ABF1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1CE85185-179A-D7E1-495A-AC31B825CD1A}"/>
              </a:ext>
            </a:extLst>
          </p:cNvPr>
          <p:cNvSpPr txBox="1"/>
          <p:nvPr/>
        </p:nvSpPr>
        <p:spPr>
          <a:xfrm>
            <a:off x="5042938" y="853806"/>
            <a:ext cx="6847331" cy="4524315"/>
          </a:xfrm>
          <a:prstGeom prst="rect">
            <a:avLst/>
          </a:prstGeom>
          <a:noFill/>
        </p:spPr>
        <p:txBody>
          <a:bodyPr wrap="square">
            <a:spAutoFit/>
          </a:bodyPr>
          <a:lstStyle/>
          <a:p>
            <a:pPr algn="ctr"/>
            <a:r>
              <a:rPr lang="en-US" sz="4800" b="1">
                <a:latin typeface="Avenir Next LT Pro" panose="020B0504020202020204" pitchFamily="34" charset="0"/>
              </a:rPr>
              <a:t>Wetlands</a:t>
            </a:r>
            <a:r>
              <a:rPr lang="en-US" sz="4800">
                <a:latin typeface="Avenir Next LT Pro" panose="020B0504020202020204" pitchFamily="34" charset="0"/>
              </a:rPr>
              <a:t> – area of land covered by shallow water or that has soils that are saturated with water either sometimes or all the time</a:t>
            </a:r>
          </a:p>
        </p:txBody>
      </p:sp>
      <p:pic>
        <p:nvPicPr>
          <p:cNvPr id="12292" name="Picture 4" descr="021224&amp;#32;fountain&amp;#32;grove&amp;#32;ptg-7">
            <a:extLst>
              <a:ext uri="{FF2B5EF4-FFF2-40B4-BE49-F238E27FC236}">
                <a16:creationId xmlns:a16="http://schemas.microsoft.com/office/drawing/2014/main" id="{578EBE6A-5AE2-2FB9-406A-0CC297C61D3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78388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4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F31C-4778-9FA0-CD96-22572FA751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99B318-625B-C799-0C11-8D04E1CC69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DF283F-1F45-2608-EEA9-42C2E1EB58B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1735ACDC-67C9-764E-6ABF-20B386205027}"/>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1F9AF5ED-AA87-AFB6-5877-B7B4F02F4C3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AEF70C-DA6F-EBAE-6F7F-A30633F354D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11" name="Picture 10" descr="A picture containing timeline&#10;&#10;AI-generated content may be incorrect.">
            <a:extLst>
              <a:ext uri="{FF2B5EF4-FFF2-40B4-BE49-F238E27FC236}">
                <a16:creationId xmlns:a16="http://schemas.microsoft.com/office/drawing/2014/main" id="{B82186EF-0004-7E95-C0D1-10D1E662D6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4377" y="116496"/>
            <a:ext cx="4634679" cy="6046981"/>
          </a:xfrm>
          <a:prstGeom prst="rect">
            <a:avLst/>
          </a:prstGeom>
          <a:ln>
            <a:solidFill>
              <a:schemeClr val="tx1"/>
            </a:solidFill>
          </a:ln>
        </p:spPr>
      </p:pic>
      <p:pic>
        <p:nvPicPr>
          <p:cNvPr id="12" name="Picture 11" descr="A picture containing website&#10;&#10;AI-generated content may be incorrect.">
            <a:extLst>
              <a:ext uri="{FF2B5EF4-FFF2-40B4-BE49-F238E27FC236}">
                <a16:creationId xmlns:a16="http://schemas.microsoft.com/office/drawing/2014/main" id="{82E6DB61-A987-E635-2EF0-2F8B28B16A5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28828" y="119322"/>
            <a:ext cx="4634679" cy="6059271"/>
          </a:xfrm>
          <a:prstGeom prst="rect">
            <a:avLst/>
          </a:prstGeom>
          <a:ln>
            <a:solidFill>
              <a:schemeClr val="tx1"/>
            </a:solidFill>
          </a:ln>
        </p:spPr>
      </p:pic>
    </p:spTree>
    <p:extLst>
      <p:ext uri="{BB962C8B-B14F-4D97-AF65-F5344CB8AC3E}">
        <p14:creationId xmlns:p14="http://schemas.microsoft.com/office/powerpoint/2010/main" val="102248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C436-0D58-8F89-545D-F40717CBC4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33B8B-35F3-14E3-6E28-2B0A1EA488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4D89B8-3147-1457-98B0-CC33CB81FC5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611E3DB-7863-8625-30E0-992B0C0D52FA}"/>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AD9FEC89-A758-6FEE-2A6B-DB130C541F30}"/>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84D8A-366B-7488-87FA-8BA99E1C8D7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3B6005CA-8717-EF95-186D-89F326A6755B}"/>
              </a:ext>
            </a:extLst>
          </p:cNvPr>
          <p:cNvSpPr txBox="1"/>
          <p:nvPr/>
        </p:nvSpPr>
        <p:spPr>
          <a:xfrm>
            <a:off x="4479811" y="1961652"/>
            <a:ext cx="7137156" cy="2308324"/>
          </a:xfrm>
          <a:prstGeom prst="rect">
            <a:avLst/>
          </a:prstGeom>
          <a:noFill/>
        </p:spPr>
        <p:txBody>
          <a:bodyPr wrap="square">
            <a:spAutoFit/>
          </a:bodyPr>
          <a:lstStyle/>
          <a:p>
            <a:pPr algn="ctr"/>
            <a:r>
              <a:rPr lang="en-US" sz="4800" b="1">
                <a:latin typeface="Avenir Next LT Pro" panose="020B0504020202020204" pitchFamily="34" charset="0"/>
              </a:rPr>
              <a:t>Canyon</a:t>
            </a:r>
            <a:r>
              <a:rPr lang="en-US" sz="4800">
                <a:latin typeface="Avenir Next LT Pro" panose="020B0504020202020204" pitchFamily="34" charset="0"/>
              </a:rPr>
              <a:t> – a deep valley with steep sides usually formed by a river</a:t>
            </a:r>
          </a:p>
        </p:txBody>
      </p:sp>
      <p:pic>
        <p:nvPicPr>
          <p:cNvPr id="13314" name="Picture 2" descr="102408&amp;#32;hickory&amp;#32;canyon-32">
            <a:extLst>
              <a:ext uri="{FF2B5EF4-FFF2-40B4-BE49-F238E27FC236}">
                <a16:creationId xmlns:a16="http://schemas.microsoft.com/office/drawing/2014/main" id="{876EDE36-AF9B-573C-315C-6B01C6EAC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0"/>
            <a:ext cx="4143612" cy="62197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31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FEE3A-61D2-05DB-D077-8A92B0301B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97C551-69E7-FE57-F874-354BEF5355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D9A7AC3-1C15-9C88-E803-AD9A884D56E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8DF0E8D-1983-1022-28C8-BC922DDC5156}"/>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522E0935-FA19-1796-5F01-9F620DA6CB41}"/>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70ED15-5161-025B-F71D-26B8461960A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8F5B8BC5-0B26-081F-0C6D-AF2E972DCB03}"/>
              </a:ext>
            </a:extLst>
          </p:cNvPr>
          <p:cNvSpPr txBox="1"/>
          <p:nvPr/>
        </p:nvSpPr>
        <p:spPr>
          <a:xfrm>
            <a:off x="5150224" y="1963265"/>
            <a:ext cx="6634237" cy="2308324"/>
          </a:xfrm>
          <a:prstGeom prst="rect">
            <a:avLst/>
          </a:prstGeom>
          <a:noFill/>
        </p:spPr>
        <p:txBody>
          <a:bodyPr wrap="square">
            <a:spAutoFit/>
          </a:bodyPr>
          <a:lstStyle/>
          <a:p>
            <a:pPr algn="ctr"/>
            <a:r>
              <a:rPr lang="en-US" sz="4800" b="1">
                <a:latin typeface="Avenir Next LT Pro" panose="020B0504020202020204" pitchFamily="34" charset="0"/>
              </a:rPr>
              <a:t>Ocean</a:t>
            </a:r>
            <a:r>
              <a:rPr lang="en-US" sz="4800">
                <a:latin typeface="Avenir Next LT Pro" panose="020B0504020202020204" pitchFamily="34" charset="0"/>
              </a:rPr>
              <a:t> – huge body of salt water covering most of the Earth</a:t>
            </a:r>
          </a:p>
        </p:txBody>
      </p:sp>
      <p:pic>
        <p:nvPicPr>
          <p:cNvPr id="11" name="Picture 10" descr="People with child on beach">
            <a:extLst>
              <a:ext uri="{FF2B5EF4-FFF2-40B4-BE49-F238E27FC236}">
                <a16:creationId xmlns:a16="http://schemas.microsoft.com/office/drawing/2014/main" id="{F342895C-5BEA-B047-C25B-99FCA8EA198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 y="0"/>
            <a:ext cx="4809744" cy="6234854"/>
          </a:xfrm>
          <a:prstGeom prst="rect">
            <a:avLst/>
          </a:prstGeom>
          <a:effectLst>
            <a:softEdge rad="635000"/>
          </a:effectLst>
        </p:spPr>
      </p:pic>
    </p:spTree>
    <p:extLst>
      <p:ext uri="{BB962C8B-B14F-4D97-AF65-F5344CB8AC3E}">
        <p14:creationId xmlns:p14="http://schemas.microsoft.com/office/powerpoint/2010/main" val="1210523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78D3-EB3B-6CD2-C594-664055F441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AD5240-2F03-AA03-4986-47909857EA3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ADE003A-864C-6DAD-CAF6-E301B82198F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90C83A6-8503-FC58-A964-DD441E61B4A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09B86CC0-308C-E909-E97B-4E87BE50083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1D0448-C8AA-9CFA-A374-B455D1869FE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9F2230EC-7949-8146-63D8-964A304FE321}"/>
              </a:ext>
            </a:extLst>
          </p:cNvPr>
          <p:cNvSpPr txBox="1"/>
          <p:nvPr/>
        </p:nvSpPr>
        <p:spPr>
          <a:xfrm>
            <a:off x="5054844" y="1969497"/>
            <a:ext cx="7137156" cy="2308324"/>
          </a:xfrm>
          <a:prstGeom prst="rect">
            <a:avLst/>
          </a:prstGeom>
          <a:noFill/>
        </p:spPr>
        <p:txBody>
          <a:bodyPr wrap="square">
            <a:spAutoFit/>
          </a:bodyPr>
          <a:lstStyle/>
          <a:p>
            <a:pPr algn="ctr"/>
            <a:r>
              <a:rPr lang="en-US" sz="4800" b="1">
                <a:latin typeface="Avenir Next LT Pro" panose="020B0504020202020204" pitchFamily="34" charset="0"/>
              </a:rPr>
              <a:t>Gulf</a:t>
            </a:r>
            <a:r>
              <a:rPr lang="en-US" sz="4800">
                <a:latin typeface="Avenir Next LT Pro" panose="020B0504020202020204" pitchFamily="34" charset="0"/>
              </a:rPr>
              <a:t> – body of ocean surrounded by land on three sides</a:t>
            </a:r>
          </a:p>
        </p:txBody>
      </p:sp>
      <p:pic>
        <p:nvPicPr>
          <p:cNvPr id="14338" name="Picture 2" descr="Gulf of Mexico and Caribbean Sea | Data Basin">
            <a:extLst>
              <a:ext uri="{FF2B5EF4-FFF2-40B4-BE49-F238E27FC236}">
                <a16:creationId xmlns:a16="http://schemas.microsoft.com/office/drawing/2014/main" id="{DA719FE4-4432-9C9C-BC76-1F382C40132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47438"/>
          <a:stretch>
            <a:fillRect/>
          </a:stretch>
        </p:blipFill>
        <p:spPr bwMode="auto">
          <a:xfrm>
            <a:off x="-1" y="0"/>
            <a:ext cx="4949845"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12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DBCA-8A3D-5EF3-AE36-581AC74DC5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331FD8-DE70-7B99-8670-FE918282E45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0955D0-12F2-AB3F-D5AE-D6A94C855F3D}"/>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83C5D75-77B3-2D0C-3DAC-1133F5F2F65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D23575DA-B10C-2EDE-A011-2C12D1F8979F}"/>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74F379-2366-C9CB-A305-A8D775E562E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F612733D-14FC-9FEC-DF09-FE7506CBEFD9}"/>
              </a:ext>
            </a:extLst>
          </p:cNvPr>
          <p:cNvSpPr txBox="1"/>
          <p:nvPr/>
        </p:nvSpPr>
        <p:spPr>
          <a:xfrm>
            <a:off x="4652720" y="2331134"/>
            <a:ext cx="7137156" cy="1569660"/>
          </a:xfrm>
          <a:prstGeom prst="rect">
            <a:avLst/>
          </a:prstGeom>
          <a:noFill/>
        </p:spPr>
        <p:txBody>
          <a:bodyPr wrap="square">
            <a:spAutoFit/>
          </a:bodyPr>
          <a:lstStyle/>
          <a:p>
            <a:pPr algn="ctr"/>
            <a:r>
              <a:rPr lang="en-US" sz="4800" b="1">
                <a:latin typeface="Avenir Next LT Pro" panose="020B0504020202020204" pitchFamily="34" charset="0"/>
              </a:rPr>
              <a:t>Desert</a:t>
            </a:r>
            <a:r>
              <a:rPr lang="en-US" sz="4800">
                <a:latin typeface="Avenir Next LT Pro" panose="020B0504020202020204" pitchFamily="34" charset="0"/>
              </a:rPr>
              <a:t> – very dry place that gets little rain</a:t>
            </a:r>
          </a:p>
        </p:txBody>
      </p:sp>
      <p:pic>
        <p:nvPicPr>
          <p:cNvPr id="8" name="Picture 7" descr="Desert landscape">
            <a:extLst>
              <a:ext uri="{FF2B5EF4-FFF2-40B4-BE49-F238E27FC236}">
                <a16:creationId xmlns:a16="http://schemas.microsoft.com/office/drawing/2014/main" id="{379FEE0F-DE52-A9F7-AE17-81DC87C57E5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4553712" cy="6231928"/>
          </a:xfrm>
          <a:prstGeom prst="rect">
            <a:avLst/>
          </a:prstGeom>
          <a:effectLst>
            <a:softEdge rad="635000"/>
          </a:effectLst>
        </p:spPr>
      </p:pic>
    </p:spTree>
    <p:extLst>
      <p:ext uri="{BB962C8B-B14F-4D97-AF65-F5344CB8AC3E}">
        <p14:creationId xmlns:p14="http://schemas.microsoft.com/office/powerpoint/2010/main" val="117435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B4B1-1186-EBEA-6062-939F9976B1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EA0EF6-F69F-7196-F95A-497D54EBD2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6157CC-F8CF-7DBD-0A2D-D7E57DD4E07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8483778-ED9A-D4AD-D2D3-727BE476171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AA6A376F-B748-88B4-B1A8-9BB2F0F725E7}"/>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D63893-994B-D78D-F640-C68837D6003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42C7B0B6-2280-0BC7-7666-9A77B041AF06}"/>
              </a:ext>
            </a:extLst>
          </p:cNvPr>
          <p:cNvSpPr txBox="1"/>
          <p:nvPr/>
        </p:nvSpPr>
        <p:spPr>
          <a:xfrm>
            <a:off x="6060186" y="1603150"/>
            <a:ext cx="5521451" cy="3046988"/>
          </a:xfrm>
          <a:prstGeom prst="rect">
            <a:avLst/>
          </a:prstGeom>
          <a:noFill/>
        </p:spPr>
        <p:txBody>
          <a:bodyPr wrap="square">
            <a:spAutoFit/>
          </a:bodyPr>
          <a:lstStyle/>
          <a:p>
            <a:pPr algn="ctr"/>
            <a:r>
              <a:rPr lang="en-US" sz="4800" b="1">
                <a:latin typeface="Avenir Next LT Pro" panose="020B0504020202020204" pitchFamily="34" charset="0"/>
              </a:rPr>
              <a:t>Bay</a:t>
            </a:r>
            <a:r>
              <a:rPr lang="en-US" sz="4800">
                <a:latin typeface="Avenir Next LT Pro" panose="020B0504020202020204" pitchFamily="34" charset="0"/>
              </a:rPr>
              <a:t> – a small part of ocean surrounded on many sides by land</a:t>
            </a:r>
          </a:p>
        </p:txBody>
      </p:sp>
      <p:pic>
        <p:nvPicPr>
          <p:cNvPr id="8" name="Picture 7" descr="Guanabara Bay Rio de Janeiro Brazil">
            <a:extLst>
              <a:ext uri="{FF2B5EF4-FFF2-40B4-BE49-F238E27FC236}">
                <a16:creationId xmlns:a16="http://schemas.microsoft.com/office/drawing/2014/main" id="{C37A23C9-E5EA-678A-582F-D6FE385DD01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5449824" cy="6249798"/>
          </a:xfrm>
          <a:prstGeom prst="rect">
            <a:avLst/>
          </a:prstGeom>
          <a:effectLst>
            <a:softEdge rad="635000"/>
          </a:effectLst>
        </p:spPr>
      </p:pic>
    </p:spTree>
    <p:extLst>
      <p:ext uri="{BB962C8B-B14F-4D97-AF65-F5344CB8AC3E}">
        <p14:creationId xmlns:p14="http://schemas.microsoft.com/office/powerpoint/2010/main" val="3945821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3FCB-61FA-E9EE-413A-7EE0B1438C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739EC6-62BF-70E6-926C-B943C81A52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6B7890-8008-7CD2-F64B-D82363044F5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5B61F55-6B9B-BDDE-9944-002F73E336C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36211B47-AB98-7121-AE7A-F7CFED360287}"/>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A29C16-B649-D0EA-85FA-A8A8C00C923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72F608D5-D9B7-B42A-D773-494F1ABCD992}"/>
              </a:ext>
            </a:extLst>
          </p:cNvPr>
          <p:cNvSpPr txBox="1"/>
          <p:nvPr/>
        </p:nvSpPr>
        <p:spPr>
          <a:xfrm>
            <a:off x="5123423" y="1961652"/>
            <a:ext cx="7137156" cy="2308324"/>
          </a:xfrm>
          <a:prstGeom prst="rect">
            <a:avLst/>
          </a:prstGeom>
          <a:noFill/>
        </p:spPr>
        <p:txBody>
          <a:bodyPr wrap="square">
            <a:spAutoFit/>
          </a:bodyPr>
          <a:lstStyle/>
          <a:p>
            <a:pPr algn="ctr"/>
            <a:r>
              <a:rPr lang="en-US" sz="4800" b="1">
                <a:latin typeface="Avenir Next LT Pro" panose="020B0504020202020204" pitchFamily="34" charset="0"/>
              </a:rPr>
              <a:t>Peninsula</a:t>
            </a:r>
            <a:r>
              <a:rPr lang="en-US" sz="4800">
                <a:latin typeface="Avenir Next LT Pro" panose="020B0504020202020204" pitchFamily="34" charset="0"/>
              </a:rPr>
              <a:t> – piece of land surrounded by water on three sides</a:t>
            </a:r>
          </a:p>
        </p:txBody>
      </p:sp>
      <p:pic>
        <p:nvPicPr>
          <p:cNvPr id="15362" name="Picture 2" descr="Peninsula by Peninsula – Hospitality Net">
            <a:extLst>
              <a:ext uri="{FF2B5EF4-FFF2-40B4-BE49-F238E27FC236}">
                <a16:creationId xmlns:a16="http://schemas.microsoft.com/office/drawing/2014/main" id="{7DC676C3-66E5-C9D6-4D65-0A6EC09BBC9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281248"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7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D3CEB-C4C4-EA03-A14E-8728849D9A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784A8F-9CDA-AA37-DDD4-1D025D2373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677721-E22F-70B0-BFCD-6A2396CB8A1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9F4964D-8E05-ABED-AE2E-4C24C4FC3864}"/>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7D20CEEB-07EC-FBEA-0EBC-4393EC2C6310}"/>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38F9A2-922C-699E-EF37-506994A369B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FE07F166-0394-773B-4A36-4DE58C3785A9}"/>
              </a:ext>
            </a:extLst>
          </p:cNvPr>
          <p:cNvSpPr txBox="1"/>
          <p:nvPr/>
        </p:nvSpPr>
        <p:spPr>
          <a:xfrm>
            <a:off x="6336791" y="1582484"/>
            <a:ext cx="5411723" cy="3046988"/>
          </a:xfrm>
          <a:prstGeom prst="rect">
            <a:avLst/>
          </a:prstGeom>
          <a:noFill/>
        </p:spPr>
        <p:txBody>
          <a:bodyPr wrap="square">
            <a:spAutoFit/>
          </a:bodyPr>
          <a:lstStyle/>
          <a:p>
            <a:pPr algn="ctr"/>
            <a:r>
              <a:rPr lang="en-US" sz="4800" b="1">
                <a:latin typeface="Avenir Next LT Pro" panose="020B0504020202020204" pitchFamily="34" charset="0"/>
              </a:rPr>
              <a:t>Volcano</a:t>
            </a:r>
            <a:r>
              <a:rPr lang="en-US" sz="4800">
                <a:latin typeface="Avenir Next LT Pro" panose="020B0504020202020204" pitchFamily="34" charset="0"/>
              </a:rPr>
              <a:t> – opening in the Earth’s crust where lava or ash escape</a:t>
            </a:r>
          </a:p>
        </p:txBody>
      </p:sp>
      <p:pic>
        <p:nvPicPr>
          <p:cNvPr id="8" name="Picture 7" descr="A top view of a volcano erupting">
            <a:extLst>
              <a:ext uri="{FF2B5EF4-FFF2-40B4-BE49-F238E27FC236}">
                <a16:creationId xmlns:a16="http://schemas.microsoft.com/office/drawing/2014/main" id="{4BDF35C9-43DE-2CC2-EADD-F241E64B57F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6096000" cy="6211957"/>
          </a:xfrm>
          <a:prstGeom prst="rect">
            <a:avLst/>
          </a:prstGeom>
          <a:effectLst>
            <a:softEdge rad="635000"/>
          </a:effectLst>
        </p:spPr>
      </p:pic>
    </p:spTree>
    <p:extLst>
      <p:ext uri="{BB962C8B-B14F-4D97-AF65-F5344CB8AC3E}">
        <p14:creationId xmlns:p14="http://schemas.microsoft.com/office/powerpoint/2010/main" val="4037705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3D2D5-EC27-845F-2FFF-C3AEDFB84C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7925A0-8F12-5BF8-1A64-A66081150B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15FB20E-6F70-725D-60F4-9991F053468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CB43FEC-559E-1B80-7B69-4BABE9214A0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1B7ADD83-87E2-52DC-B3B8-728C0DCDCB42}"/>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D175FF-2035-A849-DD51-F34FC983FE5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29EA904C-8729-CA13-86B0-A7BCF12E12AA}"/>
              </a:ext>
            </a:extLst>
          </p:cNvPr>
          <p:cNvSpPr txBox="1"/>
          <p:nvPr/>
        </p:nvSpPr>
        <p:spPr>
          <a:xfrm>
            <a:off x="5582148" y="1961803"/>
            <a:ext cx="6027683" cy="2308324"/>
          </a:xfrm>
          <a:prstGeom prst="rect">
            <a:avLst/>
          </a:prstGeom>
          <a:noFill/>
        </p:spPr>
        <p:txBody>
          <a:bodyPr wrap="square">
            <a:spAutoFit/>
          </a:bodyPr>
          <a:lstStyle/>
          <a:p>
            <a:pPr algn="ctr"/>
            <a:r>
              <a:rPr lang="en-US" sz="4800" b="1">
                <a:latin typeface="Avenir Next LT Pro" panose="020B0504020202020204" pitchFamily="34" charset="0"/>
              </a:rPr>
              <a:t>Island</a:t>
            </a:r>
            <a:r>
              <a:rPr lang="en-US" sz="4800">
                <a:latin typeface="Avenir Next LT Pro" panose="020B0504020202020204" pitchFamily="34" charset="0"/>
              </a:rPr>
              <a:t> – land completely surrounded by water</a:t>
            </a:r>
          </a:p>
        </p:txBody>
      </p:sp>
      <p:pic>
        <p:nvPicPr>
          <p:cNvPr id="16386" name="Picture 2" descr="Missouri&amp;#32;River&amp;#32;Aerials&amp;#32;White&amp;#32;Island&amp;#32;197-4">
            <a:extLst>
              <a:ext uri="{FF2B5EF4-FFF2-40B4-BE49-F238E27FC236}">
                <a16:creationId xmlns:a16="http://schemas.microsoft.com/office/drawing/2014/main" id="{D6B9AF51-12D8-BB57-E78E-80A602E4FFF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5053493"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05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75208-C442-B6AE-483A-44CDF0DCE2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88113B-FC82-14C2-53F1-923A598FAAC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D7F95D9-4F26-3FE2-342D-4830F12EAAE5}"/>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4C95F8E-6920-05B9-9FCE-09E61C48482B}"/>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4B96E9CD-9463-E3C1-D44C-29B8A50BDC3E}"/>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6B3068-52BC-32BA-C99F-1E55AEFCB4D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29D9D95B-3BA1-8681-96C4-01DB79BE9526}"/>
              </a:ext>
            </a:extLst>
          </p:cNvPr>
          <p:cNvSpPr txBox="1"/>
          <p:nvPr/>
        </p:nvSpPr>
        <p:spPr>
          <a:xfrm>
            <a:off x="6857999" y="1258945"/>
            <a:ext cx="5173979" cy="3785652"/>
          </a:xfrm>
          <a:prstGeom prst="rect">
            <a:avLst/>
          </a:prstGeom>
          <a:noFill/>
        </p:spPr>
        <p:txBody>
          <a:bodyPr wrap="square">
            <a:spAutoFit/>
          </a:bodyPr>
          <a:lstStyle/>
          <a:p>
            <a:pPr algn="ctr"/>
            <a:r>
              <a:rPr lang="en-US" sz="4800" b="1">
                <a:latin typeface="Avenir Next LT Pro" panose="020B0504020202020204" pitchFamily="34" charset="0"/>
              </a:rPr>
              <a:t>Glacier</a:t>
            </a:r>
            <a:r>
              <a:rPr lang="en-US" sz="4800">
                <a:latin typeface="Avenir Next LT Pro" panose="020B0504020202020204" pitchFamily="34" charset="0"/>
              </a:rPr>
              <a:t> – large area of thick ice that remains frozen from year to year</a:t>
            </a:r>
          </a:p>
        </p:txBody>
      </p:sp>
      <p:pic>
        <p:nvPicPr>
          <p:cNvPr id="8" name="Picture 7" descr="Large icebergs in Greenland">
            <a:extLst>
              <a:ext uri="{FF2B5EF4-FFF2-40B4-BE49-F238E27FC236}">
                <a16:creationId xmlns:a16="http://schemas.microsoft.com/office/drawing/2014/main" id="{F1952CFA-9048-EAB4-5391-A7904CF710F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55043"/>
            <a:ext cx="6565392" cy="6290698"/>
          </a:xfrm>
          <a:prstGeom prst="rect">
            <a:avLst/>
          </a:prstGeom>
          <a:effectLst>
            <a:softEdge rad="635000"/>
          </a:effectLst>
        </p:spPr>
      </p:pic>
    </p:spTree>
    <p:extLst>
      <p:ext uri="{BB962C8B-B14F-4D97-AF65-F5344CB8AC3E}">
        <p14:creationId xmlns:p14="http://schemas.microsoft.com/office/powerpoint/2010/main" val="4020126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D65A5-E83B-05FA-1921-0E2595B2FD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EDAAEA-068C-FD87-046E-A4E265EDF4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FF1D206-3E46-4105-AC59-42BA7D97AC7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96360E39-1D64-80D9-0083-D879A2C1EEC2}"/>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5F93F149-8394-1DC4-3872-FFCAE0EC81FA}"/>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051D0A-8DBC-680B-1F6C-2D4164F76EA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43234609-ECE6-E0EB-7E88-6CE645048A2E}"/>
              </a:ext>
            </a:extLst>
          </p:cNvPr>
          <p:cNvSpPr txBox="1"/>
          <p:nvPr/>
        </p:nvSpPr>
        <p:spPr>
          <a:xfrm>
            <a:off x="597408" y="456469"/>
            <a:ext cx="11043234" cy="5262979"/>
          </a:xfrm>
          <a:prstGeom prst="rect">
            <a:avLst/>
          </a:prstGeom>
          <a:noFill/>
        </p:spPr>
        <p:txBody>
          <a:bodyPr wrap="square">
            <a:spAutoFit/>
          </a:bodyPr>
          <a:lstStyle/>
          <a:p>
            <a:pPr algn="ctr"/>
            <a:r>
              <a:rPr lang="en-US" sz="4800" b="1">
                <a:latin typeface="Avenir Next LT Pro" panose="020B0504020202020204" pitchFamily="34" charset="0"/>
              </a:rPr>
              <a:t>Explain:</a:t>
            </a:r>
          </a:p>
          <a:p>
            <a:pPr algn="ctr"/>
            <a:endParaRPr lang="en-US" sz="4800" b="1">
              <a:latin typeface="Avenir Next LT Pro" panose="020B0504020202020204" pitchFamily="34" charset="0"/>
            </a:endParaRPr>
          </a:p>
          <a:p>
            <a:pPr marL="685800" indent="-685800">
              <a:buFont typeface="Arial" panose="020B0604020202020204" pitchFamily="34" charset="0"/>
              <a:buChar char="•"/>
            </a:pPr>
            <a:r>
              <a:rPr lang="en-US" sz="4800">
                <a:latin typeface="Avenir Next LT Pro" panose="020B0504020202020204" pitchFamily="34" charset="0"/>
              </a:rPr>
              <a:t>What you drew</a:t>
            </a:r>
          </a:p>
          <a:p>
            <a:pPr marL="685800" indent="-685800">
              <a:buFont typeface="Arial" panose="020B0604020202020204" pitchFamily="34" charset="0"/>
              <a:buChar char="•"/>
            </a:pPr>
            <a:r>
              <a:rPr lang="en-US" sz="4800">
                <a:latin typeface="Avenir Next LT Pro" panose="020B0504020202020204" pitchFamily="34" charset="0"/>
              </a:rPr>
              <a:t>Where you saw this landform or body of water</a:t>
            </a:r>
          </a:p>
          <a:p>
            <a:pPr marL="685800" indent="-685800">
              <a:buFont typeface="Arial" panose="020B0604020202020204" pitchFamily="34" charset="0"/>
              <a:buChar char="•"/>
            </a:pPr>
            <a:r>
              <a:rPr lang="en-US" sz="4800">
                <a:latin typeface="Avenir Next LT Pro" panose="020B0504020202020204" pitchFamily="34" charset="0"/>
              </a:rPr>
              <a:t>Why you stood under the sign you chose</a:t>
            </a:r>
          </a:p>
        </p:txBody>
      </p:sp>
    </p:spTree>
    <p:extLst>
      <p:ext uri="{BB962C8B-B14F-4D97-AF65-F5344CB8AC3E}">
        <p14:creationId xmlns:p14="http://schemas.microsoft.com/office/powerpoint/2010/main" val="160761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F2246-AD43-EFB2-93F6-3B58AAD50E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084DDF-4D44-89EF-E2C9-60267D99A9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3B22167-EF75-9F78-F630-D963AE80050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97FD25A5-E4A7-5164-1A22-571AF21C07A0}"/>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B703EB28-5D4B-88B4-D1C5-8A3819451221}"/>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D6A49A-D228-05C4-E0C7-2D33FEB3716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12" name="Picture 11" descr="Diagram&#10;&#10;AI-generated content may be incorrect.">
            <a:extLst>
              <a:ext uri="{FF2B5EF4-FFF2-40B4-BE49-F238E27FC236}">
                <a16:creationId xmlns:a16="http://schemas.microsoft.com/office/drawing/2014/main" id="{E39C69BA-A4EA-830F-7C87-7BA0ECF0869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1931" y="122275"/>
            <a:ext cx="4617192" cy="5975189"/>
          </a:xfrm>
          <a:prstGeom prst="rect">
            <a:avLst/>
          </a:prstGeom>
          <a:ln>
            <a:solidFill>
              <a:schemeClr val="tx1"/>
            </a:solidFill>
          </a:ln>
        </p:spPr>
      </p:pic>
      <p:sp>
        <p:nvSpPr>
          <p:cNvPr id="3" name="TextBox 2">
            <a:extLst>
              <a:ext uri="{FF2B5EF4-FFF2-40B4-BE49-F238E27FC236}">
                <a16:creationId xmlns:a16="http://schemas.microsoft.com/office/drawing/2014/main" id="{3E4B9988-F3D4-6339-6660-4173606C7C53}"/>
              </a:ext>
            </a:extLst>
          </p:cNvPr>
          <p:cNvSpPr txBox="1"/>
          <p:nvPr/>
        </p:nvSpPr>
        <p:spPr>
          <a:xfrm>
            <a:off x="337306" y="1586375"/>
            <a:ext cx="6695672" cy="3046988"/>
          </a:xfrm>
          <a:prstGeom prst="rect">
            <a:avLst/>
          </a:prstGeom>
          <a:noFill/>
        </p:spPr>
        <p:txBody>
          <a:bodyPr wrap="square">
            <a:spAutoFit/>
          </a:bodyPr>
          <a:lstStyle/>
          <a:p>
            <a:pPr algn="ctr"/>
            <a:r>
              <a:rPr lang="en-US" sz="4800">
                <a:latin typeface="Avenir Next LT Pro" panose="020B0504020202020204" pitchFamily="34" charset="0"/>
              </a:rPr>
              <a:t>What is in each photo?</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are these examples of?</a:t>
            </a:r>
          </a:p>
        </p:txBody>
      </p:sp>
    </p:spTree>
    <p:extLst>
      <p:ext uri="{BB962C8B-B14F-4D97-AF65-F5344CB8AC3E}">
        <p14:creationId xmlns:p14="http://schemas.microsoft.com/office/powerpoint/2010/main" val="27169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C92E-E964-34BC-7AE3-0EAD363330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E5679D-2F84-B3A3-B1FC-D0794A05AA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7512B55-F0C1-1594-465B-64DCF3AF28D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40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62D3DAD-8D92-0A65-3230-A2092FDCC56D}"/>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Explain</a:t>
            </a:r>
          </a:p>
        </p:txBody>
      </p:sp>
      <p:sp>
        <p:nvSpPr>
          <p:cNvPr id="6" name="Rectangle: Rounded Corners 5">
            <a:extLst>
              <a:ext uri="{FF2B5EF4-FFF2-40B4-BE49-F238E27FC236}">
                <a16:creationId xmlns:a16="http://schemas.microsoft.com/office/drawing/2014/main" id="{780EDE37-32BE-0FA5-F62D-D1B8AF3F4C99}"/>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162492-8B8F-5542-E43F-9FB2A2BFD65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7" name="TextBox 6">
            <a:extLst>
              <a:ext uri="{FF2B5EF4-FFF2-40B4-BE49-F238E27FC236}">
                <a16:creationId xmlns:a16="http://schemas.microsoft.com/office/drawing/2014/main" id="{CC0489A7-5B46-7074-A5AA-70433E08BE5D}"/>
              </a:ext>
            </a:extLst>
          </p:cNvPr>
          <p:cNvSpPr txBox="1"/>
          <p:nvPr/>
        </p:nvSpPr>
        <p:spPr>
          <a:xfrm>
            <a:off x="574383" y="2130890"/>
            <a:ext cx="11043234" cy="1569660"/>
          </a:xfrm>
          <a:prstGeom prst="rect">
            <a:avLst/>
          </a:prstGeom>
          <a:noFill/>
        </p:spPr>
        <p:txBody>
          <a:bodyPr wrap="square">
            <a:spAutoFit/>
          </a:bodyPr>
          <a:lstStyle/>
          <a:p>
            <a:pPr algn="ctr"/>
            <a:r>
              <a:rPr lang="en-US" sz="4800" b="1">
                <a:latin typeface="Avenir Next LT Pro" panose="020B0504020202020204" pitchFamily="34" charset="0"/>
              </a:rPr>
              <a:t>Optional Activity: </a:t>
            </a:r>
            <a:r>
              <a:rPr lang="en-US" sz="4800" i="1">
                <a:latin typeface="Avenir Next LT Pro" panose="020B0504020202020204" pitchFamily="34" charset="0"/>
              </a:rPr>
              <a:t>I Have, Who Has? Landforms Game</a:t>
            </a:r>
          </a:p>
        </p:txBody>
      </p:sp>
    </p:spTree>
    <p:extLst>
      <p:ext uri="{BB962C8B-B14F-4D97-AF65-F5344CB8AC3E}">
        <p14:creationId xmlns:p14="http://schemas.microsoft.com/office/powerpoint/2010/main" val="2459797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1612-C1AE-994B-2F96-A9317A996C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FBC901-0BB0-7F8F-C651-93FD15B2062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301E105-73D8-77B5-417E-30F8BC2B9DD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42</a:t>
            </a:r>
          </a:p>
        </p:txBody>
      </p:sp>
      <p:sp>
        <p:nvSpPr>
          <p:cNvPr id="5" name="TextBox 4">
            <a:extLst>
              <a:ext uri="{FF2B5EF4-FFF2-40B4-BE49-F238E27FC236}">
                <a16:creationId xmlns:a16="http://schemas.microsoft.com/office/drawing/2014/main" id="{ABEDD297-CB9F-9B71-EF22-7228DD975A9A}"/>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88BE2B24-260C-0BFF-A046-F6D545B35B1A}"/>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B2447A-0013-1203-0E40-212CB4345CF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8" name="Picture 7" descr="Text&#10;&#10;AI-generated content may be incorrect.">
            <a:extLst>
              <a:ext uri="{FF2B5EF4-FFF2-40B4-BE49-F238E27FC236}">
                <a16:creationId xmlns:a16="http://schemas.microsoft.com/office/drawing/2014/main" id="{F5BCE49A-DA47-C49F-3A70-3150903218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990"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48D3F4AF-03F1-5124-264C-CD23351F91B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76" y="106886"/>
            <a:ext cx="1194816" cy="1205896"/>
          </a:xfrm>
          <a:prstGeom prst="rect">
            <a:avLst/>
          </a:prstGeom>
        </p:spPr>
      </p:pic>
      <p:sp>
        <p:nvSpPr>
          <p:cNvPr id="11" name="TextBox 10">
            <a:extLst>
              <a:ext uri="{FF2B5EF4-FFF2-40B4-BE49-F238E27FC236}">
                <a16:creationId xmlns:a16="http://schemas.microsoft.com/office/drawing/2014/main" id="{EE6D4B14-B711-5F95-69E8-F730B199E263}"/>
              </a:ext>
            </a:extLst>
          </p:cNvPr>
          <p:cNvSpPr txBox="1"/>
          <p:nvPr/>
        </p:nvSpPr>
        <p:spPr>
          <a:xfrm>
            <a:off x="4674239"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Landforms Everywhere!</a:t>
            </a:r>
          </a:p>
        </p:txBody>
      </p:sp>
      <p:sp>
        <p:nvSpPr>
          <p:cNvPr id="3" name="TextBox 2">
            <a:extLst>
              <a:ext uri="{FF2B5EF4-FFF2-40B4-BE49-F238E27FC236}">
                <a16:creationId xmlns:a16="http://schemas.microsoft.com/office/drawing/2014/main" id="{BCBC48A6-852F-456C-8981-8FFE21157366}"/>
              </a:ext>
            </a:extLst>
          </p:cNvPr>
          <p:cNvSpPr txBox="1"/>
          <p:nvPr/>
        </p:nvSpPr>
        <p:spPr>
          <a:xfrm>
            <a:off x="4997248" y="1486449"/>
            <a:ext cx="7195440" cy="4524315"/>
          </a:xfrm>
          <a:prstGeom prst="rect">
            <a:avLst/>
          </a:prstGeom>
          <a:noFill/>
        </p:spPr>
        <p:txBody>
          <a:bodyPr wrap="square" lIns="91440" tIns="45720" rIns="91440" bIns="45720" anchor="t">
            <a:spAutoFit/>
          </a:bodyPr>
          <a:lstStyle/>
          <a:p>
            <a:r>
              <a:rPr lang="en-US" sz="3200" b="1" dirty="0">
                <a:latin typeface="Avenir Next LT Pro"/>
              </a:rPr>
              <a:t>Landforms</a:t>
            </a:r>
            <a:r>
              <a:rPr lang="en-US" sz="3200" dirty="0">
                <a:latin typeface="Avenir Next LT Pro"/>
              </a:rPr>
              <a:t> are natural features of the Earth’s surface. We have many landforms in Missouri, like steep </a:t>
            </a:r>
            <a:r>
              <a:rPr lang="en-US" sz="3200" b="1" dirty="0">
                <a:latin typeface="Avenir Next LT Pro"/>
              </a:rPr>
              <a:t>hills</a:t>
            </a:r>
            <a:r>
              <a:rPr lang="en-US" sz="3200" dirty="0">
                <a:latin typeface="Avenir Next LT Pro"/>
              </a:rPr>
              <a:t> that lead into </a:t>
            </a:r>
            <a:r>
              <a:rPr lang="en-US" sz="3200" b="1" dirty="0">
                <a:latin typeface="Avenir Next LT Pro"/>
              </a:rPr>
              <a:t>valleys</a:t>
            </a:r>
            <a:r>
              <a:rPr lang="en-US" sz="3200" dirty="0">
                <a:latin typeface="Avenir Next LT Pro"/>
              </a:rPr>
              <a:t>, and </a:t>
            </a:r>
            <a:r>
              <a:rPr lang="en-US" sz="3200" b="1" dirty="0">
                <a:latin typeface="Avenir Next LT Pro"/>
              </a:rPr>
              <a:t>caves</a:t>
            </a:r>
            <a:r>
              <a:rPr lang="en-US" sz="3200" dirty="0">
                <a:latin typeface="Avenir Next LT Pro"/>
              </a:rPr>
              <a:t>, which can be found across the state. Northern Missouri has many </a:t>
            </a:r>
            <a:r>
              <a:rPr lang="en-US" sz="3200" b="1" dirty="0">
                <a:latin typeface="Avenir Next LT Pro"/>
              </a:rPr>
              <a:t>plains</a:t>
            </a:r>
            <a:r>
              <a:rPr lang="en-US" sz="3200" dirty="0">
                <a:latin typeface="Avenir Next LT Pro"/>
              </a:rPr>
              <a:t> that help prairies and its wildlife to grow. </a:t>
            </a:r>
            <a:r>
              <a:rPr lang="en-US" sz="3200" b="1" dirty="0">
                <a:latin typeface="Avenir Next LT Pro"/>
              </a:rPr>
              <a:t>Streams</a:t>
            </a:r>
            <a:r>
              <a:rPr lang="en-US" sz="3200" dirty="0">
                <a:latin typeface="Avenir Next LT Pro"/>
              </a:rPr>
              <a:t> and </a:t>
            </a:r>
            <a:r>
              <a:rPr lang="en-US" sz="3200" b="1" dirty="0">
                <a:latin typeface="Avenir Next LT Pro"/>
              </a:rPr>
              <a:t>rivers</a:t>
            </a:r>
            <a:r>
              <a:rPr lang="en-US" sz="3200" dirty="0">
                <a:latin typeface="Avenir Next LT Pro"/>
              </a:rPr>
              <a:t> are found everywhere in our state. </a:t>
            </a:r>
          </a:p>
        </p:txBody>
      </p:sp>
    </p:spTree>
    <p:extLst>
      <p:ext uri="{BB962C8B-B14F-4D97-AF65-F5344CB8AC3E}">
        <p14:creationId xmlns:p14="http://schemas.microsoft.com/office/powerpoint/2010/main" val="1318001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3E8A5-0805-E03D-C15E-63B8BAEA3C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A8BC88-F830-392D-6CAA-A2D14E360A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8FDD835-4957-0E5B-F1A9-9E107A56006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42</a:t>
            </a:r>
          </a:p>
        </p:txBody>
      </p:sp>
      <p:sp>
        <p:nvSpPr>
          <p:cNvPr id="5" name="TextBox 4">
            <a:extLst>
              <a:ext uri="{FF2B5EF4-FFF2-40B4-BE49-F238E27FC236}">
                <a16:creationId xmlns:a16="http://schemas.microsoft.com/office/drawing/2014/main" id="{34F7A24C-5108-F980-6D74-1F981249F63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42621E87-D30B-F4C5-B6C6-87B1E675B85F}"/>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09DF20-DB26-DEBA-70F2-E39FC852B04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8" name="Picture 7" descr="Text&#10;&#10;AI-generated content may be incorrect.">
            <a:extLst>
              <a:ext uri="{FF2B5EF4-FFF2-40B4-BE49-F238E27FC236}">
                <a16:creationId xmlns:a16="http://schemas.microsoft.com/office/drawing/2014/main" id="{0A9973BD-993C-551E-B1A2-201F6FAF7C8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990"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A4CBA850-55AD-02F5-ECB1-838A321EFC15}"/>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76" y="106886"/>
            <a:ext cx="1194816" cy="1205896"/>
          </a:xfrm>
          <a:prstGeom prst="rect">
            <a:avLst/>
          </a:prstGeom>
        </p:spPr>
      </p:pic>
      <p:sp>
        <p:nvSpPr>
          <p:cNvPr id="11" name="TextBox 10">
            <a:extLst>
              <a:ext uri="{FF2B5EF4-FFF2-40B4-BE49-F238E27FC236}">
                <a16:creationId xmlns:a16="http://schemas.microsoft.com/office/drawing/2014/main" id="{FC67C17D-3AAB-DA0F-1DC4-061C056EE22A}"/>
              </a:ext>
            </a:extLst>
          </p:cNvPr>
          <p:cNvSpPr txBox="1"/>
          <p:nvPr/>
        </p:nvSpPr>
        <p:spPr>
          <a:xfrm>
            <a:off x="4674239"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Landforms Everywhere!</a:t>
            </a:r>
          </a:p>
        </p:txBody>
      </p:sp>
      <p:sp>
        <p:nvSpPr>
          <p:cNvPr id="3" name="TextBox 2">
            <a:extLst>
              <a:ext uri="{FF2B5EF4-FFF2-40B4-BE49-F238E27FC236}">
                <a16:creationId xmlns:a16="http://schemas.microsoft.com/office/drawing/2014/main" id="{CBB9F7CC-84CC-7D36-53FD-569E9064766C}"/>
              </a:ext>
            </a:extLst>
          </p:cNvPr>
          <p:cNvSpPr txBox="1"/>
          <p:nvPr/>
        </p:nvSpPr>
        <p:spPr>
          <a:xfrm>
            <a:off x="4911216" y="1314384"/>
            <a:ext cx="7195440" cy="4339650"/>
          </a:xfrm>
          <a:prstGeom prst="rect">
            <a:avLst/>
          </a:prstGeom>
          <a:noFill/>
        </p:spPr>
        <p:txBody>
          <a:bodyPr wrap="square" lIns="91440" tIns="45720" rIns="91440" bIns="45720" anchor="t">
            <a:spAutoFit/>
          </a:bodyPr>
          <a:lstStyle/>
          <a:p>
            <a:r>
              <a:rPr lang="en-US" sz="2800" dirty="0">
                <a:latin typeface="Avenir Next LT Pro"/>
              </a:rPr>
              <a:t>We can even find </a:t>
            </a:r>
            <a:r>
              <a:rPr lang="en-US" sz="2800" b="1" dirty="0">
                <a:latin typeface="Avenir Next LT Pro"/>
              </a:rPr>
              <a:t>islands</a:t>
            </a:r>
            <a:r>
              <a:rPr lang="en-US" sz="2800" dirty="0">
                <a:latin typeface="Avenir Next LT Pro"/>
              </a:rPr>
              <a:t> in the Mississippi River!</a:t>
            </a:r>
          </a:p>
          <a:p>
            <a:endParaRPr lang="en-US" sz="2800" dirty="0">
              <a:latin typeface="Avenir Next LT Pro"/>
            </a:endParaRPr>
          </a:p>
          <a:p>
            <a:r>
              <a:rPr lang="en-US" sz="3200" dirty="0">
                <a:latin typeface="Avenir Next LT Pro"/>
              </a:rPr>
              <a:t>But there can be other landforms that we do not have in Missouri, like </a:t>
            </a:r>
            <a:endParaRPr lang="en-US" sz="3200" dirty="0">
              <a:latin typeface="Aptos" panose="02110004020202020204"/>
            </a:endParaRPr>
          </a:p>
          <a:p>
            <a:r>
              <a:rPr lang="en-US" sz="3200" b="1" dirty="0">
                <a:latin typeface="Avenir Next LT Pro"/>
              </a:rPr>
              <a:t>mountains</a:t>
            </a:r>
            <a:r>
              <a:rPr lang="en-US" sz="3200" dirty="0">
                <a:latin typeface="Avenir Next LT Pro"/>
              </a:rPr>
              <a:t> in the western United States or in other parts of the world,</a:t>
            </a:r>
            <a:r>
              <a:rPr lang="en-US" sz="3200" b="1" dirty="0">
                <a:latin typeface="Avenir Next LT Pro"/>
              </a:rPr>
              <a:t> </a:t>
            </a:r>
            <a:endParaRPr lang="en-US" sz="3200" dirty="0">
              <a:latin typeface="Aptos" panose="02110004020202020204"/>
            </a:endParaRPr>
          </a:p>
          <a:p>
            <a:r>
              <a:rPr lang="en-US" sz="3200" b="1" dirty="0">
                <a:latin typeface="Avenir Next LT Pro"/>
              </a:rPr>
              <a:t>glaciers </a:t>
            </a:r>
            <a:r>
              <a:rPr lang="en-US" sz="3200" dirty="0">
                <a:latin typeface="Avenir Next LT Pro"/>
              </a:rPr>
              <a:t>at the north and south poles where it’s very  cold,</a:t>
            </a:r>
            <a:r>
              <a:rPr lang="en-US" sz="3200" b="1" dirty="0">
                <a:latin typeface="Avenir Next LT Pro"/>
              </a:rPr>
              <a:t> deserts </a:t>
            </a:r>
            <a:r>
              <a:rPr lang="en-US" sz="3200" dirty="0">
                <a:latin typeface="Avenir Next LT Pro"/>
              </a:rPr>
              <a:t>in Africa </a:t>
            </a:r>
          </a:p>
        </p:txBody>
      </p:sp>
    </p:spTree>
    <p:extLst>
      <p:ext uri="{BB962C8B-B14F-4D97-AF65-F5344CB8AC3E}">
        <p14:creationId xmlns:p14="http://schemas.microsoft.com/office/powerpoint/2010/main" val="763307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CE24-7EF6-2310-CA4C-F7EBD75675E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B9D8AF-B2A5-2A54-B655-511BFB0BDAB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C0865AB-91E2-B4E1-6569-5F8EC2D401A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43</a:t>
            </a:r>
          </a:p>
        </p:txBody>
      </p:sp>
      <p:sp>
        <p:nvSpPr>
          <p:cNvPr id="5" name="TextBox 4">
            <a:extLst>
              <a:ext uri="{FF2B5EF4-FFF2-40B4-BE49-F238E27FC236}">
                <a16:creationId xmlns:a16="http://schemas.microsoft.com/office/drawing/2014/main" id="{D8DDEDB7-9BDD-862F-4068-2EB281CB7DBA}"/>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B46F1787-C3F2-74E0-B2F8-05D626505BDA}"/>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07DD12-3638-4B61-1080-DF0A1748198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8" name="Picture 7" descr="Text&#10;&#10;AI-generated content may be incorrect.">
            <a:extLst>
              <a:ext uri="{FF2B5EF4-FFF2-40B4-BE49-F238E27FC236}">
                <a16:creationId xmlns:a16="http://schemas.microsoft.com/office/drawing/2014/main" id="{72AB8A49-BE33-19C5-2D4F-6E6F5FF3C64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990"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BC54EAD6-EA2B-3397-D202-507554D3E4C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76" y="106886"/>
            <a:ext cx="1194816" cy="1205896"/>
          </a:xfrm>
          <a:prstGeom prst="rect">
            <a:avLst/>
          </a:prstGeom>
        </p:spPr>
      </p:pic>
      <p:sp>
        <p:nvSpPr>
          <p:cNvPr id="11" name="TextBox 10">
            <a:extLst>
              <a:ext uri="{FF2B5EF4-FFF2-40B4-BE49-F238E27FC236}">
                <a16:creationId xmlns:a16="http://schemas.microsoft.com/office/drawing/2014/main" id="{4803BC00-541B-ECD1-6931-18BB279AB41F}"/>
              </a:ext>
            </a:extLst>
          </p:cNvPr>
          <p:cNvSpPr txBox="1"/>
          <p:nvPr/>
        </p:nvSpPr>
        <p:spPr>
          <a:xfrm>
            <a:off x="4674239"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Landforms Everywhere!</a:t>
            </a:r>
          </a:p>
        </p:txBody>
      </p:sp>
      <p:sp>
        <p:nvSpPr>
          <p:cNvPr id="3" name="TextBox 2">
            <a:extLst>
              <a:ext uri="{FF2B5EF4-FFF2-40B4-BE49-F238E27FC236}">
                <a16:creationId xmlns:a16="http://schemas.microsoft.com/office/drawing/2014/main" id="{54110F99-0964-84FE-1840-EF514AE27CCF}"/>
              </a:ext>
            </a:extLst>
          </p:cNvPr>
          <p:cNvSpPr txBox="1"/>
          <p:nvPr/>
        </p:nvSpPr>
        <p:spPr>
          <a:xfrm>
            <a:off x="4873657" y="1575729"/>
            <a:ext cx="7195440" cy="3046988"/>
          </a:xfrm>
          <a:prstGeom prst="rect">
            <a:avLst/>
          </a:prstGeom>
          <a:noFill/>
        </p:spPr>
        <p:txBody>
          <a:bodyPr wrap="square" lIns="91440" tIns="45720" rIns="91440" bIns="45720" anchor="t">
            <a:spAutoFit/>
          </a:bodyPr>
          <a:lstStyle/>
          <a:p>
            <a:r>
              <a:rPr lang="en-US" sz="2800" dirty="0">
                <a:latin typeface="Avenir Next LT Pro"/>
              </a:rPr>
              <a:t> </a:t>
            </a:r>
            <a:r>
              <a:rPr lang="en-US" sz="3200" dirty="0">
                <a:latin typeface="Avenir Next LT Pro"/>
              </a:rPr>
              <a:t>or the Middle East where it is hotter and drier, </a:t>
            </a:r>
            <a:r>
              <a:rPr lang="en-US" sz="3200" b="1" dirty="0">
                <a:latin typeface="Avenir Next LT Pro"/>
              </a:rPr>
              <a:t>islands</a:t>
            </a:r>
            <a:r>
              <a:rPr lang="en-US" sz="3200" dirty="0">
                <a:latin typeface="Avenir Next LT Pro"/>
              </a:rPr>
              <a:t> which can be found in </a:t>
            </a:r>
            <a:r>
              <a:rPr lang="en-US" sz="3200" b="1" dirty="0">
                <a:latin typeface="Avenir Next LT Pro"/>
              </a:rPr>
              <a:t>oceans</a:t>
            </a:r>
            <a:r>
              <a:rPr lang="en-US" sz="3200" dirty="0">
                <a:latin typeface="Avenir Next LT Pro"/>
              </a:rPr>
              <a:t> or even in the middle of large </a:t>
            </a:r>
            <a:r>
              <a:rPr lang="en-US" sz="3200" b="1" dirty="0">
                <a:latin typeface="Avenir Next LT Pro"/>
              </a:rPr>
              <a:t>lakes</a:t>
            </a:r>
            <a:r>
              <a:rPr lang="en-US" sz="3200" dirty="0">
                <a:latin typeface="Avenir Next LT Pro"/>
              </a:rPr>
              <a:t>, or exploding </a:t>
            </a:r>
            <a:r>
              <a:rPr lang="en-US" sz="3200" b="1" dirty="0">
                <a:latin typeface="Avenir Next LT Pro"/>
              </a:rPr>
              <a:t>volcanoes</a:t>
            </a:r>
            <a:r>
              <a:rPr lang="en-US" sz="3200" dirty="0">
                <a:latin typeface="Avenir Next LT Pro"/>
              </a:rPr>
              <a:t> in Washinton, Hawaii, and other parts of the world.</a:t>
            </a:r>
          </a:p>
        </p:txBody>
      </p:sp>
    </p:spTree>
    <p:extLst>
      <p:ext uri="{BB962C8B-B14F-4D97-AF65-F5344CB8AC3E}">
        <p14:creationId xmlns:p14="http://schemas.microsoft.com/office/powerpoint/2010/main" val="89831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44DB5-E34B-D964-4BB0-B819197ECF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674762-5F8A-473C-B3DD-13281F018D3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6DBAEB7-3B62-F293-7125-81008D50B13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44</a:t>
            </a:r>
          </a:p>
        </p:txBody>
      </p:sp>
      <p:sp>
        <p:nvSpPr>
          <p:cNvPr id="5" name="TextBox 4">
            <a:extLst>
              <a:ext uri="{FF2B5EF4-FFF2-40B4-BE49-F238E27FC236}">
                <a16:creationId xmlns:a16="http://schemas.microsoft.com/office/drawing/2014/main" id="{BE7AC494-FB23-9C79-1D79-A27EC1E246C1}"/>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E4941143-7278-C0D8-B4E3-43678075CBD4}"/>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D0F28B-C8F8-17C0-24D7-15261A37590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8" name="Picture 7" descr="Text&#10;&#10;AI-generated content may be incorrect.">
            <a:extLst>
              <a:ext uri="{FF2B5EF4-FFF2-40B4-BE49-F238E27FC236}">
                <a16:creationId xmlns:a16="http://schemas.microsoft.com/office/drawing/2014/main" id="{002D9DE8-439C-C8EF-EEA3-AF5589693F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990"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A0D9361C-5C64-0FA9-EDE3-C99D99F1900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76" y="106886"/>
            <a:ext cx="1194816" cy="1205896"/>
          </a:xfrm>
          <a:prstGeom prst="rect">
            <a:avLst/>
          </a:prstGeom>
        </p:spPr>
      </p:pic>
      <p:sp>
        <p:nvSpPr>
          <p:cNvPr id="11" name="TextBox 10">
            <a:extLst>
              <a:ext uri="{FF2B5EF4-FFF2-40B4-BE49-F238E27FC236}">
                <a16:creationId xmlns:a16="http://schemas.microsoft.com/office/drawing/2014/main" id="{68E6F175-A864-E481-7D3C-B4FCF19399A0}"/>
              </a:ext>
            </a:extLst>
          </p:cNvPr>
          <p:cNvSpPr txBox="1"/>
          <p:nvPr/>
        </p:nvSpPr>
        <p:spPr>
          <a:xfrm>
            <a:off x="4674239"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Landforms Everywhere!</a:t>
            </a:r>
          </a:p>
        </p:txBody>
      </p:sp>
      <p:sp>
        <p:nvSpPr>
          <p:cNvPr id="3" name="TextBox 2">
            <a:extLst>
              <a:ext uri="{FF2B5EF4-FFF2-40B4-BE49-F238E27FC236}">
                <a16:creationId xmlns:a16="http://schemas.microsoft.com/office/drawing/2014/main" id="{C34F079B-A7CF-7DA6-96A2-5CC47F739B31}"/>
              </a:ext>
            </a:extLst>
          </p:cNvPr>
          <p:cNvSpPr txBox="1"/>
          <p:nvPr/>
        </p:nvSpPr>
        <p:spPr>
          <a:xfrm>
            <a:off x="4910528" y="1485862"/>
            <a:ext cx="7195440" cy="4524315"/>
          </a:xfrm>
          <a:prstGeom prst="rect">
            <a:avLst/>
          </a:prstGeom>
          <a:noFill/>
        </p:spPr>
        <p:txBody>
          <a:bodyPr wrap="square" lIns="91440" tIns="45720" rIns="91440" bIns="45720" anchor="t">
            <a:spAutoFit/>
          </a:bodyPr>
          <a:lstStyle/>
          <a:p>
            <a:r>
              <a:rPr lang="en-US" sz="3200" i="1" dirty="0">
                <a:latin typeface="Avenir Next LT Pro"/>
              </a:rPr>
              <a:t>Why do we not have deserts or glaciers in Missouri? </a:t>
            </a:r>
            <a:r>
              <a:rPr lang="en-US" sz="3200" dirty="0">
                <a:latin typeface="Avenir Next LT Pro"/>
              </a:rPr>
              <a:t>Some places get more rain than other places and other places may get more sun or less sun or may even be hotter or cooler. This is called </a:t>
            </a:r>
            <a:r>
              <a:rPr lang="en-US" sz="3200" b="1" dirty="0">
                <a:latin typeface="Avenir Next LT Pro"/>
              </a:rPr>
              <a:t>climate</a:t>
            </a:r>
            <a:r>
              <a:rPr lang="en-US" sz="3200" dirty="0">
                <a:latin typeface="Avenir Next LT Pro"/>
              </a:rPr>
              <a:t> and it is different in many areas across the Earth. Which means…there are so many landforms to explore!</a:t>
            </a:r>
          </a:p>
        </p:txBody>
      </p:sp>
    </p:spTree>
    <p:extLst>
      <p:ext uri="{BB962C8B-B14F-4D97-AF65-F5344CB8AC3E}">
        <p14:creationId xmlns:p14="http://schemas.microsoft.com/office/powerpoint/2010/main" val="4101511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B87A-606E-CAFC-CA6A-57686CC0F6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3C06DA-58A1-46B4-A9A9-D4450BAB003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B8484D5-C9A9-755C-0A09-D71F5948F2D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45</a:t>
            </a:r>
          </a:p>
        </p:txBody>
      </p:sp>
      <p:sp>
        <p:nvSpPr>
          <p:cNvPr id="5" name="TextBox 4">
            <a:extLst>
              <a:ext uri="{FF2B5EF4-FFF2-40B4-BE49-F238E27FC236}">
                <a16:creationId xmlns:a16="http://schemas.microsoft.com/office/drawing/2014/main" id="{995645DD-46C9-5631-F45F-550A3D636DEA}"/>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19567BE3-B038-4CF7-D817-D64EBAB0D6AE}"/>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310B38-94C4-10D7-9982-D1B6B55A348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7" name="Picture 6" descr="Map&#10;&#10;AI-generated content may be incorrect.">
            <a:extLst>
              <a:ext uri="{FF2B5EF4-FFF2-40B4-BE49-F238E27FC236}">
                <a16:creationId xmlns:a16="http://schemas.microsoft.com/office/drawing/2014/main" id="{1438D566-5215-AFE3-0C79-C5B888FA9F7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81035" cy="6057810"/>
          </a:xfrm>
          <a:prstGeom prst="rect">
            <a:avLst/>
          </a:prstGeom>
          <a:ln>
            <a:solidFill>
              <a:schemeClr val="tx1"/>
            </a:solidFill>
          </a:ln>
        </p:spPr>
      </p:pic>
      <p:sp>
        <p:nvSpPr>
          <p:cNvPr id="10" name="TextBox 9">
            <a:extLst>
              <a:ext uri="{FF2B5EF4-FFF2-40B4-BE49-F238E27FC236}">
                <a16:creationId xmlns:a16="http://schemas.microsoft.com/office/drawing/2014/main" id="{3888D570-66CD-9602-4F46-36F30093A101}"/>
              </a:ext>
            </a:extLst>
          </p:cNvPr>
          <p:cNvSpPr txBox="1"/>
          <p:nvPr/>
        </p:nvSpPr>
        <p:spPr>
          <a:xfrm>
            <a:off x="5121384" y="873633"/>
            <a:ext cx="6736859" cy="4524315"/>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patterns</a:t>
            </a:r>
            <a:r>
              <a:rPr lang="en-US" sz="4800">
                <a:latin typeface="Avenir Next LT Pro" panose="020B0504020202020204" pitchFamily="34" charset="0"/>
              </a:rPr>
              <a:t> do you see in this map?</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can you infer about the different colors?</a:t>
            </a:r>
          </a:p>
        </p:txBody>
      </p:sp>
    </p:spTree>
    <p:extLst>
      <p:ext uri="{BB962C8B-B14F-4D97-AF65-F5344CB8AC3E}">
        <p14:creationId xmlns:p14="http://schemas.microsoft.com/office/powerpoint/2010/main" val="398947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0DADA-B418-7031-5910-BFD92EAED5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78D293-ED83-2786-8CBF-51366CC197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324C82-F964-0C43-A879-9190B7BF123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46</a:t>
            </a:r>
          </a:p>
        </p:txBody>
      </p:sp>
      <p:sp>
        <p:nvSpPr>
          <p:cNvPr id="5" name="TextBox 4">
            <a:extLst>
              <a:ext uri="{FF2B5EF4-FFF2-40B4-BE49-F238E27FC236}">
                <a16:creationId xmlns:a16="http://schemas.microsoft.com/office/drawing/2014/main" id="{2A68FB26-8D86-99EA-FBE0-A484E20ED28D}"/>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F7B55169-9797-301F-F510-D81C4470748C}"/>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7CDEE0-EE66-1254-F632-D6DC8A32C4B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0" name="TextBox 9">
            <a:extLst>
              <a:ext uri="{FF2B5EF4-FFF2-40B4-BE49-F238E27FC236}">
                <a16:creationId xmlns:a16="http://schemas.microsoft.com/office/drawing/2014/main" id="{91378300-3B6F-1533-EDD1-7DF195D29435}"/>
              </a:ext>
            </a:extLst>
          </p:cNvPr>
          <p:cNvSpPr txBox="1"/>
          <p:nvPr/>
        </p:nvSpPr>
        <p:spPr>
          <a:xfrm>
            <a:off x="1395974" y="906920"/>
            <a:ext cx="9400051" cy="4524315"/>
          </a:xfrm>
          <a:prstGeom prst="rect">
            <a:avLst/>
          </a:prstGeom>
          <a:noFill/>
        </p:spPr>
        <p:txBody>
          <a:bodyPr wrap="square">
            <a:spAutoFit/>
          </a:bodyPr>
          <a:lstStyle/>
          <a:p>
            <a:pPr algn="ctr"/>
            <a:r>
              <a:rPr lang="en-US" sz="4800">
                <a:latin typeface="Avenir Next LT Pro" panose="020B0504020202020204" pitchFamily="34" charset="0"/>
              </a:rPr>
              <a:t>Make a model out of clay or sand to represent at least 3 different landforms.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Share with a partner after each landform you make.</a:t>
            </a:r>
          </a:p>
        </p:txBody>
      </p:sp>
    </p:spTree>
    <p:extLst>
      <p:ext uri="{BB962C8B-B14F-4D97-AF65-F5344CB8AC3E}">
        <p14:creationId xmlns:p14="http://schemas.microsoft.com/office/powerpoint/2010/main" val="2996426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2F2C3-629C-D35E-6994-D2C7A48360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510DDD-4E89-9435-DD6A-B635D4139D0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40E459-8353-FE9F-E4AB-5809F14D48A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47</a:t>
            </a:r>
          </a:p>
        </p:txBody>
      </p:sp>
      <p:sp>
        <p:nvSpPr>
          <p:cNvPr id="5" name="TextBox 4">
            <a:extLst>
              <a:ext uri="{FF2B5EF4-FFF2-40B4-BE49-F238E27FC236}">
                <a16:creationId xmlns:a16="http://schemas.microsoft.com/office/drawing/2014/main" id="{6D2CBE33-AB31-5460-C413-AAE035A744F6}"/>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Elaborate</a:t>
            </a:r>
          </a:p>
        </p:txBody>
      </p:sp>
      <p:sp>
        <p:nvSpPr>
          <p:cNvPr id="6" name="Rectangle: Rounded Corners 5">
            <a:extLst>
              <a:ext uri="{FF2B5EF4-FFF2-40B4-BE49-F238E27FC236}">
                <a16:creationId xmlns:a16="http://schemas.microsoft.com/office/drawing/2014/main" id="{846BD767-85D5-C270-479B-B9492E3C8DF0}"/>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00B126-FE2E-0303-2581-8F090D525CF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0" name="TextBox 9">
            <a:extLst>
              <a:ext uri="{FF2B5EF4-FFF2-40B4-BE49-F238E27FC236}">
                <a16:creationId xmlns:a16="http://schemas.microsoft.com/office/drawing/2014/main" id="{8AF0B6EC-A75A-B273-45F5-15030EFBA93A}"/>
              </a:ext>
            </a:extLst>
          </p:cNvPr>
          <p:cNvSpPr txBox="1"/>
          <p:nvPr/>
        </p:nvSpPr>
        <p:spPr>
          <a:xfrm>
            <a:off x="337306" y="1586375"/>
            <a:ext cx="6764266" cy="3046988"/>
          </a:xfrm>
          <a:prstGeom prst="rect">
            <a:avLst/>
          </a:prstGeom>
          <a:noFill/>
        </p:spPr>
        <p:txBody>
          <a:bodyPr wrap="square">
            <a:spAutoFit/>
          </a:bodyPr>
          <a:lstStyle/>
          <a:p>
            <a:pPr algn="ctr"/>
            <a:r>
              <a:rPr lang="en-US" sz="4800" b="1">
                <a:latin typeface="Avenir Next LT Pro" panose="020B0504020202020204" pitchFamily="34" charset="0"/>
              </a:rPr>
              <a:t>Write</a:t>
            </a:r>
            <a:r>
              <a:rPr lang="en-US" sz="4800">
                <a:latin typeface="Avenir Next LT Pro" panose="020B0504020202020204" pitchFamily="34" charset="0"/>
              </a:rPr>
              <a:t> a paragraph explaining the landforms you created and draw the models.</a:t>
            </a:r>
          </a:p>
        </p:txBody>
      </p:sp>
      <p:pic>
        <p:nvPicPr>
          <p:cNvPr id="7" name="Picture 6" descr="Letter&#10;&#10;AI-generated content may be incorrect.">
            <a:extLst>
              <a:ext uri="{FF2B5EF4-FFF2-40B4-BE49-F238E27FC236}">
                <a16:creationId xmlns:a16="http://schemas.microsoft.com/office/drawing/2014/main" id="{F4309D72-A99C-93DA-61A1-424AA362635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spTree>
    <p:extLst>
      <p:ext uri="{BB962C8B-B14F-4D97-AF65-F5344CB8AC3E}">
        <p14:creationId xmlns:p14="http://schemas.microsoft.com/office/powerpoint/2010/main" val="16532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DF3D8-07EE-FB18-77F8-8C13CEAFB6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F293B7-DC55-700C-9B20-1CD9C973071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008E368-92A0-8332-C457-5C8E9D9D33D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48</a:t>
            </a:r>
          </a:p>
        </p:txBody>
      </p:sp>
      <p:sp>
        <p:nvSpPr>
          <p:cNvPr id="5" name="TextBox 4">
            <a:extLst>
              <a:ext uri="{FF2B5EF4-FFF2-40B4-BE49-F238E27FC236}">
                <a16:creationId xmlns:a16="http://schemas.microsoft.com/office/drawing/2014/main" id="{35E19950-B6DF-62D2-FE00-AF7BBEDB67A5}"/>
              </a:ext>
            </a:extLst>
          </p:cNvPr>
          <p:cNvSpPr txBox="1"/>
          <p:nvPr/>
        </p:nvSpPr>
        <p:spPr>
          <a:xfrm>
            <a:off x="597408" y="6366393"/>
            <a:ext cx="786993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5A Shapes of Land and Water: Evaluate</a:t>
            </a:r>
            <a:endParaRPr lang="en-US">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1D4A97BD-54CC-58E5-454B-28A8DF110962}"/>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BEA60F-D73B-3725-5B02-C80342ABF75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0" name="TextBox 9">
            <a:extLst>
              <a:ext uri="{FF2B5EF4-FFF2-40B4-BE49-F238E27FC236}">
                <a16:creationId xmlns:a16="http://schemas.microsoft.com/office/drawing/2014/main" id="{D9DC5343-7902-B8F8-9E02-E0BD6625C848}"/>
              </a:ext>
            </a:extLst>
          </p:cNvPr>
          <p:cNvSpPr txBox="1"/>
          <p:nvPr/>
        </p:nvSpPr>
        <p:spPr>
          <a:xfrm>
            <a:off x="5191593" y="1419436"/>
            <a:ext cx="6764266" cy="3785652"/>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landforms shape Missouri and the world?</a:t>
            </a:r>
          </a:p>
        </p:txBody>
      </p:sp>
      <p:pic>
        <p:nvPicPr>
          <p:cNvPr id="8" name="Picture 7">
            <a:extLst>
              <a:ext uri="{FF2B5EF4-FFF2-40B4-BE49-F238E27FC236}">
                <a16:creationId xmlns:a16="http://schemas.microsoft.com/office/drawing/2014/main" id="{FE842FB8-2161-AF4C-2471-5A6B873CDC5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2600"/>
            <a:ext cx="4715256" cy="6102096"/>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6CA37739-3F4E-4552-5519-11470EDBC88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24973" y="62600"/>
            <a:ext cx="967027" cy="1356836"/>
          </a:xfrm>
          <a:prstGeom prst="rect">
            <a:avLst/>
          </a:prstGeom>
        </p:spPr>
      </p:pic>
    </p:spTree>
    <p:extLst>
      <p:ext uri="{BB962C8B-B14F-4D97-AF65-F5344CB8AC3E}">
        <p14:creationId xmlns:p14="http://schemas.microsoft.com/office/powerpoint/2010/main" val="350415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4994-5F3F-289A-9BBA-A71A6BDB56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454811-6A3C-2FF8-F36B-7A18F73F915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66F28D-2592-69B4-5251-A1BEE52CF81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48</a:t>
            </a:r>
          </a:p>
        </p:txBody>
      </p:sp>
      <p:sp>
        <p:nvSpPr>
          <p:cNvPr id="5" name="TextBox 4">
            <a:extLst>
              <a:ext uri="{FF2B5EF4-FFF2-40B4-BE49-F238E27FC236}">
                <a16:creationId xmlns:a16="http://schemas.microsoft.com/office/drawing/2014/main" id="{3B0E19ED-76EF-942D-7531-B4BC1227F45E}"/>
              </a:ext>
            </a:extLst>
          </p:cNvPr>
          <p:cNvSpPr txBox="1"/>
          <p:nvPr/>
        </p:nvSpPr>
        <p:spPr>
          <a:xfrm>
            <a:off x="597408" y="6366393"/>
            <a:ext cx="786993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5A Shapes of Land and Water: Evaluate</a:t>
            </a:r>
            <a:endParaRPr lang="en-US">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61105947-CE98-7BBF-7B08-C871A32F3957}"/>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3B56B9-CA00-270F-4499-2E65D13F0E3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10" name="TextBox 9">
            <a:extLst>
              <a:ext uri="{FF2B5EF4-FFF2-40B4-BE49-F238E27FC236}">
                <a16:creationId xmlns:a16="http://schemas.microsoft.com/office/drawing/2014/main" id="{03021241-99B8-0AD3-CB2F-1D474A985E4A}"/>
              </a:ext>
            </a:extLst>
          </p:cNvPr>
          <p:cNvSpPr txBox="1"/>
          <p:nvPr/>
        </p:nvSpPr>
        <p:spPr>
          <a:xfrm>
            <a:off x="5191593" y="1419436"/>
            <a:ext cx="6764266" cy="3785652"/>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landforms shape Missouri and the world?</a:t>
            </a:r>
          </a:p>
        </p:txBody>
      </p:sp>
      <p:pic>
        <p:nvPicPr>
          <p:cNvPr id="8" name="Picture 7">
            <a:extLst>
              <a:ext uri="{FF2B5EF4-FFF2-40B4-BE49-F238E27FC236}">
                <a16:creationId xmlns:a16="http://schemas.microsoft.com/office/drawing/2014/main" id="{6EBD9F31-6C70-9551-573B-9D285D36F1C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2600"/>
            <a:ext cx="4715256" cy="6102096"/>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6A798DCA-A444-2C42-F753-CA62D8D61B2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24973" y="62600"/>
            <a:ext cx="967027" cy="1356836"/>
          </a:xfrm>
          <a:prstGeom prst="rect">
            <a:avLst/>
          </a:prstGeom>
        </p:spPr>
      </p:pic>
      <p:sp>
        <p:nvSpPr>
          <p:cNvPr id="3" name="TextBox 2">
            <a:extLst>
              <a:ext uri="{FF2B5EF4-FFF2-40B4-BE49-F238E27FC236}">
                <a16:creationId xmlns:a16="http://schemas.microsoft.com/office/drawing/2014/main" id="{6763A2F0-3502-AB94-72D0-73A09E0137EF}"/>
              </a:ext>
            </a:extLst>
          </p:cNvPr>
          <p:cNvSpPr txBox="1"/>
          <p:nvPr/>
        </p:nvSpPr>
        <p:spPr>
          <a:xfrm>
            <a:off x="1044677" y="1388806"/>
            <a:ext cx="27899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A natural feature of the Earth's surface</a:t>
            </a:r>
          </a:p>
        </p:txBody>
      </p:sp>
    </p:spTree>
    <p:extLst>
      <p:ext uri="{BB962C8B-B14F-4D97-AF65-F5344CB8AC3E}">
        <p14:creationId xmlns:p14="http://schemas.microsoft.com/office/powerpoint/2010/main" val="101997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2EFC-7DE7-5ECD-D77E-55B400955C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3FA96D-DA1F-5540-8AFD-3CB131ECA21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4065B06-464A-9CE9-ACF9-018C945AF596}"/>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58F04BEB-5C19-1CB9-DF57-06ACE10D4CE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FAD13705-013A-AC33-A3F8-4F8AB780D866}"/>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D556FB-77DE-7F48-2429-D6B40A33D0B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pic>
        <p:nvPicPr>
          <p:cNvPr id="12" name="Picture 11" descr="Diagram&#10;&#10;AI-generated content may be incorrect.">
            <a:extLst>
              <a:ext uri="{FF2B5EF4-FFF2-40B4-BE49-F238E27FC236}">
                <a16:creationId xmlns:a16="http://schemas.microsoft.com/office/drawing/2014/main" id="{75D273BD-D2D6-D173-9D53-7851EA1789C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1931" y="122275"/>
            <a:ext cx="4617192" cy="5975189"/>
          </a:xfrm>
          <a:prstGeom prst="rect">
            <a:avLst/>
          </a:prstGeom>
          <a:ln>
            <a:solidFill>
              <a:schemeClr val="tx1"/>
            </a:solidFill>
          </a:ln>
        </p:spPr>
      </p:pic>
      <p:sp>
        <p:nvSpPr>
          <p:cNvPr id="3" name="TextBox 2">
            <a:extLst>
              <a:ext uri="{FF2B5EF4-FFF2-40B4-BE49-F238E27FC236}">
                <a16:creationId xmlns:a16="http://schemas.microsoft.com/office/drawing/2014/main" id="{B2C3D354-352D-5344-98FF-2B62D2B5F5C9}"/>
              </a:ext>
            </a:extLst>
          </p:cNvPr>
          <p:cNvSpPr txBox="1"/>
          <p:nvPr/>
        </p:nvSpPr>
        <p:spPr>
          <a:xfrm>
            <a:off x="337306" y="1217634"/>
            <a:ext cx="6695672" cy="3785652"/>
          </a:xfrm>
          <a:prstGeom prst="rect">
            <a:avLst/>
          </a:prstGeom>
          <a:noFill/>
        </p:spPr>
        <p:txBody>
          <a:bodyPr wrap="square">
            <a:spAutoFit/>
          </a:bodyPr>
          <a:lstStyle/>
          <a:p>
            <a:pPr algn="ctr"/>
            <a:r>
              <a:rPr lang="en-US" sz="4800">
                <a:latin typeface="Avenir Next LT Pro" panose="020B0504020202020204" pitchFamily="34" charset="0"/>
              </a:rPr>
              <a:t>What does the green in the map tell you?</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about the blue lines?</a:t>
            </a:r>
          </a:p>
        </p:txBody>
      </p:sp>
    </p:spTree>
    <p:extLst>
      <p:ext uri="{BB962C8B-B14F-4D97-AF65-F5344CB8AC3E}">
        <p14:creationId xmlns:p14="http://schemas.microsoft.com/office/powerpoint/2010/main" val="275106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5F5C-8A2E-2F6C-20A3-A444EB0283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5BB9CC-A32E-AAA4-7398-EC46722056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AB05B0-3B78-AAD5-5E9F-CA664F37E8B2}"/>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404030FA-9146-1A3C-D981-2DEC11FF4793}"/>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E9BF641F-4A72-0EEC-9965-071E5F677477}"/>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801BF5-84A1-C784-E771-8F639579BC0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2FB8908F-CB36-AECC-79C0-BB765B88B53A}"/>
              </a:ext>
            </a:extLst>
          </p:cNvPr>
          <p:cNvSpPr txBox="1"/>
          <p:nvPr/>
        </p:nvSpPr>
        <p:spPr>
          <a:xfrm>
            <a:off x="2302253" y="2598003"/>
            <a:ext cx="7587494" cy="830997"/>
          </a:xfrm>
          <a:prstGeom prst="rect">
            <a:avLst/>
          </a:prstGeom>
          <a:noFill/>
        </p:spPr>
        <p:txBody>
          <a:bodyPr wrap="square" lIns="91440" tIns="45720" rIns="91440" bIns="45720" anchor="t">
            <a:spAutoFit/>
          </a:bodyPr>
          <a:lstStyle/>
          <a:p>
            <a:pPr algn="ctr"/>
            <a:r>
              <a:rPr lang="en-US" sz="4800" b="1" dirty="0">
                <a:latin typeface="Avenir Next LT Pro"/>
              </a:rPr>
              <a:t>Go outside</a:t>
            </a:r>
          </a:p>
        </p:txBody>
      </p:sp>
    </p:spTree>
    <p:extLst>
      <p:ext uri="{BB962C8B-B14F-4D97-AF65-F5344CB8AC3E}">
        <p14:creationId xmlns:p14="http://schemas.microsoft.com/office/powerpoint/2010/main" val="326172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4EE6-941E-51D1-7406-E5F95259B3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F2C7F5-051D-FF59-AB0E-1863F82676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C1856D-67CF-FBC3-F9D6-5158137BB5CB}"/>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D9297009-995A-5071-CD74-7FACE63194A3}"/>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29410B76-E035-5DA3-311C-7C6E452B2383}"/>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6A5E47-2D94-FB2F-23C9-08768984F36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ED494C16-86C5-A4D1-BCA9-854B078F42F1}"/>
              </a:ext>
            </a:extLst>
          </p:cNvPr>
          <p:cNvSpPr txBox="1"/>
          <p:nvPr/>
        </p:nvSpPr>
        <p:spPr>
          <a:xfrm>
            <a:off x="1100667" y="1965825"/>
            <a:ext cx="9990666" cy="2308324"/>
          </a:xfrm>
          <a:prstGeom prst="rect">
            <a:avLst/>
          </a:prstGeom>
          <a:noFill/>
        </p:spPr>
        <p:txBody>
          <a:bodyPr wrap="square">
            <a:spAutoFit/>
          </a:bodyPr>
          <a:lstStyle/>
          <a:p>
            <a:pPr algn="ctr"/>
            <a:r>
              <a:rPr lang="en-US" sz="4800">
                <a:latin typeface="Avenir Next LT Pro" panose="020B0504020202020204" pitchFamily="34" charset="0"/>
              </a:rPr>
              <a:t>Talk to a partner about what you see where a relative may live that is different from where you live.</a:t>
            </a:r>
          </a:p>
        </p:txBody>
      </p:sp>
    </p:spTree>
    <p:extLst>
      <p:ext uri="{BB962C8B-B14F-4D97-AF65-F5344CB8AC3E}">
        <p14:creationId xmlns:p14="http://schemas.microsoft.com/office/powerpoint/2010/main" val="164264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5CEC-8701-80DF-32D7-6266F09C96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44F628-B7EA-5FAE-BCC0-5901A37701D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3DB52FA-29BF-E54A-7828-769DBF84ECA7}"/>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5BCC3134-E401-0C95-EA79-0F96946665DC}"/>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Engage</a:t>
            </a:r>
          </a:p>
        </p:txBody>
      </p:sp>
      <p:sp>
        <p:nvSpPr>
          <p:cNvPr id="6" name="Rectangle: Rounded Corners 5">
            <a:extLst>
              <a:ext uri="{FF2B5EF4-FFF2-40B4-BE49-F238E27FC236}">
                <a16:creationId xmlns:a16="http://schemas.microsoft.com/office/drawing/2014/main" id="{CCAA7A67-B10E-1B0B-EFC8-7D051648D61D}"/>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73A4B0-E715-41FE-95FE-999F60EB9EF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21C82F0A-B866-9931-98B2-C29CE29B4D2D}"/>
              </a:ext>
            </a:extLst>
          </p:cNvPr>
          <p:cNvSpPr txBox="1"/>
          <p:nvPr/>
        </p:nvSpPr>
        <p:spPr>
          <a:xfrm>
            <a:off x="5227094" y="1955707"/>
            <a:ext cx="6480498" cy="2308324"/>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the shape of the land of the schoolyard and another area.</a:t>
            </a:r>
          </a:p>
        </p:txBody>
      </p:sp>
      <p:pic>
        <p:nvPicPr>
          <p:cNvPr id="8" name="Picture 7" descr="Text, letter&#10;&#10;AI-generated content may be incorrect.">
            <a:extLst>
              <a:ext uri="{FF2B5EF4-FFF2-40B4-BE49-F238E27FC236}">
                <a16:creationId xmlns:a16="http://schemas.microsoft.com/office/drawing/2014/main" id="{B75990C8-A89A-788C-844B-9088BA8DDA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08D7D25B-72FF-325C-B7E5-72E48BE2AB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56248" y="18587"/>
            <a:ext cx="950409" cy="1293930"/>
          </a:xfrm>
          <a:prstGeom prst="rect">
            <a:avLst/>
          </a:prstGeom>
        </p:spPr>
      </p:pic>
    </p:spTree>
    <p:extLst>
      <p:ext uri="{BB962C8B-B14F-4D97-AF65-F5344CB8AC3E}">
        <p14:creationId xmlns:p14="http://schemas.microsoft.com/office/powerpoint/2010/main" val="335013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31B22-F231-49BF-25F0-A7CF2091B7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22B8A6-81F1-C172-63B7-A26E96BE0A5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632DEC-CBFF-A62A-6B6A-E60A82D7F28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   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BB6DF69-3D60-736A-ADF9-26DA5F05A703}"/>
              </a:ext>
            </a:extLst>
          </p:cNvPr>
          <p:cNvSpPr txBox="1"/>
          <p:nvPr/>
        </p:nvSpPr>
        <p:spPr>
          <a:xfrm>
            <a:off x="597408" y="6366393"/>
            <a:ext cx="786993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 5A Shapes of Land and Water: Explore</a:t>
            </a:r>
          </a:p>
        </p:txBody>
      </p:sp>
      <p:sp>
        <p:nvSpPr>
          <p:cNvPr id="6" name="Rectangle: Rounded Corners 5">
            <a:extLst>
              <a:ext uri="{FF2B5EF4-FFF2-40B4-BE49-F238E27FC236}">
                <a16:creationId xmlns:a16="http://schemas.microsoft.com/office/drawing/2014/main" id="{660CB2F0-EF44-61BE-B2EC-9DF1C68AFFF8}"/>
              </a:ext>
            </a:extLst>
          </p:cNvPr>
          <p:cNvSpPr/>
          <p:nvPr/>
        </p:nvSpPr>
        <p:spPr>
          <a:xfrm>
            <a:off x="88894" y="6299161"/>
            <a:ext cx="496825" cy="503796"/>
          </a:xfrm>
          <a:prstGeom prst="roundRect">
            <a:avLst/>
          </a:prstGeom>
          <a:solidFill>
            <a:srgbClr val="599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207BBA-EBEA-8982-93F9-B39FCAD87C1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5A</a:t>
            </a:r>
            <a:endParaRPr lang="en-US" sz="2000"/>
          </a:p>
        </p:txBody>
      </p:sp>
      <p:sp>
        <p:nvSpPr>
          <p:cNvPr id="3" name="TextBox 2">
            <a:extLst>
              <a:ext uri="{FF2B5EF4-FFF2-40B4-BE49-F238E27FC236}">
                <a16:creationId xmlns:a16="http://schemas.microsoft.com/office/drawing/2014/main" id="{C357016D-4B24-99B9-C594-967B642F6B4D}"/>
              </a:ext>
            </a:extLst>
          </p:cNvPr>
          <p:cNvSpPr txBox="1"/>
          <p:nvPr/>
        </p:nvSpPr>
        <p:spPr>
          <a:xfrm>
            <a:off x="2347582" y="759085"/>
            <a:ext cx="7496836" cy="830997"/>
          </a:xfrm>
          <a:prstGeom prst="rect">
            <a:avLst/>
          </a:prstGeom>
          <a:noFill/>
        </p:spPr>
        <p:txBody>
          <a:bodyPr wrap="square">
            <a:spAutoFit/>
          </a:bodyPr>
          <a:lstStyle/>
          <a:p>
            <a:pPr algn="ctr"/>
            <a:r>
              <a:rPr lang="en-US" sz="4800" b="1">
                <a:latin typeface="Avenir Next LT Pro" panose="020B0504020202020204" pitchFamily="34" charset="0"/>
              </a:rPr>
              <a:t>Landform Gallery Walk</a:t>
            </a:r>
            <a:endParaRPr lang="en-US" sz="4800">
              <a:latin typeface="Avenir Next LT Pro" panose="020B0504020202020204" pitchFamily="34" charset="0"/>
            </a:endParaRPr>
          </a:p>
        </p:txBody>
      </p:sp>
      <p:sp>
        <p:nvSpPr>
          <p:cNvPr id="7" name="TextBox 6">
            <a:extLst>
              <a:ext uri="{FF2B5EF4-FFF2-40B4-BE49-F238E27FC236}">
                <a16:creationId xmlns:a16="http://schemas.microsoft.com/office/drawing/2014/main" id="{1A647966-045E-F476-F997-093B94B54489}"/>
              </a:ext>
            </a:extLst>
          </p:cNvPr>
          <p:cNvSpPr txBox="1"/>
          <p:nvPr/>
        </p:nvSpPr>
        <p:spPr>
          <a:xfrm>
            <a:off x="2093748" y="2375422"/>
            <a:ext cx="8004503" cy="2308324"/>
          </a:xfrm>
          <a:prstGeom prst="rect">
            <a:avLst/>
          </a:prstGeom>
          <a:noFill/>
        </p:spPr>
        <p:txBody>
          <a:bodyPr wrap="square">
            <a:spAutoFit/>
          </a:bodyPr>
          <a:lstStyle/>
          <a:p>
            <a:pPr algn="ctr"/>
            <a:r>
              <a:rPr lang="en-US" sz="4800">
                <a:latin typeface="Avenir Next LT Pro" panose="020B0504020202020204" pitchFamily="34" charset="0"/>
              </a:rPr>
              <a:t>Each student will receive 2 index cards and a pencil, colored pencils, or crayons.</a:t>
            </a:r>
          </a:p>
        </p:txBody>
      </p:sp>
    </p:spTree>
    <p:extLst>
      <p:ext uri="{BB962C8B-B14F-4D97-AF65-F5344CB8AC3E}">
        <p14:creationId xmlns:p14="http://schemas.microsoft.com/office/powerpoint/2010/main" val="2698107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3204</Words>
  <Application>Microsoft Office PowerPoint</Application>
  <PresentationFormat>Widescreen</PresentationFormat>
  <Paragraphs>342</Paragraphs>
  <Slides>49</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Aptos</vt:lpstr>
      <vt:lpstr>Aptos Display</vt:lpstr>
      <vt:lpstr>Aptos Light</vt:lpstr>
      <vt:lpstr>Arial</vt:lpstr>
      <vt:lpstr>Avenir Next LT Pro</vt:lpstr>
      <vt:lpstr>Bitter</vt:lpstr>
      <vt:lpstr>Bitter SemiBold</vt:lpstr>
      <vt:lpstr>Montserrat Medium</vt:lpstr>
      <vt:lpstr>Segoe UI</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101</cp:revision>
  <dcterms:created xsi:type="dcterms:W3CDTF">2025-07-31T15:04:46Z</dcterms:created>
  <dcterms:modified xsi:type="dcterms:W3CDTF">2025-08-27T22:15:20Z</dcterms:modified>
</cp:coreProperties>
</file>