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5A92"/>
    <a:srgbClr val="A697B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B2041-70BB-4136-9689-A5B8E33FEE43}" v="1" dt="2025-08-14T14:28:33.607"/>
    <p1510:client id="{4DC4B73E-6AF7-D7B7-856A-CB38C517D5CA}" v="20" dt="2025-08-13T20:40:16.354"/>
    <p1510:client id="{96A21C82-21DB-435D-9B64-E8049C3D1783}" v="5" dt="2025-08-13T19:34:33.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2C3D5-515E-4495-A3C7-2DDAC73DEAF1}"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E4CFA-AD99-4AFA-89EF-2351B9A60BFD}" type="slidenum">
              <a:rPr lang="en-US" smtClean="0"/>
              <a:t>‹#›</a:t>
            </a:fld>
            <a:endParaRPr lang="en-US"/>
          </a:p>
        </p:txBody>
      </p:sp>
    </p:spTree>
    <p:extLst>
      <p:ext uri="{BB962C8B-B14F-4D97-AF65-F5344CB8AC3E}">
        <p14:creationId xmlns:p14="http://schemas.microsoft.com/office/powerpoint/2010/main" val="347240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C3A46-7C64-FEAF-1442-DDCB45B8D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2BB45-AF90-BF21-951D-7E83DBBA0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C9E83-BCDA-A40C-5673-C94B2DFD90A6}"/>
              </a:ext>
            </a:extLst>
          </p:cNvPr>
          <p:cNvSpPr>
            <a:spLocks noGrp="1"/>
          </p:cNvSpPr>
          <p:nvPr>
            <p:ph type="body" idx="1"/>
          </p:nvPr>
        </p:nvSpPr>
        <p:spPr/>
        <p:txBody>
          <a:bodyPr/>
          <a:lstStyle/>
          <a:p>
            <a:r>
              <a:rPr lang="en-US"/>
              <a:t>Open student guide to </a:t>
            </a:r>
            <a:r>
              <a:rPr lang="en-US" b="1"/>
              <a:t>Draw It! 5A Cool Clouds </a:t>
            </a:r>
            <a:r>
              <a:rPr lang="en-US"/>
              <a:t>on Page 66.</a:t>
            </a:r>
          </a:p>
        </p:txBody>
      </p:sp>
      <p:sp>
        <p:nvSpPr>
          <p:cNvPr id="4" name="Slide Number Placeholder 3">
            <a:extLst>
              <a:ext uri="{FF2B5EF4-FFF2-40B4-BE49-F238E27FC236}">
                <a16:creationId xmlns:a16="http://schemas.microsoft.com/office/drawing/2014/main" id="{90E17047-D944-9AA9-8577-2B8B7A91983D}"/>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032633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309EF-C28D-441B-584A-C90957B06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9931D-A40D-E4D3-DA2E-9DB134906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74EDB-10F9-1A2C-EF7F-F2A753FC3D88}"/>
              </a:ext>
            </a:extLst>
          </p:cNvPr>
          <p:cNvSpPr>
            <a:spLocks noGrp="1"/>
          </p:cNvSpPr>
          <p:nvPr>
            <p:ph type="body" idx="1"/>
          </p:nvPr>
        </p:nvSpPr>
        <p:spPr/>
        <p:txBody>
          <a:bodyPr/>
          <a:lstStyle/>
          <a:p>
            <a:r>
              <a:rPr lang="en-US"/>
              <a:t>Once back in the classroom, discuss what the students drew.</a:t>
            </a:r>
          </a:p>
        </p:txBody>
      </p:sp>
      <p:sp>
        <p:nvSpPr>
          <p:cNvPr id="4" name="Slide Number Placeholder 3">
            <a:extLst>
              <a:ext uri="{FF2B5EF4-FFF2-40B4-BE49-F238E27FC236}">
                <a16:creationId xmlns:a16="http://schemas.microsoft.com/office/drawing/2014/main" id="{3FCD4B28-53D1-1DBF-7EDB-71AEFD2EE0E5}"/>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375039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3AF81-FF64-1FB8-FB48-CA973C6E92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F6AD9-51CB-035B-4154-CE5ED32025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C0010-0620-46E7-1560-4EB9B6BFFB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FCAF1B-A511-A737-C696-D48D6D574A2D}"/>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317573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95BFC-EFCA-8BA3-0D52-54EE4B230F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B76EA-D3EE-9B90-7439-28B3CB3F4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7ADAF-3E5B-211B-6447-2233B0FB3A78}"/>
              </a:ext>
            </a:extLst>
          </p:cNvPr>
          <p:cNvSpPr>
            <a:spLocks noGrp="1"/>
          </p:cNvSpPr>
          <p:nvPr>
            <p:ph type="body" idx="1"/>
          </p:nvPr>
        </p:nvSpPr>
        <p:spPr/>
        <p:txBody>
          <a:bodyPr/>
          <a:lstStyle/>
          <a:p>
            <a:r>
              <a:rPr lang="en-US"/>
              <a:t>Blue</a:t>
            </a:r>
          </a:p>
        </p:txBody>
      </p:sp>
      <p:sp>
        <p:nvSpPr>
          <p:cNvPr id="4" name="Slide Number Placeholder 3">
            <a:extLst>
              <a:ext uri="{FF2B5EF4-FFF2-40B4-BE49-F238E27FC236}">
                <a16:creationId xmlns:a16="http://schemas.microsoft.com/office/drawing/2014/main" id="{D788A683-6C9B-CDF4-5E70-E4E30B3154F9}"/>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177850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6BD11-DB97-DFAA-EC72-5D25D5BF5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B43EC-244F-4F55-DEB7-65F19489A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21FD8-CA31-DC3F-84CD-B2FDAD1249EE}"/>
              </a:ext>
            </a:extLst>
          </p:cNvPr>
          <p:cNvSpPr>
            <a:spLocks noGrp="1"/>
          </p:cNvSpPr>
          <p:nvPr>
            <p:ph type="body" idx="1"/>
          </p:nvPr>
        </p:nvSpPr>
        <p:spPr/>
        <p:txBody>
          <a:bodyPr/>
          <a:lstStyle/>
          <a:p>
            <a:r>
              <a:rPr lang="en-US"/>
              <a:t>There is a layer of clouds.</a:t>
            </a:r>
          </a:p>
        </p:txBody>
      </p:sp>
      <p:sp>
        <p:nvSpPr>
          <p:cNvPr id="4" name="Slide Number Placeholder 3">
            <a:extLst>
              <a:ext uri="{FF2B5EF4-FFF2-40B4-BE49-F238E27FC236}">
                <a16:creationId xmlns:a16="http://schemas.microsoft.com/office/drawing/2014/main" id="{1CBDFAFB-0136-AE7A-669D-FB6715D12C6A}"/>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2754004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0AA1B-AC8A-26AB-DDA9-E2831800F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77B9C-9094-838F-BCC0-E13FFF8F8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414C47-EB6B-8148-FF02-20543A240B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1758D0-F21A-FBFA-EC1C-AAD98AE9BAE0}"/>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4038825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48DD4-8022-279C-E28C-DC813F895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A27EF-766D-27ED-3DA2-DC65382A70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E4A8C-44C0-F7C8-299B-4FCE19F78E79}"/>
              </a:ext>
            </a:extLst>
          </p:cNvPr>
          <p:cNvSpPr>
            <a:spLocks noGrp="1"/>
          </p:cNvSpPr>
          <p:nvPr>
            <p:ph type="body" idx="1"/>
          </p:nvPr>
        </p:nvSpPr>
        <p:spPr/>
        <p:txBody>
          <a:bodyPr/>
          <a:lstStyle/>
          <a:p>
            <a:r>
              <a:rPr lang="en-US"/>
              <a:t>Have students open and read from student guide </a:t>
            </a:r>
            <a:r>
              <a:rPr lang="en-US" b="1"/>
              <a:t>Read Together 5A All About Clouds </a:t>
            </a:r>
            <a:r>
              <a:rPr lang="en-US"/>
              <a:t>section on Page 67.</a:t>
            </a:r>
          </a:p>
          <a:p>
            <a:endParaRPr lang="en-US"/>
          </a:p>
          <a:p>
            <a:r>
              <a:rPr lang="en-US"/>
              <a:t>Discuss the questions in the Read Together. Have students circle the puffy clouds, underline the thin clouds, and put a square around the gray clouds.</a:t>
            </a:r>
          </a:p>
        </p:txBody>
      </p:sp>
      <p:sp>
        <p:nvSpPr>
          <p:cNvPr id="4" name="Slide Number Placeholder 3">
            <a:extLst>
              <a:ext uri="{FF2B5EF4-FFF2-40B4-BE49-F238E27FC236}">
                <a16:creationId xmlns:a16="http://schemas.microsoft.com/office/drawing/2014/main" id="{1AA70959-A54B-A644-E293-47559A91B7DF}"/>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2180756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238BF-7242-33E5-AE6F-5356EC6783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07B21-D4C4-05A9-4A70-63E2829274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E83E2-6E20-9285-E2F3-A63B8BD75531}"/>
              </a:ext>
            </a:extLst>
          </p:cNvPr>
          <p:cNvSpPr>
            <a:spLocks noGrp="1"/>
          </p:cNvSpPr>
          <p:nvPr>
            <p:ph type="body" idx="1"/>
          </p:nvPr>
        </p:nvSpPr>
        <p:spPr/>
        <p:txBody>
          <a:bodyPr/>
          <a:lstStyle/>
          <a:p>
            <a:r>
              <a:rPr lang="en-US"/>
              <a:t>Discuss the first question in the </a:t>
            </a:r>
            <a:r>
              <a:rPr lang="en-US" b="1"/>
              <a:t>Talk About It </a:t>
            </a:r>
            <a:r>
              <a:rPr lang="en-US"/>
              <a:t>on Page 68 as a class and what weather they think may come from these different clouds. </a:t>
            </a:r>
            <a:r>
              <a:rPr lang="en-US" b="1"/>
              <a:t>Teacher Note: </a:t>
            </a:r>
            <a:r>
              <a:rPr lang="en-US"/>
              <a:t>You can share the following cloud types with your students or use student descriptions to describe the different types of clouds, such as gray feathery, white, puffy, etc.</a:t>
            </a:r>
          </a:p>
        </p:txBody>
      </p:sp>
      <p:sp>
        <p:nvSpPr>
          <p:cNvPr id="4" name="Slide Number Placeholder 3">
            <a:extLst>
              <a:ext uri="{FF2B5EF4-FFF2-40B4-BE49-F238E27FC236}">
                <a16:creationId xmlns:a16="http://schemas.microsoft.com/office/drawing/2014/main" id="{E3BBE34F-8B9F-B2AE-7B5B-00A3AD390339}"/>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347319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6B07A-15E9-273C-3041-87EB07C17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CCE81-9E68-3C37-5A4D-371FD81B7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0BB7F-713D-EC4E-8C7C-2D75D811A63B}"/>
              </a:ext>
            </a:extLst>
          </p:cNvPr>
          <p:cNvSpPr>
            <a:spLocks noGrp="1"/>
          </p:cNvSpPr>
          <p:nvPr>
            <p:ph type="body" idx="1"/>
          </p:nvPr>
        </p:nvSpPr>
        <p:spPr/>
        <p:txBody>
          <a:bodyPr/>
          <a:lstStyle/>
          <a:p>
            <a:r>
              <a:rPr lang="en-US" b="1"/>
              <a:t>Teacher Note: </a:t>
            </a:r>
            <a:r>
              <a:rPr lang="en-US"/>
              <a:t>You can share the following cloud types with your students or use student descriptions to describe the different types of clouds, such as gray feathery, white, puffy, etc.</a:t>
            </a:r>
          </a:p>
        </p:txBody>
      </p:sp>
      <p:sp>
        <p:nvSpPr>
          <p:cNvPr id="4" name="Slide Number Placeholder 3">
            <a:extLst>
              <a:ext uri="{FF2B5EF4-FFF2-40B4-BE49-F238E27FC236}">
                <a16:creationId xmlns:a16="http://schemas.microsoft.com/office/drawing/2014/main" id="{19D748B2-D8BE-7830-3FFF-EAB9C8C89CE0}"/>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577031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FA28B-BA19-CD83-8D3F-D9CD657A1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D184A-2DAF-D857-03DC-5B380953D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96E4E-4887-FACA-CEEA-56450DB239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E1A66-DD4C-637F-5642-31CECFED0AD3}"/>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277023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52E09-1319-874C-CB1E-8142C39027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08ECA-D543-C076-E4A5-238E5E885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F0C96-76B8-A82A-DB69-5B98894DC448}"/>
              </a:ext>
            </a:extLst>
          </p:cNvPr>
          <p:cNvSpPr>
            <a:spLocks noGrp="1"/>
          </p:cNvSpPr>
          <p:nvPr>
            <p:ph type="body" idx="1"/>
          </p:nvPr>
        </p:nvSpPr>
        <p:spPr/>
        <p:txBody>
          <a:bodyPr/>
          <a:lstStyle/>
          <a:p>
            <a:r>
              <a:rPr lang="en-US"/>
              <a:t>Read together the student guide </a:t>
            </a:r>
            <a:r>
              <a:rPr lang="en-US" b="1"/>
              <a:t>Unit 5 Exploring the Phenomenon </a:t>
            </a:r>
            <a:r>
              <a:rPr lang="en-US"/>
              <a:t>section on pages 62-63 and discuss the </a:t>
            </a:r>
            <a:r>
              <a:rPr lang="en-US" b="1"/>
              <a:t>Talk About It </a:t>
            </a:r>
            <a:r>
              <a:rPr lang="en-US"/>
              <a:t>portion.</a:t>
            </a:r>
          </a:p>
        </p:txBody>
      </p:sp>
      <p:sp>
        <p:nvSpPr>
          <p:cNvPr id="4" name="Slide Number Placeholder 3">
            <a:extLst>
              <a:ext uri="{FF2B5EF4-FFF2-40B4-BE49-F238E27FC236}">
                <a16:creationId xmlns:a16="http://schemas.microsoft.com/office/drawing/2014/main" id="{3117D41D-E412-A7EE-7E6B-C0DA517463E3}"/>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77350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6C5CC-B58B-023B-3846-C01CA3A32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AE115-3EE5-AF31-FF43-6711C6F778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25D47-C989-24FB-16E5-ADD05C4E5C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75B4D3-C14E-616A-5858-1F6597A2D110}"/>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2727652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AB78A-13D0-CACC-E649-8CA851E82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4E05E-42AD-2F48-9F85-5649F0B88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1C248-2A56-2DD5-A7F7-D8D28CF59D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694CF2-DF4E-4624-1C5A-6366B220877E}"/>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1164618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61EB6-BE2A-226B-8609-146BCFF84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343E3-1629-4EEF-767B-EE06259C1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88D9BE-F385-398E-E276-A9AC7DABD6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E1B597-CC10-318A-F7B7-5A0FA308E059}"/>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3170594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2E6B5-02DA-9099-BE60-40F8E090A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4FEA6-4687-4637-2A3E-989F3A59A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C1C1C-FDA4-0852-1582-CD72822C0F06}"/>
              </a:ext>
            </a:extLst>
          </p:cNvPr>
          <p:cNvSpPr>
            <a:spLocks noGrp="1"/>
          </p:cNvSpPr>
          <p:nvPr>
            <p:ph type="body" idx="1"/>
          </p:nvPr>
        </p:nvSpPr>
        <p:spPr/>
        <p:txBody>
          <a:bodyPr/>
          <a:lstStyle/>
          <a:p>
            <a:r>
              <a:rPr lang="en-US"/>
              <a:t>Let’s see if we can match our clouds to the weather!</a:t>
            </a:r>
          </a:p>
        </p:txBody>
      </p:sp>
      <p:sp>
        <p:nvSpPr>
          <p:cNvPr id="4" name="Slide Number Placeholder 3">
            <a:extLst>
              <a:ext uri="{FF2B5EF4-FFF2-40B4-BE49-F238E27FC236}">
                <a16:creationId xmlns:a16="http://schemas.microsoft.com/office/drawing/2014/main" id="{DAEE7453-11A2-714D-E272-22D0A71FD824}"/>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1273180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B1EF8-06A5-01AE-80FB-121F9E0EA9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56B11-5AA4-824A-5107-60094541B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8B4C9-C3AF-241C-E00C-B19036BE9D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0E5F0A-BF02-BC1E-5474-1B3D168124A6}"/>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1910649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5F15F-AA17-FCD0-9CB3-349EB7B76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8973A-0108-8267-5906-684A4F3F1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1C3245-1B78-E31D-F64E-1C9DA6C5B0D9}"/>
              </a:ext>
            </a:extLst>
          </p:cNvPr>
          <p:cNvSpPr>
            <a:spLocks noGrp="1"/>
          </p:cNvSpPr>
          <p:nvPr>
            <p:ph type="body" idx="1"/>
          </p:nvPr>
        </p:nvSpPr>
        <p:spPr/>
        <p:txBody>
          <a:bodyPr/>
          <a:lstStyle/>
          <a:p>
            <a:r>
              <a:rPr lang="en-US"/>
              <a:t>Discuss the second part of the </a:t>
            </a:r>
            <a:r>
              <a:rPr lang="en-US" b="1"/>
              <a:t>Talk About It</a:t>
            </a:r>
            <a:r>
              <a:rPr lang="en-US"/>
              <a:t> section and introduce the term precipitation, which is defined as liquid and solid water falling from clouds (rain and snow and all the variations)</a:t>
            </a:r>
          </a:p>
        </p:txBody>
      </p:sp>
      <p:sp>
        <p:nvSpPr>
          <p:cNvPr id="4" name="Slide Number Placeholder 3">
            <a:extLst>
              <a:ext uri="{FF2B5EF4-FFF2-40B4-BE49-F238E27FC236}">
                <a16:creationId xmlns:a16="http://schemas.microsoft.com/office/drawing/2014/main" id="{768EC091-4EFA-1C08-C21A-79389DF924CB}"/>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2776589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03CDB-7D03-DA25-9967-313E9E878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E0AE0-5A73-BA24-D5D0-31A7F61720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0D17C-4CA9-A970-6EF8-C8336BF1F8FB}"/>
              </a:ext>
            </a:extLst>
          </p:cNvPr>
          <p:cNvSpPr>
            <a:spLocks noGrp="1"/>
          </p:cNvSpPr>
          <p:nvPr>
            <p:ph type="body" idx="1"/>
          </p:nvPr>
        </p:nvSpPr>
        <p:spPr/>
        <p:txBody>
          <a:bodyPr/>
          <a:lstStyle/>
          <a:p>
            <a:r>
              <a:rPr lang="en-US"/>
              <a:t>Discuss the correlation between the color and shape of the clouds and the corresponding weather. Focus on large gray clouds that cover the sky and can bring rain and storms.</a:t>
            </a:r>
          </a:p>
        </p:txBody>
      </p:sp>
      <p:sp>
        <p:nvSpPr>
          <p:cNvPr id="4" name="Slide Number Placeholder 3">
            <a:extLst>
              <a:ext uri="{FF2B5EF4-FFF2-40B4-BE49-F238E27FC236}">
                <a16:creationId xmlns:a16="http://schemas.microsoft.com/office/drawing/2014/main" id="{F3A715F1-C95B-7882-3BCC-A251EC881D96}"/>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1386599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089E8-23CB-9D24-E73C-1E638983C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4E271-89C7-18AB-4BDE-5E1856BA7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81CB1-90EB-84E5-AE8C-FC96FF47DF26}"/>
              </a:ext>
            </a:extLst>
          </p:cNvPr>
          <p:cNvSpPr>
            <a:spLocks noGrp="1"/>
          </p:cNvSpPr>
          <p:nvPr>
            <p:ph type="body" idx="1"/>
          </p:nvPr>
        </p:nvSpPr>
        <p:spPr/>
        <p:txBody>
          <a:bodyPr/>
          <a:lstStyle/>
          <a:p>
            <a:r>
              <a:rPr lang="en-US"/>
              <a:t>Take students outside for three days in a row to record observations of different types of clouds. They will need their student guide </a:t>
            </a:r>
            <a:r>
              <a:rPr lang="en-US" b="1"/>
              <a:t>Science Notebook 5A Cloud Study </a:t>
            </a:r>
            <a:r>
              <a:rPr lang="en-US"/>
              <a:t>on pages 69 – 71.</a:t>
            </a:r>
          </a:p>
          <a:p>
            <a:endParaRPr lang="en-US"/>
          </a:p>
          <a:p>
            <a:r>
              <a:rPr lang="en-US" b="1"/>
              <a:t>Teacher prompt for each trip: </a:t>
            </a:r>
            <a:r>
              <a:rPr lang="en-US"/>
              <a:t>Clouds look different each day because of the precipitation in the weather that day. Using your student book, draw the way clouds look each day using the photo-frame method we practiced earlier. Record what weather you are experiencing that day and if it is raining or not. </a:t>
            </a:r>
          </a:p>
        </p:txBody>
      </p:sp>
      <p:sp>
        <p:nvSpPr>
          <p:cNvPr id="4" name="Slide Number Placeholder 3">
            <a:extLst>
              <a:ext uri="{FF2B5EF4-FFF2-40B4-BE49-F238E27FC236}">
                <a16:creationId xmlns:a16="http://schemas.microsoft.com/office/drawing/2014/main" id="{C8AC40DE-1228-3769-413D-2808032547EB}"/>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2409712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C1A50-6C65-6032-D7F4-505BD5FF8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3F6358-4C5F-50F8-6F6F-984495AB7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23323-A181-E2EC-AD6B-9200334E4F1A}"/>
              </a:ext>
            </a:extLst>
          </p:cNvPr>
          <p:cNvSpPr>
            <a:spLocks noGrp="1"/>
          </p:cNvSpPr>
          <p:nvPr>
            <p:ph type="body" idx="1"/>
          </p:nvPr>
        </p:nvSpPr>
        <p:spPr/>
        <p:txBody>
          <a:bodyPr/>
          <a:lstStyle/>
          <a:p>
            <a:r>
              <a:rPr lang="en-US"/>
              <a:t>After exploring the concept of clouds and weather, have students open their student guides to the </a:t>
            </a:r>
            <a:r>
              <a:rPr lang="en-US" b="1"/>
              <a:t>Claim, Evidence and Reasoning </a:t>
            </a:r>
            <a:r>
              <a:rPr lang="en-US"/>
              <a:t>section on Page 72. Discuss the page with students – read the guiding question and explain what the students need to do to answer the questions (fill in the blanks and draw three types of clouds).</a:t>
            </a:r>
          </a:p>
        </p:txBody>
      </p:sp>
      <p:sp>
        <p:nvSpPr>
          <p:cNvPr id="4" name="Slide Number Placeholder 3">
            <a:extLst>
              <a:ext uri="{FF2B5EF4-FFF2-40B4-BE49-F238E27FC236}">
                <a16:creationId xmlns:a16="http://schemas.microsoft.com/office/drawing/2014/main" id="{FE57EB19-6A18-456E-60E3-76C77FDA2507}"/>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3993654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4D08B-F5D0-2555-8DE6-C46D3EC76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F810B-ED17-621D-C284-B8ABA00961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8D10F-1032-DAF0-A328-EDF857E4303B}"/>
              </a:ext>
            </a:extLst>
          </p:cNvPr>
          <p:cNvSpPr>
            <a:spLocks noGrp="1"/>
          </p:cNvSpPr>
          <p:nvPr>
            <p:ph type="body" idx="1"/>
          </p:nvPr>
        </p:nvSpPr>
        <p:spPr/>
        <p:txBody>
          <a:bodyPr/>
          <a:lstStyle/>
          <a:p>
            <a:r>
              <a:rPr lang="en-US" b="1"/>
              <a:t>Rubric:</a:t>
            </a:r>
          </a:p>
          <a:p>
            <a:pPr marL="171450" indent="-171450">
              <a:buFont typeface="Arial" panose="020B0604020202020204" pitchFamily="34" charset="0"/>
              <a:buChar char="•"/>
            </a:pPr>
            <a:r>
              <a:rPr lang="en-US"/>
              <a:t>4 (Exceeds) – Students drew three different types of clouds, correctly drawn by shape and color.</a:t>
            </a:r>
          </a:p>
          <a:p>
            <a:pPr marL="171450" indent="-171450">
              <a:buFont typeface="Arial" panose="020B0604020202020204" pitchFamily="34" charset="0"/>
              <a:buChar char="•"/>
            </a:pPr>
            <a:r>
              <a:rPr lang="en-US"/>
              <a:t>3 (Meets) – Students drew two different types of clouds, correctly drawn by shape and color.</a:t>
            </a:r>
          </a:p>
          <a:p>
            <a:pPr marL="171450" indent="-171450">
              <a:buFont typeface="Arial" panose="020B0604020202020204" pitchFamily="34" charset="0"/>
              <a:buChar char="•"/>
            </a:pPr>
            <a:r>
              <a:rPr lang="en-US"/>
              <a:t>2 (Partially Meets) – Students drew one type of cloud, correctly drawn by shape and color.</a:t>
            </a:r>
          </a:p>
          <a:p>
            <a:pPr marL="171450" indent="-171450">
              <a:buFont typeface="Arial" panose="020B0604020202020204" pitchFamily="34" charset="0"/>
              <a:buChar char="•"/>
            </a:pPr>
            <a:r>
              <a:rPr lang="en-US"/>
              <a:t>1 (Doesn’t Meet) – Students did not draw a cloud type correctly.</a:t>
            </a:r>
          </a:p>
        </p:txBody>
      </p:sp>
      <p:sp>
        <p:nvSpPr>
          <p:cNvPr id="4" name="Slide Number Placeholder 3">
            <a:extLst>
              <a:ext uri="{FF2B5EF4-FFF2-40B4-BE49-F238E27FC236}">
                <a16:creationId xmlns:a16="http://schemas.microsoft.com/office/drawing/2014/main" id="{5DB26C03-6E20-1046-95A9-D3941A1C0ABF}"/>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2577944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FA24-037B-19DC-CDB2-AE45AC932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543A6-A6FA-D665-F638-3DF6ED3E4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3BAC5-41B8-37FB-846B-5E65E6F214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59B19E-22B7-7B71-61DF-3D75522ECAA9}"/>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9448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B77F0-1764-08BF-D43E-0FABF57791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2B937-7F05-E527-8E73-3189D0A41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31FA90-F1DF-738F-CDDE-3B8B62DDEE37}"/>
              </a:ext>
            </a:extLst>
          </p:cNvPr>
          <p:cNvSpPr>
            <a:spLocks noGrp="1"/>
          </p:cNvSpPr>
          <p:nvPr>
            <p:ph type="body" idx="1"/>
          </p:nvPr>
        </p:nvSpPr>
        <p:spPr/>
        <p:txBody>
          <a:bodyPr/>
          <a:lstStyle/>
          <a:p>
            <a:r>
              <a:rPr lang="en-US"/>
              <a:t>Look at the different photos of clouds on the </a:t>
            </a:r>
            <a:r>
              <a:rPr lang="en-US" b="1"/>
              <a:t>Lesson 5A Cloud Watching </a:t>
            </a:r>
            <a:r>
              <a:rPr lang="en-US"/>
              <a:t>introduction section on Page 64. What do you think clouds are made of? This is what we are going to explore today.</a:t>
            </a:r>
          </a:p>
        </p:txBody>
      </p:sp>
      <p:sp>
        <p:nvSpPr>
          <p:cNvPr id="4" name="Slide Number Placeholder 3">
            <a:extLst>
              <a:ext uri="{FF2B5EF4-FFF2-40B4-BE49-F238E27FC236}">
                <a16:creationId xmlns:a16="http://schemas.microsoft.com/office/drawing/2014/main" id="{5199FDAF-DD92-0F18-AA17-3DB514AC1384}"/>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319842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44906-6B50-39B7-E8EB-387D5B4DE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8E3C0-A79D-2F50-0DA9-55F933C0E9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CE890-7933-7E23-6F20-F22AFD7B2766}"/>
              </a:ext>
            </a:extLst>
          </p:cNvPr>
          <p:cNvSpPr>
            <a:spLocks noGrp="1"/>
          </p:cNvSpPr>
          <p:nvPr>
            <p:ph type="body" idx="1"/>
          </p:nvPr>
        </p:nvSpPr>
        <p:spPr/>
        <p:txBody>
          <a:bodyPr/>
          <a:lstStyle/>
          <a:p>
            <a:r>
              <a:rPr lang="en-US"/>
              <a:t>Next, as a class, read aloud the </a:t>
            </a:r>
            <a:r>
              <a:rPr lang="en-US" b="1"/>
              <a:t>Read Together 5A What Am I? </a:t>
            </a:r>
            <a:r>
              <a:rPr lang="en-US"/>
              <a:t>section on Page 65. </a:t>
            </a:r>
          </a:p>
          <a:p>
            <a:endParaRPr lang="en-US"/>
          </a:p>
        </p:txBody>
      </p:sp>
      <p:sp>
        <p:nvSpPr>
          <p:cNvPr id="4" name="Slide Number Placeholder 3">
            <a:extLst>
              <a:ext uri="{FF2B5EF4-FFF2-40B4-BE49-F238E27FC236}">
                <a16:creationId xmlns:a16="http://schemas.microsoft.com/office/drawing/2014/main" id="{04BE3B91-CAEC-BEEC-F22F-F46788EAAF64}"/>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26263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FF918-84D2-F936-77BF-DA93F3616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13B20-5A8C-848D-9872-9DB01AE7A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AC13F-295E-773E-9BE7-913E1DB0AE12}"/>
              </a:ext>
            </a:extLst>
          </p:cNvPr>
          <p:cNvSpPr>
            <a:spLocks noGrp="1"/>
          </p:cNvSpPr>
          <p:nvPr>
            <p:ph type="body" idx="1"/>
          </p:nvPr>
        </p:nvSpPr>
        <p:spPr/>
        <p:txBody>
          <a:bodyPr/>
          <a:lstStyle/>
          <a:p>
            <a:r>
              <a:rPr lang="en-US" b="1"/>
              <a:t>Teacher Note: </a:t>
            </a:r>
            <a:r>
              <a:rPr lang="en-US"/>
              <a:t>If you do not have a day with cumulus clouds, display the </a:t>
            </a:r>
            <a:r>
              <a:rPr lang="en-US" i="1"/>
              <a:t>Cloud Watching </a:t>
            </a:r>
            <a:r>
              <a:rPr lang="en-US"/>
              <a:t>video from the </a:t>
            </a:r>
            <a:r>
              <a:rPr lang="en-US" i="1"/>
              <a:t>MDC Teacher Portal</a:t>
            </a:r>
            <a:r>
              <a:rPr lang="en-US"/>
              <a:t>.</a:t>
            </a:r>
          </a:p>
          <a:p>
            <a:endParaRPr lang="en-US"/>
          </a:p>
        </p:txBody>
      </p:sp>
      <p:sp>
        <p:nvSpPr>
          <p:cNvPr id="4" name="Slide Number Placeholder 3">
            <a:extLst>
              <a:ext uri="{FF2B5EF4-FFF2-40B4-BE49-F238E27FC236}">
                <a16:creationId xmlns:a16="http://schemas.microsoft.com/office/drawing/2014/main" id="{7E1FF649-32F2-1009-799A-825AAFDE3D37}"/>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3727771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AD11-C4F4-A2B8-26E8-1F959CE50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3FFA7-C902-7F7F-75B9-B807AC69AF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30B4D8-E7E6-D700-FE73-0498A2D76A9F}"/>
              </a:ext>
            </a:extLst>
          </p:cNvPr>
          <p:cNvSpPr>
            <a:spLocks noGrp="1"/>
          </p:cNvSpPr>
          <p:nvPr>
            <p:ph type="body" idx="1"/>
          </p:nvPr>
        </p:nvSpPr>
        <p:spPr/>
        <p:txBody>
          <a:bodyPr/>
          <a:lstStyle/>
          <a:p>
            <a:r>
              <a:rPr lang="en-US"/>
              <a:t>Take students outside on a day with many puffy white clouds (cumulus) and have students look for various shapes in the clouds. Partner students and encourage them to notice the size and movement in the clouds by asking the following questions:</a:t>
            </a:r>
          </a:p>
        </p:txBody>
      </p:sp>
      <p:sp>
        <p:nvSpPr>
          <p:cNvPr id="4" name="Slide Number Placeholder 3">
            <a:extLst>
              <a:ext uri="{FF2B5EF4-FFF2-40B4-BE49-F238E27FC236}">
                <a16:creationId xmlns:a16="http://schemas.microsoft.com/office/drawing/2014/main" id="{DF50CA8C-78A5-0E64-1E67-07E7AFC86285}"/>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2345059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E8B24-F8E5-908E-69A5-A24D59B08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FDAE9-7B28-3DB0-B246-23BA3FEA7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C859A-072B-FAF5-7961-A84F95D5B12E}"/>
              </a:ext>
            </a:extLst>
          </p:cNvPr>
          <p:cNvSpPr>
            <a:spLocks noGrp="1"/>
          </p:cNvSpPr>
          <p:nvPr>
            <p:ph type="body" idx="1"/>
          </p:nvPr>
        </p:nvSpPr>
        <p:spPr/>
        <p:txBody>
          <a:bodyPr/>
          <a:lstStyle/>
          <a:p>
            <a:r>
              <a:rPr lang="en-US"/>
              <a:t>Partner students and encourage them to notice the size and movement in the clouds by asking the following questions:</a:t>
            </a:r>
          </a:p>
          <a:p>
            <a:pPr marL="171450" indent="-171450">
              <a:buFont typeface="Arial" panose="020B0604020202020204" pitchFamily="34" charset="0"/>
              <a:buChar char="•"/>
            </a:pPr>
            <a:r>
              <a:rPr lang="en-US"/>
              <a:t>Describe to your partner the size of the clouds.</a:t>
            </a:r>
          </a:p>
          <a:p>
            <a:pPr marL="171450" indent="-171450">
              <a:buFont typeface="Arial" panose="020B0604020202020204" pitchFamily="34" charset="0"/>
              <a:buChar char="•"/>
            </a:pPr>
            <a:r>
              <a:rPr lang="en-US"/>
              <a:t>What shapes do you see?</a:t>
            </a:r>
          </a:p>
          <a:p>
            <a:pPr marL="171450" indent="-171450">
              <a:buFont typeface="Arial" panose="020B0604020202020204" pitchFamily="34" charset="0"/>
              <a:buChar char="•"/>
            </a:pPr>
            <a:r>
              <a:rPr lang="en-US"/>
              <a:t>How are they moving? In what direction? Point in the direction they are moving.</a:t>
            </a:r>
          </a:p>
        </p:txBody>
      </p:sp>
      <p:sp>
        <p:nvSpPr>
          <p:cNvPr id="4" name="Slide Number Placeholder 3">
            <a:extLst>
              <a:ext uri="{FF2B5EF4-FFF2-40B4-BE49-F238E27FC236}">
                <a16:creationId xmlns:a16="http://schemas.microsoft.com/office/drawing/2014/main" id="{ED26820D-FBC5-E5FD-8FC1-75C522DCB785}"/>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4087346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1F6D4-7771-1963-7B35-E1563008E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690F05-14C9-4E9E-2B1F-883421010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F0BFA4-A8C8-524E-1754-901E51A5195A}"/>
              </a:ext>
            </a:extLst>
          </p:cNvPr>
          <p:cNvSpPr>
            <a:spLocks noGrp="1"/>
          </p:cNvSpPr>
          <p:nvPr>
            <p:ph type="body" idx="1"/>
          </p:nvPr>
        </p:nvSpPr>
        <p:spPr/>
        <p:txBody>
          <a:bodyPr/>
          <a:lstStyle/>
          <a:p>
            <a:r>
              <a:rPr lang="en-US"/>
              <a:t>Scientists use observations to learn about the world. As scientists, we will study the clouds and we will use our student notebook page and make accurate drawings of the clouds.</a:t>
            </a:r>
          </a:p>
          <a:p>
            <a:endParaRPr lang="en-US"/>
          </a:p>
          <a:p>
            <a:r>
              <a:rPr lang="en-US"/>
              <a:t>Take students outside with their student guides and pencil.</a:t>
            </a:r>
          </a:p>
          <a:p>
            <a:endParaRPr lang="en-US"/>
          </a:p>
          <a:p>
            <a:r>
              <a:rPr lang="en-US"/>
              <a:t>Look closely at the sky, notice the shapes, light, and colors. Have students share their observations with a classmate and compare what they each notice. </a:t>
            </a:r>
            <a:r>
              <a:rPr lang="en-US" b="1"/>
              <a:t>Do you notice a pattern in our observations? </a:t>
            </a:r>
            <a:r>
              <a:rPr lang="en-US"/>
              <a:t>Hold your thumb and forefinger of each hand up in the sky and make a photo-like frame with your thumb and fingers. (Teacher models for students.)</a:t>
            </a:r>
          </a:p>
        </p:txBody>
      </p:sp>
      <p:sp>
        <p:nvSpPr>
          <p:cNvPr id="4" name="Slide Number Placeholder 3">
            <a:extLst>
              <a:ext uri="{FF2B5EF4-FFF2-40B4-BE49-F238E27FC236}">
                <a16:creationId xmlns:a16="http://schemas.microsoft.com/office/drawing/2014/main" id="{13F72FBD-1BC6-1649-03A6-E81A37CF26A3}"/>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325759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2C1E-39F3-8BB4-D374-C936E86085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217C6D-EC46-7BB5-C06C-C821437EC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AB515B-8C23-33FA-0C06-6AE746ED1274}"/>
              </a:ext>
            </a:extLst>
          </p:cNvPr>
          <p:cNvSpPr>
            <a:spLocks noGrp="1"/>
          </p:cNvSpPr>
          <p:nvPr>
            <p:ph type="dt" sz="half" idx="10"/>
          </p:nvPr>
        </p:nvSpPr>
        <p:spPr/>
        <p:txBody>
          <a:bodyPr/>
          <a:lstStyle/>
          <a:p>
            <a:fld id="{4F566C12-C2A6-4CE9-9954-9E644A011209}" type="datetimeFigureOut">
              <a:rPr lang="en-US" smtClean="0"/>
              <a:t>8/14/2025</a:t>
            </a:fld>
            <a:endParaRPr lang="en-US"/>
          </a:p>
        </p:txBody>
      </p:sp>
      <p:sp>
        <p:nvSpPr>
          <p:cNvPr id="5" name="Footer Placeholder 4">
            <a:extLst>
              <a:ext uri="{FF2B5EF4-FFF2-40B4-BE49-F238E27FC236}">
                <a16:creationId xmlns:a16="http://schemas.microsoft.com/office/drawing/2014/main" id="{F0411263-BC1B-3779-47B4-6E892869E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32ABC-E06D-50B7-281A-D480B7E44CE3}"/>
              </a:ext>
            </a:extLst>
          </p:cNvPr>
          <p:cNvSpPr>
            <a:spLocks noGrp="1"/>
          </p:cNvSpPr>
          <p:nvPr>
            <p:ph type="sldNum" sz="quarter" idx="12"/>
          </p:nvPr>
        </p:nvSpPr>
        <p:spPr/>
        <p:txBody>
          <a:bodyPr/>
          <a:lstStyle/>
          <a:p>
            <a:fld id="{DBFD63C6-70DE-4CC5-B839-422B1B24CD05}" type="slidenum">
              <a:rPr lang="en-US" smtClean="0"/>
              <a:t>‹#›</a:t>
            </a:fld>
            <a:endParaRPr lang="en-US"/>
          </a:p>
        </p:txBody>
      </p:sp>
    </p:spTree>
    <p:extLst>
      <p:ext uri="{BB962C8B-B14F-4D97-AF65-F5344CB8AC3E}">
        <p14:creationId xmlns:p14="http://schemas.microsoft.com/office/powerpoint/2010/main" val="256262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7328-F9C6-B38E-9DE9-6F5AE2A7F9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0657D-9817-6D95-105B-E69449AB35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931D8-7CD4-3810-F7C1-98BD4EFD7277}"/>
              </a:ext>
            </a:extLst>
          </p:cNvPr>
          <p:cNvSpPr>
            <a:spLocks noGrp="1"/>
          </p:cNvSpPr>
          <p:nvPr>
            <p:ph type="dt" sz="half" idx="10"/>
          </p:nvPr>
        </p:nvSpPr>
        <p:spPr/>
        <p:txBody>
          <a:bodyPr/>
          <a:lstStyle/>
          <a:p>
            <a:fld id="{4F566C12-C2A6-4CE9-9954-9E644A011209}" type="datetimeFigureOut">
              <a:rPr lang="en-US" smtClean="0"/>
              <a:t>8/14/2025</a:t>
            </a:fld>
            <a:endParaRPr lang="en-US"/>
          </a:p>
        </p:txBody>
      </p:sp>
      <p:sp>
        <p:nvSpPr>
          <p:cNvPr id="5" name="Footer Placeholder 4">
            <a:extLst>
              <a:ext uri="{FF2B5EF4-FFF2-40B4-BE49-F238E27FC236}">
                <a16:creationId xmlns:a16="http://schemas.microsoft.com/office/drawing/2014/main" id="{DE77A0AE-A6D1-BAFE-0AC5-5E437202D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878A4-710B-4569-6D99-1BC9A327B14C}"/>
              </a:ext>
            </a:extLst>
          </p:cNvPr>
          <p:cNvSpPr>
            <a:spLocks noGrp="1"/>
          </p:cNvSpPr>
          <p:nvPr>
            <p:ph type="sldNum" sz="quarter" idx="12"/>
          </p:nvPr>
        </p:nvSpPr>
        <p:spPr/>
        <p:txBody>
          <a:bodyPr/>
          <a:lstStyle/>
          <a:p>
            <a:fld id="{DBFD63C6-70DE-4CC5-B839-422B1B24CD05}" type="slidenum">
              <a:rPr lang="en-US" smtClean="0"/>
              <a:t>‹#›</a:t>
            </a:fld>
            <a:endParaRPr lang="en-US"/>
          </a:p>
        </p:txBody>
      </p:sp>
    </p:spTree>
    <p:extLst>
      <p:ext uri="{BB962C8B-B14F-4D97-AF65-F5344CB8AC3E}">
        <p14:creationId xmlns:p14="http://schemas.microsoft.com/office/powerpoint/2010/main" val="42785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76215-958F-E47A-D27C-6B8C96153C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3E5EC3-B393-FB86-EDA4-6BF16FD7D8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66F09-DF20-D308-5CA7-6FA90785B3EF}"/>
              </a:ext>
            </a:extLst>
          </p:cNvPr>
          <p:cNvSpPr>
            <a:spLocks noGrp="1"/>
          </p:cNvSpPr>
          <p:nvPr>
            <p:ph type="dt" sz="half" idx="10"/>
          </p:nvPr>
        </p:nvSpPr>
        <p:spPr/>
        <p:txBody>
          <a:bodyPr/>
          <a:lstStyle/>
          <a:p>
            <a:fld id="{4F566C12-C2A6-4CE9-9954-9E644A011209}" type="datetimeFigureOut">
              <a:rPr lang="en-US" smtClean="0"/>
              <a:t>8/14/2025</a:t>
            </a:fld>
            <a:endParaRPr lang="en-US"/>
          </a:p>
        </p:txBody>
      </p:sp>
      <p:sp>
        <p:nvSpPr>
          <p:cNvPr id="5" name="Footer Placeholder 4">
            <a:extLst>
              <a:ext uri="{FF2B5EF4-FFF2-40B4-BE49-F238E27FC236}">
                <a16:creationId xmlns:a16="http://schemas.microsoft.com/office/drawing/2014/main" id="{52F29774-BF80-163B-6E11-DFAB52AC5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25585-A357-23B1-12B3-D6C6A1AE19DA}"/>
              </a:ext>
            </a:extLst>
          </p:cNvPr>
          <p:cNvSpPr>
            <a:spLocks noGrp="1"/>
          </p:cNvSpPr>
          <p:nvPr>
            <p:ph type="sldNum" sz="quarter" idx="12"/>
          </p:nvPr>
        </p:nvSpPr>
        <p:spPr/>
        <p:txBody>
          <a:bodyPr/>
          <a:lstStyle/>
          <a:p>
            <a:fld id="{DBFD63C6-70DE-4CC5-B839-422B1B24CD05}" type="slidenum">
              <a:rPr lang="en-US" smtClean="0"/>
              <a:t>‹#›</a:t>
            </a:fld>
            <a:endParaRPr lang="en-US"/>
          </a:p>
        </p:txBody>
      </p:sp>
    </p:spTree>
    <p:extLst>
      <p:ext uri="{BB962C8B-B14F-4D97-AF65-F5344CB8AC3E}">
        <p14:creationId xmlns:p14="http://schemas.microsoft.com/office/powerpoint/2010/main" val="331698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9046-04FC-DA4B-DD37-3D2D47948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311C3-1554-3F2D-6305-978C57EBC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54D8F-9DBA-5BBC-A638-663A97E6087D}"/>
              </a:ext>
            </a:extLst>
          </p:cNvPr>
          <p:cNvSpPr>
            <a:spLocks noGrp="1"/>
          </p:cNvSpPr>
          <p:nvPr>
            <p:ph type="dt" sz="half" idx="10"/>
          </p:nvPr>
        </p:nvSpPr>
        <p:spPr/>
        <p:txBody>
          <a:bodyPr/>
          <a:lstStyle/>
          <a:p>
            <a:fld id="{4F566C12-C2A6-4CE9-9954-9E644A011209}" type="datetimeFigureOut">
              <a:rPr lang="en-US" smtClean="0"/>
              <a:t>8/14/2025</a:t>
            </a:fld>
            <a:endParaRPr lang="en-US"/>
          </a:p>
        </p:txBody>
      </p:sp>
      <p:sp>
        <p:nvSpPr>
          <p:cNvPr id="5" name="Footer Placeholder 4">
            <a:extLst>
              <a:ext uri="{FF2B5EF4-FFF2-40B4-BE49-F238E27FC236}">
                <a16:creationId xmlns:a16="http://schemas.microsoft.com/office/drawing/2014/main" id="{168E1901-A81F-EE22-6059-F486BB9F7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76786-8ED4-3894-521B-C2348A67363C}"/>
              </a:ext>
            </a:extLst>
          </p:cNvPr>
          <p:cNvSpPr>
            <a:spLocks noGrp="1"/>
          </p:cNvSpPr>
          <p:nvPr>
            <p:ph type="sldNum" sz="quarter" idx="12"/>
          </p:nvPr>
        </p:nvSpPr>
        <p:spPr/>
        <p:txBody>
          <a:bodyPr/>
          <a:lstStyle/>
          <a:p>
            <a:fld id="{DBFD63C6-70DE-4CC5-B839-422B1B24CD05}" type="slidenum">
              <a:rPr lang="en-US" smtClean="0"/>
              <a:t>‹#›</a:t>
            </a:fld>
            <a:endParaRPr lang="en-US"/>
          </a:p>
        </p:txBody>
      </p:sp>
    </p:spTree>
    <p:extLst>
      <p:ext uri="{BB962C8B-B14F-4D97-AF65-F5344CB8AC3E}">
        <p14:creationId xmlns:p14="http://schemas.microsoft.com/office/powerpoint/2010/main" val="65674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C3A2-F4E2-041D-6DE4-1B7FBFC92D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FD9201-1EFD-B3F6-C472-3AF27CB1BF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E1BE69-3948-56D0-DC0C-6CD79AF34D74}"/>
              </a:ext>
            </a:extLst>
          </p:cNvPr>
          <p:cNvSpPr>
            <a:spLocks noGrp="1"/>
          </p:cNvSpPr>
          <p:nvPr>
            <p:ph type="dt" sz="half" idx="10"/>
          </p:nvPr>
        </p:nvSpPr>
        <p:spPr/>
        <p:txBody>
          <a:bodyPr/>
          <a:lstStyle/>
          <a:p>
            <a:fld id="{4F566C12-C2A6-4CE9-9954-9E644A011209}" type="datetimeFigureOut">
              <a:rPr lang="en-US" smtClean="0"/>
              <a:t>8/14/2025</a:t>
            </a:fld>
            <a:endParaRPr lang="en-US"/>
          </a:p>
        </p:txBody>
      </p:sp>
      <p:sp>
        <p:nvSpPr>
          <p:cNvPr id="5" name="Footer Placeholder 4">
            <a:extLst>
              <a:ext uri="{FF2B5EF4-FFF2-40B4-BE49-F238E27FC236}">
                <a16:creationId xmlns:a16="http://schemas.microsoft.com/office/drawing/2014/main" id="{8CEBC760-8064-BF63-A922-7C90C6F59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48485-6E5A-A317-1856-B0D608A715BB}"/>
              </a:ext>
            </a:extLst>
          </p:cNvPr>
          <p:cNvSpPr>
            <a:spLocks noGrp="1"/>
          </p:cNvSpPr>
          <p:nvPr>
            <p:ph type="sldNum" sz="quarter" idx="12"/>
          </p:nvPr>
        </p:nvSpPr>
        <p:spPr/>
        <p:txBody>
          <a:bodyPr/>
          <a:lstStyle/>
          <a:p>
            <a:fld id="{DBFD63C6-70DE-4CC5-B839-422B1B24CD05}" type="slidenum">
              <a:rPr lang="en-US" smtClean="0"/>
              <a:t>‹#›</a:t>
            </a:fld>
            <a:endParaRPr lang="en-US"/>
          </a:p>
        </p:txBody>
      </p:sp>
    </p:spTree>
    <p:extLst>
      <p:ext uri="{BB962C8B-B14F-4D97-AF65-F5344CB8AC3E}">
        <p14:creationId xmlns:p14="http://schemas.microsoft.com/office/powerpoint/2010/main" val="168768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0F19-1789-AFE7-5A8C-EDEB9E81E1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1063CA-CAC4-D55C-A555-7A3B159056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60A50B-7B2E-2552-557E-8C55AE7725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BD6D06-79EF-791A-5412-53C475603EF7}"/>
              </a:ext>
            </a:extLst>
          </p:cNvPr>
          <p:cNvSpPr>
            <a:spLocks noGrp="1"/>
          </p:cNvSpPr>
          <p:nvPr>
            <p:ph type="dt" sz="half" idx="10"/>
          </p:nvPr>
        </p:nvSpPr>
        <p:spPr/>
        <p:txBody>
          <a:bodyPr/>
          <a:lstStyle/>
          <a:p>
            <a:fld id="{4F566C12-C2A6-4CE9-9954-9E644A011209}" type="datetimeFigureOut">
              <a:rPr lang="en-US" smtClean="0"/>
              <a:t>8/14/2025</a:t>
            </a:fld>
            <a:endParaRPr lang="en-US"/>
          </a:p>
        </p:txBody>
      </p:sp>
      <p:sp>
        <p:nvSpPr>
          <p:cNvPr id="6" name="Footer Placeholder 5">
            <a:extLst>
              <a:ext uri="{FF2B5EF4-FFF2-40B4-BE49-F238E27FC236}">
                <a16:creationId xmlns:a16="http://schemas.microsoft.com/office/drawing/2014/main" id="{026333BE-5F89-791F-BF5F-19A4D8F92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C3A33C-6829-5C9D-3CA2-D570CEAFCCE3}"/>
              </a:ext>
            </a:extLst>
          </p:cNvPr>
          <p:cNvSpPr>
            <a:spLocks noGrp="1"/>
          </p:cNvSpPr>
          <p:nvPr>
            <p:ph type="sldNum" sz="quarter" idx="12"/>
          </p:nvPr>
        </p:nvSpPr>
        <p:spPr/>
        <p:txBody>
          <a:bodyPr/>
          <a:lstStyle/>
          <a:p>
            <a:fld id="{DBFD63C6-70DE-4CC5-B839-422B1B24CD05}" type="slidenum">
              <a:rPr lang="en-US" smtClean="0"/>
              <a:t>‹#›</a:t>
            </a:fld>
            <a:endParaRPr lang="en-US"/>
          </a:p>
        </p:txBody>
      </p:sp>
    </p:spTree>
    <p:extLst>
      <p:ext uri="{BB962C8B-B14F-4D97-AF65-F5344CB8AC3E}">
        <p14:creationId xmlns:p14="http://schemas.microsoft.com/office/powerpoint/2010/main" val="245403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6FB49-7F74-4C48-0515-6F71AB6A75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4A8825-2067-DA23-E6F2-1C85D8F92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2F13B9-2478-B190-AA21-25006F85AE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F9629-35B8-2403-812A-1AA50B596D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2DFD27-36D9-5A3D-9F9E-D86A90B152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682AF9-FACB-0A6F-26FE-6FCA67C591D7}"/>
              </a:ext>
            </a:extLst>
          </p:cNvPr>
          <p:cNvSpPr>
            <a:spLocks noGrp="1"/>
          </p:cNvSpPr>
          <p:nvPr>
            <p:ph type="dt" sz="half" idx="10"/>
          </p:nvPr>
        </p:nvSpPr>
        <p:spPr/>
        <p:txBody>
          <a:bodyPr/>
          <a:lstStyle/>
          <a:p>
            <a:fld id="{4F566C12-C2A6-4CE9-9954-9E644A011209}" type="datetimeFigureOut">
              <a:rPr lang="en-US" smtClean="0"/>
              <a:t>8/14/2025</a:t>
            </a:fld>
            <a:endParaRPr lang="en-US"/>
          </a:p>
        </p:txBody>
      </p:sp>
      <p:sp>
        <p:nvSpPr>
          <p:cNvPr id="8" name="Footer Placeholder 7">
            <a:extLst>
              <a:ext uri="{FF2B5EF4-FFF2-40B4-BE49-F238E27FC236}">
                <a16:creationId xmlns:a16="http://schemas.microsoft.com/office/drawing/2014/main" id="{119A8D58-FA32-8175-2613-62F3D5C613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ACA390-3369-07C2-F5D2-3B434805F391}"/>
              </a:ext>
            </a:extLst>
          </p:cNvPr>
          <p:cNvSpPr>
            <a:spLocks noGrp="1"/>
          </p:cNvSpPr>
          <p:nvPr>
            <p:ph type="sldNum" sz="quarter" idx="12"/>
          </p:nvPr>
        </p:nvSpPr>
        <p:spPr/>
        <p:txBody>
          <a:bodyPr/>
          <a:lstStyle/>
          <a:p>
            <a:fld id="{DBFD63C6-70DE-4CC5-B839-422B1B24CD05}" type="slidenum">
              <a:rPr lang="en-US" smtClean="0"/>
              <a:t>‹#›</a:t>
            </a:fld>
            <a:endParaRPr lang="en-US"/>
          </a:p>
        </p:txBody>
      </p:sp>
    </p:spTree>
    <p:extLst>
      <p:ext uri="{BB962C8B-B14F-4D97-AF65-F5344CB8AC3E}">
        <p14:creationId xmlns:p14="http://schemas.microsoft.com/office/powerpoint/2010/main" val="398520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0FA3-127D-C90B-256A-87A7671CE3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B901E8-4CD9-4DAD-9C67-5F67D9331CCF}"/>
              </a:ext>
            </a:extLst>
          </p:cNvPr>
          <p:cNvSpPr>
            <a:spLocks noGrp="1"/>
          </p:cNvSpPr>
          <p:nvPr>
            <p:ph type="dt" sz="half" idx="10"/>
          </p:nvPr>
        </p:nvSpPr>
        <p:spPr/>
        <p:txBody>
          <a:bodyPr/>
          <a:lstStyle/>
          <a:p>
            <a:fld id="{4F566C12-C2A6-4CE9-9954-9E644A011209}" type="datetimeFigureOut">
              <a:rPr lang="en-US" smtClean="0"/>
              <a:t>8/14/2025</a:t>
            </a:fld>
            <a:endParaRPr lang="en-US"/>
          </a:p>
        </p:txBody>
      </p:sp>
      <p:sp>
        <p:nvSpPr>
          <p:cNvPr id="4" name="Footer Placeholder 3">
            <a:extLst>
              <a:ext uri="{FF2B5EF4-FFF2-40B4-BE49-F238E27FC236}">
                <a16:creationId xmlns:a16="http://schemas.microsoft.com/office/drawing/2014/main" id="{2EA977C6-BE37-2068-D9A8-AEA526FB1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C8AEE7-CA69-2ADF-534B-34E1441A0B46}"/>
              </a:ext>
            </a:extLst>
          </p:cNvPr>
          <p:cNvSpPr>
            <a:spLocks noGrp="1"/>
          </p:cNvSpPr>
          <p:nvPr>
            <p:ph type="sldNum" sz="quarter" idx="12"/>
          </p:nvPr>
        </p:nvSpPr>
        <p:spPr/>
        <p:txBody>
          <a:bodyPr/>
          <a:lstStyle/>
          <a:p>
            <a:fld id="{DBFD63C6-70DE-4CC5-B839-422B1B24CD05}" type="slidenum">
              <a:rPr lang="en-US" smtClean="0"/>
              <a:t>‹#›</a:t>
            </a:fld>
            <a:endParaRPr lang="en-US"/>
          </a:p>
        </p:txBody>
      </p:sp>
    </p:spTree>
    <p:extLst>
      <p:ext uri="{BB962C8B-B14F-4D97-AF65-F5344CB8AC3E}">
        <p14:creationId xmlns:p14="http://schemas.microsoft.com/office/powerpoint/2010/main" val="319454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06D87-AF44-A8A9-B253-7F956FA4779E}"/>
              </a:ext>
            </a:extLst>
          </p:cNvPr>
          <p:cNvSpPr>
            <a:spLocks noGrp="1"/>
          </p:cNvSpPr>
          <p:nvPr>
            <p:ph type="dt" sz="half" idx="10"/>
          </p:nvPr>
        </p:nvSpPr>
        <p:spPr/>
        <p:txBody>
          <a:bodyPr/>
          <a:lstStyle/>
          <a:p>
            <a:fld id="{4F566C12-C2A6-4CE9-9954-9E644A011209}" type="datetimeFigureOut">
              <a:rPr lang="en-US" smtClean="0"/>
              <a:t>8/14/2025</a:t>
            </a:fld>
            <a:endParaRPr lang="en-US"/>
          </a:p>
        </p:txBody>
      </p:sp>
      <p:sp>
        <p:nvSpPr>
          <p:cNvPr id="3" name="Footer Placeholder 2">
            <a:extLst>
              <a:ext uri="{FF2B5EF4-FFF2-40B4-BE49-F238E27FC236}">
                <a16:creationId xmlns:a16="http://schemas.microsoft.com/office/drawing/2014/main" id="{D626C277-C5F6-9293-6014-752D1835CD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7EFFB1-C5E7-3409-09BA-2529D28DA9A4}"/>
              </a:ext>
            </a:extLst>
          </p:cNvPr>
          <p:cNvSpPr>
            <a:spLocks noGrp="1"/>
          </p:cNvSpPr>
          <p:nvPr>
            <p:ph type="sldNum" sz="quarter" idx="12"/>
          </p:nvPr>
        </p:nvSpPr>
        <p:spPr/>
        <p:txBody>
          <a:bodyPr/>
          <a:lstStyle/>
          <a:p>
            <a:fld id="{DBFD63C6-70DE-4CC5-B839-422B1B24CD05}" type="slidenum">
              <a:rPr lang="en-US" smtClean="0"/>
              <a:t>‹#›</a:t>
            </a:fld>
            <a:endParaRPr lang="en-US"/>
          </a:p>
        </p:txBody>
      </p:sp>
    </p:spTree>
    <p:extLst>
      <p:ext uri="{BB962C8B-B14F-4D97-AF65-F5344CB8AC3E}">
        <p14:creationId xmlns:p14="http://schemas.microsoft.com/office/powerpoint/2010/main" val="98898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0D1A-AC4D-6737-9780-6AC0BE2A5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EDDD54-2452-E020-B62E-50B62521E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F5970F-C646-E79C-0C3E-3D04750A5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75831-D7FD-1F83-29D0-12D710E965FA}"/>
              </a:ext>
            </a:extLst>
          </p:cNvPr>
          <p:cNvSpPr>
            <a:spLocks noGrp="1"/>
          </p:cNvSpPr>
          <p:nvPr>
            <p:ph type="dt" sz="half" idx="10"/>
          </p:nvPr>
        </p:nvSpPr>
        <p:spPr/>
        <p:txBody>
          <a:bodyPr/>
          <a:lstStyle/>
          <a:p>
            <a:fld id="{4F566C12-C2A6-4CE9-9954-9E644A011209}" type="datetimeFigureOut">
              <a:rPr lang="en-US" smtClean="0"/>
              <a:t>8/14/2025</a:t>
            </a:fld>
            <a:endParaRPr lang="en-US"/>
          </a:p>
        </p:txBody>
      </p:sp>
      <p:sp>
        <p:nvSpPr>
          <p:cNvPr id="6" name="Footer Placeholder 5">
            <a:extLst>
              <a:ext uri="{FF2B5EF4-FFF2-40B4-BE49-F238E27FC236}">
                <a16:creationId xmlns:a16="http://schemas.microsoft.com/office/drawing/2014/main" id="{B716939C-7BDD-7F78-BC05-C01C7C2E5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222E3-DD43-74E6-5266-5096D177E42C}"/>
              </a:ext>
            </a:extLst>
          </p:cNvPr>
          <p:cNvSpPr>
            <a:spLocks noGrp="1"/>
          </p:cNvSpPr>
          <p:nvPr>
            <p:ph type="sldNum" sz="quarter" idx="12"/>
          </p:nvPr>
        </p:nvSpPr>
        <p:spPr/>
        <p:txBody>
          <a:bodyPr/>
          <a:lstStyle/>
          <a:p>
            <a:fld id="{DBFD63C6-70DE-4CC5-B839-422B1B24CD05}" type="slidenum">
              <a:rPr lang="en-US" smtClean="0"/>
              <a:t>‹#›</a:t>
            </a:fld>
            <a:endParaRPr lang="en-US"/>
          </a:p>
        </p:txBody>
      </p:sp>
    </p:spTree>
    <p:extLst>
      <p:ext uri="{BB962C8B-B14F-4D97-AF65-F5344CB8AC3E}">
        <p14:creationId xmlns:p14="http://schemas.microsoft.com/office/powerpoint/2010/main" val="84684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7775-2A32-4973-B245-A4C2B86ED2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EF0E8F-FE3B-0B6B-A08B-767196E9E6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7760ED-48A3-DC9E-11D8-3381B351D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8B0284-8165-6428-AD34-17C47ABC27E4}"/>
              </a:ext>
            </a:extLst>
          </p:cNvPr>
          <p:cNvSpPr>
            <a:spLocks noGrp="1"/>
          </p:cNvSpPr>
          <p:nvPr>
            <p:ph type="dt" sz="half" idx="10"/>
          </p:nvPr>
        </p:nvSpPr>
        <p:spPr/>
        <p:txBody>
          <a:bodyPr/>
          <a:lstStyle/>
          <a:p>
            <a:fld id="{4F566C12-C2A6-4CE9-9954-9E644A011209}" type="datetimeFigureOut">
              <a:rPr lang="en-US" smtClean="0"/>
              <a:t>8/14/2025</a:t>
            </a:fld>
            <a:endParaRPr lang="en-US"/>
          </a:p>
        </p:txBody>
      </p:sp>
      <p:sp>
        <p:nvSpPr>
          <p:cNvPr id="6" name="Footer Placeholder 5">
            <a:extLst>
              <a:ext uri="{FF2B5EF4-FFF2-40B4-BE49-F238E27FC236}">
                <a16:creationId xmlns:a16="http://schemas.microsoft.com/office/drawing/2014/main" id="{DAAE7416-0A62-6F26-5DDA-2B7D8F9E0A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45612-3BFD-0F46-9BD6-11E4611ED10B}"/>
              </a:ext>
            </a:extLst>
          </p:cNvPr>
          <p:cNvSpPr>
            <a:spLocks noGrp="1"/>
          </p:cNvSpPr>
          <p:nvPr>
            <p:ph type="sldNum" sz="quarter" idx="12"/>
          </p:nvPr>
        </p:nvSpPr>
        <p:spPr/>
        <p:txBody>
          <a:bodyPr/>
          <a:lstStyle/>
          <a:p>
            <a:fld id="{DBFD63C6-70DE-4CC5-B839-422B1B24CD05}" type="slidenum">
              <a:rPr lang="en-US" smtClean="0"/>
              <a:t>‹#›</a:t>
            </a:fld>
            <a:endParaRPr lang="en-US"/>
          </a:p>
        </p:txBody>
      </p:sp>
    </p:spTree>
    <p:extLst>
      <p:ext uri="{BB962C8B-B14F-4D97-AF65-F5344CB8AC3E}">
        <p14:creationId xmlns:p14="http://schemas.microsoft.com/office/powerpoint/2010/main" val="184067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D29BE-F550-6AB2-51D1-4C50220243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4A04D0-A247-5A82-880F-3202FA8CDD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ECC5C-091F-CAAE-A770-71AD4CA9D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566C12-C2A6-4CE9-9954-9E644A011209}" type="datetimeFigureOut">
              <a:rPr lang="en-US" smtClean="0"/>
              <a:t>8/14/2025</a:t>
            </a:fld>
            <a:endParaRPr lang="en-US"/>
          </a:p>
        </p:txBody>
      </p:sp>
      <p:sp>
        <p:nvSpPr>
          <p:cNvPr id="5" name="Footer Placeholder 4">
            <a:extLst>
              <a:ext uri="{FF2B5EF4-FFF2-40B4-BE49-F238E27FC236}">
                <a16:creationId xmlns:a16="http://schemas.microsoft.com/office/drawing/2014/main" id="{F81EB380-CA3C-2061-898B-BAD7FBDD49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133633A-56A7-B1CC-B3AE-663F951C8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FD63C6-70DE-4CC5-B839-422B1B24CD05}" type="slidenum">
              <a:rPr lang="en-US" smtClean="0"/>
              <a:t>‹#›</a:t>
            </a:fld>
            <a:endParaRPr lang="en-US"/>
          </a:p>
        </p:txBody>
      </p:sp>
    </p:spTree>
    <p:extLst>
      <p:ext uri="{BB962C8B-B14F-4D97-AF65-F5344CB8AC3E}">
        <p14:creationId xmlns:p14="http://schemas.microsoft.com/office/powerpoint/2010/main" val="494561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guft6VusqY&amp;t=14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A697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8A5A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086309" y="3385238"/>
            <a:ext cx="753762" cy="3531514"/>
          </a:xfrm>
          <a:prstGeom prst="snip2Same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4923042" y="4889385"/>
            <a:ext cx="7250541" cy="523220"/>
          </a:xfrm>
          <a:prstGeom prst="rect">
            <a:avLst/>
          </a:prstGeom>
          <a:noFill/>
        </p:spPr>
        <p:txBody>
          <a:bodyPr wrap="square">
            <a:spAutoFit/>
          </a:bodyPr>
          <a:lstStyle/>
          <a:p>
            <a:pPr algn="r"/>
            <a:r>
              <a:rPr lang="en-US" sz="2800" b="1">
                <a:latin typeface="Bitter" pitchFamily="2" charset="0"/>
              </a:rPr>
              <a:t>5A: Cloud Watching</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DB9E-C8F9-8B4E-D3B4-DBE9AF7B3E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66E025A-790D-13E7-A0D6-1F5248D5626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A0BE911-4178-130F-EFC7-3950B878600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F0106E74-AC44-141B-9E20-F454D861E47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Explore</a:t>
            </a:r>
          </a:p>
        </p:txBody>
      </p:sp>
      <p:sp>
        <p:nvSpPr>
          <p:cNvPr id="12" name="TextBox 11">
            <a:extLst>
              <a:ext uri="{FF2B5EF4-FFF2-40B4-BE49-F238E27FC236}">
                <a16:creationId xmlns:a16="http://schemas.microsoft.com/office/drawing/2014/main" id="{122ACB02-A75A-A34E-54FF-74616DDE59B0}"/>
              </a:ext>
            </a:extLst>
          </p:cNvPr>
          <p:cNvSpPr txBox="1"/>
          <p:nvPr/>
        </p:nvSpPr>
        <p:spPr>
          <a:xfrm>
            <a:off x="2584949" y="2188451"/>
            <a:ext cx="7022101" cy="1569660"/>
          </a:xfrm>
          <a:prstGeom prst="rect">
            <a:avLst/>
          </a:prstGeom>
          <a:noFill/>
        </p:spPr>
        <p:txBody>
          <a:bodyPr wrap="square">
            <a:spAutoFit/>
          </a:bodyPr>
          <a:lstStyle/>
          <a:p>
            <a:pPr algn="ctr"/>
            <a:r>
              <a:rPr lang="en-US" sz="4800">
                <a:latin typeface="Avenir Next LT Pro" panose="020B0504020202020204" pitchFamily="34" charset="0"/>
              </a:rPr>
              <a:t>Do you notice a </a:t>
            </a:r>
            <a:r>
              <a:rPr lang="en-US" sz="4800" b="1">
                <a:latin typeface="Avenir Next LT Pro" panose="020B0504020202020204" pitchFamily="34" charset="0"/>
              </a:rPr>
              <a:t>pattern</a:t>
            </a:r>
            <a:r>
              <a:rPr lang="en-US" sz="4800">
                <a:latin typeface="Avenir Next LT Pro" panose="020B0504020202020204" pitchFamily="34" charset="0"/>
              </a:rPr>
              <a:t> in our observations?</a:t>
            </a:r>
          </a:p>
        </p:txBody>
      </p:sp>
      <p:sp>
        <p:nvSpPr>
          <p:cNvPr id="6" name="Rectangle: Rounded Corners 5">
            <a:extLst>
              <a:ext uri="{FF2B5EF4-FFF2-40B4-BE49-F238E27FC236}">
                <a16:creationId xmlns:a16="http://schemas.microsoft.com/office/drawing/2014/main" id="{F3636748-DF99-C568-A553-990969F3DB1A}"/>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3736F70-AE36-99E3-B9E7-97BAFA2D3E2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Tree>
    <p:extLst>
      <p:ext uri="{BB962C8B-B14F-4D97-AF65-F5344CB8AC3E}">
        <p14:creationId xmlns:p14="http://schemas.microsoft.com/office/powerpoint/2010/main" val="110677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E40CD-FB2A-47C2-EE2F-BFAA07DB17A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203DB03-141E-9502-BC2C-0CA046FCC0B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7EED6F3-44A2-A3AB-6802-07C5C2CAA27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40274846-D61F-04CE-96F3-8C225EF16F2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Explore</a:t>
            </a:r>
          </a:p>
        </p:txBody>
      </p:sp>
      <p:sp>
        <p:nvSpPr>
          <p:cNvPr id="12" name="TextBox 11">
            <a:extLst>
              <a:ext uri="{FF2B5EF4-FFF2-40B4-BE49-F238E27FC236}">
                <a16:creationId xmlns:a16="http://schemas.microsoft.com/office/drawing/2014/main" id="{E6FD5E70-ADCA-1225-CDA6-265408C3E521}"/>
              </a:ext>
            </a:extLst>
          </p:cNvPr>
          <p:cNvSpPr txBox="1"/>
          <p:nvPr/>
        </p:nvSpPr>
        <p:spPr>
          <a:xfrm>
            <a:off x="4953373" y="1905506"/>
            <a:ext cx="7022101" cy="3046988"/>
          </a:xfrm>
          <a:prstGeom prst="rect">
            <a:avLst/>
          </a:prstGeom>
          <a:noFill/>
        </p:spPr>
        <p:txBody>
          <a:bodyPr wrap="square">
            <a:spAutoFit/>
          </a:bodyPr>
          <a:lstStyle/>
          <a:p>
            <a:pPr algn="ctr"/>
            <a:r>
              <a:rPr lang="en-US" sz="4800" b="1">
                <a:latin typeface="Avenir Next LT Pro" panose="020B0504020202020204" pitchFamily="34" charset="0"/>
              </a:rPr>
              <a:t>Draw</a:t>
            </a:r>
            <a:r>
              <a:rPr lang="en-US" sz="4800">
                <a:latin typeface="Avenir Next LT Pro" panose="020B0504020202020204" pitchFamily="34" charset="0"/>
              </a:rPr>
              <a:t> what clouds and cloud shapes you see through your photo frame.</a:t>
            </a:r>
          </a:p>
        </p:txBody>
      </p:sp>
      <p:sp>
        <p:nvSpPr>
          <p:cNvPr id="6" name="Rectangle: Rounded Corners 5">
            <a:extLst>
              <a:ext uri="{FF2B5EF4-FFF2-40B4-BE49-F238E27FC236}">
                <a16:creationId xmlns:a16="http://schemas.microsoft.com/office/drawing/2014/main" id="{A275B59A-88C1-190C-93D9-5373B13B51E4}"/>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DB0CBB-D7F5-22FE-25FF-75CA224EC68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7" name="Picture 6" descr="Graphical user interface, text, application&#10;&#10;AI-generated content may be incorrect.">
            <a:extLst>
              <a:ext uri="{FF2B5EF4-FFF2-40B4-BE49-F238E27FC236}">
                <a16:creationId xmlns:a16="http://schemas.microsoft.com/office/drawing/2014/main" id="{06A49772-A7C7-47A1-3DAB-CFF377E9A30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106886"/>
            <a:ext cx="4681932" cy="6057810"/>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AF8065C0-1A3E-9972-2EC4-292373D30B3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45457" y="111584"/>
            <a:ext cx="950409" cy="1293930"/>
          </a:xfrm>
          <a:prstGeom prst="rect">
            <a:avLst/>
          </a:prstGeom>
        </p:spPr>
      </p:pic>
    </p:spTree>
    <p:extLst>
      <p:ext uri="{BB962C8B-B14F-4D97-AF65-F5344CB8AC3E}">
        <p14:creationId xmlns:p14="http://schemas.microsoft.com/office/powerpoint/2010/main" val="1925084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A72A8-AE61-033A-5847-E619CEFB9A8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D5AEC12-6740-8F7A-F048-150C5905BC6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6034811-EE8F-4587-CD3A-3136BC702D1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2C5316D7-98B1-C0E8-BC57-8804D69D7D3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12" name="TextBox 11">
            <a:extLst>
              <a:ext uri="{FF2B5EF4-FFF2-40B4-BE49-F238E27FC236}">
                <a16:creationId xmlns:a16="http://schemas.microsoft.com/office/drawing/2014/main" id="{A32D3D9A-9964-844E-CF66-3C2F247FC0D4}"/>
              </a:ext>
            </a:extLst>
          </p:cNvPr>
          <p:cNvSpPr txBox="1"/>
          <p:nvPr/>
        </p:nvSpPr>
        <p:spPr>
          <a:xfrm>
            <a:off x="728179" y="1594215"/>
            <a:ext cx="10735642" cy="3046988"/>
          </a:xfrm>
          <a:prstGeom prst="rect">
            <a:avLst/>
          </a:prstGeom>
          <a:noFill/>
        </p:spPr>
        <p:txBody>
          <a:bodyPr wrap="square">
            <a:spAutoFit/>
          </a:bodyPr>
          <a:lstStyle/>
          <a:p>
            <a:pPr algn="ctr"/>
            <a:r>
              <a:rPr lang="en-US" sz="4800">
                <a:latin typeface="Avenir Next LT Pro" panose="020B0504020202020204" pitchFamily="34" charset="0"/>
              </a:rPr>
              <a:t>What </a:t>
            </a:r>
            <a:r>
              <a:rPr lang="en-US" sz="4800" b="1">
                <a:latin typeface="Avenir Next LT Pro" panose="020B0504020202020204" pitchFamily="34" charset="0"/>
              </a:rPr>
              <a:t>color</a:t>
            </a:r>
            <a:r>
              <a:rPr lang="en-US" sz="4800">
                <a:latin typeface="Avenir Next LT Pro" panose="020B0504020202020204" pitchFamily="34" charset="0"/>
              </a:rPr>
              <a:t>/s did you see in the clouds?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a:t>
            </a:r>
            <a:r>
              <a:rPr lang="en-US" sz="4800" b="1">
                <a:latin typeface="Avenir Next LT Pro" panose="020B0504020202020204" pitchFamily="34" charset="0"/>
              </a:rPr>
              <a:t>shapes</a:t>
            </a:r>
            <a:r>
              <a:rPr lang="en-US" sz="4800">
                <a:latin typeface="Avenir Next LT Pro" panose="020B0504020202020204" pitchFamily="34" charset="0"/>
              </a:rPr>
              <a:t>?</a:t>
            </a:r>
          </a:p>
        </p:txBody>
      </p:sp>
      <p:sp>
        <p:nvSpPr>
          <p:cNvPr id="6" name="Rectangle: Rounded Corners 5">
            <a:extLst>
              <a:ext uri="{FF2B5EF4-FFF2-40B4-BE49-F238E27FC236}">
                <a16:creationId xmlns:a16="http://schemas.microsoft.com/office/drawing/2014/main" id="{463BF302-A1BC-945D-ED98-EFCF4461E92D}"/>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AF38BD-869E-8B48-E0BE-8C7525C3771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Tree>
    <p:extLst>
      <p:ext uri="{BB962C8B-B14F-4D97-AF65-F5344CB8AC3E}">
        <p14:creationId xmlns:p14="http://schemas.microsoft.com/office/powerpoint/2010/main" val="1642718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72178-B209-3196-4022-1F7423F2390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D0F55E5-451D-2B72-4778-74987C5911D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2F2D40B-7480-6DCB-795B-DDF8B18DCCC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17D8D645-4007-B2FC-B2BA-B1114CBA0EE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12" name="TextBox 11">
            <a:extLst>
              <a:ext uri="{FF2B5EF4-FFF2-40B4-BE49-F238E27FC236}">
                <a16:creationId xmlns:a16="http://schemas.microsoft.com/office/drawing/2014/main" id="{499C41FC-D73E-C837-1C6F-B0F7A23B4C0B}"/>
              </a:ext>
            </a:extLst>
          </p:cNvPr>
          <p:cNvSpPr txBox="1"/>
          <p:nvPr/>
        </p:nvSpPr>
        <p:spPr>
          <a:xfrm>
            <a:off x="1639824" y="2297057"/>
            <a:ext cx="8912351" cy="1569660"/>
          </a:xfrm>
          <a:prstGeom prst="rect">
            <a:avLst/>
          </a:prstGeom>
          <a:noFill/>
        </p:spPr>
        <p:txBody>
          <a:bodyPr wrap="square">
            <a:spAutoFit/>
          </a:bodyPr>
          <a:lstStyle/>
          <a:p>
            <a:pPr algn="ctr"/>
            <a:r>
              <a:rPr lang="en-US" sz="4800">
                <a:latin typeface="Avenir Next LT Pro" panose="020B0504020202020204" pitchFamily="34" charset="0"/>
              </a:rPr>
              <a:t>What </a:t>
            </a:r>
            <a:r>
              <a:rPr lang="en-US" sz="4800" b="1">
                <a:latin typeface="Avenir Next LT Pro" panose="020B0504020202020204" pitchFamily="34" charset="0"/>
              </a:rPr>
              <a:t>words</a:t>
            </a:r>
            <a:r>
              <a:rPr lang="en-US" sz="4800">
                <a:latin typeface="Avenir Next LT Pro" panose="020B0504020202020204" pitchFamily="34" charset="0"/>
              </a:rPr>
              <a:t> can we use to </a:t>
            </a:r>
            <a:r>
              <a:rPr lang="en-US" sz="4800" b="1">
                <a:latin typeface="Avenir Next LT Pro" panose="020B0504020202020204" pitchFamily="34" charset="0"/>
              </a:rPr>
              <a:t>describe</a:t>
            </a:r>
            <a:r>
              <a:rPr lang="en-US" sz="4800">
                <a:latin typeface="Avenir Next LT Pro" panose="020B0504020202020204" pitchFamily="34" charset="0"/>
              </a:rPr>
              <a:t> the clouds?</a:t>
            </a:r>
          </a:p>
        </p:txBody>
      </p:sp>
      <p:sp>
        <p:nvSpPr>
          <p:cNvPr id="6" name="Rectangle: Rounded Corners 5">
            <a:extLst>
              <a:ext uri="{FF2B5EF4-FFF2-40B4-BE49-F238E27FC236}">
                <a16:creationId xmlns:a16="http://schemas.microsoft.com/office/drawing/2014/main" id="{00FFAA2E-342F-B25B-BA80-3397DE9C8D34}"/>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736A95-21A2-E9E0-5D05-017C9ED43F2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Tree>
    <p:extLst>
      <p:ext uri="{BB962C8B-B14F-4D97-AF65-F5344CB8AC3E}">
        <p14:creationId xmlns:p14="http://schemas.microsoft.com/office/powerpoint/2010/main" val="3220487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A8093-74BF-653C-8BC4-573D0EA5D13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DF0370-2E3D-A901-0C2C-8C46F749834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F78F8AF-4116-39FC-6D33-0D56D968173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69DB0C7C-EB16-AEE5-28F8-C5A4A9891FB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12" name="TextBox 11">
            <a:extLst>
              <a:ext uri="{FF2B5EF4-FFF2-40B4-BE49-F238E27FC236}">
                <a16:creationId xmlns:a16="http://schemas.microsoft.com/office/drawing/2014/main" id="{DE015C39-F5FA-C63C-30C5-36AEEBE8ACC1}"/>
              </a:ext>
            </a:extLst>
          </p:cNvPr>
          <p:cNvSpPr txBox="1"/>
          <p:nvPr/>
        </p:nvSpPr>
        <p:spPr>
          <a:xfrm>
            <a:off x="412684" y="1954108"/>
            <a:ext cx="6249421" cy="2308324"/>
          </a:xfrm>
          <a:prstGeom prst="rect">
            <a:avLst/>
          </a:prstGeom>
          <a:noFill/>
        </p:spPr>
        <p:txBody>
          <a:bodyPr wrap="square">
            <a:spAutoFit/>
          </a:bodyPr>
          <a:lstStyle/>
          <a:p>
            <a:pPr algn="ctr"/>
            <a:r>
              <a:rPr lang="en-US" sz="4800">
                <a:latin typeface="Avenir Next LT Pro" panose="020B0504020202020204" pitchFamily="34" charset="0"/>
              </a:rPr>
              <a:t>What does the sky look like when there are no clouds?</a:t>
            </a:r>
          </a:p>
        </p:txBody>
      </p:sp>
      <p:sp>
        <p:nvSpPr>
          <p:cNvPr id="6" name="Rectangle: Rounded Corners 5">
            <a:extLst>
              <a:ext uri="{FF2B5EF4-FFF2-40B4-BE49-F238E27FC236}">
                <a16:creationId xmlns:a16="http://schemas.microsoft.com/office/drawing/2014/main" id="{91909744-9B73-7796-8717-9B311E6321F2}"/>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8EE1F1-207A-A7D0-A38C-0980C870129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5122" name="Picture 2" descr="090123&amp;#32;dove&amp;#32;hunt&amp;#32;plowboy-73">
            <a:extLst>
              <a:ext uri="{FF2B5EF4-FFF2-40B4-BE49-F238E27FC236}">
                <a16:creationId xmlns:a16="http://schemas.microsoft.com/office/drawing/2014/main" id="{1527A993-3917-FC98-C8EF-42A2BC980F61}"/>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065101" y="0"/>
            <a:ext cx="5126899" cy="621654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50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A4560-4E72-F8AB-A2E6-8C10D717D5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F7451BC-0FC3-09FE-51C9-267379955B8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6BEE29C-089C-06EE-F876-2D845B6E894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9F284745-DDBB-33F7-265F-D1B3B44B027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12" name="TextBox 11">
            <a:extLst>
              <a:ext uri="{FF2B5EF4-FFF2-40B4-BE49-F238E27FC236}">
                <a16:creationId xmlns:a16="http://schemas.microsoft.com/office/drawing/2014/main" id="{27137FB9-5800-E905-4170-66EB36550D18}"/>
              </a:ext>
            </a:extLst>
          </p:cNvPr>
          <p:cNvSpPr txBox="1"/>
          <p:nvPr/>
        </p:nvSpPr>
        <p:spPr>
          <a:xfrm>
            <a:off x="5283708" y="2338829"/>
            <a:ext cx="6326123" cy="1569660"/>
          </a:xfrm>
          <a:prstGeom prst="rect">
            <a:avLst/>
          </a:prstGeom>
          <a:noFill/>
        </p:spPr>
        <p:txBody>
          <a:bodyPr wrap="square">
            <a:spAutoFit/>
          </a:bodyPr>
          <a:lstStyle/>
          <a:p>
            <a:pPr algn="ctr"/>
            <a:r>
              <a:rPr lang="en-US" sz="4800">
                <a:latin typeface="Avenir Next LT Pro" panose="020B0504020202020204" pitchFamily="34" charset="0"/>
              </a:rPr>
              <a:t>What if the whole sky looks gray?</a:t>
            </a:r>
          </a:p>
        </p:txBody>
      </p:sp>
      <p:sp>
        <p:nvSpPr>
          <p:cNvPr id="6" name="Rectangle: Rounded Corners 5">
            <a:extLst>
              <a:ext uri="{FF2B5EF4-FFF2-40B4-BE49-F238E27FC236}">
                <a16:creationId xmlns:a16="http://schemas.microsoft.com/office/drawing/2014/main" id="{850E5447-7320-8E60-37C8-62FD47E6C13F}"/>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E1DC83-2880-AB56-5AE5-9F76FACA5CD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6148" name="Picture 4" descr="071109&amp;#32;prarie&amp;#32;sunrise-28">
            <a:extLst>
              <a:ext uri="{FF2B5EF4-FFF2-40B4-BE49-F238E27FC236}">
                <a16:creationId xmlns:a16="http://schemas.microsoft.com/office/drawing/2014/main" id="{1D741DA3-7D66-3D20-77BE-44EB5A68C1B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063492"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090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7ECC3-3159-BF69-9623-0E70F976CB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6C3157B-82FD-24EB-7D77-436F97A0427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33BC5F8-E7D3-CF90-597D-50134E79D0A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14018EBA-45CD-00F5-90EE-211D9622BC4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12" name="TextBox 11">
            <a:extLst>
              <a:ext uri="{FF2B5EF4-FFF2-40B4-BE49-F238E27FC236}">
                <a16:creationId xmlns:a16="http://schemas.microsoft.com/office/drawing/2014/main" id="{37AAEBB3-6ABF-6C0D-4C37-8B163EBCD874}"/>
              </a:ext>
            </a:extLst>
          </p:cNvPr>
          <p:cNvSpPr txBox="1"/>
          <p:nvPr/>
        </p:nvSpPr>
        <p:spPr>
          <a:xfrm>
            <a:off x="1114044" y="1921418"/>
            <a:ext cx="9963911" cy="2308324"/>
          </a:xfrm>
          <a:prstGeom prst="rect">
            <a:avLst/>
          </a:prstGeom>
          <a:noFill/>
        </p:spPr>
        <p:txBody>
          <a:bodyPr wrap="square">
            <a:spAutoFit/>
          </a:bodyPr>
          <a:lstStyle/>
          <a:p>
            <a:pPr algn="ctr"/>
            <a:r>
              <a:rPr lang="en-US" sz="4800">
                <a:latin typeface="Avenir Next LT Pro" panose="020B0504020202020204" pitchFamily="34" charset="0"/>
              </a:rPr>
              <a:t>Why are clouds formed?</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do we know about clouds?</a:t>
            </a:r>
          </a:p>
        </p:txBody>
      </p:sp>
      <p:sp>
        <p:nvSpPr>
          <p:cNvPr id="6" name="Rectangle: Rounded Corners 5">
            <a:extLst>
              <a:ext uri="{FF2B5EF4-FFF2-40B4-BE49-F238E27FC236}">
                <a16:creationId xmlns:a16="http://schemas.microsoft.com/office/drawing/2014/main" id="{85BF34B5-3BD2-1041-FE3E-884D558B87F7}"/>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7935AB-32D4-E38D-37A8-8A07E7E2B9B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Tree>
    <p:extLst>
      <p:ext uri="{BB962C8B-B14F-4D97-AF65-F5344CB8AC3E}">
        <p14:creationId xmlns:p14="http://schemas.microsoft.com/office/powerpoint/2010/main" val="1165704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25B30-FE6B-BD97-D5B2-E4761A762B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80D6D50-38E3-CE58-A9DE-C6F571045DA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F273C21-2D44-DEBF-9EDC-B10AFFF7FAF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1FC97BD8-D850-2616-014B-8D8C1D391B2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6" name="Rectangle: Rounded Corners 5">
            <a:extLst>
              <a:ext uri="{FF2B5EF4-FFF2-40B4-BE49-F238E27FC236}">
                <a16:creationId xmlns:a16="http://schemas.microsoft.com/office/drawing/2014/main" id="{72DD5BC2-D48B-A5D3-29FC-424C6BFD1F88}"/>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3A774D-45BB-B4E9-C952-D637AC06B55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7" name="Picture 6" descr="Graphical user interface, application&#10;&#10;AI-generated content may be incorrect.">
            <a:extLst>
              <a:ext uri="{FF2B5EF4-FFF2-40B4-BE49-F238E27FC236}">
                <a16:creationId xmlns:a16="http://schemas.microsoft.com/office/drawing/2014/main" id="{6DA6B95F-AE07-32BF-1E81-DC222DD5D8D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85357"/>
            <a:ext cx="4697671" cy="6079339"/>
          </a:xfrm>
          <a:prstGeom prst="rect">
            <a:avLst/>
          </a:prstGeom>
          <a:ln>
            <a:solidFill>
              <a:schemeClr val="tx1"/>
            </a:solidFill>
          </a:ln>
        </p:spPr>
      </p:pic>
      <p:pic>
        <p:nvPicPr>
          <p:cNvPr id="8" name="Picture 7" descr="A picture containing text&#10;&#10;AI-generated content may be incorrect.">
            <a:extLst>
              <a:ext uri="{FF2B5EF4-FFF2-40B4-BE49-F238E27FC236}">
                <a16:creationId xmlns:a16="http://schemas.microsoft.com/office/drawing/2014/main" id="{AE9DCFB4-5FA1-BCF6-6438-0CA2951EEF8F}"/>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37808" y="122275"/>
            <a:ext cx="1194816" cy="1205896"/>
          </a:xfrm>
          <a:prstGeom prst="rect">
            <a:avLst/>
          </a:prstGeom>
        </p:spPr>
      </p:pic>
      <p:sp>
        <p:nvSpPr>
          <p:cNvPr id="10" name="TextBox 9">
            <a:extLst>
              <a:ext uri="{FF2B5EF4-FFF2-40B4-BE49-F238E27FC236}">
                <a16:creationId xmlns:a16="http://schemas.microsoft.com/office/drawing/2014/main" id="{5C463CCE-D2BD-E66E-7045-90481D9FD000}"/>
              </a:ext>
            </a:extLst>
          </p:cNvPr>
          <p:cNvSpPr txBox="1"/>
          <p:nvPr/>
        </p:nvSpPr>
        <p:spPr>
          <a:xfrm>
            <a:off x="4061234" y="309724"/>
            <a:ext cx="6093822"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All About Clouds</a:t>
            </a:r>
            <a:endParaRPr lang="en-US" sz="4800"/>
          </a:p>
        </p:txBody>
      </p:sp>
      <p:sp>
        <p:nvSpPr>
          <p:cNvPr id="3" name="TextBox 2">
            <a:extLst>
              <a:ext uri="{FF2B5EF4-FFF2-40B4-BE49-F238E27FC236}">
                <a16:creationId xmlns:a16="http://schemas.microsoft.com/office/drawing/2014/main" id="{778FE227-2120-F372-F6D2-369CE4FD5F0B}"/>
              </a:ext>
            </a:extLst>
          </p:cNvPr>
          <p:cNvSpPr txBox="1"/>
          <p:nvPr/>
        </p:nvSpPr>
        <p:spPr>
          <a:xfrm>
            <a:off x="5009388" y="1365088"/>
            <a:ext cx="9963911" cy="4708981"/>
          </a:xfrm>
          <a:prstGeom prst="rect">
            <a:avLst/>
          </a:prstGeom>
          <a:noFill/>
        </p:spPr>
        <p:txBody>
          <a:bodyPr wrap="square">
            <a:spAutoFit/>
          </a:bodyPr>
          <a:lstStyle/>
          <a:p>
            <a:r>
              <a:rPr lang="en-US" sz="2000">
                <a:latin typeface="Avenir Next LT Pro" panose="020B0504020202020204" pitchFamily="34" charset="0"/>
              </a:rPr>
              <a:t>Look at the photos of clouds.</a:t>
            </a:r>
          </a:p>
          <a:p>
            <a:endParaRPr lang="en-US" sz="2000">
              <a:latin typeface="Avenir Next LT Pro" panose="020B0504020202020204" pitchFamily="34" charset="0"/>
            </a:endParaRPr>
          </a:p>
          <a:p>
            <a:r>
              <a:rPr lang="en-US" sz="2000" i="1">
                <a:latin typeface="Avenir Next LT Pro" panose="020B0504020202020204" pitchFamily="34" charset="0"/>
              </a:rPr>
              <a:t>How are they alike?</a:t>
            </a:r>
          </a:p>
          <a:p>
            <a:endParaRPr lang="en-US" sz="2000" i="1">
              <a:latin typeface="Avenir Next LT Pro" panose="020B0504020202020204" pitchFamily="34" charset="0"/>
            </a:endParaRPr>
          </a:p>
          <a:p>
            <a:r>
              <a:rPr lang="en-US" sz="2000" i="1">
                <a:latin typeface="Avenir Next LT Pro" panose="020B0504020202020204" pitchFamily="34" charset="0"/>
              </a:rPr>
              <a:t>How are they different?</a:t>
            </a:r>
          </a:p>
          <a:p>
            <a:endParaRPr lang="en-US" sz="2000" i="1">
              <a:latin typeface="Avenir Next LT Pro" panose="020B0504020202020204" pitchFamily="34" charset="0"/>
            </a:endParaRPr>
          </a:p>
          <a:p>
            <a:r>
              <a:rPr lang="en-US" sz="2000" i="1">
                <a:latin typeface="Avenir Next LT Pro" panose="020B0504020202020204" pitchFamily="34" charset="0"/>
              </a:rPr>
              <a:t>There are many types of clouds?</a:t>
            </a:r>
          </a:p>
          <a:p>
            <a:endParaRPr lang="en-US" sz="2000">
              <a:latin typeface="Avenir Next LT Pro" panose="020B0504020202020204" pitchFamily="34" charset="0"/>
            </a:endParaRPr>
          </a:p>
          <a:p>
            <a:r>
              <a:rPr lang="en-US" sz="2000">
                <a:latin typeface="Avenir Next LT Pro" panose="020B0504020202020204" pitchFamily="34" charset="0"/>
              </a:rPr>
              <a:t>Different clouds can be seen in different weather.</a:t>
            </a:r>
          </a:p>
          <a:p>
            <a:endParaRPr lang="en-US" sz="2000" i="1">
              <a:latin typeface="Avenir Next LT Pro" panose="020B0504020202020204" pitchFamily="34" charset="0"/>
            </a:endParaRPr>
          </a:p>
          <a:p>
            <a:r>
              <a:rPr lang="en-US" sz="2000" i="1">
                <a:latin typeface="Avenir Next LT Pro" panose="020B0504020202020204" pitchFamily="34" charset="0"/>
              </a:rPr>
              <a:t>Have you ever seen clouds during a storm?</a:t>
            </a:r>
          </a:p>
          <a:p>
            <a:endParaRPr lang="en-US" sz="2000" i="1">
              <a:latin typeface="Avenir Next LT Pro" panose="020B0504020202020204" pitchFamily="34" charset="0"/>
            </a:endParaRPr>
          </a:p>
          <a:p>
            <a:r>
              <a:rPr lang="en-US" sz="2000" i="1">
                <a:latin typeface="Avenir Next LT Pro" panose="020B0504020202020204" pitchFamily="34" charset="0"/>
              </a:rPr>
              <a:t>Have you ever seen clouds on a sunny day?</a:t>
            </a:r>
          </a:p>
          <a:p>
            <a:endParaRPr lang="en-US" sz="2000" i="1">
              <a:latin typeface="Avenir Next LT Pro" panose="020B0504020202020204" pitchFamily="34" charset="0"/>
            </a:endParaRPr>
          </a:p>
          <a:p>
            <a:r>
              <a:rPr lang="en-US" sz="2000" i="1">
                <a:latin typeface="Avenir Next LT Pro" panose="020B0504020202020204" pitchFamily="34" charset="0"/>
              </a:rPr>
              <a:t>How are they different?</a:t>
            </a:r>
          </a:p>
        </p:txBody>
      </p:sp>
    </p:spTree>
    <p:extLst>
      <p:ext uri="{BB962C8B-B14F-4D97-AF65-F5344CB8AC3E}">
        <p14:creationId xmlns:p14="http://schemas.microsoft.com/office/powerpoint/2010/main" val="4258222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A8E5E-ED39-C444-CA9C-A0C5BDE827A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C765855-BF4A-D718-B9FF-224463677B7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859A40D-A6DF-1EC4-A781-4798F24B364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A0DC8FD1-538B-D37A-9555-DCF06E79FD3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6" name="Rectangle: Rounded Corners 5">
            <a:extLst>
              <a:ext uri="{FF2B5EF4-FFF2-40B4-BE49-F238E27FC236}">
                <a16:creationId xmlns:a16="http://schemas.microsoft.com/office/drawing/2014/main" id="{FA2D45E5-6D73-0F36-59BE-A8351620D4E9}"/>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C48FE53-C570-E733-37E6-4C271F0E014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0" name="TextBox 9">
            <a:extLst>
              <a:ext uri="{FF2B5EF4-FFF2-40B4-BE49-F238E27FC236}">
                <a16:creationId xmlns:a16="http://schemas.microsoft.com/office/drawing/2014/main" id="{7BAD0391-BE3C-0FE7-DEF7-3150903EE57E}"/>
              </a:ext>
            </a:extLst>
          </p:cNvPr>
          <p:cNvSpPr txBox="1"/>
          <p:nvPr/>
        </p:nvSpPr>
        <p:spPr>
          <a:xfrm>
            <a:off x="846976" y="414959"/>
            <a:ext cx="6093822"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Rain, Snow, or Sun?</a:t>
            </a:r>
            <a:endParaRPr lang="en-US" sz="4800"/>
          </a:p>
        </p:txBody>
      </p:sp>
      <p:pic>
        <p:nvPicPr>
          <p:cNvPr id="11" name="Picture 10" descr="A picture containing text&#10;&#10;AI-generated content may be incorrect.">
            <a:extLst>
              <a:ext uri="{FF2B5EF4-FFF2-40B4-BE49-F238E27FC236}">
                <a16:creationId xmlns:a16="http://schemas.microsoft.com/office/drawing/2014/main" id="{AFA8DFC1-C086-1249-8375-1E813CD19AE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58891" y="122275"/>
            <a:ext cx="4647765" cy="6014754"/>
          </a:xfrm>
          <a:prstGeom prst="rect">
            <a:avLst/>
          </a:prstGeom>
          <a:ln>
            <a:solidFill>
              <a:schemeClr val="tx1"/>
            </a:solidFill>
          </a:ln>
        </p:spPr>
      </p:pic>
      <p:pic>
        <p:nvPicPr>
          <p:cNvPr id="12" name="Picture 11" descr="A picture containing silhouette, night sky&#10;&#10;AI-generated content may be incorrect.">
            <a:extLst>
              <a:ext uri="{FF2B5EF4-FFF2-40B4-BE49-F238E27FC236}">
                <a16:creationId xmlns:a16="http://schemas.microsoft.com/office/drawing/2014/main" id="{92E29616-CB21-E003-4035-10B8C9F90738}"/>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67015" y="106886"/>
            <a:ext cx="1029532" cy="1447145"/>
          </a:xfrm>
          <a:prstGeom prst="rect">
            <a:avLst/>
          </a:prstGeom>
        </p:spPr>
      </p:pic>
      <p:sp>
        <p:nvSpPr>
          <p:cNvPr id="13" name="TextBox 12">
            <a:extLst>
              <a:ext uri="{FF2B5EF4-FFF2-40B4-BE49-F238E27FC236}">
                <a16:creationId xmlns:a16="http://schemas.microsoft.com/office/drawing/2014/main" id="{EAE280A9-CF82-D534-5B60-64766827236A}"/>
              </a:ext>
            </a:extLst>
          </p:cNvPr>
          <p:cNvSpPr txBox="1"/>
          <p:nvPr/>
        </p:nvSpPr>
        <p:spPr>
          <a:xfrm>
            <a:off x="177743" y="1688495"/>
            <a:ext cx="7022101" cy="3785652"/>
          </a:xfrm>
          <a:prstGeom prst="rect">
            <a:avLst/>
          </a:prstGeom>
          <a:noFill/>
        </p:spPr>
        <p:txBody>
          <a:bodyPr wrap="square" lIns="91440" tIns="45720" rIns="91440" bIns="45720" anchor="t">
            <a:spAutoFit/>
          </a:bodyPr>
          <a:lstStyle/>
          <a:p>
            <a:r>
              <a:rPr lang="en-US" sz="2400">
                <a:latin typeface="Avenir Next LT Pro"/>
              </a:rPr>
              <a:t>What weather do you think comes from these different clouds?</a:t>
            </a:r>
          </a:p>
          <a:p>
            <a:endParaRPr lang="en-US" sz="2400">
              <a:latin typeface="Avenir Next LT Pro" panose="020B0504020202020204" pitchFamily="34" charset="0"/>
            </a:endParaRPr>
          </a:p>
          <a:p>
            <a:r>
              <a:rPr lang="en-US" sz="2400">
                <a:latin typeface="Avenir Next LT Pro"/>
              </a:rPr>
              <a:t>Precipitation is another big reason why we see different clouds in the sky. </a:t>
            </a:r>
            <a:r>
              <a:rPr lang="en-US" sz="2400" b="1">
                <a:latin typeface="Avenir Next LT Pro"/>
              </a:rPr>
              <a:t>Precipitation</a:t>
            </a:r>
            <a:r>
              <a:rPr lang="en-US" sz="2400">
                <a:latin typeface="Avenir Next LT Pro"/>
              </a:rPr>
              <a:t> comes in different forms, like snow, rain, and sleet. </a:t>
            </a:r>
            <a:r>
              <a:rPr lang="en-US" sz="2400" i="1">
                <a:latin typeface="Avenir Next LT Pro"/>
              </a:rPr>
              <a:t>On a sunny day, do we have a lot of precipitation? What are the clouds on a sunny day like? Do we have more precipitation during a rainstorm? What do those clouds look like?</a:t>
            </a:r>
          </a:p>
        </p:txBody>
      </p:sp>
    </p:spTree>
    <p:extLst>
      <p:ext uri="{BB962C8B-B14F-4D97-AF65-F5344CB8AC3E}">
        <p14:creationId xmlns:p14="http://schemas.microsoft.com/office/powerpoint/2010/main" val="884816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D907-6371-AA26-E41D-8695A0D02B3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8982EC6-8FCC-CEEA-00BD-B1274D3AF20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89557C0-DBBE-7F3E-2093-BEDFDD59025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F59BFD1C-D9A2-2C85-D5C4-EE8B5996C73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6" name="Rectangle: Rounded Corners 5">
            <a:extLst>
              <a:ext uri="{FF2B5EF4-FFF2-40B4-BE49-F238E27FC236}">
                <a16:creationId xmlns:a16="http://schemas.microsoft.com/office/drawing/2014/main" id="{C9CBFD8E-F5F1-E935-C730-54071A96CF18}"/>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927C59-7127-CA93-6C21-F654139291B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3" name="TextBox 12">
            <a:extLst>
              <a:ext uri="{FF2B5EF4-FFF2-40B4-BE49-F238E27FC236}">
                <a16:creationId xmlns:a16="http://schemas.microsoft.com/office/drawing/2014/main" id="{2EE4422A-009F-377C-5CFA-DC38AE774269}"/>
              </a:ext>
            </a:extLst>
          </p:cNvPr>
          <p:cNvSpPr txBox="1"/>
          <p:nvPr/>
        </p:nvSpPr>
        <p:spPr>
          <a:xfrm>
            <a:off x="374584" y="1559867"/>
            <a:ext cx="7134872" cy="3046988"/>
          </a:xfrm>
          <a:prstGeom prst="rect">
            <a:avLst/>
          </a:prstGeom>
          <a:noFill/>
        </p:spPr>
        <p:txBody>
          <a:bodyPr wrap="square" lIns="91440" tIns="45720" rIns="91440" bIns="45720" anchor="t">
            <a:spAutoFit/>
          </a:bodyPr>
          <a:lstStyle/>
          <a:p>
            <a:pPr algn="ctr"/>
            <a:r>
              <a:rPr lang="en-US" sz="4800" b="1" dirty="0">
                <a:latin typeface="Avenir Next LT Pro"/>
              </a:rPr>
              <a:t>Cumulus</a:t>
            </a:r>
            <a:r>
              <a:rPr lang="en-US" sz="4800" dirty="0">
                <a:latin typeface="Avenir Next LT Pro"/>
              </a:rPr>
              <a:t> – white puffy clouds with rounded </a:t>
            </a:r>
            <a:r>
              <a:rPr lang="en-US" sz="4800">
                <a:latin typeface="Avenir Next LT Pro"/>
              </a:rPr>
              <a:t>edges - indicates fair or </a:t>
            </a:r>
            <a:r>
              <a:rPr lang="en-US" sz="4800" dirty="0">
                <a:latin typeface="Avenir Next LT Pro"/>
              </a:rPr>
              <a:t>good weather</a:t>
            </a:r>
          </a:p>
        </p:txBody>
      </p:sp>
      <p:pic>
        <p:nvPicPr>
          <p:cNvPr id="1026" name="Picture 2" descr="Clouds&amp;#95;09">
            <a:extLst>
              <a:ext uri="{FF2B5EF4-FFF2-40B4-BE49-F238E27FC236}">
                <a16:creationId xmlns:a16="http://schemas.microsoft.com/office/drawing/2014/main" id="{A8B0795C-ECEB-C74F-8BD8-8DD375C17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846" y="134120"/>
            <a:ext cx="3942152" cy="589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7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578099" y="1165546"/>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415399" y="2480714"/>
            <a:ext cx="7022101" cy="2585323"/>
          </a:xfrm>
          <a:prstGeom prst="rect">
            <a:avLst/>
          </a:prstGeom>
          <a:noFill/>
        </p:spPr>
        <p:txBody>
          <a:bodyPr wrap="square">
            <a:spAutoFit/>
          </a:bodyPr>
          <a:lstStyle/>
          <a:p>
            <a:pPr algn="ctr"/>
            <a:r>
              <a:rPr lang="en-US" sz="5400">
                <a:latin typeface="Avenir Next LT Pro" panose="020B0504020202020204" pitchFamily="34" charset="0"/>
              </a:rPr>
              <a:t>What are clouds made of and what do they tell us?</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4098" name="Picture 2" descr="Clouds&amp;#95;13">
            <a:extLst>
              <a:ext uri="{FF2B5EF4-FFF2-40B4-BE49-F238E27FC236}">
                <a16:creationId xmlns:a16="http://schemas.microsoft.com/office/drawing/2014/main" id="{575459A6-CAFA-9A04-41C1-0B4AD335E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571" y="0"/>
            <a:ext cx="4202430" cy="625672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8FE6-5004-B864-EEE1-067DD896D7A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C7FDDAF-DD52-B130-2425-31225614E58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6ADCA7F-B44B-590E-1482-A27FDBFC945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300C6B3D-A2E1-4CEB-FD38-B0726FC12E3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6" name="Rectangle: Rounded Corners 5">
            <a:extLst>
              <a:ext uri="{FF2B5EF4-FFF2-40B4-BE49-F238E27FC236}">
                <a16:creationId xmlns:a16="http://schemas.microsoft.com/office/drawing/2014/main" id="{96003DD7-5EA1-B5A3-FFD7-C247E01D2C01}"/>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CDFC75-72A1-882C-EB85-8A287D31E4B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3" name="TextBox 12">
            <a:extLst>
              <a:ext uri="{FF2B5EF4-FFF2-40B4-BE49-F238E27FC236}">
                <a16:creationId xmlns:a16="http://schemas.microsoft.com/office/drawing/2014/main" id="{2040E914-099D-3118-7592-D5C995C9DA4E}"/>
              </a:ext>
            </a:extLst>
          </p:cNvPr>
          <p:cNvSpPr txBox="1"/>
          <p:nvPr/>
        </p:nvSpPr>
        <p:spPr>
          <a:xfrm>
            <a:off x="249436" y="1587695"/>
            <a:ext cx="7162634" cy="3046988"/>
          </a:xfrm>
          <a:prstGeom prst="rect">
            <a:avLst/>
          </a:prstGeom>
          <a:noFill/>
        </p:spPr>
        <p:txBody>
          <a:bodyPr wrap="square" lIns="91440" tIns="45720" rIns="91440" bIns="45720" anchor="t">
            <a:spAutoFit/>
          </a:bodyPr>
          <a:lstStyle/>
          <a:p>
            <a:pPr algn="ctr"/>
            <a:r>
              <a:rPr lang="en-US" sz="4800" b="1" dirty="0">
                <a:latin typeface="Avenir Next LT Pro"/>
              </a:rPr>
              <a:t>Cirrus </a:t>
            </a:r>
            <a:r>
              <a:rPr lang="en-US" sz="4800" dirty="0">
                <a:latin typeface="Avenir Next LT Pro"/>
              </a:rPr>
              <a:t>– thin, wispy, white clouds high in the </a:t>
            </a:r>
            <a:r>
              <a:rPr lang="en-US" sz="4800">
                <a:latin typeface="Avenir Next LT Pro"/>
              </a:rPr>
              <a:t>sky made of ice crystals - </a:t>
            </a:r>
            <a:r>
              <a:rPr lang="en-US" sz="4800" dirty="0">
                <a:latin typeface="Avenir Next LT Pro"/>
              </a:rPr>
              <a:t>indicate fair weather</a:t>
            </a:r>
          </a:p>
        </p:txBody>
      </p:sp>
      <p:pic>
        <p:nvPicPr>
          <p:cNvPr id="3074" name="Picture 2" descr="Cirrus clouds horsetails over the Illinois River, view nor… | Flickr">
            <a:extLst>
              <a:ext uri="{FF2B5EF4-FFF2-40B4-BE49-F238E27FC236}">
                <a16:creationId xmlns:a16="http://schemas.microsoft.com/office/drawing/2014/main" id="{98879C97-6B81-3578-7686-B767EA7F9E3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669531" y="199964"/>
            <a:ext cx="4273033" cy="582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495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75225-A024-34D0-6AB2-F0B1129EBE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AB677F-A140-F086-679D-A5B51765D22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2864E17-9918-DB06-3FCC-AFD419A8F20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ACEEA95E-F992-4A94-4F3A-9274B64F4AB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6" name="Rectangle: Rounded Corners 5">
            <a:extLst>
              <a:ext uri="{FF2B5EF4-FFF2-40B4-BE49-F238E27FC236}">
                <a16:creationId xmlns:a16="http://schemas.microsoft.com/office/drawing/2014/main" id="{4C20AF47-D4DD-EC90-396B-D385DDEF13BF}"/>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2F9189-8A77-75AC-C16B-63185C8A130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3" name="TextBox 12">
            <a:extLst>
              <a:ext uri="{FF2B5EF4-FFF2-40B4-BE49-F238E27FC236}">
                <a16:creationId xmlns:a16="http://schemas.microsoft.com/office/drawing/2014/main" id="{BDE980D2-E698-CAA3-55B2-75C3B0F31E54}"/>
              </a:ext>
            </a:extLst>
          </p:cNvPr>
          <p:cNvSpPr txBox="1"/>
          <p:nvPr/>
        </p:nvSpPr>
        <p:spPr>
          <a:xfrm>
            <a:off x="176784" y="1601910"/>
            <a:ext cx="6863792" cy="3046988"/>
          </a:xfrm>
          <a:prstGeom prst="rect">
            <a:avLst/>
          </a:prstGeom>
          <a:noFill/>
        </p:spPr>
        <p:txBody>
          <a:bodyPr wrap="square" lIns="91440" tIns="45720" rIns="91440" bIns="45720" anchor="t">
            <a:spAutoFit/>
          </a:bodyPr>
          <a:lstStyle/>
          <a:p>
            <a:pPr algn="ctr"/>
            <a:r>
              <a:rPr lang="en-US" sz="4800" b="1" dirty="0">
                <a:latin typeface="Avenir Next LT Pro"/>
              </a:rPr>
              <a:t>Stratus </a:t>
            </a:r>
            <a:r>
              <a:rPr lang="en-US" sz="4800" dirty="0">
                <a:latin typeface="Avenir Next LT Pro"/>
              </a:rPr>
              <a:t>– large, gray low clouds that cover large </a:t>
            </a:r>
            <a:r>
              <a:rPr lang="en-US" sz="4800">
                <a:latin typeface="Avenir Next LT Pro"/>
              </a:rPr>
              <a:t>areas - can lead to a </a:t>
            </a:r>
            <a:r>
              <a:rPr lang="en-US" sz="4800" dirty="0">
                <a:latin typeface="Avenir Next LT Pro"/>
              </a:rPr>
              <a:t>steady rain or snow</a:t>
            </a:r>
          </a:p>
        </p:txBody>
      </p:sp>
      <p:pic>
        <p:nvPicPr>
          <p:cNvPr id="3" name="Picture 2" descr="Dunn&amp;#95;Ranch&amp;#95;0227">
            <a:extLst>
              <a:ext uri="{FF2B5EF4-FFF2-40B4-BE49-F238E27FC236}">
                <a16:creationId xmlns:a16="http://schemas.microsoft.com/office/drawing/2014/main" id="{65366321-2289-2858-6E2F-A3C4165E886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760043" y="251673"/>
            <a:ext cx="4106313" cy="584579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7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AA99A-4B34-755D-CBBC-A5EA42E2D0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D330981-1DED-1656-2074-363DA13F05A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C9ED11A-8730-2B8D-2BE1-2253A6AF34E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FA9B8F04-6C40-E302-69E3-E380E091E1C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6" name="Rectangle: Rounded Corners 5">
            <a:extLst>
              <a:ext uri="{FF2B5EF4-FFF2-40B4-BE49-F238E27FC236}">
                <a16:creationId xmlns:a16="http://schemas.microsoft.com/office/drawing/2014/main" id="{D73E9A77-B21F-5A73-C354-636C573E2381}"/>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5AC771-FC2C-C923-567A-2E282D664D3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3" name="TextBox 12">
            <a:extLst>
              <a:ext uri="{FF2B5EF4-FFF2-40B4-BE49-F238E27FC236}">
                <a16:creationId xmlns:a16="http://schemas.microsoft.com/office/drawing/2014/main" id="{46F2EE0E-2D10-3BEE-4A47-7E4D0CBF5521}"/>
              </a:ext>
            </a:extLst>
          </p:cNvPr>
          <p:cNvSpPr txBox="1"/>
          <p:nvPr/>
        </p:nvSpPr>
        <p:spPr>
          <a:xfrm>
            <a:off x="846582" y="1594215"/>
            <a:ext cx="10498836" cy="3046988"/>
          </a:xfrm>
          <a:prstGeom prst="rect">
            <a:avLst/>
          </a:prstGeom>
          <a:noFill/>
        </p:spPr>
        <p:txBody>
          <a:bodyPr wrap="square">
            <a:spAutoFit/>
          </a:bodyPr>
          <a:lstStyle/>
          <a:p>
            <a:pPr algn="ctr"/>
            <a:r>
              <a:rPr lang="en-US" sz="4800">
                <a:latin typeface="Avenir Next LT Pro" panose="020B0504020202020204" pitchFamily="34" charset="0"/>
              </a:rPr>
              <a:t>What kind of weather are we experiencing today? Is it raining?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Is it sunny and not raining?</a:t>
            </a:r>
          </a:p>
        </p:txBody>
      </p:sp>
    </p:spTree>
    <p:extLst>
      <p:ext uri="{BB962C8B-B14F-4D97-AF65-F5344CB8AC3E}">
        <p14:creationId xmlns:p14="http://schemas.microsoft.com/office/powerpoint/2010/main" val="3376672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6E4CA-BBB5-BA89-B834-D92B684A618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5FF0A7-FEE5-AFF5-97A8-C230473E602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9EED53B-22E2-F830-67EE-ECD5721D82E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578D1143-4D0A-4185-9016-78FE5ABA200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6" name="Rectangle: Rounded Corners 5">
            <a:extLst>
              <a:ext uri="{FF2B5EF4-FFF2-40B4-BE49-F238E27FC236}">
                <a16:creationId xmlns:a16="http://schemas.microsoft.com/office/drawing/2014/main" id="{4F272AC9-232D-42F3-18F0-4FDF58CEE486}"/>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0E03444-7CDB-99FD-BF56-961F2DC4678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3" name="TextBox 12">
            <a:extLst>
              <a:ext uri="{FF2B5EF4-FFF2-40B4-BE49-F238E27FC236}">
                <a16:creationId xmlns:a16="http://schemas.microsoft.com/office/drawing/2014/main" id="{7D8D9888-4639-5570-58E2-5C1477F8B886}"/>
              </a:ext>
            </a:extLst>
          </p:cNvPr>
          <p:cNvSpPr txBox="1"/>
          <p:nvPr/>
        </p:nvSpPr>
        <p:spPr>
          <a:xfrm>
            <a:off x="1588389" y="1973474"/>
            <a:ext cx="9015221" cy="2308324"/>
          </a:xfrm>
          <a:prstGeom prst="rect">
            <a:avLst/>
          </a:prstGeom>
          <a:noFill/>
        </p:spPr>
        <p:txBody>
          <a:bodyPr wrap="square">
            <a:spAutoFit/>
          </a:bodyPr>
          <a:lstStyle/>
          <a:p>
            <a:pPr algn="ctr"/>
            <a:r>
              <a:rPr lang="en-US" sz="4800">
                <a:latin typeface="Avenir Next LT Pro" panose="020B0504020202020204" pitchFamily="34" charset="0"/>
              </a:rPr>
              <a:t>What kinds of clouds did we notice from what we just discussed?</a:t>
            </a:r>
          </a:p>
        </p:txBody>
      </p:sp>
    </p:spTree>
    <p:extLst>
      <p:ext uri="{BB962C8B-B14F-4D97-AF65-F5344CB8AC3E}">
        <p14:creationId xmlns:p14="http://schemas.microsoft.com/office/powerpoint/2010/main" val="1078758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3999B-0792-853A-7FF6-48F368D9E9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0865B6F-6A39-260E-6585-18F81CF113E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1F892B8-4F52-7DE4-D724-1B420090C3F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E0957A4D-41BD-8F38-ABBC-7CBEF79693D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6" name="Rectangle: Rounded Corners 5">
            <a:extLst>
              <a:ext uri="{FF2B5EF4-FFF2-40B4-BE49-F238E27FC236}">
                <a16:creationId xmlns:a16="http://schemas.microsoft.com/office/drawing/2014/main" id="{43863C16-165B-E25D-8DA8-CD301A069EF7}"/>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C28A1C4-10DA-40F3-36A8-7D9F9E9B985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3" name="TextBox 12">
            <a:extLst>
              <a:ext uri="{FF2B5EF4-FFF2-40B4-BE49-F238E27FC236}">
                <a16:creationId xmlns:a16="http://schemas.microsoft.com/office/drawing/2014/main" id="{3D01F7E9-259A-EA66-1235-07DBA653884B}"/>
              </a:ext>
            </a:extLst>
          </p:cNvPr>
          <p:cNvSpPr txBox="1"/>
          <p:nvPr/>
        </p:nvSpPr>
        <p:spPr>
          <a:xfrm>
            <a:off x="585719" y="1961803"/>
            <a:ext cx="7033913" cy="2308324"/>
          </a:xfrm>
          <a:prstGeom prst="rect">
            <a:avLst/>
          </a:prstGeom>
          <a:noFill/>
        </p:spPr>
        <p:txBody>
          <a:bodyPr wrap="square" lIns="91440" tIns="45720" rIns="91440" bIns="45720" anchor="t">
            <a:spAutoFit/>
          </a:bodyPr>
          <a:lstStyle/>
          <a:p>
            <a:pPr algn="ctr"/>
            <a:r>
              <a:rPr lang="en-US" sz="4800" dirty="0">
                <a:latin typeface="Avenir Next LT Pro"/>
              </a:rPr>
              <a:t>What kinds of clouds </a:t>
            </a:r>
            <a:r>
              <a:rPr lang="en-US" sz="4800">
                <a:latin typeface="Avenir Next LT Pro"/>
              </a:rPr>
              <a:t>would we </a:t>
            </a:r>
            <a:r>
              <a:rPr lang="en-US" sz="4800" dirty="0">
                <a:latin typeface="Avenir Next LT Pro"/>
              </a:rPr>
              <a:t>see if it were raining outside?</a:t>
            </a:r>
          </a:p>
        </p:txBody>
      </p:sp>
      <p:pic>
        <p:nvPicPr>
          <p:cNvPr id="7170" name="Picture 2" descr="Dunn&amp;#95;Ranch&amp;#95;0227">
            <a:extLst>
              <a:ext uri="{FF2B5EF4-FFF2-40B4-BE49-F238E27FC236}">
                <a16:creationId xmlns:a16="http://schemas.microsoft.com/office/drawing/2014/main" id="{02934CC4-A0A6-909E-0C07-EC9DB40B8E22}"/>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814450" y="1"/>
            <a:ext cx="4377550"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80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601D4-CA3C-6F72-02A1-2BBA8C9CB77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BC4DE34-4E83-620B-6CA3-D9ABA9EB74F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E0A3756-2EE1-88E1-AF69-9CBEAE36F9B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7AE53CA7-C0C9-BF32-A699-D2E8D014EEE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6" name="Rectangle: Rounded Corners 5">
            <a:extLst>
              <a:ext uri="{FF2B5EF4-FFF2-40B4-BE49-F238E27FC236}">
                <a16:creationId xmlns:a16="http://schemas.microsoft.com/office/drawing/2014/main" id="{CBFFFFE8-AC84-A3E6-5C23-C5B4FEF6F7F9}"/>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F3688A-A7F6-9C6A-5CFC-48FF0E87B0E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3" name="TextBox 12">
            <a:extLst>
              <a:ext uri="{FF2B5EF4-FFF2-40B4-BE49-F238E27FC236}">
                <a16:creationId xmlns:a16="http://schemas.microsoft.com/office/drawing/2014/main" id="{66D86DB6-0CA3-B1FD-9739-D0D9F48D541E}"/>
              </a:ext>
            </a:extLst>
          </p:cNvPr>
          <p:cNvSpPr txBox="1"/>
          <p:nvPr/>
        </p:nvSpPr>
        <p:spPr>
          <a:xfrm>
            <a:off x="4575918" y="868030"/>
            <a:ext cx="7033913" cy="4524315"/>
          </a:xfrm>
          <a:prstGeom prst="rect">
            <a:avLst/>
          </a:prstGeom>
          <a:noFill/>
        </p:spPr>
        <p:txBody>
          <a:bodyPr wrap="square">
            <a:spAutoFit/>
          </a:bodyPr>
          <a:lstStyle/>
          <a:p>
            <a:pPr algn="ctr"/>
            <a:r>
              <a:rPr lang="en-US" sz="4800">
                <a:latin typeface="Avenir Next LT Pro" panose="020B0504020202020204" pitchFamily="34" charset="0"/>
              </a:rPr>
              <a:t>What kinds of clouds do you think we usually see in storm?</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Why do you think these clouds are so different?</a:t>
            </a:r>
          </a:p>
        </p:txBody>
      </p:sp>
      <p:pic>
        <p:nvPicPr>
          <p:cNvPr id="8194" name="Picture 2" descr="082010&amp;#32;Storm&amp;#32;clouds-3">
            <a:extLst>
              <a:ext uri="{FF2B5EF4-FFF2-40B4-BE49-F238E27FC236}">
                <a16:creationId xmlns:a16="http://schemas.microsoft.com/office/drawing/2014/main" id="{006C2DD0-DF9C-262B-4160-CC14399BD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30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F4517-926B-6B48-120F-4C3EB0DDCAF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18E33F-8D98-C40D-DB18-B47E3AE9CD5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71AF111-494F-A0C9-BCD3-BABF143B3DD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4199D518-8E7F-50CD-FC40-F4257978A8B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6" name="Rectangle: Rounded Corners 5">
            <a:extLst>
              <a:ext uri="{FF2B5EF4-FFF2-40B4-BE49-F238E27FC236}">
                <a16:creationId xmlns:a16="http://schemas.microsoft.com/office/drawing/2014/main" id="{AE3D1904-A280-A62B-A88C-EA58E18970D0}"/>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ABF091-C2D6-7362-F0EF-0C5DEEC9698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0" name="TextBox 9">
            <a:extLst>
              <a:ext uri="{FF2B5EF4-FFF2-40B4-BE49-F238E27FC236}">
                <a16:creationId xmlns:a16="http://schemas.microsoft.com/office/drawing/2014/main" id="{F20E366D-DB41-4E53-1EFB-14B1F02B75CB}"/>
              </a:ext>
            </a:extLst>
          </p:cNvPr>
          <p:cNvSpPr txBox="1"/>
          <p:nvPr/>
        </p:nvSpPr>
        <p:spPr>
          <a:xfrm>
            <a:off x="846976" y="414959"/>
            <a:ext cx="6093822"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Rain, Snow, or Sun?</a:t>
            </a:r>
            <a:endParaRPr lang="en-US" sz="4800"/>
          </a:p>
        </p:txBody>
      </p:sp>
      <p:pic>
        <p:nvPicPr>
          <p:cNvPr id="11" name="Picture 10" descr="A picture containing text&#10;&#10;AI-generated content may be incorrect.">
            <a:extLst>
              <a:ext uri="{FF2B5EF4-FFF2-40B4-BE49-F238E27FC236}">
                <a16:creationId xmlns:a16="http://schemas.microsoft.com/office/drawing/2014/main" id="{FA6F1CE1-EC9A-700B-BF63-DA77FFFFBE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58891" y="122275"/>
            <a:ext cx="4647765" cy="6014754"/>
          </a:xfrm>
          <a:prstGeom prst="rect">
            <a:avLst/>
          </a:prstGeom>
          <a:ln>
            <a:solidFill>
              <a:schemeClr val="tx1"/>
            </a:solidFill>
          </a:ln>
        </p:spPr>
      </p:pic>
      <p:pic>
        <p:nvPicPr>
          <p:cNvPr id="12" name="Picture 11" descr="A picture containing silhouette, night sky&#10;&#10;AI-generated content may be incorrect.">
            <a:extLst>
              <a:ext uri="{FF2B5EF4-FFF2-40B4-BE49-F238E27FC236}">
                <a16:creationId xmlns:a16="http://schemas.microsoft.com/office/drawing/2014/main" id="{BF94E3B7-409E-91D2-ADC9-1AD99AA67AEA}"/>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67015" y="106886"/>
            <a:ext cx="1029532" cy="1447145"/>
          </a:xfrm>
          <a:prstGeom prst="rect">
            <a:avLst/>
          </a:prstGeom>
        </p:spPr>
      </p:pic>
      <p:sp>
        <p:nvSpPr>
          <p:cNvPr id="13" name="TextBox 12">
            <a:extLst>
              <a:ext uri="{FF2B5EF4-FFF2-40B4-BE49-F238E27FC236}">
                <a16:creationId xmlns:a16="http://schemas.microsoft.com/office/drawing/2014/main" id="{97314BB8-6325-74FA-B8B9-E92C15531B67}"/>
              </a:ext>
            </a:extLst>
          </p:cNvPr>
          <p:cNvSpPr txBox="1"/>
          <p:nvPr/>
        </p:nvSpPr>
        <p:spPr>
          <a:xfrm>
            <a:off x="177743" y="2274838"/>
            <a:ext cx="7022101" cy="2308324"/>
          </a:xfrm>
          <a:prstGeom prst="rect">
            <a:avLst/>
          </a:prstGeom>
          <a:noFill/>
        </p:spPr>
        <p:txBody>
          <a:bodyPr wrap="square">
            <a:spAutoFit/>
          </a:bodyPr>
          <a:lstStyle/>
          <a:p>
            <a:pPr algn="ctr"/>
            <a:r>
              <a:rPr lang="en-US" sz="4800" b="1">
                <a:latin typeface="Avenir Next LT Pro" panose="020B0504020202020204" pitchFamily="34" charset="0"/>
              </a:rPr>
              <a:t>Precipitation</a:t>
            </a:r>
            <a:r>
              <a:rPr lang="en-US" sz="4800">
                <a:latin typeface="Avenir Next LT Pro" panose="020B0504020202020204" pitchFamily="34" charset="0"/>
              </a:rPr>
              <a:t> – liquid and solid water falling from clouds</a:t>
            </a:r>
          </a:p>
        </p:txBody>
      </p:sp>
    </p:spTree>
    <p:extLst>
      <p:ext uri="{BB962C8B-B14F-4D97-AF65-F5344CB8AC3E}">
        <p14:creationId xmlns:p14="http://schemas.microsoft.com/office/powerpoint/2010/main" val="2526542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F8A3D-4D23-D64E-FD63-551B4CA378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0241F53-FFA6-C922-7AB6-7F74DF31816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AA02878-CE5A-3165-9F09-65E548D568F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888EB325-4937-4D4A-5DD6-76684CDB3E8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Explain</a:t>
            </a:r>
          </a:p>
        </p:txBody>
      </p:sp>
      <p:sp>
        <p:nvSpPr>
          <p:cNvPr id="6" name="Rectangle: Rounded Corners 5">
            <a:extLst>
              <a:ext uri="{FF2B5EF4-FFF2-40B4-BE49-F238E27FC236}">
                <a16:creationId xmlns:a16="http://schemas.microsoft.com/office/drawing/2014/main" id="{8358DCBF-133B-9350-F1CA-6C7F85C7EB27}"/>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3D56BD1-D94E-F9E3-CE3A-E82CDD4617A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3" name="TextBox 12">
            <a:extLst>
              <a:ext uri="{FF2B5EF4-FFF2-40B4-BE49-F238E27FC236}">
                <a16:creationId xmlns:a16="http://schemas.microsoft.com/office/drawing/2014/main" id="{89DCBDC2-635E-375D-EF37-A8B8179F2E2C}"/>
              </a:ext>
            </a:extLst>
          </p:cNvPr>
          <p:cNvSpPr txBox="1"/>
          <p:nvPr/>
        </p:nvSpPr>
        <p:spPr>
          <a:xfrm>
            <a:off x="1285494" y="1514205"/>
            <a:ext cx="9621011" cy="3046988"/>
          </a:xfrm>
          <a:prstGeom prst="rect">
            <a:avLst/>
          </a:prstGeom>
          <a:noFill/>
        </p:spPr>
        <p:txBody>
          <a:bodyPr wrap="square">
            <a:spAutoFit/>
          </a:bodyPr>
          <a:lstStyle/>
          <a:p>
            <a:pPr algn="ctr"/>
            <a:r>
              <a:rPr lang="en-US" sz="4800">
                <a:latin typeface="Avenir Next LT Pro" panose="020B0504020202020204" pitchFamily="34" charset="0"/>
              </a:rPr>
              <a:t>Do you think there is a </a:t>
            </a:r>
            <a:r>
              <a:rPr lang="en-US" sz="4800" b="1">
                <a:latin typeface="Avenir Next LT Pro" panose="020B0504020202020204" pitchFamily="34" charset="0"/>
              </a:rPr>
              <a:t>pattern</a:t>
            </a:r>
            <a:r>
              <a:rPr lang="en-US" sz="4800">
                <a:latin typeface="Avenir Next LT Pro" panose="020B0504020202020204" pitchFamily="34" charset="0"/>
              </a:rPr>
              <a:t> between the color and shape of clouds and the kinds of precipitation we may see?</a:t>
            </a:r>
          </a:p>
        </p:txBody>
      </p:sp>
    </p:spTree>
    <p:extLst>
      <p:ext uri="{BB962C8B-B14F-4D97-AF65-F5344CB8AC3E}">
        <p14:creationId xmlns:p14="http://schemas.microsoft.com/office/powerpoint/2010/main" val="310001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498FC-7E33-F2BC-8C44-53499DD4FF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BF5CE0-0FA9-52F8-3A10-19C5DEA7174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DE986B5-7168-0D95-F868-760D34EB6CE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65B7D189-0C5C-7754-430F-E781A894F03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Elaborate</a:t>
            </a:r>
          </a:p>
        </p:txBody>
      </p:sp>
      <p:sp>
        <p:nvSpPr>
          <p:cNvPr id="6" name="Rectangle: Rounded Corners 5">
            <a:extLst>
              <a:ext uri="{FF2B5EF4-FFF2-40B4-BE49-F238E27FC236}">
                <a16:creationId xmlns:a16="http://schemas.microsoft.com/office/drawing/2014/main" id="{E4076E38-0C7F-1BAA-387D-1FF479A9EFCC}"/>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27582C-24C6-1566-6361-33AFB63C5E3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grpSp>
        <p:nvGrpSpPr>
          <p:cNvPr id="14" name="Group 13">
            <a:extLst>
              <a:ext uri="{FF2B5EF4-FFF2-40B4-BE49-F238E27FC236}">
                <a16:creationId xmlns:a16="http://schemas.microsoft.com/office/drawing/2014/main" id="{CF410D1D-5FC2-2059-2AA1-8BBD5F6A71D3}"/>
              </a:ext>
            </a:extLst>
          </p:cNvPr>
          <p:cNvGrpSpPr/>
          <p:nvPr/>
        </p:nvGrpSpPr>
        <p:grpSpPr>
          <a:xfrm>
            <a:off x="1123199" y="1075564"/>
            <a:ext cx="9945602" cy="4882275"/>
            <a:chOff x="195117" y="1714500"/>
            <a:chExt cx="7144941" cy="3013967"/>
          </a:xfrm>
        </p:grpSpPr>
        <p:pic>
          <p:nvPicPr>
            <p:cNvPr id="7" name="Picture 6" descr="A picture containing square&#10;&#10;AI-generated content may be incorrect.">
              <a:extLst>
                <a:ext uri="{FF2B5EF4-FFF2-40B4-BE49-F238E27FC236}">
                  <a16:creationId xmlns:a16="http://schemas.microsoft.com/office/drawing/2014/main" id="{73007C9E-D000-B65D-184C-23ACF528DB8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5117" y="1714500"/>
              <a:ext cx="2328974" cy="3013966"/>
            </a:xfrm>
            <a:prstGeom prst="rect">
              <a:avLst/>
            </a:prstGeom>
            <a:ln>
              <a:solidFill>
                <a:schemeClr val="tx1"/>
              </a:solidFill>
            </a:ln>
          </p:spPr>
        </p:pic>
        <p:pic>
          <p:nvPicPr>
            <p:cNvPr id="10" name="Picture 9" descr="Text&#10;&#10;AI-generated content may be incorrect.">
              <a:extLst>
                <a:ext uri="{FF2B5EF4-FFF2-40B4-BE49-F238E27FC236}">
                  <a16:creationId xmlns:a16="http://schemas.microsoft.com/office/drawing/2014/main" id="{D0441806-49A0-8204-823C-B06D5C5220E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03101" y="1714500"/>
              <a:ext cx="2328974" cy="3013967"/>
            </a:xfrm>
            <a:prstGeom prst="rect">
              <a:avLst/>
            </a:prstGeom>
            <a:ln>
              <a:solidFill>
                <a:schemeClr val="tx1"/>
              </a:solidFill>
            </a:ln>
          </p:spPr>
        </p:pic>
        <p:pic>
          <p:nvPicPr>
            <p:cNvPr id="12" name="Picture 11" descr="A picture containing square&#10;&#10;AI-generated content may be incorrect.">
              <a:extLst>
                <a:ext uri="{FF2B5EF4-FFF2-40B4-BE49-F238E27FC236}">
                  <a16:creationId xmlns:a16="http://schemas.microsoft.com/office/drawing/2014/main" id="{D19E3456-D918-7A86-C408-9D8A6E238F7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11085" y="1714501"/>
              <a:ext cx="2328973" cy="3013966"/>
            </a:xfrm>
            <a:prstGeom prst="rect">
              <a:avLst/>
            </a:prstGeom>
            <a:ln>
              <a:solidFill>
                <a:schemeClr val="tx1"/>
              </a:solidFill>
            </a:ln>
          </p:spPr>
        </p:pic>
      </p:grpSp>
      <p:grpSp>
        <p:nvGrpSpPr>
          <p:cNvPr id="23" name="Group 22">
            <a:extLst>
              <a:ext uri="{FF2B5EF4-FFF2-40B4-BE49-F238E27FC236}">
                <a16:creationId xmlns:a16="http://schemas.microsoft.com/office/drawing/2014/main" id="{025BEFEB-3899-D515-FA29-16097072165B}"/>
              </a:ext>
            </a:extLst>
          </p:cNvPr>
          <p:cNvGrpSpPr/>
          <p:nvPr/>
        </p:nvGrpSpPr>
        <p:grpSpPr>
          <a:xfrm>
            <a:off x="9240376" y="129883"/>
            <a:ext cx="2778902" cy="745627"/>
            <a:chOff x="9240376" y="129883"/>
            <a:chExt cx="2778902" cy="745627"/>
          </a:xfrm>
        </p:grpSpPr>
        <p:sp>
          <p:nvSpPr>
            <p:cNvPr id="16" name="TextBox 14">
              <a:extLst>
                <a:ext uri="{FF2B5EF4-FFF2-40B4-BE49-F238E27FC236}">
                  <a16:creationId xmlns:a16="http://schemas.microsoft.com/office/drawing/2014/main" id="{01EFF610-B8CB-8F03-35B6-047BD482558C}"/>
                </a:ext>
              </a:extLst>
            </p:cNvPr>
            <p:cNvSpPr txBox="1"/>
            <p:nvPr/>
          </p:nvSpPr>
          <p:spPr>
            <a:xfrm>
              <a:off x="10572677" y="167624"/>
              <a:ext cx="1123950"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rgbClr val="A4BD5C"/>
                  </a:solidFill>
                  <a:latin typeface="Avenir Next LT Pro" panose="020B0504020202020204" pitchFamily="34" charset="0"/>
                </a:rPr>
                <a:t>X</a:t>
              </a:r>
              <a:endParaRPr lang="en-US" sz="4000" b="1">
                <a:solidFill>
                  <a:srgbClr val="A4BD5C"/>
                </a:solidFill>
              </a:endParaRPr>
            </a:p>
          </p:txBody>
        </p:sp>
        <p:grpSp>
          <p:nvGrpSpPr>
            <p:cNvPr id="17" name="Group 16">
              <a:extLst>
                <a:ext uri="{FF2B5EF4-FFF2-40B4-BE49-F238E27FC236}">
                  <a16:creationId xmlns:a16="http://schemas.microsoft.com/office/drawing/2014/main" id="{74092AA0-EAAA-04E8-8832-882731976B29}"/>
                </a:ext>
              </a:extLst>
            </p:cNvPr>
            <p:cNvGrpSpPr/>
            <p:nvPr/>
          </p:nvGrpSpPr>
          <p:grpSpPr>
            <a:xfrm>
              <a:off x="9240376" y="129883"/>
              <a:ext cx="2664602" cy="729562"/>
              <a:chOff x="191699" y="97370"/>
              <a:chExt cx="2664602" cy="729562"/>
            </a:xfrm>
          </p:grpSpPr>
          <p:pic>
            <p:nvPicPr>
              <p:cNvPr id="19" name="Picture 18" descr="A picture containing text, clipart&#10;&#10;AI-generated content may be incorrect.">
                <a:extLst>
                  <a:ext uri="{FF2B5EF4-FFF2-40B4-BE49-F238E27FC236}">
                    <a16:creationId xmlns:a16="http://schemas.microsoft.com/office/drawing/2014/main" id="{2892143C-FCB1-7EAA-FA27-F9513399290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91699" y="97370"/>
                <a:ext cx="610701" cy="729562"/>
              </a:xfrm>
              <a:prstGeom prst="rect">
                <a:avLst/>
              </a:prstGeom>
            </p:spPr>
          </p:pic>
          <p:sp>
            <p:nvSpPr>
              <p:cNvPr id="20" name="TextBox 10">
                <a:extLst>
                  <a:ext uri="{FF2B5EF4-FFF2-40B4-BE49-F238E27FC236}">
                    <a16:creationId xmlns:a16="http://schemas.microsoft.com/office/drawing/2014/main" id="{4DB6888A-88DE-6E53-F3DB-F1DF0A8D422A}"/>
                  </a:ext>
                </a:extLst>
              </p:cNvPr>
              <p:cNvSpPr txBox="1"/>
              <p:nvPr/>
            </p:nvSpPr>
            <p:spPr>
              <a:xfrm>
                <a:off x="802400" y="135111"/>
                <a:ext cx="7216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a:latin typeface="Avenir Next LT Pro" panose="020B0504020202020204" pitchFamily="34" charset="0"/>
                  </a:rPr>
                  <a:t>15</a:t>
                </a:r>
                <a:endParaRPr lang="en-US" sz="2800" b="1" i="1"/>
              </a:p>
            </p:txBody>
          </p:sp>
          <p:sp>
            <p:nvSpPr>
              <p:cNvPr id="21" name="TextBox 12">
                <a:extLst>
                  <a:ext uri="{FF2B5EF4-FFF2-40B4-BE49-F238E27FC236}">
                    <a16:creationId xmlns:a16="http://schemas.microsoft.com/office/drawing/2014/main" id="{851324B1-C399-4064-0664-850987612C02}"/>
                  </a:ext>
                </a:extLst>
              </p:cNvPr>
              <p:cNvSpPr txBox="1"/>
              <p:nvPr/>
            </p:nvSpPr>
            <p:spPr>
              <a:xfrm>
                <a:off x="688100" y="519831"/>
                <a:ext cx="950200"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a:latin typeface="Avenir Next LT Pro" panose="020B0504020202020204" pitchFamily="34" charset="0"/>
                  </a:rPr>
                  <a:t>MINUTES</a:t>
                </a:r>
                <a:endParaRPr lang="en-US" sz="1200" b="1" i="1"/>
              </a:p>
            </p:txBody>
          </p:sp>
          <p:sp>
            <p:nvSpPr>
              <p:cNvPr id="22" name="TextBox 16">
                <a:extLst>
                  <a:ext uri="{FF2B5EF4-FFF2-40B4-BE49-F238E27FC236}">
                    <a16:creationId xmlns:a16="http://schemas.microsoft.com/office/drawing/2014/main" id="{64506995-B46D-C623-2D71-D029FD7B448F}"/>
                  </a:ext>
                </a:extLst>
              </p:cNvPr>
              <p:cNvSpPr txBox="1"/>
              <p:nvPr/>
            </p:nvSpPr>
            <p:spPr>
              <a:xfrm>
                <a:off x="2134701" y="135110"/>
                <a:ext cx="7216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a:latin typeface="Avenir Next LT Pro" panose="020B0504020202020204" pitchFamily="34" charset="0"/>
                  </a:rPr>
                  <a:t>3</a:t>
                </a:r>
                <a:endParaRPr lang="en-US" sz="2800" b="1" i="1"/>
              </a:p>
            </p:txBody>
          </p:sp>
        </p:grpSp>
        <p:sp>
          <p:nvSpPr>
            <p:cNvPr id="18" name="TextBox 17">
              <a:extLst>
                <a:ext uri="{FF2B5EF4-FFF2-40B4-BE49-F238E27FC236}">
                  <a16:creationId xmlns:a16="http://schemas.microsoft.com/office/drawing/2014/main" id="{C464956D-721C-3051-5D25-B876B0FA5591}"/>
                </a:ext>
              </a:extLst>
            </p:cNvPr>
            <p:cNvSpPr txBox="1"/>
            <p:nvPr/>
          </p:nvSpPr>
          <p:spPr>
            <a:xfrm>
              <a:off x="11069078" y="560126"/>
              <a:ext cx="950200"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a:latin typeface="Avenir Next LT Pro" panose="020B0504020202020204" pitchFamily="34" charset="0"/>
                </a:rPr>
                <a:t>DAYS</a:t>
              </a:r>
              <a:endParaRPr lang="en-US" sz="1200" b="1" i="1"/>
            </a:p>
          </p:txBody>
        </p:sp>
      </p:grpSp>
    </p:spTree>
    <p:extLst>
      <p:ext uri="{BB962C8B-B14F-4D97-AF65-F5344CB8AC3E}">
        <p14:creationId xmlns:p14="http://schemas.microsoft.com/office/powerpoint/2010/main" val="337556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843FF-A283-1733-B30C-826B56DD145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8744F5-0905-35D7-18B4-04138445121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6ECFDF4-0389-8FD6-FF39-E422238794A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16A903FB-ABF3-6EA8-9B03-19CCA8F3EA4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Evaluate</a:t>
            </a:r>
          </a:p>
        </p:txBody>
      </p:sp>
      <p:sp>
        <p:nvSpPr>
          <p:cNvPr id="6" name="Rectangle: Rounded Corners 5">
            <a:extLst>
              <a:ext uri="{FF2B5EF4-FFF2-40B4-BE49-F238E27FC236}">
                <a16:creationId xmlns:a16="http://schemas.microsoft.com/office/drawing/2014/main" id="{55445280-0A9A-C403-3FDB-C90461E1E9A4}"/>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BD98F2C-6371-69C4-3C4F-0CCE7A704DD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3" name="TextBox 12">
            <a:extLst>
              <a:ext uri="{FF2B5EF4-FFF2-40B4-BE49-F238E27FC236}">
                <a16:creationId xmlns:a16="http://schemas.microsoft.com/office/drawing/2014/main" id="{0CB58DF1-E9F1-C4D9-55B6-43E6981B6864}"/>
              </a:ext>
            </a:extLst>
          </p:cNvPr>
          <p:cNvSpPr txBox="1"/>
          <p:nvPr/>
        </p:nvSpPr>
        <p:spPr>
          <a:xfrm>
            <a:off x="5287231" y="1536174"/>
            <a:ext cx="6322600" cy="3785652"/>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are clouds made of and what do they tell me?</a:t>
            </a:r>
          </a:p>
        </p:txBody>
      </p:sp>
      <p:pic>
        <p:nvPicPr>
          <p:cNvPr id="7" name="Picture 6" descr="Text, letter&#10;&#10;AI-generated content may be incorrect.">
            <a:extLst>
              <a:ext uri="{FF2B5EF4-FFF2-40B4-BE49-F238E27FC236}">
                <a16:creationId xmlns:a16="http://schemas.microsoft.com/office/drawing/2014/main" id="{8E4D4B05-5BC3-78CF-9047-9A39F49E0B8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106886"/>
            <a:ext cx="4640974" cy="6005967"/>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A1A889E3-7DA2-0DAC-2539-E1BC88C2115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8" y="106886"/>
            <a:ext cx="967027" cy="1356836"/>
          </a:xfrm>
          <a:prstGeom prst="rect">
            <a:avLst/>
          </a:prstGeom>
        </p:spPr>
      </p:pic>
    </p:spTree>
    <p:extLst>
      <p:ext uri="{BB962C8B-B14F-4D97-AF65-F5344CB8AC3E}">
        <p14:creationId xmlns:p14="http://schemas.microsoft.com/office/powerpoint/2010/main" val="2410721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D898F-E7C0-55EF-A083-07136E6AD3A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8ACF0BD-9C4C-35A2-EBC8-2831CD4CFC1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3D45A12-3204-742D-C380-9F2D7593A766}"/>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C02DBACE-3AFE-3948-9F5A-DF26E14CE70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Engage</a:t>
            </a:r>
          </a:p>
        </p:txBody>
      </p:sp>
      <p:sp>
        <p:nvSpPr>
          <p:cNvPr id="6" name="Rectangle: Rounded Corners 5">
            <a:extLst>
              <a:ext uri="{FF2B5EF4-FFF2-40B4-BE49-F238E27FC236}">
                <a16:creationId xmlns:a16="http://schemas.microsoft.com/office/drawing/2014/main" id="{C2A444FF-BE27-FE6E-A0DA-E774841A1EBD}"/>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16F6F9-74E3-24D2-7130-ADD45F94CB8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grpSp>
        <p:nvGrpSpPr>
          <p:cNvPr id="13" name="Group 12">
            <a:extLst>
              <a:ext uri="{FF2B5EF4-FFF2-40B4-BE49-F238E27FC236}">
                <a16:creationId xmlns:a16="http://schemas.microsoft.com/office/drawing/2014/main" id="{15F708C6-AB95-8136-44F6-F7145118F99F}"/>
              </a:ext>
            </a:extLst>
          </p:cNvPr>
          <p:cNvGrpSpPr/>
          <p:nvPr/>
        </p:nvGrpSpPr>
        <p:grpSpPr>
          <a:xfrm>
            <a:off x="1379194" y="122275"/>
            <a:ext cx="9433611" cy="5975189"/>
            <a:chOff x="1478808" y="122275"/>
            <a:chExt cx="9433611" cy="5975189"/>
          </a:xfrm>
        </p:grpSpPr>
        <p:pic>
          <p:nvPicPr>
            <p:cNvPr id="7" name="Picture 6" descr="A picture containing text, screenshot&#10;&#10;AI-generated content may be incorrect.">
              <a:extLst>
                <a:ext uri="{FF2B5EF4-FFF2-40B4-BE49-F238E27FC236}">
                  <a16:creationId xmlns:a16="http://schemas.microsoft.com/office/drawing/2014/main" id="{248B699A-0932-95F6-D46A-B7D63641EBB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78808" y="122275"/>
              <a:ext cx="4617192" cy="5975189"/>
            </a:xfrm>
            <a:prstGeom prst="rect">
              <a:avLst/>
            </a:prstGeom>
            <a:ln>
              <a:solidFill>
                <a:schemeClr val="tx1"/>
              </a:solidFill>
            </a:ln>
          </p:spPr>
        </p:pic>
        <p:pic>
          <p:nvPicPr>
            <p:cNvPr id="11" name="Picture 10" descr="A picture containing text, book, screenshot&#10;&#10;AI-generated content may be incorrect.">
              <a:extLst>
                <a:ext uri="{FF2B5EF4-FFF2-40B4-BE49-F238E27FC236}">
                  <a16:creationId xmlns:a16="http://schemas.microsoft.com/office/drawing/2014/main" id="{8CB7BA5A-2F03-3433-7A1A-4F2D385A7AE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95227" y="122275"/>
              <a:ext cx="4617192" cy="5975189"/>
            </a:xfrm>
            <a:prstGeom prst="rect">
              <a:avLst/>
            </a:prstGeom>
            <a:ln>
              <a:solidFill>
                <a:schemeClr val="tx1"/>
              </a:solidFill>
            </a:ln>
          </p:spPr>
        </p:pic>
      </p:grpSp>
    </p:spTree>
    <p:extLst>
      <p:ext uri="{BB962C8B-B14F-4D97-AF65-F5344CB8AC3E}">
        <p14:creationId xmlns:p14="http://schemas.microsoft.com/office/powerpoint/2010/main" val="4175249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96B56-4961-E570-040B-4F62CBA7303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C3CCE16-BE7C-5F92-AD27-55D73302BCB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4EF3D1C-29E9-4A33-2EA2-2BAB9C48DAB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550CD0C6-7385-25DA-A1BC-168BD54DAED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Evaluate</a:t>
            </a:r>
          </a:p>
        </p:txBody>
      </p:sp>
      <p:sp>
        <p:nvSpPr>
          <p:cNvPr id="6" name="Rectangle: Rounded Corners 5">
            <a:extLst>
              <a:ext uri="{FF2B5EF4-FFF2-40B4-BE49-F238E27FC236}">
                <a16:creationId xmlns:a16="http://schemas.microsoft.com/office/drawing/2014/main" id="{6CE19909-90AA-D6FA-D822-75B9F400C375}"/>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C60684-AA4E-2163-A1A2-8B4543B0BE1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3" name="TextBox 12">
            <a:extLst>
              <a:ext uri="{FF2B5EF4-FFF2-40B4-BE49-F238E27FC236}">
                <a16:creationId xmlns:a16="http://schemas.microsoft.com/office/drawing/2014/main" id="{00A52492-6CF7-CF51-7012-DF28D9763542}"/>
              </a:ext>
            </a:extLst>
          </p:cNvPr>
          <p:cNvSpPr txBox="1"/>
          <p:nvPr/>
        </p:nvSpPr>
        <p:spPr>
          <a:xfrm>
            <a:off x="5287231" y="2612311"/>
            <a:ext cx="6322600" cy="830997"/>
          </a:xfrm>
          <a:prstGeom prst="rect">
            <a:avLst/>
          </a:prstGeom>
          <a:noFill/>
        </p:spPr>
        <p:txBody>
          <a:bodyPr wrap="square">
            <a:spAutoFit/>
          </a:bodyPr>
          <a:lstStyle/>
          <a:p>
            <a:pPr algn="ctr"/>
            <a:r>
              <a:rPr lang="en-US" sz="4800" b="1">
                <a:latin typeface="Avenir Next LT Pro" panose="020B0504020202020204" pitchFamily="34" charset="0"/>
              </a:rPr>
              <a:t>Answers</a:t>
            </a:r>
            <a:endParaRPr lang="en-US" sz="4800">
              <a:latin typeface="Avenir Next LT Pro" panose="020B0504020202020204" pitchFamily="34" charset="0"/>
            </a:endParaRPr>
          </a:p>
        </p:txBody>
      </p:sp>
      <p:pic>
        <p:nvPicPr>
          <p:cNvPr id="7" name="Picture 6" descr="Text, letter&#10;&#10;AI-generated content may be incorrect.">
            <a:extLst>
              <a:ext uri="{FF2B5EF4-FFF2-40B4-BE49-F238E27FC236}">
                <a16:creationId xmlns:a16="http://schemas.microsoft.com/office/drawing/2014/main" id="{E1F11242-FA8B-3BB6-8A5D-7BC867DBA2AB}"/>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85345" y="106886"/>
            <a:ext cx="4640974" cy="6005967"/>
          </a:xfrm>
          <a:prstGeom prst="rect">
            <a:avLst/>
          </a:prstGeom>
          <a:ln>
            <a:solidFill>
              <a:schemeClr val="tx1"/>
            </a:solidFill>
          </a:ln>
        </p:spPr>
      </p:pic>
      <p:sp>
        <p:nvSpPr>
          <p:cNvPr id="10" name="TextBox 9">
            <a:extLst>
              <a:ext uri="{FF2B5EF4-FFF2-40B4-BE49-F238E27FC236}">
                <a16:creationId xmlns:a16="http://schemas.microsoft.com/office/drawing/2014/main" id="{0698BD7D-3F4F-6095-DB53-3643CF67936E}"/>
              </a:ext>
            </a:extLst>
          </p:cNvPr>
          <p:cNvSpPr txBox="1"/>
          <p:nvPr/>
        </p:nvSpPr>
        <p:spPr>
          <a:xfrm>
            <a:off x="1181349" y="2503242"/>
            <a:ext cx="2550284"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water or precipitation</a:t>
            </a:r>
            <a:endParaRPr lang="en-US" sz="1400">
              <a:solidFill>
                <a:srgbClr val="FF0000"/>
              </a:solidFill>
            </a:endParaRPr>
          </a:p>
        </p:txBody>
      </p:sp>
      <p:sp>
        <p:nvSpPr>
          <p:cNvPr id="11" name="TextBox 10">
            <a:extLst>
              <a:ext uri="{FF2B5EF4-FFF2-40B4-BE49-F238E27FC236}">
                <a16:creationId xmlns:a16="http://schemas.microsoft.com/office/drawing/2014/main" id="{7CD6D081-A5DA-2F94-87BA-035021D555F8}"/>
              </a:ext>
            </a:extLst>
          </p:cNvPr>
          <p:cNvSpPr txBox="1"/>
          <p:nvPr/>
        </p:nvSpPr>
        <p:spPr>
          <a:xfrm>
            <a:off x="1291185" y="2716669"/>
            <a:ext cx="2550284"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weather</a:t>
            </a:r>
            <a:endParaRPr lang="en-US" sz="1400">
              <a:solidFill>
                <a:srgbClr val="FF0000"/>
              </a:solidFill>
            </a:endParaRPr>
          </a:p>
        </p:txBody>
      </p:sp>
      <p:sp>
        <p:nvSpPr>
          <p:cNvPr id="12" name="TextBox 11">
            <a:extLst>
              <a:ext uri="{FF2B5EF4-FFF2-40B4-BE49-F238E27FC236}">
                <a16:creationId xmlns:a16="http://schemas.microsoft.com/office/drawing/2014/main" id="{30899EE2-2556-51FD-AEFE-66FC1D625863}"/>
              </a:ext>
            </a:extLst>
          </p:cNvPr>
          <p:cNvSpPr txBox="1"/>
          <p:nvPr/>
        </p:nvSpPr>
        <p:spPr>
          <a:xfrm>
            <a:off x="1181349" y="3962565"/>
            <a:ext cx="2550284"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clouds</a:t>
            </a:r>
            <a:endParaRPr lang="en-US" sz="1400">
              <a:solidFill>
                <a:srgbClr val="FF0000"/>
              </a:solidFill>
            </a:endParaRPr>
          </a:p>
        </p:txBody>
      </p:sp>
      <p:sp>
        <p:nvSpPr>
          <p:cNvPr id="14" name="TextBox 13">
            <a:extLst>
              <a:ext uri="{FF2B5EF4-FFF2-40B4-BE49-F238E27FC236}">
                <a16:creationId xmlns:a16="http://schemas.microsoft.com/office/drawing/2014/main" id="{919196F7-3155-2400-88C7-08BB3042581E}"/>
              </a:ext>
            </a:extLst>
          </p:cNvPr>
          <p:cNvSpPr txBox="1"/>
          <p:nvPr/>
        </p:nvSpPr>
        <p:spPr>
          <a:xfrm>
            <a:off x="1181349" y="4175992"/>
            <a:ext cx="2550284"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weather</a:t>
            </a:r>
            <a:endParaRPr lang="en-US" sz="1400">
              <a:solidFill>
                <a:srgbClr val="FF0000"/>
              </a:solidFill>
            </a:endParaRPr>
          </a:p>
        </p:txBody>
      </p:sp>
      <p:pic>
        <p:nvPicPr>
          <p:cNvPr id="8" name="Picture 7" descr="A picture containing text, silhouette&#10;&#10;AI-generated content may be incorrect.">
            <a:extLst>
              <a:ext uri="{FF2B5EF4-FFF2-40B4-BE49-F238E27FC236}">
                <a16:creationId xmlns:a16="http://schemas.microsoft.com/office/drawing/2014/main" id="{95C90D2F-A522-19B9-7D48-129AB7F7314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8" y="106886"/>
            <a:ext cx="967027" cy="1356836"/>
          </a:xfrm>
          <a:prstGeom prst="rect">
            <a:avLst/>
          </a:prstGeom>
        </p:spPr>
      </p:pic>
    </p:spTree>
    <p:extLst>
      <p:ext uri="{BB962C8B-B14F-4D97-AF65-F5344CB8AC3E}">
        <p14:creationId xmlns:p14="http://schemas.microsoft.com/office/powerpoint/2010/main" val="3256905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556D9-0E13-7257-73C4-2331700CE3B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ECB67BB-C9C5-B5A4-02F1-ADA5D053A36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F9F58A4-C206-A362-0A1B-CB2B6A1B27A6}"/>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BE698F59-C6DF-C9F6-D380-11E16567503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Engage</a:t>
            </a:r>
          </a:p>
        </p:txBody>
      </p:sp>
      <p:sp>
        <p:nvSpPr>
          <p:cNvPr id="12" name="TextBox 11">
            <a:extLst>
              <a:ext uri="{FF2B5EF4-FFF2-40B4-BE49-F238E27FC236}">
                <a16:creationId xmlns:a16="http://schemas.microsoft.com/office/drawing/2014/main" id="{44147A58-09CA-C941-1634-D7BAFF71DC13}"/>
              </a:ext>
            </a:extLst>
          </p:cNvPr>
          <p:cNvSpPr txBox="1"/>
          <p:nvPr/>
        </p:nvSpPr>
        <p:spPr>
          <a:xfrm>
            <a:off x="1129665" y="1923143"/>
            <a:ext cx="9932670" cy="2308324"/>
          </a:xfrm>
          <a:prstGeom prst="rect">
            <a:avLst/>
          </a:prstGeom>
          <a:noFill/>
        </p:spPr>
        <p:txBody>
          <a:bodyPr wrap="square">
            <a:spAutoFit/>
          </a:bodyPr>
          <a:lstStyle/>
          <a:p>
            <a:pPr algn="ctr"/>
            <a:r>
              <a:rPr lang="en-US" sz="4800">
                <a:latin typeface="Avenir Next LT Pro" panose="020B0504020202020204" pitchFamily="34" charset="0"/>
              </a:rPr>
              <a:t>What is the </a:t>
            </a:r>
            <a:r>
              <a:rPr lang="en-US" sz="4800" b="1">
                <a:latin typeface="Avenir Next LT Pro" panose="020B0504020202020204" pitchFamily="34" charset="0"/>
              </a:rPr>
              <a:t>same</a:t>
            </a:r>
            <a:r>
              <a:rPr lang="en-US" sz="4800">
                <a:latin typeface="Avenir Next LT Pro" panose="020B0504020202020204" pitchFamily="34" charset="0"/>
              </a:rPr>
              <a:t> in those skies?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is </a:t>
            </a:r>
            <a:r>
              <a:rPr lang="en-US" sz="4800" b="1">
                <a:latin typeface="Avenir Next LT Pro" panose="020B0504020202020204" pitchFamily="34" charset="0"/>
              </a:rPr>
              <a:t>different</a:t>
            </a:r>
            <a:r>
              <a:rPr lang="en-US" sz="4800">
                <a:latin typeface="Avenir Next LT Pro" panose="020B0504020202020204" pitchFamily="34" charset="0"/>
              </a:rPr>
              <a:t>?</a:t>
            </a:r>
          </a:p>
        </p:txBody>
      </p:sp>
      <p:sp>
        <p:nvSpPr>
          <p:cNvPr id="6" name="Rectangle: Rounded Corners 5">
            <a:extLst>
              <a:ext uri="{FF2B5EF4-FFF2-40B4-BE49-F238E27FC236}">
                <a16:creationId xmlns:a16="http://schemas.microsoft.com/office/drawing/2014/main" id="{C2D9FD44-88EC-B86A-2FE3-26E199C8A663}"/>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698B05E-06EE-F2E0-3F74-1B07046C06C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Tree>
    <p:extLst>
      <p:ext uri="{BB962C8B-B14F-4D97-AF65-F5344CB8AC3E}">
        <p14:creationId xmlns:p14="http://schemas.microsoft.com/office/powerpoint/2010/main" val="201263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12DF3-2D0C-1005-171E-AE9C7AA44D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1D8159-0D8C-4B8A-8B4C-C69E095194A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C126854-9F4C-4C1C-6E4B-8EE507CF17B0}"/>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7FF8707F-0316-333B-C12F-D5DAA4EACD0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Engage</a:t>
            </a:r>
          </a:p>
        </p:txBody>
      </p:sp>
      <p:sp>
        <p:nvSpPr>
          <p:cNvPr id="12" name="TextBox 11">
            <a:extLst>
              <a:ext uri="{FF2B5EF4-FFF2-40B4-BE49-F238E27FC236}">
                <a16:creationId xmlns:a16="http://schemas.microsoft.com/office/drawing/2014/main" id="{BCECEFB3-1285-CE8D-6D5F-59F351CBEDBE}"/>
              </a:ext>
            </a:extLst>
          </p:cNvPr>
          <p:cNvSpPr txBox="1"/>
          <p:nvPr/>
        </p:nvSpPr>
        <p:spPr>
          <a:xfrm>
            <a:off x="4929106" y="2325038"/>
            <a:ext cx="7022101" cy="1569660"/>
          </a:xfrm>
          <a:prstGeom prst="rect">
            <a:avLst/>
          </a:prstGeom>
          <a:noFill/>
        </p:spPr>
        <p:txBody>
          <a:bodyPr wrap="square">
            <a:spAutoFit/>
          </a:bodyPr>
          <a:lstStyle/>
          <a:p>
            <a:pPr algn="ctr"/>
            <a:r>
              <a:rPr lang="en-US" sz="4800">
                <a:latin typeface="Avenir Next LT Pro" panose="020B0504020202020204" pitchFamily="34" charset="0"/>
              </a:rPr>
              <a:t>What do you think clouds are made of?</a:t>
            </a:r>
          </a:p>
        </p:txBody>
      </p:sp>
      <p:sp>
        <p:nvSpPr>
          <p:cNvPr id="6" name="Rectangle: Rounded Corners 5">
            <a:extLst>
              <a:ext uri="{FF2B5EF4-FFF2-40B4-BE49-F238E27FC236}">
                <a16:creationId xmlns:a16="http://schemas.microsoft.com/office/drawing/2014/main" id="{DCC9F2B9-BAA7-7A75-947D-08943F4221D1}"/>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0B4D901-2988-32C8-7208-266E4111044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7" name="Picture 6" descr="A picture containing text, smoke, stack&#10;&#10;AI-generated content may be incorrect.">
            <a:extLst>
              <a:ext uri="{FF2B5EF4-FFF2-40B4-BE49-F238E27FC236}">
                <a16:creationId xmlns:a16="http://schemas.microsoft.com/office/drawing/2014/main" id="{E8B8D1E4-F284-4726-BB7A-0148A3C6B4A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0858" y="122274"/>
            <a:ext cx="4617192" cy="5975189"/>
          </a:xfrm>
          <a:prstGeom prst="rect">
            <a:avLst/>
          </a:prstGeom>
          <a:ln>
            <a:solidFill>
              <a:schemeClr val="tx1"/>
            </a:solidFill>
          </a:ln>
        </p:spPr>
      </p:pic>
    </p:spTree>
    <p:extLst>
      <p:ext uri="{BB962C8B-B14F-4D97-AF65-F5344CB8AC3E}">
        <p14:creationId xmlns:p14="http://schemas.microsoft.com/office/powerpoint/2010/main" val="266765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B3136-9687-AF1D-08BA-4AB266817F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B2CCBD-FA90-B3B8-4BC2-06A7E2D00AF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BB69E29-6DF6-5C2B-6982-FC4FD35A56BF}"/>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8B61A68E-40ED-C14E-61ED-397FB278790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Engage</a:t>
            </a:r>
          </a:p>
        </p:txBody>
      </p:sp>
      <p:sp>
        <p:nvSpPr>
          <p:cNvPr id="12" name="TextBox 11">
            <a:extLst>
              <a:ext uri="{FF2B5EF4-FFF2-40B4-BE49-F238E27FC236}">
                <a16:creationId xmlns:a16="http://schemas.microsoft.com/office/drawing/2014/main" id="{1914091B-9ED9-151F-FD6C-1EBEA4BF21FB}"/>
              </a:ext>
            </a:extLst>
          </p:cNvPr>
          <p:cNvSpPr txBox="1"/>
          <p:nvPr/>
        </p:nvSpPr>
        <p:spPr>
          <a:xfrm>
            <a:off x="159772" y="1534301"/>
            <a:ext cx="7255264" cy="5016758"/>
          </a:xfrm>
          <a:prstGeom prst="rect">
            <a:avLst/>
          </a:prstGeom>
          <a:noFill/>
        </p:spPr>
        <p:txBody>
          <a:bodyPr wrap="square">
            <a:spAutoFit/>
          </a:bodyPr>
          <a:lstStyle/>
          <a:p>
            <a:r>
              <a:rPr lang="en-US" sz="3200">
                <a:latin typeface="Avenir Next LT Pro" panose="020B0504020202020204" pitchFamily="34" charset="0"/>
              </a:rPr>
              <a:t>Look up in the sky.</a:t>
            </a:r>
          </a:p>
          <a:p>
            <a:r>
              <a:rPr lang="en-US" sz="3200">
                <a:latin typeface="Avenir Next LT Pro" panose="020B0504020202020204" pitchFamily="34" charset="0"/>
              </a:rPr>
              <a:t>Tell me what you see.</a:t>
            </a:r>
          </a:p>
          <a:p>
            <a:r>
              <a:rPr lang="en-US" sz="3200">
                <a:latin typeface="Avenir Next LT Pro" panose="020B0504020202020204" pitchFamily="34" charset="0"/>
              </a:rPr>
              <a:t>I float high up above you,</a:t>
            </a:r>
          </a:p>
          <a:p>
            <a:r>
              <a:rPr lang="en-US" sz="3200">
                <a:latin typeface="Avenir Next LT Pro" panose="020B0504020202020204" pitchFamily="34" charset="0"/>
              </a:rPr>
              <a:t>floating higher than a tree.</a:t>
            </a:r>
          </a:p>
          <a:p>
            <a:r>
              <a:rPr lang="en-US" sz="3200">
                <a:latin typeface="Avenir Next LT Pro" panose="020B0504020202020204" pitchFamily="34" charset="0"/>
              </a:rPr>
              <a:t>There are many shapes of me to see.</a:t>
            </a:r>
          </a:p>
          <a:p>
            <a:r>
              <a:rPr lang="en-US" sz="3200">
                <a:latin typeface="Avenir Next LT Pro" panose="020B0504020202020204" pitchFamily="34" charset="0"/>
              </a:rPr>
              <a:t>I help predict the weather.</a:t>
            </a:r>
          </a:p>
          <a:p>
            <a:r>
              <a:rPr lang="en-US" sz="3200">
                <a:latin typeface="Avenir Next LT Pro" panose="020B0504020202020204" pitchFamily="34" charset="0"/>
              </a:rPr>
              <a:t>I might look bigger than a school bus, but am lighter than a feather.</a:t>
            </a:r>
          </a:p>
          <a:p>
            <a:endParaRPr lang="en-US" sz="3200">
              <a:latin typeface="Avenir Next LT Pro" panose="020B0504020202020204" pitchFamily="34" charset="0"/>
            </a:endParaRPr>
          </a:p>
          <a:p>
            <a:endParaRPr lang="en-US" sz="3200">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C9A58499-C11B-7FE2-BC00-2F42328558B9}"/>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BF8CD8-4ADE-3A8E-6077-18129F99413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8" name="Picture 7" descr="A picture containing text&#10;&#10;AI-generated content may be incorrect.">
            <a:extLst>
              <a:ext uri="{FF2B5EF4-FFF2-40B4-BE49-F238E27FC236}">
                <a16:creationId xmlns:a16="http://schemas.microsoft.com/office/drawing/2014/main" id="{C2B5F16A-A137-3E03-5318-B9F8335A2BE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5036" y="122275"/>
            <a:ext cx="4617192" cy="5975189"/>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C3A7074A-AA3B-1862-A68B-0CB140C369EA}"/>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85344" y="88052"/>
            <a:ext cx="1194816" cy="1205896"/>
          </a:xfrm>
          <a:prstGeom prst="rect">
            <a:avLst/>
          </a:prstGeom>
        </p:spPr>
      </p:pic>
      <p:sp>
        <p:nvSpPr>
          <p:cNvPr id="11" name="TextBox 10">
            <a:extLst>
              <a:ext uri="{FF2B5EF4-FFF2-40B4-BE49-F238E27FC236}">
                <a16:creationId xmlns:a16="http://schemas.microsoft.com/office/drawing/2014/main" id="{4DE9E98C-8CC5-356B-23C6-0C2671FFDF39}"/>
              </a:ext>
            </a:extLst>
          </p:cNvPr>
          <p:cNvSpPr txBox="1"/>
          <p:nvPr/>
        </p:nvSpPr>
        <p:spPr>
          <a:xfrm>
            <a:off x="1419713" y="345037"/>
            <a:ext cx="6093822" cy="830997"/>
          </a:xfrm>
          <a:prstGeom prst="rect">
            <a:avLst/>
          </a:prstGeom>
          <a:noFill/>
        </p:spPr>
        <p:txBody>
          <a:bodyPr wrap="square">
            <a:spAutoFit/>
          </a:bodyPr>
          <a:lstStyle/>
          <a:p>
            <a:r>
              <a:rPr lang="en-US" sz="4800">
                <a:solidFill>
                  <a:schemeClr val="accent2"/>
                </a:solidFill>
                <a:latin typeface="Shadows Into Light Two" panose="02000506000000020004" pitchFamily="2" charset="0"/>
              </a:rPr>
              <a:t>What Am I?</a:t>
            </a:r>
            <a:endParaRPr lang="en-US" sz="4800"/>
          </a:p>
        </p:txBody>
      </p:sp>
    </p:spTree>
    <p:extLst>
      <p:ext uri="{BB962C8B-B14F-4D97-AF65-F5344CB8AC3E}">
        <p14:creationId xmlns:p14="http://schemas.microsoft.com/office/powerpoint/2010/main" val="190046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B1F7D-4E9D-F6DD-F8E0-74B2046A425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C65B97F-0834-4433-2E92-721BEC26065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98A1BFD-1589-4C74-86F4-5A8512F3B7D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194F8F31-2D53-7D3E-7BAC-87F95044872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Engage</a:t>
            </a:r>
          </a:p>
        </p:txBody>
      </p:sp>
      <p:sp>
        <p:nvSpPr>
          <p:cNvPr id="6" name="Rectangle: Rounded Corners 5">
            <a:extLst>
              <a:ext uri="{FF2B5EF4-FFF2-40B4-BE49-F238E27FC236}">
                <a16:creationId xmlns:a16="http://schemas.microsoft.com/office/drawing/2014/main" id="{72C89741-AC73-A7C2-4718-532DCCE36536}"/>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744581-4159-175E-5520-91C1EA60E47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3" name="TextBox 2">
            <a:extLst>
              <a:ext uri="{FF2B5EF4-FFF2-40B4-BE49-F238E27FC236}">
                <a16:creationId xmlns:a16="http://schemas.microsoft.com/office/drawing/2014/main" id="{C9043E37-EED0-FEC2-6C5E-2577F9A9EBD9}"/>
              </a:ext>
            </a:extLst>
          </p:cNvPr>
          <p:cNvSpPr txBox="1"/>
          <p:nvPr/>
        </p:nvSpPr>
        <p:spPr>
          <a:xfrm>
            <a:off x="2584949" y="1594215"/>
            <a:ext cx="7022101" cy="1569660"/>
          </a:xfrm>
          <a:prstGeom prst="rect">
            <a:avLst/>
          </a:prstGeom>
          <a:noFill/>
        </p:spPr>
        <p:txBody>
          <a:bodyPr wrap="square">
            <a:spAutoFit/>
          </a:bodyPr>
          <a:lstStyle/>
          <a:p>
            <a:pPr algn="ctr"/>
            <a:r>
              <a:rPr lang="en-US" sz="4800" b="1">
                <a:latin typeface="Avenir Next LT Pro" panose="020B0504020202020204" pitchFamily="34" charset="0"/>
              </a:rPr>
              <a:t>Display </a:t>
            </a:r>
            <a:r>
              <a:rPr lang="en-US" sz="4800">
                <a:latin typeface="Avenir Next LT Pro" panose="020B0504020202020204" pitchFamily="34" charset="0"/>
              </a:rPr>
              <a:t>the </a:t>
            </a:r>
            <a:r>
              <a:rPr lang="en-US" sz="4800" i="1">
                <a:latin typeface="Avenir Next LT Pro" panose="020B0504020202020204" pitchFamily="34" charset="0"/>
              </a:rPr>
              <a:t>Cloud Watching </a:t>
            </a:r>
            <a:r>
              <a:rPr lang="en-US" sz="4800">
                <a:latin typeface="Avenir Next LT Pro" panose="020B0504020202020204" pitchFamily="34" charset="0"/>
              </a:rPr>
              <a:t>video.</a:t>
            </a:r>
          </a:p>
        </p:txBody>
      </p:sp>
      <p:grpSp>
        <p:nvGrpSpPr>
          <p:cNvPr id="12" name="Group 11">
            <a:extLst>
              <a:ext uri="{FF2B5EF4-FFF2-40B4-BE49-F238E27FC236}">
                <a16:creationId xmlns:a16="http://schemas.microsoft.com/office/drawing/2014/main" id="{446583D0-6428-20BB-E730-2BB0FDCA634D}"/>
              </a:ext>
            </a:extLst>
          </p:cNvPr>
          <p:cNvGrpSpPr/>
          <p:nvPr/>
        </p:nvGrpSpPr>
        <p:grpSpPr>
          <a:xfrm>
            <a:off x="1655444" y="3429000"/>
            <a:ext cx="8881109" cy="461665"/>
            <a:chOff x="2914649" y="3295262"/>
            <a:chExt cx="8881109" cy="461665"/>
          </a:xfrm>
        </p:grpSpPr>
        <p:sp>
          <p:nvSpPr>
            <p:cNvPr id="8" name="TextBox 7">
              <a:extLst>
                <a:ext uri="{FF2B5EF4-FFF2-40B4-BE49-F238E27FC236}">
                  <a16:creationId xmlns:a16="http://schemas.microsoft.com/office/drawing/2014/main" id="{4B262D15-0176-01F7-D069-097495844262}"/>
                </a:ext>
              </a:extLst>
            </p:cNvPr>
            <p:cNvSpPr txBox="1"/>
            <p:nvPr/>
          </p:nvSpPr>
          <p:spPr>
            <a:xfrm>
              <a:off x="2914649" y="3295262"/>
              <a:ext cx="990600" cy="461665"/>
            </a:xfrm>
            <a:prstGeom prst="rect">
              <a:avLst/>
            </a:prstGeom>
            <a:noFill/>
          </p:spPr>
          <p:txBody>
            <a:bodyPr wrap="square">
              <a:spAutoFit/>
            </a:bodyPr>
            <a:lstStyle/>
            <a:p>
              <a:r>
                <a:rPr lang="en-US" sz="2400" b="1">
                  <a:latin typeface="Avenir Next LT Pro" panose="020B0504020202020204" pitchFamily="34" charset="0"/>
                </a:rPr>
                <a:t>Link:</a:t>
              </a:r>
              <a:endParaRPr lang="en-US" sz="2400"/>
            </a:p>
          </p:txBody>
        </p:sp>
        <p:sp>
          <p:nvSpPr>
            <p:cNvPr id="11" name="TextBox 10">
              <a:extLst>
                <a:ext uri="{FF2B5EF4-FFF2-40B4-BE49-F238E27FC236}">
                  <a16:creationId xmlns:a16="http://schemas.microsoft.com/office/drawing/2014/main" id="{CB6B6E5B-0568-42D2-C8F6-C76F78209227}"/>
                </a:ext>
              </a:extLst>
            </p:cNvPr>
            <p:cNvSpPr txBox="1"/>
            <p:nvPr/>
          </p:nvSpPr>
          <p:spPr>
            <a:xfrm>
              <a:off x="3905249" y="3295262"/>
              <a:ext cx="7890509" cy="461665"/>
            </a:xfrm>
            <a:prstGeom prst="rect">
              <a:avLst/>
            </a:prstGeom>
            <a:noFill/>
          </p:spPr>
          <p:txBody>
            <a:bodyPr wrap="square">
              <a:spAutoFit/>
            </a:bodyPr>
            <a:lstStyle/>
            <a:p>
              <a:r>
                <a:rPr lang="en-US" sz="2400">
                  <a:effectLst/>
                  <a:latin typeface="Segoe UI" panose="020B0502040204020203" pitchFamily="34" charset="0"/>
                  <a:hlinkClick r:id="rId3"/>
                </a:rPr>
                <a:t>https://www.youtube.com/watch?v=sguft6VusqY&amp;t=14s</a:t>
              </a:r>
              <a:r>
                <a:rPr lang="en-US" sz="2400">
                  <a:effectLst/>
                  <a:latin typeface="Segoe UI" panose="020B0502040204020203" pitchFamily="34" charset="0"/>
                </a:rPr>
                <a:t> </a:t>
              </a:r>
              <a:endParaRPr lang="en-US" sz="2400"/>
            </a:p>
          </p:txBody>
        </p:sp>
      </p:grpSp>
    </p:spTree>
    <p:extLst>
      <p:ext uri="{BB962C8B-B14F-4D97-AF65-F5344CB8AC3E}">
        <p14:creationId xmlns:p14="http://schemas.microsoft.com/office/powerpoint/2010/main" val="410817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387DC-39A4-1104-564A-6E720A1E1F9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8A22F6-143D-5B6F-0D80-7BEE1F7A932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0C9651B-04C8-02D8-8C7C-5C0E90F8FCB3}"/>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74978E14-8265-A2B4-E4AD-137F13354E8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Engage</a:t>
            </a:r>
          </a:p>
        </p:txBody>
      </p:sp>
      <p:sp>
        <p:nvSpPr>
          <p:cNvPr id="12" name="TextBox 11">
            <a:extLst>
              <a:ext uri="{FF2B5EF4-FFF2-40B4-BE49-F238E27FC236}">
                <a16:creationId xmlns:a16="http://schemas.microsoft.com/office/drawing/2014/main" id="{00873C54-B54C-FDE6-7154-9409C721C7DC}"/>
              </a:ext>
            </a:extLst>
          </p:cNvPr>
          <p:cNvSpPr txBox="1"/>
          <p:nvPr/>
        </p:nvSpPr>
        <p:spPr>
          <a:xfrm>
            <a:off x="2584949" y="1594215"/>
            <a:ext cx="7022101" cy="3046988"/>
          </a:xfrm>
          <a:prstGeom prst="rect">
            <a:avLst/>
          </a:prstGeom>
          <a:noFill/>
        </p:spPr>
        <p:txBody>
          <a:bodyPr wrap="square">
            <a:spAutoFit/>
          </a:bodyPr>
          <a:lstStyle/>
          <a:p>
            <a:pPr algn="ctr"/>
            <a:r>
              <a:rPr lang="en-US" sz="4800" b="1">
                <a:latin typeface="Avenir Next LT Pro" panose="020B0504020202020204" pitchFamily="34" charset="0"/>
              </a:rPr>
              <a:t>Go outside:</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Look for various shapes in the clouds!</a:t>
            </a:r>
          </a:p>
        </p:txBody>
      </p:sp>
      <p:sp>
        <p:nvSpPr>
          <p:cNvPr id="6" name="Rectangle: Rounded Corners 5">
            <a:extLst>
              <a:ext uri="{FF2B5EF4-FFF2-40B4-BE49-F238E27FC236}">
                <a16:creationId xmlns:a16="http://schemas.microsoft.com/office/drawing/2014/main" id="{15ADCA42-6B05-10E3-4B58-284F7AE6DAB5}"/>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BDBF63-398E-62E8-50CE-1E8E751CB7D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Tree>
    <p:extLst>
      <p:ext uri="{BB962C8B-B14F-4D97-AF65-F5344CB8AC3E}">
        <p14:creationId xmlns:p14="http://schemas.microsoft.com/office/powerpoint/2010/main" val="88411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836EE-9DD9-F62E-6841-D1E212B40C1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B6FAFEE-8931-2F65-C300-CA8AFAC0F10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6BB3788-568E-CDAD-5D57-D0D40B81BF7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5EF849BB-DDDA-7D93-BE3C-5496B658C3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5A Cloud Watching: Engage</a:t>
            </a:r>
          </a:p>
        </p:txBody>
      </p:sp>
      <p:sp>
        <p:nvSpPr>
          <p:cNvPr id="12" name="TextBox 11">
            <a:extLst>
              <a:ext uri="{FF2B5EF4-FFF2-40B4-BE49-F238E27FC236}">
                <a16:creationId xmlns:a16="http://schemas.microsoft.com/office/drawing/2014/main" id="{2D97387E-B2AF-F944-8D15-372BDBB2ACE9}"/>
              </a:ext>
            </a:extLst>
          </p:cNvPr>
          <p:cNvSpPr txBox="1"/>
          <p:nvPr/>
        </p:nvSpPr>
        <p:spPr>
          <a:xfrm>
            <a:off x="468923" y="708429"/>
            <a:ext cx="11326836" cy="4832092"/>
          </a:xfrm>
          <a:prstGeom prst="rect">
            <a:avLst/>
          </a:prstGeom>
          <a:noFill/>
        </p:spPr>
        <p:txBody>
          <a:bodyPr wrap="square">
            <a:spAutoFit/>
          </a:bodyPr>
          <a:lstStyle/>
          <a:p>
            <a:pPr marL="685800" indent="-685800">
              <a:buFont typeface="Arial" panose="020B0604020202020204" pitchFamily="34" charset="0"/>
              <a:buChar char="•"/>
            </a:pPr>
            <a:r>
              <a:rPr lang="en-US" sz="4400">
                <a:latin typeface="Avenir Next LT Pro" panose="020B0504020202020204" pitchFamily="34" charset="0"/>
              </a:rPr>
              <a:t>Describe to your partner the size of the clouds.</a:t>
            </a:r>
          </a:p>
          <a:p>
            <a:endParaRPr lang="en-US" sz="4400">
              <a:latin typeface="Avenir Next LT Pro" panose="020B0504020202020204" pitchFamily="34" charset="0"/>
            </a:endParaRPr>
          </a:p>
          <a:p>
            <a:pPr marL="685800" indent="-685800">
              <a:buFont typeface="Arial" panose="020B0604020202020204" pitchFamily="34" charset="0"/>
              <a:buChar char="•"/>
            </a:pPr>
            <a:r>
              <a:rPr lang="en-US" sz="4400">
                <a:latin typeface="Avenir Next LT Pro" panose="020B0504020202020204" pitchFamily="34" charset="0"/>
              </a:rPr>
              <a:t>What shapes do you see?</a:t>
            </a:r>
          </a:p>
          <a:p>
            <a:endParaRPr lang="en-US" sz="4400">
              <a:latin typeface="Avenir Next LT Pro" panose="020B0504020202020204" pitchFamily="34" charset="0"/>
            </a:endParaRPr>
          </a:p>
          <a:p>
            <a:pPr marL="685800" indent="-685800">
              <a:buFont typeface="Arial" panose="020B0604020202020204" pitchFamily="34" charset="0"/>
              <a:buChar char="•"/>
            </a:pPr>
            <a:r>
              <a:rPr lang="en-US" sz="4400">
                <a:latin typeface="Avenir Next LT Pro" panose="020B0504020202020204" pitchFamily="34" charset="0"/>
              </a:rPr>
              <a:t>How are they moving? In what direction? Point in the direction they are moving.</a:t>
            </a:r>
          </a:p>
        </p:txBody>
      </p:sp>
      <p:sp>
        <p:nvSpPr>
          <p:cNvPr id="6" name="Rectangle: Rounded Corners 5">
            <a:extLst>
              <a:ext uri="{FF2B5EF4-FFF2-40B4-BE49-F238E27FC236}">
                <a16:creationId xmlns:a16="http://schemas.microsoft.com/office/drawing/2014/main" id="{D74ACFC9-36A1-0268-AE76-7CEDA3C6C659}"/>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BB257B7-B45B-0FA7-8E2B-316EF70AF25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5A</a:t>
            </a:r>
            <a:endParaRPr lang="en-US" sz="2000"/>
          </a:p>
        </p:txBody>
      </p:sp>
    </p:spTree>
    <p:extLst>
      <p:ext uri="{BB962C8B-B14F-4D97-AF65-F5344CB8AC3E}">
        <p14:creationId xmlns:p14="http://schemas.microsoft.com/office/powerpoint/2010/main" val="3172103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1708</Words>
  <Application>Microsoft Office PowerPoint</Application>
  <PresentationFormat>Widescreen</PresentationFormat>
  <Paragraphs>237</Paragraphs>
  <Slides>30</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Aptos</vt:lpstr>
      <vt:lpstr>Aptos Display</vt:lpstr>
      <vt:lpstr>Aptos Light</vt:lpstr>
      <vt:lpstr>Arial</vt:lpstr>
      <vt:lpstr>Avenir Next LT Pro</vt:lpstr>
      <vt:lpstr>Bitter</vt:lpstr>
      <vt:lpstr>Bitter SemiBold</vt:lpstr>
      <vt:lpstr>Montserrat Medium</vt:lpstr>
      <vt:lpstr>Segoe UI</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14</cp:revision>
  <dcterms:created xsi:type="dcterms:W3CDTF">2025-07-10T14:37:43Z</dcterms:created>
  <dcterms:modified xsi:type="dcterms:W3CDTF">2025-08-14T14:28:35Z</dcterms:modified>
</cp:coreProperties>
</file>