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308" r:id="rId3"/>
    <p:sldId id="307" r:id="rId4"/>
    <p:sldId id="309" r:id="rId5"/>
    <p:sldId id="310" r:id="rId6"/>
    <p:sldId id="317" r:id="rId7"/>
    <p:sldId id="312" r:id="rId8"/>
    <p:sldId id="313" r:id="rId9"/>
    <p:sldId id="314" r:id="rId10"/>
    <p:sldId id="315" r:id="rId11"/>
    <p:sldId id="31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90B1AC-AFCF-1C94-DBC9-C1459DD7AC84}" v="21" dt="2025-08-27T18:06:08.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254" autoAdjust="0"/>
  </p:normalViewPr>
  <p:slideViewPr>
    <p:cSldViewPr snapToGrid="0">
      <p:cViewPr varScale="1">
        <p:scale>
          <a:sx n="62" d="100"/>
          <a:sy n="62" d="100"/>
        </p:scale>
        <p:origin x="148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D47DC-A3C2-4F4B-BF8E-A48B80FEC854}"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22E20-AABF-452A-B03D-D2315944DC5B}" type="slidenum">
              <a:rPr lang="en-US" smtClean="0"/>
              <a:t>‹#›</a:t>
            </a:fld>
            <a:endParaRPr lang="en-US"/>
          </a:p>
        </p:txBody>
      </p:sp>
    </p:spTree>
    <p:extLst>
      <p:ext uri="{BB962C8B-B14F-4D97-AF65-F5344CB8AC3E}">
        <p14:creationId xmlns:p14="http://schemas.microsoft.com/office/powerpoint/2010/main" val="1218647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D7284-3911-4562-F4F2-DE1D87729F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970E5-19AF-4D5F-5956-DE87444D6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EC829-5C77-6107-0721-44F2B744355C}"/>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AA6D4E17-C215-B9D8-7570-3506504F2C46}"/>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3471870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6883B-E449-7330-C847-546153AAF1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19EB0C-85D5-6BA7-5B8A-EE0E741604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058E3-8DBE-87E4-3906-910C3E156CAF}"/>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7993BEA8-451F-38A6-B1B1-C9D1F020B7EA}"/>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187638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2C3D6-D86A-657E-3499-D4D927E55D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58C2C6-2126-5C46-E6A2-4DB7AA1D5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4FA00C-56D7-3FD6-4FA0-989BC6C73554}"/>
              </a:ext>
            </a:extLst>
          </p:cNvPr>
          <p:cNvSpPr>
            <a:spLocks noGrp="1"/>
          </p:cNvSpPr>
          <p:nvPr>
            <p:ph type="body" idx="1"/>
          </p:nvPr>
        </p:nvSpPr>
        <p:spPr/>
        <p:txBody>
          <a:bodyPr/>
          <a:lstStyle/>
          <a:p>
            <a:r>
              <a:rPr lang="en-US" i="0" dirty="0"/>
              <a:t>(Peanut butter or any materials used that were sticky are the best because more seeds stuck on.)</a:t>
            </a:r>
          </a:p>
        </p:txBody>
      </p:sp>
      <p:sp>
        <p:nvSpPr>
          <p:cNvPr id="4" name="Slide Number Placeholder 3">
            <a:extLst>
              <a:ext uri="{FF2B5EF4-FFF2-40B4-BE49-F238E27FC236}">
                <a16:creationId xmlns:a16="http://schemas.microsoft.com/office/drawing/2014/main" id="{33D8E474-F18B-7DA5-4B2B-142614F11A38}"/>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3986466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F01DD-C3CF-56AF-0238-9E586F785E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54401D-BCBC-B74D-C548-9DC0EA0131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02727E-FA63-BA65-2041-F50ABDC99F6B}"/>
              </a:ext>
            </a:extLst>
          </p:cNvPr>
          <p:cNvSpPr>
            <a:spLocks noGrp="1"/>
          </p:cNvSpPr>
          <p:nvPr>
            <p:ph type="body" idx="1"/>
          </p:nvPr>
        </p:nvSpPr>
        <p:spPr/>
        <p:txBody>
          <a:bodyPr/>
          <a:lstStyle/>
          <a:p>
            <a:r>
              <a:rPr lang="en-US" i="0" dirty="0"/>
              <a:t>(Student describe the pieces used such as twigs, sticks, grass, mud, and whatever else may be around. If the nest fails, the bird will rebuild using similar pieces in a better way.)</a:t>
            </a:r>
          </a:p>
          <a:p>
            <a:endParaRPr lang="en-US" i="0" dirty="0"/>
          </a:p>
          <a:p>
            <a:r>
              <a:rPr lang="en-US" b="1" i="0" dirty="0"/>
              <a:t>Rubric:</a:t>
            </a:r>
          </a:p>
          <a:p>
            <a:pPr marL="171450" indent="-171450">
              <a:buFont typeface="Arial" panose="020B0604020202020204" pitchFamily="34" charset="0"/>
              <a:buChar char="•"/>
            </a:pPr>
            <a:r>
              <a:rPr lang="en-US" i="0" dirty="0"/>
              <a:t>3 (Meets) – Using evidence, student explains the best materials to build a pinecone feeder have sticky properties so that more seed will stick to it. Student describes the different pieces the birds in the photos will use to build a strong nest and provides a different way the bird may build that nest if it fails, using the same pieces.</a:t>
            </a:r>
          </a:p>
          <a:p>
            <a:pPr marL="171450" indent="-171450">
              <a:buFont typeface="Arial" panose="020B0604020202020204" pitchFamily="34" charset="0"/>
              <a:buChar char="•"/>
            </a:pPr>
            <a:r>
              <a:rPr lang="en-US" i="0" dirty="0"/>
              <a:t>2 (Partially meets) – Using evidence, student somewhat explains the best materials to build a pinecone feeder have sticky properties so that more seed will stick to it. Student somewhat describes the different pieces the birds in the photos will use to build a strong nest and provides a different way the bird may build that nest if it fails, using the same pieces.</a:t>
            </a:r>
          </a:p>
          <a:p>
            <a:pPr marL="171450" indent="-171450">
              <a:buFont typeface="Arial" panose="020B0604020202020204" pitchFamily="34" charset="0"/>
              <a:buChar char="•"/>
            </a:pPr>
            <a:r>
              <a:rPr lang="en-US" i="0" dirty="0"/>
              <a:t>1 (Doesn’t meet) – Student does not offer any explanation of any of the concepts.</a:t>
            </a:r>
          </a:p>
          <a:p>
            <a:pPr marL="171450" indent="-171450">
              <a:buFont typeface="Arial" panose="020B0604020202020204" pitchFamily="34" charset="0"/>
              <a:buChar char="•"/>
            </a:pPr>
            <a:endParaRPr lang="en-US" i="0" dirty="0"/>
          </a:p>
          <a:p>
            <a:pPr marL="0" indent="0">
              <a:buFont typeface="Arial" panose="020B0604020202020204" pitchFamily="34" charset="0"/>
              <a:buNone/>
            </a:pPr>
            <a:r>
              <a:rPr lang="en-US" i="0" dirty="0"/>
              <a:t>Animal in Picture: Red Shouldered Hawk</a:t>
            </a:r>
          </a:p>
        </p:txBody>
      </p:sp>
      <p:sp>
        <p:nvSpPr>
          <p:cNvPr id="4" name="Slide Number Placeholder 3">
            <a:extLst>
              <a:ext uri="{FF2B5EF4-FFF2-40B4-BE49-F238E27FC236}">
                <a16:creationId xmlns:a16="http://schemas.microsoft.com/office/drawing/2014/main" id="{10589860-B405-F549-F5A3-597BD837208F}"/>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31560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77821-82E6-F1C6-A7D4-4C81A42670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1170F-8D5C-4101-DA04-54F9D32A9C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DAEE2-F55E-E215-7ACA-E604659FE2B1}"/>
              </a:ext>
            </a:extLst>
          </p:cNvPr>
          <p:cNvSpPr>
            <a:spLocks noGrp="1"/>
          </p:cNvSpPr>
          <p:nvPr>
            <p:ph type="body" idx="1"/>
          </p:nvPr>
        </p:nvSpPr>
        <p:spPr/>
        <p:txBody>
          <a:bodyPr/>
          <a:lstStyle/>
          <a:p>
            <a:r>
              <a:rPr lang="en-US" i="0" dirty="0"/>
              <a:t>Students will each create a new pinecone bird feeder from materials used. The class should agree on a spot in the schoolyard that is easily accessible to hang their feeders. All feeders should be placed on the same on or two trees so they are grouped closer together. Be sure feeders are hung above a limb or branch, so a bird has a place to perch when eating the seeds. Keep an eye on the activity as you may not see anything for a few hours, or a few days. </a:t>
            </a:r>
          </a:p>
        </p:txBody>
      </p:sp>
      <p:sp>
        <p:nvSpPr>
          <p:cNvPr id="4" name="Slide Number Placeholder 3">
            <a:extLst>
              <a:ext uri="{FF2B5EF4-FFF2-40B4-BE49-F238E27FC236}">
                <a16:creationId xmlns:a16="http://schemas.microsoft.com/office/drawing/2014/main" id="{159372A1-0AD5-726F-4C41-32D1E16D9892}"/>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1535269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04AE5-E5FB-B0F5-962D-74D9EA98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CC589-2F4B-DCD5-61A5-08066D98C3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78EF62-6B99-DC56-22EC-D880FBB928AB}"/>
              </a:ext>
            </a:extLst>
          </p:cNvPr>
          <p:cNvSpPr>
            <a:spLocks noGrp="1"/>
          </p:cNvSpPr>
          <p:nvPr>
            <p:ph type="body" idx="1"/>
          </p:nvPr>
        </p:nvSpPr>
        <p:spPr/>
        <p:txBody>
          <a:bodyPr/>
          <a:lstStyle/>
          <a:p>
            <a:r>
              <a:rPr lang="en-US" i="0" dirty="0"/>
              <a:t>Once feeding picks up, have students observe the feeders for 15 minutes and fill our their scorecard on Page 111 in the </a:t>
            </a:r>
            <a:r>
              <a:rPr lang="en-US" b="1" i="0" dirty="0"/>
              <a:t>Putting It All Together </a:t>
            </a:r>
            <a:r>
              <a:rPr lang="en-US" i="0" dirty="0"/>
              <a:t>section.</a:t>
            </a:r>
          </a:p>
        </p:txBody>
      </p:sp>
      <p:sp>
        <p:nvSpPr>
          <p:cNvPr id="4" name="Slide Number Placeholder 3">
            <a:extLst>
              <a:ext uri="{FF2B5EF4-FFF2-40B4-BE49-F238E27FC236}">
                <a16:creationId xmlns:a16="http://schemas.microsoft.com/office/drawing/2014/main" id="{4AA87AC4-53F9-D4B2-2115-99FF5C1403F5}"/>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3598899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2A157-EA7B-8455-A8A4-FD8E4D8F08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A5D5B8-95A9-2E64-8046-1DC11E734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643016-58B8-F0F1-B320-CC2202772C11}"/>
              </a:ext>
            </a:extLst>
          </p:cNvPr>
          <p:cNvSpPr>
            <a:spLocks noGrp="1"/>
          </p:cNvSpPr>
          <p:nvPr>
            <p:ph type="body" idx="1"/>
          </p:nvPr>
        </p:nvSpPr>
        <p:spPr/>
        <p:txBody>
          <a:bodyPr/>
          <a:lstStyle/>
          <a:p>
            <a:r>
              <a:rPr lang="en-US" i="0" dirty="0"/>
              <a:t>On Page 110, have students assess which feeder was the most active and provide a reason based on their observations of location and the materials and seeds used. Students should also provide a drawing and explanation of a solution to prevent squirrels from eating seeds at their feeders.</a:t>
            </a:r>
          </a:p>
          <a:p>
            <a:endParaRPr lang="en-US" i="0" dirty="0"/>
          </a:p>
          <a:p>
            <a:r>
              <a:rPr lang="en-US" b="1" i="0" dirty="0"/>
              <a:t>Rubric:</a:t>
            </a:r>
          </a:p>
          <a:p>
            <a:pPr marL="171450" indent="-171450">
              <a:buFont typeface="Arial" panose="020B0604020202020204" pitchFamily="34" charset="0"/>
              <a:buChar char="•"/>
            </a:pPr>
            <a:r>
              <a:rPr lang="en-US" i="0" dirty="0"/>
              <a:t>3 (Meets) – Student creates a new pinecone feeder based on the materials used during their test. Student observes the feeding station for 15 minutes and complete their scorecard. Student assesses which feeder is most active and provides a reason. Student provides a sensible solution to the problem of squirrels eating their seed with a drawing and explanation of the new design.</a:t>
            </a:r>
          </a:p>
          <a:p>
            <a:pPr marL="171450" indent="-171450">
              <a:buFont typeface="Arial" panose="020B0604020202020204" pitchFamily="34" charset="0"/>
              <a:buChar char="•"/>
            </a:pPr>
            <a:r>
              <a:rPr lang="en-US" i="0" dirty="0"/>
              <a:t>2 (Partially meets) – Student creates a new pinecone feeder based on the materials used during their test. Student observes the feeding station for 5-10 minutes and somewhat completes their scorecard. Student somewhat assesses which feeder is most active and provides a reason. Student provides a somewhat sensible solution to the problem of squirrels eating their seed with a drawing or explanation of the new design.</a:t>
            </a:r>
          </a:p>
          <a:p>
            <a:pPr marL="171450" indent="-171450">
              <a:buFont typeface="Arial" panose="020B0604020202020204" pitchFamily="34" charset="0"/>
              <a:buChar char="•"/>
            </a:pPr>
            <a:r>
              <a:rPr lang="en-US" i="0" dirty="0"/>
              <a:t>1 (Doesn’t meet) – Student may or may not create a new pinecone feeder based on the materials used during their test. Student observes the feeding station for less than 5 minutes and does not complete most of their scorecard. Student does not assess which feeder is most active and does not provide a reason. Student does not provide a sensible solution to the problem of squirrels eating their seed with a drawing or explanation of the new design.</a:t>
            </a:r>
          </a:p>
        </p:txBody>
      </p:sp>
      <p:sp>
        <p:nvSpPr>
          <p:cNvPr id="4" name="Slide Number Placeholder 3">
            <a:extLst>
              <a:ext uri="{FF2B5EF4-FFF2-40B4-BE49-F238E27FC236}">
                <a16:creationId xmlns:a16="http://schemas.microsoft.com/office/drawing/2014/main" id="{118A6F6E-854C-4A73-D087-2337B448A44D}"/>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2405897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3F9EC-22DC-A278-C031-300E2B2374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D2CE5-531D-C7CF-71DB-9635B0861F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FE8B2-C7A2-78D7-0DF0-E06EE8DE7CB5}"/>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5B03E2BA-8B99-FE4F-CEEE-66A542122AEF}"/>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2182642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0B8A8-34CF-8C5E-FD81-AA7D3338A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8F03AB-97C9-8222-4044-B4BA3850BD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8510F-83EF-056E-B9C6-DF4C2E7B7FBE}"/>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6860584C-CE79-FD6D-4545-0A598455E7C3}"/>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3725459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E0A47-900F-96BC-955D-8BCA7AE90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E68C4-DBDB-9B7F-AF8E-F13F989619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AA8ED7-E655-F4A3-291C-C8D87DE92ADB}"/>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66F3D861-6051-6610-B00A-E168AA034744}"/>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1670414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5252-FDBD-ADB2-5D40-6BD93FF90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521E47-10E5-DC00-6DAE-4B11227652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2FD719-3B7A-BEBA-62B5-273ADEE4ECE7}"/>
              </a:ext>
            </a:extLst>
          </p:cNvPr>
          <p:cNvSpPr>
            <a:spLocks noGrp="1"/>
          </p:cNvSpPr>
          <p:nvPr>
            <p:ph type="dt" sz="half" idx="10"/>
          </p:nvPr>
        </p:nvSpPr>
        <p:spPr/>
        <p:txBody>
          <a:bodyPr/>
          <a:lstStyle/>
          <a:p>
            <a:fld id="{CB3DB07B-F9AD-4DE2-B4FE-318A97D15506}" type="datetimeFigureOut">
              <a:rPr lang="en-US" smtClean="0"/>
              <a:t>8/27/2025</a:t>
            </a:fld>
            <a:endParaRPr lang="en-US"/>
          </a:p>
        </p:txBody>
      </p:sp>
      <p:sp>
        <p:nvSpPr>
          <p:cNvPr id="5" name="Footer Placeholder 4">
            <a:extLst>
              <a:ext uri="{FF2B5EF4-FFF2-40B4-BE49-F238E27FC236}">
                <a16:creationId xmlns:a16="http://schemas.microsoft.com/office/drawing/2014/main" id="{740D6B08-D98E-8F94-C1FE-8319C5B29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8A8F4-2438-B571-DC8A-FBE67822ECAB}"/>
              </a:ext>
            </a:extLst>
          </p:cNvPr>
          <p:cNvSpPr>
            <a:spLocks noGrp="1"/>
          </p:cNvSpPr>
          <p:nvPr>
            <p:ph type="sldNum" sz="quarter" idx="12"/>
          </p:nvPr>
        </p:nvSpPr>
        <p:spPr/>
        <p:txBody>
          <a:bodyPr/>
          <a:lstStyle/>
          <a:p>
            <a:fld id="{38365037-EE9C-485B-BF8C-94E81FBEAC5C}" type="slidenum">
              <a:rPr lang="en-US" smtClean="0"/>
              <a:t>‹#›</a:t>
            </a:fld>
            <a:endParaRPr lang="en-US"/>
          </a:p>
        </p:txBody>
      </p:sp>
    </p:spTree>
    <p:extLst>
      <p:ext uri="{BB962C8B-B14F-4D97-AF65-F5344CB8AC3E}">
        <p14:creationId xmlns:p14="http://schemas.microsoft.com/office/powerpoint/2010/main" val="1633160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FA483-F2BD-2006-9268-E019A67213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5E2EBD-D8FE-FD59-9CA1-4A926FF12C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21F2D-2DE2-A91B-A877-950277EAD51B}"/>
              </a:ext>
            </a:extLst>
          </p:cNvPr>
          <p:cNvSpPr>
            <a:spLocks noGrp="1"/>
          </p:cNvSpPr>
          <p:nvPr>
            <p:ph type="dt" sz="half" idx="10"/>
          </p:nvPr>
        </p:nvSpPr>
        <p:spPr/>
        <p:txBody>
          <a:bodyPr/>
          <a:lstStyle/>
          <a:p>
            <a:fld id="{CB3DB07B-F9AD-4DE2-B4FE-318A97D15506}" type="datetimeFigureOut">
              <a:rPr lang="en-US" smtClean="0"/>
              <a:t>8/27/2025</a:t>
            </a:fld>
            <a:endParaRPr lang="en-US"/>
          </a:p>
        </p:txBody>
      </p:sp>
      <p:sp>
        <p:nvSpPr>
          <p:cNvPr id="5" name="Footer Placeholder 4">
            <a:extLst>
              <a:ext uri="{FF2B5EF4-FFF2-40B4-BE49-F238E27FC236}">
                <a16:creationId xmlns:a16="http://schemas.microsoft.com/office/drawing/2014/main" id="{4E6C01DB-18A5-80C1-B7AA-29D173BB8C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83A37-64A8-447F-C528-06ECDE0D1D15}"/>
              </a:ext>
            </a:extLst>
          </p:cNvPr>
          <p:cNvSpPr>
            <a:spLocks noGrp="1"/>
          </p:cNvSpPr>
          <p:nvPr>
            <p:ph type="sldNum" sz="quarter" idx="12"/>
          </p:nvPr>
        </p:nvSpPr>
        <p:spPr/>
        <p:txBody>
          <a:bodyPr/>
          <a:lstStyle/>
          <a:p>
            <a:fld id="{38365037-EE9C-485B-BF8C-94E81FBEAC5C}" type="slidenum">
              <a:rPr lang="en-US" smtClean="0"/>
              <a:t>‹#›</a:t>
            </a:fld>
            <a:endParaRPr lang="en-US"/>
          </a:p>
        </p:txBody>
      </p:sp>
    </p:spTree>
    <p:extLst>
      <p:ext uri="{BB962C8B-B14F-4D97-AF65-F5344CB8AC3E}">
        <p14:creationId xmlns:p14="http://schemas.microsoft.com/office/powerpoint/2010/main" val="385081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BF387E-CBDB-0FB0-09EA-E8E4BCA3E8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224A02-738B-4DA8-017C-1D8018C22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7FE28-463B-38A9-078B-A4DAE03C671F}"/>
              </a:ext>
            </a:extLst>
          </p:cNvPr>
          <p:cNvSpPr>
            <a:spLocks noGrp="1"/>
          </p:cNvSpPr>
          <p:nvPr>
            <p:ph type="dt" sz="half" idx="10"/>
          </p:nvPr>
        </p:nvSpPr>
        <p:spPr/>
        <p:txBody>
          <a:bodyPr/>
          <a:lstStyle/>
          <a:p>
            <a:fld id="{CB3DB07B-F9AD-4DE2-B4FE-318A97D15506}" type="datetimeFigureOut">
              <a:rPr lang="en-US" smtClean="0"/>
              <a:t>8/27/2025</a:t>
            </a:fld>
            <a:endParaRPr lang="en-US"/>
          </a:p>
        </p:txBody>
      </p:sp>
      <p:sp>
        <p:nvSpPr>
          <p:cNvPr id="5" name="Footer Placeholder 4">
            <a:extLst>
              <a:ext uri="{FF2B5EF4-FFF2-40B4-BE49-F238E27FC236}">
                <a16:creationId xmlns:a16="http://schemas.microsoft.com/office/drawing/2014/main" id="{69DB8C1C-D2AA-D4B6-B3CB-13E3CC5E2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C4B39D-33BC-B8AE-A814-710E1EFFFDE2}"/>
              </a:ext>
            </a:extLst>
          </p:cNvPr>
          <p:cNvSpPr>
            <a:spLocks noGrp="1"/>
          </p:cNvSpPr>
          <p:nvPr>
            <p:ph type="sldNum" sz="quarter" idx="12"/>
          </p:nvPr>
        </p:nvSpPr>
        <p:spPr/>
        <p:txBody>
          <a:bodyPr/>
          <a:lstStyle/>
          <a:p>
            <a:fld id="{38365037-EE9C-485B-BF8C-94E81FBEAC5C}" type="slidenum">
              <a:rPr lang="en-US" smtClean="0"/>
              <a:t>‹#›</a:t>
            </a:fld>
            <a:endParaRPr lang="en-US"/>
          </a:p>
        </p:txBody>
      </p:sp>
    </p:spTree>
    <p:extLst>
      <p:ext uri="{BB962C8B-B14F-4D97-AF65-F5344CB8AC3E}">
        <p14:creationId xmlns:p14="http://schemas.microsoft.com/office/powerpoint/2010/main" val="77425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0A56-CB3A-1E42-3AAE-9757F8C813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6EDFEF-E36E-50C6-7E23-AA9AC2D6F6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1F5E14-C475-4294-511D-0B42E95D2685}"/>
              </a:ext>
            </a:extLst>
          </p:cNvPr>
          <p:cNvSpPr>
            <a:spLocks noGrp="1"/>
          </p:cNvSpPr>
          <p:nvPr>
            <p:ph type="dt" sz="half" idx="10"/>
          </p:nvPr>
        </p:nvSpPr>
        <p:spPr/>
        <p:txBody>
          <a:bodyPr/>
          <a:lstStyle/>
          <a:p>
            <a:fld id="{CB3DB07B-F9AD-4DE2-B4FE-318A97D15506}" type="datetimeFigureOut">
              <a:rPr lang="en-US" smtClean="0"/>
              <a:t>8/27/2025</a:t>
            </a:fld>
            <a:endParaRPr lang="en-US"/>
          </a:p>
        </p:txBody>
      </p:sp>
      <p:sp>
        <p:nvSpPr>
          <p:cNvPr id="5" name="Footer Placeholder 4">
            <a:extLst>
              <a:ext uri="{FF2B5EF4-FFF2-40B4-BE49-F238E27FC236}">
                <a16:creationId xmlns:a16="http://schemas.microsoft.com/office/drawing/2014/main" id="{D6BA3827-61FC-CF00-C3BB-12A3B1DC1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996C9E-C3CE-DEC9-A8A6-04E033BE0CF9}"/>
              </a:ext>
            </a:extLst>
          </p:cNvPr>
          <p:cNvSpPr>
            <a:spLocks noGrp="1"/>
          </p:cNvSpPr>
          <p:nvPr>
            <p:ph type="sldNum" sz="quarter" idx="12"/>
          </p:nvPr>
        </p:nvSpPr>
        <p:spPr/>
        <p:txBody>
          <a:bodyPr/>
          <a:lstStyle/>
          <a:p>
            <a:fld id="{38365037-EE9C-485B-BF8C-94E81FBEAC5C}" type="slidenum">
              <a:rPr lang="en-US" smtClean="0"/>
              <a:t>‹#›</a:t>
            </a:fld>
            <a:endParaRPr lang="en-US"/>
          </a:p>
        </p:txBody>
      </p:sp>
    </p:spTree>
    <p:extLst>
      <p:ext uri="{BB962C8B-B14F-4D97-AF65-F5344CB8AC3E}">
        <p14:creationId xmlns:p14="http://schemas.microsoft.com/office/powerpoint/2010/main" val="1057603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959C-F313-0DBF-A23F-46F6637526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D40BA1-8B9A-8575-DFCB-EF6694C15C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D7D5B8-AD4E-3815-6EEB-05650D0033C6}"/>
              </a:ext>
            </a:extLst>
          </p:cNvPr>
          <p:cNvSpPr>
            <a:spLocks noGrp="1"/>
          </p:cNvSpPr>
          <p:nvPr>
            <p:ph type="dt" sz="half" idx="10"/>
          </p:nvPr>
        </p:nvSpPr>
        <p:spPr/>
        <p:txBody>
          <a:bodyPr/>
          <a:lstStyle/>
          <a:p>
            <a:fld id="{CB3DB07B-F9AD-4DE2-B4FE-318A97D15506}" type="datetimeFigureOut">
              <a:rPr lang="en-US" smtClean="0"/>
              <a:t>8/27/2025</a:t>
            </a:fld>
            <a:endParaRPr lang="en-US"/>
          </a:p>
        </p:txBody>
      </p:sp>
      <p:sp>
        <p:nvSpPr>
          <p:cNvPr id="5" name="Footer Placeholder 4">
            <a:extLst>
              <a:ext uri="{FF2B5EF4-FFF2-40B4-BE49-F238E27FC236}">
                <a16:creationId xmlns:a16="http://schemas.microsoft.com/office/drawing/2014/main" id="{F214E8CD-06CB-28DB-9D10-555D21561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A9DE4-FD56-A97D-EB1A-41968CEE342E}"/>
              </a:ext>
            </a:extLst>
          </p:cNvPr>
          <p:cNvSpPr>
            <a:spLocks noGrp="1"/>
          </p:cNvSpPr>
          <p:nvPr>
            <p:ph type="sldNum" sz="quarter" idx="12"/>
          </p:nvPr>
        </p:nvSpPr>
        <p:spPr/>
        <p:txBody>
          <a:bodyPr/>
          <a:lstStyle/>
          <a:p>
            <a:fld id="{38365037-EE9C-485B-BF8C-94E81FBEAC5C}" type="slidenum">
              <a:rPr lang="en-US" smtClean="0"/>
              <a:t>‹#›</a:t>
            </a:fld>
            <a:endParaRPr lang="en-US"/>
          </a:p>
        </p:txBody>
      </p:sp>
    </p:spTree>
    <p:extLst>
      <p:ext uri="{BB962C8B-B14F-4D97-AF65-F5344CB8AC3E}">
        <p14:creationId xmlns:p14="http://schemas.microsoft.com/office/powerpoint/2010/main" val="14135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8DFEE-B400-C38B-C7D0-136E588AD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E66F3-A748-DACC-8F79-513BE250D8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7BC888-44F1-CBE3-46FE-C99CE9EA5D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0EE6C8-B15C-3AA8-DE79-CFFBB647CB8B}"/>
              </a:ext>
            </a:extLst>
          </p:cNvPr>
          <p:cNvSpPr>
            <a:spLocks noGrp="1"/>
          </p:cNvSpPr>
          <p:nvPr>
            <p:ph type="dt" sz="half" idx="10"/>
          </p:nvPr>
        </p:nvSpPr>
        <p:spPr/>
        <p:txBody>
          <a:bodyPr/>
          <a:lstStyle/>
          <a:p>
            <a:fld id="{CB3DB07B-F9AD-4DE2-B4FE-318A97D15506}" type="datetimeFigureOut">
              <a:rPr lang="en-US" smtClean="0"/>
              <a:t>8/27/2025</a:t>
            </a:fld>
            <a:endParaRPr lang="en-US"/>
          </a:p>
        </p:txBody>
      </p:sp>
      <p:sp>
        <p:nvSpPr>
          <p:cNvPr id="6" name="Footer Placeholder 5">
            <a:extLst>
              <a:ext uri="{FF2B5EF4-FFF2-40B4-BE49-F238E27FC236}">
                <a16:creationId xmlns:a16="http://schemas.microsoft.com/office/drawing/2014/main" id="{2460B1DC-16B8-38F3-49E3-CC39EFD524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5E9B7F-F12F-6E88-48C8-F3808A744702}"/>
              </a:ext>
            </a:extLst>
          </p:cNvPr>
          <p:cNvSpPr>
            <a:spLocks noGrp="1"/>
          </p:cNvSpPr>
          <p:nvPr>
            <p:ph type="sldNum" sz="quarter" idx="12"/>
          </p:nvPr>
        </p:nvSpPr>
        <p:spPr/>
        <p:txBody>
          <a:bodyPr/>
          <a:lstStyle/>
          <a:p>
            <a:fld id="{38365037-EE9C-485B-BF8C-94E81FBEAC5C}" type="slidenum">
              <a:rPr lang="en-US" smtClean="0"/>
              <a:t>‹#›</a:t>
            </a:fld>
            <a:endParaRPr lang="en-US"/>
          </a:p>
        </p:txBody>
      </p:sp>
    </p:spTree>
    <p:extLst>
      <p:ext uri="{BB962C8B-B14F-4D97-AF65-F5344CB8AC3E}">
        <p14:creationId xmlns:p14="http://schemas.microsoft.com/office/powerpoint/2010/main" val="805753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3A70A-70E7-D847-41C2-BEBDF6DCBB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1AF460-74C2-5A45-C880-F9AAA767A6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028A98-EFEC-B909-03D1-BA94B1FEDC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8672C0-0E66-4C21-5BF8-A155C7A03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9B2E47-FE2D-CCBB-7479-8151B50D19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CCB38D-908A-A0B4-7A44-4E48F4BB4958}"/>
              </a:ext>
            </a:extLst>
          </p:cNvPr>
          <p:cNvSpPr>
            <a:spLocks noGrp="1"/>
          </p:cNvSpPr>
          <p:nvPr>
            <p:ph type="dt" sz="half" idx="10"/>
          </p:nvPr>
        </p:nvSpPr>
        <p:spPr/>
        <p:txBody>
          <a:bodyPr/>
          <a:lstStyle/>
          <a:p>
            <a:fld id="{CB3DB07B-F9AD-4DE2-B4FE-318A97D15506}" type="datetimeFigureOut">
              <a:rPr lang="en-US" smtClean="0"/>
              <a:t>8/27/2025</a:t>
            </a:fld>
            <a:endParaRPr lang="en-US"/>
          </a:p>
        </p:txBody>
      </p:sp>
      <p:sp>
        <p:nvSpPr>
          <p:cNvPr id="8" name="Footer Placeholder 7">
            <a:extLst>
              <a:ext uri="{FF2B5EF4-FFF2-40B4-BE49-F238E27FC236}">
                <a16:creationId xmlns:a16="http://schemas.microsoft.com/office/drawing/2014/main" id="{540CCD62-2AF0-E428-E313-00514BD73A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FA7593-8CA9-E464-F538-7D3E9A549C6C}"/>
              </a:ext>
            </a:extLst>
          </p:cNvPr>
          <p:cNvSpPr>
            <a:spLocks noGrp="1"/>
          </p:cNvSpPr>
          <p:nvPr>
            <p:ph type="sldNum" sz="quarter" idx="12"/>
          </p:nvPr>
        </p:nvSpPr>
        <p:spPr/>
        <p:txBody>
          <a:bodyPr/>
          <a:lstStyle/>
          <a:p>
            <a:fld id="{38365037-EE9C-485B-BF8C-94E81FBEAC5C}" type="slidenum">
              <a:rPr lang="en-US" smtClean="0"/>
              <a:t>‹#›</a:t>
            </a:fld>
            <a:endParaRPr lang="en-US"/>
          </a:p>
        </p:txBody>
      </p:sp>
    </p:spTree>
    <p:extLst>
      <p:ext uri="{BB962C8B-B14F-4D97-AF65-F5344CB8AC3E}">
        <p14:creationId xmlns:p14="http://schemas.microsoft.com/office/powerpoint/2010/main" val="285017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7B3E-649F-15BA-3204-071D5FBA2B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6C2A9E-8AF5-461F-D42B-FE69DD0EB553}"/>
              </a:ext>
            </a:extLst>
          </p:cNvPr>
          <p:cNvSpPr>
            <a:spLocks noGrp="1"/>
          </p:cNvSpPr>
          <p:nvPr>
            <p:ph type="dt" sz="half" idx="10"/>
          </p:nvPr>
        </p:nvSpPr>
        <p:spPr/>
        <p:txBody>
          <a:bodyPr/>
          <a:lstStyle/>
          <a:p>
            <a:fld id="{CB3DB07B-F9AD-4DE2-B4FE-318A97D15506}" type="datetimeFigureOut">
              <a:rPr lang="en-US" smtClean="0"/>
              <a:t>8/27/2025</a:t>
            </a:fld>
            <a:endParaRPr lang="en-US"/>
          </a:p>
        </p:txBody>
      </p:sp>
      <p:sp>
        <p:nvSpPr>
          <p:cNvPr id="4" name="Footer Placeholder 3">
            <a:extLst>
              <a:ext uri="{FF2B5EF4-FFF2-40B4-BE49-F238E27FC236}">
                <a16:creationId xmlns:a16="http://schemas.microsoft.com/office/drawing/2014/main" id="{D49FFC5D-B32E-F6D3-5C57-F873502C6F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7E20B3-27CF-0D7B-AD99-ABF82FB1ABFF}"/>
              </a:ext>
            </a:extLst>
          </p:cNvPr>
          <p:cNvSpPr>
            <a:spLocks noGrp="1"/>
          </p:cNvSpPr>
          <p:nvPr>
            <p:ph type="sldNum" sz="quarter" idx="12"/>
          </p:nvPr>
        </p:nvSpPr>
        <p:spPr/>
        <p:txBody>
          <a:bodyPr/>
          <a:lstStyle/>
          <a:p>
            <a:fld id="{38365037-EE9C-485B-BF8C-94E81FBEAC5C}" type="slidenum">
              <a:rPr lang="en-US" smtClean="0"/>
              <a:t>‹#›</a:t>
            </a:fld>
            <a:endParaRPr lang="en-US"/>
          </a:p>
        </p:txBody>
      </p:sp>
    </p:spTree>
    <p:extLst>
      <p:ext uri="{BB962C8B-B14F-4D97-AF65-F5344CB8AC3E}">
        <p14:creationId xmlns:p14="http://schemas.microsoft.com/office/powerpoint/2010/main" val="2212478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BB1488-35F9-D6F4-6801-D79DF008882E}"/>
              </a:ext>
            </a:extLst>
          </p:cNvPr>
          <p:cNvSpPr>
            <a:spLocks noGrp="1"/>
          </p:cNvSpPr>
          <p:nvPr>
            <p:ph type="dt" sz="half" idx="10"/>
          </p:nvPr>
        </p:nvSpPr>
        <p:spPr/>
        <p:txBody>
          <a:bodyPr/>
          <a:lstStyle/>
          <a:p>
            <a:fld id="{CB3DB07B-F9AD-4DE2-B4FE-318A97D15506}" type="datetimeFigureOut">
              <a:rPr lang="en-US" smtClean="0"/>
              <a:t>8/27/2025</a:t>
            </a:fld>
            <a:endParaRPr lang="en-US"/>
          </a:p>
        </p:txBody>
      </p:sp>
      <p:sp>
        <p:nvSpPr>
          <p:cNvPr id="3" name="Footer Placeholder 2">
            <a:extLst>
              <a:ext uri="{FF2B5EF4-FFF2-40B4-BE49-F238E27FC236}">
                <a16:creationId xmlns:a16="http://schemas.microsoft.com/office/drawing/2014/main" id="{045E633E-2B27-0082-2A36-C8C2EE11F9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70999E-4909-FFFD-AA9D-C3A87FDB239D}"/>
              </a:ext>
            </a:extLst>
          </p:cNvPr>
          <p:cNvSpPr>
            <a:spLocks noGrp="1"/>
          </p:cNvSpPr>
          <p:nvPr>
            <p:ph type="sldNum" sz="quarter" idx="12"/>
          </p:nvPr>
        </p:nvSpPr>
        <p:spPr/>
        <p:txBody>
          <a:bodyPr/>
          <a:lstStyle/>
          <a:p>
            <a:fld id="{38365037-EE9C-485B-BF8C-94E81FBEAC5C}" type="slidenum">
              <a:rPr lang="en-US" smtClean="0"/>
              <a:t>‹#›</a:t>
            </a:fld>
            <a:endParaRPr lang="en-US"/>
          </a:p>
        </p:txBody>
      </p:sp>
    </p:spTree>
    <p:extLst>
      <p:ext uri="{BB962C8B-B14F-4D97-AF65-F5344CB8AC3E}">
        <p14:creationId xmlns:p14="http://schemas.microsoft.com/office/powerpoint/2010/main" val="6665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A473C-7F42-64FB-E62C-BE0D2988D8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890CD3-57E4-58F7-0B04-D2FE8545B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2504D5-0898-3D1C-BBE6-145301928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813E7A-2E4B-93C6-708B-28FF3C4455BD}"/>
              </a:ext>
            </a:extLst>
          </p:cNvPr>
          <p:cNvSpPr>
            <a:spLocks noGrp="1"/>
          </p:cNvSpPr>
          <p:nvPr>
            <p:ph type="dt" sz="half" idx="10"/>
          </p:nvPr>
        </p:nvSpPr>
        <p:spPr/>
        <p:txBody>
          <a:bodyPr/>
          <a:lstStyle/>
          <a:p>
            <a:fld id="{CB3DB07B-F9AD-4DE2-B4FE-318A97D15506}" type="datetimeFigureOut">
              <a:rPr lang="en-US" smtClean="0"/>
              <a:t>8/27/2025</a:t>
            </a:fld>
            <a:endParaRPr lang="en-US"/>
          </a:p>
        </p:txBody>
      </p:sp>
      <p:sp>
        <p:nvSpPr>
          <p:cNvPr id="6" name="Footer Placeholder 5">
            <a:extLst>
              <a:ext uri="{FF2B5EF4-FFF2-40B4-BE49-F238E27FC236}">
                <a16:creationId xmlns:a16="http://schemas.microsoft.com/office/drawing/2014/main" id="{F580BC5A-670E-B86E-CDE5-311BC3B06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FFEA5-0422-DDE2-1DD6-64E67B3BB8C5}"/>
              </a:ext>
            </a:extLst>
          </p:cNvPr>
          <p:cNvSpPr>
            <a:spLocks noGrp="1"/>
          </p:cNvSpPr>
          <p:nvPr>
            <p:ph type="sldNum" sz="quarter" idx="12"/>
          </p:nvPr>
        </p:nvSpPr>
        <p:spPr/>
        <p:txBody>
          <a:bodyPr/>
          <a:lstStyle/>
          <a:p>
            <a:fld id="{38365037-EE9C-485B-BF8C-94E81FBEAC5C}" type="slidenum">
              <a:rPr lang="en-US" smtClean="0"/>
              <a:t>‹#›</a:t>
            </a:fld>
            <a:endParaRPr lang="en-US"/>
          </a:p>
        </p:txBody>
      </p:sp>
    </p:spTree>
    <p:extLst>
      <p:ext uri="{BB962C8B-B14F-4D97-AF65-F5344CB8AC3E}">
        <p14:creationId xmlns:p14="http://schemas.microsoft.com/office/powerpoint/2010/main" val="209330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6889F-A4CF-EE3F-FE58-D8D5C5C51F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440688-4210-676C-36D0-CE4D732050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01CF31-A73E-D0F1-941D-D554DE4C7B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6F5266-7B86-4892-F493-02FF364D9187}"/>
              </a:ext>
            </a:extLst>
          </p:cNvPr>
          <p:cNvSpPr>
            <a:spLocks noGrp="1"/>
          </p:cNvSpPr>
          <p:nvPr>
            <p:ph type="dt" sz="half" idx="10"/>
          </p:nvPr>
        </p:nvSpPr>
        <p:spPr/>
        <p:txBody>
          <a:bodyPr/>
          <a:lstStyle/>
          <a:p>
            <a:fld id="{CB3DB07B-F9AD-4DE2-B4FE-318A97D15506}" type="datetimeFigureOut">
              <a:rPr lang="en-US" smtClean="0"/>
              <a:t>8/27/2025</a:t>
            </a:fld>
            <a:endParaRPr lang="en-US"/>
          </a:p>
        </p:txBody>
      </p:sp>
      <p:sp>
        <p:nvSpPr>
          <p:cNvPr id="6" name="Footer Placeholder 5">
            <a:extLst>
              <a:ext uri="{FF2B5EF4-FFF2-40B4-BE49-F238E27FC236}">
                <a16:creationId xmlns:a16="http://schemas.microsoft.com/office/drawing/2014/main" id="{4AA118BB-5646-1593-ADB9-3EAD423615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C7A96B-6D28-E414-7B9A-75556A0170AB}"/>
              </a:ext>
            </a:extLst>
          </p:cNvPr>
          <p:cNvSpPr>
            <a:spLocks noGrp="1"/>
          </p:cNvSpPr>
          <p:nvPr>
            <p:ph type="sldNum" sz="quarter" idx="12"/>
          </p:nvPr>
        </p:nvSpPr>
        <p:spPr/>
        <p:txBody>
          <a:bodyPr/>
          <a:lstStyle/>
          <a:p>
            <a:fld id="{38365037-EE9C-485B-BF8C-94E81FBEAC5C}" type="slidenum">
              <a:rPr lang="en-US" smtClean="0"/>
              <a:t>‹#›</a:t>
            </a:fld>
            <a:endParaRPr lang="en-US"/>
          </a:p>
        </p:txBody>
      </p:sp>
    </p:spTree>
    <p:extLst>
      <p:ext uri="{BB962C8B-B14F-4D97-AF65-F5344CB8AC3E}">
        <p14:creationId xmlns:p14="http://schemas.microsoft.com/office/powerpoint/2010/main" val="157685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9B6203-ABF5-77BA-E579-61BB8596FE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5C12E2-01A6-956F-0FD4-E8AFAAA7BF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CA0A2-44C3-190D-7F16-1C90D0D92F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3DB07B-F9AD-4DE2-B4FE-318A97D15506}" type="datetimeFigureOut">
              <a:rPr lang="en-US" smtClean="0"/>
              <a:t>8/27/2025</a:t>
            </a:fld>
            <a:endParaRPr lang="en-US"/>
          </a:p>
        </p:txBody>
      </p:sp>
      <p:sp>
        <p:nvSpPr>
          <p:cNvPr id="5" name="Footer Placeholder 4">
            <a:extLst>
              <a:ext uri="{FF2B5EF4-FFF2-40B4-BE49-F238E27FC236}">
                <a16:creationId xmlns:a16="http://schemas.microsoft.com/office/drawing/2014/main" id="{B851F281-540A-2D06-5B69-B7B2BE9317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FA39060-0E60-B3EB-EDFF-F291EC9946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365037-EE9C-485B-BF8C-94E81FBEAC5C}" type="slidenum">
              <a:rPr lang="en-US" smtClean="0"/>
              <a:t>‹#›</a:t>
            </a:fld>
            <a:endParaRPr lang="en-US"/>
          </a:p>
        </p:txBody>
      </p:sp>
    </p:spTree>
    <p:extLst>
      <p:ext uri="{BB962C8B-B14F-4D97-AF65-F5344CB8AC3E}">
        <p14:creationId xmlns:p14="http://schemas.microsoft.com/office/powerpoint/2010/main" val="3863486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feederwatch.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239" t="10137" b="3907"/>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BFB0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8667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595510" y="3880388"/>
            <a:ext cx="739718" cy="2527170"/>
          </a:xfrm>
          <a:prstGeom prst="snip2Same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dirty="0">
                <a:latin typeface="Bitter" pitchFamily="2" charset="0"/>
              </a:rPr>
              <a:t>Unit 4 Review</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dirty="0">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dirty="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481F0-4A0A-BE2E-5AC7-211C76C9BFBE}"/>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2617BEE-7C38-8CEF-ACAE-B5E6CFCD8A26}"/>
              </a:ext>
            </a:extLst>
          </p:cNvPr>
          <p:cNvSpPr>
            <a:spLocks/>
          </p:cNvSpPr>
          <p:nvPr/>
        </p:nvSpPr>
        <p:spPr>
          <a:xfrm>
            <a:off x="3425191" y="2355614"/>
            <a:ext cx="5279678" cy="3560064"/>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431B0C1-8C75-7202-26A9-45978FF5EFA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9C26016-07C6-42ED-5864-0CCDFA2D6EDB}"/>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89E032B8-9AA6-757F-41B9-A0E46F64C88E}"/>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4 Review</a:t>
            </a:r>
          </a:p>
        </p:txBody>
      </p:sp>
      <p:sp>
        <p:nvSpPr>
          <p:cNvPr id="6" name="Rectangle: Rounded Corners 5">
            <a:extLst>
              <a:ext uri="{FF2B5EF4-FFF2-40B4-BE49-F238E27FC236}">
                <a16:creationId xmlns:a16="http://schemas.microsoft.com/office/drawing/2014/main" id="{785AAADC-5F57-B34F-2E33-1A1E500A2E05}"/>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4274FA-E614-6A62-084A-645AB04400C2}"/>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4</a:t>
            </a:r>
            <a:endParaRPr lang="en-US" sz="2000" dirty="0"/>
          </a:p>
        </p:txBody>
      </p:sp>
      <p:grpSp>
        <p:nvGrpSpPr>
          <p:cNvPr id="3" name="Group 2">
            <a:extLst>
              <a:ext uri="{FF2B5EF4-FFF2-40B4-BE49-F238E27FC236}">
                <a16:creationId xmlns:a16="http://schemas.microsoft.com/office/drawing/2014/main" id="{414A15A5-9832-1098-CCB5-2CF75A059497}"/>
              </a:ext>
            </a:extLst>
          </p:cNvPr>
          <p:cNvGrpSpPr/>
          <p:nvPr/>
        </p:nvGrpSpPr>
        <p:grpSpPr>
          <a:xfrm>
            <a:off x="1949300" y="220720"/>
            <a:ext cx="8293399" cy="657225"/>
            <a:chOff x="1733481" y="200089"/>
            <a:chExt cx="8293399" cy="657225"/>
          </a:xfrm>
        </p:grpSpPr>
        <p:sp>
          <p:nvSpPr>
            <p:cNvPr id="7" name="TextBox 6">
              <a:extLst>
                <a:ext uri="{FF2B5EF4-FFF2-40B4-BE49-F238E27FC236}">
                  <a16:creationId xmlns:a16="http://schemas.microsoft.com/office/drawing/2014/main" id="{6C256735-6BD1-CA54-89B7-B93F3010047B}"/>
                </a:ext>
              </a:extLst>
            </p:cNvPr>
            <p:cNvSpPr txBox="1"/>
            <p:nvPr/>
          </p:nvSpPr>
          <p:spPr>
            <a:xfrm>
              <a:off x="1733481" y="236313"/>
              <a:ext cx="7410519" cy="584775"/>
            </a:xfrm>
            <a:prstGeom prst="rect">
              <a:avLst/>
            </a:prstGeom>
            <a:noFill/>
          </p:spPr>
          <p:txBody>
            <a:bodyPr wrap="square">
              <a:spAutoFit/>
            </a:bodyPr>
            <a:lstStyle/>
            <a:p>
              <a:pPr algn="ctr"/>
              <a:r>
                <a:rPr lang="en-US" sz="3200" b="1" dirty="0">
                  <a:latin typeface="Avenir Next LT Pro"/>
                </a:rPr>
                <a:t>Optional: Cross-Curricular Extension</a:t>
              </a:r>
              <a:endParaRPr lang="en-US" sz="3200" dirty="0"/>
            </a:p>
          </p:txBody>
        </p:sp>
        <p:pic>
          <p:nvPicPr>
            <p:cNvPr id="10" name="Picture 9" descr="A picture containing clipart&#10;&#10;AI-generated content may be incorrect.">
              <a:extLst>
                <a:ext uri="{FF2B5EF4-FFF2-40B4-BE49-F238E27FC236}">
                  <a16:creationId xmlns:a16="http://schemas.microsoft.com/office/drawing/2014/main" id="{3E0CF917-9503-407A-1BEB-823E50B17BFE}"/>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2" name="TextBox 11">
            <a:extLst>
              <a:ext uri="{FF2B5EF4-FFF2-40B4-BE49-F238E27FC236}">
                <a16:creationId xmlns:a16="http://schemas.microsoft.com/office/drawing/2014/main" id="{5FAEBB6E-9C06-2A38-E699-70AD95E25A0D}"/>
              </a:ext>
            </a:extLst>
          </p:cNvPr>
          <p:cNvSpPr txBox="1"/>
          <p:nvPr/>
        </p:nvSpPr>
        <p:spPr>
          <a:xfrm>
            <a:off x="2621523" y="1183168"/>
            <a:ext cx="6948954" cy="830997"/>
          </a:xfrm>
          <a:prstGeom prst="rect">
            <a:avLst/>
          </a:prstGeom>
          <a:noFill/>
        </p:spPr>
        <p:txBody>
          <a:bodyPr wrap="square">
            <a:spAutoFit/>
          </a:bodyPr>
          <a:lstStyle/>
          <a:p>
            <a:pPr algn="ctr"/>
            <a:r>
              <a:rPr lang="en-US" sz="4800" b="1" dirty="0">
                <a:latin typeface="Avenir Next LT Pro" panose="020B0504020202020204" pitchFamily="34" charset="0"/>
              </a:rPr>
              <a:t>Citizen Science</a:t>
            </a:r>
          </a:p>
        </p:txBody>
      </p:sp>
      <p:sp>
        <p:nvSpPr>
          <p:cNvPr id="16" name="TextBox 15">
            <a:extLst>
              <a:ext uri="{FF2B5EF4-FFF2-40B4-BE49-F238E27FC236}">
                <a16:creationId xmlns:a16="http://schemas.microsoft.com/office/drawing/2014/main" id="{D60ACFA9-AC23-042A-E80E-7330E9AE45FA}"/>
              </a:ext>
            </a:extLst>
          </p:cNvPr>
          <p:cNvSpPr txBox="1"/>
          <p:nvPr/>
        </p:nvSpPr>
        <p:spPr>
          <a:xfrm>
            <a:off x="3487129" y="2414887"/>
            <a:ext cx="5217739" cy="3416320"/>
          </a:xfrm>
          <a:prstGeom prst="rect">
            <a:avLst/>
          </a:prstGeom>
          <a:noFill/>
        </p:spPr>
        <p:txBody>
          <a:bodyPr wrap="square">
            <a:spAutoFit/>
          </a:bodyPr>
          <a:lstStyle/>
          <a:p>
            <a:pPr algn="ctr"/>
            <a:r>
              <a:rPr lang="en-US" sz="2400" dirty="0">
                <a:latin typeface="Avenir Next LT Pro" panose="020B0504020202020204" pitchFamily="34" charset="0"/>
              </a:rPr>
              <a:t>Participate in </a:t>
            </a:r>
            <a:r>
              <a:rPr lang="en-US" sz="2400" i="1" dirty="0">
                <a:latin typeface="Avenir Next LT Pro" panose="020B0504020202020204" pitchFamily="34" charset="0"/>
              </a:rPr>
              <a:t>Project FeederWatch </a:t>
            </a:r>
            <a:r>
              <a:rPr lang="en-US" sz="2400" dirty="0">
                <a:latin typeface="Avenir Next LT Pro" panose="020B0504020202020204" pitchFamily="34" charset="0"/>
              </a:rPr>
              <a:t>and have students observe daily the birds that visit their feeders. Submit their data and contribute their observations to the greater scientific community. For more information, visit the </a:t>
            </a:r>
            <a:r>
              <a:rPr lang="en-US" sz="2400" i="1" dirty="0">
                <a:latin typeface="Avenir Next LT Pro" panose="020B0504020202020204" pitchFamily="34" charset="0"/>
              </a:rPr>
              <a:t>Project FeederWatch</a:t>
            </a:r>
            <a:r>
              <a:rPr lang="en-US" sz="2400" dirty="0">
                <a:latin typeface="Avenir Next LT Pro" panose="020B0504020202020204" pitchFamily="34" charset="0"/>
              </a:rPr>
              <a:t> website at </a:t>
            </a:r>
            <a:r>
              <a:rPr lang="en-US" sz="2400" dirty="0">
                <a:latin typeface="Avenir Next LT Pro" panose="020B0504020202020204" pitchFamily="34" charset="0"/>
                <a:hlinkClick r:id="rId4"/>
              </a:rPr>
              <a:t>feederwatch.org</a:t>
            </a:r>
            <a:r>
              <a:rPr lang="en-US" sz="2400" dirty="0">
                <a:latin typeface="Avenir Next LT Pro" panose="020B0504020202020204" pitchFamily="34" charset="0"/>
              </a:rPr>
              <a:t>.</a:t>
            </a:r>
          </a:p>
        </p:txBody>
      </p:sp>
    </p:spTree>
    <p:extLst>
      <p:ext uri="{BB962C8B-B14F-4D97-AF65-F5344CB8AC3E}">
        <p14:creationId xmlns:p14="http://schemas.microsoft.com/office/powerpoint/2010/main" val="2251699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3377B-08F1-FCF6-5F55-4AE949CC32D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417326-BBB2-64C6-618F-4E333FC9445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D1AFB42-8C29-72C0-6B12-EE1D207DF987}"/>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98279D41-E808-097A-E5DF-B664FE6A42DE}"/>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4 Review</a:t>
            </a:r>
          </a:p>
        </p:txBody>
      </p:sp>
      <p:sp>
        <p:nvSpPr>
          <p:cNvPr id="6" name="Rectangle: Rounded Corners 5">
            <a:extLst>
              <a:ext uri="{FF2B5EF4-FFF2-40B4-BE49-F238E27FC236}">
                <a16:creationId xmlns:a16="http://schemas.microsoft.com/office/drawing/2014/main" id="{BBD942CE-3825-092A-FA99-D88CA69C7C79}"/>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E26E54A-D6D8-5AE4-33EA-576F324EEEF5}"/>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4</a:t>
            </a:r>
            <a:endParaRPr lang="en-US" sz="2000" dirty="0"/>
          </a:p>
        </p:txBody>
      </p:sp>
      <p:grpSp>
        <p:nvGrpSpPr>
          <p:cNvPr id="3" name="Group 2">
            <a:extLst>
              <a:ext uri="{FF2B5EF4-FFF2-40B4-BE49-F238E27FC236}">
                <a16:creationId xmlns:a16="http://schemas.microsoft.com/office/drawing/2014/main" id="{2C5C637F-3229-0F69-96DB-378C6C4E8563}"/>
              </a:ext>
            </a:extLst>
          </p:cNvPr>
          <p:cNvGrpSpPr/>
          <p:nvPr/>
        </p:nvGrpSpPr>
        <p:grpSpPr>
          <a:xfrm>
            <a:off x="1949300" y="220720"/>
            <a:ext cx="8293399" cy="657225"/>
            <a:chOff x="1733481" y="200089"/>
            <a:chExt cx="8293399" cy="657225"/>
          </a:xfrm>
        </p:grpSpPr>
        <p:sp>
          <p:nvSpPr>
            <p:cNvPr id="7" name="TextBox 6">
              <a:extLst>
                <a:ext uri="{FF2B5EF4-FFF2-40B4-BE49-F238E27FC236}">
                  <a16:creationId xmlns:a16="http://schemas.microsoft.com/office/drawing/2014/main" id="{45658BED-9BDE-00EF-07DD-EE68D255405B}"/>
                </a:ext>
              </a:extLst>
            </p:cNvPr>
            <p:cNvSpPr txBox="1"/>
            <p:nvPr/>
          </p:nvSpPr>
          <p:spPr>
            <a:xfrm>
              <a:off x="1733481" y="236313"/>
              <a:ext cx="7410519" cy="584775"/>
            </a:xfrm>
            <a:prstGeom prst="rect">
              <a:avLst/>
            </a:prstGeom>
            <a:noFill/>
          </p:spPr>
          <p:txBody>
            <a:bodyPr wrap="square">
              <a:spAutoFit/>
            </a:bodyPr>
            <a:lstStyle/>
            <a:p>
              <a:pPr algn="ctr"/>
              <a:r>
                <a:rPr lang="en-US" sz="3200" b="1" dirty="0">
                  <a:latin typeface="Avenir Next LT Pro"/>
                </a:rPr>
                <a:t>Optional: Cross-Curricular Extension</a:t>
              </a:r>
              <a:endParaRPr lang="en-US" sz="3200" dirty="0"/>
            </a:p>
          </p:txBody>
        </p:sp>
        <p:pic>
          <p:nvPicPr>
            <p:cNvPr id="10" name="Picture 9" descr="A picture containing clipart&#10;&#10;AI-generated content may be incorrect.">
              <a:extLst>
                <a:ext uri="{FF2B5EF4-FFF2-40B4-BE49-F238E27FC236}">
                  <a16:creationId xmlns:a16="http://schemas.microsoft.com/office/drawing/2014/main" id="{324376A6-712E-AC0B-F52F-13C77D247179}"/>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2" name="TextBox 11">
            <a:extLst>
              <a:ext uri="{FF2B5EF4-FFF2-40B4-BE49-F238E27FC236}">
                <a16:creationId xmlns:a16="http://schemas.microsoft.com/office/drawing/2014/main" id="{C3C9FA8B-5A7E-0ACB-3997-42F9647BA87B}"/>
              </a:ext>
            </a:extLst>
          </p:cNvPr>
          <p:cNvSpPr txBox="1"/>
          <p:nvPr/>
        </p:nvSpPr>
        <p:spPr>
          <a:xfrm>
            <a:off x="2621523" y="1183168"/>
            <a:ext cx="6948954" cy="830997"/>
          </a:xfrm>
          <a:prstGeom prst="rect">
            <a:avLst/>
          </a:prstGeom>
          <a:noFill/>
        </p:spPr>
        <p:txBody>
          <a:bodyPr wrap="square">
            <a:spAutoFit/>
          </a:bodyPr>
          <a:lstStyle/>
          <a:p>
            <a:pPr algn="ctr"/>
            <a:r>
              <a:rPr lang="en-US" sz="4800" b="1" dirty="0">
                <a:latin typeface="Avenir Next LT Pro" panose="020B0504020202020204" pitchFamily="34" charset="0"/>
              </a:rPr>
              <a:t>Outdoor Skills</a:t>
            </a:r>
          </a:p>
        </p:txBody>
      </p:sp>
      <p:grpSp>
        <p:nvGrpSpPr>
          <p:cNvPr id="17" name="Group 16">
            <a:extLst>
              <a:ext uri="{FF2B5EF4-FFF2-40B4-BE49-F238E27FC236}">
                <a16:creationId xmlns:a16="http://schemas.microsoft.com/office/drawing/2014/main" id="{4E98C902-95CF-07F7-A450-8A63DACAECDE}"/>
              </a:ext>
            </a:extLst>
          </p:cNvPr>
          <p:cNvGrpSpPr/>
          <p:nvPr/>
        </p:nvGrpSpPr>
        <p:grpSpPr>
          <a:xfrm>
            <a:off x="1486391" y="2319388"/>
            <a:ext cx="9219218" cy="3560064"/>
            <a:chOff x="1624042" y="2355614"/>
            <a:chExt cx="9219218" cy="3560064"/>
          </a:xfrm>
        </p:grpSpPr>
        <p:grpSp>
          <p:nvGrpSpPr>
            <p:cNvPr id="11" name="Group 10">
              <a:extLst>
                <a:ext uri="{FF2B5EF4-FFF2-40B4-BE49-F238E27FC236}">
                  <a16:creationId xmlns:a16="http://schemas.microsoft.com/office/drawing/2014/main" id="{201DB4A1-9E18-80D6-E9FD-7D34CC57D952}"/>
                </a:ext>
              </a:extLst>
            </p:cNvPr>
            <p:cNvGrpSpPr/>
            <p:nvPr/>
          </p:nvGrpSpPr>
          <p:grpSpPr>
            <a:xfrm>
              <a:off x="1624042" y="2355614"/>
              <a:ext cx="4471958" cy="3560064"/>
              <a:chOff x="3425192" y="2355614"/>
              <a:chExt cx="4471958" cy="3560064"/>
            </a:xfrm>
          </p:grpSpPr>
          <p:sp>
            <p:nvSpPr>
              <p:cNvPr id="8" name="Rectangle: Rounded Corners 7">
                <a:extLst>
                  <a:ext uri="{FF2B5EF4-FFF2-40B4-BE49-F238E27FC236}">
                    <a16:creationId xmlns:a16="http://schemas.microsoft.com/office/drawing/2014/main" id="{20AE2E74-AB07-BE9A-585F-04825721D4D3}"/>
                  </a:ext>
                </a:extLst>
              </p:cNvPr>
              <p:cNvSpPr>
                <a:spLocks/>
              </p:cNvSpPr>
              <p:nvPr/>
            </p:nvSpPr>
            <p:spPr>
              <a:xfrm>
                <a:off x="3425192" y="2355614"/>
                <a:ext cx="4471958" cy="3560064"/>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3084023-8FB5-DEBF-F1FB-7BA620A72D15}"/>
                  </a:ext>
                </a:extLst>
              </p:cNvPr>
              <p:cNvSpPr txBox="1"/>
              <p:nvPr/>
            </p:nvSpPr>
            <p:spPr>
              <a:xfrm>
                <a:off x="3463290" y="2499358"/>
                <a:ext cx="4433859" cy="3416320"/>
              </a:xfrm>
              <a:prstGeom prst="rect">
                <a:avLst/>
              </a:prstGeom>
              <a:noFill/>
            </p:spPr>
            <p:txBody>
              <a:bodyPr wrap="square">
                <a:spAutoFit/>
              </a:bodyPr>
              <a:lstStyle/>
              <a:p>
                <a:pPr algn="ctr"/>
                <a:r>
                  <a:rPr lang="en-US" sz="2400" dirty="0">
                    <a:latin typeface="Avenir Next LT Pro" panose="020B0504020202020204" pitchFamily="34" charset="0"/>
                  </a:rPr>
                  <a:t>Learn to tie knots. Compare 2 knots. Which knot would be better for hanging bird feeder? Why? Which would be best for securing a birdhouse to a tree? Why? Which one would be better for typing a hook on your line for fishing? Why?</a:t>
                </a:r>
              </a:p>
            </p:txBody>
          </p:sp>
        </p:grpSp>
        <p:grpSp>
          <p:nvGrpSpPr>
            <p:cNvPr id="13" name="Group 12">
              <a:extLst>
                <a:ext uri="{FF2B5EF4-FFF2-40B4-BE49-F238E27FC236}">
                  <a16:creationId xmlns:a16="http://schemas.microsoft.com/office/drawing/2014/main" id="{365A391A-A616-F847-0896-60E4F3500218}"/>
                </a:ext>
              </a:extLst>
            </p:cNvPr>
            <p:cNvGrpSpPr/>
            <p:nvPr/>
          </p:nvGrpSpPr>
          <p:grpSpPr>
            <a:xfrm>
              <a:off x="6371302" y="2355614"/>
              <a:ext cx="4471958" cy="3560064"/>
              <a:chOff x="3425192" y="2355614"/>
              <a:chExt cx="4471958" cy="3560064"/>
            </a:xfrm>
          </p:grpSpPr>
          <p:sp>
            <p:nvSpPr>
              <p:cNvPr id="14" name="Rectangle: Rounded Corners 13">
                <a:extLst>
                  <a:ext uri="{FF2B5EF4-FFF2-40B4-BE49-F238E27FC236}">
                    <a16:creationId xmlns:a16="http://schemas.microsoft.com/office/drawing/2014/main" id="{AB7CBB68-5B9C-628B-FE91-9C4E50A95191}"/>
                  </a:ext>
                </a:extLst>
              </p:cNvPr>
              <p:cNvSpPr>
                <a:spLocks/>
              </p:cNvSpPr>
              <p:nvPr/>
            </p:nvSpPr>
            <p:spPr>
              <a:xfrm>
                <a:off x="3425192" y="2355614"/>
                <a:ext cx="4471958" cy="3560064"/>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7CC73A7-EE0B-80FF-4D58-24321740F2A5}"/>
                  </a:ext>
                </a:extLst>
              </p:cNvPr>
              <p:cNvSpPr txBox="1"/>
              <p:nvPr/>
            </p:nvSpPr>
            <p:spPr>
              <a:xfrm>
                <a:off x="3463290" y="2499358"/>
                <a:ext cx="4433859" cy="3416320"/>
              </a:xfrm>
              <a:prstGeom prst="rect">
                <a:avLst/>
              </a:prstGeom>
              <a:noFill/>
            </p:spPr>
            <p:txBody>
              <a:bodyPr wrap="square">
                <a:spAutoFit/>
              </a:bodyPr>
              <a:lstStyle/>
              <a:p>
                <a:pPr algn="ctr"/>
                <a:r>
                  <a:rPr lang="en-US" sz="2400" dirty="0">
                    <a:latin typeface="Avenir Next LT Pro" panose="020B0504020202020204" pitchFamily="34" charset="0"/>
                  </a:rPr>
                  <a:t>Compare the strength of each (knot, item to be tested) by hanging paper clips on it until if falls. Which item was stronger? Why? Based upon your results, which design would be more appropriate. Why? How many more paper clips will it hold?</a:t>
                </a:r>
              </a:p>
            </p:txBody>
          </p:sp>
        </p:grpSp>
      </p:grpSp>
    </p:spTree>
    <p:extLst>
      <p:ext uri="{BB962C8B-B14F-4D97-AF65-F5344CB8AC3E}">
        <p14:creationId xmlns:p14="http://schemas.microsoft.com/office/powerpoint/2010/main" val="390213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FDB1B-A7CC-CA84-FEAC-E2DDA1FFB42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49D0E75-D5AA-017F-E5A1-A8AC24513AE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D6EADBD-5C39-E08D-E27E-88C2521E34C9}"/>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5C7826E5-6B69-9137-2ED1-63D440A792E1}"/>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4 Review</a:t>
            </a:r>
          </a:p>
        </p:txBody>
      </p:sp>
      <p:sp>
        <p:nvSpPr>
          <p:cNvPr id="6" name="Rectangle: Rounded Corners 5">
            <a:extLst>
              <a:ext uri="{FF2B5EF4-FFF2-40B4-BE49-F238E27FC236}">
                <a16:creationId xmlns:a16="http://schemas.microsoft.com/office/drawing/2014/main" id="{6EA4B736-D065-DDE8-BAAF-9F946C6EF9C4}"/>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3689EFB-03CE-6839-A641-97D08B89D5B2}"/>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4</a:t>
            </a:r>
            <a:endParaRPr lang="en-US" sz="2000" dirty="0"/>
          </a:p>
        </p:txBody>
      </p:sp>
      <p:grpSp>
        <p:nvGrpSpPr>
          <p:cNvPr id="12" name="Group 11">
            <a:extLst>
              <a:ext uri="{FF2B5EF4-FFF2-40B4-BE49-F238E27FC236}">
                <a16:creationId xmlns:a16="http://schemas.microsoft.com/office/drawing/2014/main" id="{4C95B3EB-C0A3-C5FC-1693-1C10EA84E90C}"/>
              </a:ext>
            </a:extLst>
          </p:cNvPr>
          <p:cNvGrpSpPr/>
          <p:nvPr/>
        </p:nvGrpSpPr>
        <p:grpSpPr>
          <a:xfrm>
            <a:off x="1388433" y="126581"/>
            <a:ext cx="9415134" cy="5986272"/>
            <a:chOff x="796636" y="122275"/>
            <a:chExt cx="9415134" cy="5986272"/>
          </a:xfrm>
        </p:grpSpPr>
        <p:pic>
          <p:nvPicPr>
            <p:cNvPr id="7" name="Picture 6" descr="A picture containing text, different&#10;&#10;AI-generated content may be incorrect.">
              <a:extLst>
                <a:ext uri="{FF2B5EF4-FFF2-40B4-BE49-F238E27FC236}">
                  <a16:creationId xmlns:a16="http://schemas.microsoft.com/office/drawing/2014/main" id="{74D8BEB2-FED5-8523-6DE6-D80EC43A4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636" y="122275"/>
              <a:ext cx="4625756" cy="5986272"/>
            </a:xfrm>
            <a:prstGeom prst="rect">
              <a:avLst/>
            </a:prstGeom>
            <a:ln>
              <a:solidFill>
                <a:schemeClr val="tx1"/>
              </a:solidFill>
            </a:ln>
          </p:spPr>
        </p:pic>
        <p:pic>
          <p:nvPicPr>
            <p:cNvPr id="10" name="Picture 9" descr="A bird sitting on a nest&#10;&#10;AI-generated content may be incorrect.">
              <a:extLst>
                <a:ext uri="{FF2B5EF4-FFF2-40B4-BE49-F238E27FC236}">
                  <a16:creationId xmlns:a16="http://schemas.microsoft.com/office/drawing/2014/main" id="{0918FEB9-9669-1B4B-61A6-8E71A4C1E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014" y="122275"/>
              <a:ext cx="4625756" cy="5986272"/>
            </a:xfrm>
            <a:prstGeom prst="rect">
              <a:avLst/>
            </a:prstGeom>
            <a:ln>
              <a:solidFill>
                <a:schemeClr val="tx1"/>
              </a:solidFill>
            </a:ln>
          </p:spPr>
        </p:pic>
      </p:grpSp>
    </p:spTree>
    <p:extLst>
      <p:ext uri="{BB962C8B-B14F-4D97-AF65-F5344CB8AC3E}">
        <p14:creationId xmlns:p14="http://schemas.microsoft.com/office/powerpoint/2010/main" val="184428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A395E-3F41-1242-6BAC-AF0EDD6A2B8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E67937F-F5D8-A348-D04D-0BA274FF1D8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5B786AF-8634-F848-3CBE-36E58B86DB3B}"/>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0286651B-02AC-C793-CECD-8BD4B3E73194}"/>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4 Review</a:t>
            </a:r>
          </a:p>
        </p:txBody>
      </p:sp>
      <p:sp>
        <p:nvSpPr>
          <p:cNvPr id="6" name="Rectangle: Rounded Corners 5">
            <a:extLst>
              <a:ext uri="{FF2B5EF4-FFF2-40B4-BE49-F238E27FC236}">
                <a16:creationId xmlns:a16="http://schemas.microsoft.com/office/drawing/2014/main" id="{93FE71EA-F630-9456-9E66-935D9076A169}"/>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19267FC-9517-DCF0-1770-C32A5A4FE509}"/>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4</a:t>
            </a:r>
            <a:endParaRPr lang="en-US" sz="2000" dirty="0"/>
          </a:p>
        </p:txBody>
      </p:sp>
      <p:sp>
        <p:nvSpPr>
          <p:cNvPr id="11" name="TextBox 10">
            <a:extLst>
              <a:ext uri="{FF2B5EF4-FFF2-40B4-BE49-F238E27FC236}">
                <a16:creationId xmlns:a16="http://schemas.microsoft.com/office/drawing/2014/main" id="{897D97F4-284C-1840-8F19-AD03AEF2AD82}"/>
              </a:ext>
            </a:extLst>
          </p:cNvPr>
          <p:cNvSpPr txBox="1"/>
          <p:nvPr/>
        </p:nvSpPr>
        <p:spPr>
          <a:xfrm>
            <a:off x="2352851" y="1849751"/>
            <a:ext cx="7486297" cy="2308324"/>
          </a:xfrm>
          <a:prstGeom prst="rect">
            <a:avLst/>
          </a:prstGeom>
          <a:noFill/>
        </p:spPr>
        <p:txBody>
          <a:bodyPr wrap="square">
            <a:spAutoFit/>
          </a:bodyPr>
          <a:lstStyle/>
          <a:p>
            <a:pPr algn="ctr"/>
            <a:r>
              <a:rPr lang="en-US" sz="4800" dirty="0">
                <a:latin typeface="Avenir Next LT Pro" panose="020B0504020202020204" pitchFamily="34" charset="0"/>
              </a:rPr>
              <a:t>What are the best </a:t>
            </a:r>
            <a:r>
              <a:rPr lang="en-US" sz="4800" b="1" dirty="0">
                <a:latin typeface="Avenir Next LT Pro" panose="020B0504020202020204" pitchFamily="34" charset="0"/>
              </a:rPr>
              <a:t>materials</a:t>
            </a:r>
            <a:r>
              <a:rPr lang="en-US" sz="4800" dirty="0">
                <a:latin typeface="Avenir Next LT Pro" panose="020B0504020202020204" pitchFamily="34" charset="0"/>
              </a:rPr>
              <a:t> for a pinecone bird feeder? Why?</a:t>
            </a:r>
          </a:p>
        </p:txBody>
      </p:sp>
    </p:spTree>
    <p:extLst>
      <p:ext uri="{BB962C8B-B14F-4D97-AF65-F5344CB8AC3E}">
        <p14:creationId xmlns:p14="http://schemas.microsoft.com/office/powerpoint/2010/main" val="2915893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12FD5-F6E5-72BF-2E4C-3371AD8A005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CBD676-3C80-7770-8DFA-E440678DB51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82FA84A-DAEF-8D82-3860-CF6673348C43}"/>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3C936534-6773-C4A7-D49B-358196AFF673}"/>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4 Review</a:t>
            </a:r>
          </a:p>
        </p:txBody>
      </p:sp>
      <p:sp>
        <p:nvSpPr>
          <p:cNvPr id="6" name="Rectangle: Rounded Corners 5">
            <a:extLst>
              <a:ext uri="{FF2B5EF4-FFF2-40B4-BE49-F238E27FC236}">
                <a16:creationId xmlns:a16="http://schemas.microsoft.com/office/drawing/2014/main" id="{87C45FE9-DF95-FF4B-032E-A3596605EF76}"/>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3C9ECF-2CFE-E30E-FA8C-ACE0CA42B4BB}"/>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4</a:t>
            </a:r>
            <a:endParaRPr lang="en-US" sz="2000" dirty="0"/>
          </a:p>
        </p:txBody>
      </p:sp>
      <p:sp>
        <p:nvSpPr>
          <p:cNvPr id="11" name="TextBox 10">
            <a:extLst>
              <a:ext uri="{FF2B5EF4-FFF2-40B4-BE49-F238E27FC236}">
                <a16:creationId xmlns:a16="http://schemas.microsoft.com/office/drawing/2014/main" id="{3E9CB8C1-ADC6-3F08-6DB6-A4A5ABA5A74F}"/>
              </a:ext>
            </a:extLst>
          </p:cNvPr>
          <p:cNvSpPr txBox="1"/>
          <p:nvPr/>
        </p:nvSpPr>
        <p:spPr>
          <a:xfrm>
            <a:off x="4707989" y="1234439"/>
            <a:ext cx="6813451" cy="3785652"/>
          </a:xfrm>
          <a:prstGeom prst="rect">
            <a:avLst/>
          </a:prstGeom>
          <a:noFill/>
        </p:spPr>
        <p:txBody>
          <a:bodyPr wrap="square">
            <a:spAutoFit/>
          </a:bodyPr>
          <a:lstStyle/>
          <a:p>
            <a:pPr algn="ctr"/>
            <a:r>
              <a:rPr lang="en-US" sz="4800" dirty="0">
                <a:latin typeface="Avenir Next LT Pro" panose="020B0504020202020204" pitchFamily="34" charset="0"/>
              </a:rPr>
              <a:t>How do these birds use the </a:t>
            </a:r>
            <a:r>
              <a:rPr lang="en-US" sz="4800" b="1" dirty="0">
                <a:latin typeface="Avenir Next LT Pro" panose="020B0504020202020204" pitchFamily="34" charset="0"/>
              </a:rPr>
              <a:t>pieces</a:t>
            </a:r>
            <a:r>
              <a:rPr lang="en-US" sz="4800" dirty="0">
                <a:latin typeface="Avenir Next LT Pro" panose="020B0504020202020204" pitchFamily="34" charset="0"/>
              </a:rPr>
              <a:t> around them to build their nests in different ways if the nest fails?</a:t>
            </a:r>
          </a:p>
        </p:txBody>
      </p:sp>
      <p:pic>
        <p:nvPicPr>
          <p:cNvPr id="1026" name="Picture 2" descr="052010&amp;#32;baby&amp;#32;hawks-10">
            <a:extLst>
              <a:ext uri="{FF2B5EF4-FFF2-40B4-BE49-F238E27FC236}">
                <a16:creationId xmlns:a16="http://schemas.microsoft.com/office/drawing/2014/main" id="{2F8A6AD2-5C99-B7E0-7D34-B458E7601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61986" cy="62473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00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46EBB-B835-9919-554A-AB1C37CB4C3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8312FF0-3DD9-C985-6F0E-23CD8207FFC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0D23742-1E3A-82C1-131C-DD4C43708C5B}"/>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2C88A750-E527-2999-C6FB-5AAA6AE722B8}"/>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4 Review</a:t>
            </a:r>
          </a:p>
        </p:txBody>
      </p:sp>
      <p:sp>
        <p:nvSpPr>
          <p:cNvPr id="6" name="Rectangle: Rounded Corners 5">
            <a:extLst>
              <a:ext uri="{FF2B5EF4-FFF2-40B4-BE49-F238E27FC236}">
                <a16:creationId xmlns:a16="http://schemas.microsoft.com/office/drawing/2014/main" id="{928E4FA6-2D38-057A-0203-FA6FB18B911B}"/>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B68148F-BE70-D009-9BA1-710966568DAA}"/>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4</a:t>
            </a:r>
            <a:endParaRPr lang="en-US" sz="2000" dirty="0"/>
          </a:p>
        </p:txBody>
      </p:sp>
      <p:sp>
        <p:nvSpPr>
          <p:cNvPr id="11" name="TextBox 10">
            <a:extLst>
              <a:ext uri="{FF2B5EF4-FFF2-40B4-BE49-F238E27FC236}">
                <a16:creationId xmlns:a16="http://schemas.microsoft.com/office/drawing/2014/main" id="{BEB51D0C-4E9E-0A6D-95FE-009D73C89D72}"/>
              </a:ext>
            </a:extLst>
          </p:cNvPr>
          <p:cNvSpPr txBox="1"/>
          <p:nvPr/>
        </p:nvSpPr>
        <p:spPr>
          <a:xfrm>
            <a:off x="2144410" y="2312672"/>
            <a:ext cx="7903180" cy="1569660"/>
          </a:xfrm>
          <a:prstGeom prst="rect">
            <a:avLst/>
          </a:prstGeom>
          <a:noFill/>
        </p:spPr>
        <p:txBody>
          <a:bodyPr wrap="square">
            <a:spAutoFit/>
          </a:bodyPr>
          <a:lstStyle/>
          <a:p>
            <a:pPr algn="ctr"/>
            <a:r>
              <a:rPr lang="en-US" sz="4800" dirty="0">
                <a:latin typeface="Avenir Next LT Pro" panose="020B0504020202020204" pitchFamily="34" charset="0"/>
              </a:rPr>
              <a:t>Let’s create a new pinecone bird feeder!</a:t>
            </a:r>
          </a:p>
        </p:txBody>
      </p:sp>
    </p:spTree>
    <p:extLst>
      <p:ext uri="{BB962C8B-B14F-4D97-AF65-F5344CB8AC3E}">
        <p14:creationId xmlns:p14="http://schemas.microsoft.com/office/powerpoint/2010/main" val="2197312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6F1B8-799D-4943-79F6-2E4850A70B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C1A0E43-10A0-3677-E259-0E48136310D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C2D16B5-959F-127D-DAB1-53CA134D257B}"/>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9E601CA6-9541-8CE7-C8F4-7B61FE821CD1}"/>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4 Review</a:t>
            </a:r>
          </a:p>
        </p:txBody>
      </p:sp>
      <p:sp>
        <p:nvSpPr>
          <p:cNvPr id="6" name="Rectangle: Rounded Corners 5">
            <a:extLst>
              <a:ext uri="{FF2B5EF4-FFF2-40B4-BE49-F238E27FC236}">
                <a16:creationId xmlns:a16="http://schemas.microsoft.com/office/drawing/2014/main" id="{BF5A5888-10D1-E6BD-B788-1FC0A1B37719}"/>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C6E281D-BE57-DA5B-002F-C31935A4C91B}"/>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4</a:t>
            </a:r>
            <a:endParaRPr lang="en-US" sz="2000" dirty="0"/>
          </a:p>
        </p:txBody>
      </p:sp>
      <p:sp>
        <p:nvSpPr>
          <p:cNvPr id="11" name="TextBox 10">
            <a:extLst>
              <a:ext uri="{FF2B5EF4-FFF2-40B4-BE49-F238E27FC236}">
                <a16:creationId xmlns:a16="http://schemas.microsoft.com/office/drawing/2014/main" id="{674F36A2-0858-0DD8-3A86-6D561C8DB265}"/>
              </a:ext>
            </a:extLst>
          </p:cNvPr>
          <p:cNvSpPr txBox="1"/>
          <p:nvPr/>
        </p:nvSpPr>
        <p:spPr>
          <a:xfrm>
            <a:off x="314411" y="4780237"/>
            <a:ext cx="11880968" cy="1446550"/>
          </a:xfrm>
          <a:prstGeom prst="rect">
            <a:avLst/>
          </a:prstGeom>
          <a:noFill/>
        </p:spPr>
        <p:txBody>
          <a:bodyPr wrap="square" lIns="91440" tIns="45720" rIns="91440" bIns="45720" anchor="t">
            <a:spAutoFit/>
          </a:bodyPr>
          <a:lstStyle/>
          <a:p>
            <a:pPr algn="ctr"/>
            <a:r>
              <a:rPr lang="en-US" sz="4400" dirty="0">
                <a:latin typeface="Avenir Next LT Pro"/>
              </a:rPr>
              <a:t>Observe the feeder for 15 minutes and fill out your scorecard.</a:t>
            </a:r>
          </a:p>
        </p:txBody>
      </p:sp>
      <p:pic>
        <p:nvPicPr>
          <p:cNvPr id="7" name="Picture 6" descr="Table&#10;&#10;AI-generated content may be incorrect.">
            <a:extLst>
              <a:ext uri="{FF2B5EF4-FFF2-40B4-BE49-F238E27FC236}">
                <a16:creationId xmlns:a16="http://schemas.microsoft.com/office/drawing/2014/main" id="{56B61D34-CD7D-DCB1-6675-E366E66EB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345" y="126490"/>
            <a:ext cx="3608343" cy="4536594"/>
          </a:xfrm>
          <a:prstGeom prst="rect">
            <a:avLst/>
          </a:prstGeom>
          <a:ln>
            <a:solidFill>
              <a:schemeClr val="tx1"/>
            </a:solidFill>
          </a:ln>
        </p:spPr>
      </p:pic>
      <p:pic>
        <p:nvPicPr>
          <p:cNvPr id="8" name="Picture 7" descr="A picture containing text, different&#10;&#10;AI-generated content may be incorrect.">
            <a:extLst>
              <a:ext uri="{FF2B5EF4-FFF2-40B4-BE49-F238E27FC236}">
                <a16:creationId xmlns:a16="http://schemas.microsoft.com/office/drawing/2014/main" id="{DF6F7FAE-66CD-7D62-0BA4-46B723AC80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852" y="126581"/>
            <a:ext cx="3519627" cy="4536014"/>
          </a:xfrm>
          <a:prstGeom prst="rect">
            <a:avLst/>
          </a:prstGeom>
          <a:ln>
            <a:solidFill>
              <a:schemeClr val="tx1"/>
            </a:solidFill>
          </a:ln>
        </p:spPr>
      </p:pic>
      <p:pic>
        <p:nvPicPr>
          <p:cNvPr id="12" name="Picture 11" descr="A bird sitting on a nest&#10;&#10;AI-generated content may be incorrect.">
            <a:extLst>
              <a:ext uri="{FF2B5EF4-FFF2-40B4-BE49-F238E27FC236}">
                <a16:creationId xmlns:a16="http://schemas.microsoft.com/office/drawing/2014/main" id="{D76BA2CD-ABBE-5789-FCD8-A368B7E0F0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5102" y="126581"/>
            <a:ext cx="3617950" cy="4536014"/>
          </a:xfrm>
          <a:prstGeom prst="rect">
            <a:avLst/>
          </a:prstGeom>
          <a:ln>
            <a:solidFill>
              <a:schemeClr val="tx1"/>
            </a:solidFill>
          </a:ln>
        </p:spPr>
      </p:pic>
    </p:spTree>
    <p:extLst>
      <p:ext uri="{BB962C8B-B14F-4D97-AF65-F5344CB8AC3E}">
        <p14:creationId xmlns:p14="http://schemas.microsoft.com/office/powerpoint/2010/main" val="73562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CF6B6-1BBE-B452-AC9F-8FDB79BEE14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C319EC4-4D3D-2AA7-9F32-0F26FD156BF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C150C9F-3357-A98B-E2E9-D781FD4C1DA5}"/>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7615FB17-F9EB-9999-2652-3E61C359985C}"/>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4 Review</a:t>
            </a:r>
          </a:p>
        </p:txBody>
      </p:sp>
      <p:sp>
        <p:nvSpPr>
          <p:cNvPr id="6" name="Rectangle: Rounded Corners 5">
            <a:extLst>
              <a:ext uri="{FF2B5EF4-FFF2-40B4-BE49-F238E27FC236}">
                <a16:creationId xmlns:a16="http://schemas.microsoft.com/office/drawing/2014/main" id="{36AFFED2-B3F8-DB76-C6E8-10871AC862FD}"/>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E5B9F8-6E5D-27E1-429F-8B9F786A21BF}"/>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4</a:t>
            </a:r>
            <a:endParaRPr lang="en-US" sz="2000" dirty="0"/>
          </a:p>
        </p:txBody>
      </p:sp>
      <p:sp>
        <p:nvSpPr>
          <p:cNvPr id="11" name="TextBox 10">
            <a:extLst>
              <a:ext uri="{FF2B5EF4-FFF2-40B4-BE49-F238E27FC236}">
                <a16:creationId xmlns:a16="http://schemas.microsoft.com/office/drawing/2014/main" id="{90AF5DE0-03C0-135A-FAC1-54B119880371}"/>
              </a:ext>
            </a:extLst>
          </p:cNvPr>
          <p:cNvSpPr txBox="1"/>
          <p:nvPr/>
        </p:nvSpPr>
        <p:spPr>
          <a:xfrm>
            <a:off x="5068419" y="1258945"/>
            <a:ext cx="6797847" cy="3785652"/>
          </a:xfrm>
          <a:prstGeom prst="rect">
            <a:avLst/>
          </a:prstGeom>
          <a:noFill/>
        </p:spPr>
        <p:txBody>
          <a:bodyPr wrap="square">
            <a:spAutoFit/>
          </a:bodyPr>
          <a:lstStyle/>
          <a:p>
            <a:pPr algn="ctr"/>
            <a:r>
              <a:rPr lang="en-US" sz="4800" dirty="0">
                <a:latin typeface="Avenir Next LT Pro" panose="020B0504020202020204" pitchFamily="34" charset="0"/>
              </a:rPr>
              <a:t>Assess which feeder was the most active and provide a reason based on your observations.</a:t>
            </a:r>
          </a:p>
        </p:txBody>
      </p:sp>
      <p:pic>
        <p:nvPicPr>
          <p:cNvPr id="8" name="Picture 7" descr="Text, application&#10;&#10;AI-generated content may be incorrect.">
            <a:extLst>
              <a:ext uri="{FF2B5EF4-FFF2-40B4-BE49-F238E27FC236}">
                <a16:creationId xmlns:a16="http://schemas.microsoft.com/office/drawing/2014/main" id="{FCAB7060-DD74-AC43-4544-68DFE85F6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 y="55043"/>
            <a:ext cx="4721096" cy="6109653"/>
          </a:xfrm>
          <a:prstGeom prst="rect">
            <a:avLst/>
          </a:prstGeom>
          <a:ln>
            <a:solidFill>
              <a:schemeClr val="tx1"/>
            </a:solidFill>
          </a:ln>
        </p:spPr>
      </p:pic>
    </p:spTree>
    <p:extLst>
      <p:ext uri="{BB962C8B-B14F-4D97-AF65-F5344CB8AC3E}">
        <p14:creationId xmlns:p14="http://schemas.microsoft.com/office/powerpoint/2010/main" val="482975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08B04-1463-7DB4-8AAA-C3A07A1352E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57CD3A2-70F5-E2DB-AD46-43C21BD292F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998FF27-D05A-66E9-4A1C-8383470A69E9}"/>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D9812293-9894-486D-6C86-47ECB03C7AE5}"/>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4 Review</a:t>
            </a:r>
          </a:p>
        </p:txBody>
      </p:sp>
      <p:sp>
        <p:nvSpPr>
          <p:cNvPr id="6" name="Rectangle: Rounded Corners 5">
            <a:extLst>
              <a:ext uri="{FF2B5EF4-FFF2-40B4-BE49-F238E27FC236}">
                <a16:creationId xmlns:a16="http://schemas.microsoft.com/office/drawing/2014/main" id="{4993347B-69AD-9178-FC39-326EB1B6EDCD}"/>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35D7159-ACE4-F0E6-D272-93DDE3EC5133}"/>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4</a:t>
            </a:r>
            <a:endParaRPr lang="en-US" sz="2000" dirty="0"/>
          </a:p>
        </p:txBody>
      </p:sp>
      <p:grpSp>
        <p:nvGrpSpPr>
          <p:cNvPr id="3" name="Group 2">
            <a:extLst>
              <a:ext uri="{FF2B5EF4-FFF2-40B4-BE49-F238E27FC236}">
                <a16:creationId xmlns:a16="http://schemas.microsoft.com/office/drawing/2014/main" id="{081EA7E9-2162-AC5A-4F44-12D1D195CF0D}"/>
              </a:ext>
            </a:extLst>
          </p:cNvPr>
          <p:cNvGrpSpPr/>
          <p:nvPr/>
        </p:nvGrpSpPr>
        <p:grpSpPr>
          <a:xfrm>
            <a:off x="1949300" y="220720"/>
            <a:ext cx="8293399" cy="657225"/>
            <a:chOff x="1733481" y="200089"/>
            <a:chExt cx="8293399" cy="657225"/>
          </a:xfrm>
        </p:grpSpPr>
        <p:sp>
          <p:nvSpPr>
            <p:cNvPr id="7" name="TextBox 6">
              <a:extLst>
                <a:ext uri="{FF2B5EF4-FFF2-40B4-BE49-F238E27FC236}">
                  <a16:creationId xmlns:a16="http://schemas.microsoft.com/office/drawing/2014/main" id="{1D821A7D-F40A-0B6D-DF24-5042DC6E92E8}"/>
                </a:ext>
              </a:extLst>
            </p:cNvPr>
            <p:cNvSpPr txBox="1"/>
            <p:nvPr/>
          </p:nvSpPr>
          <p:spPr>
            <a:xfrm>
              <a:off x="1733481" y="236313"/>
              <a:ext cx="7410519" cy="584775"/>
            </a:xfrm>
            <a:prstGeom prst="rect">
              <a:avLst/>
            </a:prstGeom>
            <a:noFill/>
          </p:spPr>
          <p:txBody>
            <a:bodyPr wrap="square">
              <a:spAutoFit/>
            </a:bodyPr>
            <a:lstStyle/>
            <a:p>
              <a:pPr algn="ctr"/>
              <a:r>
                <a:rPr lang="en-US" sz="3200" b="1" dirty="0">
                  <a:latin typeface="Avenir Next LT Pro"/>
                </a:rPr>
                <a:t>Optional: Cross-Curricular Extension</a:t>
              </a:r>
              <a:endParaRPr lang="en-US" sz="3200" dirty="0"/>
            </a:p>
          </p:txBody>
        </p:sp>
        <p:pic>
          <p:nvPicPr>
            <p:cNvPr id="10" name="Picture 9" descr="A picture containing clipart&#10;&#10;AI-generated content may be incorrect.">
              <a:extLst>
                <a:ext uri="{FF2B5EF4-FFF2-40B4-BE49-F238E27FC236}">
                  <a16:creationId xmlns:a16="http://schemas.microsoft.com/office/drawing/2014/main" id="{EE18BE58-49AF-A094-365C-72D03CD994C3}"/>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2" name="TextBox 11">
            <a:extLst>
              <a:ext uri="{FF2B5EF4-FFF2-40B4-BE49-F238E27FC236}">
                <a16:creationId xmlns:a16="http://schemas.microsoft.com/office/drawing/2014/main" id="{28096005-BC8D-3B90-D13A-70CE1DB4134C}"/>
              </a:ext>
            </a:extLst>
          </p:cNvPr>
          <p:cNvSpPr txBox="1"/>
          <p:nvPr/>
        </p:nvSpPr>
        <p:spPr>
          <a:xfrm>
            <a:off x="2621523" y="1183168"/>
            <a:ext cx="6948954" cy="830997"/>
          </a:xfrm>
          <a:prstGeom prst="rect">
            <a:avLst/>
          </a:prstGeom>
          <a:noFill/>
        </p:spPr>
        <p:txBody>
          <a:bodyPr wrap="square">
            <a:spAutoFit/>
          </a:bodyPr>
          <a:lstStyle/>
          <a:p>
            <a:pPr algn="ctr"/>
            <a:r>
              <a:rPr lang="en-US" sz="4800" b="1" dirty="0">
                <a:latin typeface="Avenir Next LT Pro" panose="020B0504020202020204" pitchFamily="34" charset="0"/>
              </a:rPr>
              <a:t>English Language Arts</a:t>
            </a:r>
          </a:p>
        </p:txBody>
      </p:sp>
      <p:sp>
        <p:nvSpPr>
          <p:cNvPr id="14" name="Rectangle: Rounded Corners 13">
            <a:extLst>
              <a:ext uri="{FF2B5EF4-FFF2-40B4-BE49-F238E27FC236}">
                <a16:creationId xmlns:a16="http://schemas.microsoft.com/office/drawing/2014/main" id="{75C641EC-7D99-637C-2F43-5279475D8A5F}"/>
              </a:ext>
            </a:extLst>
          </p:cNvPr>
          <p:cNvSpPr/>
          <p:nvPr/>
        </p:nvSpPr>
        <p:spPr>
          <a:xfrm>
            <a:off x="164591" y="2131862"/>
            <a:ext cx="5780254" cy="3948835"/>
          </a:xfrm>
          <a:prstGeom prst="roundRect">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C06BAE9-D15E-28E0-E870-4BE5ED3D39AA}"/>
              </a:ext>
            </a:extLst>
          </p:cNvPr>
          <p:cNvSpPr txBox="1"/>
          <p:nvPr/>
        </p:nvSpPr>
        <p:spPr>
          <a:xfrm>
            <a:off x="227451" y="2829006"/>
            <a:ext cx="5654533" cy="2554545"/>
          </a:xfrm>
          <a:prstGeom prst="rect">
            <a:avLst/>
          </a:prstGeom>
          <a:noFill/>
        </p:spPr>
        <p:txBody>
          <a:bodyPr wrap="square">
            <a:spAutoFit/>
          </a:bodyPr>
          <a:lstStyle/>
          <a:p>
            <a:pPr algn="ctr"/>
            <a:r>
              <a:rPr lang="en-US" sz="2000" dirty="0">
                <a:latin typeface="Avenir Next LT Pro" panose="020B0504020202020204" pitchFamily="34" charset="0"/>
              </a:rPr>
              <a:t>Bald eagles build their nests in the tallest trees in an area. What are some advantages of having a “bird’s eye view” of the neighborhood? What are some potential disadvantages to building a heavy nest in the tallest tree in an area? Create a real estate flyer using a computer to describe why this is the ideal location for an eagle couple to nest.</a:t>
            </a:r>
          </a:p>
        </p:txBody>
      </p:sp>
      <p:sp>
        <p:nvSpPr>
          <p:cNvPr id="17" name="Rectangle: Rounded Corners 16">
            <a:extLst>
              <a:ext uri="{FF2B5EF4-FFF2-40B4-BE49-F238E27FC236}">
                <a16:creationId xmlns:a16="http://schemas.microsoft.com/office/drawing/2014/main" id="{80B62AA6-4E27-4230-4218-2C747E1EA3E3}"/>
              </a:ext>
            </a:extLst>
          </p:cNvPr>
          <p:cNvSpPr/>
          <p:nvPr/>
        </p:nvSpPr>
        <p:spPr>
          <a:xfrm>
            <a:off x="6247156" y="2131863"/>
            <a:ext cx="5780254" cy="3948835"/>
          </a:xfrm>
          <a:prstGeom prst="roundRect">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601CAD1-0996-5BB1-FB61-481E3BC20BE8}"/>
              </a:ext>
            </a:extLst>
          </p:cNvPr>
          <p:cNvSpPr txBox="1"/>
          <p:nvPr/>
        </p:nvSpPr>
        <p:spPr>
          <a:xfrm>
            <a:off x="6247156" y="2230221"/>
            <a:ext cx="5654533" cy="3785652"/>
          </a:xfrm>
          <a:prstGeom prst="rect">
            <a:avLst/>
          </a:prstGeom>
          <a:noFill/>
        </p:spPr>
        <p:txBody>
          <a:bodyPr wrap="square">
            <a:spAutoFit/>
          </a:bodyPr>
          <a:lstStyle/>
          <a:p>
            <a:pPr algn="ctr"/>
            <a:r>
              <a:rPr lang="en-US" sz="2000" dirty="0">
                <a:latin typeface="Avenir Next LT Pro" panose="020B0504020202020204" pitchFamily="34" charset="0"/>
              </a:rPr>
              <a:t>Gather sticks. Build a model bald eagle nest. Build a second nest from other materials you found (grass, mud, leaves, vines, trash, etc.). You might want to study other birds’ nests and what materials they use. When your nests are complete, compare the strength of both by placing chicken eggs in them. Which held up better? Do you think that was because of the design or from materials used? Explain. If both nests can hold the eggs, see what other, heavier, items you can find to test the nest’s strength, such as bottles of water.</a:t>
            </a:r>
          </a:p>
        </p:txBody>
      </p:sp>
    </p:spTree>
    <p:extLst>
      <p:ext uri="{BB962C8B-B14F-4D97-AF65-F5344CB8AC3E}">
        <p14:creationId xmlns:p14="http://schemas.microsoft.com/office/powerpoint/2010/main" val="3449335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1DFED-402B-397C-D6CE-DEF8A5509FDE}"/>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B3EEF14-F6AF-827E-46EF-7C3CA568664B}"/>
              </a:ext>
            </a:extLst>
          </p:cNvPr>
          <p:cNvSpPr>
            <a:spLocks/>
          </p:cNvSpPr>
          <p:nvPr/>
        </p:nvSpPr>
        <p:spPr>
          <a:xfrm>
            <a:off x="4071041" y="2355614"/>
            <a:ext cx="4049917" cy="3560064"/>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DBF9E3B-F576-CCF3-90F9-5D96FF29538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1A4CAC9-4057-80F1-691C-E06C47EC7B0A}"/>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467AA67C-45EB-EB23-ECD6-FC737C828638}"/>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Unit 4 Review</a:t>
            </a:r>
          </a:p>
        </p:txBody>
      </p:sp>
      <p:sp>
        <p:nvSpPr>
          <p:cNvPr id="6" name="Rectangle: Rounded Corners 5">
            <a:extLst>
              <a:ext uri="{FF2B5EF4-FFF2-40B4-BE49-F238E27FC236}">
                <a16:creationId xmlns:a16="http://schemas.microsoft.com/office/drawing/2014/main" id="{47F0126C-0940-DEA1-EB7B-C2C6D9B44803}"/>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9D4AF8-0679-FCE8-B470-7944868C47C2}"/>
              </a:ext>
            </a:extLst>
          </p:cNvPr>
          <p:cNvSpPr txBox="1"/>
          <p:nvPr/>
        </p:nvSpPr>
        <p:spPr>
          <a:xfrm>
            <a:off x="164592" y="6351004"/>
            <a:ext cx="3260598" cy="400110"/>
          </a:xfrm>
          <a:prstGeom prst="rect">
            <a:avLst/>
          </a:prstGeom>
          <a:noFill/>
        </p:spPr>
        <p:txBody>
          <a:bodyPr wrap="square">
            <a:spAutoFit/>
          </a:bodyPr>
          <a:lstStyle/>
          <a:p>
            <a:r>
              <a:rPr lang="en-US" sz="2000" dirty="0">
                <a:latin typeface="Bitter SemiBold" pitchFamily="2" charset="0"/>
              </a:rPr>
              <a:t>4</a:t>
            </a:r>
            <a:endParaRPr lang="en-US" sz="2000" dirty="0"/>
          </a:p>
        </p:txBody>
      </p:sp>
      <p:grpSp>
        <p:nvGrpSpPr>
          <p:cNvPr id="3" name="Group 2">
            <a:extLst>
              <a:ext uri="{FF2B5EF4-FFF2-40B4-BE49-F238E27FC236}">
                <a16:creationId xmlns:a16="http://schemas.microsoft.com/office/drawing/2014/main" id="{804FCBBA-14EB-9EE5-19C3-074F26AE0A0E}"/>
              </a:ext>
            </a:extLst>
          </p:cNvPr>
          <p:cNvGrpSpPr/>
          <p:nvPr/>
        </p:nvGrpSpPr>
        <p:grpSpPr>
          <a:xfrm>
            <a:off x="1949300" y="220720"/>
            <a:ext cx="8293399" cy="657225"/>
            <a:chOff x="1733481" y="200089"/>
            <a:chExt cx="8293399" cy="657225"/>
          </a:xfrm>
        </p:grpSpPr>
        <p:sp>
          <p:nvSpPr>
            <p:cNvPr id="7" name="TextBox 6">
              <a:extLst>
                <a:ext uri="{FF2B5EF4-FFF2-40B4-BE49-F238E27FC236}">
                  <a16:creationId xmlns:a16="http://schemas.microsoft.com/office/drawing/2014/main" id="{77F9FCE3-1C91-90A7-F1C9-D2B02C69CBE2}"/>
                </a:ext>
              </a:extLst>
            </p:cNvPr>
            <p:cNvSpPr txBox="1"/>
            <p:nvPr/>
          </p:nvSpPr>
          <p:spPr>
            <a:xfrm>
              <a:off x="1733481" y="236313"/>
              <a:ext cx="7410519" cy="584775"/>
            </a:xfrm>
            <a:prstGeom prst="rect">
              <a:avLst/>
            </a:prstGeom>
            <a:noFill/>
          </p:spPr>
          <p:txBody>
            <a:bodyPr wrap="square">
              <a:spAutoFit/>
            </a:bodyPr>
            <a:lstStyle/>
            <a:p>
              <a:pPr algn="ctr"/>
              <a:r>
                <a:rPr lang="en-US" sz="3200" b="1" dirty="0">
                  <a:latin typeface="Avenir Next LT Pro"/>
                </a:rPr>
                <a:t>Optional: Cross-Curricular Extension</a:t>
              </a:r>
              <a:endParaRPr lang="en-US" sz="3200" dirty="0"/>
            </a:p>
          </p:txBody>
        </p:sp>
        <p:pic>
          <p:nvPicPr>
            <p:cNvPr id="10" name="Picture 9" descr="A picture containing clipart&#10;&#10;AI-generated content may be incorrect.">
              <a:extLst>
                <a:ext uri="{FF2B5EF4-FFF2-40B4-BE49-F238E27FC236}">
                  <a16:creationId xmlns:a16="http://schemas.microsoft.com/office/drawing/2014/main" id="{1AF33DF0-F512-18BE-E67D-C5C2F8780281}"/>
                </a:ext>
              </a:extLst>
            </p:cNvPr>
            <p:cNvPicPr>
              <a:picLocks noChangeAspect="1"/>
            </p:cNvPicPr>
            <p:nvPr/>
          </p:nvPicPr>
          <p:blipFill>
            <a:blip r:embed="rId3"/>
            <a:stretch>
              <a:fillRect/>
            </a:stretch>
          </p:blipFill>
          <p:spPr>
            <a:xfrm>
              <a:off x="9293455" y="200089"/>
              <a:ext cx="733425" cy="657225"/>
            </a:xfrm>
            <a:prstGeom prst="rect">
              <a:avLst/>
            </a:prstGeom>
          </p:spPr>
        </p:pic>
      </p:grpSp>
      <p:sp>
        <p:nvSpPr>
          <p:cNvPr id="12" name="TextBox 11">
            <a:extLst>
              <a:ext uri="{FF2B5EF4-FFF2-40B4-BE49-F238E27FC236}">
                <a16:creationId xmlns:a16="http://schemas.microsoft.com/office/drawing/2014/main" id="{DAC0F84F-8D98-FB33-3DF4-4F9140F341B2}"/>
              </a:ext>
            </a:extLst>
          </p:cNvPr>
          <p:cNvSpPr txBox="1"/>
          <p:nvPr/>
        </p:nvSpPr>
        <p:spPr>
          <a:xfrm>
            <a:off x="2621523" y="1183168"/>
            <a:ext cx="6948954" cy="830997"/>
          </a:xfrm>
          <a:prstGeom prst="rect">
            <a:avLst/>
          </a:prstGeom>
          <a:noFill/>
        </p:spPr>
        <p:txBody>
          <a:bodyPr wrap="square">
            <a:spAutoFit/>
          </a:bodyPr>
          <a:lstStyle/>
          <a:p>
            <a:pPr algn="ctr"/>
            <a:r>
              <a:rPr lang="en-US" sz="4800" b="1" dirty="0">
                <a:latin typeface="Avenir Next LT Pro" panose="020B0504020202020204" pitchFamily="34" charset="0"/>
              </a:rPr>
              <a:t>Math</a:t>
            </a:r>
          </a:p>
        </p:txBody>
      </p:sp>
      <p:sp>
        <p:nvSpPr>
          <p:cNvPr id="16" name="TextBox 15">
            <a:extLst>
              <a:ext uri="{FF2B5EF4-FFF2-40B4-BE49-F238E27FC236}">
                <a16:creationId xmlns:a16="http://schemas.microsoft.com/office/drawing/2014/main" id="{38F4D7DE-CC58-822B-9109-0112F9F189B0}"/>
              </a:ext>
            </a:extLst>
          </p:cNvPr>
          <p:cNvSpPr txBox="1"/>
          <p:nvPr/>
        </p:nvSpPr>
        <p:spPr>
          <a:xfrm>
            <a:off x="4071041" y="2627844"/>
            <a:ext cx="4049917" cy="3046988"/>
          </a:xfrm>
          <a:prstGeom prst="rect">
            <a:avLst/>
          </a:prstGeom>
          <a:noFill/>
        </p:spPr>
        <p:txBody>
          <a:bodyPr wrap="square">
            <a:spAutoFit/>
          </a:bodyPr>
          <a:lstStyle/>
          <a:p>
            <a:pPr algn="ctr"/>
            <a:r>
              <a:rPr lang="en-US" sz="2400" dirty="0">
                <a:latin typeface="Avenir Next LT Pro" panose="020B0504020202020204" pitchFamily="34" charset="0"/>
              </a:rPr>
              <a:t>Look at your constructed eagle’s nest. Can you see geometric shapes among the sticks (triangles, hexagons, etc.)? Find one and measure the sides of the shape in centimeters and inches.</a:t>
            </a:r>
          </a:p>
        </p:txBody>
      </p:sp>
    </p:spTree>
    <p:extLst>
      <p:ext uri="{BB962C8B-B14F-4D97-AF65-F5344CB8AC3E}">
        <p14:creationId xmlns:p14="http://schemas.microsoft.com/office/powerpoint/2010/main" val="2540279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TotalTime>
  <Words>1219</Words>
  <Application>Microsoft Office PowerPoint</Application>
  <PresentationFormat>Widescreen</PresentationFormat>
  <Paragraphs>79</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Aptos Display</vt:lpstr>
      <vt:lpstr>Aptos Light</vt:lpstr>
      <vt:lpstr>Arial</vt:lpstr>
      <vt:lpstr>Avenir Next LT Pro</vt:lpstr>
      <vt:lpstr>Bitter</vt:lpstr>
      <vt:lpstr>Bitter SemiBold</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19</cp:revision>
  <dcterms:created xsi:type="dcterms:W3CDTF">2025-07-31T14:27:36Z</dcterms:created>
  <dcterms:modified xsi:type="dcterms:W3CDTF">2025-08-27T21:13:24Z</dcterms:modified>
</cp:coreProperties>
</file>