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9" r:id="rId29"/>
    <p:sldId id="327" r:id="rId30"/>
    <p:sldId id="32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18D005-BD7C-2521-AEC6-6D63A94E59B6}" v="5" dt="2025-08-13T19:28:22.687"/>
    <p1510:client id="{384C438C-B54C-EBE7-CF4A-37A2292D9A7F}" v="104" dt="2025-08-13T20:35:21.673"/>
    <p1510:client id="{962D96C0-F9CC-4965-90BA-90CF4E799BEF}" v="1" dt="2025-08-14T14:13:04.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93" autoAdjust="0"/>
  </p:normalViewPr>
  <p:slideViewPr>
    <p:cSldViewPr snapToGrid="0">
      <p:cViewPr varScale="1">
        <p:scale>
          <a:sx n="82" d="100"/>
          <a:sy n="82" d="100"/>
        </p:scale>
        <p:origin x="69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9514BE-BDF1-43A5-A63A-96220FDF4D6D}" type="datetimeFigureOut">
              <a:rPr lang="en-US" smtClean="0"/>
              <a:t>8/14/2025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D04CD2-A1F2-4261-95A2-282A9103EF8A}" type="slidenum">
              <a:rPr lang="en-US" smtClean="0"/>
              <a:t>‹#›</a:t>
            </a:fld>
            <a:endParaRPr lang="en-US"/>
          </a:p>
        </p:txBody>
      </p:sp>
    </p:spTree>
    <p:extLst>
      <p:ext uri="{BB962C8B-B14F-4D97-AF65-F5344CB8AC3E}">
        <p14:creationId xmlns:p14="http://schemas.microsoft.com/office/powerpoint/2010/main" val="1389195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dc.mo.gov/discover-nature/field-guide/pillbugs-sowbugs-land-isopod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61DEC-EEE5-BA18-231D-5214A95F3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F9006-F413-A364-544A-2CB974419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576CED-7937-41AB-F675-F9B8D1CD2A6B}"/>
              </a:ext>
            </a:extLst>
          </p:cNvPr>
          <p:cNvSpPr>
            <a:spLocks noGrp="1"/>
          </p:cNvSpPr>
          <p:nvPr>
            <p:ph type="body" idx="1"/>
          </p:nvPr>
        </p:nvSpPr>
        <p:spPr/>
        <p:txBody>
          <a:bodyPr/>
          <a:lstStyle/>
          <a:p>
            <a:r>
              <a:rPr lang="en-US" dirty="0"/>
              <a:t>Animal in Picture: Roly-Poly</a:t>
            </a:r>
          </a:p>
        </p:txBody>
      </p:sp>
      <p:sp>
        <p:nvSpPr>
          <p:cNvPr id="4" name="Slide Number Placeholder 3">
            <a:extLst>
              <a:ext uri="{FF2B5EF4-FFF2-40B4-BE49-F238E27FC236}">
                <a16:creationId xmlns:a16="http://schemas.microsoft.com/office/drawing/2014/main" id="{D9E275F6-0F04-1486-9510-B13BE3BC43C6}"/>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418293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26221-ACE3-8805-49D4-779A2A7DFF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C49423-C1C3-465E-E6F8-A0510EB0A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A3D4CE-A1C5-3205-8680-C684027F81FB}"/>
              </a:ext>
            </a:extLst>
          </p:cNvPr>
          <p:cNvSpPr>
            <a:spLocks noGrp="1"/>
          </p:cNvSpPr>
          <p:nvPr>
            <p:ph type="body" idx="1"/>
          </p:nvPr>
        </p:nvSpPr>
        <p:spPr/>
        <p:txBody>
          <a:bodyPr/>
          <a:lstStyle/>
          <a:p>
            <a:r>
              <a:rPr lang="en-US"/>
              <a:t>Allow students to gently touch them with a finger and discuss what happens.</a:t>
            </a:r>
          </a:p>
        </p:txBody>
      </p:sp>
      <p:sp>
        <p:nvSpPr>
          <p:cNvPr id="4" name="Slide Number Placeholder 3">
            <a:extLst>
              <a:ext uri="{FF2B5EF4-FFF2-40B4-BE49-F238E27FC236}">
                <a16:creationId xmlns:a16="http://schemas.microsoft.com/office/drawing/2014/main" id="{249D22F1-8938-7730-D133-180529896A62}"/>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2305301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8E3DC-CFEF-859E-BA09-DE61D7F3C3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BD8789-351B-3473-D6CB-341FA9F54E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87FBCB-D649-3914-32BE-03723F117D1A}"/>
              </a:ext>
            </a:extLst>
          </p:cNvPr>
          <p:cNvSpPr>
            <a:spLocks noGrp="1"/>
          </p:cNvSpPr>
          <p:nvPr>
            <p:ph type="body" idx="1"/>
          </p:nvPr>
        </p:nvSpPr>
        <p:spPr/>
        <p:txBody>
          <a:bodyPr/>
          <a:lstStyle/>
          <a:p>
            <a:r>
              <a:rPr lang="en-US"/>
              <a:t>Have students record their observations and draw a roly-poly in their habitat in the student guide </a:t>
            </a:r>
            <a:r>
              <a:rPr lang="en-US" b="1"/>
              <a:t>Science Notebook 4B Roly-Poly Search </a:t>
            </a:r>
            <a:r>
              <a:rPr lang="en-US"/>
              <a:t>section on Page 56.</a:t>
            </a:r>
          </a:p>
          <a:p>
            <a:endParaRPr lang="en-US"/>
          </a:p>
          <a:p>
            <a:r>
              <a:rPr lang="en-US"/>
              <a:t>When finishes, return all isopods to their homes, modeling to students to return specimens exactly where they were found.</a:t>
            </a:r>
          </a:p>
        </p:txBody>
      </p:sp>
      <p:sp>
        <p:nvSpPr>
          <p:cNvPr id="4" name="Slide Number Placeholder 3">
            <a:extLst>
              <a:ext uri="{FF2B5EF4-FFF2-40B4-BE49-F238E27FC236}">
                <a16:creationId xmlns:a16="http://schemas.microsoft.com/office/drawing/2014/main" id="{5D383C80-8264-C4B7-5349-8734CB0B1F2C}"/>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119936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0518A-C50B-951B-5684-3E174BCB18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7C07DC-7917-AFA7-84E9-EEFC0C7766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1EF510-A0C7-DFA2-E31B-014C1594DAA5}"/>
              </a:ext>
            </a:extLst>
          </p:cNvPr>
          <p:cNvSpPr>
            <a:spLocks noGrp="1"/>
          </p:cNvSpPr>
          <p:nvPr>
            <p:ph type="body" idx="1"/>
          </p:nvPr>
        </p:nvSpPr>
        <p:spPr/>
        <p:txBody>
          <a:bodyPr/>
          <a:lstStyle/>
          <a:p>
            <a:r>
              <a:rPr lang="en-US"/>
              <a:t>Revisit the picture of the knight in armor from the student guide </a:t>
            </a:r>
            <a:r>
              <a:rPr lang="en-US" b="1"/>
              <a:t>Lesson 4B Inspired by Animals </a:t>
            </a:r>
            <a:r>
              <a:rPr lang="en-US"/>
              <a:t>section on Page 54. Have students identify the body parts where the armor protects the knight.</a:t>
            </a:r>
          </a:p>
        </p:txBody>
      </p:sp>
      <p:sp>
        <p:nvSpPr>
          <p:cNvPr id="4" name="Slide Number Placeholder 3">
            <a:extLst>
              <a:ext uri="{FF2B5EF4-FFF2-40B4-BE49-F238E27FC236}">
                <a16:creationId xmlns:a16="http://schemas.microsoft.com/office/drawing/2014/main" id="{79FA47B6-9533-A0DE-DFA9-B1C0B1AB9E5D}"/>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4245881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52B32-488F-D470-6FB9-CC0AD0AFC9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21E8E1-6589-5170-7A12-2CEDF2A4EC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BE2865-6628-834D-F848-06D2D155F433}"/>
              </a:ext>
            </a:extLst>
          </p:cNvPr>
          <p:cNvSpPr>
            <a:spLocks noGrp="1"/>
          </p:cNvSpPr>
          <p:nvPr>
            <p:ph type="body" idx="1"/>
          </p:nvPr>
        </p:nvSpPr>
        <p:spPr/>
        <p:txBody>
          <a:bodyPr/>
          <a:lstStyle/>
          <a:p>
            <a:r>
              <a:rPr lang="en-US"/>
              <a:t>Refer to the </a:t>
            </a:r>
            <a:r>
              <a:rPr lang="en-US" i="1"/>
              <a:t>Missouri Armored Animals </a:t>
            </a:r>
            <a:r>
              <a:rPr lang="en-US"/>
              <a:t>book your class made in previous lessons.</a:t>
            </a:r>
          </a:p>
        </p:txBody>
      </p:sp>
      <p:sp>
        <p:nvSpPr>
          <p:cNvPr id="4" name="Slide Number Placeholder 3">
            <a:extLst>
              <a:ext uri="{FF2B5EF4-FFF2-40B4-BE49-F238E27FC236}">
                <a16:creationId xmlns:a16="http://schemas.microsoft.com/office/drawing/2014/main" id="{D3A15F03-857B-45F8-A30C-53F75841BC56}"/>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2896823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60EDF-3B7A-31E1-387A-A200A96E77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3CD556-C585-1A65-7573-FDAFB9759E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B3C96C-03CF-E6E8-7EA4-C494ED0A0B11}"/>
              </a:ext>
            </a:extLst>
          </p:cNvPr>
          <p:cNvSpPr>
            <a:spLocks noGrp="1"/>
          </p:cNvSpPr>
          <p:nvPr>
            <p:ph type="body" idx="1"/>
          </p:nvPr>
        </p:nvSpPr>
        <p:spPr/>
        <p:txBody>
          <a:bodyPr/>
          <a:lstStyle/>
          <a:p>
            <a:r>
              <a:rPr lang="en-US"/>
              <a:t>Have students open their student guide to the </a:t>
            </a:r>
            <a:r>
              <a:rPr lang="en-US" b="1"/>
              <a:t>Talk About It 4B</a:t>
            </a:r>
            <a:r>
              <a:rPr lang="en-US"/>
              <a:t> section on Page 57.</a:t>
            </a:r>
          </a:p>
        </p:txBody>
      </p:sp>
      <p:sp>
        <p:nvSpPr>
          <p:cNvPr id="4" name="Slide Number Placeholder 3">
            <a:extLst>
              <a:ext uri="{FF2B5EF4-FFF2-40B4-BE49-F238E27FC236}">
                <a16:creationId xmlns:a16="http://schemas.microsoft.com/office/drawing/2014/main" id="{980D77A9-3B95-7701-894E-FDE06D7C0E92}"/>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1400389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DEC85-4AD4-6C85-D43E-81B03BB8C7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9E114F-62C1-0C6C-9CCF-1D3FC8E2E6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17D7E2-C780-E3BB-C049-92D51305A9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8D04B31-1FCB-8434-683A-CBFFF5F1E6CA}"/>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2303031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D205E-B754-6A81-6B9C-9091AC9AD1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24E7AA-9D4D-D1D1-B179-96F4A80C0C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209F1A-4DE6-5AE3-656A-8D91ECC36E9C}"/>
              </a:ext>
            </a:extLst>
          </p:cNvPr>
          <p:cNvSpPr>
            <a:spLocks noGrp="1"/>
          </p:cNvSpPr>
          <p:nvPr>
            <p:ph type="body" idx="1"/>
          </p:nvPr>
        </p:nvSpPr>
        <p:spPr/>
        <p:txBody>
          <a:bodyPr/>
          <a:lstStyle/>
          <a:p>
            <a:r>
              <a:rPr lang="en-US"/>
              <a:t>(Claws, tails, scales, etc.)</a:t>
            </a:r>
          </a:p>
          <a:p>
            <a:endParaRPr lang="en-US"/>
          </a:p>
          <a:p>
            <a:r>
              <a:rPr lang="en-US"/>
              <a:t>Animal in Picture: Water Moccasin </a:t>
            </a:r>
          </a:p>
        </p:txBody>
      </p:sp>
      <p:sp>
        <p:nvSpPr>
          <p:cNvPr id="4" name="Slide Number Placeholder 3">
            <a:extLst>
              <a:ext uri="{FF2B5EF4-FFF2-40B4-BE49-F238E27FC236}">
                <a16:creationId xmlns:a16="http://schemas.microsoft.com/office/drawing/2014/main" id="{1C0300A9-1D0B-9661-E53E-E3CCFCF94733}"/>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3621401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1B2C5-CA58-99FF-D75B-33C8808B62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CC39EC-378F-F845-007A-60012181A4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149219-7122-5CEE-D9B0-10055B500817}"/>
              </a:ext>
            </a:extLst>
          </p:cNvPr>
          <p:cNvSpPr>
            <a:spLocks noGrp="1"/>
          </p:cNvSpPr>
          <p:nvPr>
            <p:ph type="body" idx="1"/>
          </p:nvPr>
        </p:nvSpPr>
        <p:spPr/>
        <p:txBody>
          <a:bodyPr/>
          <a:lstStyle/>
          <a:p>
            <a:r>
              <a:rPr lang="en-US"/>
              <a:t>Choose one of the books of the series </a:t>
            </a:r>
            <a:r>
              <a:rPr lang="en-US" i="1"/>
              <a:t>What If You Had… </a:t>
            </a:r>
            <a:r>
              <a:rPr lang="en-US"/>
              <a:t>by Sandra Markle.</a:t>
            </a:r>
          </a:p>
          <a:p>
            <a:endParaRPr lang="en-US"/>
          </a:p>
          <a:p>
            <a:r>
              <a:rPr lang="en-US"/>
              <a:t>After reading the book, discuss the different external parts of animals. Animals have some amazing abilities and body parts that humans do not have.</a:t>
            </a:r>
          </a:p>
          <a:p>
            <a:endParaRPr lang="en-US"/>
          </a:p>
          <a:p>
            <a:r>
              <a:rPr lang="en-US"/>
              <a:t>Animal in Picture: Ornate Box Turtle</a:t>
            </a:r>
          </a:p>
        </p:txBody>
      </p:sp>
      <p:sp>
        <p:nvSpPr>
          <p:cNvPr id="4" name="Slide Number Placeholder 3">
            <a:extLst>
              <a:ext uri="{FF2B5EF4-FFF2-40B4-BE49-F238E27FC236}">
                <a16:creationId xmlns:a16="http://schemas.microsoft.com/office/drawing/2014/main" id="{D31887E7-FF57-CB0F-D136-38FFAD142331}"/>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2277271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E6862-7661-0E22-78AE-1199CBBD3A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A90949-B568-E915-EE93-5B7DFC4655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143DB2-D27D-2196-6265-252DB7CB2BB2}"/>
              </a:ext>
            </a:extLst>
          </p:cNvPr>
          <p:cNvSpPr>
            <a:spLocks noGrp="1"/>
          </p:cNvSpPr>
          <p:nvPr>
            <p:ph type="body" idx="1"/>
          </p:nvPr>
        </p:nvSpPr>
        <p:spPr/>
        <p:txBody>
          <a:bodyPr/>
          <a:lstStyle/>
          <a:p>
            <a:r>
              <a:rPr lang="en-US" b="1"/>
              <a:t>Teacher Note: </a:t>
            </a:r>
            <a:r>
              <a:rPr lang="en-US"/>
              <a:t>As time allows, you may want to repeat this lesson over several days allowing students the opportunity to explore a variety of different animals and human problem solving scenarios. You may want to model this with your classroom together, then have students work in small groups or individually. </a:t>
            </a:r>
          </a:p>
          <a:p>
            <a:endParaRPr lang="en-US"/>
          </a:p>
          <a:p>
            <a:r>
              <a:rPr lang="en-US"/>
              <a:t>Discuss and list different scenarios or human problems. The list can include:</a:t>
            </a:r>
          </a:p>
          <a:p>
            <a:pPr marL="171450" indent="-171450">
              <a:buFont typeface="Arial" panose="020B0604020202020204" pitchFamily="34" charset="0"/>
              <a:buChar char="•"/>
            </a:pPr>
            <a:r>
              <a:rPr lang="en-US"/>
              <a:t>Protecting our hands or bodies from cold weather</a:t>
            </a:r>
          </a:p>
          <a:p>
            <a:pPr marL="171450" indent="-171450">
              <a:buFont typeface="Arial" panose="020B0604020202020204" pitchFamily="34" charset="0"/>
              <a:buChar char="•"/>
            </a:pPr>
            <a:r>
              <a:rPr lang="en-US"/>
              <a:t>Trying to pick up very small objects with our fingers</a:t>
            </a:r>
          </a:p>
          <a:p>
            <a:pPr marL="171450" indent="-171450">
              <a:buFont typeface="Arial" panose="020B0604020202020204" pitchFamily="34" charset="0"/>
              <a:buChar char="•"/>
            </a:pPr>
            <a:r>
              <a:rPr lang="en-US"/>
              <a:t>Not being able to grip the monkey bars</a:t>
            </a:r>
          </a:p>
          <a:p>
            <a:pPr marL="171450" indent="-171450">
              <a:buFont typeface="Arial" panose="020B0604020202020204" pitchFamily="34" charset="0"/>
              <a:buChar char="•"/>
            </a:pPr>
            <a:r>
              <a:rPr lang="en-US"/>
              <a:t>Running slowly</a:t>
            </a:r>
          </a:p>
          <a:p>
            <a:pPr marL="171450" indent="-171450">
              <a:buFont typeface="Arial" panose="020B0604020202020204" pitchFamily="34" charset="0"/>
              <a:buChar char="•"/>
            </a:pPr>
            <a:r>
              <a:rPr lang="en-US"/>
              <a:t>Avoiding a sunburn</a:t>
            </a:r>
          </a:p>
          <a:p>
            <a:pPr marL="171450" indent="-171450">
              <a:buFont typeface="Arial" panose="020B0604020202020204" pitchFamily="34" charset="0"/>
              <a:buChar char="•"/>
            </a:pPr>
            <a:r>
              <a:rPr lang="en-US"/>
              <a:t>Balancing on rocks or logs</a:t>
            </a:r>
          </a:p>
          <a:p>
            <a:pPr marL="171450" indent="-171450">
              <a:buFont typeface="Arial" panose="020B0604020202020204" pitchFamily="34" charset="0"/>
              <a:buChar char="•"/>
            </a:pPr>
            <a:r>
              <a:rPr lang="en-US"/>
              <a:t>Balancing while running</a:t>
            </a:r>
          </a:p>
          <a:p>
            <a:pPr marL="171450" indent="-171450">
              <a:buFont typeface="Arial" panose="020B0604020202020204" pitchFamily="34" charset="0"/>
              <a:buChar char="•"/>
            </a:pPr>
            <a:r>
              <a:rPr lang="en-US"/>
              <a:t>Being able to see underwater</a:t>
            </a:r>
          </a:p>
          <a:p>
            <a:pPr marL="171450" indent="-171450">
              <a:buFont typeface="Arial" panose="020B0604020202020204" pitchFamily="34" charset="0"/>
              <a:buChar char="•"/>
            </a:pPr>
            <a:r>
              <a:rPr lang="en-US"/>
              <a:t>Being able to breath underwater</a:t>
            </a:r>
          </a:p>
          <a:p>
            <a:pPr marL="171450" indent="-171450">
              <a:buFont typeface="Arial" panose="020B0604020202020204" pitchFamily="34" charset="0"/>
              <a:buChar char="•"/>
            </a:pPr>
            <a:r>
              <a:rPr lang="en-US"/>
              <a:t>Standing still without moving</a:t>
            </a:r>
          </a:p>
          <a:p>
            <a:pPr marL="171450" indent="-171450">
              <a:buFont typeface="Arial" panose="020B0604020202020204" pitchFamily="34" charset="0"/>
              <a:buChar char="•"/>
            </a:pPr>
            <a:r>
              <a:rPr lang="en-US"/>
              <a:t>Seeing further</a:t>
            </a:r>
          </a:p>
          <a:p>
            <a:pPr marL="171450" indent="-171450">
              <a:buFont typeface="Arial" panose="020B0604020202020204" pitchFamily="34" charset="0"/>
              <a:buChar char="•"/>
            </a:pPr>
            <a:r>
              <a:rPr lang="en-US"/>
              <a:t>Being able to glide or fly</a:t>
            </a:r>
          </a:p>
          <a:p>
            <a:pPr marL="171450" indent="-171450">
              <a:buFont typeface="Arial" panose="020B0604020202020204" pitchFamily="34" charset="0"/>
              <a:buChar char="•"/>
            </a:pPr>
            <a:r>
              <a:rPr lang="en-US"/>
              <a:t>Climbing a tree</a:t>
            </a:r>
          </a:p>
        </p:txBody>
      </p:sp>
      <p:sp>
        <p:nvSpPr>
          <p:cNvPr id="4" name="Slide Number Placeholder 3">
            <a:extLst>
              <a:ext uri="{FF2B5EF4-FFF2-40B4-BE49-F238E27FC236}">
                <a16:creationId xmlns:a16="http://schemas.microsoft.com/office/drawing/2014/main" id="{48DC3EF6-1B8D-C1CC-E3F6-7A93AE65A480}"/>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3737088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1F41E-6CE0-A173-A1C6-AD22E1C79A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51FF0-7B11-55D9-F37C-FE0F85D12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6A9F23-A623-9765-44F9-6DFE4E50FF4D}"/>
              </a:ext>
            </a:extLst>
          </p:cNvPr>
          <p:cNvSpPr>
            <a:spLocks noGrp="1"/>
          </p:cNvSpPr>
          <p:nvPr>
            <p:ph type="body" idx="1"/>
          </p:nvPr>
        </p:nvSpPr>
        <p:spPr/>
        <p:txBody>
          <a:bodyPr/>
          <a:lstStyle/>
          <a:p>
            <a:r>
              <a:rPr lang="en-US" b="0"/>
              <a:t>Let’s take “seeing further” as a class example. Write “seeing further” on the board.</a:t>
            </a:r>
          </a:p>
        </p:txBody>
      </p:sp>
      <p:sp>
        <p:nvSpPr>
          <p:cNvPr id="4" name="Slide Number Placeholder 3">
            <a:extLst>
              <a:ext uri="{FF2B5EF4-FFF2-40B4-BE49-F238E27FC236}">
                <a16:creationId xmlns:a16="http://schemas.microsoft.com/office/drawing/2014/main" id="{A698AA17-0790-8D3C-A5D5-2C055B7BFF00}"/>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2182528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D1BF2-C870-683C-313B-379DC8ECB4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EAD8F-2FFF-F511-A957-ED1C11434E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0B7E1B-B7C2-83BA-BCEC-878E84337314}"/>
              </a:ext>
            </a:extLst>
          </p:cNvPr>
          <p:cNvSpPr>
            <a:spLocks noGrp="1"/>
          </p:cNvSpPr>
          <p:nvPr>
            <p:ph type="body" idx="1"/>
          </p:nvPr>
        </p:nvSpPr>
        <p:spPr/>
        <p:txBody>
          <a:bodyPr/>
          <a:lstStyle/>
          <a:p>
            <a:r>
              <a:rPr lang="en-US"/>
              <a:t>Have students look at the pictures of the knight in armor and the isopod, or roly-poly, from the student guide Lesson 4B Inspired by Animals section on Page 54. In the last lesson, we talked about a kind of external part called armor. Let’s compare two examples of armor. </a:t>
            </a:r>
            <a:r>
              <a:rPr lang="en-US" b="1"/>
              <a:t>How do these two things use their armor?</a:t>
            </a:r>
            <a:r>
              <a:rPr lang="en-US"/>
              <a:t> (Both use their armor for protection.) </a:t>
            </a:r>
            <a:r>
              <a:rPr lang="en-US" b="1"/>
              <a:t>How does the isopod armor compare to the knight? </a:t>
            </a:r>
            <a:r>
              <a:rPr lang="en-US"/>
              <a:t>(Isopods have segmented shells or outer coverings like how a knight has outer coverings.)</a:t>
            </a:r>
          </a:p>
        </p:txBody>
      </p:sp>
      <p:sp>
        <p:nvSpPr>
          <p:cNvPr id="4" name="Slide Number Placeholder 3">
            <a:extLst>
              <a:ext uri="{FF2B5EF4-FFF2-40B4-BE49-F238E27FC236}">
                <a16:creationId xmlns:a16="http://schemas.microsoft.com/office/drawing/2014/main" id="{09C9F343-E7BB-F211-27ED-0A4D3321436C}"/>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596022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894FD-A576-5A56-9D05-122FE7DF3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2B3625-32A0-4B3D-D9C6-89E72EA04A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B721D6-1597-AC7B-5489-42E75CAD6FA3}"/>
              </a:ext>
            </a:extLst>
          </p:cNvPr>
          <p:cNvSpPr>
            <a:spLocks noGrp="1"/>
          </p:cNvSpPr>
          <p:nvPr>
            <p:ph type="body" idx="1"/>
          </p:nvPr>
        </p:nvSpPr>
        <p:spPr/>
        <p:txBody>
          <a:bodyPr/>
          <a:lstStyle/>
          <a:p>
            <a:r>
              <a:rPr lang="en-US" b="0"/>
              <a:t>(The eyes of eagles and hawks help them to see far because they are shaped differently from our eyes, which are more round like a marble. Eagle eyes are shaped like a grape and not as round, which gives them better vision to see farther.)</a:t>
            </a:r>
          </a:p>
        </p:txBody>
      </p:sp>
      <p:sp>
        <p:nvSpPr>
          <p:cNvPr id="4" name="Slide Number Placeholder 3">
            <a:extLst>
              <a:ext uri="{FF2B5EF4-FFF2-40B4-BE49-F238E27FC236}">
                <a16:creationId xmlns:a16="http://schemas.microsoft.com/office/drawing/2014/main" id="{0EEEAFB1-9AAF-CBC4-8753-26111901BA8F}"/>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954407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8E176-8B35-BD7F-2B33-06611DDD4D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60EABF-0183-19FB-7425-2CC7128B5D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9CEC2A-6DAD-63C6-050F-E30044A9C18E}"/>
              </a:ext>
            </a:extLst>
          </p:cNvPr>
          <p:cNvSpPr>
            <a:spLocks noGrp="1"/>
          </p:cNvSpPr>
          <p:nvPr>
            <p:ph type="body" idx="1"/>
          </p:nvPr>
        </p:nvSpPr>
        <p:spPr/>
        <p:txBody>
          <a:bodyPr/>
          <a:lstStyle/>
          <a:p>
            <a:r>
              <a:rPr lang="en-US" b="0" dirty="0"/>
              <a:t>Draw a picture of an eagle and circle the eyes.</a:t>
            </a:r>
          </a:p>
          <a:p>
            <a:endParaRPr lang="en-US" dirty="0"/>
          </a:p>
          <a:p>
            <a:r>
              <a:rPr lang="en-US" dirty="0"/>
              <a:t>Animal in picture: Bald Eagle</a:t>
            </a:r>
          </a:p>
        </p:txBody>
      </p:sp>
      <p:sp>
        <p:nvSpPr>
          <p:cNvPr id="4" name="Slide Number Placeholder 3">
            <a:extLst>
              <a:ext uri="{FF2B5EF4-FFF2-40B4-BE49-F238E27FC236}">
                <a16:creationId xmlns:a16="http://schemas.microsoft.com/office/drawing/2014/main" id="{13996BAC-FA40-6CC9-8517-A07180A6B8A7}"/>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817690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9C08D-1995-561A-4AC3-7729AA056C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A3C7F-0B73-394E-62E8-A4560BA1E5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5C2658-9AB8-251C-2489-D86CB7273A9F}"/>
              </a:ext>
            </a:extLst>
          </p:cNvPr>
          <p:cNvSpPr>
            <a:spLocks noGrp="1"/>
          </p:cNvSpPr>
          <p:nvPr>
            <p:ph type="body" idx="1"/>
          </p:nvPr>
        </p:nvSpPr>
        <p:spPr/>
        <p:txBody>
          <a:bodyPr/>
          <a:lstStyle/>
          <a:p>
            <a:r>
              <a:rPr lang="en-US" b="0"/>
              <a:t>(Binoculars)</a:t>
            </a:r>
          </a:p>
        </p:txBody>
      </p:sp>
      <p:sp>
        <p:nvSpPr>
          <p:cNvPr id="4" name="Slide Number Placeholder 3">
            <a:extLst>
              <a:ext uri="{FF2B5EF4-FFF2-40B4-BE49-F238E27FC236}">
                <a16:creationId xmlns:a16="http://schemas.microsoft.com/office/drawing/2014/main" id="{C5034271-C3B3-6564-E6F5-EF480CCE55D4}"/>
              </a:ext>
            </a:extLst>
          </p:cNvPr>
          <p:cNvSpPr>
            <a:spLocks noGrp="1"/>
          </p:cNvSpPr>
          <p:nvPr>
            <p:ph type="sldNum" sz="quarter" idx="5"/>
          </p:nvPr>
        </p:nvSpPr>
        <p:spPr/>
        <p:txBody>
          <a:bodyPr/>
          <a:lstStyle/>
          <a:p>
            <a:fld id="{F7C19E1B-9841-4947-956E-4E7489943B16}" type="slidenum">
              <a:rPr lang="en-US" smtClean="0"/>
              <a:t>23</a:t>
            </a:fld>
            <a:endParaRPr lang="en-US"/>
          </a:p>
        </p:txBody>
      </p:sp>
    </p:spTree>
    <p:extLst>
      <p:ext uri="{BB962C8B-B14F-4D97-AF65-F5344CB8AC3E}">
        <p14:creationId xmlns:p14="http://schemas.microsoft.com/office/powerpoint/2010/main" val="3876465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9D472-E0D0-8F34-209F-115019C871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683C12-4E37-DD4C-99FD-75A9A563E2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4A845B-87C6-5606-8B83-23B060268FEF}"/>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95C9BEE6-01A4-9679-6714-CDC0FE82DDB7}"/>
              </a:ext>
            </a:extLst>
          </p:cNvPr>
          <p:cNvSpPr>
            <a:spLocks noGrp="1"/>
          </p:cNvSpPr>
          <p:nvPr>
            <p:ph type="sldNum" sz="quarter" idx="5"/>
          </p:nvPr>
        </p:nvSpPr>
        <p:spPr/>
        <p:txBody>
          <a:bodyPr/>
          <a:lstStyle/>
          <a:p>
            <a:fld id="{F7C19E1B-9841-4947-956E-4E7489943B16}" type="slidenum">
              <a:rPr lang="en-US" smtClean="0"/>
              <a:t>24</a:t>
            </a:fld>
            <a:endParaRPr lang="en-US"/>
          </a:p>
        </p:txBody>
      </p:sp>
    </p:spTree>
    <p:extLst>
      <p:ext uri="{BB962C8B-B14F-4D97-AF65-F5344CB8AC3E}">
        <p14:creationId xmlns:p14="http://schemas.microsoft.com/office/powerpoint/2010/main" val="3876348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5FCA9-5F3B-6711-BCB5-A89ADD3792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B307B4-579D-F09F-929C-76BF9D1D34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4E9D4B-1E95-8578-C5FA-20089250B96E}"/>
              </a:ext>
            </a:extLst>
          </p:cNvPr>
          <p:cNvSpPr>
            <a:spLocks noGrp="1"/>
          </p:cNvSpPr>
          <p:nvPr>
            <p:ph type="body" idx="1"/>
          </p:nvPr>
        </p:nvSpPr>
        <p:spPr/>
        <p:txBody>
          <a:bodyPr/>
          <a:lstStyle/>
          <a:p>
            <a:r>
              <a:rPr lang="en-US" b="0"/>
              <a:t>Students will choose one animal to inspire a solution of the human problems listed on the board. Teachers could also leave this open-ended and have students provide their own scenario. Refer to the </a:t>
            </a:r>
            <a:r>
              <a:rPr lang="en-US" b="0" i="1"/>
              <a:t>Missouri Armored Animals Class Book </a:t>
            </a:r>
            <a:r>
              <a:rPr lang="en-US" b="0"/>
              <a:t>for ideas.</a:t>
            </a:r>
          </a:p>
          <a:p>
            <a:endParaRPr lang="en-US" b="0"/>
          </a:p>
          <a:p>
            <a:r>
              <a:rPr lang="en-US" b="0"/>
              <a:t>Students will design a solution for the scenario based on the animal’s external parts. Have students draw plans for their solutions in their student book, using sketches and descriptions. Space for this is in student guide </a:t>
            </a:r>
            <a:r>
              <a:rPr lang="en-US" b="1"/>
              <a:t>Draw It! Inspired by Animals </a:t>
            </a:r>
            <a:r>
              <a:rPr lang="en-US" b="0"/>
              <a:t>section on pages 58-59.</a:t>
            </a:r>
          </a:p>
          <a:p>
            <a:endParaRPr lang="en-US" b="0"/>
          </a:p>
          <a:p>
            <a:r>
              <a:rPr lang="en-US" b="1"/>
              <a:t>Teacher Note: </a:t>
            </a:r>
            <a:r>
              <a:rPr lang="en-US" b="0"/>
              <a:t>Students should not replace their own body parts with parts from the animal, but design an invention based on the external part of the animal. </a:t>
            </a:r>
          </a:p>
          <a:p>
            <a:endParaRPr lang="en-US" b="0"/>
          </a:p>
          <a:p>
            <a:r>
              <a:rPr lang="en-US" b="0"/>
              <a:t>After students receive feedback, allow them to adjust their model. Have students build or carry out the solution. This can be presented as a 3-D model, sketch, picture, or something else. Allow students to be creative in how they create the final project.</a:t>
            </a:r>
          </a:p>
        </p:txBody>
      </p:sp>
      <p:sp>
        <p:nvSpPr>
          <p:cNvPr id="4" name="Slide Number Placeholder 3">
            <a:extLst>
              <a:ext uri="{FF2B5EF4-FFF2-40B4-BE49-F238E27FC236}">
                <a16:creationId xmlns:a16="http://schemas.microsoft.com/office/drawing/2014/main" id="{2AB4D173-A269-9C7A-E347-3F5D7C6DA70D}"/>
              </a:ext>
            </a:extLst>
          </p:cNvPr>
          <p:cNvSpPr>
            <a:spLocks noGrp="1"/>
          </p:cNvSpPr>
          <p:nvPr>
            <p:ph type="sldNum" sz="quarter" idx="5"/>
          </p:nvPr>
        </p:nvSpPr>
        <p:spPr/>
        <p:txBody>
          <a:bodyPr/>
          <a:lstStyle/>
          <a:p>
            <a:fld id="{F7C19E1B-9841-4947-956E-4E7489943B16}" type="slidenum">
              <a:rPr lang="en-US" smtClean="0"/>
              <a:t>25</a:t>
            </a:fld>
            <a:endParaRPr lang="en-US"/>
          </a:p>
        </p:txBody>
      </p:sp>
    </p:spTree>
    <p:extLst>
      <p:ext uri="{BB962C8B-B14F-4D97-AF65-F5344CB8AC3E}">
        <p14:creationId xmlns:p14="http://schemas.microsoft.com/office/powerpoint/2010/main" val="106480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31393-7ACE-ECBF-6699-ED56573A7E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949CDC-4330-8E87-CE74-4C2AA5DE0F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F45C9F-BFEB-6D35-B1DC-326BC03FA75B}"/>
              </a:ext>
            </a:extLst>
          </p:cNvPr>
          <p:cNvSpPr>
            <a:spLocks noGrp="1"/>
          </p:cNvSpPr>
          <p:nvPr>
            <p:ph type="body" idx="1"/>
          </p:nvPr>
        </p:nvSpPr>
        <p:spPr/>
        <p:txBody>
          <a:bodyPr/>
          <a:lstStyle/>
          <a:p>
            <a:r>
              <a:rPr lang="en-US" b="0"/>
              <a:t>Allow students time to share their inventions with the class. Use the Design Rubric on Page 80 to evaluate student ideas. Students should define external part used and how it addresses the problem presented.</a:t>
            </a:r>
          </a:p>
          <a:p>
            <a:endParaRPr lang="en-US" b="0"/>
          </a:p>
          <a:p>
            <a:r>
              <a:rPr lang="en-US" b="1"/>
              <a:t>Design Rubric:</a:t>
            </a:r>
          </a:p>
          <a:p>
            <a:pPr marL="171450" indent="-171450">
              <a:buFont typeface="Arial" panose="020B0604020202020204" pitchFamily="34" charset="0"/>
              <a:buChar char="•"/>
            </a:pPr>
            <a:r>
              <a:rPr lang="en-US" b="0"/>
              <a:t>4 (Exceeds) – Explanations indicated a clear and accurate understanding of external parts that were used.</a:t>
            </a:r>
          </a:p>
          <a:p>
            <a:pPr marL="171450" indent="-171450">
              <a:buFont typeface="Arial" panose="020B0604020202020204" pitchFamily="34" charset="0"/>
              <a:buChar char="•"/>
            </a:pPr>
            <a:r>
              <a:rPr lang="en-US" b="0"/>
              <a:t>3 (Meets) – Explanations indicated a relatively accurate understanding of external parts that were used.</a:t>
            </a:r>
          </a:p>
          <a:p>
            <a:pPr marL="171450" indent="-171450">
              <a:buFont typeface="Arial" panose="020B0604020202020204" pitchFamily="34" charset="0"/>
              <a:buChar char="•"/>
            </a:pPr>
            <a:r>
              <a:rPr lang="en-US" b="0"/>
              <a:t>2 (Partially meets) – Explanations indicated a partial understanding of external parts that were used.</a:t>
            </a:r>
          </a:p>
          <a:p>
            <a:pPr marL="171450" indent="-171450">
              <a:buFont typeface="Arial" panose="020B0604020202020204" pitchFamily="34" charset="0"/>
              <a:buChar char="•"/>
            </a:pPr>
            <a:r>
              <a:rPr lang="en-US" b="0"/>
              <a:t>1 (Doesn’t meet) – Explanations did not indicate much of an understanding of external parts that were used.</a:t>
            </a:r>
          </a:p>
        </p:txBody>
      </p:sp>
      <p:sp>
        <p:nvSpPr>
          <p:cNvPr id="4" name="Slide Number Placeholder 3">
            <a:extLst>
              <a:ext uri="{FF2B5EF4-FFF2-40B4-BE49-F238E27FC236}">
                <a16:creationId xmlns:a16="http://schemas.microsoft.com/office/drawing/2014/main" id="{0DE4713D-4EDF-6939-F934-7701CA65776D}"/>
              </a:ext>
            </a:extLst>
          </p:cNvPr>
          <p:cNvSpPr>
            <a:spLocks noGrp="1"/>
          </p:cNvSpPr>
          <p:nvPr>
            <p:ph type="sldNum" sz="quarter" idx="5"/>
          </p:nvPr>
        </p:nvSpPr>
        <p:spPr/>
        <p:txBody>
          <a:bodyPr/>
          <a:lstStyle/>
          <a:p>
            <a:fld id="{F7C19E1B-9841-4947-956E-4E7489943B16}" type="slidenum">
              <a:rPr lang="en-US" smtClean="0"/>
              <a:t>26</a:t>
            </a:fld>
            <a:endParaRPr lang="en-US"/>
          </a:p>
        </p:txBody>
      </p:sp>
    </p:spTree>
    <p:extLst>
      <p:ext uri="{BB962C8B-B14F-4D97-AF65-F5344CB8AC3E}">
        <p14:creationId xmlns:p14="http://schemas.microsoft.com/office/powerpoint/2010/main" val="373120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35EDB-C520-420F-C1EF-461119F126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A056EE-CD36-C91D-348E-CDD6BFA0E7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A401A0-2264-D6B3-D440-CC78F06A3DEB}"/>
              </a:ext>
            </a:extLst>
          </p:cNvPr>
          <p:cNvSpPr>
            <a:spLocks noGrp="1"/>
          </p:cNvSpPr>
          <p:nvPr>
            <p:ph type="body" idx="1"/>
          </p:nvPr>
        </p:nvSpPr>
        <p:spPr/>
        <p:txBody>
          <a:bodyPr/>
          <a:lstStyle/>
          <a:p>
            <a:r>
              <a:rPr lang="en-US" b="0"/>
              <a:t>After exploring the concept of how external parts of animals can inspire human inventions, have students open their student guides to the </a:t>
            </a:r>
            <a:r>
              <a:rPr lang="en-US" b="1"/>
              <a:t>Claim, Evidence, Reasoning</a:t>
            </a:r>
            <a:r>
              <a:rPr lang="en-US" b="0"/>
              <a:t> section on Page 60. Discuss the page with the students – read the guiding questions by filling in the blanks and drawings pictures.</a:t>
            </a:r>
          </a:p>
          <a:p>
            <a:endParaRPr lang="en-US" b="0"/>
          </a:p>
          <a:p>
            <a:r>
              <a:rPr lang="en-US" b="1"/>
              <a:t>Rubric:</a:t>
            </a:r>
          </a:p>
          <a:p>
            <a:pPr marL="171450" indent="-171450">
              <a:buFont typeface="Arial" panose="020B0604020202020204" pitchFamily="34" charset="0"/>
              <a:buChar char="•"/>
            </a:pPr>
            <a:r>
              <a:rPr lang="en-US" b="0"/>
              <a:t>3 (Meets) – Students can define and identify one external part of an isopod. Students provide an idea of how the external part can help to solve a human problem. Students fill in the blank for the correct claim, draw the correct evidence statement, and identify the correct reason.</a:t>
            </a:r>
          </a:p>
          <a:p>
            <a:pPr marL="171450" indent="-171450">
              <a:buFont typeface="Arial" panose="020B0604020202020204" pitchFamily="34" charset="0"/>
              <a:buChar char="•"/>
            </a:pPr>
            <a:r>
              <a:rPr lang="en-US" b="0"/>
              <a:t>2 (Partially meets) – Students can define and identify one external part of an isopod. Students do not provide an idea of how the external part can help to solve a human problem. Two of the three CER are correct.</a:t>
            </a:r>
          </a:p>
          <a:p>
            <a:pPr marL="171450" indent="-171450">
              <a:buFont typeface="Arial" panose="020B0604020202020204" pitchFamily="34" charset="0"/>
              <a:buChar char="•"/>
            </a:pPr>
            <a:r>
              <a:rPr lang="en-US" b="0"/>
              <a:t>1 (Doesn’t meet) – Students cannot answer the above questions. One of the three components of CER is correct.</a:t>
            </a:r>
          </a:p>
          <a:p>
            <a:endParaRPr lang="en-US" b="0"/>
          </a:p>
        </p:txBody>
      </p:sp>
      <p:sp>
        <p:nvSpPr>
          <p:cNvPr id="4" name="Slide Number Placeholder 3">
            <a:extLst>
              <a:ext uri="{FF2B5EF4-FFF2-40B4-BE49-F238E27FC236}">
                <a16:creationId xmlns:a16="http://schemas.microsoft.com/office/drawing/2014/main" id="{2639EC97-57C6-475C-BFDD-4AAE6CC2D364}"/>
              </a:ext>
            </a:extLst>
          </p:cNvPr>
          <p:cNvSpPr>
            <a:spLocks noGrp="1"/>
          </p:cNvSpPr>
          <p:nvPr>
            <p:ph type="sldNum" sz="quarter" idx="5"/>
          </p:nvPr>
        </p:nvSpPr>
        <p:spPr/>
        <p:txBody>
          <a:bodyPr/>
          <a:lstStyle/>
          <a:p>
            <a:fld id="{F7C19E1B-9841-4947-956E-4E7489943B16}" type="slidenum">
              <a:rPr lang="en-US" smtClean="0"/>
              <a:t>27</a:t>
            </a:fld>
            <a:endParaRPr lang="en-US"/>
          </a:p>
        </p:txBody>
      </p:sp>
    </p:spTree>
    <p:extLst>
      <p:ext uri="{BB962C8B-B14F-4D97-AF65-F5344CB8AC3E}">
        <p14:creationId xmlns:p14="http://schemas.microsoft.com/office/powerpoint/2010/main" val="3897878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DFECD-514A-6758-D40A-1C1DDD0774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3B1423-ED15-160B-B126-74FE9364EE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9D8935-6C27-E3AD-521B-88CEEA3AB605}"/>
              </a:ext>
            </a:extLst>
          </p:cNvPr>
          <p:cNvSpPr>
            <a:spLocks noGrp="1"/>
          </p:cNvSpPr>
          <p:nvPr>
            <p:ph type="body" idx="1"/>
          </p:nvPr>
        </p:nvSpPr>
        <p:spPr/>
        <p:txBody>
          <a:bodyPr/>
          <a:lstStyle/>
          <a:p>
            <a:r>
              <a:rPr lang="en-US" b="0"/>
              <a:t>After exploring the concept of how external parts of animals can inspire human inventions, have students open their student guides to the </a:t>
            </a:r>
            <a:r>
              <a:rPr lang="en-US" b="1"/>
              <a:t>Claim, Evidence, Reasoning</a:t>
            </a:r>
            <a:r>
              <a:rPr lang="en-US" b="0"/>
              <a:t> section on Page 60. Discuss the page with the students – read the guiding questions by filling in the blanks and drawings pictures.</a:t>
            </a:r>
          </a:p>
          <a:p>
            <a:endParaRPr lang="en-US" b="0"/>
          </a:p>
          <a:p>
            <a:r>
              <a:rPr lang="en-US" b="1"/>
              <a:t>Rubric:</a:t>
            </a:r>
          </a:p>
          <a:p>
            <a:pPr marL="171450" indent="-171450">
              <a:buFont typeface="Arial" panose="020B0604020202020204" pitchFamily="34" charset="0"/>
              <a:buChar char="•"/>
            </a:pPr>
            <a:r>
              <a:rPr lang="en-US" b="0"/>
              <a:t>3 (Meets) – Students can define and identify one external part of an isopod. Students provide an idea of how the external part can help to solve a human problem. Students fill in the blank for the correct claim, draw the correct evidence statement, and identify the correct reason.</a:t>
            </a:r>
          </a:p>
          <a:p>
            <a:pPr marL="171450" indent="-171450">
              <a:buFont typeface="Arial" panose="020B0604020202020204" pitchFamily="34" charset="0"/>
              <a:buChar char="•"/>
            </a:pPr>
            <a:r>
              <a:rPr lang="en-US" b="0"/>
              <a:t>2 (Partially meets) – Students can define and identify one external part of an isopod. Students do not provide an idea of how the external part can help to solve a human problem. Two of the three CER are correct.</a:t>
            </a:r>
          </a:p>
          <a:p>
            <a:pPr marL="171450" indent="-171450">
              <a:buFont typeface="Arial" panose="020B0604020202020204" pitchFamily="34" charset="0"/>
              <a:buChar char="•"/>
            </a:pPr>
            <a:r>
              <a:rPr lang="en-US" b="0"/>
              <a:t>1 (Doesn’t meet) – Students cannot answer the above questions. One of the three components of CER is correct.</a:t>
            </a:r>
          </a:p>
          <a:p>
            <a:endParaRPr lang="en-US" b="0"/>
          </a:p>
        </p:txBody>
      </p:sp>
      <p:sp>
        <p:nvSpPr>
          <p:cNvPr id="4" name="Slide Number Placeholder 3">
            <a:extLst>
              <a:ext uri="{FF2B5EF4-FFF2-40B4-BE49-F238E27FC236}">
                <a16:creationId xmlns:a16="http://schemas.microsoft.com/office/drawing/2014/main" id="{702AEDC8-2045-FCC9-4F8F-8E3B2BA04F4F}"/>
              </a:ext>
            </a:extLst>
          </p:cNvPr>
          <p:cNvSpPr>
            <a:spLocks noGrp="1"/>
          </p:cNvSpPr>
          <p:nvPr>
            <p:ph type="sldNum" sz="quarter" idx="5"/>
          </p:nvPr>
        </p:nvSpPr>
        <p:spPr/>
        <p:txBody>
          <a:bodyPr/>
          <a:lstStyle/>
          <a:p>
            <a:fld id="{F7C19E1B-9841-4947-956E-4E7489943B16}" type="slidenum">
              <a:rPr lang="en-US" smtClean="0"/>
              <a:t>28</a:t>
            </a:fld>
            <a:endParaRPr lang="en-US"/>
          </a:p>
        </p:txBody>
      </p:sp>
    </p:spTree>
    <p:extLst>
      <p:ext uri="{BB962C8B-B14F-4D97-AF65-F5344CB8AC3E}">
        <p14:creationId xmlns:p14="http://schemas.microsoft.com/office/powerpoint/2010/main" val="4056070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DF4E6-7841-1996-917C-E589AB0A1F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21B350-6718-2B3E-C82C-8A520279C3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DE120E-5BE9-9AE2-F5AB-22B4BFBD76B9}"/>
              </a:ext>
            </a:extLst>
          </p:cNvPr>
          <p:cNvSpPr>
            <a:spLocks noGrp="1"/>
          </p:cNvSpPr>
          <p:nvPr>
            <p:ph type="body" idx="1"/>
          </p:nvPr>
        </p:nvSpPr>
        <p:spPr/>
        <p:txBody>
          <a:bodyPr/>
          <a:lstStyle/>
          <a:p>
            <a:r>
              <a:rPr lang="en-US" b="1" dirty="0"/>
              <a:t>English Language Arts</a:t>
            </a:r>
          </a:p>
          <a:p>
            <a:endParaRPr lang="en-US" b="0" dirty="0"/>
          </a:p>
          <a:p>
            <a:r>
              <a:rPr lang="en-US" b="0" dirty="0"/>
              <a:t>Write a short story where you pretend to be an armored animal. Tell about how your armor protects you from danger and other experiences within your day. Add pictures to help tell your </a:t>
            </a:r>
            <a:r>
              <a:rPr lang="en-US" b="0"/>
              <a:t>story.</a:t>
            </a:r>
            <a:endParaRPr lang="en-US" b="0" dirty="0"/>
          </a:p>
        </p:txBody>
      </p:sp>
      <p:sp>
        <p:nvSpPr>
          <p:cNvPr id="4" name="Slide Number Placeholder 3">
            <a:extLst>
              <a:ext uri="{FF2B5EF4-FFF2-40B4-BE49-F238E27FC236}">
                <a16:creationId xmlns:a16="http://schemas.microsoft.com/office/drawing/2014/main" id="{5DD8674C-56DD-72DD-0E62-F881433D2AD3}"/>
              </a:ext>
            </a:extLst>
          </p:cNvPr>
          <p:cNvSpPr>
            <a:spLocks noGrp="1"/>
          </p:cNvSpPr>
          <p:nvPr>
            <p:ph type="sldNum" sz="quarter" idx="5"/>
          </p:nvPr>
        </p:nvSpPr>
        <p:spPr/>
        <p:txBody>
          <a:bodyPr/>
          <a:lstStyle/>
          <a:p>
            <a:fld id="{F7C19E1B-9841-4947-956E-4E7489943B16}" type="slidenum">
              <a:rPr lang="en-US" smtClean="0"/>
              <a:t>29</a:t>
            </a:fld>
            <a:endParaRPr lang="en-US"/>
          </a:p>
        </p:txBody>
      </p:sp>
    </p:spTree>
    <p:extLst>
      <p:ext uri="{BB962C8B-B14F-4D97-AF65-F5344CB8AC3E}">
        <p14:creationId xmlns:p14="http://schemas.microsoft.com/office/powerpoint/2010/main" val="2228613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DDFC2-04CD-2F7E-083A-2F785063B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6F2DE-3FCC-0D4D-EE86-5410920669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ACD531-E179-D835-941C-943CD9DE1C04}"/>
              </a:ext>
            </a:extLst>
          </p:cNvPr>
          <p:cNvSpPr>
            <a:spLocks noGrp="1"/>
          </p:cNvSpPr>
          <p:nvPr>
            <p:ph type="body" idx="1"/>
          </p:nvPr>
        </p:nvSpPr>
        <p:spPr/>
        <p:txBody>
          <a:bodyPr/>
          <a:lstStyle/>
          <a:p>
            <a:r>
              <a:rPr lang="en-US" b="1" dirty="0"/>
              <a:t>Art</a:t>
            </a:r>
          </a:p>
          <a:p>
            <a:endParaRPr lang="en-US" b="0" dirty="0"/>
          </a:p>
          <a:p>
            <a:r>
              <a:rPr lang="en-US" b="0" dirty="0"/>
              <a:t>Collaborate or involve the art teacher. Make vests using large paper grocery bags and have each student create their own armor.</a:t>
            </a:r>
          </a:p>
        </p:txBody>
      </p:sp>
      <p:sp>
        <p:nvSpPr>
          <p:cNvPr id="4" name="Slide Number Placeholder 3">
            <a:extLst>
              <a:ext uri="{FF2B5EF4-FFF2-40B4-BE49-F238E27FC236}">
                <a16:creationId xmlns:a16="http://schemas.microsoft.com/office/drawing/2014/main" id="{859868DF-26CD-A00F-B768-3ADD135061B4}"/>
              </a:ext>
            </a:extLst>
          </p:cNvPr>
          <p:cNvSpPr>
            <a:spLocks noGrp="1"/>
          </p:cNvSpPr>
          <p:nvPr>
            <p:ph type="sldNum" sz="quarter" idx="5"/>
          </p:nvPr>
        </p:nvSpPr>
        <p:spPr/>
        <p:txBody>
          <a:bodyPr/>
          <a:lstStyle/>
          <a:p>
            <a:fld id="{F7C19E1B-9841-4947-956E-4E7489943B16}" type="slidenum">
              <a:rPr lang="en-US" smtClean="0"/>
              <a:t>30</a:t>
            </a:fld>
            <a:endParaRPr lang="en-US"/>
          </a:p>
        </p:txBody>
      </p:sp>
    </p:spTree>
    <p:extLst>
      <p:ext uri="{BB962C8B-B14F-4D97-AF65-F5344CB8AC3E}">
        <p14:creationId xmlns:p14="http://schemas.microsoft.com/office/powerpoint/2010/main" val="994357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50543-6215-EFE8-28A8-DDC8732107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CC52A9-2C7F-E0E2-3552-FEBC6B843C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FF3B51-3694-3764-AD77-A7170EA3C11D}"/>
              </a:ext>
            </a:extLst>
          </p:cNvPr>
          <p:cNvSpPr>
            <a:spLocks noGrp="1"/>
          </p:cNvSpPr>
          <p:nvPr>
            <p:ph type="body" idx="1"/>
          </p:nvPr>
        </p:nvSpPr>
        <p:spPr/>
        <p:txBody>
          <a:bodyPr/>
          <a:lstStyle/>
          <a:p>
            <a:r>
              <a:rPr lang="en-US" dirty="0"/>
              <a:t>Display photos of </a:t>
            </a:r>
            <a:r>
              <a:rPr lang="en-US" err="1"/>
              <a:t>ispods</a:t>
            </a:r>
            <a:r>
              <a:rPr lang="en-US" dirty="0"/>
              <a:t> (pill bugs, sow bugs, roly-poly) to the students from the </a:t>
            </a:r>
            <a:r>
              <a:rPr lang="en-US" i="1" dirty="0"/>
              <a:t>MDC Field Guide</a:t>
            </a:r>
            <a:r>
              <a:rPr lang="en-US" dirty="0"/>
              <a:t>. </a:t>
            </a:r>
            <a:r>
              <a:rPr lang="en-US" dirty="0">
                <a:hlinkClick r:id="rId3"/>
              </a:rPr>
              <a:t>Pillbugs and Sowbugs (Land Isopods) | Missouri Department of Conservation</a:t>
            </a:r>
          </a:p>
          <a:p>
            <a:endParaRPr lang="en-US" dirty="0"/>
          </a:p>
          <a:p>
            <a:r>
              <a:rPr lang="en-US" dirty="0"/>
              <a:t>Animal in Picture: Roly-Poly</a:t>
            </a:r>
          </a:p>
        </p:txBody>
      </p:sp>
      <p:sp>
        <p:nvSpPr>
          <p:cNvPr id="4" name="Slide Number Placeholder 3">
            <a:extLst>
              <a:ext uri="{FF2B5EF4-FFF2-40B4-BE49-F238E27FC236}">
                <a16:creationId xmlns:a16="http://schemas.microsoft.com/office/drawing/2014/main" id="{C10CFDC7-C101-49F4-B720-B6376D15C4B9}"/>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2738044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3272E-537D-1313-0045-239A749A27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0E7C20-32BC-EED4-BBD4-FE9A889700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F49CC4-7849-3F78-2E8E-DF29CD0169D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A92D809-78E9-1AB2-43CF-6E5D334D38FE}"/>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3412639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1135F-4C8A-30ED-D8F0-B2C22E83AB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F3D4E8-2544-6FAC-2D42-7B561FE73F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9482E7-8C89-DC63-DC54-99360A1CB49D}"/>
              </a:ext>
            </a:extLst>
          </p:cNvPr>
          <p:cNvSpPr>
            <a:spLocks noGrp="1"/>
          </p:cNvSpPr>
          <p:nvPr>
            <p:ph type="body" idx="1"/>
          </p:nvPr>
        </p:nvSpPr>
        <p:spPr/>
        <p:txBody>
          <a:bodyPr/>
          <a:lstStyle/>
          <a:p>
            <a:r>
              <a:rPr lang="en-US"/>
              <a:t>In the student guide, </a:t>
            </a:r>
            <a:r>
              <a:rPr lang="en-US" b="1"/>
              <a:t>Read Together 4B I Am a Roly-Poly </a:t>
            </a:r>
            <a:r>
              <a:rPr lang="en-US"/>
              <a:t>on Page 55:</a:t>
            </a:r>
          </a:p>
          <a:p>
            <a:endParaRPr lang="en-US"/>
          </a:p>
          <a:p>
            <a:r>
              <a:rPr lang="en-US" i="1"/>
              <a:t>(Sing to the tune of Itsy-Bitsy Spider)</a:t>
            </a:r>
          </a:p>
          <a:p>
            <a:r>
              <a:rPr lang="en-US"/>
              <a:t>I am a roly-poly. I have a crunchy shell.</a:t>
            </a:r>
          </a:p>
          <a:p>
            <a:r>
              <a:rPr lang="en-US"/>
              <a:t>I roll into a ball which protects me very well.</a:t>
            </a:r>
          </a:p>
          <a:p>
            <a:r>
              <a:rPr lang="en-US"/>
              <a:t>I am happy my armor protects me.</a:t>
            </a:r>
          </a:p>
          <a:p>
            <a:r>
              <a:rPr lang="en-US"/>
              <a:t>So I can crawl about, happy as can be.</a:t>
            </a:r>
          </a:p>
        </p:txBody>
      </p:sp>
      <p:sp>
        <p:nvSpPr>
          <p:cNvPr id="4" name="Slide Number Placeholder 3">
            <a:extLst>
              <a:ext uri="{FF2B5EF4-FFF2-40B4-BE49-F238E27FC236}">
                <a16:creationId xmlns:a16="http://schemas.microsoft.com/office/drawing/2014/main" id="{9D6C1DFA-EA7D-B585-D170-9473CFBA14FF}"/>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1434687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74C87-3FDA-E41E-1753-D2DF697027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EDEE09-A371-F155-1C11-92A0C8F5B4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31FDB0-F6E7-74C4-EA17-28A04D3D0FD3}"/>
              </a:ext>
            </a:extLst>
          </p:cNvPr>
          <p:cNvSpPr>
            <a:spLocks noGrp="1"/>
          </p:cNvSpPr>
          <p:nvPr>
            <p:ph type="body" idx="1"/>
          </p:nvPr>
        </p:nvSpPr>
        <p:spPr/>
        <p:txBody>
          <a:bodyPr/>
          <a:lstStyle/>
          <a:p>
            <a:r>
              <a:rPr lang="en-US"/>
              <a:t>Displaying the Missouri map of land isopods, point out to students that these isopods are found everywhere.</a:t>
            </a:r>
          </a:p>
        </p:txBody>
      </p:sp>
      <p:sp>
        <p:nvSpPr>
          <p:cNvPr id="4" name="Slide Number Placeholder 3">
            <a:extLst>
              <a:ext uri="{FF2B5EF4-FFF2-40B4-BE49-F238E27FC236}">
                <a16:creationId xmlns:a16="http://schemas.microsoft.com/office/drawing/2014/main" id="{CB85C3A2-9631-94AC-DE9A-824FB6CF89F6}"/>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4169223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935E5-D0CC-B2C9-48D8-15A34FB10B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323759-2C23-77DB-E3CB-171A54ABC4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F95149-966B-79A2-A8D8-94B3EB8F3C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68B9D3D-9E61-03CB-8B0F-0BF1EFA4B00C}"/>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2085443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3B385-030E-CF7F-892E-D394CA1F6A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C25AF3-429B-A00B-75F8-DB34A2EFAD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8883C0-6AE6-7938-844C-0CF00FDEC2BF}"/>
              </a:ext>
            </a:extLst>
          </p:cNvPr>
          <p:cNvSpPr>
            <a:spLocks noGrp="1"/>
          </p:cNvSpPr>
          <p:nvPr>
            <p:ph type="body" idx="1"/>
          </p:nvPr>
        </p:nvSpPr>
        <p:spPr/>
        <p:txBody>
          <a:bodyPr/>
          <a:lstStyle/>
          <a:p>
            <a:r>
              <a:rPr lang="en-US"/>
              <a:t>Take the class outside. Have students look in any cool, moist, dark environment around your school. Look under flowerpots, boards, rocks, bricks, fallen logs, anything in contact with the soil, etc. Collect at least one isopod for each student group in small dishes or magnifying containers for students to make observations. Use a moist paper towel to keep isopods alive and comfortable. Use magnifiers to aid observations.</a:t>
            </a:r>
          </a:p>
        </p:txBody>
      </p:sp>
      <p:sp>
        <p:nvSpPr>
          <p:cNvPr id="4" name="Slide Number Placeholder 3">
            <a:extLst>
              <a:ext uri="{FF2B5EF4-FFF2-40B4-BE49-F238E27FC236}">
                <a16:creationId xmlns:a16="http://schemas.microsoft.com/office/drawing/2014/main" id="{7C46F18A-A8A7-3B89-EF09-EEB20CADF977}"/>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2474850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91E6D-425C-4F44-E065-6BB2A934A9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540344-B9DB-1F38-E71D-47E0A8C803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539627-9DA0-9B63-A1CC-EA8F8C6E89EB}"/>
              </a:ext>
            </a:extLst>
          </p:cNvPr>
          <p:cNvSpPr>
            <a:spLocks noGrp="1"/>
          </p:cNvSpPr>
          <p:nvPr>
            <p:ph type="body" idx="1"/>
          </p:nvPr>
        </p:nvSpPr>
        <p:spPr/>
        <p:txBody>
          <a:bodyPr/>
          <a:lstStyle/>
          <a:p>
            <a:r>
              <a:rPr lang="en-US"/>
              <a:t>Encourage students to observe isopod behavior and discuss observations.</a:t>
            </a:r>
          </a:p>
        </p:txBody>
      </p:sp>
      <p:sp>
        <p:nvSpPr>
          <p:cNvPr id="4" name="Slide Number Placeholder 3">
            <a:extLst>
              <a:ext uri="{FF2B5EF4-FFF2-40B4-BE49-F238E27FC236}">
                <a16:creationId xmlns:a16="http://schemas.microsoft.com/office/drawing/2014/main" id="{2DB4DF99-0813-F801-9432-35AF406EF2DC}"/>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664840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3741-6D60-6431-A7C3-4567837D3C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EE6E76-2AA2-578E-C7DF-6C46F7EB02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FB0AD8-67D0-FCD3-D102-90819A022D60}"/>
              </a:ext>
            </a:extLst>
          </p:cNvPr>
          <p:cNvSpPr>
            <a:spLocks noGrp="1"/>
          </p:cNvSpPr>
          <p:nvPr>
            <p:ph type="dt" sz="half" idx="10"/>
          </p:nvPr>
        </p:nvSpPr>
        <p:spPr/>
        <p:txBody>
          <a:bodyPr/>
          <a:lstStyle/>
          <a:p>
            <a:fld id="{3E555CEF-0717-41F9-B865-3995B51ADCF7}" type="datetimeFigureOut">
              <a:rPr lang="en-US" smtClean="0"/>
              <a:t>8/14/2025</a:t>
            </a:fld>
            <a:endParaRPr lang="en-US"/>
          </a:p>
        </p:txBody>
      </p:sp>
      <p:sp>
        <p:nvSpPr>
          <p:cNvPr id="5" name="Footer Placeholder 4">
            <a:extLst>
              <a:ext uri="{FF2B5EF4-FFF2-40B4-BE49-F238E27FC236}">
                <a16:creationId xmlns:a16="http://schemas.microsoft.com/office/drawing/2014/main" id="{9BB114DB-BFA9-F643-D4BA-9BE2075E5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C56C15-9D5E-C2A8-43D0-5AC06AD4B932}"/>
              </a:ext>
            </a:extLst>
          </p:cNvPr>
          <p:cNvSpPr>
            <a:spLocks noGrp="1"/>
          </p:cNvSpPr>
          <p:nvPr>
            <p:ph type="sldNum" sz="quarter" idx="12"/>
          </p:nvPr>
        </p:nvSpPr>
        <p:spPr/>
        <p:txBody>
          <a:bodyPr/>
          <a:lstStyle/>
          <a:p>
            <a:fld id="{181741B9-27D9-46F8-84D3-9587DAD5CBC9}" type="slidenum">
              <a:rPr lang="en-US" smtClean="0"/>
              <a:t>‹#›</a:t>
            </a:fld>
            <a:endParaRPr lang="en-US"/>
          </a:p>
        </p:txBody>
      </p:sp>
    </p:spTree>
    <p:extLst>
      <p:ext uri="{BB962C8B-B14F-4D97-AF65-F5344CB8AC3E}">
        <p14:creationId xmlns:p14="http://schemas.microsoft.com/office/powerpoint/2010/main" val="1741784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F7D4-05D1-1857-EAEF-F513FF46C4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6A8EF0-0DB4-CF44-C11A-9AF07C7C2C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CFAA71-ED7D-E73A-5202-84B4DE0652E2}"/>
              </a:ext>
            </a:extLst>
          </p:cNvPr>
          <p:cNvSpPr>
            <a:spLocks noGrp="1"/>
          </p:cNvSpPr>
          <p:nvPr>
            <p:ph type="dt" sz="half" idx="10"/>
          </p:nvPr>
        </p:nvSpPr>
        <p:spPr/>
        <p:txBody>
          <a:bodyPr/>
          <a:lstStyle/>
          <a:p>
            <a:fld id="{3E555CEF-0717-41F9-B865-3995B51ADCF7}" type="datetimeFigureOut">
              <a:rPr lang="en-US" smtClean="0"/>
              <a:t>8/14/2025</a:t>
            </a:fld>
            <a:endParaRPr lang="en-US"/>
          </a:p>
        </p:txBody>
      </p:sp>
      <p:sp>
        <p:nvSpPr>
          <p:cNvPr id="5" name="Footer Placeholder 4">
            <a:extLst>
              <a:ext uri="{FF2B5EF4-FFF2-40B4-BE49-F238E27FC236}">
                <a16:creationId xmlns:a16="http://schemas.microsoft.com/office/drawing/2014/main" id="{8464CECB-F9EF-5033-4ECD-5925288175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75C1D5-41E0-18CE-AAD1-C7F642846164}"/>
              </a:ext>
            </a:extLst>
          </p:cNvPr>
          <p:cNvSpPr>
            <a:spLocks noGrp="1"/>
          </p:cNvSpPr>
          <p:nvPr>
            <p:ph type="sldNum" sz="quarter" idx="12"/>
          </p:nvPr>
        </p:nvSpPr>
        <p:spPr/>
        <p:txBody>
          <a:bodyPr/>
          <a:lstStyle/>
          <a:p>
            <a:fld id="{181741B9-27D9-46F8-84D3-9587DAD5CBC9}" type="slidenum">
              <a:rPr lang="en-US" smtClean="0"/>
              <a:t>‹#›</a:t>
            </a:fld>
            <a:endParaRPr lang="en-US"/>
          </a:p>
        </p:txBody>
      </p:sp>
    </p:spTree>
    <p:extLst>
      <p:ext uri="{BB962C8B-B14F-4D97-AF65-F5344CB8AC3E}">
        <p14:creationId xmlns:p14="http://schemas.microsoft.com/office/powerpoint/2010/main" val="1261666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74760F-608B-122D-33A0-7B5FC5DCDC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63CA1A-E528-AC2C-487C-FC5F0BEA61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BD6DC3-B4CC-2504-295B-1461F563E0B0}"/>
              </a:ext>
            </a:extLst>
          </p:cNvPr>
          <p:cNvSpPr>
            <a:spLocks noGrp="1"/>
          </p:cNvSpPr>
          <p:nvPr>
            <p:ph type="dt" sz="half" idx="10"/>
          </p:nvPr>
        </p:nvSpPr>
        <p:spPr/>
        <p:txBody>
          <a:bodyPr/>
          <a:lstStyle/>
          <a:p>
            <a:fld id="{3E555CEF-0717-41F9-B865-3995B51ADCF7}" type="datetimeFigureOut">
              <a:rPr lang="en-US" smtClean="0"/>
              <a:t>8/14/2025</a:t>
            </a:fld>
            <a:endParaRPr lang="en-US"/>
          </a:p>
        </p:txBody>
      </p:sp>
      <p:sp>
        <p:nvSpPr>
          <p:cNvPr id="5" name="Footer Placeholder 4">
            <a:extLst>
              <a:ext uri="{FF2B5EF4-FFF2-40B4-BE49-F238E27FC236}">
                <a16:creationId xmlns:a16="http://schemas.microsoft.com/office/drawing/2014/main" id="{58F0C6AB-0E54-0192-2E48-5D7962616C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F44D61-1C0C-563F-9C1D-DB0B902D4521}"/>
              </a:ext>
            </a:extLst>
          </p:cNvPr>
          <p:cNvSpPr>
            <a:spLocks noGrp="1"/>
          </p:cNvSpPr>
          <p:nvPr>
            <p:ph type="sldNum" sz="quarter" idx="12"/>
          </p:nvPr>
        </p:nvSpPr>
        <p:spPr/>
        <p:txBody>
          <a:bodyPr/>
          <a:lstStyle/>
          <a:p>
            <a:fld id="{181741B9-27D9-46F8-84D3-9587DAD5CBC9}" type="slidenum">
              <a:rPr lang="en-US" smtClean="0"/>
              <a:t>‹#›</a:t>
            </a:fld>
            <a:endParaRPr lang="en-US"/>
          </a:p>
        </p:txBody>
      </p:sp>
    </p:spTree>
    <p:extLst>
      <p:ext uri="{BB962C8B-B14F-4D97-AF65-F5344CB8AC3E}">
        <p14:creationId xmlns:p14="http://schemas.microsoft.com/office/powerpoint/2010/main" val="290795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20935-CE0E-494D-2054-7EF75A32B3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23E27D-023C-67DB-7E47-52986BEA85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2ABB6E-E598-3B4B-89EA-796C3815BE4B}"/>
              </a:ext>
            </a:extLst>
          </p:cNvPr>
          <p:cNvSpPr>
            <a:spLocks noGrp="1"/>
          </p:cNvSpPr>
          <p:nvPr>
            <p:ph type="dt" sz="half" idx="10"/>
          </p:nvPr>
        </p:nvSpPr>
        <p:spPr/>
        <p:txBody>
          <a:bodyPr/>
          <a:lstStyle/>
          <a:p>
            <a:fld id="{3E555CEF-0717-41F9-B865-3995B51ADCF7}" type="datetimeFigureOut">
              <a:rPr lang="en-US" smtClean="0"/>
              <a:t>8/14/2025</a:t>
            </a:fld>
            <a:endParaRPr lang="en-US"/>
          </a:p>
        </p:txBody>
      </p:sp>
      <p:sp>
        <p:nvSpPr>
          <p:cNvPr id="5" name="Footer Placeholder 4">
            <a:extLst>
              <a:ext uri="{FF2B5EF4-FFF2-40B4-BE49-F238E27FC236}">
                <a16:creationId xmlns:a16="http://schemas.microsoft.com/office/drawing/2014/main" id="{6C14CDB5-7E64-B639-C99F-6792FDD37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2F90DB-E2F8-8361-C5E6-8EFAC327B733}"/>
              </a:ext>
            </a:extLst>
          </p:cNvPr>
          <p:cNvSpPr>
            <a:spLocks noGrp="1"/>
          </p:cNvSpPr>
          <p:nvPr>
            <p:ph type="sldNum" sz="quarter" idx="12"/>
          </p:nvPr>
        </p:nvSpPr>
        <p:spPr/>
        <p:txBody>
          <a:bodyPr/>
          <a:lstStyle/>
          <a:p>
            <a:fld id="{181741B9-27D9-46F8-84D3-9587DAD5CBC9}" type="slidenum">
              <a:rPr lang="en-US" smtClean="0"/>
              <a:t>‹#›</a:t>
            </a:fld>
            <a:endParaRPr lang="en-US"/>
          </a:p>
        </p:txBody>
      </p:sp>
    </p:spTree>
    <p:extLst>
      <p:ext uri="{BB962C8B-B14F-4D97-AF65-F5344CB8AC3E}">
        <p14:creationId xmlns:p14="http://schemas.microsoft.com/office/powerpoint/2010/main" val="3574938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AF490-633B-FD46-EC37-6EAD12C799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AAE5F8-1385-0594-77E2-34F17B4412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0C8771-1F50-684D-6949-CF57FDBD9EC7}"/>
              </a:ext>
            </a:extLst>
          </p:cNvPr>
          <p:cNvSpPr>
            <a:spLocks noGrp="1"/>
          </p:cNvSpPr>
          <p:nvPr>
            <p:ph type="dt" sz="half" idx="10"/>
          </p:nvPr>
        </p:nvSpPr>
        <p:spPr/>
        <p:txBody>
          <a:bodyPr/>
          <a:lstStyle/>
          <a:p>
            <a:fld id="{3E555CEF-0717-41F9-B865-3995B51ADCF7}" type="datetimeFigureOut">
              <a:rPr lang="en-US" smtClean="0"/>
              <a:t>8/14/2025</a:t>
            </a:fld>
            <a:endParaRPr lang="en-US"/>
          </a:p>
        </p:txBody>
      </p:sp>
      <p:sp>
        <p:nvSpPr>
          <p:cNvPr id="5" name="Footer Placeholder 4">
            <a:extLst>
              <a:ext uri="{FF2B5EF4-FFF2-40B4-BE49-F238E27FC236}">
                <a16:creationId xmlns:a16="http://schemas.microsoft.com/office/drawing/2014/main" id="{71E813D8-0F58-491A-59F0-E8BC42BA5F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4E91DA-5CD8-B705-9E81-C72E12E8840E}"/>
              </a:ext>
            </a:extLst>
          </p:cNvPr>
          <p:cNvSpPr>
            <a:spLocks noGrp="1"/>
          </p:cNvSpPr>
          <p:nvPr>
            <p:ph type="sldNum" sz="quarter" idx="12"/>
          </p:nvPr>
        </p:nvSpPr>
        <p:spPr/>
        <p:txBody>
          <a:bodyPr/>
          <a:lstStyle/>
          <a:p>
            <a:fld id="{181741B9-27D9-46F8-84D3-9587DAD5CBC9}" type="slidenum">
              <a:rPr lang="en-US" smtClean="0"/>
              <a:t>‹#›</a:t>
            </a:fld>
            <a:endParaRPr lang="en-US"/>
          </a:p>
        </p:txBody>
      </p:sp>
    </p:spTree>
    <p:extLst>
      <p:ext uri="{BB962C8B-B14F-4D97-AF65-F5344CB8AC3E}">
        <p14:creationId xmlns:p14="http://schemas.microsoft.com/office/powerpoint/2010/main" val="1687554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995FE-F0C2-1D21-9CAD-BECC5569D1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6EF4CF-D4B4-47CB-1FC6-6B149A3EFE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D376F0-7D8E-B75E-1B3B-1BE5FD17E3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4C7CC3-DD59-9B91-3E1F-525DB42E7BAC}"/>
              </a:ext>
            </a:extLst>
          </p:cNvPr>
          <p:cNvSpPr>
            <a:spLocks noGrp="1"/>
          </p:cNvSpPr>
          <p:nvPr>
            <p:ph type="dt" sz="half" idx="10"/>
          </p:nvPr>
        </p:nvSpPr>
        <p:spPr/>
        <p:txBody>
          <a:bodyPr/>
          <a:lstStyle/>
          <a:p>
            <a:fld id="{3E555CEF-0717-41F9-B865-3995B51ADCF7}" type="datetimeFigureOut">
              <a:rPr lang="en-US" smtClean="0"/>
              <a:t>8/14/2025</a:t>
            </a:fld>
            <a:endParaRPr lang="en-US"/>
          </a:p>
        </p:txBody>
      </p:sp>
      <p:sp>
        <p:nvSpPr>
          <p:cNvPr id="6" name="Footer Placeholder 5">
            <a:extLst>
              <a:ext uri="{FF2B5EF4-FFF2-40B4-BE49-F238E27FC236}">
                <a16:creationId xmlns:a16="http://schemas.microsoft.com/office/drawing/2014/main" id="{161AC0F6-5AC2-85A0-5AB2-72088853EC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B285F7-FC16-D614-DD7E-8D04B1319D7E}"/>
              </a:ext>
            </a:extLst>
          </p:cNvPr>
          <p:cNvSpPr>
            <a:spLocks noGrp="1"/>
          </p:cNvSpPr>
          <p:nvPr>
            <p:ph type="sldNum" sz="quarter" idx="12"/>
          </p:nvPr>
        </p:nvSpPr>
        <p:spPr/>
        <p:txBody>
          <a:bodyPr/>
          <a:lstStyle/>
          <a:p>
            <a:fld id="{181741B9-27D9-46F8-84D3-9587DAD5CBC9}" type="slidenum">
              <a:rPr lang="en-US" smtClean="0"/>
              <a:t>‹#›</a:t>
            </a:fld>
            <a:endParaRPr lang="en-US"/>
          </a:p>
        </p:txBody>
      </p:sp>
    </p:spTree>
    <p:extLst>
      <p:ext uri="{BB962C8B-B14F-4D97-AF65-F5344CB8AC3E}">
        <p14:creationId xmlns:p14="http://schemas.microsoft.com/office/powerpoint/2010/main" val="2239982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6A068-D3F3-B1CB-AB7C-EB07272C28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44DC4D-8362-E2DB-4B5B-23B770A2A8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D6178E-0EFB-1A60-CE10-7CCC1AE76B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36885E-F439-57FD-8DA1-8D5069A242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96871D-5DDA-9775-6BD3-7D70082139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10C5F3-172E-490D-F508-9788A4B8FC03}"/>
              </a:ext>
            </a:extLst>
          </p:cNvPr>
          <p:cNvSpPr>
            <a:spLocks noGrp="1"/>
          </p:cNvSpPr>
          <p:nvPr>
            <p:ph type="dt" sz="half" idx="10"/>
          </p:nvPr>
        </p:nvSpPr>
        <p:spPr/>
        <p:txBody>
          <a:bodyPr/>
          <a:lstStyle/>
          <a:p>
            <a:fld id="{3E555CEF-0717-41F9-B865-3995B51ADCF7}" type="datetimeFigureOut">
              <a:rPr lang="en-US" smtClean="0"/>
              <a:t>8/14/2025</a:t>
            </a:fld>
            <a:endParaRPr lang="en-US"/>
          </a:p>
        </p:txBody>
      </p:sp>
      <p:sp>
        <p:nvSpPr>
          <p:cNvPr id="8" name="Footer Placeholder 7">
            <a:extLst>
              <a:ext uri="{FF2B5EF4-FFF2-40B4-BE49-F238E27FC236}">
                <a16:creationId xmlns:a16="http://schemas.microsoft.com/office/drawing/2014/main" id="{37C8782D-4613-DFBB-57D7-F09029C8CE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E945F3-83D4-5C10-D20B-D524B7A5EBB8}"/>
              </a:ext>
            </a:extLst>
          </p:cNvPr>
          <p:cNvSpPr>
            <a:spLocks noGrp="1"/>
          </p:cNvSpPr>
          <p:nvPr>
            <p:ph type="sldNum" sz="quarter" idx="12"/>
          </p:nvPr>
        </p:nvSpPr>
        <p:spPr/>
        <p:txBody>
          <a:bodyPr/>
          <a:lstStyle/>
          <a:p>
            <a:fld id="{181741B9-27D9-46F8-84D3-9587DAD5CBC9}" type="slidenum">
              <a:rPr lang="en-US" smtClean="0"/>
              <a:t>‹#›</a:t>
            </a:fld>
            <a:endParaRPr lang="en-US"/>
          </a:p>
        </p:txBody>
      </p:sp>
    </p:spTree>
    <p:extLst>
      <p:ext uri="{BB962C8B-B14F-4D97-AF65-F5344CB8AC3E}">
        <p14:creationId xmlns:p14="http://schemas.microsoft.com/office/powerpoint/2010/main" val="1839317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9A591-8CB6-C048-C46D-00B6523DDC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CE72A-54A6-6911-B5E0-72213ACFA46E}"/>
              </a:ext>
            </a:extLst>
          </p:cNvPr>
          <p:cNvSpPr>
            <a:spLocks noGrp="1"/>
          </p:cNvSpPr>
          <p:nvPr>
            <p:ph type="dt" sz="half" idx="10"/>
          </p:nvPr>
        </p:nvSpPr>
        <p:spPr/>
        <p:txBody>
          <a:bodyPr/>
          <a:lstStyle/>
          <a:p>
            <a:fld id="{3E555CEF-0717-41F9-B865-3995B51ADCF7}" type="datetimeFigureOut">
              <a:rPr lang="en-US" smtClean="0"/>
              <a:t>8/14/2025</a:t>
            </a:fld>
            <a:endParaRPr lang="en-US"/>
          </a:p>
        </p:txBody>
      </p:sp>
      <p:sp>
        <p:nvSpPr>
          <p:cNvPr id="4" name="Footer Placeholder 3">
            <a:extLst>
              <a:ext uri="{FF2B5EF4-FFF2-40B4-BE49-F238E27FC236}">
                <a16:creationId xmlns:a16="http://schemas.microsoft.com/office/drawing/2014/main" id="{2883EA97-089B-F083-E886-D104FB016E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E3ED3A-0987-3692-599D-C3AC7DB90C3C}"/>
              </a:ext>
            </a:extLst>
          </p:cNvPr>
          <p:cNvSpPr>
            <a:spLocks noGrp="1"/>
          </p:cNvSpPr>
          <p:nvPr>
            <p:ph type="sldNum" sz="quarter" idx="12"/>
          </p:nvPr>
        </p:nvSpPr>
        <p:spPr/>
        <p:txBody>
          <a:bodyPr/>
          <a:lstStyle/>
          <a:p>
            <a:fld id="{181741B9-27D9-46F8-84D3-9587DAD5CBC9}" type="slidenum">
              <a:rPr lang="en-US" smtClean="0"/>
              <a:t>‹#›</a:t>
            </a:fld>
            <a:endParaRPr lang="en-US"/>
          </a:p>
        </p:txBody>
      </p:sp>
    </p:spTree>
    <p:extLst>
      <p:ext uri="{BB962C8B-B14F-4D97-AF65-F5344CB8AC3E}">
        <p14:creationId xmlns:p14="http://schemas.microsoft.com/office/powerpoint/2010/main" val="44308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2E5A22-44D8-D89C-045C-6210B791EE90}"/>
              </a:ext>
            </a:extLst>
          </p:cNvPr>
          <p:cNvSpPr>
            <a:spLocks noGrp="1"/>
          </p:cNvSpPr>
          <p:nvPr>
            <p:ph type="dt" sz="half" idx="10"/>
          </p:nvPr>
        </p:nvSpPr>
        <p:spPr/>
        <p:txBody>
          <a:bodyPr/>
          <a:lstStyle/>
          <a:p>
            <a:fld id="{3E555CEF-0717-41F9-B865-3995B51ADCF7}" type="datetimeFigureOut">
              <a:rPr lang="en-US" smtClean="0"/>
              <a:t>8/14/2025</a:t>
            </a:fld>
            <a:endParaRPr lang="en-US"/>
          </a:p>
        </p:txBody>
      </p:sp>
      <p:sp>
        <p:nvSpPr>
          <p:cNvPr id="3" name="Footer Placeholder 2">
            <a:extLst>
              <a:ext uri="{FF2B5EF4-FFF2-40B4-BE49-F238E27FC236}">
                <a16:creationId xmlns:a16="http://schemas.microsoft.com/office/drawing/2014/main" id="{612F1693-7C27-E5F8-9C7A-EA00D3F8B6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40D31F-A399-A449-C5B5-D211474FB729}"/>
              </a:ext>
            </a:extLst>
          </p:cNvPr>
          <p:cNvSpPr>
            <a:spLocks noGrp="1"/>
          </p:cNvSpPr>
          <p:nvPr>
            <p:ph type="sldNum" sz="quarter" idx="12"/>
          </p:nvPr>
        </p:nvSpPr>
        <p:spPr/>
        <p:txBody>
          <a:bodyPr/>
          <a:lstStyle/>
          <a:p>
            <a:fld id="{181741B9-27D9-46F8-84D3-9587DAD5CBC9}" type="slidenum">
              <a:rPr lang="en-US" smtClean="0"/>
              <a:t>‹#›</a:t>
            </a:fld>
            <a:endParaRPr lang="en-US"/>
          </a:p>
        </p:txBody>
      </p:sp>
    </p:spTree>
    <p:extLst>
      <p:ext uri="{BB962C8B-B14F-4D97-AF65-F5344CB8AC3E}">
        <p14:creationId xmlns:p14="http://schemas.microsoft.com/office/powerpoint/2010/main" val="2435137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7C642-DB12-C99C-4FAD-F9021FCE41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789E3A-6AC5-CA78-BCE6-5CF4833AD1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858CEF-C46F-870E-2916-1B79FBEC75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53AC58-F60C-AF89-974D-9F4FD60F347B}"/>
              </a:ext>
            </a:extLst>
          </p:cNvPr>
          <p:cNvSpPr>
            <a:spLocks noGrp="1"/>
          </p:cNvSpPr>
          <p:nvPr>
            <p:ph type="dt" sz="half" idx="10"/>
          </p:nvPr>
        </p:nvSpPr>
        <p:spPr/>
        <p:txBody>
          <a:bodyPr/>
          <a:lstStyle/>
          <a:p>
            <a:fld id="{3E555CEF-0717-41F9-B865-3995B51ADCF7}" type="datetimeFigureOut">
              <a:rPr lang="en-US" smtClean="0"/>
              <a:t>8/14/2025</a:t>
            </a:fld>
            <a:endParaRPr lang="en-US"/>
          </a:p>
        </p:txBody>
      </p:sp>
      <p:sp>
        <p:nvSpPr>
          <p:cNvPr id="6" name="Footer Placeholder 5">
            <a:extLst>
              <a:ext uri="{FF2B5EF4-FFF2-40B4-BE49-F238E27FC236}">
                <a16:creationId xmlns:a16="http://schemas.microsoft.com/office/drawing/2014/main" id="{1978AC7C-9B71-EB93-C2A3-94F78F851B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54213C-5338-2697-3471-754D76BD201F}"/>
              </a:ext>
            </a:extLst>
          </p:cNvPr>
          <p:cNvSpPr>
            <a:spLocks noGrp="1"/>
          </p:cNvSpPr>
          <p:nvPr>
            <p:ph type="sldNum" sz="quarter" idx="12"/>
          </p:nvPr>
        </p:nvSpPr>
        <p:spPr/>
        <p:txBody>
          <a:bodyPr/>
          <a:lstStyle/>
          <a:p>
            <a:fld id="{181741B9-27D9-46F8-84D3-9587DAD5CBC9}" type="slidenum">
              <a:rPr lang="en-US" smtClean="0"/>
              <a:t>‹#›</a:t>
            </a:fld>
            <a:endParaRPr lang="en-US"/>
          </a:p>
        </p:txBody>
      </p:sp>
    </p:spTree>
    <p:extLst>
      <p:ext uri="{BB962C8B-B14F-4D97-AF65-F5344CB8AC3E}">
        <p14:creationId xmlns:p14="http://schemas.microsoft.com/office/powerpoint/2010/main" val="168597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B7A2D-3F1D-5A34-5FBC-8FE62BAA74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9E0FF2-14F8-9DCB-C8A0-1D348289E8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4350B0-7A87-03F5-9E20-FA2ACD11F8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CAED34-4D93-5577-6A09-6AEB847754D2}"/>
              </a:ext>
            </a:extLst>
          </p:cNvPr>
          <p:cNvSpPr>
            <a:spLocks noGrp="1"/>
          </p:cNvSpPr>
          <p:nvPr>
            <p:ph type="dt" sz="half" idx="10"/>
          </p:nvPr>
        </p:nvSpPr>
        <p:spPr/>
        <p:txBody>
          <a:bodyPr/>
          <a:lstStyle/>
          <a:p>
            <a:fld id="{3E555CEF-0717-41F9-B865-3995B51ADCF7}" type="datetimeFigureOut">
              <a:rPr lang="en-US" smtClean="0"/>
              <a:t>8/14/2025</a:t>
            </a:fld>
            <a:endParaRPr lang="en-US"/>
          </a:p>
        </p:txBody>
      </p:sp>
      <p:sp>
        <p:nvSpPr>
          <p:cNvPr id="6" name="Footer Placeholder 5">
            <a:extLst>
              <a:ext uri="{FF2B5EF4-FFF2-40B4-BE49-F238E27FC236}">
                <a16:creationId xmlns:a16="http://schemas.microsoft.com/office/drawing/2014/main" id="{26EA16A0-657A-63D7-FBED-655D5A61A4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943DDD-69FE-4D5B-D802-1E56AF9FBA6D}"/>
              </a:ext>
            </a:extLst>
          </p:cNvPr>
          <p:cNvSpPr>
            <a:spLocks noGrp="1"/>
          </p:cNvSpPr>
          <p:nvPr>
            <p:ph type="sldNum" sz="quarter" idx="12"/>
          </p:nvPr>
        </p:nvSpPr>
        <p:spPr/>
        <p:txBody>
          <a:bodyPr/>
          <a:lstStyle/>
          <a:p>
            <a:fld id="{181741B9-27D9-46F8-84D3-9587DAD5CBC9}" type="slidenum">
              <a:rPr lang="en-US" smtClean="0"/>
              <a:t>‹#›</a:t>
            </a:fld>
            <a:endParaRPr lang="en-US"/>
          </a:p>
        </p:txBody>
      </p:sp>
    </p:spTree>
    <p:extLst>
      <p:ext uri="{BB962C8B-B14F-4D97-AF65-F5344CB8AC3E}">
        <p14:creationId xmlns:p14="http://schemas.microsoft.com/office/powerpoint/2010/main" val="408146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58222E-3D82-76F4-F430-4D1D56CDF6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54E44C-849B-27F2-192F-61E8E943F9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9C933-904C-AE00-D8C8-116E0C0E36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555CEF-0717-41F9-B865-3995B51ADCF7}" type="datetimeFigureOut">
              <a:rPr lang="en-US" smtClean="0"/>
              <a:t>8/14/2025</a:t>
            </a:fld>
            <a:endParaRPr lang="en-US"/>
          </a:p>
        </p:txBody>
      </p:sp>
      <p:sp>
        <p:nvSpPr>
          <p:cNvPr id="5" name="Footer Placeholder 4">
            <a:extLst>
              <a:ext uri="{FF2B5EF4-FFF2-40B4-BE49-F238E27FC236}">
                <a16:creationId xmlns:a16="http://schemas.microsoft.com/office/drawing/2014/main" id="{5426DC86-7E01-0130-C260-6A95BAA8AF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D4CED8F-33C7-73AC-AEBA-84667E9DFE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1741B9-27D9-46F8-84D3-9587DAD5CBC9}" type="slidenum">
              <a:rPr lang="en-US" smtClean="0"/>
              <a:t>‹#›</a:t>
            </a:fld>
            <a:endParaRPr lang="en-US"/>
          </a:p>
        </p:txBody>
      </p:sp>
    </p:spTree>
    <p:extLst>
      <p:ext uri="{BB962C8B-B14F-4D97-AF65-F5344CB8AC3E}">
        <p14:creationId xmlns:p14="http://schemas.microsoft.com/office/powerpoint/2010/main" val="3117102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d&amp;#95;Exploring&amp;#95;0201">
            <a:extLst>
              <a:ext uri="{FF2B5EF4-FFF2-40B4-BE49-F238E27FC236}">
                <a16:creationId xmlns:a16="http://schemas.microsoft.com/office/drawing/2014/main" id="{5E1CDC13-F636-2F33-C49C-1B4A5AE81590}"/>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flipH="1">
            <a:off x="191" y="0"/>
            <a:ext cx="12216563" cy="6575087"/>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DB86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C34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9756382" y="3055311"/>
            <a:ext cx="753762" cy="4191368"/>
          </a:xfrm>
          <a:prstGeom prst="snip2Same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0B5F4BA-32CC-A69E-DA12-17F1BD4F5991}"/>
              </a:ext>
            </a:extLst>
          </p:cNvPr>
          <p:cNvSpPr txBox="1"/>
          <p:nvPr/>
        </p:nvSpPr>
        <p:spPr>
          <a:xfrm>
            <a:off x="3408218" y="4889384"/>
            <a:ext cx="8820723" cy="523220"/>
          </a:xfrm>
          <a:prstGeom prst="rect">
            <a:avLst/>
          </a:prstGeom>
          <a:noFill/>
        </p:spPr>
        <p:txBody>
          <a:bodyPr wrap="square">
            <a:spAutoFit/>
          </a:bodyPr>
          <a:lstStyle/>
          <a:p>
            <a:pPr algn="r"/>
            <a:r>
              <a:rPr lang="en-US" sz="2800" b="1">
                <a:latin typeface="Bitter" pitchFamily="2" charset="0"/>
              </a:rPr>
              <a:t>4B: Inspired by Animals</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Exploring</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66189-01E6-84D8-F951-A346261124D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2FC3D6C-8BCF-EC89-9724-E22050E58F6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436EE1C-6095-8D33-E330-713F4C14A62F}"/>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C1E3E58C-84F2-B52D-B025-5DFB3BCB3CAC}"/>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4B Inspired by Animals: Explore</a:t>
            </a:r>
          </a:p>
        </p:txBody>
      </p:sp>
      <p:sp>
        <p:nvSpPr>
          <p:cNvPr id="12" name="TextBox 11">
            <a:extLst>
              <a:ext uri="{FF2B5EF4-FFF2-40B4-BE49-F238E27FC236}">
                <a16:creationId xmlns:a16="http://schemas.microsoft.com/office/drawing/2014/main" id="{196B481B-34EE-E34F-FF12-972A3B363B62}"/>
              </a:ext>
            </a:extLst>
          </p:cNvPr>
          <p:cNvSpPr txBox="1"/>
          <p:nvPr/>
        </p:nvSpPr>
        <p:spPr>
          <a:xfrm>
            <a:off x="2097638" y="1544826"/>
            <a:ext cx="7996724" cy="3046988"/>
          </a:xfrm>
          <a:prstGeom prst="rect">
            <a:avLst/>
          </a:prstGeom>
          <a:noFill/>
        </p:spPr>
        <p:txBody>
          <a:bodyPr wrap="square">
            <a:spAutoFit/>
          </a:bodyPr>
          <a:lstStyle/>
          <a:p>
            <a:pPr algn="ctr"/>
            <a:r>
              <a:rPr lang="en-US" sz="4800">
                <a:latin typeface="Avenir Next LT Pro" panose="020B0504020202020204" pitchFamily="34" charset="0"/>
              </a:rPr>
              <a:t>What directions do isopods turn? </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Right or left, and how often?</a:t>
            </a:r>
          </a:p>
        </p:txBody>
      </p:sp>
      <p:sp>
        <p:nvSpPr>
          <p:cNvPr id="6" name="Rectangle: Rounded Corners 5">
            <a:extLst>
              <a:ext uri="{FF2B5EF4-FFF2-40B4-BE49-F238E27FC236}">
                <a16:creationId xmlns:a16="http://schemas.microsoft.com/office/drawing/2014/main" id="{0E6473EB-0ABC-2AE9-FC46-61877D220FAC}"/>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1A8E1DC-909A-9B1C-C178-836CE668A22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4B</a:t>
            </a:r>
            <a:endParaRPr lang="en-US" sz="2000"/>
          </a:p>
        </p:txBody>
      </p:sp>
    </p:spTree>
    <p:extLst>
      <p:ext uri="{BB962C8B-B14F-4D97-AF65-F5344CB8AC3E}">
        <p14:creationId xmlns:p14="http://schemas.microsoft.com/office/powerpoint/2010/main" val="1818064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D9778-BF3A-2159-AFC9-5E18ED369B3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BFCE79F-F454-525D-E0A7-3E62A8AC2CB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B871E9F-CE31-F9CA-CF0C-0F270426E08C}"/>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11</a:t>
            </a:r>
          </a:p>
        </p:txBody>
      </p:sp>
      <p:sp>
        <p:nvSpPr>
          <p:cNvPr id="5" name="TextBox 4">
            <a:extLst>
              <a:ext uri="{FF2B5EF4-FFF2-40B4-BE49-F238E27FC236}">
                <a16:creationId xmlns:a16="http://schemas.microsoft.com/office/drawing/2014/main" id="{65B4943F-074C-2C9C-2619-FC312F10A532}"/>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4B Inspired by Animals: Explore</a:t>
            </a:r>
          </a:p>
        </p:txBody>
      </p:sp>
      <p:sp>
        <p:nvSpPr>
          <p:cNvPr id="12" name="TextBox 11">
            <a:extLst>
              <a:ext uri="{FF2B5EF4-FFF2-40B4-BE49-F238E27FC236}">
                <a16:creationId xmlns:a16="http://schemas.microsoft.com/office/drawing/2014/main" id="{18312B89-767D-DAA8-65F8-7248D7D7DE20}"/>
              </a:ext>
            </a:extLst>
          </p:cNvPr>
          <p:cNvSpPr txBox="1"/>
          <p:nvPr/>
        </p:nvSpPr>
        <p:spPr>
          <a:xfrm>
            <a:off x="2097638" y="1258945"/>
            <a:ext cx="7996724" cy="3785652"/>
          </a:xfrm>
          <a:prstGeom prst="rect">
            <a:avLst/>
          </a:prstGeom>
          <a:noFill/>
        </p:spPr>
        <p:txBody>
          <a:bodyPr wrap="square">
            <a:spAutoFit/>
          </a:bodyPr>
          <a:lstStyle/>
          <a:p>
            <a:pPr algn="ctr"/>
            <a:r>
              <a:rPr lang="en-US" sz="4800">
                <a:latin typeface="Avenir Next LT Pro" panose="020B0504020202020204" pitchFamily="34" charset="0"/>
              </a:rPr>
              <a:t>After you touched the isopod, what happened?</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Why do you think the isopod reacted this way?</a:t>
            </a:r>
          </a:p>
        </p:txBody>
      </p:sp>
      <p:sp>
        <p:nvSpPr>
          <p:cNvPr id="6" name="Rectangle: Rounded Corners 5">
            <a:extLst>
              <a:ext uri="{FF2B5EF4-FFF2-40B4-BE49-F238E27FC236}">
                <a16:creationId xmlns:a16="http://schemas.microsoft.com/office/drawing/2014/main" id="{C6C545CB-0ADC-13AD-0B99-51AB4A76E425}"/>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37C91B-059F-30D8-336B-3F0CC124010E}"/>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4B</a:t>
            </a:r>
            <a:endParaRPr lang="en-US" sz="2000"/>
          </a:p>
        </p:txBody>
      </p:sp>
    </p:spTree>
    <p:extLst>
      <p:ext uri="{BB962C8B-B14F-4D97-AF65-F5344CB8AC3E}">
        <p14:creationId xmlns:p14="http://schemas.microsoft.com/office/powerpoint/2010/main" val="2563994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D589F-4F31-2CCF-743B-73665ADABCD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F7E587C-1E4D-1BCE-EC3A-9246E311871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3CCE81F-21D6-B4B7-51F6-FBE43757D234}"/>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12</a:t>
            </a:r>
          </a:p>
        </p:txBody>
      </p:sp>
      <p:sp>
        <p:nvSpPr>
          <p:cNvPr id="5" name="TextBox 4">
            <a:extLst>
              <a:ext uri="{FF2B5EF4-FFF2-40B4-BE49-F238E27FC236}">
                <a16:creationId xmlns:a16="http://schemas.microsoft.com/office/drawing/2014/main" id="{26DCADFD-F289-A3D2-4A6B-501FD4C6667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4B Inspired by Animals: Explore</a:t>
            </a:r>
          </a:p>
        </p:txBody>
      </p:sp>
      <p:sp>
        <p:nvSpPr>
          <p:cNvPr id="12" name="TextBox 11">
            <a:extLst>
              <a:ext uri="{FF2B5EF4-FFF2-40B4-BE49-F238E27FC236}">
                <a16:creationId xmlns:a16="http://schemas.microsoft.com/office/drawing/2014/main" id="{50E46F07-6DF4-A319-0CB0-DFF21FE4DA30}"/>
              </a:ext>
            </a:extLst>
          </p:cNvPr>
          <p:cNvSpPr txBox="1"/>
          <p:nvPr/>
        </p:nvSpPr>
        <p:spPr>
          <a:xfrm>
            <a:off x="5091712" y="1258945"/>
            <a:ext cx="6531429" cy="3785652"/>
          </a:xfrm>
          <a:prstGeom prst="rect">
            <a:avLst/>
          </a:prstGeom>
          <a:noFill/>
        </p:spPr>
        <p:txBody>
          <a:bodyPr wrap="square">
            <a:spAutoFit/>
          </a:bodyPr>
          <a:lstStyle/>
          <a:p>
            <a:pPr algn="ctr"/>
            <a:r>
              <a:rPr lang="en-US" sz="4000" dirty="0">
                <a:latin typeface="Avenir Next LT Pro" panose="020B0504020202020204" pitchFamily="34" charset="0"/>
              </a:rPr>
              <a:t>What is your roly-poly doing? How did it move when you touched it?</a:t>
            </a:r>
          </a:p>
          <a:p>
            <a:pPr algn="ctr"/>
            <a:endParaRPr lang="en-US" sz="4000" dirty="0">
              <a:latin typeface="Avenir Next LT Pro" panose="020B0504020202020204" pitchFamily="34" charset="0"/>
            </a:endParaRPr>
          </a:p>
          <a:p>
            <a:pPr algn="ctr"/>
            <a:r>
              <a:rPr lang="en-US" sz="4000" b="1" dirty="0">
                <a:latin typeface="Avenir Next LT Pro" panose="020B0504020202020204" pitchFamily="34" charset="0"/>
              </a:rPr>
              <a:t>Draw</a:t>
            </a:r>
            <a:r>
              <a:rPr lang="en-US" sz="4000" dirty="0">
                <a:latin typeface="Avenir Next LT Pro" panose="020B0504020202020204" pitchFamily="34" charset="0"/>
              </a:rPr>
              <a:t> the habitat where you found your roly-poly.</a:t>
            </a:r>
          </a:p>
        </p:txBody>
      </p:sp>
      <p:sp>
        <p:nvSpPr>
          <p:cNvPr id="6" name="Rectangle: Rounded Corners 5">
            <a:extLst>
              <a:ext uri="{FF2B5EF4-FFF2-40B4-BE49-F238E27FC236}">
                <a16:creationId xmlns:a16="http://schemas.microsoft.com/office/drawing/2014/main" id="{8500294E-9AB9-1CC4-B05C-9726117B314A}"/>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72A5EB3-737C-0D91-298D-94D163449E45}"/>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4B</a:t>
            </a:r>
            <a:endParaRPr lang="en-US" sz="2000"/>
          </a:p>
        </p:txBody>
      </p:sp>
      <p:pic>
        <p:nvPicPr>
          <p:cNvPr id="7" name="Picture 6" descr="A picture containing shape&#10;&#10;AI-generated content may be incorrect.">
            <a:extLst>
              <a:ext uri="{FF2B5EF4-FFF2-40B4-BE49-F238E27FC236}">
                <a16:creationId xmlns:a16="http://schemas.microsoft.com/office/drawing/2014/main" id="{44DE49C3-1B3C-6E77-13C5-E65E4C73F72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3" y="91497"/>
            <a:ext cx="4676661" cy="6050990"/>
          </a:xfrm>
          <a:prstGeom prst="rect">
            <a:avLst/>
          </a:prstGeom>
          <a:ln>
            <a:solidFill>
              <a:schemeClr val="tx1"/>
            </a:solidFill>
          </a:ln>
        </p:spPr>
      </p:pic>
      <p:pic>
        <p:nvPicPr>
          <p:cNvPr id="8" name="Picture 7" descr="A picture containing text, silhouette&#10;&#10;AI-generated content may be incorrect.">
            <a:extLst>
              <a:ext uri="{FF2B5EF4-FFF2-40B4-BE49-F238E27FC236}">
                <a16:creationId xmlns:a16="http://schemas.microsoft.com/office/drawing/2014/main" id="{034098C2-460C-B439-91E7-179CCEA36D1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9628" y="106886"/>
            <a:ext cx="967027" cy="1356836"/>
          </a:xfrm>
          <a:prstGeom prst="rect">
            <a:avLst/>
          </a:prstGeom>
        </p:spPr>
      </p:pic>
    </p:spTree>
    <p:extLst>
      <p:ext uri="{BB962C8B-B14F-4D97-AF65-F5344CB8AC3E}">
        <p14:creationId xmlns:p14="http://schemas.microsoft.com/office/powerpoint/2010/main" val="939589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76395-9EAF-C661-0894-EBE518D2118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592D141-8151-FC3A-4070-3F2693AA7C5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86689FE-84DF-D396-391B-39FB4E6504E7}"/>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13</a:t>
            </a:r>
          </a:p>
        </p:txBody>
      </p:sp>
      <p:sp>
        <p:nvSpPr>
          <p:cNvPr id="5" name="TextBox 4">
            <a:extLst>
              <a:ext uri="{FF2B5EF4-FFF2-40B4-BE49-F238E27FC236}">
                <a16:creationId xmlns:a16="http://schemas.microsoft.com/office/drawing/2014/main" id="{825B1730-8440-1DC6-CFE7-433BC0110ACC}"/>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4B Inspired by Animals: Explain</a:t>
            </a:r>
          </a:p>
        </p:txBody>
      </p:sp>
      <p:sp>
        <p:nvSpPr>
          <p:cNvPr id="12" name="TextBox 11">
            <a:extLst>
              <a:ext uri="{FF2B5EF4-FFF2-40B4-BE49-F238E27FC236}">
                <a16:creationId xmlns:a16="http://schemas.microsoft.com/office/drawing/2014/main" id="{8486EFAF-1CC9-D478-1CC9-FF7D2291A54A}"/>
              </a:ext>
            </a:extLst>
          </p:cNvPr>
          <p:cNvSpPr txBox="1"/>
          <p:nvPr/>
        </p:nvSpPr>
        <p:spPr>
          <a:xfrm>
            <a:off x="5795158" y="1959526"/>
            <a:ext cx="5438899" cy="2308324"/>
          </a:xfrm>
          <a:prstGeom prst="rect">
            <a:avLst/>
          </a:prstGeom>
          <a:noFill/>
        </p:spPr>
        <p:txBody>
          <a:bodyPr wrap="square">
            <a:spAutoFit/>
          </a:bodyPr>
          <a:lstStyle/>
          <a:p>
            <a:pPr algn="ctr"/>
            <a:r>
              <a:rPr lang="en-US" sz="4800">
                <a:latin typeface="Avenir Next LT Pro" panose="020B0504020202020204" pitchFamily="34" charset="0"/>
              </a:rPr>
              <a:t>How do isopods use their armor to survive?</a:t>
            </a:r>
          </a:p>
        </p:txBody>
      </p:sp>
      <p:sp>
        <p:nvSpPr>
          <p:cNvPr id="6" name="Rectangle: Rounded Corners 5">
            <a:extLst>
              <a:ext uri="{FF2B5EF4-FFF2-40B4-BE49-F238E27FC236}">
                <a16:creationId xmlns:a16="http://schemas.microsoft.com/office/drawing/2014/main" id="{C1E7D2AA-3D58-B012-B8CA-5D184A0CE1F8}"/>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981B525-080E-5B90-F3ED-98B7BEA39FCC}"/>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4B</a:t>
            </a:r>
            <a:endParaRPr lang="en-US" sz="2000"/>
          </a:p>
        </p:txBody>
      </p:sp>
      <p:pic>
        <p:nvPicPr>
          <p:cNvPr id="3" name="Picture 2" descr="Diagram&#10;&#10;AI-generated content may be incorrect.">
            <a:extLst>
              <a:ext uri="{FF2B5EF4-FFF2-40B4-BE49-F238E27FC236}">
                <a16:creationId xmlns:a16="http://schemas.microsoft.com/office/drawing/2014/main" id="{0D09827F-BE90-A3F0-A6F1-FE5341BCFE8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80478"/>
            <a:ext cx="4688537" cy="6066421"/>
          </a:xfrm>
          <a:prstGeom prst="rect">
            <a:avLst/>
          </a:prstGeom>
          <a:ln>
            <a:solidFill>
              <a:schemeClr val="tx1"/>
            </a:solidFill>
          </a:ln>
        </p:spPr>
      </p:pic>
    </p:spTree>
    <p:extLst>
      <p:ext uri="{BB962C8B-B14F-4D97-AF65-F5344CB8AC3E}">
        <p14:creationId xmlns:p14="http://schemas.microsoft.com/office/powerpoint/2010/main" val="2147535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75DE9-F5BD-1438-B601-9EB4CF1A102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5AEDB03-A6F8-F34E-358C-E5620D0666F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BC5FAE3-683F-6F58-BF65-81EB654F406F}"/>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14</a:t>
            </a:r>
          </a:p>
        </p:txBody>
      </p:sp>
      <p:sp>
        <p:nvSpPr>
          <p:cNvPr id="5" name="TextBox 4">
            <a:extLst>
              <a:ext uri="{FF2B5EF4-FFF2-40B4-BE49-F238E27FC236}">
                <a16:creationId xmlns:a16="http://schemas.microsoft.com/office/drawing/2014/main" id="{E5404798-DA69-399F-6EAA-87271418E3B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4B Inspired by Animals: Explain</a:t>
            </a:r>
          </a:p>
        </p:txBody>
      </p:sp>
      <p:sp>
        <p:nvSpPr>
          <p:cNvPr id="12" name="TextBox 11">
            <a:extLst>
              <a:ext uri="{FF2B5EF4-FFF2-40B4-BE49-F238E27FC236}">
                <a16:creationId xmlns:a16="http://schemas.microsoft.com/office/drawing/2014/main" id="{54081810-DD66-F38C-6214-1BDE8862E323}"/>
              </a:ext>
            </a:extLst>
          </p:cNvPr>
          <p:cNvSpPr txBox="1"/>
          <p:nvPr/>
        </p:nvSpPr>
        <p:spPr>
          <a:xfrm>
            <a:off x="1310244" y="914497"/>
            <a:ext cx="9571512" cy="4524315"/>
          </a:xfrm>
          <a:prstGeom prst="rect">
            <a:avLst/>
          </a:prstGeom>
          <a:noFill/>
        </p:spPr>
        <p:txBody>
          <a:bodyPr wrap="square">
            <a:spAutoFit/>
          </a:bodyPr>
          <a:lstStyle/>
          <a:p>
            <a:pPr algn="ctr"/>
            <a:r>
              <a:rPr lang="en-US" sz="4800">
                <a:latin typeface="Avenir Next LT Pro" panose="020B0504020202020204" pitchFamily="34" charset="0"/>
              </a:rPr>
              <a:t>If I gave you a problem a human might have, could you use what you know about the animal your group studied in the first lesson to help solve the human problem?</a:t>
            </a:r>
          </a:p>
        </p:txBody>
      </p:sp>
      <p:sp>
        <p:nvSpPr>
          <p:cNvPr id="6" name="Rectangle: Rounded Corners 5">
            <a:extLst>
              <a:ext uri="{FF2B5EF4-FFF2-40B4-BE49-F238E27FC236}">
                <a16:creationId xmlns:a16="http://schemas.microsoft.com/office/drawing/2014/main" id="{026A6408-B722-2884-A129-0BA8F538F501}"/>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17FB06-64FC-01CD-9CC6-1159D191C67C}"/>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4B</a:t>
            </a:r>
            <a:endParaRPr lang="en-US" sz="2000"/>
          </a:p>
        </p:txBody>
      </p:sp>
    </p:spTree>
    <p:extLst>
      <p:ext uri="{BB962C8B-B14F-4D97-AF65-F5344CB8AC3E}">
        <p14:creationId xmlns:p14="http://schemas.microsoft.com/office/powerpoint/2010/main" val="961956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AB954-FD80-39D5-7E74-1224BFF018D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89471DC-6A5B-CDFC-AA74-576EC4639C9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DC0346E-8222-6991-516B-BAD1A9B4FB70}"/>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15</a:t>
            </a:r>
          </a:p>
        </p:txBody>
      </p:sp>
      <p:sp>
        <p:nvSpPr>
          <p:cNvPr id="5" name="TextBox 4">
            <a:extLst>
              <a:ext uri="{FF2B5EF4-FFF2-40B4-BE49-F238E27FC236}">
                <a16:creationId xmlns:a16="http://schemas.microsoft.com/office/drawing/2014/main" id="{4E346B1F-28FE-37B8-8396-0CB8CCDDDA9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4B Inspired by Animals: Explain</a:t>
            </a:r>
          </a:p>
        </p:txBody>
      </p:sp>
      <p:sp>
        <p:nvSpPr>
          <p:cNvPr id="12" name="TextBox 11">
            <a:extLst>
              <a:ext uri="{FF2B5EF4-FFF2-40B4-BE49-F238E27FC236}">
                <a16:creationId xmlns:a16="http://schemas.microsoft.com/office/drawing/2014/main" id="{D240383A-7892-7C5F-6920-BEA1D6361961}"/>
              </a:ext>
            </a:extLst>
          </p:cNvPr>
          <p:cNvSpPr txBox="1"/>
          <p:nvPr/>
        </p:nvSpPr>
        <p:spPr>
          <a:xfrm>
            <a:off x="374584" y="1166842"/>
            <a:ext cx="6571013" cy="4524315"/>
          </a:xfrm>
          <a:prstGeom prst="rect">
            <a:avLst/>
          </a:prstGeom>
          <a:noFill/>
        </p:spPr>
        <p:txBody>
          <a:bodyPr wrap="square">
            <a:spAutoFit/>
          </a:bodyPr>
          <a:lstStyle/>
          <a:p>
            <a:pPr algn="ctr"/>
            <a:r>
              <a:rPr lang="en-US" sz="3600">
                <a:latin typeface="Avenir Next LT Pro" panose="020B0504020202020204" pitchFamily="34" charset="0"/>
              </a:rPr>
              <a:t>What is needed to help protect the child in the photos?</a:t>
            </a:r>
          </a:p>
          <a:p>
            <a:pPr algn="ctr"/>
            <a:endParaRPr lang="en-US" sz="3600">
              <a:latin typeface="Avenir Next LT Pro" panose="020B0504020202020204" pitchFamily="34" charset="0"/>
            </a:endParaRPr>
          </a:p>
          <a:p>
            <a:pPr algn="ctr"/>
            <a:r>
              <a:rPr lang="en-US" sz="3600">
                <a:latin typeface="Avenir Next LT Pro" panose="020B0504020202020204" pitchFamily="34" charset="0"/>
              </a:rPr>
              <a:t>How do the external parts of some animals or plants give us a better idea of how to protect ourselves?</a:t>
            </a:r>
          </a:p>
        </p:txBody>
      </p:sp>
      <p:sp>
        <p:nvSpPr>
          <p:cNvPr id="6" name="Rectangle: Rounded Corners 5">
            <a:extLst>
              <a:ext uri="{FF2B5EF4-FFF2-40B4-BE49-F238E27FC236}">
                <a16:creationId xmlns:a16="http://schemas.microsoft.com/office/drawing/2014/main" id="{8EA55724-FD64-B368-6F63-09B4BD87CC6B}"/>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5C95CDD-4308-117D-7F58-E9DA0E7F3F40}"/>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4B</a:t>
            </a:r>
            <a:endParaRPr lang="en-US" sz="2000"/>
          </a:p>
        </p:txBody>
      </p:sp>
      <p:pic>
        <p:nvPicPr>
          <p:cNvPr id="7" name="Picture 6" descr="Diagram&#10;&#10;AI-generated content may be incorrect.">
            <a:extLst>
              <a:ext uri="{FF2B5EF4-FFF2-40B4-BE49-F238E27FC236}">
                <a16:creationId xmlns:a16="http://schemas.microsoft.com/office/drawing/2014/main" id="{1BD5565A-DD4D-3EA8-CB34-93609DCC44B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10203" y="122275"/>
            <a:ext cx="4630862" cy="5992880"/>
          </a:xfrm>
          <a:prstGeom prst="rect">
            <a:avLst/>
          </a:prstGeom>
          <a:ln>
            <a:solidFill>
              <a:schemeClr val="tx1"/>
            </a:solidFill>
          </a:ln>
        </p:spPr>
      </p:pic>
      <p:pic>
        <p:nvPicPr>
          <p:cNvPr id="8" name="Picture 7" descr="A picture containing silhouette, night sky&#10;&#10;AI-generated content may be incorrect.">
            <a:extLst>
              <a:ext uri="{FF2B5EF4-FFF2-40B4-BE49-F238E27FC236}">
                <a16:creationId xmlns:a16="http://schemas.microsoft.com/office/drawing/2014/main" id="{F60949F1-5D02-C326-CA7E-49D9479D2451}"/>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67015" y="106886"/>
            <a:ext cx="1029532" cy="1447145"/>
          </a:xfrm>
          <a:prstGeom prst="rect">
            <a:avLst/>
          </a:prstGeom>
        </p:spPr>
      </p:pic>
    </p:spTree>
    <p:extLst>
      <p:ext uri="{BB962C8B-B14F-4D97-AF65-F5344CB8AC3E}">
        <p14:creationId xmlns:p14="http://schemas.microsoft.com/office/powerpoint/2010/main" val="268140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381C3-AD65-E88D-3A91-800A33D6455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11335A1-8C52-25AD-5DC7-A6692B342FE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417603C-CB12-3B39-B5C8-4A52C1B66AD0}"/>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16</a:t>
            </a:r>
          </a:p>
        </p:txBody>
      </p:sp>
      <p:sp>
        <p:nvSpPr>
          <p:cNvPr id="5" name="TextBox 4">
            <a:extLst>
              <a:ext uri="{FF2B5EF4-FFF2-40B4-BE49-F238E27FC236}">
                <a16:creationId xmlns:a16="http://schemas.microsoft.com/office/drawing/2014/main" id="{AFD4F9D3-98DB-397C-B2E7-CBEBFE9F6DB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4B Inspired by Animals: Explain</a:t>
            </a:r>
          </a:p>
        </p:txBody>
      </p:sp>
      <p:sp>
        <p:nvSpPr>
          <p:cNvPr id="12" name="TextBox 11">
            <a:extLst>
              <a:ext uri="{FF2B5EF4-FFF2-40B4-BE49-F238E27FC236}">
                <a16:creationId xmlns:a16="http://schemas.microsoft.com/office/drawing/2014/main" id="{7A8952A6-57B4-A0CB-A95C-3D62F58FC766}"/>
              </a:ext>
            </a:extLst>
          </p:cNvPr>
          <p:cNvSpPr txBox="1"/>
          <p:nvPr/>
        </p:nvSpPr>
        <p:spPr>
          <a:xfrm>
            <a:off x="4388424" y="1961802"/>
            <a:ext cx="7535625" cy="2308324"/>
          </a:xfrm>
          <a:prstGeom prst="rect">
            <a:avLst/>
          </a:prstGeom>
          <a:noFill/>
        </p:spPr>
        <p:txBody>
          <a:bodyPr wrap="square" lIns="91440" tIns="45720" rIns="91440" bIns="45720" anchor="t">
            <a:spAutoFit/>
          </a:bodyPr>
          <a:lstStyle/>
          <a:p>
            <a:pPr algn="ctr"/>
            <a:r>
              <a:rPr lang="en-US" sz="4800" dirty="0">
                <a:latin typeface="Avenir Next LT Pro"/>
              </a:rPr>
              <a:t>What do you need to protect yourselves in these scenarios?</a:t>
            </a:r>
          </a:p>
        </p:txBody>
      </p:sp>
      <p:sp>
        <p:nvSpPr>
          <p:cNvPr id="6" name="Rectangle: Rounded Corners 5">
            <a:extLst>
              <a:ext uri="{FF2B5EF4-FFF2-40B4-BE49-F238E27FC236}">
                <a16:creationId xmlns:a16="http://schemas.microsoft.com/office/drawing/2014/main" id="{A50D8F08-4230-13B2-81CC-140BB2A36950}"/>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6AF9FD1-3634-549E-B387-C49DC5CE96F3}"/>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4B</a:t>
            </a:r>
            <a:endParaRPr lang="en-US" sz="2000"/>
          </a:p>
        </p:txBody>
      </p:sp>
      <p:pic>
        <p:nvPicPr>
          <p:cNvPr id="8" name="Picture 7" descr="Boy learning to ride bicycle">
            <a:extLst>
              <a:ext uri="{FF2B5EF4-FFF2-40B4-BE49-F238E27FC236}">
                <a16:creationId xmlns:a16="http://schemas.microsoft.com/office/drawing/2014/main" id="{5E4F28D4-8281-B9E5-1AC2-2BF3B1F7C5BE}"/>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1" y="0"/>
            <a:ext cx="4120472" cy="6231928"/>
          </a:xfrm>
          <a:prstGeom prst="rect">
            <a:avLst/>
          </a:prstGeom>
          <a:effectLst>
            <a:softEdge rad="635000"/>
          </a:effectLst>
        </p:spPr>
      </p:pic>
    </p:spTree>
    <p:extLst>
      <p:ext uri="{BB962C8B-B14F-4D97-AF65-F5344CB8AC3E}">
        <p14:creationId xmlns:p14="http://schemas.microsoft.com/office/powerpoint/2010/main" val="4208354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D88A2-BFCE-4188-33D5-4785C58E0EF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9D3A9D4-1D72-D127-A4FD-B2CF893FAD5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DCECDE2-AC17-C154-3C69-56CA08C07872}"/>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17</a:t>
            </a:r>
          </a:p>
        </p:txBody>
      </p:sp>
      <p:sp>
        <p:nvSpPr>
          <p:cNvPr id="5" name="TextBox 4">
            <a:extLst>
              <a:ext uri="{FF2B5EF4-FFF2-40B4-BE49-F238E27FC236}">
                <a16:creationId xmlns:a16="http://schemas.microsoft.com/office/drawing/2014/main" id="{2B1412D6-4D1E-CA73-7A39-C9724055B9C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4B Inspired by Animals: Explain</a:t>
            </a:r>
          </a:p>
        </p:txBody>
      </p:sp>
      <p:sp>
        <p:nvSpPr>
          <p:cNvPr id="12" name="TextBox 11">
            <a:extLst>
              <a:ext uri="{FF2B5EF4-FFF2-40B4-BE49-F238E27FC236}">
                <a16:creationId xmlns:a16="http://schemas.microsoft.com/office/drawing/2014/main" id="{82C04EA5-7549-1C9C-3A34-F134916CFC3F}"/>
              </a:ext>
            </a:extLst>
          </p:cNvPr>
          <p:cNvSpPr txBox="1"/>
          <p:nvPr/>
        </p:nvSpPr>
        <p:spPr>
          <a:xfrm>
            <a:off x="487146" y="1258945"/>
            <a:ext cx="7047494" cy="3785652"/>
          </a:xfrm>
          <a:prstGeom prst="rect">
            <a:avLst/>
          </a:prstGeom>
          <a:noFill/>
        </p:spPr>
        <p:txBody>
          <a:bodyPr wrap="square">
            <a:spAutoFit/>
          </a:bodyPr>
          <a:lstStyle/>
          <a:p>
            <a:pPr algn="ctr"/>
            <a:r>
              <a:rPr lang="en-US" sz="4800" dirty="0">
                <a:latin typeface="Avenir Next LT Pro" panose="020B0504020202020204" pitchFamily="34" charset="0"/>
              </a:rPr>
              <a:t>In the last lesson, what other </a:t>
            </a:r>
            <a:r>
              <a:rPr lang="en-US" sz="4800" b="1" dirty="0">
                <a:latin typeface="Avenir Next LT Pro" panose="020B0504020202020204" pitchFamily="34" charset="0"/>
              </a:rPr>
              <a:t>external parts</a:t>
            </a:r>
            <a:r>
              <a:rPr lang="en-US" sz="4800" dirty="0">
                <a:latin typeface="Avenir Next LT Pro" panose="020B0504020202020204" pitchFamily="34" charset="0"/>
              </a:rPr>
              <a:t> did you learn about from your research that provide protection?</a:t>
            </a:r>
          </a:p>
        </p:txBody>
      </p:sp>
      <p:sp>
        <p:nvSpPr>
          <p:cNvPr id="6" name="Rectangle: Rounded Corners 5">
            <a:extLst>
              <a:ext uri="{FF2B5EF4-FFF2-40B4-BE49-F238E27FC236}">
                <a16:creationId xmlns:a16="http://schemas.microsoft.com/office/drawing/2014/main" id="{300124C0-E61B-35C4-1F44-C41914B6ED22}"/>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DDA604B-A176-27E6-FBC2-C08BF9EB6FEB}"/>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4B</a:t>
            </a:r>
            <a:endParaRPr lang="en-US" sz="2000"/>
          </a:p>
        </p:txBody>
      </p:sp>
      <p:pic>
        <p:nvPicPr>
          <p:cNvPr id="1026" name="Picture 2" descr="041713&amp;#32;water&amp;#32;moccasin-12">
            <a:extLst>
              <a:ext uri="{FF2B5EF4-FFF2-40B4-BE49-F238E27FC236}">
                <a16:creationId xmlns:a16="http://schemas.microsoft.com/office/drawing/2014/main" id="{D0E8F5D8-4A66-CCE3-68E1-AE7E2D186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786"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67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347B2-2011-C4D9-2F20-24FEA9BA303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9F9A1D4-6D3F-9DF1-22E4-F6E6836985D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8153D7F-0FF2-C67A-B27F-851D8BCF7798}"/>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18</a:t>
            </a:r>
          </a:p>
        </p:txBody>
      </p:sp>
      <p:sp>
        <p:nvSpPr>
          <p:cNvPr id="5" name="TextBox 4">
            <a:extLst>
              <a:ext uri="{FF2B5EF4-FFF2-40B4-BE49-F238E27FC236}">
                <a16:creationId xmlns:a16="http://schemas.microsoft.com/office/drawing/2014/main" id="{96D6694C-49D3-4561-B98C-4A826508C88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4B Inspired by Animals: Explain</a:t>
            </a:r>
          </a:p>
        </p:txBody>
      </p:sp>
      <p:sp>
        <p:nvSpPr>
          <p:cNvPr id="12" name="TextBox 11">
            <a:extLst>
              <a:ext uri="{FF2B5EF4-FFF2-40B4-BE49-F238E27FC236}">
                <a16:creationId xmlns:a16="http://schemas.microsoft.com/office/drawing/2014/main" id="{CACB20D6-8D7D-1B23-B7D5-C18D0D03EED1}"/>
              </a:ext>
            </a:extLst>
          </p:cNvPr>
          <p:cNvSpPr txBox="1"/>
          <p:nvPr/>
        </p:nvSpPr>
        <p:spPr>
          <a:xfrm>
            <a:off x="5444325" y="853806"/>
            <a:ext cx="6413918" cy="4524315"/>
          </a:xfrm>
          <a:prstGeom prst="rect">
            <a:avLst/>
          </a:prstGeom>
          <a:noFill/>
        </p:spPr>
        <p:txBody>
          <a:bodyPr wrap="square">
            <a:spAutoFit/>
          </a:bodyPr>
          <a:lstStyle/>
          <a:p>
            <a:pPr algn="ctr"/>
            <a:r>
              <a:rPr lang="en-US" sz="4800">
                <a:latin typeface="Avenir Next LT Pro" panose="020B0504020202020204" pitchFamily="34" charset="0"/>
              </a:rPr>
              <a:t>How do these abilities help animals survive?</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Do they help with things other than protection?</a:t>
            </a:r>
          </a:p>
        </p:txBody>
      </p:sp>
      <p:sp>
        <p:nvSpPr>
          <p:cNvPr id="6" name="Rectangle: Rounded Corners 5">
            <a:extLst>
              <a:ext uri="{FF2B5EF4-FFF2-40B4-BE49-F238E27FC236}">
                <a16:creationId xmlns:a16="http://schemas.microsoft.com/office/drawing/2014/main" id="{57F39C11-6A00-CE97-75C4-2B474082CC1B}"/>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467AF2D-6020-334A-8E8A-4B1A1FE13572}"/>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4B</a:t>
            </a:r>
            <a:endParaRPr lang="en-US" sz="2000"/>
          </a:p>
        </p:txBody>
      </p:sp>
      <p:pic>
        <p:nvPicPr>
          <p:cNvPr id="2050" name="Picture 2" descr="Ornate&amp;#95;Box&amp;#95;Turtle&amp;#95;0003">
            <a:extLst>
              <a:ext uri="{FF2B5EF4-FFF2-40B4-BE49-F238E27FC236}">
                <a16:creationId xmlns:a16="http://schemas.microsoft.com/office/drawing/2014/main" id="{4CCE70B0-D153-5538-672D-C6D5291E58EF}"/>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0"/>
            <a:ext cx="5181622"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666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97DAF-A381-D794-50D6-A01A847072A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CF7535F-D855-0C46-F9D7-F92273532E8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D03C8FA-6889-5925-CC0D-02AFC9E43A48}"/>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19</a:t>
            </a:r>
          </a:p>
        </p:txBody>
      </p:sp>
      <p:sp>
        <p:nvSpPr>
          <p:cNvPr id="5" name="TextBox 4">
            <a:extLst>
              <a:ext uri="{FF2B5EF4-FFF2-40B4-BE49-F238E27FC236}">
                <a16:creationId xmlns:a16="http://schemas.microsoft.com/office/drawing/2014/main" id="{12CD832D-F68E-8DD0-FC4D-D0C70EEBB9C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4B Inspired by Animals: Elaborate</a:t>
            </a:r>
          </a:p>
        </p:txBody>
      </p:sp>
      <p:sp>
        <p:nvSpPr>
          <p:cNvPr id="12" name="TextBox 11">
            <a:extLst>
              <a:ext uri="{FF2B5EF4-FFF2-40B4-BE49-F238E27FC236}">
                <a16:creationId xmlns:a16="http://schemas.microsoft.com/office/drawing/2014/main" id="{6570DB77-53C5-F398-99D7-22E4E32A1B87}"/>
              </a:ext>
            </a:extLst>
          </p:cNvPr>
          <p:cNvSpPr txBox="1"/>
          <p:nvPr/>
        </p:nvSpPr>
        <p:spPr>
          <a:xfrm>
            <a:off x="1217640" y="1258945"/>
            <a:ext cx="9756720" cy="3785652"/>
          </a:xfrm>
          <a:prstGeom prst="rect">
            <a:avLst/>
          </a:prstGeom>
          <a:noFill/>
        </p:spPr>
        <p:txBody>
          <a:bodyPr wrap="square">
            <a:spAutoFit/>
          </a:bodyPr>
          <a:lstStyle/>
          <a:p>
            <a:pPr algn="ctr"/>
            <a:r>
              <a:rPr lang="en-US" sz="4800">
                <a:latin typeface="Avenir Next LT Pro" panose="020B0504020202020204" pitchFamily="34" charset="0"/>
              </a:rPr>
              <a:t>What problems do you sometimes run into when you are outside?</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do you wish you could do better?</a:t>
            </a:r>
          </a:p>
        </p:txBody>
      </p:sp>
      <p:sp>
        <p:nvSpPr>
          <p:cNvPr id="6" name="Rectangle: Rounded Corners 5">
            <a:extLst>
              <a:ext uri="{FF2B5EF4-FFF2-40B4-BE49-F238E27FC236}">
                <a16:creationId xmlns:a16="http://schemas.microsoft.com/office/drawing/2014/main" id="{39AC2CB2-6E50-0ACB-A946-0D6AF29D3651}"/>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713B1DF-41F5-6AA7-6FA9-2E080C8694F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4B</a:t>
            </a:r>
            <a:endParaRPr lang="en-US" sz="2000"/>
          </a:p>
        </p:txBody>
      </p:sp>
    </p:spTree>
    <p:extLst>
      <p:ext uri="{BB962C8B-B14F-4D97-AF65-F5344CB8AC3E}">
        <p14:creationId xmlns:p14="http://schemas.microsoft.com/office/powerpoint/2010/main" val="3414252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76CEE-146D-3776-8273-4ED6CCEACC8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7C8EF16-D794-E11E-5D33-849680CE302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A12FA52-9A8E-E263-4620-564AD9D905F2}"/>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27534243-38EF-5DDB-CBAD-C14DF8BA27F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4B Inspired by Animals: Engage</a:t>
            </a:r>
          </a:p>
        </p:txBody>
      </p:sp>
      <p:sp>
        <p:nvSpPr>
          <p:cNvPr id="10" name="TextBox 9">
            <a:extLst>
              <a:ext uri="{FF2B5EF4-FFF2-40B4-BE49-F238E27FC236}">
                <a16:creationId xmlns:a16="http://schemas.microsoft.com/office/drawing/2014/main" id="{8DE5CE81-F27C-4A44-8053-1C8FAAD3E2E3}"/>
              </a:ext>
            </a:extLst>
          </p:cNvPr>
          <p:cNvSpPr txBox="1"/>
          <p:nvPr/>
        </p:nvSpPr>
        <p:spPr>
          <a:xfrm>
            <a:off x="415400" y="1616027"/>
            <a:ext cx="6658742" cy="1015663"/>
          </a:xfrm>
          <a:prstGeom prst="rect">
            <a:avLst/>
          </a:prstGeom>
          <a:noFill/>
        </p:spPr>
        <p:txBody>
          <a:bodyPr wrap="square">
            <a:spAutoFit/>
          </a:bodyPr>
          <a:lstStyle/>
          <a:p>
            <a:pPr algn="ctr"/>
            <a:r>
              <a:rPr lang="en-US" sz="6000">
                <a:latin typeface="Bitter SemiBold" pitchFamily="2" charset="0"/>
              </a:rPr>
              <a:t>Guiding Question: </a:t>
            </a:r>
          </a:p>
        </p:txBody>
      </p:sp>
      <p:sp>
        <p:nvSpPr>
          <p:cNvPr id="12" name="TextBox 11">
            <a:extLst>
              <a:ext uri="{FF2B5EF4-FFF2-40B4-BE49-F238E27FC236}">
                <a16:creationId xmlns:a16="http://schemas.microsoft.com/office/drawing/2014/main" id="{F2E65FFB-DC38-E92F-8CF3-0A2D2D5AF33A}"/>
              </a:ext>
            </a:extLst>
          </p:cNvPr>
          <p:cNvSpPr txBox="1"/>
          <p:nvPr/>
        </p:nvSpPr>
        <p:spPr>
          <a:xfrm>
            <a:off x="233721" y="2908440"/>
            <a:ext cx="7022101" cy="1754326"/>
          </a:xfrm>
          <a:prstGeom prst="rect">
            <a:avLst/>
          </a:prstGeom>
          <a:noFill/>
        </p:spPr>
        <p:txBody>
          <a:bodyPr wrap="square" lIns="91440" tIns="45720" rIns="91440" bIns="45720" anchor="t">
            <a:spAutoFit/>
          </a:bodyPr>
          <a:lstStyle/>
          <a:p>
            <a:pPr algn="ctr"/>
            <a:r>
              <a:rPr lang="en-US" sz="5400" dirty="0">
                <a:latin typeface="Avenir Next LT Pro"/>
              </a:rPr>
              <a:t>What external parts in isopods inspire us?</a:t>
            </a:r>
            <a:endParaRPr lang="en-US" sz="5400" dirty="0">
              <a:latin typeface="Avenir Next LT Pro" panose="020B0504020202020204" pitchFamily="34" charset="0"/>
            </a:endParaRPr>
          </a:p>
        </p:txBody>
      </p:sp>
      <p:sp>
        <p:nvSpPr>
          <p:cNvPr id="6" name="Rectangle: Rounded Corners 5">
            <a:extLst>
              <a:ext uri="{FF2B5EF4-FFF2-40B4-BE49-F238E27FC236}">
                <a16:creationId xmlns:a16="http://schemas.microsoft.com/office/drawing/2014/main" id="{BA8B0DDD-4392-1D36-C61F-1696C949E2B6}"/>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E26208-9724-936A-6A55-F82CD3C3ED5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4B</a:t>
            </a:r>
            <a:endParaRPr lang="en-US" sz="2000"/>
          </a:p>
        </p:txBody>
      </p:sp>
      <p:pic>
        <p:nvPicPr>
          <p:cNvPr id="3" name="Picture 2" descr="Isopod&amp;#32;163-4">
            <a:extLst>
              <a:ext uri="{FF2B5EF4-FFF2-40B4-BE49-F238E27FC236}">
                <a16:creationId xmlns:a16="http://schemas.microsoft.com/office/drawing/2014/main" id="{04B3DECD-3447-71A1-A6F1-40DF0D26B83A}"/>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180613" y="-15388"/>
            <a:ext cx="5011387"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21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8E3C9-CBAE-6345-5963-F2B42C73D75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507C68F-C429-8937-7BE9-DF33F59C169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034D0E5-ED03-B5F5-BCED-88EF33C82272}"/>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20</a:t>
            </a:r>
          </a:p>
        </p:txBody>
      </p:sp>
      <p:sp>
        <p:nvSpPr>
          <p:cNvPr id="5" name="TextBox 4">
            <a:extLst>
              <a:ext uri="{FF2B5EF4-FFF2-40B4-BE49-F238E27FC236}">
                <a16:creationId xmlns:a16="http://schemas.microsoft.com/office/drawing/2014/main" id="{ABD3978D-156A-2353-07C3-6B54DA9241D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4B Inspired by Animals: Elaborate</a:t>
            </a:r>
          </a:p>
        </p:txBody>
      </p:sp>
      <p:sp>
        <p:nvSpPr>
          <p:cNvPr id="12" name="TextBox 11">
            <a:extLst>
              <a:ext uri="{FF2B5EF4-FFF2-40B4-BE49-F238E27FC236}">
                <a16:creationId xmlns:a16="http://schemas.microsoft.com/office/drawing/2014/main" id="{CEC7FDF8-6E91-6EB7-B96C-2056D9188399}"/>
              </a:ext>
            </a:extLst>
          </p:cNvPr>
          <p:cNvSpPr txBox="1"/>
          <p:nvPr/>
        </p:nvSpPr>
        <p:spPr>
          <a:xfrm>
            <a:off x="2889041" y="2598003"/>
            <a:ext cx="6413918" cy="830997"/>
          </a:xfrm>
          <a:prstGeom prst="rect">
            <a:avLst/>
          </a:prstGeom>
          <a:noFill/>
        </p:spPr>
        <p:txBody>
          <a:bodyPr wrap="square">
            <a:spAutoFit/>
          </a:bodyPr>
          <a:lstStyle/>
          <a:p>
            <a:pPr algn="ctr"/>
            <a:r>
              <a:rPr lang="en-US" sz="4800">
                <a:latin typeface="Avenir Next LT Pro" panose="020B0504020202020204" pitchFamily="34" charset="0"/>
              </a:rPr>
              <a:t>Seeing further</a:t>
            </a:r>
          </a:p>
        </p:txBody>
      </p:sp>
      <p:sp>
        <p:nvSpPr>
          <p:cNvPr id="6" name="Rectangle: Rounded Corners 5">
            <a:extLst>
              <a:ext uri="{FF2B5EF4-FFF2-40B4-BE49-F238E27FC236}">
                <a16:creationId xmlns:a16="http://schemas.microsoft.com/office/drawing/2014/main" id="{21D6B095-0F9F-9586-D962-9EC4F98A5463}"/>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B283D40-852D-0AC0-ECC6-AF411D77FD18}"/>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4B</a:t>
            </a:r>
            <a:endParaRPr lang="en-US" sz="2000"/>
          </a:p>
        </p:txBody>
      </p:sp>
    </p:spTree>
    <p:extLst>
      <p:ext uri="{BB962C8B-B14F-4D97-AF65-F5344CB8AC3E}">
        <p14:creationId xmlns:p14="http://schemas.microsoft.com/office/powerpoint/2010/main" val="1722331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3B186-643F-990F-C26B-1628F7C8648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EC2D002-88E9-64C4-66CD-1BE43606F08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5EEB403-E325-5814-A08C-DB7EC5CC58F2}"/>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21</a:t>
            </a:r>
          </a:p>
        </p:txBody>
      </p:sp>
      <p:sp>
        <p:nvSpPr>
          <p:cNvPr id="5" name="TextBox 4">
            <a:extLst>
              <a:ext uri="{FF2B5EF4-FFF2-40B4-BE49-F238E27FC236}">
                <a16:creationId xmlns:a16="http://schemas.microsoft.com/office/drawing/2014/main" id="{D84F0A01-D71D-96D9-B22C-AA174BA3CFD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4B Inspired by Animals: Elaborate</a:t>
            </a:r>
          </a:p>
        </p:txBody>
      </p:sp>
      <p:sp>
        <p:nvSpPr>
          <p:cNvPr id="12" name="TextBox 11">
            <a:extLst>
              <a:ext uri="{FF2B5EF4-FFF2-40B4-BE49-F238E27FC236}">
                <a16:creationId xmlns:a16="http://schemas.microsoft.com/office/drawing/2014/main" id="{9AB2ADA2-E635-31CE-DBF5-DE438C63E90B}"/>
              </a:ext>
            </a:extLst>
          </p:cNvPr>
          <p:cNvSpPr txBox="1"/>
          <p:nvPr/>
        </p:nvSpPr>
        <p:spPr>
          <a:xfrm>
            <a:off x="2889041" y="2336746"/>
            <a:ext cx="6413918" cy="1569660"/>
          </a:xfrm>
          <a:prstGeom prst="rect">
            <a:avLst/>
          </a:prstGeom>
          <a:noFill/>
        </p:spPr>
        <p:txBody>
          <a:bodyPr wrap="square">
            <a:spAutoFit/>
          </a:bodyPr>
          <a:lstStyle/>
          <a:p>
            <a:pPr algn="ctr"/>
            <a:r>
              <a:rPr lang="en-US" sz="4800">
                <a:latin typeface="Avenir Next LT Pro" panose="020B0504020202020204" pitchFamily="34" charset="0"/>
              </a:rPr>
              <a:t>What animal can see very far and why?</a:t>
            </a:r>
          </a:p>
        </p:txBody>
      </p:sp>
      <p:sp>
        <p:nvSpPr>
          <p:cNvPr id="6" name="Rectangle: Rounded Corners 5">
            <a:extLst>
              <a:ext uri="{FF2B5EF4-FFF2-40B4-BE49-F238E27FC236}">
                <a16:creationId xmlns:a16="http://schemas.microsoft.com/office/drawing/2014/main" id="{1EECC7C1-602E-AC3E-7680-7A48C6D7472B}"/>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F9F07E7-6C62-5298-3FE6-11101D67396C}"/>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4B</a:t>
            </a:r>
            <a:endParaRPr lang="en-US" sz="2000"/>
          </a:p>
        </p:txBody>
      </p:sp>
    </p:spTree>
    <p:extLst>
      <p:ext uri="{BB962C8B-B14F-4D97-AF65-F5344CB8AC3E}">
        <p14:creationId xmlns:p14="http://schemas.microsoft.com/office/powerpoint/2010/main" val="3905282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119DA-A703-A467-A7A3-54EBA5E9922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DE52898-E8BE-68C4-B8B1-1DDFFB9ADF1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FFBDD44-7A68-E7AB-4278-BA5654750A18}"/>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22</a:t>
            </a:r>
          </a:p>
        </p:txBody>
      </p:sp>
      <p:sp>
        <p:nvSpPr>
          <p:cNvPr id="5" name="TextBox 4">
            <a:extLst>
              <a:ext uri="{FF2B5EF4-FFF2-40B4-BE49-F238E27FC236}">
                <a16:creationId xmlns:a16="http://schemas.microsoft.com/office/drawing/2014/main" id="{22A6C0BD-7DD8-D3C0-1022-1B89762A403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4B Inspired by Animals: Elaborate</a:t>
            </a:r>
          </a:p>
        </p:txBody>
      </p:sp>
      <p:sp>
        <p:nvSpPr>
          <p:cNvPr id="6" name="Rectangle: Rounded Corners 5">
            <a:extLst>
              <a:ext uri="{FF2B5EF4-FFF2-40B4-BE49-F238E27FC236}">
                <a16:creationId xmlns:a16="http://schemas.microsoft.com/office/drawing/2014/main" id="{3A6875A0-E90D-5BC9-2023-7AA70A490D11}"/>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2FEF53C-FE1F-F652-C778-37364CBA5D3F}"/>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4B</a:t>
            </a:r>
            <a:endParaRPr lang="en-US" sz="2000"/>
          </a:p>
        </p:txBody>
      </p:sp>
      <p:pic>
        <p:nvPicPr>
          <p:cNvPr id="1028" name="Picture 4" descr="Bald&amp;#95;Eagle&amp;#95;3940">
            <a:extLst>
              <a:ext uri="{FF2B5EF4-FFF2-40B4-BE49-F238E27FC236}">
                <a16:creationId xmlns:a16="http://schemas.microsoft.com/office/drawing/2014/main" id="{2267FA3A-AF34-C931-9B39-64BA19F2D8A6}"/>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3095858" y="225631"/>
            <a:ext cx="6000283" cy="5754919"/>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75AB8EF3-867C-0F4C-93B6-7AECCA8D223B}"/>
              </a:ext>
            </a:extLst>
          </p:cNvPr>
          <p:cNvSpPr/>
          <p:nvPr/>
        </p:nvSpPr>
        <p:spPr>
          <a:xfrm>
            <a:off x="5582773" y="912116"/>
            <a:ext cx="273132" cy="26125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071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17919-F6AE-9005-549B-90134072FD8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2121D0E-315F-19BB-CFDD-BE4269A3265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F2F8795-66E5-C3A3-B02C-56732A159DC3}"/>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23</a:t>
            </a:r>
          </a:p>
        </p:txBody>
      </p:sp>
      <p:sp>
        <p:nvSpPr>
          <p:cNvPr id="5" name="TextBox 4">
            <a:extLst>
              <a:ext uri="{FF2B5EF4-FFF2-40B4-BE49-F238E27FC236}">
                <a16:creationId xmlns:a16="http://schemas.microsoft.com/office/drawing/2014/main" id="{887D6A80-9426-3D52-3B51-7EBF1EFE4A3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4B Inspired by Animals: Elaborate</a:t>
            </a:r>
          </a:p>
        </p:txBody>
      </p:sp>
      <p:sp>
        <p:nvSpPr>
          <p:cNvPr id="12" name="TextBox 11">
            <a:extLst>
              <a:ext uri="{FF2B5EF4-FFF2-40B4-BE49-F238E27FC236}">
                <a16:creationId xmlns:a16="http://schemas.microsoft.com/office/drawing/2014/main" id="{3DCF81DB-AA73-E34B-F921-39FD26A1F24E}"/>
              </a:ext>
            </a:extLst>
          </p:cNvPr>
          <p:cNvSpPr txBox="1"/>
          <p:nvPr/>
        </p:nvSpPr>
        <p:spPr>
          <a:xfrm>
            <a:off x="2168915" y="1988403"/>
            <a:ext cx="7854169" cy="2308324"/>
          </a:xfrm>
          <a:prstGeom prst="rect">
            <a:avLst/>
          </a:prstGeom>
          <a:noFill/>
        </p:spPr>
        <p:txBody>
          <a:bodyPr wrap="square">
            <a:spAutoFit/>
          </a:bodyPr>
          <a:lstStyle/>
          <a:p>
            <a:pPr algn="ctr"/>
            <a:r>
              <a:rPr lang="en-US" sz="4800" dirty="0">
                <a:latin typeface="Avenir Next LT Pro" panose="020B0504020202020204" pitchFamily="34" charset="0"/>
              </a:rPr>
              <a:t>What </a:t>
            </a:r>
            <a:r>
              <a:rPr lang="en-US" sz="4800" b="1" dirty="0">
                <a:latin typeface="Avenir Next LT Pro" panose="020B0504020202020204" pitchFamily="34" charset="0"/>
              </a:rPr>
              <a:t>invention</a:t>
            </a:r>
            <a:r>
              <a:rPr lang="en-US" sz="4800" dirty="0">
                <a:latin typeface="Avenir Next LT Pro" panose="020B0504020202020204" pitchFamily="34" charset="0"/>
              </a:rPr>
              <a:t> could help you see further like a hawk or eagle?</a:t>
            </a:r>
          </a:p>
        </p:txBody>
      </p:sp>
      <p:sp>
        <p:nvSpPr>
          <p:cNvPr id="6" name="Rectangle: Rounded Corners 5">
            <a:extLst>
              <a:ext uri="{FF2B5EF4-FFF2-40B4-BE49-F238E27FC236}">
                <a16:creationId xmlns:a16="http://schemas.microsoft.com/office/drawing/2014/main" id="{1EEAD5B9-D3DD-9C76-A4AF-8D47C720C14E}"/>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E56A938-F776-029B-5FDD-8CC6A0EFA381}"/>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4B</a:t>
            </a:r>
            <a:endParaRPr lang="en-US" sz="2000"/>
          </a:p>
        </p:txBody>
      </p:sp>
    </p:spTree>
    <p:extLst>
      <p:ext uri="{BB962C8B-B14F-4D97-AF65-F5344CB8AC3E}">
        <p14:creationId xmlns:p14="http://schemas.microsoft.com/office/powerpoint/2010/main" val="566933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7F7A7-35B1-2E21-3156-EB00B81CD8A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8B8FB98-A11F-BD02-3DEB-0C950C4F8F0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45E22B8-1B1E-A680-DCB3-CE7B523E30D1}"/>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24</a:t>
            </a:r>
          </a:p>
        </p:txBody>
      </p:sp>
      <p:sp>
        <p:nvSpPr>
          <p:cNvPr id="5" name="TextBox 4">
            <a:extLst>
              <a:ext uri="{FF2B5EF4-FFF2-40B4-BE49-F238E27FC236}">
                <a16:creationId xmlns:a16="http://schemas.microsoft.com/office/drawing/2014/main" id="{3C8A7A43-54CC-B9A2-6B52-7E49AF30B6C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4B Inspired by Animals: Elaborate</a:t>
            </a:r>
          </a:p>
        </p:txBody>
      </p:sp>
      <p:sp>
        <p:nvSpPr>
          <p:cNvPr id="6" name="Rectangle: Rounded Corners 5">
            <a:extLst>
              <a:ext uri="{FF2B5EF4-FFF2-40B4-BE49-F238E27FC236}">
                <a16:creationId xmlns:a16="http://schemas.microsoft.com/office/drawing/2014/main" id="{97A3F1D3-832C-F143-1A48-22ACC98F80DF}"/>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402C7B4-2A22-2E93-3110-244B0CF2FA1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4B</a:t>
            </a:r>
            <a:endParaRPr lang="en-US" sz="2000"/>
          </a:p>
        </p:txBody>
      </p:sp>
      <p:pic>
        <p:nvPicPr>
          <p:cNvPr id="2050" name="Picture 2" descr="20220414-Xplor&amp;#32;how&amp;#32;to&amp;#32;use&amp;#32;binoculars-022">
            <a:extLst>
              <a:ext uri="{FF2B5EF4-FFF2-40B4-BE49-F238E27FC236}">
                <a16:creationId xmlns:a16="http://schemas.microsoft.com/office/drawing/2014/main" id="{960738D0-AFA5-F097-A517-C204F178F4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091" y="230594"/>
            <a:ext cx="8589818" cy="5722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214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350AE-6CF3-8003-C4D3-68B52C52F4E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82DB332-5B39-FB90-6D08-11E6EE131F6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C9492B2-B94F-0B76-1B99-7729F4B8F832}"/>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25</a:t>
            </a:r>
          </a:p>
        </p:txBody>
      </p:sp>
      <p:sp>
        <p:nvSpPr>
          <p:cNvPr id="5" name="TextBox 4">
            <a:extLst>
              <a:ext uri="{FF2B5EF4-FFF2-40B4-BE49-F238E27FC236}">
                <a16:creationId xmlns:a16="http://schemas.microsoft.com/office/drawing/2014/main" id="{65E9578C-D45E-0347-0357-BE17191CAFF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4B Inspired by Animals: Elaborate</a:t>
            </a:r>
          </a:p>
        </p:txBody>
      </p:sp>
      <p:sp>
        <p:nvSpPr>
          <p:cNvPr id="6" name="Rectangle: Rounded Corners 5">
            <a:extLst>
              <a:ext uri="{FF2B5EF4-FFF2-40B4-BE49-F238E27FC236}">
                <a16:creationId xmlns:a16="http://schemas.microsoft.com/office/drawing/2014/main" id="{3A608331-9328-7198-BE64-8EF75CCA9B13}"/>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518239A-A71B-69F3-38E1-16B0FFA099F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4B</a:t>
            </a:r>
            <a:endParaRPr lang="en-US" sz="2000"/>
          </a:p>
        </p:txBody>
      </p:sp>
      <p:grpSp>
        <p:nvGrpSpPr>
          <p:cNvPr id="11" name="Group 10">
            <a:extLst>
              <a:ext uri="{FF2B5EF4-FFF2-40B4-BE49-F238E27FC236}">
                <a16:creationId xmlns:a16="http://schemas.microsoft.com/office/drawing/2014/main" id="{A671F76F-570F-87CE-B3A8-BB7456458474}"/>
              </a:ext>
            </a:extLst>
          </p:cNvPr>
          <p:cNvGrpSpPr/>
          <p:nvPr/>
        </p:nvGrpSpPr>
        <p:grpSpPr>
          <a:xfrm>
            <a:off x="1478807" y="122275"/>
            <a:ext cx="9234385" cy="5975190"/>
            <a:chOff x="1310197" y="122274"/>
            <a:chExt cx="9234385" cy="5975190"/>
          </a:xfrm>
        </p:grpSpPr>
        <p:pic>
          <p:nvPicPr>
            <p:cNvPr id="7" name="Picture 6" descr="Text, letter&#10;&#10;AI-generated content may be incorrect.">
              <a:extLst>
                <a:ext uri="{FF2B5EF4-FFF2-40B4-BE49-F238E27FC236}">
                  <a16:creationId xmlns:a16="http://schemas.microsoft.com/office/drawing/2014/main" id="{AF4671BB-79A6-FEFB-4929-9A322792B83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10197" y="122274"/>
              <a:ext cx="4617192" cy="5975190"/>
            </a:xfrm>
            <a:prstGeom prst="rect">
              <a:avLst/>
            </a:prstGeom>
          </p:spPr>
        </p:pic>
        <p:pic>
          <p:nvPicPr>
            <p:cNvPr id="10" name="Picture 9" descr="Text&#10;&#10;AI-generated content may be incorrect.">
              <a:extLst>
                <a:ext uri="{FF2B5EF4-FFF2-40B4-BE49-F238E27FC236}">
                  <a16:creationId xmlns:a16="http://schemas.microsoft.com/office/drawing/2014/main" id="{51A45E2D-9099-5AB5-2433-B4AEE299A8F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927390" y="122274"/>
              <a:ext cx="4617192" cy="5975190"/>
            </a:xfrm>
            <a:prstGeom prst="rect">
              <a:avLst/>
            </a:prstGeom>
          </p:spPr>
        </p:pic>
      </p:grpSp>
    </p:spTree>
    <p:extLst>
      <p:ext uri="{BB962C8B-B14F-4D97-AF65-F5344CB8AC3E}">
        <p14:creationId xmlns:p14="http://schemas.microsoft.com/office/powerpoint/2010/main" val="1080304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2BA3B-3572-A4D6-C52C-290124EE42B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A725AAD-BD96-8D1A-CB1A-626EF1F4A3A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AA4D9B9-1EA1-ED33-15DE-4B695A6C728A}"/>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26</a:t>
            </a:r>
          </a:p>
        </p:txBody>
      </p:sp>
      <p:sp>
        <p:nvSpPr>
          <p:cNvPr id="5" name="TextBox 4">
            <a:extLst>
              <a:ext uri="{FF2B5EF4-FFF2-40B4-BE49-F238E27FC236}">
                <a16:creationId xmlns:a16="http://schemas.microsoft.com/office/drawing/2014/main" id="{58157A33-0F76-F051-45FB-96FCC41D42D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4B Inspired by Animals: Elaborate</a:t>
            </a:r>
          </a:p>
        </p:txBody>
      </p:sp>
      <p:sp>
        <p:nvSpPr>
          <p:cNvPr id="6" name="Rectangle: Rounded Corners 5">
            <a:extLst>
              <a:ext uri="{FF2B5EF4-FFF2-40B4-BE49-F238E27FC236}">
                <a16:creationId xmlns:a16="http://schemas.microsoft.com/office/drawing/2014/main" id="{2A1ED322-EEEB-0D8B-B736-E7199DE18BA8}"/>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A00E057-87F4-0500-4110-19F1A1AD5722}"/>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4B</a:t>
            </a:r>
            <a:endParaRPr lang="en-US" sz="2000"/>
          </a:p>
        </p:txBody>
      </p:sp>
      <p:sp>
        <p:nvSpPr>
          <p:cNvPr id="3" name="TextBox 2">
            <a:extLst>
              <a:ext uri="{FF2B5EF4-FFF2-40B4-BE49-F238E27FC236}">
                <a16:creationId xmlns:a16="http://schemas.microsoft.com/office/drawing/2014/main" id="{6E60AFD2-61D3-6402-80BA-1579D6AF2C3F}"/>
              </a:ext>
            </a:extLst>
          </p:cNvPr>
          <p:cNvSpPr txBox="1"/>
          <p:nvPr/>
        </p:nvSpPr>
        <p:spPr>
          <a:xfrm>
            <a:off x="2281731" y="2297162"/>
            <a:ext cx="7628538" cy="1569660"/>
          </a:xfrm>
          <a:prstGeom prst="rect">
            <a:avLst/>
          </a:prstGeom>
          <a:noFill/>
        </p:spPr>
        <p:txBody>
          <a:bodyPr wrap="square">
            <a:spAutoFit/>
          </a:bodyPr>
          <a:lstStyle/>
          <a:p>
            <a:pPr algn="ctr"/>
            <a:r>
              <a:rPr lang="en-US" sz="4800" dirty="0">
                <a:latin typeface="Avenir Next LT Pro" panose="020B0504020202020204" pitchFamily="34" charset="0"/>
              </a:rPr>
              <a:t>Time to </a:t>
            </a:r>
            <a:r>
              <a:rPr lang="en-US" sz="4800" b="1" dirty="0">
                <a:latin typeface="Avenir Next LT Pro" panose="020B0504020202020204" pitchFamily="34" charset="0"/>
              </a:rPr>
              <a:t>share</a:t>
            </a:r>
            <a:r>
              <a:rPr lang="en-US" sz="4800" dirty="0">
                <a:latin typeface="Avenir Next LT Pro" panose="020B0504020202020204" pitchFamily="34" charset="0"/>
              </a:rPr>
              <a:t> our inventions with the class!</a:t>
            </a:r>
          </a:p>
        </p:txBody>
      </p:sp>
    </p:spTree>
    <p:extLst>
      <p:ext uri="{BB962C8B-B14F-4D97-AF65-F5344CB8AC3E}">
        <p14:creationId xmlns:p14="http://schemas.microsoft.com/office/powerpoint/2010/main" val="3801165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D4E43-8D51-1731-036D-ACF22A09B0E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0FC5414-6EF9-A2F7-C50A-A525FF13651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1949CE2-13A6-0701-05EE-C1B264E888C3}"/>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27</a:t>
            </a:r>
          </a:p>
        </p:txBody>
      </p:sp>
      <p:sp>
        <p:nvSpPr>
          <p:cNvPr id="5" name="TextBox 4">
            <a:extLst>
              <a:ext uri="{FF2B5EF4-FFF2-40B4-BE49-F238E27FC236}">
                <a16:creationId xmlns:a16="http://schemas.microsoft.com/office/drawing/2014/main" id="{F5A00EEB-E338-F08E-DE61-0201C402AEA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4B Inspired by Animals: Evaluate</a:t>
            </a:r>
          </a:p>
        </p:txBody>
      </p:sp>
      <p:sp>
        <p:nvSpPr>
          <p:cNvPr id="6" name="Rectangle: Rounded Corners 5">
            <a:extLst>
              <a:ext uri="{FF2B5EF4-FFF2-40B4-BE49-F238E27FC236}">
                <a16:creationId xmlns:a16="http://schemas.microsoft.com/office/drawing/2014/main" id="{5C74AD1D-8C7A-B3F7-27F3-D60B376DDE8B}"/>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B889B5C-2E19-A31F-2D0E-FB10B7CAFD7D}"/>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4B</a:t>
            </a:r>
            <a:endParaRPr lang="en-US" sz="2000"/>
          </a:p>
        </p:txBody>
      </p:sp>
      <p:sp>
        <p:nvSpPr>
          <p:cNvPr id="3" name="TextBox 2">
            <a:extLst>
              <a:ext uri="{FF2B5EF4-FFF2-40B4-BE49-F238E27FC236}">
                <a16:creationId xmlns:a16="http://schemas.microsoft.com/office/drawing/2014/main" id="{957BE300-135E-E01D-7543-D9668BE4F843}"/>
              </a:ext>
            </a:extLst>
          </p:cNvPr>
          <p:cNvSpPr txBox="1"/>
          <p:nvPr/>
        </p:nvSpPr>
        <p:spPr>
          <a:xfrm>
            <a:off x="5262438" y="1594215"/>
            <a:ext cx="6470383" cy="3046988"/>
          </a:xfrm>
          <a:prstGeom prst="rect">
            <a:avLst/>
          </a:prstGeom>
          <a:noFill/>
        </p:spPr>
        <p:txBody>
          <a:bodyPr wrap="square">
            <a:spAutoFit/>
          </a:bodyPr>
          <a:lstStyle/>
          <a:p>
            <a:pPr algn="ctr"/>
            <a:r>
              <a:rPr lang="en-US" sz="4800" b="1">
                <a:latin typeface="Avenir Next LT Pro" panose="020B0504020202020204" pitchFamily="34" charset="0"/>
              </a:rPr>
              <a:t>Guiding Question:</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external parts in isopods inspire us?</a:t>
            </a:r>
          </a:p>
        </p:txBody>
      </p:sp>
      <p:pic>
        <p:nvPicPr>
          <p:cNvPr id="11" name="Picture 10" descr="Text, application&#10;&#10;AI-generated content may be incorrect.">
            <a:extLst>
              <a:ext uri="{FF2B5EF4-FFF2-40B4-BE49-F238E27FC236}">
                <a16:creationId xmlns:a16="http://schemas.microsoft.com/office/drawing/2014/main" id="{D6F57FD7-7C2F-9DF1-77F9-EBEF0304480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87" y="-3058"/>
            <a:ext cx="4860185" cy="6229204"/>
          </a:xfrm>
          <a:prstGeom prst="rect">
            <a:avLst/>
          </a:prstGeom>
          <a:ln>
            <a:solidFill>
              <a:schemeClr val="tx1"/>
            </a:solidFill>
          </a:ln>
        </p:spPr>
      </p:pic>
      <p:pic>
        <p:nvPicPr>
          <p:cNvPr id="12" name="Picture 11" descr="A picture containing text, silhouette&#10;&#10;AI-generated content may be incorrect.">
            <a:extLst>
              <a:ext uri="{FF2B5EF4-FFF2-40B4-BE49-F238E27FC236}">
                <a16:creationId xmlns:a16="http://schemas.microsoft.com/office/drawing/2014/main" id="{079DE3CA-17A8-26E3-6945-E53FB2BFC80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9628" y="106886"/>
            <a:ext cx="967027" cy="1356836"/>
          </a:xfrm>
          <a:prstGeom prst="rect">
            <a:avLst/>
          </a:prstGeom>
        </p:spPr>
      </p:pic>
    </p:spTree>
    <p:extLst>
      <p:ext uri="{BB962C8B-B14F-4D97-AF65-F5344CB8AC3E}">
        <p14:creationId xmlns:p14="http://schemas.microsoft.com/office/powerpoint/2010/main" val="935113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A6721-EA94-D397-AF05-6C0AB391267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3A04AE5-E46E-5E92-53FD-70FF06EFAC1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1CB311C-2AAD-78C0-3AD8-E246BF27130F}"/>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28</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AA740836-69FB-C7D9-CEC5-0C5B42A3BBD2}"/>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4B Inspired by Animals: Evaluate</a:t>
            </a:r>
          </a:p>
        </p:txBody>
      </p:sp>
      <p:sp>
        <p:nvSpPr>
          <p:cNvPr id="6" name="Rectangle: Rounded Corners 5">
            <a:extLst>
              <a:ext uri="{FF2B5EF4-FFF2-40B4-BE49-F238E27FC236}">
                <a16:creationId xmlns:a16="http://schemas.microsoft.com/office/drawing/2014/main" id="{787520FB-8578-F840-9297-0317D59E29BF}"/>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83EEB5A-E2CE-F089-BA02-ACB4A764CCB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4B</a:t>
            </a:r>
            <a:endParaRPr lang="en-US" sz="2000"/>
          </a:p>
        </p:txBody>
      </p:sp>
      <p:sp>
        <p:nvSpPr>
          <p:cNvPr id="3" name="TextBox 2">
            <a:extLst>
              <a:ext uri="{FF2B5EF4-FFF2-40B4-BE49-F238E27FC236}">
                <a16:creationId xmlns:a16="http://schemas.microsoft.com/office/drawing/2014/main" id="{843D64A5-5978-EF98-87E7-20D49C272798}"/>
              </a:ext>
            </a:extLst>
          </p:cNvPr>
          <p:cNvSpPr txBox="1"/>
          <p:nvPr/>
        </p:nvSpPr>
        <p:spPr>
          <a:xfrm>
            <a:off x="5274728" y="2270183"/>
            <a:ext cx="6470383" cy="2308324"/>
          </a:xfrm>
          <a:prstGeom prst="rect">
            <a:avLst/>
          </a:prstGeom>
          <a:noFill/>
        </p:spPr>
        <p:txBody>
          <a:bodyPr wrap="square" lIns="91440" tIns="45720" rIns="91440" bIns="45720" anchor="t">
            <a:spAutoFit/>
          </a:bodyPr>
          <a:lstStyle/>
          <a:p>
            <a:pPr algn="ctr"/>
            <a:r>
              <a:rPr lang="en-US" sz="4800" b="1" dirty="0">
                <a:latin typeface="Avenir Next LT Pro"/>
              </a:rPr>
              <a:t>Answers</a:t>
            </a:r>
            <a:endParaRPr lang="en-US" sz="4800" b="1" dirty="0">
              <a:latin typeface="Avenir Next LT Pro" panose="020B0504020202020204" pitchFamily="34" charset="0"/>
            </a:endParaRPr>
          </a:p>
          <a:p>
            <a:pPr algn="ctr"/>
            <a:r>
              <a:rPr lang="en-US" sz="4800" dirty="0">
                <a:solidFill>
                  <a:srgbClr val="FF0000"/>
                </a:solidFill>
                <a:latin typeface="Avenir Next LT Pro"/>
              </a:rPr>
              <a:t>Answers will vary</a:t>
            </a:r>
            <a:endParaRPr lang="en-US" sz="4800" dirty="0">
              <a:solidFill>
                <a:srgbClr val="FF0000"/>
              </a:solidFill>
              <a:latin typeface="Avenir Next LT Pro" panose="020B0504020202020204" pitchFamily="34" charset="0"/>
            </a:endParaRPr>
          </a:p>
          <a:p>
            <a:pPr algn="ctr"/>
            <a:endParaRPr lang="en-US" sz="4800" dirty="0">
              <a:latin typeface="Avenir Next LT Pro" panose="020B0504020202020204" pitchFamily="34" charset="0"/>
            </a:endParaRPr>
          </a:p>
        </p:txBody>
      </p:sp>
      <p:pic>
        <p:nvPicPr>
          <p:cNvPr id="11" name="Picture 10" descr="Text, application&#10;&#10;AI-generated content may be incorrect.">
            <a:extLst>
              <a:ext uri="{FF2B5EF4-FFF2-40B4-BE49-F238E27FC236}">
                <a16:creationId xmlns:a16="http://schemas.microsoft.com/office/drawing/2014/main" id="{898886BF-B5F2-32CC-143E-419823C8F01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87" y="-3058"/>
            <a:ext cx="4860185" cy="6229204"/>
          </a:xfrm>
          <a:prstGeom prst="rect">
            <a:avLst/>
          </a:prstGeom>
          <a:ln>
            <a:solidFill>
              <a:schemeClr val="tx1"/>
            </a:solidFill>
          </a:ln>
        </p:spPr>
      </p:pic>
      <p:pic>
        <p:nvPicPr>
          <p:cNvPr id="12" name="Picture 11" descr="A picture containing text, silhouette&#10;&#10;AI-generated content may be incorrect.">
            <a:extLst>
              <a:ext uri="{FF2B5EF4-FFF2-40B4-BE49-F238E27FC236}">
                <a16:creationId xmlns:a16="http://schemas.microsoft.com/office/drawing/2014/main" id="{1003547F-5EC9-419A-6E1D-B98FBC460DD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9628" y="106886"/>
            <a:ext cx="967027" cy="1356836"/>
          </a:xfrm>
          <a:prstGeom prst="rect">
            <a:avLst/>
          </a:prstGeom>
        </p:spPr>
      </p:pic>
    </p:spTree>
    <p:extLst>
      <p:ext uri="{BB962C8B-B14F-4D97-AF65-F5344CB8AC3E}">
        <p14:creationId xmlns:p14="http://schemas.microsoft.com/office/powerpoint/2010/main" val="218239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9B189-B45F-0ADE-79CD-C2DA999AF3D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F522B1F-50DD-1AA6-51EB-741DCF11018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255C8F2-578F-B36D-D804-994CCC1ABD19}"/>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29</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7EEF3EA1-697E-B6C2-7B70-4D4DD807D874}"/>
              </a:ext>
            </a:extLst>
          </p:cNvPr>
          <p:cNvSpPr txBox="1"/>
          <p:nvPr/>
        </p:nvSpPr>
        <p:spPr>
          <a:xfrm>
            <a:off x="597409" y="6366393"/>
            <a:ext cx="8415962"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4B Inspired by Animals: Cross-Curricular Extensions</a:t>
            </a:r>
          </a:p>
        </p:txBody>
      </p:sp>
      <p:sp>
        <p:nvSpPr>
          <p:cNvPr id="6" name="Rectangle: Rounded Corners 5">
            <a:extLst>
              <a:ext uri="{FF2B5EF4-FFF2-40B4-BE49-F238E27FC236}">
                <a16:creationId xmlns:a16="http://schemas.microsoft.com/office/drawing/2014/main" id="{ADDD7296-58C5-47E4-1676-02B686A92C44}"/>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AC1EC5B-6CD3-6E13-3C9E-A15F6D544782}"/>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4B</a:t>
            </a:r>
            <a:endParaRPr lang="en-US" sz="2000"/>
          </a:p>
        </p:txBody>
      </p:sp>
      <p:sp>
        <p:nvSpPr>
          <p:cNvPr id="3" name="TextBox 2">
            <a:extLst>
              <a:ext uri="{FF2B5EF4-FFF2-40B4-BE49-F238E27FC236}">
                <a16:creationId xmlns:a16="http://schemas.microsoft.com/office/drawing/2014/main" id="{E13B836E-1FAD-8994-4406-361FB69B3D07}"/>
              </a:ext>
            </a:extLst>
          </p:cNvPr>
          <p:cNvSpPr txBox="1"/>
          <p:nvPr/>
        </p:nvSpPr>
        <p:spPr>
          <a:xfrm>
            <a:off x="2908309" y="1292780"/>
            <a:ext cx="6375381" cy="4524315"/>
          </a:xfrm>
          <a:prstGeom prst="rect">
            <a:avLst/>
          </a:prstGeom>
          <a:noFill/>
        </p:spPr>
        <p:txBody>
          <a:bodyPr wrap="square">
            <a:spAutoFit/>
          </a:bodyPr>
          <a:lstStyle/>
          <a:p>
            <a:pPr algn="ctr"/>
            <a:r>
              <a:rPr lang="en-US" sz="3200" b="1">
                <a:latin typeface="Avenir Next LT Pro" panose="020B0504020202020204" pitchFamily="34" charset="0"/>
              </a:rPr>
              <a:t>English Language Arts</a:t>
            </a:r>
          </a:p>
          <a:p>
            <a:pPr algn="ctr"/>
            <a:endParaRPr lang="en-US" sz="3200">
              <a:latin typeface="Avenir Next LT Pro" panose="020B0504020202020204" pitchFamily="34" charset="0"/>
            </a:endParaRPr>
          </a:p>
          <a:p>
            <a:pPr algn="ctr"/>
            <a:r>
              <a:rPr lang="en-US" sz="3200">
                <a:latin typeface="Avenir Next LT Pro" panose="020B0504020202020204" pitchFamily="34" charset="0"/>
              </a:rPr>
              <a:t>Write a short story where you pretend to be an armored animal. Tell about how your armor protects you from danger and other experiences within your day. Add pictures to help tell your story.</a:t>
            </a:r>
          </a:p>
        </p:txBody>
      </p:sp>
      <p:grpSp>
        <p:nvGrpSpPr>
          <p:cNvPr id="7" name="Group 6">
            <a:extLst>
              <a:ext uri="{FF2B5EF4-FFF2-40B4-BE49-F238E27FC236}">
                <a16:creationId xmlns:a16="http://schemas.microsoft.com/office/drawing/2014/main" id="{4B03F8F1-3B80-8832-3E32-234DE0797879}"/>
              </a:ext>
            </a:extLst>
          </p:cNvPr>
          <p:cNvGrpSpPr/>
          <p:nvPr/>
        </p:nvGrpSpPr>
        <p:grpSpPr>
          <a:xfrm>
            <a:off x="1949300" y="220720"/>
            <a:ext cx="8293399" cy="657225"/>
            <a:chOff x="1733481" y="200089"/>
            <a:chExt cx="8293399" cy="657225"/>
          </a:xfrm>
        </p:grpSpPr>
        <p:sp>
          <p:nvSpPr>
            <p:cNvPr id="8" name="TextBox 7">
              <a:extLst>
                <a:ext uri="{FF2B5EF4-FFF2-40B4-BE49-F238E27FC236}">
                  <a16:creationId xmlns:a16="http://schemas.microsoft.com/office/drawing/2014/main" id="{AA46D69D-164C-44EB-4313-56D6158207C1}"/>
                </a:ext>
              </a:extLst>
            </p:cNvPr>
            <p:cNvSpPr txBox="1"/>
            <p:nvPr/>
          </p:nvSpPr>
          <p:spPr>
            <a:xfrm>
              <a:off x="1733481" y="236313"/>
              <a:ext cx="7410519" cy="584775"/>
            </a:xfrm>
            <a:prstGeom prst="rect">
              <a:avLst/>
            </a:prstGeom>
            <a:noFill/>
          </p:spPr>
          <p:txBody>
            <a:bodyPr wrap="square">
              <a:spAutoFit/>
            </a:bodyPr>
            <a:lstStyle/>
            <a:p>
              <a:pPr algn="ctr"/>
              <a:r>
                <a:rPr lang="en-US" sz="3200" b="1">
                  <a:latin typeface="Avenir Next LT Pro"/>
                </a:rPr>
                <a:t>Optional: Cross-Curricular Extension</a:t>
              </a:r>
              <a:endParaRPr lang="en-US" sz="3200"/>
            </a:p>
          </p:txBody>
        </p:sp>
        <p:pic>
          <p:nvPicPr>
            <p:cNvPr id="10" name="Picture 9" descr="A picture containing clipart&#10;&#10;AI-generated content may be incorrect.">
              <a:extLst>
                <a:ext uri="{FF2B5EF4-FFF2-40B4-BE49-F238E27FC236}">
                  <a16:creationId xmlns:a16="http://schemas.microsoft.com/office/drawing/2014/main" id="{B2A4FE71-C43F-AD68-30EA-F1A9639BE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455" y="200089"/>
              <a:ext cx="733425" cy="657225"/>
            </a:xfrm>
            <a:prstGeom prst="rect">
              <a:avLst/>
            </a:prstGeom>
          </p:spPr>
        </p:pic>
      </p:grpSp>
    </p:spTree>
    <p:extLst>
      <p:ext uri="{BB962C8B-B14F-4D97-AF65-F5344CB8AC3E}">
        <p14:creationId xmlns:p14="http://schemas.microsoft.com/office/powerpoint/2010/main" val="2013221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466B0-6204-57D8-042D-C6E41684A18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B940325-BE89-6129-C18C-83FBDD1D259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8EA6EFE-2E17-880E-A15B-35EABBD12E91}"/>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40ABEEE9-5616-46A2-8756-CA6350362DB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4B Inspired by Animals: Engage</a:t>
            </a:r>
          </a:p>
        </p:txBody>
      </p:sp>
      <p:sp>
        <p:nvSpPr>
          <p:cNvPr id="12" name="TextBox 11">
            <a:extLst>
              <a:ext uri="{FF2B5EF4-FFF2-40B4-BE49-F238E27FC236}">
                <a16:creationId xmlns:a16="http://schemas.microsoft.com/office/drawing/2014/main" id="{6EB105EC-8A97-AEB8-E5DA-91F65BB8B48D}"/>
              </a:ext>
            </a:extLst>
          </p:cNvPr>
          <p:cNvSpPr txBox="1"/>
          <p:nvPr/>
        </p:nvSpPr>
        <p:spPr>
          <a:xfrm>
            <a:off x="4929106" y="1020772"/>
            <a:ext cx="7022101" cy="4524315"/>
          </a:xfrm>
          <a:prstGeom prst="rect">
            <a:avLst/>
          </a:prstGeom>
          <a:noFill/>
        </p:spPr>
        <p:txBody>
          <a:bodyPr wrap="square">
            <a:spAutoFit/>
          </a:bodyPr>
          <a:lstStyle/>
          <a:p>
            <a:pPr algn="ctr"/>
            <a:r>
              <a:rPr lang="en-US" sz="4800">
                <a:latin typeface="Avenir Next LT Pro" panose="020B0504020202020204" pitchFamily="34" charset="0"/>
              </a:rPr>
              <a:t>How do these two things use their armor?</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How does the isopod armor compare to the knight?</a:t>
            </a:r>
          </a:p>
        </p:txBody>
      </p:sp>
      <p:sp>
        <p:nvSpPr>
          <p:cNvPr id="6" name="Rectangle: Rounded Corners 5">
            <a:extLst>
              <a:ext uri="{FF2B5EF4-FFF2-40B4-BE49-F238E27FC236}">
                <a16:creationId xmlns:a16="http://schemas.microsoft.com/office/drawing/2014/main" id="{B06BD974-B75F-5069-CE5B-1C044BAD0520}"/>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0BB71EA-7941-83B0-E3D8-A58938460611}"/>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4B</a:t>
            </a:r>
            <a:endParaRPr lang="en-US" sz="2000"/>
          </a:p>
        </p:txBody>
      </p:sp>
      <p:pic>
        <p:nvPicPr>
          <p:cNvPr id="13" name="Picture 12" descr="Diagram&#10;&#10;AI-generated content may be incorrect.">
            <a:extLst>
              <a:ext uri="{FF2B5EF4-FFF2-40B4-BE49-F238E27FC236}">
                <a16:creationId xmlns:a16="http://schemas.microsoft.com/office/drawing/2014/main" id="{57116E0B-C226-8173-09E8-43737C8FB65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80478"/>
            <a:ext cx="4688537" cy="6066421"/>
          </a:xfrm>
          <a:prstGeom prst="rect">
            <a:avLst/>
          </a:prstGeom>
          <a:ln>
            <a:solidFill>
              <a:schemeClr val="tx1"/>
            </a:solidFill>
          </a:ln>
        </p:spPr>
      </p:pic>
    </p:spTree>
    <p:extLst>
      <p:ext uri="{BB962C8B-B14F-4D97-AF65-F5344CB8AC3E}">
        <p14:creationId xmlns:p14="http://schemas.microsoft.com/office/powerpoint/2010/main" val="215054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840F5-89DA-8027-801C-6E2DB3117DC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24325A2-0880-942A-A72A-43C6F1552B3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B4E74F2-1D02-12A7-9EC8-6B5551B20DF3}"/>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30</a:t>
            </a:r>
          </a:p>
        </p:txBody>
      </p:sp>
      <p:sp>
        <p:nvSpPr>
          <p:cNvPr id="5" name="TextBox 4">
            <a:extLst>
              <a:ext uri="{FF2B5EF4-FFF2-40B4-BE49-F238E27FC236}">
                <a16:creationId xmlns:a16="http://schemas.microsoft.com/office/drawing/2014/main" id="{92466DC9-0170-B6A7-E1AB-84D813C28495}"/>
              </a:ext>
            </a:extLst>
          </p:cNvPr>
          <p:cNvSpPr txBox="1"/>
          <p:nvPr/>
        </p:nvSpPr>
        <p:spPr>
          <a:xfrm>
            <a:off x="597409" y="6366393"/>
            <a:ext cx="8415962"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4B Inspired by Animals: Cross-Curricular Extensions</a:t>
            </a:r>
          </a:p>
        </p:txBody>
      </p:sp>
      <p:sp>
        <p:nvSpPr>
          <p:cNvPr id="6" name="Rectangle: Rounded Corners 5">
            <a:extLst>
              <a:ext uri="{FF2B5EF4-FFF2-40B4-BE49-F238E27FC236}">
                <a16:creationId xmlns:a16="http://schemas.microsoft.com/office/drawing/2014/main" id="{4E8B04FD-2D68-12E5-0E0A-FCA4A7AE531A}"/>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C351EDB-8172-5130-1FFA-9653A47A238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4B</a:t>
            </a:r>
            <a:endParaRPr lang="en-US" sz="2000"/>
          </a:p>
        </p:txBody>
      </p:sp>
      <p:grpSp>
        <p:nvGrpSpPr>
          <p:cNvPr id="7" name="Group 6">
            <a:extLst>
              <a:ext uri="{FF2B5EF4-FFF2-40B4-BE49-F238E27FC236}">
                <a16:creationId xmlns:a16="http://schemas.microsoft.com/office/drawing/2014/main" id="{14DD478A-5D82-21C7-D520-671590D7CEEE}"/>
              </a:ext>
            </a:extLst>
          </p:cNvPr>
          <p:cNvGrpSpPr/>
          <p:nvPr/>
        </p:nvGrpSpPr>
        <p:grpSpPr>
          <a:xfrm>
            <a:off x="1949300" y="220720"/>
            <a:ext cx="8293399" cy="657225"/>
            <a:chOff x="1733481" y="200089"/>
            <a:chExt cx="8293399" cy="657225"/>
          </a:xfrm>
        </p:grpSpPr>
        <p:sp>
          <p:nvSpPr>
            <p:cNvPr id="8" name="TextBox 7">
              <a:extLst>
                <a:ext uri="{FF2B5EF4-FFF2-40B4-BE49-F238E27FC236}">
                  <a16:creationId xmlns:a16="http://schemas.microsoft.com/office/drawing/2014/main" id="{432AC3C3-08D9-FC0B-6682-E8DCB744CEE1}"/>
                </a:ext>
              </a:extLst>
            </p:cNvPr>
            <p:cNvSpPr txBox="1"/>
            <p:nvPr/>
          </p:nvSpPr>
          <p:spPr>
            <a:xfrm>
              <a:off x="1733481" y="236313"/>
              <a:ext cx="7410519" cy="584775"/>
            </a:xfrm>
            <a:prstGeom prst="rect">
              <a:avLst/>
            </a:prstGeom>
            <a:noFill/>
          </p:spPr>
          <p:txBody>
            <a:bodyPr wrap="square">
              <a:spAutoFit/>
            </a:bodyPr>
            <a:lstStyle/>
            <a:p>
              <a:pPr algn="ctr"/>
              <a:r>
                <a:rPr lang="en-US" sz="3200" b="1">
                  <a:latin typeface="Avenir Next LT Pro"/>
                </a:rPr>
                <a:t>Optional: Cross-Curricular Extension</a:t>
              </a:r>
              <a:endParaRPr lang="en-US" sz="3200"/>
            </a:p>
          </p:txBody>
        </p:sp>
        <p:pic>
          <p:nvPicPr>
            <p:cNvPr id="10" name="Picture 9" descr="A picture containing clipart&#10;&#10;AI-generated content may be incorrect.">
              <a:extLst>
                <a:ext uri="{FF2B5EF4-FFF2-40B4-BE49-F238E27FC236}">
                  <a16:creationId xmlns:a16="http://schemas.microsoft.com/office/drawing/2014/main" id="{2D27499F-5998-CBCA-725B-52D5CD0D3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455" y="200089"/>
              <a:ext cx="733425" cy="657225"/>
            </a:xfrm>
            <a:prstGeom prst="rect">
              <a:avLst/>
            </a:prstGeom>
          </p:spPr>
        </p:pic>
      </p:grpSp>
      <p:sp>
        <p:nvSpPr>
          <p:cNvPr id="11" name="TextBox 10">
            <a:extLst>
              <a:ext uri="{FF2B5EF4-FFF2-40B4-BE49-F238E27FC236}">
                <a16:creationId xmlns:a16="http://schemas.microsoft.com/office/drawing/2014/main" id="{7057AB01-6348-DF9A-DD94-419C7367244E}"/>
              </a:ext>
            </a:extLst>
          </p:cNvPr>
          <p:cNvSpPr txBox="1"/>
          <p:nvPr/>
        </p:nvSpPr>
        <p:spPr>
          <a:xfrm>
            <a:off x="3339084" y="1568740"/>
            <a:ext cx="5513831" cy="3539430"/>
          </a:xfrm>
          <a:prstGeom prst="rect">
            <a:avLst/>
          </a:prstGeom>
          <a:noFill/>
        </p:spPr>
        <p:txBody>
          <a:bodyPr wrap="square">
            <a:spAutoFit/>
          </a:bodyPr>
          <a:lstStyle/>
          <a:p>
            <a:pPr algn="ctr"/>
            <a:r>
              <a:rPr lang="en-US" sz="3200" b="1" dirty="0">
                <a:latin typeface="Avenir Next LT Pro" panose="020B0504020202020204" pitchFamily="34" charset="0"/>
              </a:rPr>
              <a:t>Art</a:t>
            </a:r>
          </a:p>
          <a:p>
            <a:pPr algn="ctr"/>
            <a:endParaRPr lang="en-US" sz="3200" dirty="0">
              <a:latin typeface="Avenir Next LT Pro" panose="020B0504020202020204" pitchFamily="34" charset="0"/>
            </a:endParaRPr>
          </a:p>
          <a:p>
            <a:pPr algn="ctr"/>
            <a:r>
              <a:rPr lang="en-US" sz="3200" dirty="0">
                <a:latin typeface="Avenir Next LT Pro" panose="020B0504020202020204" pitchFamily="34" charset="0"/>
              </a:rPr>
              <a:t>Collaborate or involve the art teacher. Make vest using large paper grocery bags and have each student create their own armor.</a:t>
            </a:r>
          </a:p>
        </p:txBody>
      </p:sp>
    </p:spTree>
    <p:extLst>
      <p:ext uri="{BB962C8B-B14F-4D97-AF65-F5344CB8AC3E}">
        <p14:creationId xmlns:p14="http://schemas.microsoft.com/office/powerpoint/2010/main" val="4156650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F6F6D-126B-E009-BD3A-84D62130A86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0B9F168-8546-E6F2-6D57-BDFFB8BB45D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D1A3D11-FE5C-F9C9-85CE-928D83ADE668}"/>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5FDEF85A-3E7F-3D28-F054-94F12818B79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4B Inspired by Animals: Engage</a:t>
            </a:r>
          </a:p>
        </p:txBody>
      </p:sp>
      <p:sp>
        <p:nvSpPr>
          <p:cNvPr id="6" name="Rectangle: Rounded Corners 5">
            <a:extLst>
              <a:ext uri="{FF2B5EF4-FFF2-40B4-BE49-F238E27FC236}">
                <a16:creationId xmlns:a16="http://schemas.microsoft.com/office/drawing/2014/main" id="{BB9BD3B2-3355-7E1B-D3EB-5DB59B3B1D89}"/>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0C7531C-7E86-A07E-8C97-9E83017D0DF1}"/>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4B</a:t>
            </a:r>
            <a:endParaRPr lang="en-US" sz="2000"/>
          </a:p>
        </p:txBody>
      </p:sp>
      <p:pic>
        <p:nvPicPr>
          <p:cNvPr id="2050" name="Picture 2" descr="Photo of a sowbug (left) and pillbug (right).">
            <a:extLst>
              <a:ext uri="{FF2B5EF4-FFF2-40B4-BE49-F238E27FC236}">
                <a16:creationId xmlns:a16="http://schemas.microsoft.com/office/drawing/2014/main" id="{66E1D1FC-A60C-CE68-D5C7-A8DEE5BFA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457" y="122275"/>
            <a:ext cx="6272581" cy="25541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hoto of a sowbug, a type of terrestrial isopod.">
            <a:extLst>
              <a:ext uri="{FF2B5EF4-FFF2-40B4-BE49-F238E27FC236}">
                <a16:creationId xmlns:a16="http://schemas.microsoft.com/office/drawing/2014/main" id="{946499A1-94B9-4EF6-CCBE-20481C2F917E}"/>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593761" y="91544"/>
            <a:ext cx="3740212" cy="29084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oto of a pillbug curled into a ball for protection.">
            <a:extLst>
              <a:ext uri="{FF2B5EF4-FFF2-40B4-BE49-F238E27FC236}">
                <a16:creationId xmlns:a16="http://schemas.microsoft.com/office/drawing/2014/main" id="{DAAD5E57-AB9A-53F2-DF00-EE3F9FC9B7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9180" y="2810844"/>
            <a:ext cx="4148885" cy="32261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pillbug, or roly-poly, crawling on the ground">
            <a:extLst>
              <a:ext uri="{FF2B5EF4-FFF2-40B4-BE49-F238E27FC236}">
                <a16:creationId xmlns:a16="http://schemas.microsoft.com/office/drawing/2014/main" id="{A56D3EDC-95D2-CF98-355F-BADDEF771EA5}"/>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931205" y="3101859"/>
            <a:ext cx="4402768" cy="2935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000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6F247-7934-106C-A019-82B4D5C55D3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354CCF1-E054-1619-3DEC-53A176E9517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79DB245-4027-20A6-BE66-CB0A4B56D645}"/>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B0E44C6B-2D06-A7B0-1D59-F3F97239DF4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4B Inspired by Animals: Engage</a:t>
            </a:r>
          </a:p>
        </p:txBody>
      </p:sp>
      <p:sp>
        <p:nvSpPr>
          <p:cNvPr id="12" name="TextBox 11">
            <a:extLst>
              <a:ext uri="{FF2B5EF4-FFF2-40B4-BE49-F238E27FC236}">
                <a16:creationId xmlns:a16="http://schemas.microsoft.com/office/drawing/2014/main" id="{197B55BE-F7E9-E513-BF1B-A2EEDA4233E4}"/>
              </a:ext>
            </a:extLst>
          </p:cNvPr>
          <p:cNvSpPr txBox="1"/>
          <p:nvPr/>
        </p:nvSpPr>
        <p:spPr>
          <a:xfrm>
            <a:off x="2097638" y="2315182"/>
            <a:ext cx="7996724" cy="1569660"/>
          </a:xfrm>
          <a:prstGeom prst="rect">
            <a:avLst/>
          </a:prstGeom>
          <a:noFill/>
        </p:spPr>
        <p:txBody>
          <a:bodyPr wrap="square">
            <a:spAutoFit/>
          </a:bodyPr>
          <a:lstStyle/>
          <a:p>
            <a:pPr algn="ctr"/>
            <a:r>
              <a:rPr lang="en-US" sz="4800">
                <a:latin typeface="Avenir Next LT Pro" panose="020B0504020202020204" pitchFamily="34" charset="0"/>
              </a:rPr>
              <a:t>What is a roly-poly and how does it protect itself?</a:t>
            </a:r>
          </a:p>
        </p:txBody>
      </p:sp>
      <p:sp>
        <p:nvSpPr>
          <p:cNvPr id="6" name="Rectangle: Rounded Corners 5">
            <a:extLst>
              <a:ext uri="{FF2B5EF4-FFF2-40B4-BE49-F238E27FC236}">
                <a16:creationId xmlns:a16="http://schemas.microsoft.com/office/drawing/2014/main" id="{27A8AC7F-4B31-FA78-DCE8-8A9EDC92D039}"/>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B8DE8CD-CDA1-C8EE-8803-02C1345BA095}"/>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4B</a:t>
            </a:r>
            <a:endParaRPr lang="en-US" sz="2000"/>
          </a:p>
        </p:txBody>
      </p:sp>
    </p:spTree>
    <p:extLst>
      <p:ext uri="{BB962C8B-B14F-4D97-AF65-F5344CB8AC3E}">
        <p14:creationId xmlns:p14="http://schemas.microsoft.com/office/powerpoint/2010/main" val="182429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4DD07-B88C-B785-85EE-648E8F15B85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AC4BB34-139E-935D-B070-B9194A725EE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16B7C6C-C8CB-6B72-B2E3-F2889EF631FD}"/>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0EE609B0-177A-680D-12F5-DAB02028841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4B Inspired by Animals: Engage</a:t>
            </a:r>
          </a:p>
        </p:txBody>
      </p:sp>
      <p:sp>
        <p:nvSpPr>
          <p:cNvPr id="12" name="TextBox 11">
            <a:extLst>
              <a:ext uri="{FF2B5EF4-FFF2-40B4-BE49-F238E27FC236}">
                <a16:creationId xmlns:a16="http://schemas.microsoft.com/office/drawing/2014/main" id="{2565E57C-C058-5A84-30BD-12AA9DD2514A}"/>
              </a:ext>
            </a:extLst>
          </p:cNvPr>
          <p:cNvSpPr txBox="1"/>
          <p:nvPr/>
        </p:nvSpPr>
        <p:spPr>
          <a:xfrm>
            <a:off x="205502" y="1428412"/>
            <a:ext cx="6931567" cy="4401205"/>
          </a:xfrm>
          <a:prstGeom prst="rect">
            <a:avLst/>
          </a:prstGeom>
          <a:noFill/>
        </p:spPr>
        <p:txBody>
          <a:bodyPr wrap="square">
            <a:spAutoFit/>
          </a:bodyPr>
          <a:lstStyle/>
          <a:p>
            <a:r>
              <a:rPr lang="en-US" sz="2800" i="1">
                <a:latin typeface="Avenir Next LT Pro" panose="020B0504020202020204" pitchFamily="34" charset="0"/>
              </a:rPr>
              <a:t>(Sing to the tune of Itsy-Bitsy Spider)</a:t>
            </a:r>
          </a:p>
          <a:p>
            <a:endParaRPr lang="en-US" sz="2800" i="1">
              <a:latin typeface="Avenir Next LT Pro" panose="020B0504020202020204" pitchFamily="34" charset="0"/>
            </a:endParaRPr>
          </a:p>
          <a:p>
            <a:r>
              <a:rPr lang="en-US" sz="2800">
                <a:latin typeface="Avenir Next LT Pro" panose="020B0504020202020204" pitchFamily="34" charset="0"/>
              </a:rPr>
              <a:t>I am a roly-poly, I have a crunchy shell.</a:t>
            </a:r>
          </a:p>
          <a:p>
            <a:endParaRPr lang="en-US" sz="2800">
              <a:latin typeface="Avenir Next LT Pro" panose="020B0504020202020204" pitchFamily="34" charset="0"/>
            </a:endParaRPr>
          </a:p>
          <a:p>
            <a:r>
              <a:rPr lang="en-US" sz="2800">
                <a:latin typeface="Avenir Next LT Pro" panose="020B0504020202020204" pitchFamily="34" charset="0"/>
              </a:rPr>
              <a:t>I roll into a ball which protects me very well.</a:t>
            </a:r>
          </a:p>
          <a:p>
            <a:endParaRPr lang="en-US" sz="2800">
              <a:latin typeface="Avenir Next LT Pro" panose="020B0504020202020204" pitchFamily="34" charset="0"/>
            </a:endParaRPr>
          </a:p>
          <a:p>
            <a:r>
              <a:rPr lang="en-US" sz="2800">
                <a:latin typeface="Avenir Next LT Pro" panose="020B0504020202020204" pitchFamily="34" charset="0"/>
              </a:rPr>
              <a:t>I am happy my armor protects me.</a:t>
            </a:r>
          </a:p>
          <a:p>
            <a:endParaRPr lang="en-US" sz="2800">
              <a:latin typeface="Avenir Next LT Pro" panose="020B0504020202020204" pitchFamily="34" charset="0"/>
            </a:endParaRPr>
          </a:p>
          <a:p>
            <a:r>
              <a:rPr lang="en-US" sz="2800">
                <a:latin typeface="Avenir Next LT Pro" panose="020B0504020202020204" pitchFamily="34" charset="0"/>
              </a:rPr>
              <a:t>So I can crawl about, happy as can be.</a:t>
            </a:r>
          </a:p>
        </p:txBody>
      </p:sp>
      <p:sp>
        <p:nvSpPr>
          <p:cNvPr id="6" name="Rectangle: Rounded Corners 5">
            <a:extLst>
              <a:ext uri="{FF2B5EF4-FFF2-40B4-BE49-F238E27FC236}">
                <a16:creationId xmlns:a16="http://schemas.microsoft.com/office/drawing/2014/main" id="{6748BA95-E952-AC90-C59A-A508E24FD4D0}"/>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8641AFC-C863-2077-4B9D-65563ADF398D}"/>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4B</a:t>
            </a:r>
            <a:endParaRPr lang="en-US" sz="2000"/>
          </a:p>
        </p:txBody>
      </p:sp>
      <p:pic>
        <p:nvPicPr>
          <p:cNvPr id="7" name="Picture 6" descr="A picture containing text, arthropod, invertebrate, isopod&#10;&#10;AI-generated content may be incorrect.">
            <a:extLst>
              <a:ext uri="{FF2B5EF4-FFF2-40B4-BE49-F238E27FC236}">
                <a16:creationId xmlns:a16="http://schemas.microsoft.com/office/drawing/2014/main" id="{86627CBC-105A-13A0-7E36-94A4ECB9822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36110" y="122275"/>
            <a:ext cx="4670546" cy="6042422"/>
          </a:xfrm>
          <a:prstGeom prst="rect">
            <a:avLst/>
          </a:prstGeom>
          <a:ln>
            <a:solidFill>
              <a:schemeClr val="tx1"/>
            </a:solidFill>
          </a:ln>
        </p:spPr>
      </p:pic>
      <p:pic>
        <p:nvPicPr>
          <p:cNvPr id="8" name="Picture 7" descr="A picture containing text&#10;&#10;AI-generated content may be incorrect.">
            <a:extLst>
              <a:ext uri="{FF2B5EF4-FFF2-40B4-BE49-F238E27FC236}">
                <a16:creationId xmlns:a16="http://schemas.microsoft.com/office/drawing/2014/main" id="{E4E7B2FD-87D5-BA6B-7429-D561A248F678}"/>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85344" y="88052"/>
            <a:ext cx="1194816" cy="1205896"/>
          </a:xfrm>
          <a:prstGeom prst="rect">
            <a:avLst/>
          </a:prstGeom>
        </p:spPr>
      </p:pic>
      <p:sp>
        <p:nvSpPr>
          <p:cNvPr id="10" name="TextBox 9">
            <a:extLst>
              <a:ext uri="{FF2B5EF4-FFF2-40B4-BE49-F238E27FC236}">
                <a16:creationId xmlns:a16="http://schemas.microsoft.com/office/drawing/2014/main" id="{A44DEE5F-C691-DA1C-1123-36D52BD7F518}"/>
              </a:ext>
            </a:extLst>
          </p:cNvPr>
          <p:cNvSpPr txBox="1"/>
          <p:nvPr/>
        </p:nvSpPr>
        <p:spPr>
          <a:xfrm>
            <a:off x="1579201" y="277768"/>
            <a:ext cx="6093822" cy="830997"/>
          </a:xfrm>
          <a:prstGeom prst="rect">
            <a:avLst/>
          </a:prstGeom>
          <a:noFill/>
        </p:spPr>
        <p:txBody>
          <a:bodyPr wrap="square">
            <a:spAutoFit/>
          </a:bodyPr>
          <a:lstStyle/>
          <a:p>
            <a:r>
              <a:rPr lang="en-US" sz="4800">
                <a:solidFill>
                  <a:schemeClr val="accent2"/>
                </a:solidFill>
                <a:latin typeface="Shadows Into Light Two" panose="02000506000000020004" pitchFamily="2" charset="0"/>
              </a:rPr>
              <a:t>I Am a Roly-Poly</a:t>
            </a:r>
            <a:endParaRPr lang="en-US" sz="4800"/>
          </a:p>
        </p:txBody>
      </p:sp>
    </p:spTree>
    <p:extLst>
      <p:ext uri="{BB962C8B-B14F-4D97-AF65-F5344CB8AC3E}">
        <p14:creationId xmlns:p14="http://schemas.microsoft.com/office/powerpoint/2010/main" val="2175380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861B2-51B3-921E-53FB-FAB22D9C131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3B1CCB5-A1AB-FFD3-2465-E9EE2EAD9F1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03D3F53-961C-2E7F-3FBB-C1FAF0B9CD52}"/>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1C54C9E4-DB3F-B395-18F6-FA16B58FD7D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4B Inspired by Animals: Explore</a:t>
            </a:r>
          </a:p>
        </p:txBody>
      </p:sp>
      <p:sp>
        <p:nvSpPr>
          <p:cNvPr id="6" name="Rectangle: Rounded Corners 5">
            <a:extLst>
              <a:ext uri="{FF2B5EF4-FFF2-40B4-BE49-F238E27FC236}">
                <a16:creationId xmlns:a16="http://schemas.microsoft.com/office/drawing/2014/main" id="{51EA87BC-DBC8-3E90-440B-CF12D41A8699}"/>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5E96517-9671-5528-093B-A9BA70C11172}"/>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4B</a:t>
            </a:r>
            <a:endParaRPr lang="en-US" sz="2000"/>
          </a:p>
        </p:txBody>
      </p:sp>
      <p:pic>
        <p:nvPicPr>
          <p:cNvPr id="3074" name="Picture 2" descr="image of Pillbugs and Sowbugs Land Isopods Distribution Map">
            <a:extLst>
              <a:ext uri="{FF2B5EF4-FFF2-40B4-BE49-F238E27FC236}">
                <a16:creationId xmlns:a16="http://schemas.microsoft.com/office/drawing/2014/main" id="{884B3F02-44A1-C225-5FE0-87BD013BF6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097" y="1074661"/>
            <a:ext cx="4791322" cy="4196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220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D03D3-9988-12B6-2ABC-D114031CF07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283C05D-F4E8-1CDB-9666-DF77F95BA8D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DD48C18-9879-DE2C-CF24-61E2AF387296}"/>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A40C43A4-5975-138B-8351-CD4D5D39C17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4B Inspired by Animals: Explore</a:t>
            </a:r>
          </a:p>
        </p:txBody>
      </p:sp>
      <p:sp>
        <p:nvSpPr>
          <p:cNvPr id="12" name="TextBox 11">
            <a:extLst>
              <a:ext uri="{FF2B5EF4-FFF2-40B4-BE49-F238E27FC236}">
                <a16:creationId xmlns:a16="http://schemas.microsoft.com/office/drawing/2014/main" id="{7E33E989-2368-D1F6-B72B-32E7CAECC641}"/>
              </a:ext>
            </a:extLst>
          </p:cNvPr>
          <p:cNvSpPr txBox="1"/>
          <p:nvPr/>
        </p:nvSpPr>
        <p:spPr>
          <a:xfrm>
            <a:off x="2097638" y="854518"/>
            <a:ext cx="7996724" cy="4524315"/>
          </a:xfrm>
          <a:prstGeom prst="rect">
            <a:avLst/>
          </a:prstGeom>
          <a:noFill/>
        </p:spPr>
        <p:txBody>
          <a:bodyPr wrap="square">
            <a:spAutoFit/>
          </a:bodyPr>
          <a:lstStyle/>
          <a:p>
            <a:pPr algn="ctr"/>
            <a:r>
              <a:rPr lang="en-US" sz="4800">
                <a:latin typeface="Avenir Next LT Pro" panose="020B0504020202020204" pitchFamily="34" charset="0"/>
              </a:rPr>
              <a:t>After looking at the photos, where would you look for isopods that live on the land?</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is their habitat?</a:t>
            </a:r>
          </a:p>
        </p:txBody>
      </p:sp>
      <p:sp>
        <p:nvSpPr>
          <p:cNvPr id="6" name="Rectangle: Rounded Corners 5">
            <a:extLst>
              <a:ext uri="{FF2B5EF4-FFF2-40B4-BE49-F238E27FC236}">
                <a16:creationId xmlns:a16="http://schemas.microsoft.com/office/drawing/2014/main" id="{2761844E-5886-CA12-D9D2-9CA0DF0B1822}"/>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2C9B658-C16C-5527-B48A-873121F62EF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4B</a:t>
            </a:r>
            <a:endParaRPr lang="en-US" sz="2000"/>
          </a:p>
        </p:txBody>
      </p:sp>
    </p:spTree>
    <p:extLst>
      <p:ext uri="{BB962C8B-B14F-4D97-AF65-F5344CB8AC3E}">
        <p14:creationId xmlns:p14="http://schemas.microsoft.com/office/powerpoint/2010/main" val="2126414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6C212-2BE1-88F4-21F6-7CFE3FC9588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E9082A-A4FD-0AD1-0E5F-221BDF47581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3B8F930-F936-0DE8-583C-FB063992C862}"/>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93CEBAC2-5BD9-60F6-9928-1EF22C1C9D3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4B Inspired by Animals: Explore</a:t>
            </a:r>
          </a:p>
        </p:txBody>
      </p:sp>
      <p:sp>
        <p:nvSpPr>
          <p:cNvPr id="12" name="TextBox 11">
            <a:extLst>
              <a:ext uri="{FF2B5EF4-FFF2-40B4-BE49-F238E27FC236}">
                <a16:creationId xmlns:a16="http://schemas.microsoft.com/office/drawing/2014/main" id="{7D2637E6-F8A5-4E02-B5CB-0402499E2127}"/>
              </a:ext>
            </a:extLst>
          </p:cNvPr>
          <p:cNvSpPr txBox="1"/>
          <p:nvPr/>
        </p:nvSpPr>
        <p:spPr>
          <a:xfrm>
            <a:off x="2097638" y="848678"/>
            <a:ext cx="7996724" cy="4524315"/>
          </a:xfrm>
          <a:prstGeom prst="rect">
            <a:avLst/>
          </a:prstGeom>
          <a:noFill/>
        </p:spPr>
        <p:txBody>
          <a:bodyPr wrap="square">
            <a:spAutoFit/>
          </a:bodyPr>
          <a:lstStyle/>
          <a:p>
            <a:pPr algn="ctr"/>
            <a:r>
              <a:rPr lang="en-US" sz="4800" b="1" dirty="0">
                <a:latin typeface="Avenir Next LT Pro" panose="020B0504020202020204" pitchFamily="34" charset="0"/>
              </a:rPr>
              <a:t>Go outside:</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Look for isopods!</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We can find them in cool, moist, dark environments.</a:t>
            </a:r>
          </a:p>
        </p:txBody>
      </p:sp>
      <p:sp>
        <p:nvSpPr>
          <p:cNvPr id="6" name="Rectangle: Rounded Corners 5">
            <a:extLst>
              <a:ext uri="{FF2B5EF4-FFF2-40B4-BE49-F238E27FC236}">
                <a16:creationId xmlns:a16="http://schemas.microsoft.com/office/drawing/2014/main" id="{83954A67-7829-693E-0CC4-5376D858AFEF}"/>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527A96-6901-1BD0-0658-0D71D39014F5}"/>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4B</a:t>
            </a:r>
            <a:endParaRPr lang="en-US" sz="2000"/>
          </a:p>
        </p:txBody>
      </p:sp>
    </p:spTree>
    <p:extLst>
      <p:ext uri="{BB962C8B-B14F-4D97-AF65-F5344CB8AC3E}">
        <p14:creationId xmlns:p14="http://schemas.microsoft.com/office/powerpoint/2010/main" val="2733370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TotalTime>
  <Words>2263</Words>
  <Application>Microsoft Office PowerPoint</Application>
  <PresentationFormat>Widescreen</PresentationFormat>
  <Paragraphs>266</Paragraphs>
  <Slides>30</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Aptos</vt:lpstr>
      <vt:lpstr>Aptos Display</vt:lpstr>
      <vt:lpstr>Aptos Light</vt:lpstr>
      <vt:lpstr>Arial</vt:lpstr>
      <vt:lpstr>Avenir Next LT Pro</vt:lpstr>
      <vt:lpstr>Bitter</vt:lpstr>
      <vt:lpstr>Bitter SemiBold</vt:lpstr>
      <vt:lpstr>Montserrat Medium</vt:lpstr>
      <vt:lpstr>Shadows Into Light Two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34</cp:revision>
  <dcterms:created xsi:type="dcterms:W3CDTF">2025-07-09T19:56:53Z</dcterms:created>
  <dcterms:modified xsi:type="dcterms:W3CDTF">2025-08-14T14:13:15Z</dcterms:modified>
</cp:coreProperties>
</file>