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07" r:id="rId3"/>
    <p:sldId id="309" r:id="rId4"/>
    <p:sldId id="310"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5" r:id="rId28"/>
    <p:sldId id="33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40CCD274-B1B9-B04C-E0C9-ED2328D641AB}" name="Lydia Princ" initials="LP" userId="S::Lydia.Princ@mdc.mo.gov::6511114d-fd8d-4baf-9aa2-9edcd1d3a702"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35689-F418-4818-8B61-E3F5E62BD1F0}" v="1" dt="2025-08-29T18:32:55.550"/>
    <p1510:client id="{2645639E-AB99-0D67-F097-F5778FDB9B53}" v="125" dt="2025-08-29T18:31:03.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04" autoAdjust="0"/>
  </p:normalViewPr>
  <p:slideViewPr>
    <p:cSldViewPr snapToGrid="0">
      <p:cViewPr varScale="1">
        <p:scale>
          <a:sx n="87" d="100"/>
          <a:sy n="87" d="100"/>
        </p:scale>
        <p:origin x="48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6DE39-145D-4F6B-85B3-828CA44D86E1}"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F1839-B758-4F0B-93EF-B88ADDBE11F9}" type="slidenum">
              <a:rPr lang="en-US" smtClean="0"/>
              <a:t>‹#›</a:t>
            </a:fld>
            <a:endParaRPr lang="en-US"/>
          </a:p>
        </p:txBody>
      </p:sp>
    </p:spTree>
    <p:extLst>
      <p:ext uri="{BB962C8B-B14F-4D97-AF65-F5344CB8AC3E}">
        <p14:creationId xmlns:p14="http://schemas.microsoft.com/office/powerpoint/2010/main" val="4797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2C3D6-D86A-657E-3499-D4D927E55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8C2C6-2126-5C46-E6A2-4DB7AA1D5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FA00C-56D7-3FD6-4FA0-989BC6C73554}"/>
              </a:ext>
            </a:extLst>
          </p:cNvPr>
          <p:cNvSpPr>
            <a:spLocks noGrp="1"/>
          </p:cNvSpPr>
          <p:nvPr>
            <p:ph type="body" idx="1"/>
          </p:nvPr>
        </p:nvSpPr>
        <p:spPr/>
        <p:txBody>
          <a:bodyPr/>
          <a:lstStyle/>
          <a:p>
            <a:r>
              <a:rPr lang="en-US" i="1" dirty="0"/>
              <a:t>Raise your hand if you have seen a bird’s nest.</a:t>
            </a:r>
          </a:p>
        </p:txBody>
      </p:sp>
      <p:sp>
        <p:nvSpPr>
          <p:cNvPr id="4" name="Slide Number Placeholder 3">
            <a:extLst>
              <a:ext uri="{FF2B5EF4-FFF2-40B4-BE49-F238E27FC236}">
                <a16:creationId xmlns:a16="http://schemas.microsoft.com/office/drawing/2014/main" id="{33D8E474-F18B-7DA5-4B2B-142614F11A38}"/>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398646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43045-9C29-CA67-7666-BA6ACA398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8C6A8-A122-DAF5-4186-E55C713FF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1F0D8-FF85-0117-DCFC-372733AA0542}"/>
              </a:ext>
            </a:extLst>
          </p:cNvPr>
          <p:cNvSpPr>
            <a:spLocks noGrp="1"/>
          </p:cNvSpPr>
          <p:nvPr>
            <p:ph type="body" idx="1"/>
          </p:nvPr>
        </p:nvSpPr>
        <p:spPr/>
        <p:txBody>
          <a:bodyPr/>
          <a:lstStyle/>
          <a:p>
            <a:r>
              <a:rPr lang="en-US" sz="1200" i="0" dirty="0">
                <a:latin typeface="Avenir Next LT Pro" panose="020B0504020202020204" pitchFamily="34" charset="0"/>
              </a:rPr>
              <a:t>Refer to previously read pages in student guide for photos of different nest types found in nature.</a:t>
            </a:r>
          </a:p>
          <a:p>
            <a:endParaRPr lang="en-US" sz="1200" i="0" dirty="0">
              <a:latin typeface="Avenir Next LT Pro" panose="020B0504020202020204" pitchFamily="34" charset="0"/>
            </a:endParaRPr>
          </a:p>
          <a:p>
            <a:r>
              <a:rPr lang="en-US" sz="1200" i="0" dirty="0">
                <a:latin typeface="Avenir Next LT Pro" panose="020B0504020202020204" pitchFamily="34" charset="0"/>
              </a:rPr>
              <a:t>Eggs in Picture: Least Bittern</a:t>
            </a:r>
          </a:p>
        </p:txBody>
      </p:sp>
      <p:sp>
        <p:nvSpPr>
          <p:cNvPr id="4" name="Slide Number Placeholder 3">
            <a:extLst>
              <a:ext uri="{FF2B5EF4-FFF2-40B4-BE49-F238E27FC236}">
                <a16:creationId xmlns:a16="http://schemas.microsoft.com/office/drawing/2014/main" id="{26187C91-20A4-024D-B56E-F9CE3383AEC4}"/>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409920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C4A46-4391-57F6-F51D-E591E2CCD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21792-B669-B098-DBBD-C057B59AF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797CF-B010-16E6-B23A-64B4F7713E07}"/>
              </a:ext>
            </a:extLst>
          </p:cNvPr>
          <p:cNvSpPr>
            <a:spLocks noGrp="1"/>
          </p:cNvSpPr>
          <p:nvPr>
            <p:ph type="body" idx="1"/>
          </p:nvPr>
        </p:nvSpPr>
        <p:spPr/>
        <p:txBody>
          <a:bodyPr/>
          <a:lstStyle/>
          <a:p>
            <a:r>
              <a:rPr lang="en-US" sz="1200" i="0" dirty="0">
                <a:latin typeface="Avenir Next LT Pro" panose="020B0504020202020204" pitchFamily="34" charset="0"/>
              </a:rPr>
              <a:t>As we research bird nest, we need to identify what we mean by objects and pieces. Have students turn to their </a:t>
            </a:r>
            <a:r>
              <a:rPr lang="en-US" sz="1200" b="1" i="0" dirty="0">
                <a:latin typeface="Avenir Next LT Pro" panose="020B0504020202020204" pitchFamily="34" charset="0"/>
              </a:rPr>
              <a:t>Science Notebook 4B Objects and Pieces </a:t>
            </a:r>
            <a:r>
              <a:rPr lang="en-US" sz="1200" i="0" dirty="0">
                <a:latin typeface="Avenir Next LT Pro" panose="020B0504020202020204" pitchFamily="34" charset="0"/>
              </a:rPr>
              <a:t>diagram on Page 104.</a:t>
            </a:r>
          </a:p>
          <a:p>
            <a:endParaRPr lang="en-US" sz="1200" i="0" dirty="0">
              <a:latin typeface="Avenir Next LT Pro" panose="020B0504020202020204" pitchFamily="34" charset="0"/>
            </a:endParaRPr>
          </a:p>
          <a:p>
            <a:r>
              <a:rPr lang="en-US" sz="1200" i="1" dirty="0">
                <a:latin typeface="Avenir Next LT Pro" panose="020B0504020202020204" pitchFamily="34" charset="0"/>
              </a:rPr>
              <a:t>Write students answers on the board. An </a:t>
            </a:r>
            <a:r>
              <a:rPr lang="en-US" sz="1200" b="1" i="1" dirty="0">
                <a:latin typeface="Avenir Next LT Pro" panose="020B0504020202020204" pitchFamily="34" charset="0"/>
              </a:rPr>
              <a:t>object</a:t>
            </a:r>
            <a:r>
              <a:rPr lang="en-US" sz="1200" i="1" dirty="0">
                <a:latin typeface="Avenir Next LT Pro" panose="020B0504020202020204" pitchFamily="34" charset="0"/>
              </a:rPr>
              <a:t> is the thing we are wanting to create. We create this by using small</a:t>
            </a:r>
            <a:r>
              <a:rPr lang="en-US" sz="1200" b="1" i="1" dirty="0">
                <a:latin typeface="Avenir Next LT Pro" panose="020B0504020202020204" pitchFamily="34" charset="0"/>
              </a:rPr>
              <a:t> pieces </a:t>
            </a:r>
            <a:r>
              <a:rPr lang="en-US" sz="1200" i="1" dirty="0">
                <a:latin typeface="Avenir Next LT Pro" panose="020B0504020202020204" pitchFamily="34" charset="0"/>
              </a:rPr>
              <a:t>to build that object. Sometimes we can break down an object and use the same pieces to build, or </a:t>
            </a:r>
            <a:r>
              <a:rPr lang="en-US" sz="1200" b="1" i="1" dirty="0">
                <a:latin typeface="Avenir Next LT Pro" panose="020B0504020202020204" pitchFamily="34" charset="0"/>
              </a:rPr>
              <a:t>reassemble</a:t>
            </a:r>
            <a:r>
              <a:rPr lang="en-US" sz="1200" i="1" dirty="0">
                <a:latin typeface="Avenir Next LT Pro" panose="020B0504020202020204" pitchFamily="34" charset="0"/>
              </a:rPr>
              <a:t>, a different object. Engineers can improve their models by reassembling the pieces in their design.</a:t>
            </a:r>
          </a:p>
        </p:txBody>
      </p:sp>
      <p:sp>
        <p:nvSpPr>
          <p:cNvPr id="4" name="Slide Number Placeholder 3">
            <a:extLst>
              <a:ext uri="{FF2B5EF4-FFF2-40B4-BE49-F238E27FC236}">
                <a16:creationId xmlns:a16="http://schemas.microsoft.com/office/drawing/2014/main" id="{75B0057C-CC2E-4B71-D1F9-CAE1C1A629B7}"/>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81483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4131-67B9-F5EB-D4C6-3574E0DD4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F2088-2AFB-A96B-7996-FF0451784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6B18D-93F4-5E59-3DF7-BA8454C47EF2}"/>
              </a:ext>
            </a:extLst>
          </p:cNvPr>
          <p:cNvSpPr>
            <a:spLocks noGrp="1"/>
          </p:cNvSpPr>
          <p:nvPr>
            <p:ph type="body" idx="1"/>
          </p:nvPr>
        </p:nvSpPr>
        <p:spPr/>
        <p:txBody>
          <a:bodyPr/>
          <a:lstStyle/>
          <a:p>
            <a:r>
              <a:rPr lang="en-US" sz="1200" i="0" dirty="0">
                <a:latin typeface="Avenir Next LT Pro" panose="020B0504020202020204" pitchFamily="34" charset="0"/>
              </a:rPr>
              <a:t>Distribute 7-8 different sized blocks to students. Have them assemble their blocks into a shape. Have them draw their shape, outlining and numbering the different blocks, in the Object box of the </a:t>
            </a:r>
            <a:r>
              <a:rPr lang="en-US" sz="1200" b="1" i="0" dirty="0">
                <a:latin typeface="Avenir Next LT Pro" panose="020B0504020202020204" pitchFamily="34" charset="0"/>
              </a:rPr>
              <a:t>Science Notebook Objects and Pieces </a:t>
            </a:r>
            <a:r>
              <a:rPr lang="en-US" sz="1200" i="0" dirty="0">
                <a:latin typeface="Avenir Next LT Pro" panose="020B0504020202020204" pitchFamily="34" charset="0"/>
              </a:rPr>
              <a:t>diagram.</a:t>
            </a:r>
          </a:p>
        </p:txBody>
      </p:sp>
      <p:sp>
        <p:nvSpPr>
          <p:cNvPr id="4" name="Slide Number Placeholder 3">
            <a:extLst>
              <a:ext uri="{FF2B5EF4-FFF2-40B4-BE49-F238E27FC236}">
                <a16:creationId xmlns:a16="http://schemas.microsoft.com/office/drawing/2014/main" id="{2B8DEFBE-4358-2A01-0DB9-C4E3FC0AD815}"/>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40975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332EF-67B6-EFE5-425A-90BBCFEFF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2C94D-116D-EC21-5300-5B0BE8899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0E1AC-BB86-B198-099D-5DC7389C4642}"/>
              </a:ext>
            </a:extLst>
          </p:cNvPr>
          <p:cNvSpPr>
            <a:spLocks noGrp="1"/>
          </p:cNvSpPr>
          <p:nvPr>
            <p:ph type="body" idx="1"/>
          </p:nvPr>
        </p:nvSpPr>
        <p:spPr/>
        <p:txBody>
          <a:bodyPr/>
          <a:lstStyle/>
          <a:p>
            <a:r>
              <a:rPr lang="en-US" sz="1200" i="0" dirty="0">
                <a:latin typeface="Avenir Next LT Pro" panose="020B0504020202020204" pitchFamily="34" charset="0"/>
              </a:rPr>
              <a:t>Allow students time to draw and write their observations and share. </a:t>
            </a:r>
          </a:p>
        </p:txBody>
      </p:sp>
      <p:sp>
        <p:nvSpPr>
          <p:cNvPr id="4" name="Slide Number Placeholder 3">
            <a:extLst>
              <a:ext uri="{FF2B5EF4-FFF2-40B4-BE49-F238E27FC236}">
                <a16:creationId xmlns:a16="http://schemas.microsoft.com/office/drawing/2014/main" id="{91496546-AB79-F951-B198-F70248F982B8}"/>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12173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B0777-0A22-073D-4CD4-27DD2C774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04DBD-4687-8B5F-51A7-7103D8CC3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96A84-8152-A322-F1B7-2B20DD6871B5}"/>
              </a:ext>
            </a:extLst>
          </p:cNvPr>
          <p:cNvSpPr>
            <a:spLocks noGrp="1"/>
          </p:cNvSpPr>
          <p:nvPr>
            <p:ph type="body" idx="1"/>
          </p:nvPr>
        </p:nvSpPr>
        <p:spPr/>
        <p:txBody>
          <a:bodyPr/>
          <a:lstStyle/>
          <a:p>
            <a:r>
              <a:rPr lang="en-US" sz="1200" i="0" dirty="0">
                <a:latin typeface="Avenir Next LT Pro" panose="020B0504020202020204" pitchFamily="34" charset="0"/>
              </a:rPr>
              <a:t>Now we are going to disassemble the object into pieces. Have students draw the different pieces from the first object they drew in the Pieces box. Now have them reassemble those same pieces into a new shape and draw and number their pieces. </a:t>
            </a:r>
            <a:r>
              <a:rPr lang="en-US" sz="1200" b="1" i="0" dirty="0">
                <a:latin typeface="Avenir Next LT Pro" panose="020B0504020202020204" pitchFamily="34" charset="0"/>
              </a:rPr>
              <a:t>How would you describe the size and shape of your new object? </a:t>
            </a:r>
            <a:r>
              <a:rPr lang="en-US" sz="1200" i="0" dirty="0">
                <a:latin typeface="Avenir Next LT Pro" panose="020B0504020202020204" pitchFamily="34" charset="0"/>
              </a:rPr>
              <a:t>Use the </a:t>
            </a:r>
            <a:r>
              <a:rPr lang="en-US" sz="1200" i="1" dirty="0">
                <a:latin typeface="Avenir Next LT Pro" panose="020B0504020202020204" pitchFamily="34" charset="0"/>
              </a:rPr>
              <a:t>4B Objects and Pieces Example Answer Key </a:t>
            </a:r>
            <a:r>
              <a:rPr lang="en-US" sz="1200" i="0" dirty="0">
                <a:latin typeface="Avenir Next LT Pro" panose="020B0504020202020204" pitchFamily="34" charset="0"/>
              </a:rPr>
              <a:t>as a guide.</a:t>
            </a:r>
          </a:p>
        </p:txBody>
      </p:sp>
      <p:sp>
        <p:nvSpPr>
          <p:cNvPr id="4" name="Slide Number Placeholder 3">
            <a:extLst>
              <a:ext uri="{FF2B5EF4-FFF2-40B4-BE49-F238E27FC236}">
                <a16:creationId xmlns:a16="http://schemas.microsoft.com/office/drawing/2014/main" id="{2F91449A-8150-ABA0-3B3C-1C44B1C4D4B5}"/>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63051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F946-D4F9-6781-9C82-ABD40E08E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466AB-A5C0-8FFA-6E7C-FD93D052C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1BDB3-C3CC-9C4C-B0A7-5A2681D3486A}"/>
              </a:ext>
            </a:extLst>
          </p:cNvPr>
          <p:cNvSpPr>
            <a:spLocks noGrp="1"/>
          </p:cNvSpPr>
          <p:nvPr>
            <p:ph type="body" idx="1"/>
          </p:nvPr>
        </p:nvSpPr>
        <p:spPr/>
        <p:txBody>
          <a:bodyPr/>
          <a:lstStyle/>
          <a:p>
            <a:r>
              <a:rPr lang="en-US" dirty="0">
                <a:latin typeface="Avenir Next LT Pro"/>
              </a:rPr>
              <a:t>Animal in Picture: American robin</a:t>
            </a:r>
            <a:endParaRPr lang="en-US" sz="1200" i="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B2CA25CB-F13B-BD00-4122-F0B8A9732563}"/>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38956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1586C-A46A-3707-8809-73B22B6C1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22EE5-D593-80C1-5CF3-24C340ACC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8076D1-67E8-1E40-4279-09E5A1AD6932}"/>
              </a:ext>
            </a:extLst>
          </p:cNvPr>
          <p:cNvSpPr>
            <a:spLocks noGrp="1"/>
          </p:cNvSpPr>
          <p:nvPr>
            <p:ph type="body" idx="1"/>
          </p:nvPr>
        </p:nvSpPr>
        <p:spPr/>
        <p:txBody>
          <a:bodyPr/>
          <a:lstStyle/>
          <a:p>
            <a:r>
              <a:rPr lang="en-US" sz="1200" i="0" dirty="0">
                <a:latin typeface="Avenir Next LT Pro" panose="020B0504020202020204" pitchFamily="34" charset="0"/>
              </a:rPr>
              <a:t>Read the book </a:t>
            </a:r>
            <a:r>
              <a:rPr lang="en-US" sz="1200" i="1" dirty="0">
                <a:latin typeface="Avenir Next LT Pro" panose="020B0504020202020204" pitchFamily="34" charset="0"/>
              </a:rPr>
              <a:t>Mama Built a Little Nest </a:t>
            </a:r>
            <a:r>
              <a:rPr lang="en-US" sz="1200" i="0" dirty="0">
                <a:latin typeface="Avenir Next LT Pro" panose="020B0504020202020204" pitchFamily="34" charset="0"/>
              </a:rPr>
              <a:t>by Jennifer Ward. Discuss the different types of nest that the birds built.</a:t>
            </a:r>
          </a:p>
        </p:txBody>
      </p:sp>
      <p:sp>
        <p:nvSpPr>
          <p:cNvPr id="4" name="Slide Number Placeholder 3">
            <a:extLst>
              <a:ext uri="{FF2B5EF4-FFF2-40B4-BE49-F238E27FC236}">
                <a16:creationId xmlns:a16="http://schemas.microsoft.com/office/drawing/2014/main" id="{57494177-E46D-D454-B36E-C2FF2F8B6425}"/>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062181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C7F62-183B-7B7A-257B-08980ADA93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D7A65-529B-5D48-5771-FFC796B19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0B9336-D8A8-D0AB-A54A-F53ABC085D2C}"/>
              </a:ext>
            </a:extLst>
          </p:cNvPr>
          <p:cNvSpPr>
            <a:spLocks noGrp="1"/>
          </p:cNvSpPr>
          <p:nvPr>
            <p:ph type="body" idx="1"/>
          </p:nvPr>
        </p:nvSpPr>
        <p:spPr/>
        <p:txBody>
          <a:bodyPr/>
          <a:lstStyle/>
          <a:p>
            <a:r>
              <a:rPr lang="en-US" sz="1200" i="0" dirty="0">
                <a:latin typeface="Avenir Next LT Pro" panose="020B0504020202020204" pitchFamily="34" charset="0"/>
              </a:rPr>
              <a:t>Animal in Picture: Western Kingbird</a:t>
            </a:r>
          </a:p>
        </p:txBody>
      </p:sp>
      <p:sp>
        <p:nvSpPr>
          <p:cNvPr id="4" name="Slide Number Placeholder 3">
            <a:extLst>
              <a:ext uri="{FF2B5EF4-FFF2-40B4-BE49-F238E27FC236}">
                <a16:creationId xmlns:a16="http://schemas.microsoft.com/office/drawing/2014/main" id="{2E15FAFE-CD67-07A2-2FB7-E63301709E64}"/>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724183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0D8A0-70EB-D558-6CF6-8E1C6B936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07B2E-B981-D470-93A5-13AA676ACF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23F50-6A24-3F32-66BE-51D148B5200E}"/>
              </a:ext>
            </a:extLst>
          </p:cNvPr>
          <p:cNvSpPr>
            <a:spLocks noGrp="1"/>
          </p:cNvSpPr>
          <p:nvPr>
            <p:ph type="body" idx="1"/>
          </p:nvPr>
        </p:nvSpPr>
        <p:spPr/>
        <p:txBody>
          <a:bodyPr/>
          <a:lstStyle/>
          <a:p>
            <a:r>
              <a:rPr lang="en-US" sz="1200" i="0">
                <a:latin typeface="Avenir Next LT Pro" panose="020B0504020202020204" pitchFamily="34" charset="0"/>
              </a:rPr>
              <a:t>Bird Nest</a:t>
            </a:r>
            <a:endParaRPr lang="en-US" sz="1200" i="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BABC0386-EC9B-95FC-6FD4-96A6418F3A52}"/>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194383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E1EA5-C0D2-3E9C-74EE-4EBEF7E2F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ACB4E-ADCF-A953-B891-216D32DB96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0EC8B-AE13-C394-2336-FEF3BC3341E9}"/>
              </a:ext>
            </a:extLst>
          </p:cNvPr>
          <p:cNvSpPr>
            <a:spLocks noGrp="1"/>
          </p:cNvSpPr>
          <p:nvPr>
            <p:ph type="body" idx="1"/>
          </p:nvPr>
        </p:nvSpPr>
        <p:spPr/>
        <p:txBody>
          <a:bodyPr/>
          <a:lstStyle/>
          <a:p>
            <a:r>
              <a:rPr lang="en-US" sz="1200" i="0" dirty="0">
                <a:latin typeface="Avenir Next LT Pro" panose="020B0504020202020204" pitchFamily="34" charset="0"/>
              </a:rPr>
              <a:t>Go outside and talk a walk in an area with trees. Have your students look above them.</a:t>
            </a:r>
          </a:p>
          <a:p>
            <a:endParaRPr lang="en-US" dirty="0">
              <a:latin typeface="Avenir Next LT Pro" panose="020B0504020202020204" pitchFamily="34" charset="0"/>
            </a:endParaRPr>
          </a:p>
          <a:p>
            <a:r>
              <a:rPr lang="en-US" dirty="0">
                <a:latin typeface="Avenir Next LT Pro"/>
              </a:rPr>
              <a:t>Animal and nest in Picture: Bald Eagle; Plant in Picture: Sycamore tree</a:t>
            </a:r>
            <a:endParaRPr lang="en-US"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DB51EDA0-33CE-44B0-3958-4096CC8F6301}"/>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200336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D063C-98D3-9101-3170-256E40BDC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20E2B-3F19-1940-6F13-9FDF124EA5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93732-94E2-E0AB-C304-DFA68C3E50B0}"/>
              </a:ext>
            </a:extLst>
          </p:cNvPr>
          <p:cNvSpPr>
            <a:spLocks noGrp="1"/>
          </p:cNvSpPr>
          <p:nvPr>
            <p:ph type="body" idx="1"/>
          </p:nvPr>
        </p:nvSpPr>
        <p:spPr/>
        <p:txBody>
          <a:bodyPr/>
          <a:lstStyle/>
          <a:p>
            <a:r>
              <a:rPr lang="en-US" dirty="0"/>
              <a:t>Eggs in Picture: bobwhite quail</a:t>
            </a:r>
          </a:p>
        </p:txBody>
      </p:sp>
      <p:sp>
        <p:nvSpPr>
          <p:cNvPr id="4" name="Slide Number Placeholder 3">
            <a:extLst>
              <a:ext uri="{FF2B5EF4-FFF2-40B4-BE49-F238E27FC236}">
                <a16:creationId xmlns:a16="http://schemas.microsoft.com/office/drawing/2014/main" id="{2DFC0A3A-A565-2A4F-1FA8-1C297ACBFF74}"/>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114777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F88F2-6494-783B-BA5F-0430EF529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F4F43-DEF9-4E52-6742-9D4177FD1B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66013-6310-919B-342D-D5BE7CA42A87}"/>
              </a:ext>
            </a:extLst>
          </p:cNvPr>
          <p:cNvSpPr>
            <a:spLocks noGrp="1"/>
          </p:cNvSpPr>
          <p:nvPr>
            <p:ph type="body" idx="1"/>
          </p:nvPr>
        </p:nvSpPr>
        <p:spPr/>
        <p:txBody>
          <a:bodyPr/>
          <a:lstStyle/>
          <a:p>
            <a:r>
              <a:rPr lang="en-US" sz="1200" i="0" dirty="0">
                <a:latin typeface="Avenir Next LT Pro" panose="020B0504020202020204" pitchFamily="34" charset="0"/>
              </a:rPr>
              <a:t>If you find one, sketch it in the student guide </a:t>
            </a:r>
            <a:r>
              <a:rPr lang="en-US" sz="1200" b="1" i="0" dirty="0">
                <a:latin typeface="Avenir Next LT Pro" panose="020B0504020202020204" pitchFamily="34" charset="0"/>
              </a:rPr>
              <a:t>Draw It! 4B A Nice Nest: Think and Imagine </a:t>
            </a:r>
            <a:r>
              <a:rPr lang="en-US" sz="1200" i="0" dirty="0">
                <a:latin typeface="Avenir Next LT Pro" panose="020B0504020202020204" pitchFamily="34" charset="0"/>
              </a:rPr>
              <a:t>section on Page 105 and label the pieces used. </a:t>
            </a:r>
          </a:p>
        </p:txBody>
      </p:sp>
      <p:sp>
        <p:nvSpPr>
          <p:cNvPr id="4" name="Slide Number Placeholder 3">
            <a:extLst>
              <a:ext uri="{FF2B5EF4-FFF2-40B4-BE49-F238E27FC236}">
                <a16:creationId xmlns:a16="http://schemas.microsoft.com/office/drawing/2014/main" id="{0FCA7E80-3D94-4E5D-F065-BC223E2D0619}"/>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808374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670E7-1F17-96F1-5404-6EC8A065B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46ABC-D6DE-6F6E-5168-94B3B4893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0D252B-74D2-EBD3-9DBD-3FB3D98FFCB6}"/>
              </a:ext>
            </a:extLst>
          </p:cNvPr>
          <p:cNvSpPr>
            <a:spLocks noGrp="1"/>
          </p:cNvSpPr>
          <p:nvPr>
            <p:ph type="body" idx="1"/>
          </p:nvPr>
        </p:nvSpPr>
        <p:spPr/>
        <p:txBody>
          <a:bodyPr/>
          <a:lstStyle/>
          <a:p>
            <a:r>
              <a:rPr lang="en-US" dirty="0">
                <a:latin typeface="Avenir Next LT Pro"/>
              </a:rPr>
              <a:t>Animal in Picture: Mourning Dove on nest</a:t>
            </a:r>
            <a:endParaRPr lang="en-US" sz="120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9D32362B-A676-8396-A28C-E13CBAD54A72}"/>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441692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763D3-58DF-CAA7-62F2-B2A28EA27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A322E-10B4-023D-C669-A4CCC554D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D26DD-F660-92E2-4443-760A0E49D850}"/>
              </a:ext>
            </a:extLst>
          </p:cNvPr>
          <p:cNvSpPr>
            <a:spLocks noGrp="1"/>
          </p:cNvSpPr>
          <p:nvPr>
            <p:ph type="body" idx="1"/>
          </p:nvPr>
        </p:nvSpPr>
        <p:spPr/>
        <p:txBody>
          <a:bodyPr/>
          <a:lstStyle/>
          <a:p>
            <a:endParaRPr lang="en-US" sz="1200" i="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BBA23D13-1FF2-93E7-823E-A2F65D092994}"/>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576954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30B84-B0E1-14F5-4138-0E42E14C7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876ED-75FB-27AF-6D25-FBFD8117A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8B522-2379-18A5-A6F0-35CD96864036}"/>
              </a:ext>
            </a:extLst>
          </p:cNvPr>
          <p:cNvSpPr>
            <a:spLocks noGrp="1"/>
          </p:cNvSpPr>
          <p:nvPr>
            <p:ph type="body" idx="1"/>
          </p:nvPr>
        </p:nvSpPr>
        <p:spPr/>
        <p:txBody>
          <a:bodyPr/>
          <a:lstStyle/>
          <a:p>
            <a:r>
              <a:rPr lang="en-US" sz="1200" b="1" i="0" dirty="0">
                <a:latin typeface="Avenir Next LT Pro" panose="020B0504020202020204" pitchFamily="34" charset="0"/>
              </a:rPr>
              <a:t>Designing a Nest Activity</a:t>
            </a:r>
          </a:p>
          <a:p>
            <a:endParaRPr lang="en-US" sz="1200" i="0" dirty="0">
              <a:latin typeface="Avenir Next LT Pro" panose="020B0504020202020204" pitchFamily="34" charset="0"/>
            </a:endParaRPr>
          </a:p>
          <a:p>
            <a:r>
              <a:rPr lang="en-US" sz="1200" i="0" dirty="0">
                <a:latin typeface="Avenir Next LT Pro" panose="020B0504020202020204" pitchFamily="34" charset="0"/>
              </a:rPr>
              <a:t>Have students look at their </a:t>
            </a:r>
            <a:r>
              <a:rPr lang="en-US" sz="1200" b="1" i="0" dirty="0">
                <a:latin typeface="Avenir Next LT Pro" panose="020B0504020202020204" pitchFamily="34" charset="0"/>
              </a:rPr>
              <a:t>Science Notebook: Missouri Birds and Their Nests </a:t>
            </a:r>
            <a:r>
              <a:rPr lang="en-US" sz="1200" i="0" dirty="0">
                <a:latin typeface="Avenir Next LT Pro" panose="020B0504020202020204" pitchFamily="34" charset="0"/>
              </a:rPr>
              <a:t>page and divide students into groups of 3-4. Once in their groups, they will need to decide on which bird to model their nest and determine number of eggs. You will want to give them plenty of time to conduct the wind test and improve their nest design at least 3 times using the same materials or pieces for each nest design.</a:t>
            </a:r>
          </a:p>
        </p:txBody>
      </p:sp>
      <p:sp>
        <p:nvSpPr>
          <p:cNvPr id="4" name="Slide Number Placeholder 3">
            <a:extLst>
              <a:ext uri="{FF2B5EF4-FFF2-40B4-BE49-F238E27FC236}">
                <a16:creationId xmlns:a16="http://schemas.microsoft.com/office/drawing/2014/main" id="{0C45F072-75D5-5AFF-A9C0-580C7DAF5887}"/>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003754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DDE95-A417-E65D-FCF0-C8E0CC9EA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53C7A-9CAF-4597-1B09-8B391614B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41D69-9F77-CA20-D80B-0FDDF0B6D5C6}"/>
              </a:ext>
            </a:extLst>
          </p:cNvPr>
          <p:cNvSpPr>
            <a:spLocks noGrp="1"/>
          </p:cNvSpPr>
          <p:nvPr>
            <p:ph type="body" idx="1"/>
          </p:nvPr>
        </p:nvSpPr>
        <p:spPr/>
        <p:txBody>
          <a:bodyPr/>
          <a:lstStyle/>
          <a:p>
            <a:r>
              <a:rPr lang="en-US" sz="1200" i="1" dirty="0">
                <a:latin typeface="Avenir Next LT Pro" panose="020B0504020202020204" pitchFamily="34" charset="0"/>
              </a:rPr>
              <a:t>Your group is going to design a nest for your bird’s eggs. The size and shape should resemble your chosen bird’s actual nest and it should resemble your chosen bird’s actual nest and it should hold the number of eggs your bird usually lays. For eggs, you can use wads of paper or anything else similar in size and shape to your bird’s real eggs. </a:t>
            </a:r>
          </a:p>
          <a:p>
            <a:endParaRPr lang="en-US" sz="1200" i="0" dirty="0">
              <a:latin typeface="Avenir Next LT Pro" panose="020B0504020202020204" pitchFamily="34" charset="0"/>
            </a:endParaRPr>
          </a:p>
          <a:p>
            <a:r>
              <a:rPr lang="en-US" sz="1200" i="0" dirty="0">
                <a:latin typeface="Avenir Next LT Pro" panose="020B0504020202020204" pitchFamily="34" charset="0"/>
              </a:rPr>
              <a:t>Write design goals on the board:</a:t>
            </a:r>
          </a:p>
          <a:p>
            <a:pPr marL="228600" indent="-228600">
              <a:buFont typeface="+mj-lt"/>
              <a:buAutoNum type="arabicPeriod"/>
            </a:pPr>
            <a:r>
              <a:rPr lang="en-US" sz="1200" i="0" dirty="0">
                <a:latin typeface="Avenir Next LT Pro" panose="020B0504020202020204" pitchFamily="34" charset="0"/>
              </a:rPr>
              <a:t>You must first design your egg(s).</a:t>
            </a:r>
          </a:p>
          <a:p>
            <a:pPr marL="228600" indent="-228600">
              <a:buFont typeface="+mj-lt"/>
              <a:buAutoNum type="arabicPeriod"/>
            </a:pPr>
            <a:r>
              <a:rPr lang="en-US" sz="1200" i="0" dirty="0">
                <a:latin typeface="Avenir Next LT Pro" panose="020B0504020202020204" pitchFamily="34" charset="0"/>
              </a:rPr>
              <a:t>The egg(s) must fit in the nest.</a:t>
            </a:r>
          </a:p>
          <a:p>
            <a:pPr marL="228600" indent="-228600">
              <a:buFont typeface="+mj-lt"/>
              <a:buAutoNum type="arabicPeriod"/>
            </a:pPr>
            <a:r>
              <a:rPr lang="en-US" sz="1200" i="0" dirty="0">
                <a:latin typeface="Avenir Next LT Pro" panose="020B0504020202020204" pitchFamily="34" charset="0"/>
              </a:rPr>
              <a:t>You can only use the materials collected or provided. (Allow time for students to go outside and collect the appropriate materials for their nest.)</a:t>
            </a:r>
          </a:p>
          <a:p>
            <a:pPr marL="228600" indent="-228600">
              <a:buFont typeface="+mj-lt"/>
              <a:buAutoNum type="arabicPeriod"/>
            </a:pPr>
            <a:r>
              <a:rPr lang="en-US" sz="1200" i="0" dirty="0">
                <a:latin typeface="Avenir Next LT Pro" panose="020B0504020202020204" pitchFamily="34" charset="0"/>
              </a:rPr>
              <a:t>The design needs to keep the eggs in the nest in our windstorm. (Show students what you are going to use to create the wind, such as a blow dryer on low setting or a fan, and let them feel how hard the wind is going to blow.)</a:t>
            </a:r>
          </a:p>
          <a:p>
            <a:pPr marL="228600" indent="-228600">
              <a:buFont typeface="+mj-lt"/>
              <a:buAutoNum type="arabicPeriod"/>
            </a:pPr>
            <a:r>
              <a:rPr lang="en-US" sz="1200" i="0" dirty="0">
                <a:latin typeface="Avenir Next LT Pro" panose="020B0504020202020204" pitchFamily="34" charset="0"/>
              </a:rPr>
              <a:t>You can set any other design parameters you need for this to work in your classroom, such as time.</a:t>
            </a:r>
          </a:p>
        </p:txBody>
      </p:sp>
      <p:sp>
        <p:nvSpPr>
          <p:cNvPr id="4" name="Slide Number Placeholder 3">
            <a:extLst>
              <a:ext uri="{FF2B5EF4-FFF2-40B4-BE49-F238E27FC236}">
                <a16:creationId xmlns:a16="http://schemas.microsoft.com/office/drawing/2014/main" id="{5648922E-B38F-4845-0BDD-401E1779A95A}"/>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35257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06F14-07C6-4C00-F4AD-A9F2B0780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78B5B-9218-065F-B1FF-EE54037ED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537A2-3BE0-4ADD-45A9-B0A007AC8D0B}"/>
              </a:ext>
            </a:extLst>
          </p:cNvPr>
          <p:cNvSpPr>
            <a:spLocks noGrp="1"/>
          </p:cNvSpPr>
          <p:nvPr>
            <p:ph type="body" idx="1"/>
          </p:nvPr>
        </p:nvSpPr>
        <p:spPr/>
        <p:txBody>
          <a:bodyPr/>
          <a:lstStyle/>
          <a:p>
            <a:r>
              <a:rPr lang="en-US" sz="1200" i="0" dirty="0">
                <a:latin typeface="Avenir Next LT Pro" panose="020B0504020202020204" pitchFamily="34" charset="0"/>
              </a:rPr>
              <a:t>Test the nests so everyone can see the results. Have the students record this information and identify the </a:t>
            </a:r>
            <a:r>
              <a:rPr lang="en-US" sz="1200" b="1" i="0" dirty="0">
                <a:latin typeface="Avenir Next LT Pro" panose="020B0504020202020204" pitchFamily="34" charset="0"/>
              </a:rPr>
              <a:t>strengths</a:t>
            </a:r>
            <a:r>
              <a:rPr lang="en-US" sz="1200" i="0" dirty="0">
                <a:latin typeface="Avenir Next LT Pro" panose="020B0504020202020204" pitchFamily="34" charset="0"/>
              </a:rPr>
              <a:t> (what worked well) and the </a:t>
            </a:r>
            <a:r>
              <a:rPr lang="en-US" sz="1200" b="1" i="0" dirty="0">
                <a:latin typeface="Avenir Next LT Pro" panose="020B0504020202020204" pitchFamily="34" charset="0"/>
              </a:rPr>
              <a:t>weaknesses</a:t>
            </a:r>
            <a:r>
              <a:rPr lang="en-US" sz="1200" i="0" dirty="0">
                <a:latin typeface="Avenir Next LT Pro" panose="020B0504020202020204" pitchFamily="34" charset="0"/>
              </a:rPr>
              <a:t> (what didn’t work as well) for the goal and the improvements they made on student guide </a:t>
            </a:r>
            <a:r>
              <a:rPr lang="en-US" sz="1200" b="1" i="0" dirty="0">
                <a:latin typeface="Avenir Next LT Pro" panose="020B0504020202020204" pitchFamily="34" charset="0"/>
              </a:rPr>
              <a:t>Science Notebook 4B Nest Design: Plan, Create, Test, and Improve </a:t>
            </a:r>
            <a:r>
              <a:rPr lang="en-US" sz="1200" i="0" dirty="0">
                <a:latin typeface="Avenir Next LT Pro" panose="020B0504020202020204" pitchFamily="34" charset="0"/>
              </a:rPr>
              <a:t>pages 106-107. Allow students time to share the comparisons of each nest design and how each withstood the wind test.</a:t>
            </a:r>
          </a:p>
        </p:txBody>
      </p:sp>
      <p:sp>
        <p:nvSpPr>
          <p:cNvPr id="4" name="Slide Number Placeholder 3">
            <a:extLst>
              <a:ext uri="{FF2B5EF4-FFF2-40B4-BE49-F238E27FC236}">
                <a16:creationId xmlns:a16="http://schemas.microsoft.com/office/drawing/2014/main" id="{84DE134F-FBC7-072E-EFB0-DACFAD33FD80}"/>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2009310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8903-7F5D-0308-5B5E-9BA8E908D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06161-0660-E31D-CC54-D0525EDF46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48F54-5885-5AB1-BD88-3A6E2A9C2FDE}"/>
              </a:ext>
            </a:extLst>
          </p:cNvPr>
          <p:cNvSpPr>
            <a:spLocks noGrp="1"/>
          </p:cNvSpPr>
          <p:nvPr>
            <p:ph type="body" idx="1"/>
          </p:nvPr>
        </p:nvSpPr>
        <p:spPr/>
        <p:txBody>
          <a:bodyPr/>
          <a:lstStyle/>
          <a:p>
            <a:r>
              <a:rPr lang="en-US"/>
              <a:t>After exploring the concept of breaking objects into small pieces and reassembling into new objects using the same pieces, have students open their student guides to the </a:t>
            </a:r>
            <a:r>
              <a:rPr lang="en-US" b="1"/>
              <a:t>Science Notebook 4B Bird Nest Engineering: Evaluate and Share </a:t>
            </a:r>
            <a:r>
              <a:rPr lang="en-US"/>
              <a:t>section on pages 108-109 and complete the exercises.</a:t>
            </a:r>
            <a:endParaRPr lang="en-US" dirty="0">
              <a:solidFill>
                <a:srgbClr val="444444"/>
              </a:solidFill>
            </a:endParaRPr>
          </a:p>
          <a:p>
            <a:endParaRPr lang="en-US" dirty="0">
              <a:solidFill>
                <a:srgbClr val="444444"/>
              </a:solidFill>
            </a:endParaRPr>
          </a:p>
          <a:p>
            <a:endParaRPr lang="en-US" sz="1200" i="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DCDA1678-A289-D4BA-2C03-F0FF3D01F004}"/>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3852956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A855A-B238-340D-BE2B-2D028F10E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44DE6-7CFC-04B4-6884-B0C40DE79B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DDB0A-F862-3A99-A5AA-302C080F0D62}"/>
              </a:ext>
            </a:extLst>
          </p:cNvPr>
          <p:cNvSpPr>
            <a:spLocks noGrp="1"/>
          </p:cNvSpPr>
          <p:nvPr>
            <p:ph type="body" idx="1"/>
          </p:nvPr>
        </p:nvSpPr>
        <p:spPr/>
        <p:txBody>
          <a:bodyPr/>
          <a:lstStyle/>
          <a:p>
            <a:r>
              <a:rPr lang="en-US" b="1">
                <a:solidFill>
                  <a:srgbClr val="000000"/>
                </a:solidFill>
              </a:rPr>
              <a:t>Rubric:</a:t>
            </a:r>
            <a:endParaRPr lang="en-US">
              <a:solidFill>
                <a:srgbClr val="444444"/>
              </a:solidFill>
            </a:endParaRPr>
          </a:p>
          <a:p>
            <a:pPr marL="171450" indent="-171450">
              <a:buFont typeface="Arial,Sans-Serif"/>
              <a:buChar char="•"/>
            </a:pPr>
            <a:r>
              <a:rPr lang="en-US" dirty="0">
                <a:solidFill>
                  <a:srgbClr val="000000"/>
                </a:solidFill>
              </a:rPr>
              <a:t>3 (Exceeds) – Student group correctly explains the problem they needed to solve and draws their first design on the board. Group lists the pieces used and displays and demonstrates the bird nest they built. Each group member presents. Each student draws their first next design and their final nest design and lists the materials used. Student shares 1 strength of the final design and 1 weakness of the final design.</a:t>
            </a:r>
            <a:endParaRPr lang="en-US" dirty="0">
              <a:solidFill>
                <a:srgbClr val="444444"/>
              </a:solidFill>
            </a:endParaRPr>
          </a:p>
          <a:p>
            <a:pPr marL="171450" indent="-171450">
              <a:buFont typeface="Arial,Sans-Serif"/>
              <a:buChar char="•"/>
            </a:pPr>
            <a:r>
              <a:rPr lang="en-US" dirty="0">
                <a:solidFill>
                  <a:srgbClr val="000000"/>
                </a:solidFill>
              </a:rPr>
              <a:t>2 (Meets) – Student group somewhat correctly explains the problem they needed to solve and may or may not draw their first design on the board. Group lists some of the pieces used and displays and demonstrates the bird nest they built. Hald of the group members presents. Each student somewhat draws their first next design and their final nest design and may or may not list the materials used. Student may or may not share 1 strength of the final design or 1 weakness of the final design.</a:t>
            </a:r>
            <a:endParaRPr lang="en-US" dirty="0">
              <a:solidFill>
                <a:srgbClr val="444444"/>
              </a:solidFill>
            </a:endParaRPr>
          </a:p>
          <a:p>
            <a:pPr marL="171450" indent="-171450">
              <a:buFont typeface="Arial,Sans-Serif"/>
              <a:buChar char="•"/>
            </a:pPr>
            <a:r>
              <a:rPr lang="en-US" dirty="0">
                <a:solidFill>
                  <a:srgbClr val="000000"/>
                </a:solidFill>
              </a:rPr>
              <a:t>1 (Doesn’t meet) – Student group does not correctly explain the problem they needed to solve and does not draw their first design on the board. Group does not list the pieces used and does not display or demonstrate the bird nest they built. One group member presents. Student does not complete their drawing or list materials used. Student does not share a strength or weakness of their final design.</a:t>
            </a:r>
            <a:endParaRPr lang="en-US" dirty="0"/>
          </a:p>
          <a:p>
            <a:endParaRPr lang="en-US" sz="1200" i="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A7BF131D-C68D-A4A6-E54B-B9F6B8393EEF}"/>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26768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76909-2916-5C72-DECD-6BF2AA741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FD30D-AB1F-4190-129B-47E2493ED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E01298-9955-2DCB-05C2-1EA4207B8896}"/>
              </a:ext>
            </a:extLst>
          </p:cNvPr>
          <p:cNvSpPr>
            <a:spLocks noGrp="1"/>
          </p:cNvSpPr>
          <p:nvPr>
            <p:ph type="body" idx="1"/>
          </p:nvPr>
        </p:nvSpPr>
        <p:spPr/>
        <p:txBody>
          <a:bodyPr/>
          <a:lstStyle/>
          <a:p>
            <a:r>
              <a:rPr lang="en-US" i="0" dirty="0"/>
              <a:t>Allow students time to share their experiences and predictions.</a:t>
            </a:r>
          </a:p>
          <a:p>
            <a:endParaRPr lang="en-US" dirty="0"/>
          </a:p>
          <a:p>
            <a:r>
              <a:rPr lang="en-US" dirty="0"/>
              <a:t>Eggs in Picture: American robin</a:t>
            </a:r>
          </a:p>
        </p:txBody>
      </p:sp>
      <p:sp>
        <p:nvSpPr>
          <p:cNvPr id="4" name="Slide Number Placeholder 3">
            <a:extLst>
              <a:ext uri="{FF2B5EF4-FFF2-40B4-BE49-F238E27FC236}">
                <a16:creationId xmlns:a16="http://schemas.microsoft.com/office/drawing/2014/main" id="{D8AC58A5-4AF7-CD73-EF52-1F462B111343}"/>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409637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4B3CB-B7BD-054F-050C-31FF3ADE7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4B1B2-F3B5-0E56-EFF0-25303AFC0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FBF405-BB56-2B78-267D-3C26F32D0A2D}"/>
              </a:ext>
            </a:extLst>
          </p:cNvPr>
          <p:cNvSpPr>
            <a:spLocks noGrp="1"/>
          </p:cNvSpPr>
          <p:nvPr>
            <p:ph type="body" idx="1"/>
          </p:nvPr>
        </p:nvSpPr>
        <p:spPr/>
        <p:txBody>
          <a:bodyPr/>
          <a:lstStyle/>
          <a:p>
            <a:r>
              <a:rPr lang="en-US" i="0" dirty="0"/>
              <a:t>Discuss the </a:t>
            </a:r>
            <a:r>
              <a:rPr lang="en-US" b="1" i="0" dirty="0"/>
              <a:t>Talk About It</a:t>
            </a:r>
            <a:r>
              <a:rPr lang="en-US" i="0" dirty="0"/>
              <a:t>!</a:t>
            </a:r>
          </a:p>
          <a:p>
            <a:endParaRPr lang="en-US" dirty="0"/>
          </a:p>
          <a:p>
            <a:r>
              <a:rPr lang="en-US" b="1" dirty="0"/>
              <a:t>Guiding Question:</a:t>
            </a:r>
            <a:r>
              <a:rPr lang="en-US" dirty="0"/>
              <a:t> How do birds use the same pieces to build their nests in different ways? </a:t>
            </a:r>
          </a:p>
          <a:p>
            <a:endParaRPr lang="en-US" dirty="0"/>
          </a:p>
          <a:p>
            <a:endParaRPr lang="en-US" dirty="0"/>
          </a:p>
        </p:txBody>
      </p:sp>
      <p:sp>
        <p:nvSpPr>
          <p:cNvPr id="4" name="Slide Number Placeholder 3">
            <a:extLst>
              <a:ext uri="{FF2B5EF4-FFF2-40B4-BE49-F238E27FC236}">
                <a16:creationId xmlns:a16="http://schemas.microsoft.com/office/drawing/2014/main" id="{94FC8B1B-F530-2F27-73F1-BB7F16360976}"/>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2737502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85050-6E5F-42A3-6F55-20AAFC1D0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48B09-4118-E689-CF2B-F5BBB4AC4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D58F6-CCF8-CB0C-7ABC-B358AEBCAC05}"/>
              </a:ext>
            </a:extLst>
          </p:cNvPr>
          <p:cNvSpPr>
            <a:spLocks noGrp="1"/>
          </p:cNvSpPr>
          <p:nvPr>
            <p:ph type="body" idx="1"/>
          </p:nvPr>
        </p:nvSpPr>
        <p:spPr/>
        <p:txBody>
          <a:bodyPr/>
          <a:lstStyle/>
          <a:p>
            <a:r>
              <a:rPr lang="en-US" i="0" dirty="0"/>
              <a:t>Write the following bird species on the board:</a:t>
            </a:r>
          </a:p>
          <a:p>
            <a:pPr marL="685800" indent="-685800">
              <a:buFont typeface="Arial" panose="020B0604020202020204" pitchFamily="34" charset="0"/>
              <a:buChar char="•"/>
            </a:pPr>
            <a:r>
              <a:rPr lang="en-US" sz="1200" dirty="0">
                <a:latin typeface="Avenir Next LT Pro" panose="020B0504020202020204" pitchFamily="34" charset="0"/>
              </a:rPr>
              <a:t>American robin</a:t>
            </a:r>
          </a:p>
          <a:p>
            <a:pPr marL="685800" indent="-685800">
              <a:buFont typeface="Arial" panose="020B0604020202020204" pitchFamily="34" charset="0"/>
              <a:buChar char="•"/>
            </a:pPr>
            <a:r>
              <a:rPr lang="en-US" sz="1200" dirty="0">
                <a:latin typeface="Avenir Next LT Pro" panose="020B0504020202020204" pitchFamily="34" charset="0"/>
              </a:rPr>
              <a:t>Barn swallow</a:t>
            </a:r>
          </a:p>
          <a:p>
            <a:pPr marL="685800" indent="-685800">
              <a:buFont typeface="Arial" panose="020B0604020202020204" pitchFamily="34" charset="0"/>
              <a:buChar char="•"/>
            </a:pPr>
            <a:r>
              <a:rPr lang="en-US" sz="1200" dirty="0">
                <a:latin typeface="Avenir Next LT Pro" panose="020B0504020202020204" pitchFamily="34" charset="0"/>
              </a:rPr>
              <a:t>Ruby-throated hummingbird</a:t>
            </a:r>
          </a:p>
          <a:p>
            <a:pPr marL="685800" indent="-685800">
              <a:buFont typeface="Arial" panose="020B0604020202020204" pitchFamily="34" charset="0"/>
              <a:buChar char="•"/>
            </a:pPr>
            <a:r>
              <a:rPr lang="en-US" sz="1200" dirty="0">
                <a:latin typeface="Avenir Next LT Pro" panose="020B0504020202020204" pitchFamily="34" charset="0"/>
              </a:rPr>
              <a:t>Baltimore oriole</a:t>
            </a:r>
          </a:p>
          <a:p>
            <a:pPr marL="685800" indent="-685800">
              <a:buFont typeface="Arial" panose="020B0604020202020204" pitchFamily="34" charset="0"/>
              <a:buChar char="•"/>
            </a:pPr>
            <a:r>
              <a:rPr lang="en-US" sz="1200" dirty="0">
                <a:latin typeface="Avenir Next LT Pro" panose="020B0504020202020204" pitchFamily="34" charset="0"/>
              </a:rPr>
              <a:t>Carolina wren</a:t>
            </a:r>
          </a:p>
          <a:p>
            <a:pPr marL="685800" indent="-685800">
              <a:buFont typeface="Arial" panose="020B0604020202020204" pitchFamily="34" charset="0"/>
              <a:buChar char="•"/>
            </a:pPr>
            <a:r>
              <a:rPr lang="en-US" sz="1200" dirty="0">
                <a:latin typeface="Avenir Next LT Pro" panose="020B0504020202020204" pitchFamily="34" charset="0"/>
              </a:rPr>
              <a:t>Great blue heron</a:t>
            </a:r>
          </a:p>
          <a:p>
            <a:pPr marL="685800" indent="-685800">
              <a:buFont typeface="Arial" panose="020B0604020202020204" pitchFamily="34" charset="0"/>
              <a:buChar char="•"/>
            </a:pPr>
            <a:r>
              <a:rPr lang="en-US" sz="1200" dirty="0">
                <a:latin typeface="Avenir Next LT Pro" panose="020B0504020202020204" pitchFamily="34" charset="0"/>
              </a:rPr>
              <a:t>Wild turkey</a:t>
            </a:r>
            <a:endParaRPr lang="en-US" sz="1200" i="0" dirty="0">
              <a:latin typeface="Avenir Next LT Pro" panose="020B0504020202020204" pitchFamily="34" charset="0"/>
            </a:endParaRPr>
          </a:p>
          <a:p>
            <a:pPr marL="685800" indent="-685800">
              <a:buFont typeface="Arial" panose="020B0604020202020204" pitchFamily="34" charset="0"/>
              <a:buChar char="•"/>
            </a:pPr>
            <a:endParaRPr lang="en-US" sz="1200" i="0" dirty="0">
              <a:latin typeface="Avenir Next LT Pro" panose="020B0504020202020204" pitchFamily="34" charset="0"/>
            </a:endParaRPr>
          </a:p>
          <a:p>
            <a:pPr marL="0" indent="0">
              <a:buFont typeface="Arial" panose="020B0604020202020204" pitchFamily="34" charset="0"/>
              <a:buNone/>
            </a:pPr>
            <a:r>
              <a:rPr lang="en-US" sz="1200" i="0" dirty="0">
                <a:latin typeface="Avenir Next LT Pro" panose="020B0504020202020204" pitchFamily="34" charset="0"/>
              </a:rPr>
              <a:t>(</a:t>
            </a:r>
            <a:r>
              <a:rPr lang="en-US" sz="1200" b="1" i="0" dirty="0">
                <a:latin typeface="Avenir Next LT Pro" panose="020B0504020202020204" pitchFamily="34" charset="0"/>
              </a:rPr>
              <a:t>Teacher Note: </a:t>
            </a:r>
            <a:r>
              <a:rPr lang="en-US" sz="1200" i="0" dirty="0">
                <a:latin typeface="Avenir Next LT Pro" panose="020B0504020202020204" pitchFamily="34" charset="0"/>
              </a:rPr>
              <a:t>The pileated woodpecker and the peregrine falcon are not on this list as students will not have the capabilities to create a cavity or scrape a surface for their </a:t>
            </a:r>
            <a:r>
              <a:rPr lang="en-US" sz="1200" i="1" dirty="0">
                <a:latin typeface="Avenir Next LT Pro" panose="020B0504020202020204" pitchFamily="34" charset="0"/>
              </a:rPr>
              <a:t>Build a Nest </a:t>
            </a:r>
            <a:r>
              <a:rPr lang="en-US" sz="1200" i="0" dirty="0">
                <a:latin typeface="Avenir Next LT Pro" panose="020B0504020202020204" pitchFamily="34" charset="0"/>
              </a:rPr>
              <a:t>activity.)</a:t>
            </a:r>
          </a:p>
        </p:txBody>
      </p:sp>
      <p:sp>
        <p:nvSpPr>
          <p:cNvPr id="4" name="Slide Number Placeholder 3">
            <a:extLst>
              <a:ext uri="{FF2B5EF4-FFF2-40B4-BE49-F238E27FC236}">
                <a16:creationId xmlns:a16="http://schemas.microsoft.com/office/drawing/2014/main" id="{FAEA33F9-4CDF-E591-2F85-7D49FD867FFB}"/>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392464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FB1C7-0564-E0A2-A52A-80D44BD48E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361A9-2A5E-1F37-8E1A-81052EA64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B1E43-C21D-6277-233D-6046071BB94B}"/>
              </a:ext>
            </a:extLst>
          </p:cNvPr>
          <p:cNvSpPr>
            <a:spLocks noGrp="1"/>
          </p:cNvSpPr>
          <p:nvPr>
            <p:ph type="body" idx="1"/>
          </p:nvPr>
        </p:nvSpPr>
        <p:spPr/>
        <p:txBody>
          <a:bodyPr/>
          <a:lstStyle/>
          <a:p>
            <a:r>
              <a:rPr lang="en-US" sz="1200" i="0" dirty="0">
                <a:latin typeface="Avenir Next LT Pro" panose="020B0504020202020204" pitchFamily="34" charset="0"/>
              </a:rPr>
              <a:t>From the </a:t>
            </a:r>
            <a:r>
              <a:rPr lang="en-US" sz="1200" i="1" dirty="0">
                <a:latin typeface="Avenir Next LT Pro" panose="020B0504020202020204" pitchFamily="34" charset="0"/>
              </a:rPr>
              <a:t>MDC Teacher Portal</a:t>
            </a:r>
            <a:r>
              <a:rPr lang="en-US" sz="1200" i="0" dirty="0">
                <a:latin typeface="Avenir Next LT Pro" panose="020B0504020202020204" pitchFamily="34" charset="0"/>
              </a:rPr>
              <a:t>, display </a:t>
            </a:r>
            <a:r>
              <a:rPr lang="en-US" sz="1200" i="1" dirty="0">
                <a:latin typeface="Avenir Next LT Pro" panose="020B0504020202020204" pitchFamily="34" charset="0"/>
              </a:rPr>
              <a:t>Nest Fest </a:t>
            </a:r>
            <a:r>
              <a:rPr lang="en-US" sz="1200" i="0" dirty="0">
                <a:latin typeface="Avenir Next LT Pro" panose="020B0504020202020204" pitchFamily="34" charset="0"/>
              </a:rPr>
              <a:t>by Bonnie Chasteen from May/June 2018 issue of </a:t>
            </a:r>
            <a:r>
              <a:rPr lang="en-US" sz="1200" i="0" dirty="0" err="1">
                <a:latin typeface="Avenir Next LT Pro" panose="020B0504020202020204" pitchFamily="34" charset="0"/>
              </a:rPr>
              <a:t>Xplor</a:t>
            </a:r>
            <a:r>
              <a:rPr lang="en-US" sz="1200" i="0" dirty="0">
                <a:latin typeface="Avenir Next LT Pro" panose="020B0504020202020204" pitchFamily="34" charset="0"/>
              </a:rPr>
              <a:t>.</a:t>
            </a:r>
          </a:p>
        </p:txBody>
      </p:sp>
      <p:sp>
        <p:nvSpPr>
          <p:cNvPr id="4" name="Slide Number Placeholder 3">
            <a:extLst>
              <a:ext uri="{FF2B5EF4-FFF2-40B4-BE49-F238E27FC236}">
                <a16:creationId xmlns:a16="http://schemas.microsoft.com/office/drawing/2014/main" id="{191AC64A-496D-002F-59E6-401F8E08526D}"/>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25859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5BB01-E1E1-1430-8F1C-51733E187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B3BB85-19C4-D081-B2F8-7FA19163E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50DEB3-62E3-EBAB-8930-77FACAEF7AF4}"/>
              </a:ext>
            </a:extLst>
          </p:cNvPr>
          <p:cNvSpPr>
            <a:spLocks noGrp="1"/>
          </p:cNvSpPr>
          <p:nvPr>
            <p:ph type="body" idx="1"/>
          </p:nvPr>
        </p:nvSpPr>
        <p:spPr/>
        <p:txBody>
          <a:bodyPr/>
          <a:lstStyle/>
          <a:p>
            <a:r>
              <a:rPr lang="en-US" sz="1200" i="0" dirty="0">
                <a:latin typeface="Avenir Next LT Pro" panose="020B0504020202020204" pitchFamily="34" charset="0"/>
              </a:rPr>
              <a:t>.</a:t>
            </a:r>
          </a:p>
        </p:txBody>
      </p:sp>
      <p:sp>
        <p:nvSpPr>
          <p:cNvPr id="4" name="Slide Number Placeholder 3">
            <a:extLst>
              <a:ext uri="{FF2B5EF4-FFF2-40B4-BE49-F238E27FC236}">
                <a16:creationId xmlns:a16="http://schemas.microsoft.com/office/drawing/2014/main" id="{A59A2347-9025-9D75-3F4D-4C2D96764C31}"/>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54637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5AC76-B08D-7F16-31BB-3AEB14A8C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B41CE-331E-FF6C-13F9-EE5AE06DE6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F0057-4999-8DF2-917D-555BA2C8670C}"/>
              </a:ext>
            </a:extLst>
          </p:cNvPr>
          <p:cNvSpPr>
            <a:spLocks noGrp="1"/>
          </p:cNvSpPr>
          <p:nvPr>
            <p:ph type="body" idx="1"/>
          </p:nvPr>
        </p:nvSpPr>
        <p:spPr/>
        <p:txBody>
          <a:bodyPr/>
          <a:lstStyle/>
          <a:p>
            <a:r>
              <a:rPr lang="en-US" dirty="0">
                <a:latin typeface="Avenir Next LT Pro"/>
              </a:rPr>
              <a:t>Animal in Picture: ruby-throated hummingbird</a:t>
            </a:r>
            <a:endParaRPr lang="en-US" sz="1200" i="0" dirty="0">
              <a:latin typeface="Avenir Next LT Pro" panose="020B0504020202020204" pitchFamily="34" charset="0"/>
            </a:endParaRPr>
          </a:p>
        </p:txBody>
      </p:sp>
      <p:sp>
        <p:nvSpPr>
          <p:cNvPr id="4" name="Slide Number Placeholder 3">
            <a:extLst>
              <a:ext uri="{FF2B5EF4-FFF2-40B4-BE49-F238E27FC236}">
                <a16:creationId xmlns:a16="http://schemas.microsoft.com/office/drawing/2014/main" id="{35F58EA7-F463-AA92-15F3-91819129077B}"/>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83779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60A46-A9A4-F66C-9CA1-553779D33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908501-8895-2FF2-3C4A-68F55FACE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C9C50-7010-4965-A9E4-C9BD9B7F117E}"/>
              </a:ext>
            </a:extLst>
          </p:cNvPr>
          <p:cNvSpPr>
            <a:spLocks noGrp="1"/>
          </p:cNvSpPr>
          <p:nvPr>
            <p:ph type="body" idx="1"/>
          </p:nvPr>
        </p:nvSpPr>
        <p:spPr/>
        <p:txBody>
          <a:bodyPr/>
          <a:lstStyle/>
          <a:p>
            <a:r>
              <a:rPr lang="en-US" sz="1200" i="0" dirty="0">
                <a:latin typeface="Avenir Next LT Pro" panose="020B0504020202020204" pitchFamily="34" charset="0"/>
              </a:rPr>
              <a:t>Allow students time to choose one bird to study from the list and answer the question, using the information from the </a:t>
            </a:r>
            <a:r>
              <a:rPr lang="en-US" sz="1200" i="1" dirty="0" err="1">
                <a:latin typeface="Avenir Next LT Pro" panose="020B0504020202020204" pitchFamily="34" charset="0"/>
              </a:rPr>
              <a:t>Xplor</a:t>
            </a:r>
            <a:r>
              <a:rPr lang="en-US" sz="1200" i="0" dirty="0">
                <a:latin typeface="Avenir Next LT Pro" panose="020B0504020202020204" pitchFamily="34" charset="0"/>
              </a:rPr>
              <a:t> article. Students can record information in the </a:t>
            </a:r>
            <a:r>
              <a:rPr lang="en-US" sz="1200" b="1" i="0" dirty="0">
                <a:latin typeface="Avenir Next LT Pro" panose="020B0504020202020204" pitchFamily="34" charset="0"/>
              </a:rPr>
              <a:t>Science Notebook 4B Missouri Birds and Their Nests </a:t>
            </a:r>
            <a:r>
              <a:rPr lang="en-US" sz="1200" i="0" dirty="0">
                <a:latin typeface="Avenir Next LT Pro" panose="020B0504020202020204" pitchFamily="34" charset="0"/>
              </a:rPr>
              <a:t>section on Page 103.</a:t>
            </a:r>
          </a:p>
        </p:txBody>
      </p:sp>
      <p:sp>
        <p:nvSpPr>
          <p:cNvPr id="4" name="Slide Number Placeholder 3">
            <a:extLst>
              <a:ext uri="{FF2B5EF4-FFF2-40B4-BE49-F238E27FC236}">
                <a16:creationId xmlns:a16="http://schemas.microsoft.com/office/drawing/2014/main" id="{442DF16F-C4DF-4C30-875F-B67A8B731ABE}"/>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88856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F91E-DFF0-8E0B-529E-EE3D19D1B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30994B-94E1-387A-2DE5-5382DC0C8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A0F87B-94A8-841F-45D3-AC1CEFDA5DCF}"/>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5" name="Footer Placeholder 4">
            <a:extLst>
              <a:ext uri="{FF2B5EF4-FFF2-40B4-BE49-F238E27FC236}">
                <a16:creationId xmlns:a16="http://schemas.microsoft.com/office/drawing/2014/main" id="{E2B166D9-E79E-ECC6-F447-7EE2EF5F8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E7056-669A-91E4-7084-41ACABA5CCF4}"/>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293321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B79D-C66C-1845-5564-B58FB098F8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0E7A61-2CD4-1425-D3E3-872C35AB31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94F63-4701-F986-FAD0-0499A4BEF2AE}"/>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5" name="Footer Placeholder 4">
            <a:extLst>
              <a:ext uri="{FF2B5EF4-FFF2-40B4-BE49-F238E27FC236}">
                <a16:creationId xmlns:a16="http://schemas.microsoft.com/office/drawing/2014/main" id="{6767CC91-426B-01CB-5CB9-0AB2C2149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5FE31-D8AC-59ED-C61E-EEB79B03C4A4}"/>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293810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32048-7DBF-81BD-2DCF-AE51DC58F7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D63C0-CA1C-7A4E-9268-9533D9E8DF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D042-576F-7B61-AD60-FF82D32D5D79}"/>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5" name="Footer Placeholder 4">
            <a:extLst>
              <a:ext uri="{FF2B5EF4-FFF2-40B4-BE49-F238E27FC236}">
                <a16:creationId xmlns:a16="http://schemas.microsoft.com/office/drawing/2014/main" id="{5C56B8C0-0FF6-FCE4-81D4-7CA55E3BC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D08D8-E9F9-F551-1EAB-B29955095CE0}"/>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342176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6D43-E0B6-FD61-E048-A260F103D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94875-6BDF-3BF6-378B-0C57F93F0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7EFBD-19C1-13CD-F33F-A48FD82D4879}"/>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5" name="Footer Placeholder 4">
            <a:extLst>
              <a:ext uri="{FF2B5EF4-FFF2-40B4-BE49-F238E27FC236}">
                <a16:creationId xmlns:a16="http://schemas.microsoft.com/office/drawing/2014/main" id="{52F9D80D-DA65-EFE5-42D9-303466DA7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667B5-C1EB-3151-1DB8-95D74F73683E}"/>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152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8F84-53D6-AECF-DA51-BEB7340C1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3D001E-D5A8-9B2E-7C47-23ED3871EE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837C9-58CE-11CF-76E3-F52803D70185}"/>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5" name="Footer Placeholder 4">
            <a:extLst>
              <a:ext uri="{FF2B5EF4-FFF2-40B4-BE49-F238E27FC236}">
                <a16:creationId xmlns:a16="http://schemas.microsoft.com/office/drawing/2014/main" id="{5D5E6F91-C36A-798B-D390-4007F1EAD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6CC6B-9748-9350-A05D-367C37C852A9}"/>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259491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50B2-D167-876F-8D40-0CAF78912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4AAE3-F12D-BF8E-28F9-4BB11A171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3642E6-D492-CBED-B930-5652B107F4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E16CF-5147-48F9-24CF-978861DB677B}"/>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6" name="Footer Placeholder 5">
            <a:extLst>
              <a:ext uri="{FF2B5EF4-FFF2-40B4-BE49-F238E27FC236}">
                <a16:creationId xmlns:a16="http://schemas.microsoft.com/office/drawing/2014/main" id="{D85D6791-3B8D-B233-17F1-E3C5485FC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B97F4D-C7FC-A837-155F-AEAE9A175215}"/>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196123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B1A7A-11A1-E78D-0C2C-28B6E3BB60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A5C32D-540F-66DB-37AC-5AE78FB42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346B58-48C5-3B75-1F0F-9329A6F98F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4BC143-2BEF-E745-5327-8100561BE4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4AD61-D4DF-E4A4-B452-6F1CA0FE16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8872F0-135C-4266-EA0D-8FC4A89364B7}"/>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8" name="Footer Placeholder 7">
            <a:extLst>
              <a:ext uri="{FF2B5EF4-FFF2-40B4-BE49-F238E27FC236}">
                <a16:creationId xmlns:a16="http://schemas.microsoft.com/office/drawing/2014/main" id="{1501FBD6-E2BE-73CF-6322-2D43009569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428F3A-6B6F-3A0C-9B65-D8A67309DD8E}"/>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41494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0391-341B-9AA3-D500-E95EC22105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7BBB7F-ECBD-A60C-95E1-6785DC5BF760}"/>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4" name="Footer Placeholder 3">
            <a:extLst>
              <a:ext uri="{FF2B5EF4-FFF2-40B4-BE49-F238E27FC236}">
                <a16:creationId xmlns:a16="http://schemas.microsoft.com/office/drawing/2014/main" id="{2F264F98-6DF3-1789-9372-A852848939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522139-B92E-9FD2-7124-5061C26FD41A}"/>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221080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347B9-3555-875C-CE73-C9B79A893E13}"/>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3" name="Footer Placeholder 2">
            <a:extLst>
              <a:ext uri="{FF2B5EF4-FFF2-40B4-BE49-F238E27FC236}">
                <a16:creationId xmlns:a16="http://schemas.microsoft.com/office/drawing/2014/main" id="{18C70DA9-ED1F-A8B5-4575-E4FE0FDDEB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C665B8-B379-BA98-5E96-4D73EDB71B37}"/>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102371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0E28-68EA-A1FF-7733-459520588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43A03E-19CE-E0F1-6E37-D8DE9BFBB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27DF51-CE76-7D5D-2010-058D947AA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8B545-402C-225F-6C4B-0E80DC38BDB0}"/>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6" name="Footer Placeholder 5">
            <a:extLst>
              <a:ext uri="{FF2B5EF4-FFF2-40B4-BE49-F238E27FC236}">
                <a16:creationId xmlns:a16="http://schemas.microsoft.com/office/drawing/2014/main" id="{2964C169-D693-73A9-B231-74C3B3F04C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70EC25-4CC7-2052-7E66-FDC1D323234E}"/>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4252416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46D7-8641-DDE4-87A1-2220C0A556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CCC334-F44D-7122-0A9D-9B998C95D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4C1E8B-986A-842F-F6F0-7CBFB981F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DCBF5-A4F2-6AC8-E037-333696EC27BA}"/>
              </a:ext>
            </a:extLst>
          </p:cNvPr>
          <p:cNvSpPr>
            <a:spLocks noGrp="1"/>
          </p:cNvSpPr>
          <p:nvPr>
            <p:ph type="dt" sz="half" idx="10"/>
          </p:nvPr>
        </p:nvSpPr>
        <p:spPr/>
        <p:txBody>
          <a:bodyPr/>
          <a:lstStyle/>
          <a:p>
            <a:fld id="{EF8BBBCD-F107-4411-B098-B0417AC8F7CE}" type="datetimeFigureOut">
              <a:rPr lang="en-US" smtClean="0"/>
              <a:t>8/29/2025</a:t>
            </a:fld>
            <a:endParaRPr lang="en-US"/>
          </a:p>
        </p:txBody>
      </p:sp>
      <p:sp>
        <p:nvSpPr>
          <p:cNvPr id="6" name="Footer Placeholder 5">
            <a:extLst>
              <a:ext uri="{FF2B5EF4-FFF2-40B4-BE49-F238E27FC236}">
                <a16:creationId xmlns:a16="http://schemas.microsoft.com/office/drawing/2014/main" id="{817061D6-866A-5356-A1D9-87EAE766D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B360E-23A0-6CF2-9D90-12B8F1E92624}"/>
              </a:ext>
            </a:extLst>
          </p:cNvPr>
          <p:cNvSpPr>
            <a:spLocks noGrp="1"/>
          </p:cNvSpPr>
          <p:nvPr>
            <p:ph type="sldNum" sz="quarter" idx="12"/>
          </p:nvPr>
        </p:nvSpPr>
        <p:spPr/>
        <p:txBody>
          <a:bodyPr/>
          <a:lstStyle/>
          <a:p>
            <a:fld id="{D9BE9AA1-9D44-4799-8429-200DD52E3AF0}" type="slidenum">
              <a:rPr lang="en-US" smtClean="0"/>
              <a:t>‹#›</a:t>
            </a:fld>
            <a:endParaRPr lang="en-US"/>
          </a:p>
        </p:txBody>
      </p:sp>
    </p:spTree>
    <p:extLst>
      <p:ext uri="{BB962C8B-B14F-4D97-AF65-F5344CB8AC3E}">
        <p14:creationId xmlns:p14="http://schemas.microsoft.com/office/powerpoint/2010/main" val="218953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AA18C-7CD3-1216-28D6-9599F00A3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2FAC18-FC69-C62A-88C9-6AE7C72F5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01205-C2C7-C95D-466B-5FF046FB8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8BBBCD-F107-4411-B098-B0417AC8F7CE}" type="datetimeFigureOut">
              <a:rPr lang="en-US" smtClean="0"/>
              <a:t>8/29/2025</a:t>
            </a:fld>
            <a:endParaRPr lang="en-US"/>
          </a:p>
        </p:txBody>
      </p:sp>
      <p:sp>
        <p:nvSpPr>
          <p:cNvPr id="5" name="Footer Placeholder 4">
            <a:extLst>
              <a:ext uri="{FF2B5EF4-FFF2-40B4-BE49-F238E27FC236}">
                <a16:creationId xmlns:a16="http://schemas.microsoft.com/office/drawing/2014/main" id="{8A291178-F3AD-D3FC-3F33-7FA120E1E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6F4809-47A8-7354-1C27-65878F252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BE9AA1-9D44-4799-8429-200DD52E3AF0}" type="slidenum">
              <a:rPr lang="en-US" smtClean="0"/>
              <a:t>‹#›</a:t>
            </a:fld>
            <a:endParaRPr lang="en-US"/>
          </a:p>
        </p:txBody>
      </p:sp>
    </p:spTree>
    <p:extLst>
      <p:ext uri="{BB962C8B-B14F-4D97-AF65-F5344CB8AC3E}">
        <p14:creationId xmlns:p14="http://schemas.microsoft.com/office/powerpoint/2010/main" val="65378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youtube.com/watch?v=xrcPzjgRuI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education.mdc.mo.gov/sites/default/files/2025-04/4B%20Nest%20Fest%20Article.pdf"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BFB0C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667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777122" y="3062000"/>
            <a:ext cx="739718" cy="4163946"/>
          </a:xfrm>
          <a:prstGeom prst="snip2Same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4B: Building a Nice Nest</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27B2C-61BE-D45B-8463-084873E524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E9BDF1-3F4E-D681-C42A-17B075795F1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52B32BA-79C5-5BC3-2434-64CD6E84030E}"/>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02134FE-2ED6-5F47-53DE-7A739D34FDB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Explore</a:t>
            </a:r>
          </a:p>
        </p:txBody>
      </p:sp>
      <p:sp>
        <p:nvSpPr>
          <p:cNvPr id="6" name="Rectangle: Rounded Corners 5">
            <a:extLst>
              <a:ext uri="{FF2B5EF4-FFF2-40B4-BE49-F238E27FC236}">
                <a16:creationId xmlns:a16="http://schemas.microsoft.com/office/drawing/2014/main" id="{6258A6BF-2A66-AF71-C856-F982604A81DC}"/>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F4C054-5DD6-0944-5AFD-3279A198846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45B66B24-F9D9-62FD-8453-5D96F5B894A5}"/>
              </a:ext>
            </a:extLst>
          </p:cNvPr>
          <p:cNvSpPr txBox="1"/>
          <p:nvPr/>
        </p:nvSpPr>
        <p:spPr>
          <a:xfrm>
            <a:off x="160100" y="1955707"/>
            <a:ext cx="7071360" cy="2308324"/>
          </a:xfrm>
          <a:prstGeom prst="rect">
            <a:avLst/>
          </a:prstGeom>
          <a:noFill/>
        </p:spPr>
        <p:txBody>
          <a:bodyPr wrap="square">
            <a:spAutoFit/>
          </a:bodyPr>
          <a:lstStyle/>
          <a:p>
            <a:pPr algn="ctr"/>
            <a:r>
              <a:rPr lang="en-US" sz="4800" b="1" dirty="0">
                <a:latin typeface="Avenir Next LT Pro" panose="020B0504020202020204" pitchFamily="34" charset="0"/>
              </a:rPr>
              <a:t>Research</a:t>
            </a:r>
            <a:r>
              <a:rPr lang="en-US" sz="4800" dirty="0">
                <a:latin typeface="Avenir Next LT Pro" panose="020B0504020202020204" pitchFamily="34" charset="0"/>
              </a:rPr>
              <a:t> one bird to study and </a:t>
            </a:r>
            <a:r>
              <a:rPr lang="en-US" sz="4800" b="1" dirty="0">
                <a:latin typeface="Avenir Next LT Pro" panose="020B0504020202020204" pitchFamily="34" charset="0"/>
              </a:rPr>
              <a:t>record</a:t>
            </a:r>
            <a:r>
              <a:rPr lang="en-US" sz="4800" dirty="0">
                <a:latin typeface="Avenir Next LT Pro" panose="020B0504020202020204" pitchFamily="34" charset="0"/>
              </a:rPr>
              <a:t> information.</a:t>
            </a:r>
          </a:p>
        </p:txBody>
      </p:sp>
      <p:pic>
        <p:nvPicPr>
          <p:cNvPr id="8" name="Picture 7" descr="Text&#10;&#10;AI-generated content may be incorrect.">
            <a:extLst>
              <a:ext uri="{FF2B5EF4-FFF2-40B4-BE49-F238E27FC236}">
                <a16:creationId xmlns:a16="http://schemas.microsoft.com/office/drawing/2014/main" id="{284DEC32-C575-30DA-B283-10B51E9C4E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4394C046-1671-E5E2-A68D-B85E6037859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55043"/>
            <a:ext cx="967027" cy="1356836"/>
          </a:xfrm>
          <a:prstGeom prst="rect">
            <a:avLst/>
          </a:prstGeom>
        </p:spPr>
      </p:pic>
    </p:spTree>
    <p:extLst>
      <p:ext uri="{BB962C8B-B14F-4D97-AF65-F5344CB8AC3E}">
        <p14:creationId xmlns:p14="http://schemas.microsoft.com/office/powerpoint/2010/main" val="349712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E5A8-2548-1835-B3ED-25694E0ED9B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72C137-5B4A-FD00-DA1E-6F2AECECCE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5935ED6-42AD-BB88-6724-0390DC96B833}"/>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36ADF99-678C-9A62-1DD6-98BAB046BD5B}"/>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Explore</a:t>
            </a:r>
          </a:p>
        </p:txBody>
      </p:sp>
      <p:sp>
        <p:nvSpPr>
          <p:cNvPr id="6" name="Rectangle: Rounded Corners 5">
            <a:extLst>
              <a:ext uri="{FF2B5EF4-FFF2-40B4-BE49-F238E27FC236}">
                <a16:creationId xmlns:a16="http://schemas.microsoft.com/office/drawing/2014/main" id="{545D44F1-5544-3FBF-CAF3-9534A487DCFC}"/>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942594-0127-5499-2076-0380C83FE4D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CE77B919-6B10-1296-824B-F926F1532F22}"/>
              </a:ext>
            </a:extLst>
          </p:cNvPr>
          <p:cNvSpPr txBox="1"/>
          <p:nvPr/>
        </p:nvSpPr>
        <p:spPr>
          <a:xfrm>
            <a:off x="4593335" y="1592469"/>
            <a:ext cx="6974385" cy="3046988"/>
          </a:xfrm>
          <a:prstGeom prst="rect">
            <a:avLst/>
          </a:prstGeom>
          <a:noFill/>
        </p:spPr>
        <p:txBody>
          <a:bodyPr wrap="square">
            <a:spAutoFit/>
          </a:bodyPr>
          <a:lstStyle/>
          <a:p>
            <a:pPr algn="ctr"/>
            <a:r>
              <a:rPr lang="en-US" sz="4800" dirty="0">
                <a:latin typeface="Avenir Next LT Pro" panose="020B0504020202020204" pitchFamily="34" charset="0"/>
              </a:rPr>
              <a:t>Which design do you think would keep the eggs from blowing out in a storm best?</a:t>
            </a:r>
          </a:p>
        </p:txBody>
      </p:sp>
      <p:pic>
        <p:nvPicPr>
          <p:cNvPr id="1026" name="Picture 2" descr="Least&amp;#95;Bittern&amp;#95;0110.dng">
            <a:extLst>
              <a:ext uri="{FF2B5EF4-FFF2-40B4-BE49-F238E27FC236}">
                <a16:creationId xmlns:a16="http://schemas.microsoft.com/office/drawing/2014/main" id="{655BF321-D429-8632-B617-E8894BC26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39951" y="1039953"/>
            <a:ext cx="6231928" cy="415202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3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B7F3-CB58-3DBA-6A7B-D26017A285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5382BF-7412-07D3-4DCA-74ADE9857A6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61A5AE3-EF4A-5841-A379-65EF3FB6EA9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2F16571-93C5-DA03-947F-B4946510A3FA}"/>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FEC8A3CF-3592-B2DD-F681-C7A899529222}"/>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5487A1-37D0-1376-AC24-83D75DD2FD2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CCA57E10-70E8-FBCC-6775-D975E363B4BA}"/>
              </a:ext>
            </a:extLst>
          </p:cNvPr>
          <p:cNvSpPr txBox="1"/>
          <p:nvPr/>
        </p:nvSpPr>
        <p:spPr>
          <a:xfrm>
            <a:off x="585719" y="1217043"/>
            <a:ext cx="6156960" cy="3785652"/>
          </a:xfrm>
          <a:prstGeom prst="rect">
            <a:avLst/>
          </a:prstGeom>
          <a:noFill/>
        </p:spPr>
        <p:txBody>
          <a:bodyPr wrap="square">
            <a:spAutoFit/>
          </a:bodyPr>
          <a:lstStyle/>
          <a:p>
            <a:pPr algn="ctr"/>
            <a:r>
              <a:rPr lang="en-US" sz="4800" dirty="0">
                <a:latin typeface="Avenir Next LT Pro" panose="020B0504020202020204" pitchFamily="34" charset="0"/>
              </a:rPr>
              <a:t>How would you define “</a:t>
            </a:r>
            <a:r>
              <a:rPr lang="en-US" sz="4800" b="1" dirty="0">
                <a:latin typeface="Avenir Next LT Pro" panose="020B0504020202020204" pitchFamily="34" charset="0"/>
              </a:rPr>
              <a:t>object</a:t>
            </a:r>
            <a:r>
              <a:rPr lang="en-US" sz="4800" dirty="0">
                <a:latin typeface="Avenir Next LT Pro" panose="020B0504020202020204" pitchFamily="34" charset="0"/>
              </a:rPr>
              <a:t>”?</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would you define “</a:t>
            </a:r>
            <a:r>
              <a:rPr lang="en-US" sz="4800" b="1" dirty="0">
                <a:latin typeface="Avenir Next LT Pro" panose="020B0504020202020204" pitchFamily="34" charset="0"/>
              </a:rPr>
              <a:t>pieces</a:t>
            </a:r>
            <a:r>
              <a:rPr lang="en-US" sz="4800" dirty="0">
                <a:latin typeface="Avenir Next LT Pro" panose="020B0504020202020204" pitchFamily="34" charset="0"/>
              </a:rPr>
              <a:t>”?</a:t>
            </a:r>
          </a:p>
        </p:txBody>
      </p:sp>
      <p:pic>
        <p:nvPicPr>
          <p:cNvPr id="8" name="Picture 7" descr="A picture containing text&#10;&#10;AI-generated content may be incorrect.">
            <a:extLst>
              <a:ext uri="{FF2B5EF4-FFF2-40B4-BE49-F238E27FC236}">
                <a16:creationId xmlns:a16="http://schemas.microsoft.com/office/drawing/2014/main" id="{4EEE0B9B-5B8B-D1FA-ED24-AF862719960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spTree>
    <p:extLst>
      <p:ext uri="{BB962C8B-B14F-4D97-AF65-F5344CB8AC3E}">
        <p14:creationId xmlns:p14="http://schemas.microsoft.com/office/powerpoint/2010/main" val="55038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B6BB1-652F-C358-B1A0-1A0ECA7D4F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7293C4-87B0-92F5-04A6-7E97E5BDD24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E4EF7ED-44DA-5C59-CE91-A7E89F83F3E5}"/>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085E864-B671-7B63-9AB0-887C666956FC}"/>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D004C960-CDF4-D44A-392C-AABE2EF95C01}"/>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E2850A-0E48-4256-9034-BE2FC56205F6}"/>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3491D142-B996-CBF7-8C31-EEDC6B548911}"/>
              </a:ext>
            </a:extLst>
          </p:cNvPr>
          <p:cNvSpPr txBox="1"/>
          <p:nvPr/>
        </p:nvSpPr>
        <p:spPr>
          <a:xfrm>
            <a:off x="852419" y="1586375"/>
            <a:ext cx="6156960" cy="3046988"/>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your shape, outlining and numbering the different blocks.</a:t>
            </a:r>
          </a:p>
        </p:txBody>
      </p:sp>
      <p:pic>
        <p:nvPicPr>
          <p:cNvPr id="8" name="Picture 7" descr="A picture containing text&#10;&#10;AI-generated content may be incorrect.">
            <a:extLst>
              <a:ext uri="{FF2B5EF4-FFF2-40B4-BE49-F238E27FC236}">
                <a16:creationId xmlns:a16="http://schemas.microsoft.com/office/drawing/2014/main" id="{8BE8888D-F311-EBEF-AC55-E2CBBF7F145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pic>
        <p:nvPicPr>
          <p:cNvPr id="7" name="Picture 6" descr="A picture containing text, silhouette&#10;&#10;AI-generated content may be incorrect.">
            <a:extLst>
              <a:ext uri="{FF2B5EF4-FFF2-40B4-BE49-F238E27FC236}">
                <a16:creationId xmlns:a16="http://schemas.microsoft.com/office/drawing/2014/main" id="{5649C556-9922-9F1F-4198-E983735B899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55043"/>
            <a:ext cx="967027" cy="1356836"/>
          </a:xfrm>
          <a:prstGeom prst="rect">
            <a:avLst/>
          </a:prstGeom>
        </p:spPr>
      </p:pic>
    </p:spTree>
    <p:extLst>
      <p:ext uri="{BB962C8B-B14F-4D97-AF65-F5344CB8AC3E}">
        <p14:creationId xmlns:p14="http://schemas.microsoft.com/office/powerpoint/2010/main" val="79918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C1CD8-1E5F-53B8-CCDB-E2CCA223B2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4BF0DB-3DD5-AE7D-A451-03B157DEEF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32CADBE-A484-D2C6-CA8C-75503A6AA42A}"/>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B68DBC2-3CFE-FC2F-70ED-87AECC687E1F}"/>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BDCC50A6-FC3A-8CA9-5FEB-441B8E4D33D3}"/>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34350DE-BDE0-35C4-B48C-BEDD67E325C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B32CD4A6-FE02-8800-70E0-DFC593D4CB67}"/>
              </a:ext>
            </a:extLst>
          </p:cNvPr>
          <p:cNvSpPr txBox="1"/>
          <p:nvPr/>
        </p:nvSpPr>
        <p:spPr>
          <a:xfrm>
            <a:off x="568857" y="1955707"/>
            <a:ext cx="6372249" cy="2308324"/>
          </a:xfrm>
          <a:prstGeom prst="rect">
            <a:avLst/>
          </a:prstGeom>
          <a:noFill/>
        </p:spPr>
        <p:txBody>
          <a:bodyPr wrap="square">
            <a:spAutoFit/>
          </a:bodyPr>
          <a:lstStyle/>
          <a:p>
            <a:pPr algn="ctr"/>
            <a:r>
              <a:rPr lang="en-US" sz="4800" dirty="0">
                <a:latin typeface="Avenir Next LT Pro" panose="020B0504020202020204" pitchFamily="34" charset="0"/>
              </a:rPr>
              <a:t>How would you describe the </a:t>
            </a:r>
            <a:r>
              <a:rPr lang="en-US" sz="4800" b="1" dirty="0">
                <a:latin typeface="Avenir Next LT Pro" panose="020B0504020202020204" pitchFamily="34" charset="0"/>
              </a:rPr>
              <a:t>size</a:t>
            </a:r>
            <a:r>
              <a:rPr lang="en-US" sz="4800" dirty="0">
                <a:latin typeface="Avenir Next LT Pro" panose="020B0504020202020204" pitchFamily="34" charset="0"/>
              </a:rPr>
              <a:t> and </a:t>
            </a:r>
            <a:r>
              <a:rPr lang="en-US" sz="4800" b="1" dirty="0">
                <a:latin typeface="Avenir Next LT Pro" panose="020B0504020202020204" pitchFamily="34" charset="0"/>
              </a:rPr>
              <a:t>shape</a:t>
            </a:r>
            <a:r>
              <a:rPr lang="en-US" sz="4800" dirty="0">
                <a:latin typeface="Avenir Next LT Pro" panose="020B0504020202020204" pitchFamily="34" charset="0"/>
              </a:rPr>
              <a:t> of the object?</a:t>
            </a:r>
          </a:p>
        </p:txBody>
      </p:sp>
      <p:pic>
        <p:nvPicPr>
          <p:cNvPr id="10" name="Picture 9" descr="A picture containing text&#10;&#10;AI-generated content may be incorrect.">
            <a:extLst>
              <a:ext uri="{FF2B5EF4-FFF2-40B4-BE49-F238E27FC236}">
                <a16:creationId xmlns:a16="http://schemas.microsoft.com/office/drawing/2014/main" id="{1E94A6A0-A6E0-9DC0-7B62-848C7F07DA6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BA1ED0BC-E998-CA04-55F2-D56F018689C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55043"/>
            <a:ext cx="967027" cy="1356836"/>
          </a:xfrm>
          <a:prstGeom prst="rect">
            <a:avLst/>
          </a:prstGeom>
        </p:spPr>
      </p:pic>
    </p:spTree>
    <p:extLst>
      <p:ext uri="{BB962C8B-B14F-4D97-AF65-F5344CB8AC3E}">
        <p14:creationId xmlns:p14="http://schemas.microsoft.com/office/powerpoint/2010/main" val="119848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2253B-8C13-E6E6-567E-D556D20A499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9703B8-BC54-82A6-B157-26CA979DDD2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4BDFB39-DB87-2AB2-CE60-5B348BD9B64A}"/>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AAFFF8A-358E-A5FD-EE5C-4FF53FFC4AE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8565037F-E395-766A-FABD-73930DDEE97F}"/>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F2DF57-854C-2E71-40D8-79FF55A75BE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2268F601-B275-7362-5E8E-5FB1EDD9FA70}"/>
              </a:ext>
            </a:extLst>
          </p:cNvPr>
          <p:cNvSpPr txBox="1"/>
          <p:nvPr/>
        </p:nvSpPr>
        <p:spPr>
          <a:xfrm>
            <a:off x="568857" y="1905506"/>
            <a:ext cx="6478120" cy="3046988"/>
          </a:xfrm>
          <a:prstGeom prst="rect">
            <a:avLst/>
          </a:prstGeom>
          <a:noFill/>
        </p:spPr>
        <p:txBody>
          <a:bodyPr wrap="square">
            <a:spAutoFit/>
          </a:bodyPr>
          <a:lstStyle/>
          <a:p>
            <a:pPr algn="ctr"/>
            <a:r>
              <a:rPr lang="en-US" sz="4800" dirty="0">
                <a:latin typeface="Avenir Next LT Pro" panose="020B0504020202020204" pitchFamily="34" charset="0"/>
              </a:rPr>
              <a:t>How would you describe the </a:t>
            </a:r>
            <a:r>
              <a:rPr lang="en-US" sz="4800" b="1" dirty="0">
                <a:latin typeface="Avenir Next LT Pro" panose="020B0504020202020204" pitchFamily="34" charset="0"/>
              </a:rPr>
              <a:t>size</a:t>
            </a:r>
            <a:r>
              <a:rPr lang="en-US" sz="4800" dirty="0">
                <a:latin typeface="Avenir Next LT Pro" panose="020B0504020202020204" pitchFamily="34" charset="0"/>
              </a:rPr>
              <a:t> and </a:t>
            </a:r>
            <a:r>
              <a:rPr lang="en-US" sz="4800" b="1" dirty="0">
                <a:latin typeface="Avenir Next LT Pro" panose="020B0504020202020204" pitchFamily="34" charset="0"/>
              </a:rPr>
              <a:t>shape</a:t>
            </a:r>
            <a:r>
              <a:rPr lang="en-US" sz="4800" dirty="0">
                <a:latin typeface="Avenir Next LT Pro" panose="020B0504020202020204" pitchFamily="34" charset="0"/>
              </a:rPr>
              <a:t> of your new object?</a:t>
            </a:r>
          </a:p>
        </p:txBody>
      </p:sp>
      <p:pic>
        <p:nvPicPr>
          <p:cNvPr id="10" name="Picture 9" descr="A picture containing text&#10;&#10;AI-generated content may be incorrect.">
            <a:extLst>
              <a:ext uri="{FF2B5EF4-FFF2-40B4-BE49-F238E27FC236}">
                <a16:creationId xmlns:a16="http://schemas.microsoft.com/office/drawing/2014/main" id="{4BC23225-8438-2D66-C70E-D002FB44F59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pic>
        <p:nvPicPr>
          <p:cNvPr id="11" name="Picture 10" descr="A picture containing text, silhouette&#10;&#10;AI-generated content may be incorrect.">
            <a:extLst>
              <a:ext uri="{FF2B5EF4-FFF2-40B4-BE49-F238E27FC236}">
                <a16:creationId xmlns:a16="http://schemas.microsoft.com/office/drawing/2014/main" id="{08F6F80C-9505-563E-DB5B-DDD1F38770B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55043"/>
            <a:ext cx="967027" cy="1356836"/>
          </a:xfrm>
          <a:prstGeom prst="rect">
            <a:avLst/>
          </a:prstGeom>
        </p:spPr>
      </p:pic>
    </p:spTree>
    <p:extLst>
      <p:ext uri="{BB962C8B-B14F-4D97-AF65-F5344CB8AC3E}">
        <p14:creationId xmlns:p14="http://schemas.microsoft.com/office/powerpoint/2010/main" val="402581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57D2-E016-DE5C-CDD7-A009DA274B8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EA88329-6CF3-FAFA-A1F0-730214F7D31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E1BDE58-9EFB-BE5A-E6F7-046D9CA943E4}"/>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D29EECB-8944-B321-7E94-A261A800D846}"/>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E011575B-D9D3-CA10-6253-9F14184368FF}"/>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E6D5D1-24DD-8D57-6B06-9C4572C28344}"/>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DBF76A79-2D0E-6693-1D6C-0EE62CC6E915}"/>
              </a:ext>
            </a:extLst>
          </p:cNvPr>
          <p:cNvSpPr txBox="1"/>
          <p:nvPr/>
        </p:nvSpPr>
        <p:spPr>
          <a:xfrm>
            <a:off x="4188732" y="846110"/>
            <a:ext cx="7800708" cy="4524315"/>
          </a:xfrm>
          <a:prstGeom prst="rect">
            <a:avLst/>
          </a:prstGeom>
          <a:noFill/>
        </p:spPr>
        <p:txBody>
          <a:bodyPr wrap="square">
            <a:spAutoFit/>
          </a:bodyPr>
          <a:lstStyle/>
          <a:p>
            <a:pPr algn="ctr"/>
            <a:r>
              <a:rPr lang="en-US" sz="4800" dirty="0">
                <a:latin typeface="Avenir Next LT Pro" panose="020B0504020202020204" pitchFamily="34" charset="0"/>
              </a:rPr>
              <a:t>How is this activity like when a bird builds its nest?</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does the bird need to have to build its nest – or its object?</a:t>
            </a:r>
          </a:p>
        </p:txBody>
      </p:sp>
      <p:pic>
        <p:nvPicPr>
          <p:cNvPr id="6146" name="Picture 2">
            <a:extLst>
              <a:ext uri="{FF2B5EF4-FFF2-40B4-BE49-F238E27FC236}">
                <a16:creationId xmlns:a16="http://schemas.microsoft.com/office/drawing/2014/main" id="{E74D7C55-F4C4-9752-1333-8A08052F2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102916"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4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B0D66-CF73-A60B-E039-936838F2A0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E9F171-205D-D6E0-2F80-ED51748D4F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58DEE3-F184-19E0-D43E-FBFE281D56FB}"/>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0EBD7B5E-1B71-1B77-914B-DBC466F9020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65209F40-EC53-6BBA-DB3B-4780EAFF7D72}"/>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D255EF-5222-DB8C-4BDB-659BCB74555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pic>
        <p:nvPicPr>
          <p:cNvPr id="1026" name="Picture 2" descr="Mama Built a Little Nest | Book by Jennifer Ward, Steve Jenkins ...">
            <a:extLst>
              <a:ext uri="{FF2B5EF4-FFF2-40B4-BE49-F238E27FC236}">
                <a16:creationId xmlns:a16="http://schemas.microsoft.com/office/drawing/2014/main" id="{38BA3216-C7DF-985C-8F6F-C032C2DB63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85053" y="149822"/>
            <a:ext cx="4891660" cy="594764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5DE67DF-5B88-E6F4-7F3B-1127EAB6997E}"/>
              </a:ext>
            </a:extLst>
          </p:cNvPr>
          <p:cNvGrpSpPr/>
          <p:nvPr/>
        </p:nvGrpSpPr>
        <p:grpSpPr>
          <a:xfrm>
            <a:off x="5453112" y="1769426"/>
            <a:ext cx="6405133" cy="2708434"/>
            <a:chOff x="5566297" y="966322"/>
            <a:chExt cx="6405133" cy="2708434"/>
          </a:xfrm>
        </p:grpSpPr>
        <p:sp>
          <p:nvSpPr>
            <p:cNvPr id="3" name="TextBox 2">
              <a:extLst>
                <a:ext uri="{FF2B5EF4-FFF2-40B4-BE49-F238E27FC236}">
                  <a16:creationId xmlns:a16="http://schemas.microsoft.com/office/drawing/2014/main" id="{DF5FF2BB-374B-FA61-215E-89EC7064A992}"/>
                </a:ext>
              </a:extLst>
            </p:cNvPr>
            <p:cNvSpPr txBox="1"/>
            <p:nvPr/>
          </p:nvSpPr>
          <p:spPr>
            <a:xfrm>
              <a:off x="5566297" y="966322"/>
              <a:ext cx="6291948" cy="2308324"/>
            </a:xfrm>
            <a:prstGeom prst="rect">
              <a:avLst/>
            </a:prstGeom>
            <a:noFill/>
          </p:spPr>
          <p:txBody>
            <a:bodyPr wrap="square">
              <a:spAutoFit/>
            </a:bodyPr>
            <a:lstStyle/>
            <a:p>
              <a:pPr algn="ctr"/>
              <a:r>
                <a:rPr lang="en-US" sz="4800" b="1" dirty="0">
                  <a:latin typeface="Avenir Next LT Pro" panose="020B0504020202020204" pitchFamily="34" charset="0"/>
                </a:rPr>
                <a:t>Read</a:t>
              </a:r>
              <a:r>
                <a:rPr lang="en-US" sz="4800" dirty="0">
                  <a:latin typeface="Avenir Next LT Pro" panose="020B0504020202020204" pitchFamily="34" charset="0"/>
                </a:rPr>
                <a:t> the book </a:t>
              </a:r>
              <a:r>
                <a:rPr lang="en-US" sz="4800" i="1" dirty="0">
                  <a:latin typeface="Avenir Next LT Pro" panose="020B0504020202020204" pitchFamily="34" charset="0"/>
                </a:rPr>
                <a:t>Mama Built a Little Nest </a:t>
              </a:r>
              <a:r>
                <a:rPr lang="en-US" sz="4800" dirty="0">
                  <a:latin typeface="Avenir Next LT Pro" panose="020B0504020202020204" pitchFamily="34" charset="0"/>
                </a:rPr>
                <a:t>by Jennifer Ward.</a:t>
              </a:r>
            </a:p>
          </p:txBody>
        </p:sp>
        <p:grpSp>
          <p:nvGrpSpPr>
            <p:cNvPr id="12" name="Group 11">
              <a:extLst>
                <a:ext uri="{FF2B5EF4-FFF2-40B4-BE49-F238E27FC236}">
                  <a16:creationId xmlns:a16="http://schemas.microsoft.com/office/drawing/2014/main" id="{46A6D4CA-26CA-48A5-7608-14C683BD5097}"/>
                </a:ext>
              </a:extLst>
            </p:cNvPr>
            <p:cNvGrpSpPr/>
            <p:nvPr/>
          </p:nvGrpSpPr>
          <p:grpSpPr>
            <a:xfrm>
              <a:off x="5566297" y="3290035"/>
              <a:ext cx="6405133" cy="384721"/>
              <a:chOff x="5648396" y="4073495"/>
              <a:chExt cx="6518318" cy="384721"/>
            </a:xfrm>
          </p:grpSpPr>
          <p:sp>
            <p:nvSpPr>
              <p:cNvPr id="8" name="TextBox 7">
                <a:extLst>
                  <a:ext uri="{FF2B5EF4-FFF2-40B4-BE49-F238E27FC236}">
                    <a16:creationId xmlns:a16="http://schemas.microsoft.com/office/drawing/2014/main" id="{AE818940-050D-B9E4-2FCA-B957FBBD3960}"/>
                  </a:ext>
                </a:extLst>
              </p:cNvPr>
              <p:cNvSpPr txBox="1"/>
              <p:nvPr/>
            </p:nvSpPr>
            <p:spPr>
              <a:xfrm>
                <a:off x="5648396" y="4088884"/>
                <a:ext cx="1641404" cy="369332"/>
              </a:xfrm>
              <a:prstGeom prst="rect">
                <a:avLst/>
              </a:prstGeom>
              <a:noFill/>
            </p:spPr>
            <p:txBody>
              <a:bodyPr wrap="square">
                <a:spAutoFit/>
              </a:bodyPr>
              <a:lstStyle/>
              <a:p>
                <a:r>
                  <a:rPr lang="en-US" sz="1800" b="1" dirty="0">
                    <a:latin typeface="Avenir Next LT Pro" panose="020B0504020202020204" pitchFamily="34" charset="0"/>
                  </a:rPr>
                  <a:t>Read Aloud:</a:t>
                </a:r>
                <a:endParaRPr lang="en-US" dirty="0"/>
              </a:p>
            </p:txBody>
          </p:sp>
          <p:sp>
            <p:nvSpPr>
              <p:cNvPr id="11" name="TextBox 10">
                <a:extLst>
                  <a:ext uri="{FF2B5EF4-FFF2-40B4-BE49-F238E27FC236}">
                    <a16:creationId xmlns:a16="http://schemas.microsoft.com/office/drawing/2014/main" id="{EDABE9D8-7328-0F3B-ABC8-B1B645990ED1}"/>
                  </a:ext>
                </a:extLst>
              </p:cNvPr>
              <p:cNvSpPr txBox="1"/>
              <p:nvPr/>
            </p:nvSpPr>
            <p:spPr>
              <a:xfrm>
                <a:off x="7115289" y="4073495"/>
                <a:ext cx="5051425" cy="369332"/>
              </a:xfrm>
              <a:prstGeom prst="rect">
                <a:avLst/>
              </a:prstGeom>
              <a:noFill/>
            </p:spPr>
            <p:txBody>
              <a:bodyPr wrap="square">
                <a:spAutoFit/>
              </a:bodyPr>
              <a:lstStyle/>
              <a:p>
                <a:r>
                  <a:rPr lang="en-US" dirty="0">
                    <a:hlinkClick r:id="rId4"/>
                  </a:rPr>
                  <a:t>https://www.youtube.com/watch?v=xrcPzjgRuIg</a:t>
                </a:r>
                <a:r>
                  <a:rPr lang="en-US" dirty="0"/>
                  <a:t> </a:t>
                </a:r>
              </a:p>
            </p:txBody>
          </p:sp>
        </p:grpSp>
      </p:grpSp>
    </p:spTree>
    <p:extLst>
      <p:ext uri="{BB962C8B-B14F-4D97-AF65-F5344CB8AC3E}">
        <p14:creationId xmlns:p14="http://schemas.microsoft.com/office/powerpoint/2010/main" val="134979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AEB1-374F-4598-B950-3C393527369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43B5EE5-C50A-1D58-6454-CFB2230D3CF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0A31E13-DB99-F784-0B12-10B0CE8C79A1}"/>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45D067C-D488-2216-341B-A877CB2AB3B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F69D0D63-4687-4194-17FB-4284639AB92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979313-42C1-62B8-DBA4-10277F75AC1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139AA7F5-7FC5-71E0-B0B9-9D2052C6FD8B}"/>
              </a:ext>
            </a:extLst>
          </p:cNvPr>
          <p:cNvSpPr txBox="1"/>
          <p:nvPr/>
        </p:nvSpPr>
        <p:spPr>
          <a:xfrm>
            <a:off x="715258" y="2331134"/>
            <a:ext cx="7079210" cy="1569660"/>
          </a:xfrm>
          <a:prstGeom prst="rect">
            <a:avLst/>
          </a:prstGeom>
          <a:noFill/>
        </p:spPr>
        <p:txBody>
          <a:bodyPr wrap="square">
            <a:spAutoFit/>
          </a:bodyPr>
          <a:lstStyle/>
          <a:p>
            <a:pPr algn="ctr"/>
            <a:r>
              <a:rPr lang="en-US" sz="4800" dirty="0">
                <a:latin typeface="Avenir Next LT Pro" panose="020B0504020202020204" pitchFamily="34" charset="0"/>
              </a:rPr>
              <a:t>What is the </a:t>
            </a:r>
            <a:r>
              <a:rPr lang="en-US" sz="4800" b="1" dirty="0">
                <a:latin typeface="Avenir Next LT Pro" panose="020B0504020202020204" pitchFamily="34" charset="0"/>
              </a:rPr>
              <a:t>object</a:t>
            </a:r>
            <a:r>
              <a:rPr lang="en-US" sz="4800" dirty="0">
                <a:latin typeface="Avenir Next LT Pro" panose="020B0504020202020204" pitchFamily="34" charset="0"/>
              </a:rPr>
              <a:t> the birds are building?</a:t>
            </a:r>
          </a:p>
        </p:txBody>
      </p:sp>
      <p:pic>
        <p:nvPicPr>
          <p:cNvPr id="7170" name="Picture 2" descr="Western&amp;#95;Kingbird&amp;#95;0494">
            <a:extLst>
              <a:ext uri="{FF2B5EF4-FFF2-40B4-BE49-F238E27FC236}">
                <a16:creationId xmlns:a16="http://schemas.microsoft.com/office/drawing/2014/main" id="{85936CDA-43F7-A0A5-B802-2E26832ED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93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900F3-2575-9777-A9B6-34926F514D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C4AA4CE-37E3-F092-FAD0-917001BBDDC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E8BBEA-79F7-06A3-F73F-613ECA193978}"/>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9248307-1C27-BF17-0B0D-44110F53A26D}"/>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4EA53246-8174-A688-03DF-C8BEE2B431EA}"/>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777224-F021-2AAE-83E0-8F8D9288F1C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D7C3500F-D5A8-792E-C5E3-DC094819BB33}"/>
              </a:ext>
            </a:extLst>
          </p:cNvPr>
          <p:cNvSpPr txBox="1"/>
          <p:nvPr/>
        </p:nvSpPr>
        <p:spPr>
          <a:xfrm>
            <a:off x="4532375" y="1969497"/>
            <a:ext cx="7079210" cy="2308324"/>
          </a:xfrm>
          <a:prstGeom prst="rect">
            <a:avLst/>
          </a:prstGeom>
          <a:noFill/>
        </p:spPr>
        <p:txBody>
          <a:bodyPr wrap="square">
            <a:spAutoFit/>
          </a:bodyPr>
          <a:lstStyle/>
          <a:p>
            <a:pPr algn="ctr"/>
            <a:r>
              <a:rPr lang="en-US" sz="4800" dirty="0">
                <a:latin typeface="Avenir Next LT Pro" panose="020B0504020202020204" pitchFamily="34" charset="0"/>
              </a:rPr>
              <a:t>What </a:t>
            </a:r>
            <a:r>
              <a:rPr lang="en-US" sz="4800" b="1" dirty="0">
                <a:latin typeface="Avenir Next LT Pro" panose="020B0504020202020204" pitchFamily="34" charset="0"/>
              </a:rPr>
              <a:t>pieces</a:t>
            </a:r>
            <a:r>
              <a:rPr lang="en-US" sz="4800" dirty="0">
                <a:latin typeface="Avenir Next LT Pro" panose="020B0504020202020204" pitchFamily="34" charset="0"/>
              </a:rPr>
              <a:t> are they using in the book to build their object?</a:t>
            </a:r>
          </a:p>
        </p:txBody>
      </p:sp>
      <p:pic>
        <p:nvPicPr>
          <p:cNvPr id="8194" name="Picture 2" descr="120909&amp;#32;daniel&amp;#32;boone&amp;#32;ca-36">
            <a:extLst>
              <a:ext uri="{FF2B5EF4-FFF2-40B4-BE49-F238E27FC236}">
                <a16:creationId xmlns:a16="http://schemas.microsoft.com/office/drawing/2014/main" id="{61A65B85-6F3D-2435-B199-ECD286650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61986"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22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A395E-3F41-1242-6BAC-AF0EDD6A2B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67937F-F5D8-A348-D04D-0BA274FF1D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B786AF-8634-F848-3CBE-36E58B86DB3B}"/>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0286651B-02AC-C793-CECD-8BD4B3E7319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Engage</a:t>
            </a:r>
          </a:p>
        </p:txBody>
      </p:sp>
      <p:sp>
        <p:nvSpPr>
          <p:cNvPr id="6" name="Rectangle: Rounded Corners 5">
            <a:extLst>
              <a:ext uri="{FF2B5EF4-FFF2-40B4-BE49-F238E27FC236}">
                <a16:creationId xmlns:a16="http://schemas.microsoft.com/office/drawing/2014/main" id="{93FE71EA-F630-9456-9E66-935D9076A16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9267FC-9517-DCF0-1770-C32A5A4FE50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grpSp>
        <p:nvGrpSpPr>
          <p:cNvPr id="12" name="Group 11">
            <a:extLst>
              <a:ext uri="{FF2B5EF4-FFF2-40B4-BE49-F238E27FC236}">
                <a16:creationId xmlns:a16="http://schemas.microsoft.com/office/drawing/2014/main" id="{44045999-4659-FE91-8F5D-58B64F9F7014}"/>
              </a:ext>
            </a:extLst>
          </p:cNvPr>
          <p:cNvGrpSpPr/>
          <p:nvPr/>
        </p:nvGrpSpPr>
        <p:grpSpPr>
          <a:xfrm>
            <a:off x="1697326" y="2018915"/>
            <a:ext cx="8797347" cy="2460618"/>
            <a:chOff x="2312166" y="1762061"/>
            <a:chExt cx="8797347" cy="2460618"/>
          </a:xfrm>
        </p:grpSpPr>
        <p:sp>
          <p:nvSpPr>
            <p:cNvPr id="11" name="TextBox 10">
              <a:extLst>
                <a:ext uri="{FF2B5EF4-FFF2-40B4-BE49-F238E27FC236}">
                  <a16:creationId xmlns:a16="http://schemas.microsoft.com/office/drawing/2014/main" id="{897D97F4-284C-1840-8F19-AD03AEF2AD82}"/>
                </a:ext>
              </a:extLst>
            </p:cNvPr>
            <p:cNvSpPr txBox="1"/>
            <p:nvPr/>
          </p:nvSpPr>
          <p:spPr>
            <a:xfrm>
              <a:off x="5825173" y="1762061"/>
              <a:ext cx="5284340" cy="2308324"/>
            </a:xfrm>
            <a:prstGeom prst="rect">
              <a:avLst/>
            </a:prstGeom>
            <a:noFill/>
          </p:spPr>
          <p:txBody>
            <a:bodyPr wrap="square">
              <a:spAutoFit/>
            </a:bodyPr>
            <a:lstStyle/>
            <a:p>
              <a:pPr algn="ctr"/>
              <a:r>
                <a:rPr lang="en-US" sz="4800" dirty="0">
                  <a:latin typeface="Avenir Next LT Pro" panose="020B0504020202020204" pitchFamily="34" charset="0"/>
                </a:rPr>
                <a:t>Raise your hand if you have seen a bird’s nest!</a:t>
              </a:r>
            </a:p>
          </p:txBody>
        </p:sp>
        <p:pic>
          <p:nvPicPr>
            <p:cNvPr id="7" name="Graphic 6" descr="Man waving with hand">
              <a:extLst>
                <a:ext uri="{FF2B5EF4-FFF2-40B4-BE49-F238E27FC236}">
                  <a16:creationId xmlns:a16="http://schemas.microsoft.com/office/drawing/2014/main" id="{D1CB720E-FB76-3D70-B0F1-07D0B30948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2166" y="1876414"/>
              <a:ext cx="2641857" cy="2346265"/>
            </a:xfrm>
            <a:prstGeom prst="rect">
              <a:avLst/>
            </a:prstGeom>
          </p:spPr>
        </p:pic>
      </p:grpSp>
    </p:spTree>
    <p:extLst>
      <p:ext uri="{BB962C8B-B14F-4D97-AF65-F5344CB8AC3E}">
        <p14:creationId xmlns:p14="http://schemas.microsoft.com/office/powerpoint/2010/main" val="291589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35515-7164-B1B9-01A2-6F72B3ADFD9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85AE72-A733-157E-8A14-ADC70DE8583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9BB480B-C5D9-F57E-2754-34ECF705DF05}"/>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9DB47E7-CD68-540D-65F0-8063851446DC}"/>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D476F655-201E-88C1-4F25-EA8476035027}"/>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86C77A-C338-5EDB-C27F-09A315BAC93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463BDEF2-9539-C028-EB81-62EE4645EAB4}"/>
              </a:ext>
            </a:extLst>
          </p:cNvPr>
          <p:cNvSpPr txBox="1"/>
          <p:nvPr/>
        </p:nvSpPr>
        <p:spPr>
          <a:xfrm>
            <a:off x="585719" y="2598003"/>
            <a:ext cx="7079210" cy="830997"/>
          </a:xfrm>
          <a:prstGeom prst="rect">
            <a:avLst/>
          </a:prstGeom>
          <a:noFill/>
        </p:spPr>
        <p:txBody>
          <a:bodyPr wrap="square">
            <a:spAutoFit/>
          </a:bodyPr>
          <a:lstStyle/>
          <a:p>
            <a:pPr algn="ctr"/>
            <a:r>
              <a:rPr lang="en-US" sz="4800" dirty="0">
                <a:latin typeface="Avenir Next LT Pro" panose="020B0504020202020204" pitchFamily="34" charset="0"/>
              </a:rPr>
              <a:t>Can you find any nests?</a:t>
            </a:r>
          </a:p>
        </p:txBody>
      </p:sp>
      <p:pic>
        <p:nvPicPr>
          <p:cNvPr id="5122" name="Picture 2" descr="Bald&amp;#95;Eagle&amp;#95;3668-2">
            <a:extLst>
              <a:ext uri="{FF2B5EF4-FFF2-40B4-BE49-F238E27FC236}">
                <a16:creationId xmlns:a16="http://schemas.microsoft.com/office/drawing/2014/main" id="{43A9FC77-BD87-A641-E9E7-60E40327B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528" y="0"/>
            <a:ext cx="4169161" cy="625808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48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3A32D-B18B-D897-2095-6695CFBF60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8AFB65-92E1-4610-28F2-641A69F96C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76A6F3-FAA4-6C05-8906-D56BA5DABBB0}"/>
              </a:ext>
            </a:extLst>
          </p:cNvPr>
          <p:cNvSpPr txBox="1"/>
          <p:nvPr/>
        </p:nvSpPr>
        <p:spPr>
          <a:xfrm>
            <a:off x="11609833" y="6366393"/>
            <a:ext cx="496824"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96C69350-193C-8AA7-A7DD-69F094859ED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8BC73D6A-C3FA-6B3D-DD23-A783C99AB975}"/>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BCB40C-4B01-07E6-F8B6-DD002D9F580A}"/>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02A89467-DCEE-70F5-7807-B51714CBEA8E}"/>
              </a:ext>
            </a:extLst>
          </p:cNvPr>
          <p:cNvSpPr txBox="1"/>
          <p:nvPr/>
        </p:nvSpPr>
        <p:spPr>
          <a:xfrm>
            <a:off x="5027447" y="1601764"/>
            <a:ext cx="7079210" cy="3046988"/>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the nest you found and</a:t>
            </a:r>
            <a:r>
              <a:rPr lang="en-US" sz="4800" b="1" dirty="0">
                <a:latin typeface="Avenir Next LT Pro" panose="020B0504020202020204" pitchFamily="34" charset="0"/>
              </a:rPr>
              <a:t> label </a:t>
            </a:r>
            <a:r>
              <a:rPr lang="en-US" sz="4800" dirty="0">
                <a:latin typeface="Avenir Next LT Pro" panose="020B0504020202020204" pitchFamily="34" charset="0"/>
              </a:rPr>
              <a:t>the pieces used to build the nest.</a:t>
            </a:r>
          </a:p>
        </p:txBody>
      </p:sp>
      <p:pic>
        <p:nvPicPr>
          <p:cNvPr id="8" name="Picture 7" descr="Text, letter&#10;&#10;AI-generated content may be incorrect.">
            <a:extLst>
              <a:ext uri="{FF2B5EF4-FFF2-40B4-BE49-F238E27FC236}">
                <a16:creationId xmlns:a16="http://schemas.microsoft.com/office/drawing/2014/main" id="{6BDB2D48-FF85-C13B-A559-6646FD66B88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3" y="122275"/>
            <a:ext cx="4640975" cy="6005967"/>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F106AE35-6074-B816-8CA2-4F960F23391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56248" y="18587"/>
            <a:ext cx="950409" cy="1293930"/>
          </a:xfrm>
          <a:prstGeom prst="rect">
            <a:avLst/>
          </a:prstGeom>
        </p:spPr>
      </p:pic>
    </p:spTree>
    <p:extLst>
      <p:ext uri="{BB962C8B-B14F-4D97-AF65-F5344CB8AC3E}">
        <p14:creationId xmlns:p14="http://schemas.microsoft.com/office/powerpoint/2010/main" val="4266380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11C62-5762-453B-0591-31E5E21D3F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B5431F-2D4C-F46B-A620-541C237EB0C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32A54C3-D4C7-81CC-2366-793589A1FCC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E768DCE-0983-CC1B-2888-E3062FA8408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554E72DB-5EA4-F692-4F47-3BBC6DFF035A}"/>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D6206F-86AA-2AB4-199B-DAC0D337703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A4742391-0B64-8171-DBF4-D93DB1024F8F}"/>
              </a:ext>
            </a:extLst>
          </p:cNvPr>
          <p:cNvSpPr txBox="1"/>
          <p:nvPr/>
        </p:nvSpPr>
        <p:spPr>
          <a:xfrm>
            <a:off x="4293488" y="2082891"/>
            <a:ext cx="7898512" cy="2308324"/>
          </a:xfrm>
          <a:prstGeom prst="rect">
            <a:avLst/>
          </a:prstGeom>
          <a:noFill/>
        </p:spPr>
        <p:txBody>
          <a:bodyPr wrap="square">
            <a:spAutoFit/>
          </a:bodyPr>
          <a:lstStyle/>
          <a:p>
            <a:pPr algn="ctr"/>
            <a:r>
              <a:rPr lang="en-US" sz="4800" dirty="0">
                <a:latin typeface="Avenir Next LT Pro" panose="020B0504020202020204" pitchFamily="34" charset="0"/>
              </a:rPr>
              <a:t>What </a:t>
            </a:r>
            <a:r>
              <a:rPr lang="en-US" sz="4800" b="1" dirty="0">
                <a:latin typeface="Avenir Next LT Pro" panose="020B0504020202020204" pitchFamily="34" charset="0"/>
              </a:rPr>
              <a:t>materials</a:t>
            </a:r>
            <a:r>
              <a:rPr lang="en-US" sz="4800" dirty="0">
                <a:latin typeface="Avenir Next LT Pro" panose="020B0504020202020204" pitchFamily="34" charset="0"/>
              </a:rPr>
              <a:t>, or pieces, were used to build the nest?</a:t>
            </a:r>
          </a:p>
        </p:txBody>
      </p:sp>
      <p:pic>
        <p:nvPicPr>
          <p:cNvPr id="9218" name="Picture 2" descr="Mourning&amp;#32;dove&amp;#32;on&amp;#32;nest&amp;#32;114-11">
            <a:extLst>
              <a:ext uri="{FF2B5EF4-FFF2-40B4-BE49-F238E27FC236}">
                <a16:creationId xmlns:a16="http://schemas.microsoft.com/office/drawing/2014/main" id="{EDADCAA6-9B7E-F21B-F068-6DF9CB58C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34"/>
            <a:ext cx="4080379" cy="626145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8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A206-3E17-2B19-64DF-F61AD30016C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5DECFE6-C093-7A69-5DA3-F5EBBBE0D5B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1C3AB75-A9F0-EDE9-E3AF-5FA1E76FEF30}"/>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465433E-190D-6178-D185-4AD6865E1F3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E68C80EF-64C5-09A3-4420-353722CC3711}"/>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94C768-919A-2294-F7A4-4D1CDF3161AF}"/>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66215171-59CC-C078-F966-D27073D14EB9}"/>
              </a:ext>
            </a:extLst>
          </p:cNvPr>
          <p:cNvSpPr txBox="1"/>
          <p:nvPr/>
        </p:nvSpPr>
        <p:spPr>
          <a:xfrm>
            <a:off x="1054608" y="2377404"/>
            <a:ext cx="10082784" cy="1569660"/>
          </a:xfrm>
          <a:prstGeom prst="rect">
            <a:avLst/>
          </a:prstGeom>
          <a:noFill/>
        </p:spPr>
        <p:txBody>
          <a:bodyPr wrap="square">
            <a:spAutoFit/>
          </a:bodyPr>
          <a:lstStyle/>
          <a:p>
            <a:pPr algn="ctr"/>
            <a:r>
              <a:rPr lang="en-US" sz="4800" dirty="0">
                <a:latin typeface="Avenir Next LT Pro" panose="020B0504020202020204" pitchFamily="34" charset="0"/>
              </a:rPr>
              <a:t>Could the pieces be </a:t>
            </a:r>
            <a:r>
              <a:rPr lang="en-US" sz="4800" b="1" dirty="0">
                <a:latin typeface="Avenir Next LT Pro" panose="020B0504020202020204" pitchFamily="34" charset="0"/>
              </a:rPr>
              <a:t>reassembled</a:t>
            </a:r>
            <a:r>
              <a:rPr lang="en-US" sz="4800" dirty="0">
                <a:latin typeface="Avenir Next LT Pro" panose="020B0504020202020204" pitchFamily="34" charset="0"/>
              </a:rPr>
              <a:t> into another object?</a:t>
            </a:r>
          </a:p>
        </p:txBody>
      </p:sp>
    </p:spTree>
    <p:extLst>
      <p:ext uri="{BB962C8B-B14F-4D97-AF65-F5344CB8AC3E}">
        <p14:creationId xmlns:p14="http://schemas.microsoft.com/office/powerpoint/2010/main" val="4087659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D381A-E4BE-B8CC-3678-3F4DA8CF05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F926204-3ED8-7FE5-BA04-392D9B1DB6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0C9DCC-273A-495D-511B-52FF345D37A9}"/>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8547E31-21C6-073C-35F5-F881229D4170}"/>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5B1CAF52-F561-1DCA-8A0A-1E89D969F128}"/>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91D427-EFE0-BC6E-689B-C0F096330491}"/>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pic>
        <p:nvPicPr>
          <p:cNvPr id="7" name="Picture 6" descr="Text&#10;&#10;AI-generated content may be incorrect.">
            <a:extLst>
              <a:ext uri="{FF2B5EF4-FFF2-40B4-BE49-F238E27FC236}">
                <a16:creationId xmlns:a16="http://schemas.microsoft.com/office/drawing/2014/main" id="{58B5F9A7-F1C3-0E6E-470A-0EB6E57499A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46203" y="122275"/>
            <a:ext cx="4617192" cy="5975189"/>
          </a:xfrm>
          <a:prstGeom prst="rect">
            <a:avLst/>
          </a:prstGeom>
          <a:ln>
            <a:solidFill>
              <a:schemeClr val="tx1"/>
            </a:solidFill>
          </a:ln>
        </p:spPr>
      </p:pic>
      <p:grpSp>
        <p:nvGrpSpPr>
          <p:cNvPr id="10" name="Group 9">
            <a:extLst>
              <a:ext uri="{FF2B5EF4-FFF2-40B4-BE49-F238E27FC236}">
                <a16:creationId xmlns:a16="http://schemas.microsoft.com/office/drawing/2014/main" id="{889F6725-5A02-9D5D-2287-1C3D188E6B61}"/>
              </a:ext>
            </a:extLst>
          </p:cNvPr>
          <p:cNvGrpSpPr/>
          <p:nvPr/>
        </p:nvGrpSpPr>
        <p:grpSpPr>
          <a:xfrm>
            <a:off x="128605" y="690912"/>
            <a:ext cx="7148496" cy="4837914"/>
            <a:chOff x="128604" y="382012"/>
            <a:chExt cx="7148496" cy="4837914"/>
          </a:xfrm>
        </p:grpSpPr>
        <p:sp>
          <p:nvSpPr>
            <p:cNvPr id="3" name="TextBox 2">
              <a:extLst>
                <a:ext uri="{FF2B5EF4-FFF2-40B4-BE49-F238E27FC236}">
                  <a16:creationId xmlns:a16="http://schemas.microsoft.com/office/drawing/2014/main" id="{C4FFB9CB-C58E-2F87-AB38-688F9D561B16}"/>
                </a:ext>
              </a:extLst>
            </p:cNvPr>
            <p:cNvSpPr txBox="1"/>
            <p:nvPr/>
          </p:nvSpPr>
          <p:spPr>
            <a:xfrm>
              <a:off x="128604" y="2172938"/>
              <a:ext cx="7148495" cy="3046988"/>
            </a:xfrm>
            <a:prstGeom prst="rect">
              <a:avLst/>
            </a:prstGeom>
            <a:noFill/>
          </p:spPr>
          <p:txBody>
            <a:bodyPr wrap="square" lIns="91440" tIns="45720" rIns="91440" bIns="45720" anchor="t">
              <a:spAutoFit/>
            </a:bodyPr>
            <a:lstStyle/>
            <a:p>
              <a:pPr algn="ctr"/>
              <a:r>
                <a:rPr lang="en-US" sz="4800" dirty="0">
                  <a:latin typeface="Avenir Next LT Pro"/>
                </a:rPr>
                <a:t>Decide on which bird to model your nest after and determine the number of eggs.</a:t>
              </a:r>
            </a:p>
          </p:txBody>
        </p:sp>
        <p:sp>
          <p:nvSpPr>
            <p:cNvPr id="8" name="TextBox 7">
              <a:extLst>
                <a:ext uri="{FF2B5EF4-FFF2-40B4-BE49-F238E27FC236}">
                  <a16:creationId xmlns:a16="http://schemas.microsoft.com/office/drawing/2014/main" id="{2F050350-3B2D-A5A9-8BD3-CFCCBD7CA8C5}"/>
                </a:ext>
              </a:extLst>
            </p:cNvPr>
            <p:cNvSpPr txBox="1"/>
            <p:nvPr/>
          </p:nvSpPr>
          <p:spPr>
            <a:xfrm>
              <a:off x="128605" y="382012"/>
              <a:ext cx="7148495" cy="1569660"/>
            </a:xfrm>
            <a:prstGeom prst="rect">
              <a:avLst/>
            </a:prstGeom>
            <a:noFill/>
          </p:spPr>
          <p:txBody>
            <a:bodyPr wrap="square">
              <a:spAutoFit/>
            </a:bodyPr>
            <a:lstStyle/>
            <a:p>
              <a:pPr algn="ctr"/>
              <a:r>
                <a:rPr lang="en-US" sz="4800" b="1" dirty="0">
                  <a:latin typeface="Avenir Next LT Pro" panose="020B0504020202020204" pitchFamily="34" charset="0"/>
                </a:rPr>
                <a:t>Designing a Nest Activity!</a:t>
              </a:r>
            </a:p>
          </p:txBody>
        </p:sp>
      </p:grpSp>
    </p:spTree>
    <p:extLst>
      <p:ext uri="{BB962C8B-B14F-4D97-AF65-F5344CB8AC3E}">
        <p14:creationId xmlns:p14="http://schemas.microsoft.com/office/powerpoint/2010/main" val="4216183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5CF3F-2618-4DF1-C8B2-9FA7A792B6D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9F0C0B-DD28-51DC-2E14-8003445B928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8583A4-FC30-CD48-6BA4-E9FCA945F4F2}"/>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715F5CD-9723-93CA-8381-CBF6D56531D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28EB04DD-715D-24EA-2DD7-5A7BA9317A3B}"/>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352366-9D43-7186-2252-E57B80F71D2C}"/>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68795E86-D34A-D1F5-761A-BE7DF46408EB}"/>
              </a:ext>
            </a:extLst>
          </p:cNvPr>
          <p:cNvSpPr txBox="1"/>
          <p:nvPr/>
        </p:nvSpPr>
        <p:spPr>
          <a:xfrm>
            <a:off x="597408" y="428178"/>
            <a:ext cx="11024114" cy="6001643"/>
          </a:xfrm>
          <a:prstGeom prst="rect">
            <a:avLst/>
          </a:prstGeom>
          <a:noFill/>
        </p:spPr>
        <p:txBody>
          <a:bodyPr wrap="square">
            <a:spAutoFit/>
          </a:bodyPr>
          <a:lstStyle/>
          <a:p>
            <a:pPr algn="ctr"/>
            <a:r>
              <a:rPr lang="en-US" sz="4800" b="1" dirty="0">
                <a:latin typeface="Avenir Next LT Pro" panose="020B0504020202020204" pitchFamily="34" charset="0"/>
              </a:rPr>
              <a:t>Design Goals:</a:t>
            </a:r>
          </a:p>
          <a:p>
            <a:pPr algn="ctr"/>
            <a:endParaRPr lang="en-US" sz="4800" b="1" dirty="0">
              <a:latin typeface="Avenir Next LT Pro" panose="020B0504020202020204" pitchFamily="34" charset="0"/>
            </a:endParaRPr>
          </a:p>
          <a:p>
            <a:pPr marL="914400" indent="-914400">
              <a:buFont typeface="+mj-lt"/>
              <a:buAutoNum type="arabicPeriod"/>
            </a:pPr>
            <a:r>
              <a:rPr lang="en-US" sz="4000" dirty="0">
                <a:latin typeface="Avenir Next LT Pro" panose="020B0504020202020204" pitchFamily="34" charset="0"/>
              </a:rPr>
              <a:t>You must first design your egg(s).</a:t>
            </a:r>
          </a:p>
          <a:p>
            <a:pPr marL="914400" indent="-914400">
              <a:buFont typeface="+mj-lt"/>
              <a:buAutoNum type="arabicPeriod"/>
            </a:pPr>
            <a:r>
              <a:rPr lang="en-US" sz="4000" dirty="0">
                <a:latin typeface="Avenir Next LT Pro" panose="020B0504020202020204" pitchFamily="34" charset="0"/>
              </a:rPr>
              <a:t>The egg(s) must fit in the nest.</a:t>
            </a:r>
          </a:p>
          <a:p>
            <a:pPr marL="914400" indent="-914400">
              <a:buFont typeface="+mj-lt"/>
              <a:buAutoNum type="arabicPeriod"/>
            </a:pPr>
            <a:r>
              <a:rPr lang="en-US" sz="4000" dirty="0">
                <a:latin typeface="Avenir Next LT Pro" panose="020B0504020202020204" pitchFamily="34" charset="0"/>
              </a:rPr>
              <a:t>You can only use the materials collected or provided.</a:t>
            </a:r>
          </a:p>
          <a:p>
            <a:pPr marL="914400" indent="-914400">
              <a:buFont typeface="+mj-lt"/>
              <a:buAutoNum type="arabicPeriod"/>
            </a:pPr>
            <a:r>
              <a:rPr lang="en-US" sz="4000" dirty="0">
                <a:latin typeface="Avenir Next LT Pro" panose="020B0504020202020204" pitchFamily="34" charset="0"/>
              </a:rPr>
              <a:t>The design needs to keep the eggs in the nest in our windstorm. </a:t>
            </a:r>
          </a:p>
          <a:p>
            <a:pPr marL="914400" indent="-914400" algn="ctr">
              <a:buFont typeface="+mj-lt"/>
              <a:buAutoNum type="arabicPeriod"/>
            </a:pPr>
            <a:endParaRPr lang="en-US" sz="4800" dirty="0">
              <a:latin typeface="Avenir Next LT Pro" panose="020B0504020202020204" pitchFamily="34" charset="0"/>
            </a:endParaRPr>
          </a:p>
        </p:txBody>
      </p:sp>
    </p:spTree>
    <p:extLst>
      <p:ext uri="{BB962C8B-B14F-4D97-AF65-F5344CB8AC3E}">
        <p14:creationId xmlns:p14="http://schemas.microsoft.com/office/powerpoint/2010/main" val="235490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28480-F99B-49A0-E369-0C099D73E4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5BD1E9-180B-D473-E0B6-FF6AE3428F0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0EE0C35-9DA3-D70F-E53C-6391D0AEB4F4}"/>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6B7E8F5-B010-BA3F-7E27-7FC10E55CBB0}"/>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C0A05CAE-01D9-B5DA-6F1B-FFA2F234B9AB}"/>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8638FF-E41D-6001-890E-29A0FA61D7B2}"/>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pic>
        <p:nvPicPr>
          <p:cNvPr id="8" name="Picture 7" descr="A picture containing diagram&#10;&#10;AI-generated content may be incorrect.">
            <a:extLst>
              <a:ext uri="{FF2B5EF4-FFF2-40B4-BE49-F238E27FC236}">
                <a16:creationId xmlns:a16="http://schemas.microsoft.com/office/drawing/2014/main" id="{3D14403D-67A6-8203-C019-7DC771922DB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65732" y="239400"/>
            <a:ext cx="3679103" cy="4654914"/>
          </a:xfrm>
          <a:prstGeom prst="rect">
            <a:avLst/>
          </a:prstGeom>
          <a:ln>
            <a:solidFill>
              <a:schemeClr val="tx1"/>
            </a:solidFill>
          </a:ln>
        </p:spPr>
      </p:pic>
      <p:pic>
        <p:nvPicPr>
          <p:cNvPr id="11" name="Picture 10">
            <a:extLst>
              <a:ext uri="{FF2B5EF4-FFF2-40B4-BE49-F238E27FC236}">
                <a16:creationId xmlns:a16="http://schemas.microsoft.com/office/drawing/2014/main" id="{A33BE3F2-E8CF-B9EF-65A4-E1F17B42987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61764" y="243874"/>
            <a:ext cx="3556200" cy="4654917"/>
          </a:xfrm>
          <a:prstGeom prst="rect">
            <a:avLst/>
          </a:prstGeom>
          <a:ln>
            <a:solidFill>
              <a:schemeClr val="tx1"/>
            </a:solidFill>
          </a:ln>
        </p:spPr>
      </p:pic>
      <p:sp>
        <p:nvSpPr>
          <p:cNvPr id="12" name="TextBox 11">
            <a:extLst>
              <a:ext uri="{FF2B5EF4-FFF2-40B4-BE49-F238E27FC236}">
                <a16:creationId xmlns:a16="http://schemas.microsoft.com/office/drawing/2014/main" id="{043B0739-BE02-3451-0A63-A92CB6770426}"/>
              </a:ext>
            </a:extLst>
          </p:cNvPr>
          <p:cNvSpPr txBox="1"/>
          <p:nvPr/>
        </p:nvSpPr>
        <p:spPr>
          <a:xfrm>
            <a:off x="-1966" y="5036982"/>
            <a:ext cx="12196357" cy="1200329"/>
          </a:xfrm>
          <a:prstGeom prst="rect">
            <a:avLst/>
          </a:prstGeom>
          <a:noFill/>
        </p:spPr>
        <p:txBody>
          <a:bodyPr wrap="square" lIns="91440" tIns="45720" rIns="91440" bIns="45720" anchor="t">
            <a:spAutoFit/>
          </a:bodyPr>
          <a:lstStyle/>
          <a:p>
            <a:pPr algn="ctr"/>
            <a:r>
              <a:rPr lang="en-US" sz="3600" b="1" dirty="0">
                <a:latin typeface="Avenir Next LT Pro"/>
              </a:rPr>
              <a:t>Test</a:t>
            </a:r>
            <a:r>
              <a:rPr lang="en-US" sz="3600" dirty="0">
                <a:latin typeface="Avenir Next LT Pro"/>
              </a:rPr>
              <a:t> the nest and identify the </a:t>
            </a:r>
            <a:r>
              <a:rPr lang="en-US" sz="3600" b="1" dirty="0">
                <a:latin typeface="Avenir Next LT Pro"/>
              </a:rPr>
              <a:t>strengths</a:t>
            </a:r>
            <a:r>
              <a:rPr lang="en-US" sz="3600" dirty="0">
                <a:latin typeface="Avenir Next LT Pro"/>
              </a:rPr>
              <a:t> and </a:t>
            </a:r>
            <a:r>
              <a:rPr lang="en-US" sz="3600" b="1" dirty="0">
                <a:latin typeface="Avenir Next LT Pro"/>
              </a:rPr>
              <a:t>weaknesses</a:t>
            </a:r>
            <a:r>
              <a:rPr lang="en-US" sz="3600" dirty="0">
                <a:latin typeface="Avenir Next LT Pro"/>
              </a:rPr>
              <a:t> for the goal and </a:t>
            </a:r>
            <a:r>
              <a:rPr lang="en-US" sz="3600" b="1" dirty="0">
                <a:latin typeface="Avenir Next LT Pro"/>
              </a:rPr>
              <a:t>improvements</a:t>
            </a:r>
            <a:r>
              <a:rPr lang="en-US" sz="3600" dirty="0">
                <a:latin typeface="Avenir Next LT Pro"/>
              </a:rPr>
              <a:t> you made!</a:t>
            </a:r>
          </a:p>
        </p:txBody>
      </p:sp>
      <p:pic>
        <p:nvPicPr>
          <p:cNvPr id="7" name="Picture 6" descr="A picture containing diagram&#10;&#10;AI-generated content may be incorrect.">
            <a:extLst>
              <a:ext uri="{FF2B5EF4-FFF2-40B4-BE49-F238E27FC236}">
                <a16:creationId xmlns:a16="http://schemas.microsoft.com/office/drawing/2014/main" id="{BD69DA5E-85E9-6905-359C-C5C37395634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2748" y="245179"/>
            <a:ext cx="3672351" cy="4660639"/>
          </a:xfrm>
          <a:prstGeom prst="rect">
            <a:avLst/>
          </a:prstGeom>
          <a:ln>
            <a:solidFill>
              <a:schemeClr val="tx1"/>
            </a:solidFill>
          </a:ln>
        </p:spPr>
      </p:pic>
    </p:spTree>
    <p:extLst>
      <p:ext uri="{BB962C8B-B14F-4D97-AF65-F5344CB8AC3E}">
        <p14:creationId xmlns:p14="http://schemas.microsoft.com/office/powerpoint/2010/main" val="242378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661D8-99F0-D701-342E-EE81837E565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E9C1011-6710-FF0B-02E2-BE3873D9D38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95F24C8-234F-EF28-F379-133C6C9B80FD}"/>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8D2C1B5-C4E7-A110-49BB-A50D48EC0D3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3E796667-E54F-572D-EE8E-15266CDBDFAF}"/>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71C260-7923-DF92-AD8D-4ACDBC4A4CA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12" name="TextBox 11">
            <a:extLst>
              <a:ext uri="{FF2B5EF4-FFF2-40B4-BE49-F238E27FC236}">
                <a16:creationId xmlns:a16="http://schemas.microsoft.com/office/drawing/2014/main" id="{3411D6F3-6E33-C041-1EE6-9ADC3CC2C8A1}"/>
              </a:ext>
            </a:extLst>
          </p:cNvPr>
          <p:cNvSpPr txBox="1"/>
          <p:nvPr/>
        </p:nvSpPr>
        <p:spPr>
          <a:xfrm>
            <a:off x="-1966" y="4975530"/>
            <a:ext cx="12196357" cy="1323439"/>
          </a:xfrm>
          <a:prstGeom prst="rect">
            <a:avLst/>
          </a:prstGeom>
          <a:noFill/>
        </p:spPr>
        <p:txBody>
          <a:bodyPr wrap="square" lIns="91440" tIns="45720" rIns="91440" bIns="45720" anchor="t">
            <a:spAutoFit/>
          </a:bodyPr>
          <a:lstStyle/>
          <a:p>
            <a:pPr algn="ctr"/>
            <a:r>
              <a:rPr lang="en-US" sz="4000" b="1" dirty="0">
                <a:latin typeface="Avenir Next LT Pro"/>
              </a:rPr>
              <a:t>Guiding Question: </a:t>
            </a:r>
            <a:r>
              <a:rPr lang="en-US" sz="4000" dirty="0">
                <a:latin typeface="Avenir Next LT Pro"/>
              </a:rPr>
              <a:t>How do birds use the same pieces to build their nests in different ways?</a:t>
            </a:r>
          </a:p>
        </p:txBody>
      </p:sp>
      <p:pic>
        <p:nvPicPr>
          <p:cNvPr id="7" name="Picture 6" descr="A picture containing diagram&#10;&#10;AI-generated content may be incorrect.">
            <a:extLst>
              <a:ext uri="{FF2B5EF4-FFF2-40B4-BE49-F238E27FC236}">
                <a16:creationId xmlns:a16="http://schemas.microsoft.com/office/drawing/2014/main" id="{4ED842DC-CD33-A1FC-67D5-74D6BF78D6E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2748" y="245179"/>
            <a:ext cx="3672351" cy="4660639"/>
          </a:xfrm>
          <a:prstGeom prst="rect">
            <a:avLst/>
          </a:prstGeom>
          <a:ln>
            <a:solidFill>
              <a:schemeClr val="tx1"/>
            </a:solidFill>
          </a:ln>
        </p:spPr>
      </p:pic>
      <p:pic>
        <p:nvPicPr>
          <p:cNvPr id="10" name="Picture 9" descr="Diagram&#10;&#10;AI-generated content may be incorrect.">
            <a:extLst>
              <a:ext uri="{FF2B5EF4-FFF2-40B4-BE49-F238E27FC236}">
                <a16:creationId xmlns:a16="http://schemas.microsoft.com/office/drawing/2014/main" id="{24DAA151-5736-CB80-3117-DFD9FFF4C55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51763" y="239398"/>
            <a:ext cx="3679103" cy="4654919"/>
          </a:xfrm>
          <a:prstGeom prst="rect">
            <a:avLst/>
          </a:prstGeom>
          <a:ln>
            <a:solidFill>
              <a:schemeClr val="tx1"/>
            </a:solidFill>
          </a:ln>
        </p:spPr>
      </p:pic>
      <p:pic>
        <p:nvPicPr>
          <p:cNvPr id="14" name="Picture 13" descr="Text, letter&#10;&#10;AI-generated content may be incorrect.">
            <a:extLst>
              <a:ext uri="{FF2B5EF4-FFF2-40B4-BE49-F238E27FC236}">
                <a16:creationId xmlns:a16="http://schemas.microsoft.com/office/drawing/2014/main" id="{DF67EC88-DDC5-3AD6-73D9-CD884F5EDC4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23215" y="243874"/>
            <a:ext cx="3494749" cy="4654918"/>
          </a:xfrm>
          <a:prstGeom prst="rect">
            <a:avLst/>
          </a:prstGeom>
          <a:ln>
            <a:solidFill>
              <a:schemeClr val="tx1"/>
            </a:solidFill>
          </a:ln>
        </p:spPr>
      </p:pic>
    </p:spTree>
    <p:extLst>
      <p:ext uri="{BB962C8B-B14F-4D97-AF65-F5344CB8AC3E}">
        <p14:creationId xmlns:p14="http://schemas.microsoft.com/office/powerpoint/2010/main" val="2546506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7881C-9477-0C4C-A401-ED2A910B00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C0EA7B-FDA3-6A3B-FAEB-8D6E9CBE285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74E3CC9-2B67-787F-4316-3CC7DD87CE50}"/>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C438951-FAEA-B0EA-BD88-EC0C0DC5ECE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Explain</a:t>
            </a:r>
          </a:p>
        </p:txBody>
      </p:sp>
      <p:sp>
        <p:nvSpPr>
          <p:cNvPr id="6" name="Rectangle: Rounded Corners 5">
            <a:extLst>
              <a:ext uri="{FF2B5EF4-FFF2-40B4-BE49-F238E27FC236}">
                <a16:creationId xmlns:a16="http://schemas.microsoft.com/office/drawing/2014/main" id="{5262FADA-2F81-A1D0-EE85-14806CF508E4}"/>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32DD4B-A6C1-0FF9-884E-B4C82FDD55E3}"/>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12" name="TextBox 11">
            <a:extLst>
              <a:ext uri="{FF2B5EF4-FFF2-40B4-BE49-F238E27FC236}">
                <a16:creationId xmlns:a16="http://schemas.microsoft.com/office/drawing/2014/main" id="{827F3450-FA4A-29DF-D2CA-B7100D9D83C4}"/>
              </a:ext>
            </a:extLst>
          </p:cNvPr>
          <p:cNvSpPr txBox="1"/>
          <p:nvPr/>
        </p:nvSpPr>
        <p:spPr>
          <a:xfrm>
            <a:off x="-1966" y="4975530"/>
            <a:ext cx="12196357" cy="1323439"/>
          </a:xfrm>
          <a:prstGeom prst="rect">
            <a:avLst/>
          </a:prstGeom>
          <a:noFill/>
        </p:spPr>
        <p:txBody>
          <a:bodyPr wrap="square" lIns="91440" tIns="45720" rIns="91440" bIns="45720" anchor="t">
            <a:spAutoFit/>
          </a:bodyPr>
          <a:lstStyle/>
          <a:p>
            <a:pPr algn="ctr"/>
            <a:r>
              <a:rPr lang="en-US" sz="4000" b="1" dirty="0">
                <a:latin typeface="Avenir Next LT Pro"/>
              </a:rPr>
              <a:t>Guiding Question: </a:t>
            </a:r>
            <a:r>
              <a:rPr lang="en-US" sz="4000" dirty="0">
                <a:latin typeface="Avenir Next LT Pro"/>
              </a:rPr>
              <a:t>How do birds use the same pieces to build their nests in different ways?</a:t>
            </a:r>
          </a:p>
        </p:txBody>
      </p:sp>
      <p:pic>
        <p:nvPicPr>
          <p:cNvPr id="7" name="Picture 6" descr="A picture containing diagram&#10;&#10;AI-generated content may be incorrect.">
            <a:extLst>
              <a:ext uri="{FF2B5EF4-FFF2-40B4-BE49-F238E27FC236}">
                <a16:creationId xmlns:a16="http://schemas.microsoft.com/office/drawing/2014/main" id="{F368A132-4FBA-9999-8BE7-291D0819999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2748" y="245179"/>
            <a:ext cx="3672351" cy="4660639"/>
          </a:xfrm>
          <a:prstGeom prst="rect">
            <a:avLst/>
          </a:prstGeom>
          <a:ln>
            <a:solidFill>
              <a:schemeClr val="tx1"/>
            </a:solidFill>
          </a:ln>
        </p:spPr>
      </p:pic>
      <p:pic>
        <p:nvPicPr>
          <p:cNvPr id="10" name="Picture 9" descr="Diagram&#10;&#10;AI-generated content may be incorrect.">
            <a:extLst>
              <a:ext uri="{FF2B5EF4-FFF2-40B4-BE49-F238E27FC236}">
                <a16:creationId xmlns:a16="http://schemas.microsoft.com/office/drawing/2014/main" id="{B6D1CA75-E2A0-EA40-0CC8-46BB62FB110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51763" y="239398"/>
            <a:ext cx="3679103" cy="4654919"/>
          </a:xfrm>
          <a:prstGeom prst="rect">
            <a:avLst/>
          </a:prstGeom>
          <a:ln>
            <a:solidFill>
              <a:schemeClr val="tx1"/>
            </a:solidFill>
          </a:ln>
        </p:spPr>
      </p:pic>
      <p:pic>
        <p:nvPicPr>
          <p:cNvPr id="14" name="Picture 13" descr="Text, letter&#10;&#10;AI-generated content may be incorrect.">
            <a:extLst>
              <a:ext uri="{FF2B5EF4-FFF2-40B4-BE49-F238E27FC236}">
                <a16:creationId xmlns:a16="http://schemas.microsoft.com/office/drawing/2014/main" id="{26899AD1-66DC-C3CB-76A3-036000228B2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23215" y="243874"/>
            <a:ext cx="3494749" cy="4654918"/>
          </a:xfrm>
          <a:prstGeom prst="rect">
            <a:avLst/>
          </a:prstGeom>
          <a:ln>
            <a:solidFill>
              <a:schemeClr val="tx1"/>
            </a:solidFill>
          </a:ln>
        </p:spPr>
      </p:pic>
      <p:sp>
        <p:nvSpPr>
          <p:cNvPr id="3" name="TextBox 2">
            <a:extLst>
              <a:ext uri="{FF2B5EF4-FFF2-40B4-BE49-F238E27FC236}">
                <a16:creationId xmlns:a16="http://schemas.microsoft.com/office/drawing/2014/main" id="{6A089B68-7940-590A-A633-9F83B13C1152}"/>
              </a:ext>
            </a:extLst>
          </p:cNvPr>
          <p:cNvSpPr txBox="1"/>
          <p:nvPr/>
        </p:nvSpPr>
        <p:spPr>
          <a:xfrm>
            <a:off x="5247966" y="3330677"/>
            <a:ext cx="27899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Answers will vary</a:t>
            </a:r>
          </a:p>
        </p:txBody>
      </p:sp>
    </p:spTree>
    <p:extLst>
      <p:ext uri="{BB962C8B-B14F-4D97-AF65-F5344CB8AC3E}">
        <p14:creationId xmlns:p14="http://schemas.microsoft.com/office/powerpoint/2010/main" val="224259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FC7C7-2BCE-E519-F5C0-95ADA25B2A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9FCBE1-F6E3-8930-707A-8BDB907C763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F99F68E-624A-8CAF-3AAE-EF6531824D70}"/>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E5E4F484-7FD0-4E8D-DA37-C4F0C567C925}"/>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Engage</a:t>
            </a:r>
          </a:p>
        </p:txBody>
      </p:sp>
      <p:sp>
        <p:nvSpPr>
          <p:cNvPr id="6" name="Rectangle: Rounded Corners 5">
            <a:extLst>
              <a:ext uri="{FF2B5EF4-FFF2-40B4-BE49-F238E27FC236}">
                <a16:creationId xmlns:a16="http://schemas.microsoft.com/office/drawing/2014/main" id="{87F10084-2D9F-77FF-200D-5FE96DC47CA5}"/>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61BBE2-88CA-2A1D-DFBD-7BC5A4418BE9}"/>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11" name="TextBox 10">
            <a:extLst>
              <a:ext uri="{FF2B5EF4-FFF2-40B4-BE49-F238E27FC236}">
                <a16:creationId xmlns:a16="http://schemas.microsoft.com/office/drawing/2014/main" id="{B25B467F-9C63-DA86-947B-86253D5C4541}"/>
              </a:ext>
            </a:extLst>
          </p:cNvPr>
          <p:cNvSpPr txBox="1"/>
          <p:nvPr/>
        </p:nvSpPr>
        <p:spPr>
          <a:xfrm>
            <a:off x="327149" y="1230900"/>
            <a:ext cx="5356358" cy="3785652"/>
          </a:xfrm>
          <a:prstGeom prst="rect">
            <a:avLst/>
          </a:prstGeom>
          <a:noFill/>
        </p:spPr>
        <p:txBody>
          <a:bodyPr wrap="square">
            <a:spAutoFit/>
          </a:bodyPr>
          <a:lstStyle/>
          <a:p>
            <a:pPr algn="ctr"/>
            <a:r>
              <a:rPr lang="en-US" sz="4800" dirty="0">
                <a:latin typeface="Avenir Next LT Pro" panose="020B0504020202020204" pitchFamily="34" charset="0"/>
              </a:rPr>
              <a:t>What did it look like?</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was it made from?</a:t>
            </a:r>
          </a:p>
        </p:txBody>
      </p:sp>
      <p:pic>
        <p:nvPicPr>
          <p:cNvPr id="1026" name="Picture 2" descr="Bobwhite&amp;#95;Quail&amp;#95;0663-byn081323.dng">
            <a:extLst>
              <a:ext uri="{FF2B5EF4-FFF2-40B4-BE49-F238E27FC236}">
                <a16:creationId xmlns:a16="http://schemas.microsoft.com/office/drawing/2014/main" id="{5BD02D94-5C0E-1B24-DD58-BEECEDEEBBF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010656" y="0"/>
            <a:ext cx="6181344" cy="624745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4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B814-4A89-8CEA-1B7E-0CB5FAC02D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48A1D6-70C8-98A0-C319-345F3D0FB92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E636A69-CBBF-E6A0-E3EF-BD02A7AAEEEA}"/>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0C4312AA-14AE-2267-AF00-88B3F74F4AB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Engage</a:t>
            </a:r>
          </a:p>
        </p:txBody>
      </p:sp>
      <p:sp>
        <p:nvSpPr>
          <p:cNvPr id="6" name="Rectangle: Rounded Corners 5">
            <a:extLst>
              <a:ext uri="{FF2B5EF4-FFF2-40B4-BE49-F238E27FC236}">
                <a16:creationId xmlns:a16="http://schemas.microsoft.com/office/drawing/2014/main" id="{2D84D55E-B18E-6035-F448-05015F016F14}"/>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071CE7-C5E9-BFEE-16FB-9444587B1950}"/>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11" name="TextBox 10">
            <a:extLst>
              <a:ext uri="{FF2B5EF4-FFF2-40B4-BE49-F238E27FC236}">
                <a16:creationId xmlns:a16="http://schemas.microsoft.com/office/drawing/2014/main" id="{076C9529-D9FF-BD3B-CE0E-2A9342EC1F08}"/>
              </a:ext>
            </a:extLst>
          </p:cNvPr>
          <p:cNvSpPr txBox="1"/>
          <p:nvPr/>
        </p:nvSpPr>
        <p:spPr>
          <a:xfrm>
            <a:off x="6282283" y="2331134"/>
            <a:ext cx="5535168" cy="1569660"/>
          </a:xfrm>
          <a:prstGeom prst="rect">
            <a:avLst/>
          </a:prstGeom>
          <a:noFill/>
        </p:spPr>
        <p:txBody>
          <a:bodyPr wrap="square">
            <a:spAutoFit/>
          </a:bodyPr>
          <a:lstStyle/>
          <a:p>
            <a:pPr algn="ctr"/>
            <a:r>
              <a:rPr lang="en-US" sz="4800" dirty="0">
                <a:latin typeface="Avenir Next LT Pro" panose="020B0504020202020204" pitchFamily="34" charset="0"/>
              </a:rPr>
              <a:t>Why do you think birds make nests?</a:t>
            </a:r>
          </a:p>
        </p:txBody>
      </p:sp>
      <p:pic>
        <p:nvPicPr>
          <p:cNvPr id="2050" name="Picture 2">
            <a:extLst>
              <a:ext uri="{FF2B5EF4-FFF2-40B4-BE49-F238E27FC236}">
                <a16:creationId xmlns:a16="http://schemas.microsoft.com/office/drawing/2014/main" id="{ED8207A3-F91C-5426-F20B-A3E0EB0B31C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907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8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CBF46-9434-7D49-EA26-8C0F961DD8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7E3D75-2ABB-6ACB-865F-10A3EC22FB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3746798-55F8-9736-2347-5EE5D59E810A}"/>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555DB467-73CE-18EE-1C85-3FBF52874DC7}"/>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Engage</a:t>
            </a:r>
          </a:p>
        </p:txBody>
      </p:sp>
      <p:sp>
        <p:nvSpPr>
          <p:cNvPr id="6" name="Rectangle: Rounded Corners 5">
            <a:extLst>
              <a:ext uri="{FF2B5EF4-FFF2-40B4-BE49-F238E27FC236}">
                <a16:creationId xmlns:a16="http://schemas.microsoft.com/office/drawing/2014/main" id="{30B3AF0F-3851-4F35-6A8E-9555301EA83D}"/>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5396A6B-8E40-9B73-067C-ED86F6D7F89B}"/>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pic>
        <p:nvPicPr>
          <p:cNvPr id="7" name="Picture 6" descr="A picture containing diagram&#10;&#10;AI-generated content may be incorrect.">
            <a:extLst>
              <a:ext uri="{FF2B5EF4-FFF2-40B4-BE49-F238E27FC236}">
                <a16:creationId xmlns:a16="http://schemas.microsoft.com/office/drawing/2014/main" id="{2347CFC4-5AB6-726A-410B-869701D6DF4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7392" y="122275"/>
            <a:ext cx="4655577" cy="6024864"/>
          </a:xfrm>
          <a:prstGeom prst="rect">
            <a:avLst/>
          </a:prstGeom>
          <a:ln>
            <a:solidFill>
              <a:schemeClr val="tx1"/>
            </a:solidFill>
          </a:ln>
        </p:spPr>
      </p:pic>
      <p:sp>
        <p:nvSpPr>
          <p:cNvPr id="12" name="TextBox 11">
            <a:extLst>
              <a:ext uri="{FF2B5EF4-FFF2-40B4-BE49-F238E27FC236}">
                <a16:creationId xmlns:a16="http://schemas.microsoft.com/office/drawing/2014/main" id="{CE28B265-E82D-2340-0B92-4DB796E3BCA9}"/>
              </a:ext>
            </a:extLst>
          </p:cNvPr>
          <p:cNvSpPr txBox="1"/>
          <p:nvPr/>
        </p:nvSpPr>
        <p:spPr>
          <a:xfrm>
            <a:off x="85344" y="503217"/>
            <a:ext cx="7132006" cy="5262979"/>
          </a:xfrm>
          <a:prstGeom prst="rect">
            <a:avLst/>
          </a:prstGeom>
          <a:noFill/>
        </p:spPr>
        <p:txBody>
          <a:bodyPr wrap="square">
            <a:spAutoFit/>
          </a:bodyPr>
          <a:lstStyle/>
          <a:p>
            <a:pPr algn="ctr"/>
            <a:r>
              <a:rPr lang="en-US" sz="4800" dirty="0">
                <a:latin typeface="Avenir Next LT Pro" panose="020B0504020202020204" pitchFamily="34" charset="0"/>
              </a:rPr>
              <a:t>How do birds use the same pieces to build their nests in different ways?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What pieces do birds use to build their nest?</a:t>
            </a:r>
          </a:p>
        </p:txBody>
      </p:sp>
    </p:spTree>
    <p:extLst>
      <p:ext uri="{BB962C8B-B14F-4D97-AF65-F5344CB8AC3E}">
        <p14:creationId xmlns:p14="http://schemas.microsoft.com/office/powerpoint/2010/main" val="21692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230A3-17D5-BBED-2F00-360EF294CF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99E5042-D5D9-4062-75C8-D524AE915B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A5883DA-7626-817F-3533-53CECC8EBC85}"/>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FAB134A0-F590-F0D0-0450-EBA0DC2141A4}"/>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Explore</a:t>
            </a:r>
          </a:p>
        </p:txBody>
      </p:sp>
      <p:sp>
        <p:nvSpPr>
          <p:cNvPr id="6" name="Rectangle: Rounded Corners 5">
            <a:extLst>
              <a:ext uri="{FF2B5EF4-FFF2-40B4-BE49-F238E27FC236}">
                <a16:creationId xmlns:a16="http://schemas.microsoft.com/office/drawing/2014/main" id="{DDDFCCFB-FC00-59D4-0EAB-CB50B11F18A9}"/>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F7C8AF-9087-67E8-4254-6BDA569DBF6E}"/>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12" name="TextBox 11">
            <a:extLst>
              <a:ext uri="{FF2B5EF4-FFF2-40B4-BE49-F238E27FC236}">
                <a16:creationId xmlns:a16="http://schemas.microsoft.com/office/drawing/2014/main" id="{A0BF0562-FDAA-D041-8197-E341976A72A0}"/>
              </a:ext>
            </a:extLst>
          </p:cNvPr>
          <p:cNvSpPr txBox="1"/>
          <p:nvPr/>
        </p:nvSpPr>
        <p:spPr>
          <a:xfrm>
            <a:off x="1509623" y="536032"/>
            <a:ext cx="9172753" cy="5262979"/>
          </a:xfrm>
          <a:prstGeom prst="rect">
            <a:avLst/>
          </a:prstGeom>
          <a:noFill/>
        </p:spPr>
        <p:txBody>
          <a:bodyPr wrap="square" lIns="91440" tIns="45720" rIns="91440" bIns="45720" anchor="t">
            <a:spAutoFit/>
          </a:bodyPr>
          <a:lstStyle/>
          <a:p>
            <a:pPr marL="685800" indent="-685800">
              <a:buFont typeface="Arial" panose="020B0604020202020204" pitchFamily="34" charset="0"/>
              <a:buChar char="•"/>
            </a:pPr>
            <a:r>
              <a:rPr lang="en-US" sz="4800" dirty="0">
                <a:latin typeface="Avenir Next LT Pro"/>
              </a:rPr>
              <a:t>American Robin</a:t>
            </a:r>
            <a:endParaRPr lang="en-US" sz="4800" dirty="0">
              <a:latin typeface="Avenir Next LT Pro" panose="020B0504020202020204" pitchFamily="34" charset="0"/>
            </a:endParaRPr>
          </a:p>
          <a:p>
            <a:pPr marL="685800" indent="-685800">
              <a:buFont typeface="Arial" panose="020B0604020202020204" pitchFamily="34" charset="0"/>
              <a:buChar char="•"/>
            </a:pPr>
            <a:r>
              <a:rPr lang="en-US" sz="4800" dirty="0">
                <a:latin typeface="Avenir Next LT Pro"/>
              </a:rPr>
              <a:t>Barn Swallow</a:t>
            </a:r>
            <a:endParaRPr lang="en-US" sz="4800" dirty="0">
              <a:latin typeface="Avenir Next LT Pro" panose="020B0504020202020204" pitchFamily="34" charset="0"/>
            </a:endParaRPr>
          </a:p>
          <a:p>
            <a:pPr marL="685800" indent="-685800">
              <a:buFont typeface="Arial" panose="020B0604020202020204" pitchFamily="34" charset="0"/>
              <a:buChar char="•"/>
            </a:pPr>
            <a:r>
              <a:rPr lang="en-US" sz="4800" dirty="0">
                <a:latin typeface="Avenir Next LT Pro"/>
              </a:rPr>
              <a:t>Ruby-throated Hummingbird</a:t>
            </a:r>
            <a:endParaRPr lang="en-US" sz="4800" dirty="0">
              <a:latin typeface="Avenir Next LT Pro" panose="020B0504020202020204" pitchFamily="34" charset="0"/>
            </a:endParaRPr>
          </a:p>
          <a:p>
            <a:pPr marL="685800" indent="-685800">
              <a:buFont typeface="Arial" panose="020B0604020202020204" pitchFamily="34" charset="0"/>
              <a:buChar char="•"/>
            </a:pPr>
            <a:r>
              <a:rPr lang="en-US" sz="4800" dirty="0">
                <a:latin typeface="Avenir Next LT Pro"/>
              </a:rPr>
              <a:t>Baltimore Oriole</a:t>
            </a:r>
            <a:endParaRPr lang="en-US" sz="4800" dirty="0">
              <a:latin typeface="Avenir Next LT Pro" panose="020B0504020202020204" pitchFamily="34" charset="0"/>
            </a:endParaRPr>
          </a:p>
          <a:p>
            <a:pPr marL="685800" indent="-685800">
              <a:buFont typeface="Arial" panose="020B0604020202020204" pitchFamily="34" charset="0"/>
              <a:buChar char="•"/>
            </a:pPr>
            <a:r>
              <a:rPr lang="en-US" sz="4800" dirty="0">
                <a:latin typeface="Avenir Next LT Pro"/>
              </a:rPr>
              <a:t>Carolina Wren</a:t>
            </a:r>
            <a:endParaRPr lang="en-US" sz="4800" dirty="0">
              <a:latin typeface="Avenir Next LT Pro" panose="020B0504020202020204" pitchFamily="34" charset="0"/>
            </a:endParaRPr>
          </a:p>
          <a:p>
            <a:pPr marL="685800" indent="-685800">
              <a:buFont typeface="Arial" panose="020B0604020202020204" pitchFamily="34" charset="0"/>
              <a:buChar char="•"/>
            </a:pPr>
            <a:r>
              <a:rPr lang="en-US" sz="4800" dirty="0">
                <a:latin typeface="Avenir Next LT Pro"/>
              </a:rPr>
              <a:t>Great Blue Heron</a:t>
            </a:r>
          </a:p>
          <a:p>
            <a:pPr marL="685800" indent="-685800">
              <a:buFont typeface="Arial" panose="020B0604020202020204" pitchFamily="34" charset="0"/>
              <a:buChar char="•"/>
            </a:pPr>
            <a:r>
              <a:rPr lang="en-US" sz="4800" dirty="0">
                <a:latin typeface="Avenir Next LT Pro"/>
              </a:rPr>
              <a:t>Wild Turkey</a:t>
            </a:r>
            <a:endParaRPr lang="en-US" sz="4800" dirty="0">
              <a:latin typeface="Avenir Next LT Pro" panose="020B0504020202020204" pitchFamily="34" charset="0"/>
            </a:endParaRPr>
          </a:p>
        </p:txBody>
      </p:sp>
    </p:spTree>
    <p:extLst>
      <p:ext uri="{BB962C8B-B14F-4D97-AF65-F5344CB8AC3E}">
        <p14:creationId xmlns:p14="http://schemas.microsoft.com/office/powerpoint/2010/main" val="372156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3CA69-06B6-7185-1F3F-E19E1DA25F9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F6084A-B071-4DAE-CC3B-85AF4E3D554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F744014-7D6B-0408-B9B2-42A02D58BB83}"/>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07041D56-E533-0054-7389-A50C3124E063}"/>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Explore</a:t>
            </a:r>
          </a:p>
        </p:txBody>
      </p:sp>
      <p:sp>
        <p:nvSpPr>
          <p:cNvPr id="6" name="Rectangle: Rounded Corners 5">
            <a:extLst>
              <a:ext uri="{FF2B5EF4-FFF2-40B4-BE49-F238E27FC236}">
                <a16:creationId xmlns:a16="http://schemas.microsoft.com/office/drawing/2014/main" id="{9E1DFAB0-3E90-A6FE-E579-20A289403208}"/>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A6F3DE-1607-558C-590E-2522F50A8C2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grpSp>
        <p:nvGrpSpPr>
          <p:cNvPr id="22" name="Group 21">
            <a:extLst>
              <a:ext uri="{FF2B5EF4-FFF2-40B4-BE49-F238E27FC236}">
                <a16:creationId xmlns:a16="http://schemas.microsoft.com/office/drawing/2014/main" id="{5251CC36-CDB5-FCD1-6F1D-528D8597262E}"/>
              </a:ext>
            </a:extLst>
          </p:cNvPr>
          <p:cNvGrpSpPr/>
          <p:nvPr/>
        </p:nvGrpSpPr>
        <p:grpSpPr>
          <a:xfrm>
            <a:off x="1570650" y="106886"/>
            <a:ext cx="9050699" cy="5708275"/>
            <a:chOff x="1096153" y="122275"/>
            <a:chExt cx="9441945" cy="5990578"/>
          </a:xfrm>
        </p:grpSpPr>
        <p:pic>
          <p:nvPicPr>
            <p:cNvPr id="19" name="Picture 18" descr="A picture containing text, outdoor object, aerie&#10;&#10;AI-generated content may be incorrect.">
              <a:extLst>
                <a:ext uri="{FF2B5EF4-FFF2-40B4-BE49-F238E27FC236}">
                  <a16:creationId xmlns:a16="http://schemas.microsoft.com/office/drawing/2014/main" id="{98DE39EB-4A27-201C-0632-15D962CF5F7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96153" y="122275"/>
              <a:ext cx="4658073" cy="5990578"/>
            </a:xfrm>
            <a:prstGeom prst="rect">
              <a:avLst/>
            </a:prstGeom>
            <a:ln>
              <a:solidFill>
                <a:schemeClr val="tx1"/>
              </a:solidFill>
            </a:ln>
          </p:spPr>
        </p:pic>
        <p:pic>
          <p:nvPicPr>
            <p:cNvPr id="21" name="Picture 20" descr="Timeline&#10;&#10;AI-generated content may be incorrect.">
              <a:extLst>
                <a:ext uri="{FF2B5EF4-FFF2-40B4-BE49-F238E27FC236}">
                  <a16:creationId xmlns:a16="http://schemas.microsoft.com/office/drawing/2014/main" id="{89E3B5DD-DE6A-690C-E556-D3F8F0014D3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11599" y="122275"/>
              <a:ext cx="4626499" cy="5990578"/>
            </a:xfrm>
            <a:prstGeom prst="rect">
              <a:avLst/>
            </a:prstGeom>
            <a:ln>
              <a:solidFill>
                <a:schemeClr val="tx1"/>
              </a:solidFill>
            </a:ln>
          </p:spPr>
        </p:pic>
      </p:grpSp>
      <p:grpSp>
        <p:nvGrpSpPr>
          <p:cNvPr id="27" name="Group 26">
            <a:extLst>
              <a:ext uri="{FF2B5EF4-FFF2-40B4-BE49-F238E27FC236}">
                <a16:creationId xmlns:a16="http://schemas.microsoft.com/office/drawing/2014/main" id="{3397F860-CD8C-41CF-8ABB-8B06A97D559D}"/>
              </a:ext>
            </a:extLst>
          </p:cNvPr>
          <p:cNvGrpSpPr/>
          <p:nvPr/>
        </p:nvGrpSpPr>
        <p:grpSpPr>
          <a:xfrm>
            <a:off x="3681673" y="5838879"/>
            <a:ext cx="5009769" cy="369332"/>
            <a:chOff x="1755267" y="5886800"/>
            <a:chExt cx="5009769" cy="369332"/>
          </a:xfrm>
        </p:grpSpPr>
        <p:sp>
          <p:nvSpPr>
            <p:cNvPr id="24" name="TextBox 23">
              <a:extLst>
                <a:ext uri="{FF2B5EF4-FFF2-40B4-BE49-F238E27FC236}">
                  <a16:creationId xmlns:a16="http://schemas.microsoft.com/office/drawing/2014/main" id="{3746AF75-C4C1-020D-B09E-26AF1ACB411F}"/>
                </a:ext>
              </a:extLst>
            </p:cNvPr>
            <p:cNvSpPr txBox="1"/>
            <p:nvPr/>
          </p:nvSpPr>
          <p:spPr>
            <a:xfrm>
              <a:off x="1755267" y="5886800"/>
              <a:ext cx="1831063" cy="369332"/>
            </a:xfrm>
            <a:prstGeom prst="rect">
              <a:avLst/>
            </a:prstGeom>
            <a:noFill/>
          </p:spPr>
          <p:txBody>
            <a:bodyPr wrap="square">
              <a:spAutoFit/>
            </a:bodyPr>
            <a:lstStyle/>
            <a:p>
              <a:r>
                <a:rPr lang="en-US" b="1" dirty="0">
                  <a:latin typeface="Avenir Next LT Pro" panose="020B0504020202020204" pitchFamily="34" charset="0"/>
                </a:rPr>
                <a:t>Link to Article:</a:t>
              </a:r>
              <a:endParaRPr lang="en-US" b="1" dirty="0"/>
            </a:p>
          </p:txBody>
        </p:sp>
        <p:sp>
          <p:nvSpPr>
            <p:cNvPr id="26" name="TextBox 25">
              <a:extLst>
                <a:ext uri="{FF2B5EF4-FFF2-40B4-BE49-F238E27FC236}">
                  <a16:creationId xmlns:a16="http://schemas.microsoft.com/office/drawing/2014/main" id="{41A879C3-61B9-F988-C90B-A47AFBF52D24}"/>
                </a:ext>
              </a:extLst>
            </p:cNvPr>
            <p:cNvSpPr txBox="1"/>
            <p:nvPr/>
          </p:nvSpPr>
          <p:spPr>
            <a:xfrm>
              <a:off x="3425190" y="5886800"/>
              <a:ext cx="3339846" cy="369332"/>
            </a:xfrm>
            <a:prstGeom prst="rect">
              <a:avLst/>
            </a:prstGeom>
            <a:noFill/>
          </p:spPr>
          <p:txBody>
            <a:bodyPr wrap="square">
              <a:spAutoFit/>
            </a:bodyPr>
            <a:lstStyle/>
            <a:p>
              <a:r>
                <a:rPr lang="en-US" dirty="0" err="1">
                  <a:hlinkClick r:id="rId5"/>
                </a:rPr>
                <a:t>Xplor</a:t>
              </a:r>
              <a:r>
                <a:rPr lang="en-US" dirty="0">
                  <a:hlinkClick r:id="rId5"/>
                </a:rPr>
                <a:t> Magazine </a:t>
              </a:r>
              <a:r>
                <a:rPr lang="en-US" dirty="0" err="1">
                  <a:hlinkClick r:id="rId5"/>
                </a:rPr>
                <a:t>May_June</a:t>
              </a:r>
              <a:r>
                <a:rPr lang="en-US" dirty="0">
                  <a:hlinkClick r:id="rId5"/>
                </a:rPr>
                <a:t> 2018</a:t>
              </a:r>
              <a:endParaRPr lang="en-US" dirty="0"/>
            </a:p>
          </p:txBody>
        </p:sp>
      </p:grpSp>
    </p:spTree>
    <p:extLst>
      <p:ext uri="{BB962C8B-B14F-4D97-AF65-F5344CB8AC3E}">
        <p14:creationId xmlns:p14="http://schemas.microsoft.com/office/powerpoint/2010/main" val="208394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15F41-3DA3-BBCD-B0F6-0FAC005B6E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BF895C-7F18-6603-3E1E-8720019554F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3784B58-DCEE-97F3-E419-FA9A9B383475}"/>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0EFAD895-DDEC-9391-3C46-291B34297F78}"/>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Explore</a:t>
            </a:r>
          </a:p>
        </p:txBody>
      </p:sp>
      <p:sp>
        <p:nvSpPr>
          <p:cNvPr id="6" name="Rectangle: Rounded Corners 5">
            <a:extLst>
              <a:ext uri="{FF2B5EF4-FFF2-40B4-BE49-F238E27FC236}">
                <a16:creationId xmlns:a16="http://schemas.microsoft.com/office/drawing/2014/main" id="{D5F01F8A-CF5B-088B-9631-9728DD1BE094}"/>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9E70D1-9904-762D-C9E5-57F5381E44D8}"/>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grpSp>
        <p:nvGrpSpPr>
          <p:cNvPr id="11" name="Group 10">
            <a:extLst>
              <a:ext uri="{FF2B5EF4-FFF2-40B4-BE49-F238E27FC236}">
                <a16:creationId xmlns:a16="http://schemas.microsoft.com/office/drawing/2014/main" id="{53415078-4116-A1B2-0DF4-B9BE8645230F}"/>
              </a:ext>
            </a:extLst>
          </p:cNvPr>
          <p:cNvGrpSpPr/>
          <p:nvPr/>
        </p:nvGrpSpPr>
        <p:grpSpPr>
          <a:xfrm>
            <a:off x="1394385" y="132708"/>
            <a:ext cx="9403229" cy="5975189"/>
            <a:chOff x="1109379" y="122275"/>
            <a:chExt cx="9403229" cy="5975189"/>
          </a:xfrm>
        </p:grpSpPr>
        <p:pic>
          <p:nvPicPr>
            <p:cNvPr id="7" name="Picture 6" descr="Timeline&#10;&#10;AI-generated content may be incorrect.">
              <a:extLst>
                <a:ext uri="{FF2B5EF4-FFF2-40B4-BE49-F238E27FC236}">
                  <a16:creationId xmlns:a16="http://schemas.microsoft.com/office/drawing/2014/main" id="{FB1CB370-379E-4052-5821-F94058841FC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09379" y="122275"/>
              <a:ext cx="4631622" cy="5975189"/>
            </a:xfrm>
            <a:prstGeom prst="rect">
              <a:avLst/>
            </a:prstGeom>
            <a:ln>
              <a:solidFill>
                <a:schemeClr val="tx1"/>
              </a:solidFill>
            </a:ln>
          </p:spPr>
        </p:pic>
        <p:pic>
          <p:nvPicPr>
            <p:cNvPr id="10" name="Picture 9" descr="Timeline&#10;&#10;AI-generated content may be incorrect.">
              <a:extLst>
                <a:ext uri="{FF2B5EF4-FFF2-40B4-BE49-F238E27FC236}">
                  <a16:creationId xmlns:a16="http://schemas.microsoft.com/office/drawing/2014/main" id="{A1FEE61C-E107-EB65-A1B1-DDE2591CAE2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879136" y="122275"/>
              <a:ext cx="4633472" cy="5975189"/>
            </a:xfrm>
            <a:prstGeom prst="rect">
              <a:avLst/>
            </a:prstGeom>
            <a:ln>
              <a:solidFill>
                <a:schemeClr val="tx1"/>
              </a:solidFill>
            </a:ln>
          </p:spPr>
        </p:pic>
      </p:grpSp>
    </p:spTree>
    <p:extLst>
      <p:ext uri="{BB962C8B-B14F-4D97-AF65-F5344CB8AC3E}">
        <p14:creationId xmlns:p14="http://schemas.microsoft.com/office/powerpoint/2010/main" val="58646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5D8B-C16A-B659-C8DC-96D4A52684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EE64DF-2FAB-A112-DD21-7C6C328BC70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0B870BF-0FCD-A21D-8AAC-F6D10877DE52}"/>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   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21D55AF-9D7C-0ECF-4F4F-8F27D5697742}"/>
              </a:ext>
            </a:extLst>
          </p:cNvPr>
          <p:cNvSpPr txBox="1"/>
          <p:nvPr/>
        </p:nvSpPr>
        <p:spPr>
          <a:xfrm>
            <a:off x="597408" y="6366393"/>
            <a:ext cx="7869935"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Life and Land in Missouri – 4B Building a Nice Nest: Explore</a:t>
            </a:r>
          </a:p>
        </p:txBody>
      </p:sp>
      <p:sp>
        <p:nvSpPr>
          <p:cNvPr id="6" name="Rectangle: Rounded Corners 5">
            <a:extLst>
              <a:ext uri="{FF2B5EF4-FFF2-40B4-BE49-F238E27FC236}">
                <a16:creationId xmlns:a16="http://schemas.microsoft.com/office/drawing/2014/main" id="{B5A86D17-E12A-7272-F05A-052AB067E8B5}"/>
              </a:ext>
            </a:extLst>
          </p:cNvPr>
          <p:cNvSpPr/>
          <p:nvPr/>
        </p:nvSpPr>
        <p:spPr>
          <a:xfrm>
            <a:off x="88894" y="6299161"/>
            <a:ext cx="496825" cy="503796"/>
          </a:xfrm>
          <a:prstGeom prst="roundRect">
            <a:avLst/>
          </a:prstGeom>
          <a:solidFill>
            <a:srgbClr val="8667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86A6B5-A44E-E985-D2F8-173796F105D5}"/>
              </a:ext>
            </a:extLst>
          </p:cNvPr>
          <p:cNvSpPr txBox="1"/>
          <p:nvPr/>
        </p:nvSpPr>
        <p:spPr>
          <a:xfrm>
            <a:off x="85344" y="6351004"/>
            <a:ext cx="3339846" cy="400110"/>
          </a:xfrm>
          <a:prstGeom prst="rect">
            <a:avLst/>
          </a:prstGeom>
          <a:noFill/>
        </p:spPr>
        <p:txBody>
          <a:bodyPr wrap="square">
            <a:spAutoFit/>
          </a:bodyPr>
          <a:lstStyle/>
          <a:p>
            <a:r>
              <a:rPr lang="en-US" sz="2000" dirty="0">
                <a:latin typeface="Bitter SemiBold" pitchFamily="2" charset="0"/>
              </a:rPr>
              <a:t>4B</a:t>
            </a:r>
            <a:endParaRPr lang="en-US" sz="2000" dirty="0"/>
          </a:p>
        </p:txBody>
      </p:sp>
      <p:sp>
        <p:nvSpPr>
          <p:cNvPr id="3" name="TextBox 2">
            <a:extLst>
              <a:ext uri="{FF2B5EF4-FFF2-40B4-BE49-F238E27FC236}">
                <a16:creationId xmlns:a16="http://schemas.microsoft.com/office/drawing/2014/main" id="{0F0FE5E0-20CE-E527-D39C-2A1CBDFB3208}"/>
              </a:ext>
            </a:extLst>
          </p:cNvPr>
          <p:cNvSpPr txBox="1"/>
          <p:nvPr/>
        </p:nvSpPr>
        <p:spPr>
          <a:xfrm>
            <a:off x="4531263" y="841334"/>
            <a:ext cx="7132006" cy="5262979"/>
          </a:xfrm>
          <a:prstGeom prst="rect">
            <a:avLst/>
          </a:prstGeom>
          <a:noFill/>
        </p:spPr>
        <p:txBody>
          <a:bodyPr wrap="square" lIns="91440" tIns="45720" rIns="91440" bIns="45720" anchor="t">
            <a:spAutoFit/>
          </a:bodyPr>
          <a:lstStyle/>
          <a:p>
            <a:pPr algn="ctr"/>
            <a:r>
              <a:rPr lang="en-US" sz="4800" dirty="0">
                <a:latin typeface="Avenir Next LT Pro"/>
              </a:rPr>
              <a:t>What </a:t>
            </a:r>
            <a:r>
              <a:rPr lang="en-US" sz="4800" b="1" dirty="0">
                <a:latin typeface="Avenir Next LT Pro"/>
              </a:rPr>
              <a:t>materials</a:t>
            </a:r>
            <a:r>
              <a:rPr lang="en-US" sz="4800" dirty="0">
                <a:latin typeface="Avenir Next LT Pro"/>
              </a:rPr>
              <a:t> did the different birds use to build their different nests?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did the birds shape the materials into a nest?</a:t>
            </a:r>
          </a:p>
        </p:txBody>
      </p:sp>
      <p:pic>
        <p:nvPicPr>
          <p:cNvPr id="3074" name="Picture 2" descr="Ruby&amp;#95;Throated&amp;#95;Nest&amp;#95;0290-byn082123.dng">
            <a:extLst>
              <a:ext uri="{FF2B5EF4-FFF2-40B4-BE49-F238E27FC236}">
                <a16:creationId xmlns:a16="http://schemas.microsoft.com/office/drawing/2014/main" id="{8AF92643-B20C-C3C0-74EF-A767D258F4A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21336"/>
            <a:ext cx="4094737" cy="626865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19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TotalTime>
  <Words>2084</Words>
  <Application>Microsoft Office PowerPoint</Application>
  <PresentationFormat>Widescreen</PresentationFormat>
  <Paragraphs>220</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Aptos Display</vt:lpstr>
      <vt:lpstr>Aptos Light</vt:lpstr>
      <vt:lpstr>Arial</vt:lpstr>
      <vt:lpstr>Arial,Sans-Serif</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128</cp:revision>
  <dcterms:created xsi:type="dcterms:W3CDTF">2025-07-28T14:34:04Z</dcterms:created>
  <dcterms:modified xsi:type="dcterms:W3CDTF">2025-08-29T18:32:56Z</dcterms:modified>
</cp:coreProperties>
</file>