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307" r:id="rId3"/>
    <p:sldId id="306" r:id="rId4"/>
    <p:sldId id="308" r:id="rId5"/>
    <p:sldId id="309" r:id="rId6"/>
    <p:sldId id="310" r:id="rId7"/>
    <p:sldId id="311" r:id="rId8"/>
    <p:sldId id="315" r:id="rId9"/>
    <p:sldId id="312" r:id="rId10"/>
    <p:sldId id="314" r:id="rId11"/>
    <p:sldId id="313"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 id="{40CCD274-B1B9-B04C-E0C9-ED2328D641AB}" name="Lydia Princ" initials="LP" userId="S::Lydia.Princ@mdc.mo.gov::6511114d-fd8d-4baf-9aa2-9edcd1d3a702"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667A0"/>
    <a:srgbClr val="BFB0C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62F82-71C6-9175-B3BF-9F2DB9C5135C}" v="103" dt="2025-08-27T21:22:39.153"/>
    <p1510:client id="{9BED0F9A-027F-4C92-B7BD-E6CB0F613219}" v="1" dt="2025-08-27T21:41:04.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BE10E-02E2-4905-9BC3-F32FE04F1F3C}"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7EEE2-5A5F-4D16-8214-9E44F3490CB5}" type="slidenum">
              <a:rPr lang="en-US" smtClean="0"/>
              <a:t>‹#›</a:t>
            </a:fld>
            <a:endParaRPr lang="en-US"/>
          </a:p>
        </p:txBody>
      </p:sp>
    </p:spTree>
    <p:extLst>
      <p:ext uri="{BB962C8B-B14F-4D97-AF65-F5344CB8AC3E}">
        <p14:creationId xmlns:p14="http://schemas.microsoft.com/office/powerpoint/2010/main" val="3081079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mdc.mo.gov/sites/default/files/2025-04/4A%20How%20to%20Become%20a%20Better%20Birder%20Article.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2C3D6-D86A-657E-3499-D4D927E55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8C2C6-2126-5C46-E6A2-4DB7AA1D5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FA00C-56D7-3FD6-4FA0-989BC6C73554}"/>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33D8E474-F18B-7DA5-4B2B-142614F11A38}"/>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3986466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D8F57-2148-2755-010B-40A08528B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6D5E2-5139-CF95-76EE-965A59BAC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22062-9052-A578-4248-48219245EF7D}"/>
              </a:ext>
            </a:extLst>
          </p:cNvPr>
          <p:cNvSpPr>
            <a:spLocks noGrp="1"/>
          </p:cNvSpPr>
          <p:nvPr>
            <p:ph type="body" idx="1"/>
          </p:nvPr>
        </p:nvSpPr>
        <p:spPr/>
        <p:txBody>
          <a:bodyPr/>
          <a:lstStyle/>
          <a:p>
            <a:pPr>
              <a:defRPr/>
            </a:pPr>
            <a:r>
              <a:rPr lang="en-US" i="0"/>
              <a:t>Provide the handout of the </a:t>
            </a:r>
            <a:r>
              <a:rPr lang="en-US" i="1"/>
              <a:t>How to Become a Better Birder </a:t>
            </a:r>
            <a:r>
              <a:rPr lang="en-US" i="0"/>
              <a:t>article from </a:t>
            </a:r>
            <a:r>
              <a:rPr lang="en-US" i="1" err="1"/>
              <a:t>Xplor</a:t>
            </a:r>
            <a:r>
              <a:rPr lang="en-US" i="0"/>
              <a:t> magazine</a:t>
            </a:r>
            <a:r>
              <a:rPr lang="en-US"/>
              <a:t>, link on Teacher Portal: </a:t>
            </a:r>
            <a:r>
              <a:rPr lang="en-US">
                <a:hlinkClick r:id="rId3"/>
              </a:rPr>
              <a:t>Xplor Magazine April_May 2014</a:t>
            </a:r>
            <a:r>
              <a:rPr lang="en-US"/>
              <a:t>.</a:t>
            </a:r>
            <a:r>
              <a:rPr lang="en-US" i="0"/>
              <a:t> Review that good birders look for shape, size, and color of birds.</a:t>
            </a:r>
          </a:p>
          <a:p>
            <a:endParaRPr lang="en-US" i="0"/>
          </a:p>
        </p:txBody>
      </p:sp>
      <p:sp>
        <p:nvSpPr>
          <p:cNvPr id="4" name="Slide Number Placeholder 3">
            <a:extLst>
              <a:ext uri="{FF2B5EF4-FFF2-40B4-BE49-F238E27FC236}">
                <a16:creationId xmlns:a16="http://schemas.microsoft.com/office/drawing/2014/main" id="{38EF5C30-1E82-D076-ED64-3E2DCF6F6F99}"/>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224320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7654E-96C9-1009-C468-85EA8D50A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0823A-39A7-D62F-C616-FA34D80D1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D87CA-843A-6CE0-6D22-7486F3A9C893}"/>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18672B27-E5C4-FCC7-5964-5C75A40E50C2}"/>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1884114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9D23D-A193-0649-AB27-D9FCF5E161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C92C8-7E6F-2B83-C3B4-0A2558093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643C6-BDD3-9A10-0B04-CAD4C93D1E47}"/>
              </a:ext>
            </a:extLst>
          </p:cNvPr>
          <p:cNvSpPr>
            <a:spLocks noGrp="1"/>
          </p:cNvSpPr>
          <p:nvPr>
            <p:ph type="body" idx="1"/>
          </p:nvPr>
        </p:nvSpPr>
        <p:spPr/>
        <p:txBody>
          <a:bodyPr/>
          <a:lstStyle/>
          <a:p>
            <a:r>
              <a:rPr lang="en-US" i="0"/>
              <a:t>Distribute binoculars to student groups. Display the </a:t>
            </a:r>
            <a:r>
              <a:rPr lang="en-US" i="1"/>
              <a:t>How to Use Binoculars </a:t>
            </a:r>
            <a:r>
              <a:rPr lang="en-US" i="0"/>
              <a:t>article from</a:t>
            </a:r>
            <a:r>
              <a:rPr lang="en-US" i="1"/>
              <a:t> </a:t>
            </a:r>
            <a:r>
              <a:rPr lang="en-US" i="1" err="1"/>
              <a:t>Xplor</a:t>
            </a:r>
            <a:r>
              <a:rPr lang="en-US" i="1"/>
              <a:t> </a:t>
            </a:r>
            <a:r>
              <a:rPr lang="en-US" i="0"/>
              <a:t>magazine and practice using binoculars in the classroom.</a:t>
            </a:r>
          </a:p>
        </p:txBody>
      </p:sp>
      <p:sp>
        <p:nvSpPr>
          <p:cNvPr id="4" name="Slide Number Placeholder 3">
            <a:extLst>
              <a:ext uri="{FF2B5EF4-FFF2-40B4-BE49-F238E27FC236}">
                <a16:creationId xmlns:a16="http://schemas.microsoft.com/office/drawing/2014/main" id="{F4F93AF4-838D-EFCB-A021-CDD869D50BF3}"/>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426364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4AB61-8082-E189-E041-54233E3DA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2CF3B-E26C-07C8-A92D-20EAF5A442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137EF-138E-61B0-ECD3-13AE3FB3AA02}"/>
              </a:ext>
            </a:extLst>
          </p:cNvPr>
          <p:cNvSpPr>
            <a:spLocks noGrp="1"/>
          </p:cNvSpPr>
          <p:nvPr>
            <p:ph type="body" idx="1"/>
          </p:nvPr>
        </p:nvSpPr>
        <p:spPr/>
        <p:txBody>
          <a:bodyPr/>
          <a:lstStyle/>
          <a:p>
            <a:r>
              <a:rPr lang="en-US" i="0"/>
              <a:t>Go outside to your schoolyard or to you field experience, Have students use </a:t>
            </a:r>
            <a:r>
              <a:rPr lang="en-US" b="1" i="0"/>
              <a:t>Science Notebook 4A Counting the Birds </a:t>
            </a:r>
            <a:r>
              <a:rPr lang="en-US" b="0" i="0"/>
              <a:t>on Page 95 to record their observations.</a:t>
            </a:r>
          </a:p>
        </p:txBody>
      </p:sp>
      <p:sp>
        <p:nvSpPr>
          <p:cNvPr id="4" name="Slide Number Placeholder 3">
            <a:extLst>
              <a:ext uri="{FF2B5EF4-FFF2-40B4-BE49-F238E27FC236}">
                <a16:creationId xmlns:a16="http://schemas.microsoft.com/office/drawing/2014/main" id="{ED90E6F8-9ECC-29AD-97F2-19AF38DFE7F3}"/>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4272847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6D313-8B10-5D28-B9E7-6099C16F2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E4B3A-865C-8F8C-9968-B66956773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2B613-7E78-685B-6EA1-A9E29D7D0D5F}"/>
              </a:ext>
            </a:extLst>
          </p:cNvPr>
          <p:cNvSpPr>
            <a:spLocks noGrp="1"/>
          </p:cNvSpPr>
          <p:nvPr>
            <p:ph type="body" idx="1"/>
          </p:nvPr>
        </p:nvSpPr>
        <p:spPr/>
        <p:txBody>
          <a:bodyPr/>
          <a:lstStyle/>
          <a:p>
            <a:r>
              <a:rPr lang="en-US"/>
              <a:t>Animal in Picture: northern cardinal (female)</a:t>
            </a:r>
            <a:endParaRPr lang="en-US" b="0" i="0"/>
          </a:p>
        </p:txBody>
      </p:sp>
      <p:sp>
        <p:nvSpPr>
          <p:cNvPr id="4" name="Slide Number Placeholder 3">
            <a:extLst>
              <a:ext uri="{FF2B5EF4-FFF2-40B4-BE49-F238E27FC236}">
                <a16:creationId xmlns:a16="http://schemas.microsoft.com/office/drawing/2014/main" id="{ADF09530-5339-0384-ED2B-37B747027736}"/>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1656666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A388E-9CE0-E5C4-65BB-11877AE1A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4073F-F32D-5F7F-0424-BCACB3B5C6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40077-BA8B-BE43-DFB4-0DACDCAAE20D}"/>
              </a:ext>
            </a:extLst>
          </p:cNvPr>
          <p:cNvSpPr>
            <a:spLocks noGrp="1"/>
          </p:cNvSpPr>
          <p:nvPr>
            <p:ph type="body" idx="1"/>
          </p:nvPr>
        </p:nvSpPr>
        <p:spPr/>
        <p:txBody>
          <a:bodyPr/>
          <a:lstStyle/>
          <a:p>
            <a:r>
              <a:rPr lang="en-US" b="0" i="0"/>
              <a:t>Discussion questions to ask after seasonal observations in the winter and spring:</a:t>
            </a:r>
          </a:p>
          <a:p>
            <a:endParaRPr lang="en-US"/>
          </a:p>
          <a:p>
            <a:r>
              <a:rPr lang="en-US"/>
              <a:t>Animal in Picture: Gray Cat Bird</a:t>
            </a:r>
          </a:p>
        </p:txBody>
      </p:sp>
      <p:sp>
        <p:nvSpPr>
          <p:cNvPr id="4" name="Slide Number Placeholder 3">
            <a:extLst>
              <a:ext uri="{FF2B5EF4-FFF2-40B4-BE49-F238E27FC236}">
                <a16:creationId xmlns:a16="http://schemas.microsoft.com/office/drawing/2014/main" id="{5C1CD283-1418-E087-CF39-6036C37C5758}"/>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637872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5CCB1-EF98-D7DE-9ED1-01145D993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4B0E9-BFC0-4C98-471C-443EF681A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518F3-4280-6AE8-B5EA-95A7A85E5844}"/>
              </a:ext>
            </a:extLst>
          </p:cNvPr>
          <p:cNvSpPr>
            <a:spLocks noGrp="1"/>
          </p:cNvSpPr>
          <p:nvPr>
            <p:ph type="body" idx="1"/>
          </p:nvPr>
        </p:nvSpPr>
        <p:spPr/>
        <p:txBody>
          <a:bodyPr/>
          <a:lstStyle/>
          <a:p>
            <a:r>
              <a:rPr lang="en-US" b="1" i="0"/>
              <a:t>Possible reasons:</a:t>
            </a:r>
          </a:p>
          <a:p>
            <a:pPr marL="171450" indent="-171450">
              <a:buFont typeface="Arial" panose="020B0604020202020204" pitchFamily="34" charset="0"/>
              <a:buChar char="•"/>
            </a:pPr>
            <a:r>
              <a:rPr lang="en-US" b="0" i="0"/>
              <a:t> Students may observe fewer birds in the winter because some of the Missouri birds have migrated south for the winter. Some examples of birds that migrate south from Missouri in winter are killdeer, sandpipers, easter phoebes, ruby-throated hummingbirds, purple martins, brown thrashers, and pine warblers.</a:t>
            </a:r>
          </a:p>
          <a:p>
            <a:pPr marL="171450" indent="-171450">
              <a:buFont typeface="Arial" panose="020B0604020202020204" pitchFamily="34" charset="0"/>
              <a:buChar char="•"/>
            </a:pPr>
            <a:r>
              <a:rPr lang="en-US" b="0" i="0"/>
              <a:t>Students may observe more birds because some birds from the northern U.S. and Canada migrate to Missouri during the winter. Birds that come to Missouri for the winter are ducks, snipe, short-eared owls, some finches, sparrows, dark-eyed juncos, and hawks.</a:t>
            </a:r>
          </a:p>
          <a:p>
            <a:pPr marL="171450" indent="-171450">
              <a:buFont typeface="Arial" panose="020B0604020202020204" pitchFamily="34" charset="0"/>
              <a:buChar char="•"/>
            </a:pPr>
            <a:r>
              <a:rPr lang="en-US" b="0" i="0"/>
              <a:t>Students will observe more birds at the field experience area if there are bird feeders. Birds that are permanent residents of Missouri do not migrate during winter; these include the cardinal, blue jay, Carolina wren, and different species of finches, sparrows, and woodpeckers.</a:t>
            </a:r>
          </a:p>
        </p:txBody>
      </p:sp>
      <p:sp>
        <p:nvSpPr>
          <p:cNvPr id="4" name="Slide Number Placeholder 3">
            <a:extLst>
              <a:ext uri="{FF2B5EF4-FFF2-40B4-BE49-F238E27FC236}">
                <a16:creationId xmlns:a16="http://schemas.microsoft.com/office/drawing/2014/main" id="{1BB1E0E1-73AC-9F55-D428-B2F2909DDA29}"/>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100548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7BFC5-E28F-AE54-E6BA-2586E89A8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EAB82-2D58-C373-A81D-228B78CF8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0E868F-8E69-6D33-6091-A958D6857D76}"/>
              </a:ext>
            </a:extLst>
          </p:cNvPr>
          <p:cNvSpPr>
            <a:spLocks noGrp="1"/>
          </p:cNvSpPr>
          <p:nvPr>
            <p:ph type="body" idx="1"/>
          </p:nvPr>
        </p:nvSpPr>
        <p:spPr/>
        <p:txBody>
          <a:bodyPr/>
          <a:lstStyle/>
          <a:p>
            <a:r>
              <a:rPr lang="en-US" b="1" i="0"/>
              <a:t>Teacher Note: </a:t>
            </a:r>
            <a:r>
              <a:rPr lang="en-US" b="0" i="0"/>
              <a:t>Preparation may be done the day prior to this activity (10-15 minutes). Encourage students to brainstorm their own ideas and allow them to bring in materials to test by telling them about the activity a day or two before actually making the pinecone bird feeders.</a:t>
            </a:r>
          </a:p>
          <a:p>
            <a:endParaRPr lang="en-US" b="0" i="0"/>
          </a:p>
          <a:p>
            <a:r>
              <a:rPr lang="en-US" b="0" i="0"/>
              <a:t>How do bird feeders work? Because we are bird feeder engineers, let’s review the Engineering Design Process and walk through the engineering steps again. Have students turn to </a:t>
            </a:r>
            <a:r>
              <a:rPr lang="en-US" b="1" i="0"/>
              <a:t>Seed Engineering: It’s a Process </a:t>
            </a:r>
            <a:r>
              <a:rPr lang="en-US" b="0" i="0"/>
              <a:t>in their student guides on page 33 and refer to the graphic. Students can also turn to </a:t>
            </a:r>
            <a:r>
              <a:rPr lang="en-US" b="1" i="0"/>
              <a:t>The Engineering Design Process </a:t>
            </a:r>
            <a:r>
              <a:rPr lang="en-US" b="0" i="0"/>
              <a:t>on Page 34.</a:t>
            </a:r>
          </a:p>
        </p:txBody>
      </p:sp>
      <p:sp>
        <p:nvSpPr>
          <p:cNvPr id="4" name="Slide Number Placeholder 3">
            <a:extLst>
              <a:ext uri="{FF2B5EF4-FFF2-40B4-BE49-F238E27FC236}">
                <a16:creationId xmlns:a16="http://schemas.microsoft.com/office/drawing/2014/main" id="{EC352EFB-99BF-BD43-6245-11738D5D6812}"/>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189704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E5927-D2EE-01E4-7998-E09455CD6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2C49D-BBB4-12DF-2462-8B5059468D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6EA77-6547-0807-9696-E14F2EEEDA51}"/>
              </a:ext>
            </a:extLst>
          </p:cNvPr>
          <p:cNvSpPr>
            <a:spLocks noGrp="1"/>
          </p:cNvSpPr>
          <p:nvPr>
            <p:ph type="body" idx="1"/>
          </p:nvPr>
        </p:nvSpPr>
        <p:spPr/>
        <p:txBody>
          <a:bodyPr/>
          <a:lstStyle/>
          <a:p>
            <a:r>
              <a:rPr lang="en-US" b="0" i="0"/>
              <a:t>Have students turn again to their </a:t>
            </a:r>
            <a:r>
              <a:rPr lang="en-US" b="1" i="0"/>
              <a:t>Lesson 4A Building a Better Bird Feeder </a:t>
            </a:r>
            <a:r>
              <a:rPr lang="en-US" b="0" i="0"/>
              <a:t>introduction on Page 94. </a:t>
            </a:r>
            <a:r>
              <a:rPr lang="en-US" b="1" i="0"/>
              <a:t>What is the question we are asking or the problem we are trying to solve? </a:t>
            </a:r>
            <a:r>
              <a:rPr lang="en-US" b="0" i="0"/>
              <a:t>(How do materials in a pinecone feeder affect the amount of birdseed that stick to it?). We are going to make pinecone bird feeders to feed the birds that are currently in Missouri.</a:t>
            </a:r>
          </a:p>
        </p:txBody>
      </p:sp>
      <p:sp>
        <p:nvSpPr>
          <p:cNvPr id="4" name="Slide Number Placeholder 3">
            <a:extLst>
              <a:ext uri="{FF2B5EF4-FFF2-40B4-BE49-F238E27FC236}">
                <a16:creationId xmlns:a16="http://schemas.microsoft.com/office/drawing/2014/main" id="{B11DF433-B342-6402-1893-70307761B086}"/>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210210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78D6D-8A7B-A10C-B8A8-24128A980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FEEE2-7120-538D-94D2-3AF66D5AE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EC072-1DD5-BBE5-1E24-0E3A31A0C179}"/>
              </a:ext>
            </a:extLst>
          </p:cNvPr>
          <p:cNvSpPr>
            <a:spLocks noGrp="1"/>
          </p:cNvSpPr>
          <p:nvPr>
            <p:ph type="body" idx="1"/>
          </p:nvPr>
        </p:nvSpPr>
        <p:spPr/>
        <p:txBody>
          <a:bodyPr/>
          <a:lstStyle/>
          <a:p>
            <a:r>
              <a:rPr lang="en-US" b="0" i="0"/>
              <a:t>Let’s move to the next part of the Engineering Design Process and think and imagine our ideas first. Have students turn to the </a:t>
            </a:r>
            <a:r>
              <a:rPr lang="en-US" b="1" i="0"/>
              <a:t>Talk About It 4A Bird Feeder Engineering: What Are Your Ideas? </a:t>
            </a:r>
            <a:r>
              <a:rPr lang="en-US" b="0" i="0"/>
              <a:t>Section on Page 94. </a:t>
            </a:r>
            <a:r>
              <a:rPr lang="en-US" b="1" i="0"/>
              <a:t>Why does it matter what types of materials we use in a bird feeder? </a:t>
            </a:r>
            <a:r>
              <a:rPr lang="en-US" b="0" i="0"/>
              <a:t>We will write our ideas on the board about which materials would be best to use. Create a class list on the board of student ideas.</a:t>
            </a:r>
          </a:p>
        </p:txBody>
      </p:sp>
      <p:sp>
        <p:nvSpPr>
          <p:cNvPr id="4" name="Slide Number Placeholder 3">
            <a:extLst>
              <a:ext uri="{FF2B5EF4-FFF2-40B4-BE49-F238E27FC236}">
                <a16:creationId xmlns:a16="http://schemas.microsoft.com/office/drawing/2014/main" id="{482E833F-7C47-56F2-41D6-05BAFED4AD9A}"/>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87290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2F692-3083-1361-C029-CE6B32662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2FA08-08B8-AD4E-BC64-CE8B5FE73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7BF7B-1E68-04EA-C43C-771CE6AF5783}"/>
              </a:ext>
            </a:extLst>
          </p:cNvPr>
          <p:cNvSpPr>
            <a:spLocks noGrp="1"/>
          </p:cNvSpPr>
          <p:nvPr>
            <p:ph type="body" idx="1"/>
          </p:nvPr>
        </p:nvSpPr>
        <p:spPr/>
        <p:txBody>
          <a:bodyPr/>
          <a:lstStyle/>
          <a:p>
            <a:r>
              <a:rPr lang="en-US" i="0"/>
              <a:t>Have students open their student guide to the Unit 4 Exploring the Phenomenon section on pages 92-93. Discuss the Talk About It. </a:t>
            </a:r>
            <a:r>
              <a:rPr lang="en-US" i="1"/>
              <a:t>Look at the photos of the different Missouri birds, their nests, and their eggs.</a:t>
            </a:r>
          </a:p>
        </p:txBody>
      </p:sp>
      <p:sp>
        <p:nvSpPr>
          <p:cNvPr id="4" name="Slide Number Placeholder 3">
            <a:extLst>
              <a:ext uri="{FF2B5EF4-FFF2-40B4-BE49-F238E27FC236}">
                <a16:creationId xmlns:a16="http://schemas.microsoft.com/office/drawing/2014/main" id="{93C82A5F-2577-0609-AC3C-F8C7D7FC8145}"/>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4240847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84359-A1FB-DEFB-B746-5867456EB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294E5-F144-C4AF-90B2-1A1021107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4F49B-34B3-E530-F89A-B5CDB22E0DCB}"/>
              </a:ext>
            </a:extLst>
          </p:cNvPr>
          <p:cNvSpPr>
            <a:spLocks noGrp="1"/>
          </p:cNvSpPr>
          <p:nvPr>
            <p:ph type="body" idx="1"/>
          </p:nvPr>
        </p:nvSpPr>
        <p:spPr/>
        <p:txBody>
          <a:bodyPr/>
          <a:lstStyle/>
          <a:p>
            <a:r>
              <a:rPr lang="en-US" b="0" i="1"/>
              <a:t>Our task is to test various materials to determine what material will make the most birdseed stick to the pinecone. You will use the best material(s) to make feeders to feed birds in your neighborhood or schoolyard.</a:t>
            </a:r>
            <a:r>
              <a:rPr lang="en-US" b="0" i="0"/>
              <a:t> Pass around and let the students feel the different pinecones. Pass around a cup or bowl of birdseed for students to feel. </a:t>
            </a:r>
          </a:p>
          <a:p>
            <a:endParaRPr lang="en-US" b="0" i="0"/>
          </a:p>
          <a:p>
            <a:r>
              <a:rPr lang="en-US" b="0" i="0"/>
              <a:t>Have students verbally share materials they could use that would stick to the birdseed. Remind students that materials need to be edible and safe for birds to eat. Make a list of the materials on the board. Record student observations, discussions, and questions.</a:t>
            </a:r>
          </a:p>
          <a:p>
            <a:endParaRPr lang="en-US" b="0" i="0"/>
          </a:p>
          <a:p>
            <a:r>
              <a:rPr lang="en-US" b="0" i="0"/>
              <a:t>Set all teacher-provided materials and materials that the students brought in on a table in the classroom so students can see them. </a:t>
            </a:r>
          </a:p>
          <a:p>
            <a:endParaRPr lang="en-US" b="0" i="0"/>
          </a:p>
          <a:p>
            <a:r>
              <a:rPr lang="en-US" b="0" i="0"/>
              <a:t>Students can conduct the test individually or in groups. Students may choose the material they want to test, or the teacher can assign it.</a:t>
            </a:r>
          </a:p>
          <a:p>
            <a:endParaRPr lang="en-US" b="0" i="0"/>
          </a:p>
          <a:p>
            <a:r>
              <a:rPr lang="en-US" b="0" i="0"/>
              <a:t>Give each student or group:</a:t>
            </a:r>
          </a:p>
          <a:p>
            <a:pPr marL="171450" indent="-171450">
              <a:buFont typeface="Arial" panose="020B0604020202020204" pitchFamily="34" charset="0"/>
              <a:buChar char="•"/>
            </a:pPr>
            <a:r>
              <a:rPr lang="en-US" b="0" i="0"/>
              <a:t>2 plastic spoons</a:t>
            </a:r>
          </a:p>
          <a:p>
            <a:pPr marL="171450" indent="-171450">
              <a:buFont typeface="Arial" panose="020B0604020202020204" pitchFamily="34" charset="0"/>
              <a:buChar char="•"/>
            </a:pPr>
            <a:r>
              <a:rPr lang="en-US" b="0" i="0"/>
              <a:t>2 sticky materials to compare</a:t>
            </a:r>
          </a:p>
        </p:txBody>
      </p:sp>
      <p:sp>
        <p:nvSpPr>
          <p:cNvPr id="4" name="Slide Number Placeholder 3">
            <a:extLst>
              <a:ext uri="{FF2B5EF4-FFF2-40B4-BE49-F238E27FC236}">
                <a16:creationId xmlns:a16="http://schemas.microsoft.com/office/drawing/2014/main" id="{D8991DE7-8F5C-B98C-6E78-669C9E6EFF51}"/>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1624429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57317-C02D-6BBE-F8BB-66A7C2447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6115B-6416-6AD1-9602-B95A595E3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5AB002-774C-D3FC-BF6D-71FE30D13939}"/>
              </a:ext>
            </a:extLst>
          </p:cNvPr>
          <p:cNvSpPr>
            <a:spLocks noGrp="1"/>
          </p:cNvSpPr>
          <p:nvPr>
            <p:ph type="body" idx="1"/>
          </p:nvPr>
        </p:nvSpPr>
        <p:spPr/>
        <p:txBody>
          <a:bodyPr/>
          <a:lstStyle/>
          <a:p>
            <a:r>
              <a:rPr lang="en-US" b="0" i="0"/>
              <a:t>Have students open their student guide to the </a:t>
            </a:r>
            <a:r>
              <a:rPr lang="en-US" b="1" i="0"/>
              <a:t>Science Notebook 4A A Sticky Comparison: Planning and Testing Materials </a:t>
            </a:r>
            <a:r>
              <a:rPr lang="en-US" b="0" i="0"/>
              <a:t>section on Page 96 and record which two materials they are testing and make a prediction. </a:t>
            </a:r>
          </a:p>
        </p:txBody>
      </p:sp>
      <p:sp>
        <p:nvSpPr>
          <p:cNvPr id="4" name="Slide Number Placeholder 3">
            <a:extLst>
              <a:ext uri="{FF2B5EF4-FFF2-40B4-BE49-F238E27FC236}">
                <a16:creationId xmlns:a16="http://schemas.microsoft.com/office/drawing/2014/main" id="{40265A97-828A-0032-D638-0353F3150604}"/>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3501674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88061-6806-0790-07C0-B2B41C538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A5EB3-639D-B822-B85B-0B52F03A8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D6EED-F9D5-5F8C-2D12-76F22F1E892A}"/>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F733B3A7-D4E5-6846-D9AA-8CF6B1A44CCF}"/>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3674817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9A4BB-CF6D-0765-4A1D-910B05A2D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FA9DC-70C3-862B-7B69-CE02CCE01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7EB77-8F46-20FC-D590-81949C66E834}"/>
              </a:ext>
            </a:extLst>
          </p:cNvPr>
          <p:cNvSpPr>
            <a:spLocks noGrp="1"/>
          </p:cNvSpPr>
          <p:nvPr>
            <p:ph type="body" idx="1"/>
          </p:nvPr>
        </p:nvSpPr>
        <p:spPr/>
        <p:txBody>
          <a:bodyPr/>
          <a:lstStyle/>
          <a:p>
            <a:r>
              <a:rPr lang="en-US" b="0" i="0"/>
              <a:t>Have students record which material held more birdseed in their student guide </a:t>
            </a:r>
            <a:r>
              <a:rPr lang="en-US" b="1" i="0"/>
              <a:t>Science Notebook 4A A Sticky Comparison: Planning and Testing Materials </a:t>
            </a:r>
            <a:r>
              <a:rPr lang="en-US" b="0" i="0"/>
              <a:t>page. Have students graph their results on the bar graph in their student guide. Have students write the title at the top such as “Stickiest Material for Bird Feeder,” the “Materials Tested” at the bottom and “Number of Seeds” along the side.</a:t>
            </a:r>
          </a:p>
          <a:p>
            <a:endParaRPr lang="en-US" b="0" i="0"/>
          </a:p>
          <a:p>
            <a:r>
              <a:rPr lang="en-US" b="0" i="0"/>
              <a:t>Allow students an opportunity to see other students’/groups’ test results and record results on the bar graph in their </a:t>
            </a:r>
            <a:r>
              <a:rPr lang="en-US" b="1" i="0"/>
              <a:t>Science Notebook 4A A Sticky Comparison</a:t>
            </a:r>
            <a:r>
              <a:rPr lang="en-US" b="0" i="0"/>
              <a:t> page.</a:t>
            </a:r>
          </a:p>
        </p:txBody>
      </p:sp>
      <p:sp>
        <p:nvSpPr>
          <p:cNvPr id="4" name="Slide Number Placeholder 3">
            <a:extLst>
              <a:ext uri="{FF2B5EF4-FFF2-40B4-BE49-F238E27FC236}">
                <a16:creationId xmlns:a16="http://schemas.microsoft.com/office/drawing/2014/main" id="{AA78614F-9229-1CDD-BAFC-DC4196D14957}"/>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3786809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A7A8-AB9D-7D35-4F59-9293FB0C9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498E8-47A7-0834-ABE8-52D9DB0A0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E951C-1C09-F956-8BCE-5A12EF0C0F7B}"/>
              </a:ext>
            </a:extLst>
          </p:cNvPr>
          <p:cNvSpPr>
            <a:spLocks noGrp="1"/>
          </p:cNvSpPr>
          <p:nvPr>
            <p:ph type="body" idx="1"/>
          </p:nvPr>
        </p:nvSpPr>
        <p:spPr/>
        <p:txBody>
          <a:bodyPr/>
          <a:lstStyle/>
          <a:p>
            <a:r>
              <a:rPr lang="en-US" b="0" i="0"/>
              <a:t>Have students read the Read Together 4A Pinecone Feeders: Materials and Properties section on Page 97. </a:t>
            </a:r>
          </a:p>
        </p:txBody>
      </p:sp>
      <p:sp>
        <p:nvSpPr>
          <p:cNvPr id="4" name="Slide Number Placeholder 3">
            <a:extLst>
              <a:ext uri="{FF2B5EF4-FFF2-40B4-BE49-F238E27FC236}">
                <a16:creationId xmlns:a16="http://schemas.microsoft.com/office/drawing/2014/main" id="{F428BDA9-3475-566C-9F3E-BB78CED976C8}"/>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2266552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A4587-8F0B-9F62-8AB6-10299090E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F4BC2-8569-A3C1-5FE6-2527C6101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E3B5D-DA05-4355-A459-61B84C3690D9}"/>
              </a:ext>
            </a:extLst>
          </p:cNvPr>
          <p:cNvSpPr>
            <a:spLocks noGrp="1"/>
          </p:cNvSpPr>
          <p:nvPr>
            <p:ph type="body" idx="1"/>
          </p:nvPr>
        </p:nvSpPr>
        <p:spPr/>
        <p:txBody>
          <a:bodyPr/>
          <a:lstStyle/>
          <a:p>
            <a:r>
              <a:rPr lang="en-US" b="0" i="0"/>
              <a:t>Have students take turns and explain which materials was best suited for sticking to the birdseed.</a:t>
            </a:r>
          </a:p>
        </p:txBody>
      </p:sp>
      <p:sp>
        <p:nvSpPr>
          <p:cNvPr id="4" name="Slide Number Placeholder 3">
            <a:extLst>
              <a:ext uri="{FF2B5EF4-FFF2-40B4-BE49-F238E27FC236}">
                <a16:creationId xmlns:a16="http://schemas.microsoft.com/office/drawing/2014/main" id="{3C460753-F9EE-928B-E004-ABD03BD7395F}"/>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2668990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1265F-FB6D-EB94-D47A-207121412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DB3221-5903-0C20-46ED-22DCB90AD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AC90FF-7557-4E57-0E60-8F780952A451}"/>
              </a:ext>
            </a:extLst>
          </p:cNvPr>
          <p:cNvSpPr>
            <a:spLocks noGrp="1"/>
          </p:cNvSpPr>
          <p:nvPr>
            <p:ph type="body" idx="1"/>
          </p:nvPr>
        </p:nvSpPr>
        <p:spPr/>
        <p:txBody>
          <a:bodyPr/>
          <a:lstStyle/>
          <a:p>
            <a:r>
              <a:rPr lang="en-US" b="0" i="0"/>
              <a:t>(Such as how well you pushed the spoons into the Seeds, how much seed was on the plate, the mount of material used, etc.)</a:t>
            </a:r>
          </a:p>
          <a:p>
            <a:endParaRPr lang="en-US" b="0" i="0"/>
          </a:p>
          <a:p>
            <a:r>
              <a:rPr lang="en-US" b="0" i="0"/>
              <a:t>After all students have shared, lead a class discussion for students to evaluate which material(s) worked the best and give evidence why they think that material worked the best. </a:t>
            </a:r>
          </a:p>
        </p:txBody>
      </p:sp>
      <p:sp>
        <p:nvSpPr>
          <p:cNvPr id="4" name="Slide Number Placeholder 3">
            <a:extLst>
              <a:ext uri="{FF2B5EF4-FFF2-40B4-BE49-F238E27FC236}">
                <a16:creationId xmlns:a16="http://schemas.microsoft.com/office/drawing/2014/main" id="{4C255D9C-2016-6243-2CA2-5F33F4097451}"/>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3072642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C4E8A-BC98-29B5-8B56-5EFD77ACC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7317D-C2FC-4EE5-5E4F-2567345829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567727-9FF2-E16A-DA99-5E946186BED2}"/>
              </a:ext>
            </a:extLst>
          </p:cNvPr>
          <p:cNvSpPr>
            <a:spLocks noGrp="1"/>
          </p:cNvSpPr>
          <p:nvPr>
            <p:ph type="body" idx="1"/>
          </p:nvPr>
        </p:nvSpPr>
        <p:spPr/>
        <p:txBody>
          <a:bodyPr/>
          <a:lstStyle/>
          <a:p>
            <a:r>
              <a:rPr lang="en-US" b="1" i="0"/>
              <a:t>Bird Feeder Engineering Activity</a:t>
            </a:r>
          </a:p>
          <a:p>
            <a:endParaRPr lang="en-US" b="0" i="0"/>
          </a:p>
          <a:p>
            <a:r>
              <a:rPr lang="en-US" b="0" i="0"/>
              <a:t>Each student will receive:</a:t>
            </a:r>
          </a:p>
          <a:p>
            <a:pPr marL="171450" indent="-171450">
              <a:buFont typeface="Arial" panose="020B0604020202020204" pitchFamily="34" charset="0"/>
              <a:buChar char="•"/>
            </a:pPr>
            <a:r>
              <a:rPr lang="en-US" b="0" i="0"/>
              <a:t>Pinecone</a:t>
            </a:r>
          </a:p>
          <a:p>
            <a:pPr marL="171450" indent="-171450">
              <a:buFont typeface="Arial" panose="020B0604020202020204" pitchFamily="34" charset="0"/>
              <a:buChar char="•"/>
            </a:pPr>
            <a:r>
              <a:rPr lang="en-US" b="0" i="0"/>
              <a:t>Bowl or plate</a:t>
            </a:r>
          </a:p>
          <a:p>
            <a:pPr marL="171450" indent="-171450">
              <a:buFont typeface="Arial" panose="020B0604020202020204" pitchFamily="34" charset="0"/>
              <a:buChar char="•"/>
            </a:pPr>
            <a:r>
              <a:rPr lang="en-US" b="0" i="0"/>
              <a:t>Spoon to spread the sticky material</a:t>
            </a:r>
          </a:p>
          <a:p>
            <a:pPr marL="171450" indent="-171450">
              <a:buFont typeface="Arial" panose="020B0604020202020204" pitchFamily="34" charset="0"/>
              <a:buChar char="•"/>
            </a:pPr>
            <a:r>
              <a:rPr lang="en-US" b="0" i="0"/>
              <a:t>36 inches of yarn or string</a:t>
            </a:r>
          </a:p>
          <a:p>
            <a:pPr marL="171450" indent="-171450">
              <a:buFont typeface="Arial" panose="020B0604020202020204" pitchFamily="34" charset="0"/>
              <a:buChar char="•"/>
            </a:pPr>
            <a:r>
              <a:rPr lang="en-US" b="0" i="0"/>
              <a:t>Sticky material the students found worked best</a:t>
            </a:r>
          </a:p>
          <a:p>
            <a:pPr marL="171450" indent="-171450">
              <a:buFont typeface="Arial" panose="020B0604020202020204" pitchFamily="34" charset="0"/>
              <a:buChar char="•"/>
            </a:pPr>
            <a:r>
              <a:rPr lang="en-US" b="0" i="0"/>
              <a:t>½ cup of birdseed per student or group</a:t>
            </a:r>
          </a:p>
          <a:p>
            <a:pPr marL="171450" indent="-171450">
              <a:buFont typeface="Arial" panose="020B0604020202020204" pitchFamily="34" charset="0"/>
              <a:buChar char="•"/>
            </a:pPr>
            <a:endParaRPr lang="en-US" b="0" i="0"/>
          </a:p>
          <a:p>
            <a:pPr marL="0" indent="0">
              <a:buFont typeface="Arial" panose="020B0604020202020204" pitchFamily="34" charset="0"/>
              <a:buNone/>
            </a:pPr>
            <a:r>
              <a:rPr lang="en-US" b="0" i="0"/>
              <a:t>Based on classroom results, students will choose the material they want to stick the birdseed to the pinecone. Only make available the materials with properties best suited to stick to the birdseed based on the testing and that are safe for birds to eat. </a:t>
            </a:r>
          </a:p>
          <a:p>
            <a:pPr marL="0" indent="0">
              <a:buFont typeface="Arial" panose="020B0604020202020204" pitchFamily="34" charset="0"/>
              <a:buNone/>
            </a:pPr>
            <a:endParaRPr lang="en-US" b="0" i="0"/>
          </a:p>
          <a:p>
            <a:pPr marL="0" indent="0">
              <a:buFont typeface="Arial" panose="020B0604020202020204" pitchFamily="34" charset="0"/>
              <a:buNone/>
            </a:pPr>
            <a:r>
              <a:rPr lang="en-US" b="0" i="0"/>
              <a:t>You can either work verbally through the instructions below, or you can distribute the </a:t>
            </a:r>
            <a:r>
              <a:rPr lang="en-US" b="0" i="1"/>
              <a:t>Make a Pinecone Bird Feeder </a:t>
            </a:r>
            <a:r>
              <a:rPr lang="en-US" b="0" i="0"/>
              <a:t>from </a:t>
            </a:r>
            <a:r>
              <a:rPr lang="en-US" b="0" i="1" err="1"/>
              <a:t>Xplor</a:t>
            </a:r>
            <a:r>
              <a:rPr lang="en-US" b="0" i="0"/>
              <a:t> and out but remind students that they are to use their sticky material that they found best. Students should follow these directions. </a:t>
            </a:r>
          </a:p>
          <a:p>
            <a:pPr marL="0" indent="0">
              <a:buFont typeface="Arial" panose="020B0604020202020204" pitchFamily="34" charset="0"/>
              <a:buNone/>
            </a:pPr>
            <a:endParaRPr lang="en-US" b="0" i="0"/>
          </a:p>
          <a:p>
            <a:pPr marL="228600" indent="-228600">
              <a:buFont typeface="Arial" panose="020B0604020202020204" pitchFamily="34" charset="0"/>
              <a:buAutoNum type="arabicPeriod"/>
            </a:pPr>
            <a:r>
              <a:rPr lang="en-US" b="0" i="0"/>
              <a:t>Tie the middle of a piece of cotton string or yarn around the top of the pinecone so it cannot be pulled off. The ends of the cotton string or yarn will later be tied around a tree branch. </a:t>
            </a:r>
            <a:r>
              <a:rPr lang="en-US" b="1" i="0"/>
              <a:t>Note: </a:t>
            </a:r>
            <a:r>
              <a:rPr lang="en-US" b="0" i="0"/>
              <a:t>Tying pinecone feeders snugly against a tree branch allows birds to perch on the branch to take seeds from the feeder. If the feeder hangs down below the branch, birds will have trouble landing to remove the seed. You can also tie a stick to the bottom of the pinecone feeder at this first stage of the bird feeder building process to allow birds to land.</a:t>
            </a:r>
          </a:p>
          <a:p>
            <a:pPr marL="228600" indent="-228600">
              <a:buFont typeface="Arial" panose="020B0604020202020204" pitchFamily="34" charset="0"/>
              <a:buAutoNum type="arabicPeriod"/>
            </a:pPr>
            <a:r>
              <a:rPr lang="en-US" b="0" i="0"/>
              <a:t>Use the spoon to spread the sticky material on the pinecone evenly.</a:t>
            </a:r>
          </a:p>
          <a:p>
            <a:pPr marL="228600" indent="-228600">
              <a:buFont typeface="Arial" panose="020B0604020202020204" pitchFamily="34" charset="0"/>
              <a:buAutoNum type="arabicPeriod"/>
            </a:pPr>
            <a:r>
              <a:rPr lang="en-US" b="0" i="0"/>
              <a:t>Pour a small cup of birdseed on a plate and roll the pinecone on the plate until it sticks to all the birdseed it can.</a:t>
            </a:r>
          </a:p>
          <a:p>
            <a:pPr marL="228600" indent="-228600">
              <a:buFont typeface="Arial" panose="020B0604020202020204" pitchFamily="34" charset="0"/>
              <a:buAutoNum type="arabicPeriod"/>
            </a:pPr>
            <a:r>
              <a:rPr lang="en-US" b="0" i="0"/>
              <a:t>Leave the pinecone bird feeder on the plate for several hours for the material to harden.</a:t>
            </a:r>
          </a:p>
        </p:txBody>
      </p:sp>
      <p:sp>
        <p:nvSpPr>
          <p:cNvPr id="4" name="Slide Number Placeholder 3">
            <a:extLst>
              <a:ext uri="{FF2B5EF4-FFF2-40B4-BE49-F238E27FC236}">
                <a16:creationId xmlns:a16="http://schemas.microsoft.com/office/drawing/2014/main" id="{306D752E-C078-B0C1-E16A-A720DE98F229}"/>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1770405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2A0A2-1520-30B7-0667-3B58C0969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10B871-6AA2-C832-4DAF-E88C6FCBF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461C0-4882-341E-F714-DB91185889D3}"/>
              </a:ext>
            </a:extLst>
          </p:cNvPr>
          <p:cNvSpPr>
            <a:spLocks noGrp="1"/>
          </p:cNvSpPr>
          <p:nvPr>
            <p:ph type="body" idx="1"/>
          </p:nvPr>
        </p:nvSpPr>
        <p:spPr/>
        <p:txBody>
          <a:bodyPr/>
          <a:lstStyle/>
          <a:p>
            <a:r>
              <a:rPr lang="en-US" b="0" i="0"/>
              <a:t>5. Instruct students to draw a picture of their pinecone bird feeder and then label the materials used in their student guide </a:t>
            </a:r>
            <a:r>
              <a:rPr lang="en-US" b="1" i="0"/>
              <a:t>Draw It! 4A Bird Feeder Engineering: Create, Test, Improve</a:t>
            </a:r>
            <a:r>
              <a:rPr lang="en-US" b="0" i="0"/>
              <a:t> section on Page 98. </a:t>
            </a:r>
          </a:p>
        </p:txBody>
      </p:sp>
      <p:sp>
        <p:nvSpPr>
          <p:cNvPr id="4" name="Slide Number Placeholder 3">
            <a:extLst>
              <a:ext uri="{FF2B5EF4-FFF2-40B4-BE49-F238E27FC236}">
                <a16:creationId xmlns:a16="http://schemas.microsoft.com/office/drawing/2014/main" id="{5FB530CB-D942-4981-9298-38A18A84E595}"/>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1482070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9056E-AF89-5783-99C2-FBF5519CB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7AF1C-0FE3-87A9-5569-7C772BF54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CB8C9-3126-6690-9ADB-BB213E1E2EE1}"/>
              </a:ext>
            </a:extLst>
          </p:cNvPr>
          <p:cNvSpPr>
            <a:spLocks noGrp="1"/>
          </p:cNvSpPr>
          <p:nvPr>
            <p:ph type="body" idx="1"/>
          </p:nvPr>
        </p:nvSpPr>
        <p:spPr/>
        <p:txBody>
          <a:bodyPr/>
          <a:lstStyle/>
          <a:p>
            <a:r>
              <a:rPr lang="en-US" b="0" i="0"/>
              <a:t>6. Distribute 2-inch by 2-inch Square Cutouts handout to each student. Have them cut out the square, leaving the hole of the square, then have them hold the paper to the feeder and count the number of seeds in the 2-inch by 2-inch square hold. Students should record the number of seeds under Test 1 in their student guide </a:t>
            </a:r>
            <a:r>
              <a:rPr lang="en-US" b="1" i="0"/>
              <a:t>Science Notebook 4A Bird Feeder Engineering: Create, Test, Improve </a:t>
            </a:r>
            <a:r>
              <a:rPr lang="en-US" b="0" i="0"/>
              <a:t>on Page 99.</a:t>
            </a:r>
          </a:p>
        </p:txBody>
      </p:sp>
      <p:sp>
        <p:nvSpPr>
          <p:cNvPr id="4" name="Slide Number Placeholder 3">
            <a:extLst>
              <a:ext uri="{FF2B5EF4-FFF2-40B4-BE49-F238E27FC236}">
                <a16:creationId xmlns:a16="http://schemas.microsoft.com/office/drawing/2014/main" id="{F34B43A7-598E-8433-F449-2780EA98B07F}"/>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334817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759F4-2ABB-D77F-D1B6-ABF208C98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D8406-181B-E41F-8C4F-D7476165D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6E063-3FCD-0CD4-28FD-261C27D5BCE7}"/>
              </a:ext>
            </a:extLst>
          </p:cNvPr>
          <p:cNvSpPr>
            <a:spLocks noGrp="1"/>
          </p:cNvSpPr>
          <p:nvPr>
            <p:ph type="body" idx="1"/>
          </p:nvPr>
        </p:nvSpPr>
        <p:spPr/>
        <p:txBody>
          <a:bodyPr/>
          <a:lstStyle/>
          <a:p>
            <a:r>
              <a:rPr lang="en-US"/>
              <a:t>Animal in Picture: Mourning dove on nest</a:t>
            </a:r>
            <a:endParaRPr lang="en-US" i="0"/>
          </a:p>
        </p:txBody>
      </p:sp>
      <p:sp>
        <p:nvSpPr>
          <p:cNvPr id="4" name="Slide Number Placeholder 3">
            <a:extLst>
              <a:ext uri="{FF2B5EF4-FFF2-40B4-BE49-F238E27FC236}">
                <a16:creationId xmlns:a16="http://schemas.microsoft.com/office/drawing/2014/main" id="{B81A5220-9CF3-4A7C-133C-2B051E1325ED}"/>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1056307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3F4E6-A1C9-3B33-26DA-0BD437307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F3DAC-8DD6-99A9-AE2E-DBF0CB445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E9722-1345-5A8B-625E-9AA7BA084348}"/>
              </a:ext>
            </a:extLst>
          </p:cNvPr>
          <p:cNvSpPr>
            <a:spLocks noGrp="1"/>
          </p:cNvSpPr>
          <p:nvPr>
            <p:ph type="body" idx="1"/>
          </p:nvPr>
        </p:nvSpPr>
        <p:spPr/>
        <p:txBody>
          <a:bodyPr/>
          <a:lstStyle/>
          <a:p>
            <a:r>
              <a:rPr lang="en-US" b="0" i="0"/>
              <a:t>7. </a:t>
            </a:r>
            <a:r>
              <a:rPr lang="en-US" b="1" i="0"/>
              <a:t>How many seeds stuck to your feeder within your 2-inch by 2-inch square? </a:t>
            </a:r>
            <a:r>
              <a:rPr lang="en-US" b="0" i="0"/>
              <a:t>Write the number on the board and determine who had the most seeds stick to their feeder. </a:t>
            </a:r>
            <a:r>
              <a:rPr lang="en-US" b="1" i="0"/>
              <a:t>Why?</a:t>
            </a:r>
          </a:p>
        </p:txBody>
      </p:sp>
      <p:sp>
        <p:nvSpPr>
          <p:cNvPr id="4" name="Slide Number Placeholder 3">
            <a:extLst>
              <a:ext uri="{FF2B5EF4-FFF2-40B4-BE49-F238E27FC236}">
                <a16:creationId xmlns:a16="http://schemas.microsoft.com/office/drawing/2014/main" id="{4306816A-C158-77BA-83EB-1F864451AB46}"/>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298345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BC745-4B3D-B709-65DC-7748DBDE8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9D919-F93D-E410-63A8-8EC15F47EC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B5CFA-DD97-02CC-9FF3-F5655D6BECC6}"/>
              </a:ext>
            </a:extLst>
          </p:cNvPr>
          <p:cNvSpPr>
            <a:spLocks noGrp="1"/>
          </p:cNvSpPr>
          <p:nvPr>
            <p:ph type="body" idx="1"/>
          </p:nvPr>
        </p:nvSpPr>
        <p:spPr/>
        <p:txBody>
          <a:bodyPr/>
          <a:lstStyle/>
          <a:p>
            <a:r>
              <a:rPr lang="en-US" b="0" i="0"/>
              <a:t>8. Students can place the pinecone feeders outside by tying the directly to a low tree branch or hanging them from the branch if the student tied a small stick to the bottom of the pinecone. This can be done in the schoolyard, outdoor classroom, local park (if permission is granted), or students can take their pinecone bird feeders home to tie to a tree branch.</a:t>
            </a:r>
          </a:p>
          <a:p>
            <a:endParaRPr lang="en-US" b="0" i="0"/>
          </a:p>
          <a:p>
            <a:r>
              <a:rPr lang="en-US" b="0" i="0"/>
              <a:t>9. Allow students to observe and record different birds that come to the feeder.</a:t>
            </a:r>
          </a:p>
          <a:p>
            <a:endParaRPr lang="en-US" b="0" i="0"/>
          </a:p>
          <a:p>
            <a:r>
              <a:rPr lang="en-US" b="0" i="0"/>
              <a:t>10. After 3 days, have students record the number of seeds left on their feeder within their 2-inch by 2-inch square into their student guide </a:t>
            </a:r>
            <a:r>
              <a:rPr lang="en-US" b="1" i="0"/>
              <a:t>Science Notebook 4A Bird Feeder Engineering: Create, Test, Improve </a:t>
            </a:r>
            <a:r>
              <a:rPr lang="en-US" b="0" i="0"/>
              <a:t>page. Have students compare their results. Record the numbers on the board. </a:t>
            </a:r>
          </a:p>
        </p:txBody>
      </p:sp>
      <p:sp>
        <p:nvSpPr>
          <p:cNvPr id="4" name="Slide Number Placeholder 3">
            <a:extLst>
              <a:ext uri="{FF2B5EF4-FFF2-40B4-BE49-F238E27FC236}">
                <a16:creationId xmlns:a16="http://schemas.microsoft.com/office/drawing/2014/main" id="{B81D32EB-5A4C-1A81-15E9-47DC7825F435}"/>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639134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757D8-3B98-A028-9405-59DAD8625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72A402-7E42-FB19-95C6-ACE8E2448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E56A01-3EF8-6690-D3D8-A92C6F9017C9}"/>
              </a:ext>
            </a:extLst>
          </p:cNvPr>
          <p:cNvSpPr>
            <a:spLocks noGrp="1"/>
          </p:cNvSpPr>
          <p:nvPr>
            <p:ph type="body" idx="1"/>
          </p:nvPr>
        </p:nvSpPr>
        <p:spPr/>
        <p:txBody>
          <a:bodyPr/>
          <a:lstStyle/>
          <a:p>
            <a:r>
              <a:rPr lang="en-US" b="0" i="0"/>
              <a:t>Based on this information, allow students time to build another feeder, conduct the same test, and record the results.</a:t>
            </a:r>
          </a:p>
        </p:txBody>
      </p:sp>
      <p:sp>
        <p:nvSpPr>
          <p:cNvPr id="4" name="Slide Number Placeholder 3">
            <a:extLst>
              <a:ext uri="{FF2B5EF4-FFF2-40B4-BE49-F238E27FC236}">
                <a16:creationId xmlns:a16="http://schemas.microsoft.com/office/drawing/2014/main" id="{0DE8D8BC-941C-9EFF-817E-3AB5364AB3B4}"/>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322543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4610E-AC30-230D-670C-B09754126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EC270-CD47-6986-7335-E4ED78025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D158B-9084-A997-9F5D-786CEAFA371B}"/>
              </a:ext>
            </a:extLst>
          </p:cNvPr>
          <p:cNvSpPr>
            <a:spLocks noGrp="1"/>
          </p:cNvSpPr>
          <p:nvPr>
            <p:ph type="body" idx="1"/>
          </p:nvPr>
        </p:nvSpPr>
        <p:spPr/>
        <p:txBody>
          <a:bodyPr/>
          <a:lstStyle/>
          <a:p>
            <a:r>
              <a:rPr lang="en-US" b="1" dirty="0"/>
              <a:t>Guiding Question: </a:t>
            </a:r>
            <a:r>
              <a:rPr lang="en-US" dirty="0"/>
              <a:t>How do materials in a pinecone feeder affect the amount of birdseed that sticks to it?</a:t>
            </a:r>
          </a:p>
          <a:p>
            <a:endParaRPr lang="en-US" dirty="0"/>
          </a:p>
          <a:p>
            <a:r>
              <a:rPr lang="en-US" dirty="0"/>
              <a:t>After</a:t>
            </a:r>
            <a:r>
              <a:rPr lang="en-US" b="0" i="0" dirty="0"/>
              <a:t> exploring the concept of assessing the best materials for bird feeders to hold seeds, have students open their student guides to the </a:t>
            </a:r>
            <a:r>
              <a:rPr lang="en-US" b="1" i="0" dirty="0"/>
              <a:t>Draw It! </a:t>
            </a:r>
            <a:r>
              <a:rPr lang="en-US" b="0" i="0" dirty="0"/>
              <a:t>And </a:t>
            </a:r>
            <a:r>
              <a:rPr lang="en-US" b="1" i="0" dirty="0"/>
              <a:t>Science Notebook 4A Bird Feeder Engineering: Evaluate and Share </a:t>
            </a:r>
            <a:r>
              <a:rPr lang="en-US" b="0" i="0" dirty="0"/>
              <a:t>section on pages 100-101 and complete the exercises.</a:t>
            </a:r>
            <a:endParaRPr lang="en-US" dirty="0"/>
          </a:p>
        </p:txBody>
      </p:sp>
      <p:sp>
        <p:nvSpPr>
          <p:cNvPr id="4" name="Slide Number Placeholder 3">
            <a:extLst>
              <a:ext uri="{FF2B5EF4-FFF2-40B4-BE49-F238E27FC236}">
                <a16:creationId xmlns:a16="http://schemas.microsoft.com/office/drawing/2014/main" id="{9203C22B-431D-D49A-72B2-74A573DBD431}"/>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3761146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139FC-D13D-39B7-E1D8-F56695C00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5FFB4-9EF0-8B64-7012-7ADDAE89D6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1779CC-C819-C320-6542-ABD362019368}"/>
              </a:ext>
            </a:extLst>
          </p:cNvPr>
          <p:cNvSpPr>
            <a:spLocks noGrp="1"/>
          </p:cNvSpPr>
          <p:nvPr>
            <p:ph type="body" idx="1"/>
          </p:nvPr>
        </p:nvSpPr>
        <p:spPr/>
        <p:txBody>
          <a:bodyPr/>
          <a:lstStyle/>
          <a:p>
            <a:r>
              <a:rPr lang="en-US" b="1" i="0" dirty="0"/>
              <a:t>Rubric:</a:t>
            </a:r>
            <a:endParaRPr lang="en-US" dirty="0"/>
          </a:p>
          <a:p>
            <a:pPr marL="171450" indent="-171450">
              <a:buFont typeface="Arial" panose="020B0604020202020204" pitchFamily="34" charset="0"/>
              <a:buChar char="•"/>
            </a:pPr>
            <a:r>
              <a:rPr lang="en-US" b="0" i="0" dirty="0"/>
              <a:t>3 (Exceeds) – Student correctly explains the problem they needed to solve, displays and demonstrates the bird feeder they built, explains 1-2 ways they their model worked and 1-2 ways why their model did not work. Student fills in all the blanks correctly.</a:t>
            </a:r>
          </a:p>
          <a:p>
            <a:pPr marL="171450" indent="-171450">
              <a:buFont typeface="Arial" panose="020B0604020202020204" pitchFamily="34" charset="0"/>
              <a:buChar char="•"/>
            </a:pPr>
            <a:r>
              <a:rPr lang="en-US" b="0" i="0" dirty="0"/>
              <a:t>2 (Meets) – Student somewhat correctly explains the problem they needed to solve, somewhat displays and demonstrates the bird feeder they built, somewhat explains 1-2 ways why their model worked and 1-2 ways why their model did not work. Student fills in some of the blanks correctly.</a:t>
            </a:r>
          </a:p>
          <a:p>
            <a:pPr marL="171450" indent="-171450">
              <a:buFont typeface="Arial" panose="020B0604020202020204" pitchFamily="34" charset="0"/>
              <a:buChar char="•"/>
            </a:pPr>
            <a:r>
              <a:rPr lang="en-US" b="0" i="0" dirty="0"/>
              <a:t>1 (Doesn’t Meet) – Student does not correctly explain the problem they needed to solve, does not display or demonstrate the bird feeder they built, does not explain 1-2 ways why their model worked and 1-2 ways why their model did not work. Student does not fill in the blanks correctly.</a:t>
            </a:r>
          </a:p>
        </p:txBody>
      </p:sp>
      <p:sp>
        <p:nvSpPr>
          <p:cNvPr id="4" name="Slide Number Placeholder 3">
            <a:extLst>
              <a:ext uri="{FF2B5EF4-FFF2-40B4-BE49-F238E27FC236}">
                <a16:creationId xmlns:a16="http://schemas.microsoft.com/office/drawing/2014/main" id="{FFB08036-4FE4-85CF-0E68-662156141A64}"/>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1109687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DE0E9-7BCF-21CD-3DC2-CCEAEF912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2ABB1-3AA1-8502-95C5-77A0EC80C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29379-7B7C-6E26-F7E2-344AF9AD745C}"/>
              </a:ext>
            </a:extLst>
          </p:cNvPr>
          <p:cNvSpPr>
            <a:spLocks noGrp="1"/>
          </p:cNvSpPr>
          <p:nvPr>
            <p:ph type="body" idx="1"/>
          </p:nvPr>
        </p:nvSpPr>
        <p:spPr/>
        <p:txBody>
          <a:bodyPr/>
          <a:lstStyle/>
          <a:p>
            <a:r>
              <a:rPr lang="en-US" b="1" i="0"/>
              <a:t>Teacher Note: </a:t>
            </a:r>
            <a:r>
              <a:rPr lang="en-US" i="0"/>
              <a:t>This activity works best in winter when the weather has turned cold. Repeat this activity in the schoolyard or on a field experience throughout fall, winter, and spring. Have students make the same observations of birds and write and draw the types and number of birds they observe. Watch the Backyard Bird Feeding Video from the MDC Teacher Portal.</a:t>
            </a:r>
          </a:p>
        </p:txBody>
      </p:sp>
      <p:sp>
        <p:nvSpPr>
          <p:cNvPr id="4" name="Slide Number Placeholder 3">
            <a:extLst>
              <a:ext uri="{FF2B5EF4-FFF2-40B4-BE49-F238E27FC236}">
                <a16:creationId xmlns:a16="http://schemas.microsoft.com/office/drawing/2014/main" id="{C875EC3B-525A-0C91-8C61-2554CC86A78A}"/>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74351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B691-EE0D-F862-0B30-8382D2A07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0B7B2-BEB5-F853-257E-3E30E0A103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DA421-68DB-1618-ECA8-687A6499925B}"/>
              </a:ext>
            </a:extLst>
          </p:cNvPr>
          <p:cNvSpPr>
            <a:spLocks noGrp="1"/>
          </p:cNvSpPr>
          <p:nvPr>
            <p:ph type="body" idx="1"/>
          </p:nvPr>
        </p:nvSpPr>
        <p:spPr/>
        <p:txBody>
          <a:bodyPr/>
          <a:lstStyle/>
          <a:p>
            <a:r>
              <a:rPr lang="en-US"/>
              <a:t>Animal in Picture: downy woodpecker</a:t>
            </a:r>
            <a:endParaRPr lang="en-US" i="0"/>
          </a:p>
        </p:txBody>
      </p:sp>
      <p:sp>
        <p:nvSpPr>
          <p:cNvPr id="4" name="Slide Number Placeholder 3">
            <a:extLst>
              <a:ext uri="{FF2B5EF4-FFF2-40B4-BE49-F238E27FC236}">
                <a16:creationId xmlns:a16="http://schemas.microsoft.com/office/drawing/2014/main" id="{F8728890-67F0-46F1-933D-D7C4710B74CC}"/>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283477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51EC7-BC61-E2D0-9683-D41FF4C8D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11D03-8BC6-7B12-C9F3-945654D9E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D4221-9166-878C-ED2D-F9035891A6CD}"/>
              </a:ext>
            </a:extLst>
          </p:cNvPr>
          <p:cNvSpPr>
            <a:spLocks noGrp="1"/>
          </p:cNvSpPr>
          <p:nvPr>
            <p:ph type="body" idx="1"/>
          </p:nvPr>
        </p:nvSpPr>
        <p:spPr/>
        <p:txBody>
          <a:bodyPr/>
          <a:lstStyle/>
          <a:p>
            <a:r>
              <a:rPr lang="en-US" i="1"/>
              <a:t>Today we will become engineers and build a pinecone feeder to attract birds by testing materials first. </a:t>
            </a:r>
            <a:r>
              <a:rPr lang="en-US" i="0"/>
              <a:t>Have students turn to their </a:t>
            </a:r>
            <a:r>
              <a:rPr lang="en-US" b="1" i="0"/>
              <a:t>Lesson 4A Building a Better Bird Feeder </a:t>
            </a:r>
            <a:r>
              <a:rPr lang="en-US" i="0"/>
              <a:t>introduction on Page 94. </a:t>
            </a:r>
            <a:r>
              <a:rPr lang="en-US" b="1" i="0"/>
              <a:t>What is the question we are asking or the problem we are trying to solve? </a:t>
            </a:r>
            <a:r>
              <a:rPr lang="en-US" i="0"/>
              <a:t>(How do materials in a pinecone feeder affect the amount of birdseed that sticks to it?) Bird feeder activity continues under Explore on next page.</a:t>
            </a:r>
          </a:p>
        </p:txBody>
      </p:sp>
      <p:sp>
        <p:nvSpPr>
          <p:cNvPr id="4" name="Slide Number Placeholder 3">
            <a:extLst>
              <a:ext uri="{FF2B5EF4-FFF2-40B4-BE49-F238E27FC236}">
                <a16:creationId xmlns:a16="http://schemas.microsoft.com/office/drawing/2014/main" id="{25507FD0-878C-3ED3-E358-ABF4ACB7FAA0}"/>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427477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47B34-1920-DB9B-CDE0-440B6E861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015F4-376F-55F3-98D1-D992CDF94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51B42-E081-50B4-5097-3940CDD37D07}"/>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6C5B6602-78E9-DE14-9150-CF8A87C8F359}"/>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3598904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D0852-AD17-8D6D-8AA5-F5A86FE409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34151-FE42-38C6-6377-D38604B44D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D5C16-F084-94B5-012A-3733ED94BA6F}"/>
              </a:ext>
            </a:extLst>
          </p:cNvPr>
          <p:cNvSpPr>
            <a:spLocks noGrp="1"/>
          </p:cNvSpPr>
          <p:nvPr>
            <p:ph type="body" idx="1"/>
          </p:nvPr>
        </p:nvSpPr>
        <p:spPr/>
        <p:txBody>
          <a:bodyPr/>
          <a:lstStyle/>
          <a:p>
            <a:r>
              <a:rPr lang="en-US" i="1"/>
              <a:t>Let’s learn to bird! First, we need field guides to help us identify different types of birds we may see. </a:t>
            </a:r>
            <a:r>
              <a:rPr lang="en-US" i="0"/>
              <a:t>Provide the </a:t>
            </a:r>
            <a:r>
              <a:rPr lang="en-US" i="1"/>
              <a:t>You Discover Backyard Birds Field Guide Booklet </a:t>
            </a:r>
            <a:r>
              <a:rPr lang="en-US" i="0"/>
              <a:t>from the </a:t>
            </a:r>
            <a:r>
              <a:rPr lang="en-US" i="1"/>
              <a:t>MDC Teacher Portal </a:t>
            </a:r>
            <a:r>
              <a:rPr lang="en-US" i="0"/>
              <a:t>and a </a:t>
            </a:r>
            <a:r>
              <a:rPr lang="en-US" i="1"/>
              <a:t>Feeding backyard Birds </a:t>
            </a:r>
            <a:r>
              <a:rPr lang="en-US" i="0"/>
              <a:t>poster to identify birds.</a:t>
            </a:r>
          </a:p>
        </p:txBody>
      </p:sp>
      <p:sp>
        <p:nvSpPr>
          <p:cNvPr id="4" name="Slide Number Placeholder 3">
            <a:extLst>
              <a:ext uri="{FF2B5EF4-FFF2-40B4-BE49-F238E27FC236}">
                <a16:creationId xmlns:a16="http://schemas.microsoft.com/office/drawing/2014/main" id="{D69AFEDC-CBE1-FA91-2452-F98D5446E3DF}"/>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48257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B4EAF-E8FF-CB8C-F07E-8E91E2F43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A68BE-9BE5-05E7-BBFC-47F804010A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D1207-9582-222D-0091-485817A858CA}"/>
              </a:ext>
            </a:extLst>
          </p:cNvPr>
          <p:cNvSpPr>
            <a:spLocks noGrp="1"/>
          </p:cNvSpPr>
          <p:nvPr>
            <p:ph type="body" idx="1"/>
          </p:nvPr>
        </p:nvSpPr>
        <p:spPr/>
        <p:txBody>
          <a:bodyPr/>
          <a:lstStyle/>
          <a:p>
            <a:r>
              <a:rPr lang="en-US"/>
              <a:t>Animal in Picture: indigo bunting</a:t>
            </a:r>
            <a:endParaRPr lang="en-US" i="0"/>
          </a:p>
        </p:txBody>
      </p:sp>
      <p:sp>
        <p:nvSpPr>
          <p:cNvPr id="4" name="Slide Number Placeholder 3">
            <a:extLst>
              <a:ext uri="{FF2B5EF4-FFF2-40B4-BE49-F238E27FC236}">
                <a16:creationId xmlns:a16="http://schemas.microsoft.com/office/drawing/2014/main" id="{67A54F62-4E30-0E51-1FC8-6C77444E3D7B}"/>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233617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1D42D-28D8-6320-0B0F-2EED57EB81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CBDB1B-6F86-3574-0FD9-851260906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C4E50F-6707-AEF4-62A9-B3857EDDB453}"/>
              </a:ext>
            </a:extLst>
          </p:cNvPr>
          <p:cNvSpPr>
            <a:spLocks noGrp="1"/>
          </p:cNvSpPr>
          <p:nvPr>
            <p:ph type="dt" sz="half" idx="10"/>
          </p:nvPr>
        </p:nvSpPr>
        <p:spPr/>
        <p:txBody>
          <a:bodyPr/>
          <a:lstStyle/>
          <a:p>
            <a:fld id="{0DCEAD88-0C11-4F8D-BDB4-97DDBF59326C}" type="datetimeFigureOut">
              <a:rPr lang="en-US" smtClean="0"/>
              <a:t>8/27/2025</a:t>
            </a:fld>
            <a:endParaRPr lang="en-US"/>
          </a:p>
        </p:txBody>
      </p:sp>
      <p:sp>
        <p:nvSpPr>
          <p:cNvPr id="5" name="Footer Placeholder 4">
            <a:extLst>
              <a:ext uri="{FF2B5EF4-FFF2-40B4-BE49-F238E27FC236}">
                <a16:creationId xmlns:a16="http://schemas.microsoft.com/office/drawing/2014/main" id="{F910DF1D-7199-D716-B1CD-C338AC2D9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18F0E-35B2-DF8D-7994-E08BA83CC7CA}"/>
              </a:ext>
            </a:extLst>
          </p:cNvPr>
          <p:cNvSpPr>
            <a:spLocks noGrp="1"/>
          </p:cNvSpPr>
          <p:nvPr>
            <p:ph type="sldNum" sz="quarter" idx="12"/>
          </p:nvPr>
        </p:nvSpPr>
        <p:spPr/>
        <p:txBody>
          <a:bodyPr/>
          <a:lstStyle/>
          <a:p>
            <a:fld id="{43FF504C-44E1-4D5F-82EE-3EE51D9AFEEA}" type="slidenum">
              <a:rPr lang="en-US" smtClean="0"/>
              <a:t>‹#›</a:t>
            </a:fld>
            <a:endParaRPr lang="en-US"/>
          </a:p>
        </p:txBody>
      </p:sp>
    </p:spTree>
    <p:extLst>
      <p:ext uri="{BB962C8B-B14F-4D97-AF65-F5344CB8AC3E}">
        <p14:creationId xmlns:p14="http://schemas.microsoft.com/office/powerpoint/2010/main" val="116053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93E3-5466-7D4D-3206-07A3007DB0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224B9B-995E-F835-B088-4931B35842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4EAF9-F182-CAB5-B7FE-84D9A7C96666}"/>
              </a:ext>
            </a:extLst>
          </p:cNvPr>
          <p:cNvSpPr>
            <a:spLocks noGrp="1"/>
          </p:cNvSpPr>
          <p:nvPr>
            <p:ph type="dt" sz="half" idx="10"/>
          </p:nvPr>
        </p:nvSpPr>
        <p:spPr/>
        <p:txBody>
          <a:bodyPr/>
          <a:lstStyle/>
          <a:p>
            <a:fld id="{0DCEAD88-0C11-4F8D-BDB4-97DDBF59326C}" type="datetimeFigureOut">
              <a:rPr lang="en-US" smtClean="0"/>
              <a:t>8/27/2025</a:t>
            </a:fld>
            <a:endParaRPr lang="en-US"/>
          </a:p>
        </p:txBody>
      </p:sp>
      <p:sp>
        <p:nvSpPr>
          <p:cNvPr id="5" name="Footer Placeholder 4">
            <a:extLst>
              <a:ext uri="{FF2B5EF4-FFF2-40B4-BE49-F238E27FC236}">
                <a16:creationId xmlns:a16="http://schemas.microsoft.com/office/drawing/2014/main" id="{48B49F3D-E7B7-B8B4-C145-6A7411C18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0B547-4621-03B9-F71C-CA12939282E5}"/>
              </a:ext>
            </a:extLst>
          </p:cNvPr>
          <p:cNvSpPr>
            <a:spLocks noGrp="1"/>
          </p:cNvSpPr>
          <p:nvPr>
            <p:ph type="sldNum" sz="quarter" idx="12"/>
          </p:nvPr>
        </p:nvSpPr>
        <p:spPr/>
        <p:txBody>
          <a:bodyPr/>
          <a:lstStyle/>
          <a:p>
            <a:fld id="{43FF504C-44E1-4D5F-82EE-3EE51D9AFEEA}" type="slidenum">
              <a:rPr lang="en-US" smtClean="0"/>
              <a:t>‹#›</a:t>
            </a:fld>
            <a:endParaRPr lang="en-US"/>
          </a:p>
        </p:txBody>
      </p:sp>
    </p:spTree>
    <p:extLst>
      <p:ext uri="{BB962C8B-B14F-4D97-AF65-F5344CB8AC3E}">
        <p14:creationId xmlns:p14="http://schemas.microsoft.com/office/powerpoint/2010/main" val="129224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2C1C6-0639-B31B-F323-9E2F16A358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829889-12E5-7F4B-67DC-280A7F68E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B0FE2-7042-C283-DCCC-5602C9BB1273}"/>
              </a:ext>
            </a:extLst>
          </p:cNvPr>
          <p:cNvSpPr>
            <a:spLocks noGrp="1"/>
          </p:cNvSpPr>
          <p:nvPr>
            <p:ph type="dt" sz="half" idx="10"/>
          </p:nvPr>
        </p:nvSpPr>
        <p:spPr/>
        <p:txBody>
          <a:bodyPr/>
          <a:lstStyle/>
          <a:p>
            <a:fld id="{0DCEAD88-0C11-4F8D-BDB4-97DDBF59326C}" type="datetimeFigureOut">
              <a:rPr lang="en-US" smtClean="0"/>
              <a:t>8/27/2025</a:t>
            </a:fld>
            <a:endParaRPr lang="en-US"/>
          </a:p>
        </p:txBody>
      </p:sp>
      <p:sp>
        <p:nvSpPr>
          <p:cNvPr id="5" name="Footer Placeholder 4">
            <a:extLst>
              <a:ext uri="{FF2B5EF4-FFF2-40B4-BE49-F238E27FC236}">
                <a16:creationId xmlns:a16="http://schemas.microsoft.com/office/drawing/2014/main" id="{FF728C43-2681-AD67-B06A-CE969D937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6C3F7-9905-AC8F-AD00-9BB474CD0E0C}"/>
              </a:ext>
            </a:extLst>
          </p:cNvPr>
          <p:cNvSpPr>
            <a:spLocks noGrp="1"/>
          </p:cNvSpPr>
          <p:nvPr>
            <p:ph type="sldNum" sz="quarter" idx="12"/>
          </p:nvPr>
        </p:nvSpPr>
        <p:spPr/>
        <p:txBody>
          <a:bodyPr/>
          <a:lstStyle/>
          <a:p>
            <a:fld id="{43FF504C-44E1-4D5F-82EE-3EE51D9AFEEA}" type="slidenum">
              <a:rPr lang="en-US" smtClean="0"/>
              <a:t>‹#›</a:t>
            </a:fld>
            <a:endParaRPr lang="en-US"/>
          </a:p>
        </p:txBody>
      </p:sp>
    </p:spTree>
    <p:extLst>
      <p:ext uri="{BB962C8B-B14F-4D97-AF65-F5344CB8AC3E}">
        <p14:creationId xmlns:p14="http://schemas.microsoft.com/office/powerpoint/2010/main" val="75663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60E7-72BB-47A8-5CB0-C663A2A05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E1389-83FF-5311-A6CB-1948A7D69E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F395E-F365-7448-193B-0B705BAB6A2D}"/>
              </a:ext>
            </a:extLst>
          </p:cNvPr>
          <p:cNvSpPr>
            <a:spLocks noGrp="1"/>
          </p:cNvSpPr>
          <p:nvPr>
            <p:ph type="dt" sz="half" idx="10"/>
          </p:nvPr>
        </p:nvSpPr>
        <p:spPr/>
        <p:txBody>
          <a:bodyPr/>
          <a:lstStyle/>
          <a:p>
            <a:fld id="{0DCEAD88-0C11-4F8D-BDB4-97DDBF59326C}" type="datetimeFigureOut">
              <a:rPr lang="en-US" smtClean="0"/>
              <a:t>8/27/2025</a:t>
            </a:fld>
            <a:endParaRPr lang="en-US"/>
          </a:p>
        </p:txBody>
      </p:sp>
      <p:sp>
        <p:nvSpPr>
          <p:cNvPr id="5" name="Footer Placeholder 4">
            <a:extLst>
              <a:ext uri="{FF2B5EF4-FFF2-40B4-BE49-F238E27FC236}">
                <a16:creationId xmlns:a16="http://schemas.microsoft.com/office/drawing/2014/main" id="{B4302BE9-061E-FE56-113E-FF97DC365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EAA77-D84E-C956-9578-7998749F494D}"/>
              </a:ext>
            </a:extLst>
          </p:cNvPr>
          <p:cNvSpPr>
            <a:spLocks noGrp="1"/>
          </p:cNvSpPr>
          <p:nvPr>
            <p:ph type="sldNum" sz="quarter" idx="12"/>
          </p:nvPr>
        </p:nvSpPr>
        <p:spPr/>
        <p:txBody>
          <a:bodyPr/>
          <a:lstStyle/>
          <a:p>
            <a:fld id="{43FF504C-44E1-4D5F-82EE-3EE51D9AFEEA}" type="slidenum">
              <a:rPr lang="en-US" smtClean="0"/>
              <a:t>‹#›</a:t>
            </a:fld>
            <a:endParaRPr lang="en-US"/>
          </a:p>
        </p:txBody>
      </p:sp>
    </p:spTree>
    <p:extLst>
      <p:ext uri="{BB962C8B-B14F-4D97-AF65-F5344CB8AC3E}">
        <p14:creationId xmlns:p14="http://schemas.microsoft.com/office/powerpoint/2010/main" val="76190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F968-E81C-56CD-7BA0-5E8A989939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944E16-A649-7E24-92E1-7E3CC9AC3E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30603-00E1-8616-F72A-1DA629D88E8F}"/>
              </a:ext>
            </a:extLst>
          </p:cNvPr>
          <p:cNvSpPr>
            <a:spLocks noGrp="1"/>
          </p:cNvSpPr>
          <p:nvPr>
            <p:ph type="dt" sz="half" idx="10"/>
          </p:nvPr>
        </p:nvSpPr>
        <p:spPr/>
        <p:txBody>
          <a:bodyPr/>
          <a:lstStyle/>
          <a:p>
            <a:fld id="{0DCEAD88-0C11-4F8D-BDB4-97DDBF59326C}" type="datetimeFigureOut">
              <a:rPr lang="en-US" smtClean="0"/>
              <a:t>8/27/2025</a:t>
            </a:fld>
            <a:endParaRPr lang="en-US"/>
          </a:p>
        </p:txBody>
      </p:sp>
      <p:sp>
        <p:nvSpPr>
          <p:cNvPr id="5" name="Footer Placeholder 4">
            <a:extLst>
              <a:ext uri="{FF2B5EF4-FFF2-40B4-BE49-F238E27FC236}">
                <a16:creationId xmlns:a16="http://schemas.microsoft.com/office/drawing/2014/main" id="{96FFB73D-E18B-8058-1CED-DFAC96D78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1FD9D-1A3D-D440-AF73-B5FE86CFFB60}"/>
              </a:ext>
            </a:extLst>
          </p:cNvPr>
          <p:cNvSpPr>
            <a:spLocks noGrp="1"/>
          </p:cNvSpPr>
          <p:nvPr>
            <p:ph type="sldNum" sz="quarter" idx="12"/>
          </p:nvPr>
        </p:nvSpPr>
        <p:spPr/>
        <p:txBody>
          <a:bodyPr/>
          <a:lstStyle/>
          <a:p>
            <a:fld id="{43FF504C-44E1-4D5F-82EE-3EE51D9AFEEA}" type="slidenum">
              <a:rPr lang="en-US" smtClean="0"/>
              <a:t>‹#›</a:t>
            </a:fld>
            <a:endParaRPr lang="en-US"/>
          </a:p>
        </p:txBody>
      </p:sp>
    </p:spTree>
    <p:extLst>
      <p:ext uri="{BB962C8B-B14F-4D97-AF65-F5344CB8AC3E}">
        <p14:creationId xmlns:p14="http://schemas.microsoft.com/office/powerpoint/2010/main" val="74270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8931-8C3B-95B2-B643-73F67B929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13ED46-4C47-B2AE-6838-72CDC2A9C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FA4443-D087-335C-88FF-0323B9A9AB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30C5C7-CEF9-FEBE-CF8A-57799E388A51}"/>
              </a:ext>
            </a:extLst>
          </p:cNvPr>
          <p:cNvSpPr>
            <a:spLocks noGrp="1"/>
          </p:cNvSpPr>
          <p:nvPr>
            <p:ph type="dt" sz="half" idx="10"/>
          </p:nvPr>
        </p:nvSpPr>
        <p:spPr/>
        <p:txBody>
          <a:bodyPr/>
          <a:lstStyle/>
          <a:p>
            <a:fld id="{0DCEAD88-0C11-4F8D-BDB4-97DDBF59326C}" type="datetimeFigureOut">
              <a:rPr lang="en-US" smtClean="0"/>
              <a:t>8/27/2025</a:t>
            </a:fld>
            <a:endParaRPr lang="en-US"/>
          </a:p>
        </p:txBody>
      </p:sp>
      <p:sp>
        <p:nvSpPr>
          <p:cNvPr id="6" name="Footer Placeholder 5">
            <a:extLst>
              <a:ext uri="{FF2B5EF4-FFF2-40B4-BE49-F238E27FC236}">
                <a16:creationId xmlns:a16="http://schemas.microsoft.com/office/drawing/2014/main" id="{F18DF67C-D38B-AD28-60FB-8E713B949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841C6-3BF2-55D6-6790-2ED615639F11}"/>
              </a:ext>
            </a:extLst>
          </p:cNvPr>
          <p:cNvSpPr>
            <a:spLocks noGrp="1"/>
          </p:cNvSpPr>
          <p:nvPr>
            <p:ph type="sldNum" sz="quarter" idx="12"/>
          </p:nvPr>
        </p:nvSpPr>
        <p:spPr/>
        <p:txBody>
          <a:bodyPr/>
          <a:lstStyle/>
          <a:p>
            <a:fld id="{43FF504C-44E1-4D5F-82EE-3EE51D9AFEEA}" type="slidenum">
              <a:rPr lang="en-US" smtClean="0"/>
              <a:t>‹#›</a:t>
            </a:fld>
            <a:endParaRPr lang="en-US"/>
          </a:p>
        </p:txBody>
      </p:sp>
    </p:spTree>
    <p:extLst>
      <p:ext uri="{BB962C8B-B14F-4D97-AF65-F5344CB8AC3E}">
        <p14:creationId xmlns:p14="http://schemas.microsoft.com/office/powerpoint/2010/main" val="48078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B332-6646-23A1-FF00-F759F087D3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EDC173-0747-B319-38B8-BD6633C80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2BB5D7-38A8-7479-7A91-FBA640461B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18E48E-7357-B09B-E8A4-EE1F33ED21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362ECF-5382-7C27-8D7C-2CAA7EEB61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C1F877-02FD-38ED-C0CA-4B929AD5BB5A}"/>
              </a:ext>
            </a:extLst>
          </p:cNvPr>
          <p:cNvSpPr>
            <a:spLocks noGrp="1"/>
          </p:cNvSpPr>
          <p:nvPr>
            <p:ph type="dt" sz="half" idx="10"/>
          </p:nvPr>
        </p:nvSpPr>
        <p:spPr/>
        <p:txBody>
          <a:bodyPr/>
          <a:lstStyle/>
          <a:p>
            <a:fld id="{0DCEAD88-0C11-4F8D-BDB4-97DDBF59326C}" type="datetimeFigureOut">
              <a:rPr lang="en-US" smtClean="0"/>
              <a:t>8/27/2025</a:t>
            </a:fld>
            <a:endParaRPr lang="en-US"/>
          </a:p>
        </p:txBody>
      </p:sp>
      <p:sp>
        <p:nvSpPr>
          <p:cNvPr id="8" name="Footer Placeholder 7">
            <a:extLst>
              <a:ext uri="{FF2B5EF4-FFF2-40B4-BE49-F238E27FC236}">
                <a16:creationId xmlns:a16="http://schemas.microsoft.com/office/drawing/2014/main" id="{02F05F95-B813-7A76-6C9B-A543816272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A19C0-EBA8-09B2-20A6-8D8EE6FC6A86}"/>
              </a:ext>
            </a:extLst>
          </p:cNvPr>
          <p:cNvSpPr>
            <a:spLocks noGrp="1"/>
          </p:cNvSpPr>
          <p:nvPr>
            <p:ph type="sldNum" sz="quarter" idx="12"/>
          </p:nvPr>
        </p:nvSpPr>
        <p:spPr/>
        <p:txBody>
          <a:bodyPr/>
          <a:lstStyle/>
          <a:p>
            <a:fld id="{43FF504C-44E1-4D5F-82EE-3EE51D9AFEEA}" type="slidenum">
              <a:rPr lang="en-US" smtClean="0"/>
              <a:t>‹#›</a:t>
            </a:fld>
            <a:endParaRPr lang="en-US"/>
          </a:p>
        </p:txBody>
      </p:sp>
    </p:spTree>
    <p:extLst>
      <p:ext uri="{BB962C8B-B14F-4D97-AF65-F5344CB8AC3E}">
        <p14:creationId xmlns:p14="http://schemas.microsoft.com/office/powerpoint/2010/main" val="27392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0356-946A-4D2B-AC80-E2924408BF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38D55B-C680-A30E-8728-A9AB1F3759E6}"/>
              </a:ext>
            </a:extLst>
          </p:cNvPr>
          <p:cNvSpPr>
            <a:spLocks noGrp="1"/>
          </p:cNvSpPr>
          <p:nvPr>
            <p:ph type="dt" sz="half" idx="10"/>
          </p:nvPr>
        </p:nvSpPr>
        <p:spPr/>
        <p:txBody>
          <a:bodyPr/>
          <a:lstStyle/>
          <a:p>
            <a:fld id="{0DCEAD88-0C11-4F8D-BDB4-97DDBF59326C}" type="datetimeFigureOut">
              <a:rPr lang="en-US" smtClean="0"/>
              <a:t>8/27/2025</a:t>
            </a:fld>
            <a:endParaRPr lang="en-US"/>
          </a:p>
        </p:txBody>
      </p:sp>
      <p:sp>
        <p:nvSpPr>
          <p:cNvPr id="4" name="Footer Placeholder 3">
            <a:extLst>
              <a:ext uri="{FF2B5EF4-FFF2-40B4-BE49-F238E27FC236}">
                <a16:creationId xmlns:a16="http://schemas.microsoft.com/office/drawing/2014/main" id="{B3E9867F-2ABC-B530-B171-4F127CDE7B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CA28A4-40A6-6C1C-E328-EBEEC6C7F299}"/>
              </a:ext>
            </a:extLst>
          </p:cNvPr>
          <p:cNvSpPr>
            <a:spLocks noGrp="1"/>
          </p:cNvSpPr>
          <p:nvPr>
            <p:ph type="sldNum" sz="quarter" idx="12"/>
          </p:nvPr>
        </p:nvSpPr>
        <p:spPr/>
        <p:txBody>
          <a:bodyPr/>
          <a:lstStyle/>
          <a:p>
            <a:fld id="{43FF504C-44E1-4D5F-82EE-3EE51D9AFEEA}" type="slidenum">
              <a:rPr lang="en-US" smtClean="0"/>
              <a:t>‹#›</a:t>
            </a:fld>
            <a:endParaRPr lang="en-US"/>
          </a:p>
        </p:txBody>
      </p:sp>
    </p:spTree>
    <p:extLst>
      <p:ext uri="{BB962C8B-B14F-4D97-AF65-F5344CB8AC3E}">
        <p14:creationId xmlns:p14="http://schemas.microsoft.com/office/powerpoint/2010/main" val="78078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05981-6D93-0A26-5B1F-3CA0765A3215}"/>
              </a:ext>
            </a:extLst>
          </p:cNvPr>
          <p:cNvSpPr>
            <a:spLocks noGrp="1"/>
          </p:cNvSpPr>
          <p:nvPr>
            <p:ph type="dt" sz="half" idx="10"/>
          </p:nvPr>
        </p:nvSpPr>
        <p:spPr/>
        <p:txBody>
          <a:bodyPr/>
          <a:lstStyle/>
          <a:p>
            <a:fld id="{0DCEAD88-0C11-4F8D-BDB4-97DDBF59326C}" type="datetimeFigureOut">
              <a:rPr lang="en-US" smtClean="0"/>
              <a:t>8/27/2025</a:t>
            </a:fld>
            <a:endParaRPr lang="en-US"/>
          </a:p>
        </p:txBody>
      </p:sp>
      <p:sp>
        <p:nvSpPr>
          <p:cNvPr id="3" name="Footer Placeholder 2">
            <a:extLst>
              <a:ext uri="{FF2B5EF4-FFF2-40B4-BE49-F238E27FC236}">
                <a16:creationId xmlns:a16="http://schemas.microsoft.com/office/drawing/2014/main" id="{1F86CF60-358D-9E2B-FC77-2A424CA261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6FE249-4603-E123-9937-10D53C5CF3E6}"/>
              </a:ext>
            </a:extLst>
          </p:cNvPr>
          <p:cNvSpPr>
            <a:spLocks noGrp="1"/>
          </p:cNvSpPr>
          <p:nvPr>
            <p:ph type="sldNum" sz="quarter" idx="12"/>
          </p:nvPr>
        </p:nvSpPr>
        <p:spPr/>
        <p:txBody>
          <a:bodyPr/>
          <a:lstStyle/>
          <a:p>
            <a:fld id="{43FF504C-44E1-4D5F-82EE-3EE51D9AFEEA}" type="slidenum">
              <a:rPr lang="en-US" smtClean="0"/>
              <a:t>‹#›</a:t>
            </a:fld>
            <a:endParaRPr lang="en-US"/>
          </a:p>
        </p:txBody>
      </p:sp>
    </p:spTree>
    <p:extLst>
      <p:ext uri="{BB962C8B-B14F-4D97-AF65-F5344CB8AC3E}">
        <p14:creationId xmlns:p14="http://schemas.microsoft.com/office/powerpoint/2010/main" val="279540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D39C-CEBC-7419-A30F-2ECDFFA93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BB7467-F668-7CD1-8BBA-209A74E97E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77BD62-302A-BF48-CCC4-BC97BE960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CF1907-228B-8C5D-EBC9-F99A5B86F5BB}"/>
              </a:ext>
            </a:extLst>
          </p:cNvPr>
          <p:cNvSpPr>
            <a:spLocks noGrp="1"/>
          </p:cNvSpPr>
          <p:nvPr>
            <p:ph type="dt" sz="half" idx="10"/>
          </p:nvPr>
        </p:nvSpPr>
        <p:spPr/>
        <p:txBody>
          <a:bodyPr/>
          <a:lstStyle/>
          <a:p>
            <a:fld id="{0DCEAD88-0C11-4F8D-BDB4-97DDBF59326C}" type="datetimeFigureOut">
              <a:rPr lang="en-US" smtClean="0"/>
              <a:t>8/27/2025</a:t>
            </a:fld>
            <a:endParaRPr lang="en-US"/>
          </a:p>
        </p:txBody>
      </p:sp>
      <p:sp>
        <p:nvSpPr>
          <p:cNvPr id="6" name="Footer Placeholder 5">
            <a:extLst>
              <a:ext uri="{FF2B5EF4-FFF2-40B4-BE49-F238E27FC236}">
                <a16:creationId xmlns:a16="http://schemas.microsoft.com/office/drawing/2014/main" id="{2A225BE2-041E-D633-7331-C81CB35E4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0D8F2-23B2-792E-E394-6E25975DEA04}"/>
              </a:ext>
            </a:extLst>
          </p:cNvPr>
          <p:cNvSpPr>
            <a:spLocks noGrp="1"/>
          </p:cNvSpPr>
          <p:nvPr>
            <p:ph type="sldNum" sz="quarter" idx="12"/>
          </p:nvPr>
        </p:nvSpPr>
        <p:spPr/>
        <p:txBody>
          <a:bodyPr/>
          <a:lstStyle/>
          <a:p>
            <a:fld id="{43FF504C-44E1-4D5F-82EE-3EE51D9AFEEA}" type="slidenum">
              <a:rPr lang="en-US" smtClean="0"/>
              <a:t>‹#›</a:t>
            </a:fld>
            <a:endParaRPr lang="en-US"/>
          </a:p>
        </p:txBody>
      </p:sp>
    </p:spTree>
    <p:extLst>
      <p:ext uri="{BB962C8B-B14F-4D97-AF65-F5344CB8AC3E}">
        <p14:creationId xmlns:p14="http://schemas.microsoft.com/office/powerpoint/2010/main" val="1069871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203A-0391-C3A4-1C2C-E3413B575A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47EE64-EA11-AB8E-80C1-AB64E4BCD0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6151E0-30D2-7625-AB61-ED09A4B98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23F3F6-29F8-9840-747A-408B32A08A8E}"/>
              </a:ext>
            </a:extLst>
          </p:cNvPr>
          <p:cNvSpPr>
            <a:spLocks noGrp="1"/>
          </p:cNvSpPr>
          <p:nvPr>
            <p:ph type="dt" sz="half" idx="10"/>
          </p:nvPr>
        </p:nvSpPr>
        <p:spPr/>
        <p:txBody>
          <a:bodyPr/>
          <a:lstStyle/>
          <a:p>
            <a:fld id="{0DCEAD88-0C11-4F8D-BDB4-97DDBF59326C}" type="datetimeFigureOut">
              <a:rPr lang="en-US" smtClean="0"/>
              <a:t>8/27/2025</a:t>
            </a:fld>
            <a:endParaRPr lang="en-US"/>
          </a:p>
        </p:txBody>
      </p:sp>
      <p:sp>
        <p:nvSpPr>
          <p:cNvPr id="6" name="Footer Placeholder 5">
            <a:extLst>
              <a:ext uri="{FF2B5EF4-FFF2-40B4-BE49-F238E27FC236}">
                <a16:creationId xmlns:a16="http://schemas.microsoft.com/office/drawing/2014/main" id="{F4BA830B-6CC0-5109-836A-896F849D6C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8666C-4585-A0FE-4631-7A930DFE86B5}"/>
              </a:ext>
            </a:extLst>
          </p:cNvPr>
          <p:cNvSpPr>
            <a:spLocks noGrp="1"/>
          </p:cNvSpPr>
          <p:nvPr>
            <p:ph type="sldNum" sz="quarter" idx="12"/>
          </p:nvPr>
        </p:nvSpPr>
        <p:spPr/>
        <p:txBody>
          <a:bodyPr/>
          <a:lstStyle/>
          <a:p>
            <a:fld id="{43FF504C-44E1-4D5F-82EE-3EE51D9AFEEA}" type="slidenum">
              <a:rPr lang="en-US" smtClean="0"/>
              <a:t>‹#›</a:t>
            </a:fld>
            <a:endParaRPr lang="en-US"/>
          </a:p>
        </p:txBody>
      </p:sp>
    </p:spTree>
    <p:extLst>
      <p:ext uri="{BB962C8B-B14F-4D97-AF65-F5344CB8AC3E}">
        <p14:creationId xmlns:p14="http://schemas.microsoft.com/office/powerpoint/2010/main" val="378290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78700-20F4-2184-A0F5-739A5B522F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2F1B10-DFDE-4E1C-7E98-890B6F625A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FDB2D-54B7-D1FF-1FF7-22A41EAF81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CEAD88-0C11-4F8D-BDB4-97DDBF59326C}" type="datetimeFigureOut">
              <a:rPr lang="en-US" smtClean="0"/>
              <a:t>8/27/2025</a:t>
            </a:fld>
            <a:endParaRPr lang="en-US"/>
          </a:p>
        </p:txBody>
      </p:sp>
      <p:sp>
        <p:nvSpPr>
          <p:cNvPr id="5" name="Footer Placeholder 4">
            <a:extLst>
              <a:ext uri="{FF2B5EF4-FFF2-40B4-BE49-F238E27FC236}">
                <a16:creationId xmlns:a16="http://schemas.microsoft.com/office/drawing/2014/main" id="{79F66570-27F3-FDD8-3B0C-004192D02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3BAF640-57A6-178B-34F8-F6630437E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FF504C-44E1-4D5F-82EE-3EE51D9AFEEA}" type="slidenum">
              <a:rPr lang="en-US" smtClean="0"/>
              <a:t>‹#›</a:t>
            </a:fld>
            <a:endParaRPr lang="en-US"/>
          </a:p>
        </p:txBody>
      </p:sp>
    </p:spTree>
    <p:extLst>
      <p:ext uri="{BB962C8B-B14F-4D97-AF65-F5344CB8AC3E}">
        <p14:creationId xmlns:p14="http://schemas.microsoft.com/office/powerpoint/2010/main" val="1483711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bRpxnvvsD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BFB0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8667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050174" y="2335052"/>
            <a:ext cx="739718" cy="5617842"/>
          </a:xfrm>
          <a:prstGeom prst="snip2Same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4A: Building a Better Bird Feeder</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1C183-450E-EDC1-EDCE-B208FC5139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5012A13-48D0-80A3-A3DD-906FD22D14E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70B96C8-90F4-E16A-61E8-B56DCB31AF7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5E9C73DB-4416-BF22-3011-409BA2FE2C25}"/>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1E8CDF8B-877F-AA19-823F-858FFB9FE309}"/>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69A64AB-DFEB-4C6F-5C16-D30C7640966F}"/>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87647B7C-7902-D90A-7DA3-7B518510B083}"/>
              </a:ext>
            </a:extLst>
          </p:cNvPr>
          <p:cNvSpPr txBox="1"/>
          <p:nvPr/>
        </p:nvSpPr>
        <p:spPr>
          <a:xfrm>
            <a:off x="337306" y="586296"/>
            <a:ext cx="6894437" cy="5262979"/>
          </a:xfrm>
          <a:prstGeom prst="rect">
            <a:avLst/>
          </a:prstGeom>
          <a:noFill/>
        </p:spPr>
        <p:txBody>
          <a:bodyPr wrap="square">
            <a:spAutoFit/>
          </a:bodyPr>
          <a:lstStyle/>
          <a:p>
            <a:pPr algn="ctr"/>
            <a:r>
              <a:rPr lang="en-US" sz="4800">
                <a:latin typeface="Avenir Next LT Pro" panose="020B0504020202020204" pitchFamily="34" charset="0"/>
              </a:rPr>
              <a:t>Are all birds the same or different?</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are they different?</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a:t>
            </a:r>
            <a:r>
              <a:rPr lang="en-US" sz="4800" b="1">
                <a:latin typeface="Avenir Next LT Pro" panose="020B0504020202020204" pitchFamily="34" charset="0"/>
              </a:rPr>
              <a:t>characteristics</a:t>
            </a:r>
            <a:r>
              <a:rPr lang="en-US" sz="4800">
                <a:latin typeface="Avenir Next LT Pro" panose="020B0504020202020204" pitchFamily="34" charset="0"/>
              </a:rPr>
              <a:t> can we look for?</a:t>
            </a:r>
          </a:p>
        </p:txBody>
      </p:sp>
      <p:pic>
        <p:nvPicPr>
          <p:cNvPr id="4098" name="Picture 2" descr="Indigo&amp;#95;Bunting&amp;#95;0347">
            <a:extLst>
              <a:ext uri="{FF2B5EF4-FFF2-40B4-BE49-F238E27FC236}">
                <a16:creationId xmlns:a16="http://schemas.microsoft.com/office/drawing/2014/main" id="{0F98C8A9-866F-502F-87C2-79E2687A66D5}"/>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410371" y="0"/>
            <a:ext cx="4781630"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90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3CD54-8290-64D9-93F2-1BC4BB96DEB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DA9E1EB-AC31-4D91-2E7F-5E3E9F28625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42F2919-D564-28E6-865B-C8C0E11541A4}"/>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3D40D4B7-CEDE-1BE9-4AA9-8AA7F56B32D8}"/>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0C1C22F6-3225-C570-798C-159B2D75800C}"/>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467730-BBC2-1B05-EE69-766AA1EB5A47}"/>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8" name="Picture 7" descr="Timeline&#10;&#10;AI-generated content may be incorrect.">
            <a:extLst>
              <a:ext uri="{FF2B5EF4-FFF2-40B4-BE49-F238E27FC236}">
                <a16:creationId xmlns:a16="http://schemas.microsoft.com/office/drawing/2014/main" id="{4673329D-30CB-601C-B832-FCFF163AC5D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74520" y="122275"/>
            <a:ext cx="4642960" cy="5975189"/>
          </a:xfrm>
          <a:prstGeom prst="rect">
            <a:avLst/>
          </a:prstGeom>
        </p:spPr>
      </p:pic>
    </p:spTree>
    <p:extLst>
      <p:ext uri="{BB962C8B-B14F-4D97-AF65-F5344CB8AC3E}">
        <p14:creationId xmlns:p14="http://schemas.microsoft.com/office/powerpoint/2010/main" val="910101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39E26-ED35-507B-98C8-F84C25DCA9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18CAEE4-5A07-4905-CBD5-612BBD31FB0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9FAE765-47B5-09EA-25BD-D3C0607A9957}"/>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A74BB4D6-9035-6977-BD04-E42824E30C8E}"/>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70974C0E-36F4-2CAF-F9EA-883C23E8B518}"/>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A720E7-1108-D2D8-AA80-34A1391252DE}"/>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2153A989-8B25-1CDB-0F23-3B30FBF0C635}"/>
              </a:ext>
            </a:extLst>
          </p:cNvPr>
          <p:cNvSpPr txBox="1"/>
          <p:nvPr/>
        </p:nvSpPr>
        <p:spPr>
          <a:xfrm>
            <a:off x="5813700" y="2338829"/>
            <a:ext cx="6137507" cy="1569660"/>
          </a:xfrm>
          <a:prstGeom prst="rect">
            <a:avLst/>
          </a:prstGeom>
          <a:noFill/>
        </p:spPr>
        <p:txBody>
          <a:bodyPr wrap="square">
            <a:spAutoFit/>
          </a:bodyPr>
          <a:lstStyle/>
          <a:p>
            <a:pPr algn="ctr"/>
            <a:r>
              <a:rPr lang="en-US" sz="4800">
                <a:latin typeface="Avenir Next LT Pro" panose="020B0504020202020204" pitchFamily="34" charset="0"/>
              </a:rPr>
              <a:t>What other tools do birders use?</a:t>
            </a:r>
          </a:p>
        </p:txBody>
      </p:sp>
      <p:pic>
        <p:nvPicPr>
          <p:cNvPr id="5122" name="Picture 2" descr="Bird&amp;#95;Watcher&amp;#95;0068">
            <a:extLst>
              <a:ext uri="{FF2B5EF4-FFF2-40B4-BE49-F238E27FC236}">
                <a16:creationId xmlns:a16="http://schemas.microsoft.com/office/drawing/2014/main" id="{0CF5C54B-D7EF-6305-C65C-D1A648A2C980}"/>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658252"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38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E4973-0EA5-FB84-8D61-C236E29A48A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22D63D-215B-4B92-9093-BEE89958604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6CC59A0-B6CF-BBEB-AEE7-44427489215E}"/>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8816DED5-F7DD-692A-A783-CB6DD2589255}"/>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9DC4809B-8205-17AF-DCDB-768B227B8662}"/>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0DED02-6547-CBB8-6D76-172A65047721}"/>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grpSp>
        <p:nvGrpSpPr>
          <p:cNvPr id="12" name="Group 11">
            <a:extLst>
              <a:ext uri="{FF2B5EF4-FFF2-40B4-BE49-F238E27FC236}">
                <a16:creationId xmlns:a16="http://schemas.microsoft.com/office/drawing/2014/main" id="{0E8A3C0B-9220-70CC-DC8A-596053E62DF1}"/>
              </a:ext>
            </a:extLst>
          </p:cNvPr>
          <p:cNvGrpSpPr/>
          <p:nvPr/>
        </p:nvGrpSpPr>
        <p:grpSpPr>
          <a:xfrm>
            <a:off x="1376398" y="106886"/>
            <a:ext cx="9439203" cy="5975189"/>
            <a:chOff x="1038412" y="122275"/>
            <a:chExt cx="9439203" cy="5975189"/>
          </a:xfrm>
        </p:grpSpPr>
        <p:pic>
          <p:nvPicPr>
            <p:cNvPr id="7" name="Picture 6">
              <a:extLst>
                <a:ext uri="{FF2B5EF4-FFF2-40B4-BE49-F238E27FC236}">
                  <a16:creationId xmlns:a16="http://schemas.microsoft.com/office/drawing/2014/main" id="{3F13CD49-9004-E4F2-7E7F-C7CE3968B96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852943" y="122275"/>
              <a:ext cx="4624672" cy="5975189"/>
            </a:xfrm>
            <a:prstGeom prst="rect">
              <a:avLst/>
            </a:prstGeom>
          </p:spPr>
        </p:pic>
        <p:pic>
          <p:nvPicPr>
            <p:cNvPr id="10" name="Picture 9" descr="Diagram&#10;&#10;AI-generated content may be incorrect.">
              <a:extLst>
                <a:ext uri="{FF2B5EF4-FFF2-40B4-BE49-F238E27FC236}">
                  <a16:creationId xmlns:a16="http://schemas.microsoft.com/office/drawing/2014/main" id="{BF4185F2-1661-3749-B7C3-95D074367D4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38412" y="122275"/>
              <a:ext cx="4637885" cy="5975189"/>
            </a:xfrm>
            <a:prstGeom prst="rect">
              <a:avLst/>
            </a:prstGeom>
          </p:spPr>
        </p:pic>
      </p:grpSp>
    </p:spTree>
    <p:extLst>
      <p:ext uri="{BB962C8B-B14F-4D97-AF65-F5344CB8AC3E}">
        <p14:creationId xmlns:p14="http://schemas.microsoft.com/office/powerpoint/2010/main" val="70797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D9F43-DCCE-69A4-8CF6-E7F4986B2EB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13B0357-402E-81D2-7EA0-B080476AF7D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E2DE4EA-207B-01F7-E14A-3E48A7A1910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BACF3035-1DA1-33C0-89B8-0A29F0AAB068}"/>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D27403AC-A78F-E3CB-3A02-D0E4AD300891}"/>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9C7CB0-EE6D-64B7-8E22-C261EF72A29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1C1854DD-A516-3471-38A0-C8308A362D08}"/>
              </a:ext>
            </a:extLst>
          </p:cNvPr>
          <p:cNvSpPr txBox="1"/>
          <p:nvPr/>
        </p:nvSpPr>
        <p:spPr>
          <a:xfrm>
            <a:off x="4901322" y="2311187"/>
            <a:ext cx="6894437" cy="1569660"/>
          </a:xfrm>
          <a:prstGeom prst="rect">
            <a:avLst/>
          </a:prstGeom>
          <a:noFill/>
        </p:spPr>
        <p:txBody>
          <a:bodyPr wrap="square">
            <a:spAutoFit/>
          </a:bodyPr>
          <a:lstStyle/>
          <a:p>
            <a:pPr algn="ctr"/>
            <a:r>
              <a:rPr lang="en-US" sz="4800" b="1">
                <a:latin typeface="Avenir Next LT Pro" panose="020B0504020202020204" pitchFamily="34" charset="0"/>
              </a:rPr>
              <a:t>Record</a:t>
            </a:r>
            <a:r>
              <a:rPr lang="en-US" sz="4800">
                <a:latin typeface="Avenir Next LT Pro" panose="020B0504020202020204" pitchFamily="34" charset="0"/>
              </a:rPr>
              <a:t> your observations.</a:t>
            </a:r>
          </a:p>
        </p:txBody>
      </p:sp>
      <p:pic>
        <p:nvPicPr>
          <p:cNvPr id="7" name="Picture 6" descr="Calendar&#10;&#10;AI-generated content may be incorrect.">
            <a:extLst>
              <a:ext uri="{FF2B5EF4-FFF2-40B4-BE49-F238E27FC236}">
                <a16:creationId xmlns:a16="http://schemas.microsoft.com/office/drawing/2014/main" id="{2CE47172-5EBE-A726-926F-1B0AE74A057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9494"/>
            <a:ext cx="4694474" cy="6075201"/>
          </a:xfrm>
          <a:prstGeom prst="rect">
            <a:avLst/>
          </a:prstGeom>
        </p:spPr>
      </p:pic>
      <p:pic>
        <p:nvPicPr>
          <p:cNvPr id="8" name="Picture 7" descr="A picture containing text, silhouette&#10;&#10;AI-generated content may be incorrect.">
            <a:extLst>
              <a:ext uri="{FF2B5EF4-FFF2-40B4-BE49-F238E27FC236}">
                <a16:creationId xmlns:a16="http://schemas.microsoft.com/office/drawing/2014/main" id="{3BFA5DBB-38FE-AF0B-18F5-80AB6EC4379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spTree>
    <p:extLst>
      <p:ext uri="{BB962C8B-B14F-4D97-AF65-F5344CB8AC3E}">
        <p14:creationId xmlns:p14="http://schemas.microsoft.com/office/powerpoint/2010/main" val="282859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5B1CF-AB8A-FBCC-71DC-FCC1B348B47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0158F6-6A76-C7BF-6CD6-6B981826B13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2807141-A5FA-EE86-AC93-C0B56FB6CEDB}"/>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67A22269-D08C-DBEF-E3FF-207C91816848}"/>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13AC90E2-3DFD-31C9-040F-144159C14A62}"/>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A35A72-8300-A76F-C400-76A71AF3CD67}"/>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55B5546A-FFD3-B90E-F205-FF0D0C177C59}"/>
              </a:ext>
            </a:extLst>
          </p:cNvPr>
          <p:cNvSpPr txBox="1"/>
          <p:nvPr/>
        </p:nvSpPr>
        <p:spPr>
          <a:xfrm>
            <a:off x="242098" y="846112"/>
            <a:ext cx="6864096" cy="4524315"/>
          </a:xfrm>
          <a:prstGeom prst="rect">
            <a:avLst/>
          </a:prstGeom>
          <a:noFill/>
        </p:spPr>
        <p:txBody>
          <a:bodyPr wrap="square">
            <a:spAutoFit/>
          </a:bodyPr>
          <a:lstStyle/>
          <a:p>
            <a:pPr algn="ctr"/>
            <a:r>
              <a:rPr lang="en-US" sz="4800">
                <a:latin typeface="Avenir Next LT Pro" panose="020B0504020202020204" pitchFamily="34" charset="0"/>
              </a:rPr>
              <a:t>So how can we attract Missouri birds to our area?</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materials and seed should we use?</a:t>
            </a:r>
          </a:p>
        </p:txBody>
      </p:sp>
      <p:pic>
        <p:nvPicPr>
          <p:cNvPr id="6146" name="Picture 2" descr="Bird&amp;#95;Feeder&amp;#95;0009">
            <a:extLst>
              <a:ext uri="{FF2B5EF4-FFF2-40B4-BE49-F238E27FC236}">
                <a16:creationId xmlns:a16="http://schemas.microsoft.com/office/drawing/2014/main" id="{BE0BCD6F-F344-5990-FDDD-52D3EB7C777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212103" y="0"/>
            <a:ext cx="4979897" cy="621654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120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6FD13-8B11-73E3-A873-3AE31D5C10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B28F8D-F6D6-6107-D3CC-D5115DB00F1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439FB17-DF79-94F9-6F04-48F71952868B}"/>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F0C3A4A5-D23C-72B4-8DC3-7F20FEC160CA}"/>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00CAD644-F2E7-C754-28A9-52A6288ACEC6}"/>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7FB138-0F4D-F2EE-0FD6-104167E552EF}"/>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7C739751-3CA6-1015-6DB4-76C564C05DDB}"/>
              </a:ext>
            </a:extLst>
          </p:cNvPr>
          <p:cNvSpPr txBox="1"/>
          <p:nvPr/>
        </p:nvSpPr>
        <p:spPr>
          <a:xfrm>
            <a:off x="4185329" y="493261"/>
            <a:ext cx="7672916" cy="5262979"/>
          </a:xfrm>
          <a:prstGeom prst="rect">
            <a:avLst/>
          </a:prstGeom>
          <a:noFill/>
        </p:spPr>
        <p:txBody>
          <a:bodyPr wrap="square" lIns="91440" tIns="45720" rIns="91440" bIns="45720" anchor="t">
            <a:spAutoFit/>
          </a:bodyPr>
          <a:lstStyle/>
          <a:p>
            <a:pPr algn="ctr"/>
            <a:r>
              <a:rPr lang="en-US" sz="4800" dirty="0">
                <a:latin typeface="Avenir Next LT Pro"/>
              </a:rPr>
              <a:t>What birds did you see and record?</a:t>
            </a:r>
          </a:p>
          <a:p>
            <a:pPr algn="ctr"/>
            <a:endParaRPr lang="en-US" sz="4800">
              <a:latin typeface="Avenir Next LT Pro" panose="020B0504020202020204" pitchFamily="34" charset="0"/>
            </a:endParaRPr>
          </a:p>
          <a:p>
            <a:pPr algn="ctr"/>
            <a:r>
              <a:rPr lang="en-US" sz="4800" dirty="0">
                <a:latin typeface="Avenir Next LT Pro"/>
              </a:rPr>
              <a:t>Were there any kinds of birds that you saw on the previous field experience that you did not see now?</a:t>
            </a:r>
          </a:p>
        </p:txBody>
      </p:sp>
      <p:pic>
        <p:nvPicPr>
          <p:cNvPr id="7170" name="Picture 2" descr="Gray&amp;#95;Catbird&amp;#95;0015">
            <a:extLst>
              <a:ext uri="{FF2B5EF4-FFF2-40B4-BE49-F238E27FC236}">
                <a16:creationId xmlns:a16="http://schemas.microsoft.com/office/drawing/2014/main" id="{8EAAE075-AF69-5209-2740-0AF9C5D6F1D7}"/>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4078823"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767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F19DF-1F40-D333-B87C-EEE4897D8E6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0FE7AE-F949-AA8A-A1AD-B2959EEE6A1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88B4273-56D0-B995-91C4-98360072E63C}"/>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7C37A7CB-BF69-F07B-D55B-804748D14C27}"/>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1A0AB93A-007D-BF3B-D6F3-8A978BDDF789}"/>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C45C56-FD6A-93D8-9E45-E2A87360909E}"/>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FC57B5B6-0C15-E2A1-7F71-FD40F06FB31B}"/>
              </a:ext>
            </a:extLst>
          </p:cNvPr>
          <p:cNvSpPr txBox="1"/>
          <p:nvPr/>
        </p:nvSpPr>
        <p:spPr>
          <a:xfrm>
            <a:off x="844426" y="973493"/>
            <a:ext cx="10503147" cy="4524315"/>
          </a:xfrm>
          <a:prstGeom prst="rect">
            <a:avLst/>
          </a:prstGeom>
          <a:noFill/>
        </p:spPr>
        <p:txBody>
          <a:bodyPr wrap="square">
            <a:spAutoFit/>
          </a:bodyPr>
          <a:lstStyle/>
          <a:p>
            <a:pPr algn="ctr"/>
            <a:r>
              <a:rPr lang="en-US" sz="4800">
                <a:latin typeface="Avenir Next LT Pro" panose="020B0504020202020204" pitchFamily="34" charset="0"/>
              </a:rPr>
              <a:t>Was the weather different during the different seasons?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will this affect the birds or even the types of birds we may see in different months?</a:t>
            </a:r>
          </a:p>
        </p:txBody>
      </p:sp>
    </p:spTree>
    <p:extLst>
      <p:ext uri="{BB962C8B-B14F-4D97-AF65-F5344CB8AC3E}">
        <p14:creationId xmlns:p14="http://schemas.microsoft.com/office/powerpoint/2010/main" val="49111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4552C-DD63-7492-29C4-75C6B142044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18C177E-A3B1-CE1E-94E0-4EDE22893F4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53A0097-9A50-B08B-ED49-72D1EE92C30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C97C5E20-DDF9-EB80-624D-D7362632A080}"/>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Explore</a:t>
            </a:r>
          </a:p>
        </p:txBody>
      </p:sp>
      <p:sp>
        <p:nvSpPr>
          <p:cNvPr id="6" name="Rectangle: Rounded Corners 5">
            <a:extLst>
              <a:ext uri="{FF2B5EF4-FFF2-40B4-BE49-F238E27FC236}">
                <a16:creationId xmlns:a16="http://schemas.microsoft.com/office/drawing/2014/main" id="{74237BCD-0BB3-3FD8-9E28-3C62F46733A5}"/>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95C328-272A-88AF-C83A-163A050CDCBE}"/>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2E2D72E0-A0E9-8FFF-2BF3-16043A5E0343}"/>
              </a:ext>
            </a:extLst>
          </p:cNvPr>
          <p:cNvSpPr txBox="1"/>
          <p:nvPr/>
        </p:nvSpPr>
        <p:spPr>
          <a:xfrm>
            <a:off x="337306" y="324820"/>
            <a:ext cx="6027371" cy="5632311"/>
          </a:xfrm>
          <a:prstGeom prst="rect">
            <a:avLst/>
          </a:prstGeom>
          <a:noFill/>
        </p:spPr>
        <p:txBody>
          <a:bodyPr wrap="square">
            <a:spAutoFit/>
          </a:bodyPr>
          <a:lstStyle/>
          <a:p>
            <a:pPr algn="ctr"/>
            <a:r>
              <a:rPr lang="en-US" sz="4000">
                <a:latin typeface="Avenir Next LT Pro" panose="020B0504020202020204" pitchFamily="34" charset="0"/>
              </a:rPr>
              <a:t>How do bird feeders work?</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Because we are bird feeder engineers, let’s review the Engineering Design Process and walk through the engineering steps.</a:t>
            </a:r>
          </a:p>
        </p:txBody>
      </p:sp>
      <p:pic>
        <p:nvPicPr>
          <p:cNvPr id="7" name="Picture 6" descr="Text&#10;&#10;AI-generated content may be incorrect.">
            <a:extLst>
              <a:ext uri="{FF2B5EF4-FFF2-40B4-BE49-F238E27FC236}">
                <a16:creationId xmlns:a16="http://schemas.microsoft.com/office/drawing/2014/main" id="{81C94079-C1CC-FEAD-A45E-6180B25DBD2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46203" y="122275"/>
            <a:ext cx="4617192" cy="5975189"/>
          </a:xfrm>
          <a:prstGeom prst="rect">
            <a:avLst/>
          </a:prstGeom>
          <a:ln>
            <a:solidFill>
              <a:schemeClr val="tx1"/>
            </a:solidFill>
          </a:ln>
        </p:spPr>
      </p:pic>
    </p:spTree>
    <p:extLst>
      <p:ext uri="{BB962C8B-B14F-4D97-AF65-F5344CB8AC3E}">
        <p14:creationId xmlns:p14="http://schemas.microsoft.com/office/powerpoint/2010/main" val="215331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26F3B-DFF4-DB0A-9B1C-CA7F4BEA22D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7DBD70-F45F-F7BE-41D1-BF07E27DD49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11C9C8C-9BF5-1FF5-AF54-E90659EA0AE7}"/>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63C1AC0E-FF98-4769-C19F-53822E014387}"/>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Explore</a:t>
            </a:r>
          </a:p>
        </p:txBody>
      </p:sp>
      <p:sp>
        <p:nvSpPr>
          <p:cNvPr id="6" name="Rectangle: Rounded Corners 5">
            <a:extLst>
              <a:ext uri="{FF2B5EF4-FFF2-40B4-BE49-F238E27FC236}">
                <a16:creationId xmlns:a16="http://schemas.microsoft.com/office/drawing/2014/main" id="{0F68BE1A-78D4-6C43-2F01-00C99DF4D216}"/>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6B5033-D808-40EF-09C7-79F847DC799F}"/>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8239015E-D5C1-52B9-9AD7-3671A8B28783}"/>
              </a:ext>
            </a:extLst>
          </p:cNvPr>
          <p:cNvSpPr txBox="1"/>
          <p:nvPr/>
        </p:nvSpPr>
        <p:spPr>
          <a:xfrm>
            <a:off x="5453657" y="1588498"/>
            <a:ext cx="6027371" cy="3046988"/>
          </a:xfrm>
          <a:prstGeom prst="rect">
            <a:avLst/>
          </a:prstGeom>
          <a:noFill/>
        </p:spPr>
        <p:txBody>
          <a:bodyPr wrap="square" lIns="91440" tIns="45720" rIns="91440" bIns="45720" anchor="t">
            <a:spAutoFit/>
          </a:bodyPr>
          <a:lstStyle/>
          <a:p>
            <a:pPr algn="ctr"/>
            <a:r>
              <a:rPr lang="en-US" sz="4800" dirty="0">
                <a:latin typeface="Avenir Next LT Pro"/>
              </a:rPr>
              <a:t>What is the question we are asking or the problem we are trying to solve?</a:t>
            </a:r>
          </a:p>
        </p:txBody>
      </p:sp>
      <p:pic>
        <p:nvPicPr>
          <p:cNvPr id="8" name="Picture 7" descr="A picture containing text&#10;&#10;AI-generated content may be incorrect.">
            <a:extLst>
              <a:ext uri="{FF2B5EF4-FFF2-40B4-BE49-F238E27FC236}">
                <a16:creationId xmlns:a16="http://schemas.microsoft.com/office/drawing/2014/main" id="{4E6E3CC6-435D-AE7F-DC8D-9640DBE585F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44255" cy="6010212"/>
          </a:xfrm>
          <a:prstGeom prst="rect">
            <a:avLst/>
          </a:prstGeom>
          <a:ln>
            <a:solidFill>
              <a:schemeClr val="tx1"/>
            </a:solidFill>
          </a:ln>
        </p:spPr>
      </p:pic>
    </p:spTree>
    <p:extLst>
      <p:ext uri="{BB962C8B-B14F-4D97-AF65-F5344CB8AC3E}">
        <p14:creationId xmlns:p14="http://schemas.microsoft.com/office/powerpoint/2010/main" val="5764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A395E-3F41-1242-6BAC-AF0EDD6A2B8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E67937F-F5D8-A348-D04D-0BA274FF1D8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5B786AF-8634-F848-3CBE-36E58B86DB3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0286651B-02AC-C793-CECD-8BD4B3E73194}"/>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93FE71EA-F630-9456-9E66-935D9076A169}"/>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19267FC-9517-DCF0-1770-C32A5A4FE50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grpSp>
        <p:nvGrpSpPr>
          <p:cNvPr id="8" name="Group 7">
            <a:extLst>
              <a:ext uri="{FF2B5EF4-FFF2-40B4-BE49-F238E27FC236}">
                <a16:creationId xmlns:a16="http://schemas.microsoft.com/office/drawing/2014/main" id="{1EC53F1B-1253-C746-F62E-57D8B2CAED69}"/>
              </a:ext>
            </a:extLst>
          </p:cNvPr>
          <p:cNvGrpSpPr/>
          <p:nvPr/>
        </p:nvGrpSpPr>
        <p:grpSpPr>
          <a:xfrm>
            <a:off x="337306" y="728135"/>
            <a:ext cx="7628589" cy="5630564"/>
            <a:chOff x="445194" y="1711109"/>
            <a:chExt cx="6802548" cy="5630564"/>
          </a:xfrm>
        </p:grpSpPr>
        <p:sp>
          <p:nvSpPr>
            <p:cNvPr id="10" name="TextBox 9">
              <a:extLst>
                <a:ext uri="{FF2B5EF4-FFF2-40B4-BE49-F238E27FC236}">
                  <a16:creationId xmlns:a16="http://schemas.microsoft.com/office/drawing/2014/main" id="{33D707D1-271E-EFEA-E1E2-C7E8D28654AB}"/>
                </a:ext>
              </a:extLst>
            </p:cNvPr>
            <p:cNvSpPr txBox="1"/>
            <p:nvPr/>
          </p:nvSpPr>
          <p:spPr>
            <a:xfrm>
              <a:off x="519320" y="1711109"/>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1" name="TextBox 10">
              <a:extLst>
                <a:ext uri="{FF2B5EF4-FFF2-40B4-BE49-F238E27FC236}">
                  <a16:creationId xmlns:a16="http://schemas.microsoft.com/office/drawing/2014/main" id="{897D97F4-284C-1840-8F19-AD03AEF2AD82}"/>
                </a:ext>
              </a:extLst>
            </p:cNvPr>
            <p:cNvSpPr txBox="1"/>
            <p:nvPr/>
          </p:nvSpPr>
          <p:spPr>
            <a:xfrm>
              <a:off x="445194" y="3094356"/>
              <a:ext cx="6802548" cy="4247317"/>
            </a:xfrm>
            <a:prstGeom prst="rect">
              <a:avLst/>
            </a:prstGeom>
            <a:noFill/>
          </p:spPr>
          <p:txBody>
            <a:bodyPr wrap="square">
              <a:spAutoFit/>
            </a:bodyPr>
            <a:lstStyle/>
            <a:p>
              <a:pPr algn="ctr"/>
              <a:r>
                <a:rPr lang="en-US" sz="5400">
                  <a:latin typeface="Avenir Next LT Pro" panose="020B0504020202020204" pitchFamily="34" charset="0"/>
                </a:rPr>
                <a:t>How do materials in a pinecone feeder affect the amount of birdseed that sticks to it?</a:t>
              </a:r>
            </a:p>
          </p:txBody>
        </p:sp>
      </p:grpSp>
      <p:pic>
        <p:nvPicPr>
          <p:cNvPr id="3" name="Picture 2">
            <a:extLst>
              <a:ext uri="{FF2B5EF4-FFF2-40B4-BE49-F238E27FC236}">
                <a16:creationId xmlns:a16="http://schemas.microsoft.com/office/drawing/2014/main" id="{7469BC8B-543D-AE69-FC59-2A62CEE13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863" y="2149169"/>
            <a:ext cx="3479801" cy="3330576"/>
          </a:xfrm>
          <a:prstGeom prst="rect">
            <a:avLst/>
          </a:prstGeom>
          <a:ln>
            <a:noFill/>
          </a:ln>
          <a:effectLst>
            <a:softEdge rad="112500"/>
          </a:effectLst>
        </p:spPr>
      </p:pic>
    </p:spTree>
    <p:extLst>
      <p:ext uri="{BB962C8B-B14F-4D97-AF65-F5344CB8AC3E}">
        <p14:creationId xmlns:p14="http://schemas.microsoft.com/office/powerpoint/2010/main" val="2915893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4178B-A0DC-B23A-8E8B-BCF67645852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DA7956-4D9C-0689-CF93-E67BAA31E29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7E3002C-D2AE-4037-8043-EA7CFBB2B059}"/>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CA742718-F587-2B55-5324-4F89F4E3782C}"/>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Explore</a:t>
            </a:r>
          </a:p>
        </p:txBody>
      </p:sp>
      <p:sp>
        <p:nvSpPr>
          <p:cNvPr id="6" name="Rectangle: Rounded Corners 5">
            <a:extLst>
              <a:ext uri="{FF2B5EF4-FFF2-40B4-BE49-F238E27FC236}">
                <a16:creationId xmlns:a16="http://schemas.microsoft.com/office/drawing/2014/main" id="{7EA6CD8B-F249-6CF5-D341-64A88953EEB0}"/>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D4CF21-2027-1381-C781-E8B8CBFD26D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5FC19009-36F3-8D4D-92A8-7A0CCAD5926E}"/>
              </a:ext>
            </a:extLst>
          </p:cNvPr>
          <p:cNvSpPr txBox="1"/>
          <p:nvPr/>
        </p:nvSpPr>
        <p:spPr>
          <a:xfrm>
            <a:off x="585719" y="1669142"/>
            <a:ext cx="6027371" cy="3046988"/>
          </a:xfrm>
          <a:prstGeom prst="rect">
            <a:avLst/>
          </a:prstGeom>
          <a:noFill/>
        </p:spPr>
        <p:txBody>
          <a:bodyPr wrap="square">
            <a:spAutoFit/>
          </a:bodyPr>
          <a:lstStyle/>
          <a:p>
            <a:pPr algn="ctr"/>
            <a:r>
              <a:rPr lang="en-US" sz="4800">
                <a:latin typeface="Avenir Next LT Pro" panose="020B0504020202020204" pitchFamily="34" charset="0"/>
              </a:rPr>
              <a:t>Why does it matter what types of materials we use in a bird feeder?</a:t>
            </a:r>
          </a:p>
        </p:txBody>
      </p:sp>
      <p:pic>
        <p:nvPicPr>
          <p:cNvPr id="3" name="Picture 2" descr="A picture containing text&#10;&#10;AI-generated content may be incorrect.">
            <a:extLst>
              <a:ext uri="{FF2B5EF4-FFF2-40B4-BE49-F238E27FC236}">
                <a16:creationId xmlns:a16="http://schemas.microsoft.com/office/drawing/2014/main" id="{024929CD-4C6C-DC0A-624A-227EFE0450E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62402" y="122275"/>
            <a:ext cx="4644255" cy="6010212"/>
          </a:xfrm>
          <a:prstGeom prst="rect">
            <a:avLst/>
          </a:prstGeom>
          <a:ln>
            <a:solidFill>
              <a:schemeClr val="tx1"/>
            </a:solidFill>
          </a:ln>
        </p:spPr>
      </p:pic>
    </p:spTree>
    <p:extLst>
      <p:ext uri="{BB962C8B-B14F-4D97-AF65-F5344CB8AC3E}">
        <p14:creationId xmlns:p14="http://schemas.microsoft.com/office/powerpoint/2010/main" val="408183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95E90-CCF7-AFE8-218F-6A296251057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95145E-6550-4290-A9D6-6911541A942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03FDE11-AD9D-A02A-2765-41CF58917D4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3D57C04F-1D6B-65DF-551D-D124AEA41B6E}"/>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Explore</a:t>
            </a:r>
          </a:p>
        </p:txBody>
      </p:sp>
      <p:sp>
        <p:nvSpPr>
          <p:cNvPr id="6" name="Rectangle: Rounded Corners 5">
            <a:extLst>
              <a:ext uri="{FF2B5EF4-FFF2-40B4-BE49-F238E27FC236}">
                <a16:creationId xmlns:a16="http://schemas.microsoft.com/office/drawing/2014/main" id="{19519491-D0A0-0CFE-406C-1F679B815E0C}"/>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F6F092-FAAB-04FE-6B33-16F87DA047D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F352D0EF-4DAA-EE34-14E2-7448FCF4F4E9}"/>
              </a:ext>
            </a:extLst>
          </p:cNvPr>
          <p:cNvSpPr txBox="1"/>
          <p:nvPr/>
        </p:nvSpPr>
        <p:spPr>
          <a:xfrm>
            <a:off x="1265066" y="2247211"/>
            <a:ext cx="9661867" cy="1569660"/>
          </a:xfrm>
          <a:prstGeom prst="rect">
            <a:avLst/>
          </a:prstGeom>
          <a:noFill/>
        </p:spPr>
        <p:txBody>
          <a:bodyPr wrap="square">
            <a:spAutoFit/>
          </a:bodyPr>
          <a:lstStyle/>
          <a:p>
            <a:pPr algn="ctr"/>
            <a:r>
              <a:rPr lang="en-US" sz="4800">
                <a:latin typeface="Avenir Next LT Pro" panose="020B0504020202020204" pitchFamily="34" charset="0"/>
              </a:rPr>
              <a:t>What </a:t>
            </a:r>
            <a:r>
              <a:rPr lang="en-US" sz="4800" b="1">
                <a:latin typeface="Avenir Next LT Pro" panose="020B0504020202020204" pitchFamily="34" charset="0"/>
              </a:rPr>
              <a:t>materials</a:t>
            </a:r>
            <a:r>
              <a:rPr lang="en-US" sz="4800">
                <a:latin typeface="Avenir Next LT Pro" panose="020B0504020202020204" pitchFamily="34" charset="0"/>
              </a:rPr>
              <a:t> could you use that would stick to the birdseed?</a:t>
            </a:r>
          </a:p>
        </p:txBody>
      </p:sp>
    </p:spTree>
    <p:extLst>
      <p:ext uri="{BB962C8B-B14F-4D97-AF65-F5344CB8AC3E}">
        <p14:creationId xmlns:p14="http://schemas.microsoft.com/office/powerpoint/2010/main" val="456145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094CB-2B29-129B-8B97-F0D231FB189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55EC6A8-5F2B-5747-BCA6-BC7AB6157EB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4993AAA-9749-1833-A3EB-5658E161DB6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8E92DAC1-31BA-C1F6-4849-B199C35900A9}"/>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Explore</a:t>
            </a:r>
          </a:p>
        </p:txBody>
      </p:sp>
      <p:sp>
        <p:nvSpPr>
          <p:cNvPr id="6" name="Rectangle: Rounded Corners 5">
            <a:extLst>
              <a:ext uri="{FF2B5EF4-FFF2-40B4-BE49-F238E27FC236}">
                <a16:creationId xmlns:a16="http://schemas.microsoft.com/office/drawing/2014/main" id="{2AD071FE-9CB7-491F-A876-4C68B9AD6768}"/>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53B6909-3862-DA31-7970-2403A5124D97}"/>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3FE54A80-EB7C-1C60-F591-8EF164548E22}"/>
              </a:ext>
            </a:extLst>
          </p:cNvPr>
          <p:cNvSpPr txBox="1"/>
          <p:nvPr/>
        </p:nvSpPr>
        <p:spPr>
          <a:xfrm>
            <a:off x="128605" y="1955707"/>
            <a:ext cx="7017084" cy="2308324"/>
          </a:xfrm>
          <a:prstGeom prst="rect">
            <a:avLst/>
          </a:prstGeom>
          <a:noFill/>
        </p:spPr>
        <p:txBody>
          <a:bodyPr wrap="square">
            <a:spAutoFit/>
          </a:bodyPr>
          <a:lstStyle/>
          <a:p>
            <a:pPr algn="ctr"/>
            <a:r>
              <a:rPr lang="en-US" sz="4800" b="1">
                <a:latin typeface="Avenir Next LT Pro" panose="020B0504020202020204" pitchFamily="34" charset="0"/>
              </a:rPr>
              <a:t>Record</a:t>
            </a:r>
            <a:r>
              <a:rPr lang="en-US" sz="4800">
                <a:latin typeface="Avenir Next LT Pro" panose="020B0504020202020204" pitchFamily="34" charset="0"/>
              </a:rPr>
              <a:t> which two materials you are testing and make a </a:t>
            </a:r>
            <a:r>
              <a:rPr lang="en-US" sz="4800" b="1">
                <a:latin typeface="Avenir Next LT Pro" panose="020B0504020202020204" pitchFamily="34" charset="0"/>
              </a:rPr>
              <a:t>prediction</a:t>
            </a:r>
            <a:r>
              <a:rPr lang="en-US" sz="4800">
                <a:latin typeface="Avenir Next LT Pro" panose="020B0504020202020204" pitchFamily="34" charset="0"/>
              </a:rPr>
              <a:t>.</a:t>
            </a:r>
          </a:p>
        </p:txBody>
      </p:sp>
      <p:pic>
        <p:nvPicPr>
          <p:cNvPr id="7" name="Picture 6" descr="A picture containing table&#10;&#10;AI-generated content may be incorrect.">
            <a:extLst>
              <a:ext uri="{FF2B5EF4-FFF2-40B4-BE49-F238E27FC236}">
                <a16:creationId xmlns:a16="http://schemas.microsoft.com/office/drawing/2014/main" id="{43FED16E-FCC2-9B49-34D7-B4BE1F2022F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46203" y="122275"/>
            <a:ext cx="4617192" cy="5975189"/>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89C86A81-3B67-B95A-2ADF-1D9320D6620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923" y="55043"/>
            <a:ext cx="967027" cy="1356836"/>
          </a:xfrm>
          <a:prstGeom prst="rect">
            <a:avLst/>
          </a:prstGeom>
        </p:spPr>
      </p:pic>
    </p:spTree>
    <p:extLst>
      <p:ext uri="{BB962C8B-B14F-4D97-AF65-F5344CB8AC3E}">
        <p14:creationId xmlns:p14="http://schemas.microsoft.com/office/powerpoint/2010/main" val="1610857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E946-6094-B0D2-0675-2003099EC67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CB2A7AD-AE4D-2F87-8748-066D7473FC3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6338462-BD9A-B58B-C196-0FABB95A0CA7}"/>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C98A6A1C-0ADD-BBFC-05B3-B845E1C50D8D}"/>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Explore</a:t>
            </a:r>
          </a:p>
        </p:txBody>
      </p:sp>
      <p:sp>
        <p:nvSpPr>
          <p:cNvPr id="6" name="Rectangle: Rounded Corners 5">
            <a:extLst>
              <a:ext uri="{FF2B5EF4-FFF2-40B4-BE49-F238E27FC236}">
                <a16:creationId xmlns:a16="http://schemas.microsoft.com/office/drawing/2014/main" id="{17448669-B369-E242-A9D8-C57E26F28FEB}"/>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DE9440-2CCE-7974-A81B-B320CCADB3D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B38CBF42-FF85-7C01-2A58-C0A2A6B55F29}"/>
              </a:ext>
            </a:extLst>
          </p:cNvPr>
          <p:cNvSpPr txBox="1"/>
          <p:nvPr/>
        </p:nvSpPr>
        <p:spPr>
          <a:xfrm>
            <a:off x="2587458" y="210571"/>
            <a:ext cx="7017084" cy="830997"/>
          </a:xfrm>
          <a:prstGeom prst="rect">
            <a:avLst/>
          </a:prstGeom>
          <a:noFill/>
        </p:spPr>
        <p:txBody>
          <a:bodyPr wrap="square">
            <a:spAutoFit/>
          </a:bodyPr>
          <a:lstStyle/>
          <a:p>
            <a:pPr algn="ctr"/>
            <a:r>
              <a:rPr lang="en-US" sz="4800" b="1">
                <a:latin typeface="Avenir Next LT Pro" panose="020B0504020202020204" pitchFamily="34" charset="0"/>
              </a:rPr>
              <a:t>Procedure:</a:t>
            </a:r>
            <a:endParaRPr lang="en-US" sz="4800">
              <a:latin typeface="Avenir Next LT Pro" panose="020B0504020202020204" pitchFamily="34" charset="0"/>
            </a:endParaRPr>
          </a:p>
        </p:txBody>
      </p:sp>
      <p:sp>
        <p:nvSpPr>
          <p:cNvPr id="3" name="TextBox 2">
            <a:extLst>
              <a:ext uri="{FF2B5EF4-FFF2-40B4-BE49-F238E27FC236}">
                <a16:creationId xmlns:a16="http://schemas.microsoft.com/office/drawing/2014/main" id="{AC3DB1AB-8725-9C1A-A589-324164A54A2D}"/>
              </a:ext>
            </a:extLst>
          </p:cNvPr>
          <p:cNvSpPr txBox="1"/>
          <p:nvPr/>
        </p:nvSpPr>
        <p:spPr>
          <a:xfrm>
            <a:off x="232184" y="1228397"/>
            <a:ext cx="11727632" cy="4401205"/>
          </a:xfrm>
          <a:prstGeom prst="rect">
            <a:avLst/>
          </a:prstGeom>
          <a:noFill/>
        </p:spPr>
        <p:txBody>
          <a:bodyPr wrap="square">
            <a:spAutoFit/>
          </a:bodyPr>
          <a:lstStyle/>
          <a:p>
            <a:pPr marL="514350" indent="-514350">
              <a:buAutoNum type="arabicPeriod"/>
            </a:pPr>
            <a:r>
              <a:rPr lang="en-US" sz="4000">
                <a:latin typeface="Avenir Next LT Pro" panose="020B0504020202020204" pitchFamily="34" charset="0"/>
              </a:rPr>
              <a:t>Dip the back of a plastic spoon in the first sticky material you are assigned to and then in the bowl of sunflower seed</a:t>
            </a:r>
          </a:p>
          <a:p>
            <a:pPr marL="514350" indent="-514350">
              <a:buAutoNum type="arabicPeriod"/>
            </a:pPr>
            <a:r>
              <a:rPr lang="en-US" sz="4000">
                <a:latin typeface="Avenir Next LT Pro" panose="020B0504020202020204" pitchFamily="34" charset="0"/>
              </a:rPr>
              <a:t>Turn the spoon over and place it on your plate. Count the number of seeds on your spoon.</a:t>
            </a:r>
          </a:p>
          <a:p>
            <a:pPr marL="514350" indent="-514350">
              <a:buAutoNum type="arabicPeriod"/>
            </a:pPr>
            <a:r>
              <a:rPr lang="en-US" sz="4000">
                <a:latin typeface="Avenir Next LT Pro" panose="020B0504020202020204" pitchFamily="34" charset="0"/>
              </a:rPr>
              <a:t>Repeat steps one and two with the second sticky material.</a:t>
            </a:r>
          </a:p>
        </p:txBody>
      </p:sp>
    </p:spTree>
    <p:extLst>
      <p:ext uri="{BB962C8B-B14F-4D97-AF65-F5344CB8AC3E}">
        <p14:creationId xmlns:p14="http://schemas.microsoft.com/office/powerpoint/2010/main" val="840285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10456-CEBD-4949-0E1F-7BF5F236BB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6C87AAA-3D38-7D55-C86C-D387D46853F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69CF41E-AEE8-4C10-DC38-5978EC5B1630}"/>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9133E098-0D35-7F11-AE6C-F846A5860981}"/>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Explore</a:t>
            </a:r>
          </a:p>
        </p:txBody>
      </p:sp>
      <p:sp>
        <p:nvSpPr>
          <p:cNvPr id="6" name="Rectangle: Rounded Corners 5">
            <a:extLst>
              <a:ext uri="{FF2B5EF4-FFF2-40B4-BE49-F238E27FC236}">
                <a16:creationId xmlns:a16="http://schemas.microsoft.com/office/drawing/2014/main" id="{53D34705-F745-DC70-F30D-8BB0A0BF2BD3}"/>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E2AA90-85DF-D029-D50D-0AEC6FC18A40}"/>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843A0C97-CB3A-3943-AB86-F866E7776121}"/>
              </a:ext>
            </a:extLst>
          </p:cNvPr>
          <p:cNvSpPr txBox="1"/>
          <p:nvPr/>
        </p:nvSpPr>
        <p:spPr>
          <a:xfrm>
            <a:off x="128605" y="1955707"/>
            <a:ext cx="7017084" cy="2308324"/>
          </a:xfrm>
          <a:prstGeom prst="rect">
            <a:avLst/>
          </a:prstGeom>
          <a:noFill/>
        </p:spPr>
        <p:txBody>
          <a:bodyPr wrap="square">
            <a:spAutoFit/>
          </a:bodyPr>
          <a:lstStyle/>
          <a:p>
            <a:pPr algn="ctr"/>
            <a:r>
              <a:rPr lang="en-US" sz="4800" b="1">
                <a:latin typeface="Avenir Next LT Pro" panose="020B0504020202020204" pitchFamily="34" charset="0"/>
              </a:rPr>
              <a:t>Record</a:t>
            </a:r>
            <a:r>
              <a:rPr lang="en-US" sz="4800">
                <a:latin typeface="Avenir Next LT Pro" panose="020B0504020202020204" pitchFamily="34" charset="0"/>
              </a:rPr>
              <a:t> which material held more bird seed. </a:t>
            </a:r>
            <a:r>
              <a:rPr lang="en-US" sz="4800" b="1">
                <a:latin typeface="Avenir Next LT Pro" panose="020B0504020202020204" pitchFamily="34" charset="0"/>
              </a:rPr>
              <a:t>Graph</a:t>
            </a:r>
            <a:r>
              <a:rPr lang="en-US" sz="4800">
                <a:latin typeface="Avenir Next LT Pro" panose="020B0504020202020204" pitchFamily="34" charset="0"/>
              </a:rPr>
              <a:t> your results.</a:t>
            </a:r>
          </a:p>
        </p:txBody>
      </p:sp>
      <p:pic>
        <p:nvPicPr>
          <p:cNvPr id="7" name="Picture 6" descr="A picture containing table&#10;&#10;AI-generated content may be incorrect.">
            <a:extLst>
              <a:ext uri="{FF2B5EF4-FFF2-40B4-BE49-F238E27FC236}">
                <a16:creationId xmlns:a16="http://schemas.microsoft.com/office/drawing/2014/main" id="{B004CEEA-4C8F-A5CD-B5F8-48781537C47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46203" y="122275"/>
            <a:ext cx="4617192" cy="5975189"/>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1FCE0526-7D3A-9FFD-827E-D6449876EF2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923" y="55043"/>
            <a:ext cx="967027" cy="1356836"/>
          </a:xfrm>
          <a:prstGeom prst="rect">
            <a:avLst/>
          </a:prstGeom>
        </p:spPr>
      </p:pic>
    </p:spTree>
    <p:extLst>
      <p:ext uri="{BB962C8B-B14F-4D97-AF65-F5344CB8AC3E}">
        <p14:creationId xmlns:p14="http://schemas.microsoft.com/office/powerpoint/2010/main" val="2556164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B8A6A-D8B3-6FB6-B673-4902944C8F0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B17E423-517E-C2B0-107B-65BD8456817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A10AD54-C554-4A08-A34A-E08C08FAD547}"/>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62AE0844-344B-7F29-4055-EE54136F46E1}"/>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Explain</a:t>
            </a:r>
          </a:p>
        </p:txBody>
      </p:sp>
      <p:sp>
        <p:nvSpPr>
          <p:cNvPr id="6" name="Rectangle: Rounded Corners 5">
            <a:extLst>
              <a:ext uri="{FF2B5EF4-FFF2-40B4-BE49-F238E27FC236}">
                <a16:creationId xmlns:a16="http://schemas.microsoft.com/office/drawing/2014/main" id="{F55E4CC4-C3F8-CE1F-9BC3-6C7110131513}"/>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3FD0BE-3F6D-86EC-3549-004CAF1A8A53}"/>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10" name="Picture 9" descr="Text&#10;&#10;AI-generated content may be incorrect.">
            <a:extLst>
              <a:ext uri="{FF2B5EF4-FFF2-40B4-BE49-F238E27FC236}">
                <a16:creationId xmlns:a16="http://schemas.microsoft.com/office/drawing/2014/main" id="{88C7875E-B890-DB01-891C-1F8F7AA031D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6"/>
            <a:ext cx="4640975" cy="6005967"/>
          </a:xfrm>
          <a:prstGeom prst="rect">
            <a:avLst/>
          </a:prstGeom>
          <a:ln>
            <a:solidFill>
              <a:schemeClr val="tx1"/>
            </a:solidFill>
          </a:ln>
        </p:spPr>
      </p:pic>
      <p:sp>
        <p:nvSpPr>
          <p:cNvPr id="12" name="TextBox 11">
            <a:extLst>
              <a:ext uri="{FF2B5EF4-FFF2-40B4-BE49-F238E27FC236}">
                <a16:creationId xmlns:a16="http://schemas.microsoft.com/office/drawing/2014/main" id="{3E406799-386F-E18C-A63D-B15351105A8C}"/>
              </a:ext>
            </a:extLst>
          </p:cNvPr>
          <p:cNvSpPr txBox="1"/>
          <p:nvPr/>
        </p:nvSpPr>
        <p:spPr>
          <a:xfrm>
            <a:off x="4802885" y="106886"/>
            <a:ext cx="6341364" cy="1323439"/>
          </a:xfrm>
          <a:prstGeom prst="rect">
            <a:avLst/>
          </a:prstGeom>
          <a:noFill/>
        </p:spPr>
        <p:txBody>
          <a:bodyPr wrap="square">
            <a:spAutoFit/>
          </a:bodyPr>
          <a:lstStyle/>
          <a:p>
            <a:pPr algn="ctr"/>
            <a:r>
              <a:rPr lang="en-US" sz="4000">
                <a:solidFill>
                  <a:schemeClr val="accent2"/>
                </a:solidFill>
                <a:latin typeface="Shadows Into Light Two" panose="02000506000000020004" pitchFamily="2" charset="0"/>
              </a:rPr>
              <a:t>Pinecone Feeders: Materials and Properties</a:t>
            </a:r>
          </a:p>
        </p:txBody>
      </p:sp>
      <p:pic>
        <p:nvPicPr>
          <p:cNvPr id="13" name="Picture 12" descr="A picture containing text&#10;&#10;AI-generated content may be incorrect.">
            <a:extLst>
              <a:ext uri="{FF2B5EF4-FFF2-40B4-BE49-F238E27FC236}">
                <a16:creationId xmlns:a16="http://schemas.microsoft.com/office/drawing/2014/main" id="{075E8D01-731D-6A75-D7AC-F66AC2CA6D00}"/>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11876" y="106886"/>
            <a:ext cx="1194816" cy="1205896"/>
          </a:xfrm>
          <a:prstGeom prst="rect">
            <a:avLst/>
          </a:prstGeom>
        </p:spPr>
      </p:pic>
      <p:sp>
        <p:nvSpPr>
          <p:cNvPr id="7" name="TextBox 6">
            <a:extLst>
              <a:ext uri="{FF2B5EF4-FFF2-40B4-BE49-F238E27FC236}">
                <a16:creationId xmlns:a16="http://schemas.microsoft.com/office/drawing/2014/main" id="{38D68A19-1094-B955-59E2-1BD998D4A419}"/>
              </a:ext>
            </a:extLst>
          </p:cNvPr>
          <p:cNvSpPr txBox="1"/>
          <p:nvPr/>
        </p:nvSpPr>
        <p:spPr>
          <a:xfrm>
            <a:off x="4969584" y="1879529"/>
            <a:ext cx="6995518" cy="3785652"/>
          </a:xfrm>
          <a:prstGeom prst="rect">
            <a:avLst/>
          </a:prstGeom>
          <a:noFill/>
        </p:spPr>
        <p:txBody>
          <a:bodyPr wrap="square" lIns="91440" tIns="45720" rIns="91440" bIns="45720" anchor="t">
            <a:spAutoFit/>
          </a:bodyPr>
          <a:lstStyle/>
          <a:p>
            <a:r>
              <a:rPr lang="en-US" sz="2400" dirty="0">
                <a:latin typeface="Avenir Next LT Pro"/>
              </a:rPr>
              <a:t>In your experiment you tested several materials. </a:t>
            </a:r>
            <a:r>
              <a:rPr lang="en-US" sz="2400" b="1" dirty="0">
                <a:latin typeface="Avenir Next LT Pro"/>
              </a:rPr>
              <a:t>Materials</a:t>
            </a:r>
            <a:r>
              <a:rPr lang="en-US" sz="2400" dirty="0">
                <a:latin typeface="Avenir Next LT Pro"/>
              </a:rPr>
              <a:t> are the parts of which an object is made. These materials have properties that may or may not make them work. A </a:t>
            </a:r>
            <a:r>
              <a:rPr lang="en-US" sz="2400" b="1" dirty="0">
                <a:latin typeface="Avenir Next LT Pro"/>
              </a:rPr>
              <a:t>property</a:t>
            </a:r>
            <a:r>
              <a:rPr lang="en-US" sz="2400" dirty="0">
                <a:latin typeface="Avenir Next LT Pro"/>
              </a:rPr>
              <a:t> is a trait that can be measured – like we did in the experiment. Properties that can be tested include different lengths, weights, the strength of an object, and its texture. </a:t>
            </a:r>
            <a:r>
              <a:rPr lang="en-US" sz="2400" b="1" dirty="0">
                <a:latin typeface="Avenir Next LT Pro"/>
              </a:rPr>
              <a:t>Texture</a:t>
            </a:r>
            <a:r>
              <a:rPr lang="en-US" sz="2400" dirty="0">
                <a:latin typeface="Avenir Next LT Pro"/>
              </a:rPr>
              <a:t> is a property that is used to describe how something feels, such as a sticky, smooth, rough, or soft.</a:t>
            </a:r>
          </a:p>
        </p:txBody>
      </p:sp>
    </p:spTree>
    <p:extLst>
      <p:ext uri="{BB962C8B-B14F-4D97-AF65-F5344CB8AC3E}">
        <p14:creationId xmlns:p14="http://schemas.microsoft.com/office/powerpoint/2010/main" val="2338721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F645E-0769-DC19-851A-AC91221387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B946EC4-1290-4E80-E64D-2586BA79CE4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44D6922-D7A0-CDF9-8CCF-E9864DD15D76}"/>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A5374631-238F-EC74-39AF-FD6BBEB67A71}"/>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Explain</a:t>
            </a:r>
          </a:p>
        </p:txBody>
      </p:sp>
      <p:sp>
        <p:nvSpPr>
          <p:cNvPr id="6" name="Rectangle: Rounded Corners 5">
            <a:extLst>
              <a:ext uri="{FF2B5EF4-FFF2-40B4-BE49-F238E27FC236}">
                <a16:creationId xmlns:a16="http://schemas.microsoft.com/office/drawing/2014/main" id="{D85FEF68-B78B-F23C-D851-078D1D8B36D8}"/>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F583B4-4BBB-2786-400B-F270A144B77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4D10433A-B822-4434-3285-B36C04FF8216}"/>
              </a:ext>
            </a:extLst>
          </p:cNvPr>
          <p:cNvSpPr txBox="1"/>
          <p:nvPr/>
        </p:nvSpPr>
        <p:spPr>
          <a:xfrm>
            <a:off x="709448" y="557830"/>
            <a:ext cx="10773103" cy="5262979"/>
          </a:xfrm>
          <a:prstGeom prst="rect">
            <a:avLst/>
          </a:prstGeom>
          <a:noFill/>
        </p:spPr>
        <p:txBody>
          <a:bodyPr wrap="square" lIns="91440" tIns="45720" rIns="91440" bIns="45720" anchor="t">
            <a:spAutoFit/>
          </a:bodyPr>
          <a:lstStyle/>
          <a:p>
            <a:pPr algn="ctr"/>
            <a:r>
              <a:rPr lang="en-US" sz="4800" dirty="0">
                <a:latin typeface="Avenir Next LT Pro"/>
              </a:rPr>
              <a:t>What property made the seeds stick?</a:t>
            </a:r>
          </a:p>
          <a:p>
            <a:pPr algn="ctr"/>
            <a:endParaRPr lang="en-US" sz="4800">
              <a:latin typeface="Avenir Next LT Pro" panose="020B0504020202020204" pitchFamily="34" charset="0"/>
            </a:endParaRPr>
          </a:p>
          <a:p>
            <a:pPr algn="ctr"/>
            <a:r>
              <a:rPr lang="en-US" sz="4800" dirty="0">
                <a:latin typeface="Avenir Next LT Pro"/>
              </a:rPr>
              <a:t>What were the </a:t>
            </a:r>
            <a:r>
              <a:rPr lang="en-US" sz="4800" b="1" dirty="0">
                <a:latin typeface="Avenir Next LT Pro"/>
              </a:rPr>
              <a:t>strengths</a:t>
            </a:r>
            <a:r>
              <a:rPr lang="en-US" sz="4800" dirty="0">
                <a:latin typeface="Avenir Next LT Pro"/>
              </a:rPr>
              <a:t> of that property?</a:t>
            </a:r>
          </a:p>
          <a:p>
            <a:pPr algn="ctr"/>
            <a:endParaRPr lang="en-US" sz="4800">
              <a:latin typeface="Avenir Next LT Pro" panose="020B0504020202020204" pitchFamily="34" charset="0"/>
            </a:endParaRPr>
          </a:p>
          <a:p>
            <a:pPr algn="ctr"/>
            <a:r>
              <a:rPr lang="en-US" sz="4800" dirty="0">
                <a:latin typeface="Avenir Next LT Pro"/>
              </a:rPr>
              <a:t>What were the </a:t>
            </a:r>
            <a:r>
              <a:rPr lang="en-US" sz="4800" b="1" dirty="0">
                <a:latin typeface="Avenir Next LT Pro"/>
              </a:rPr>
              <a:t>weaknesses</a:t>
            </a:r>
            <a:r>
              <a:rPr lang="en-US" sz="4800" dirty="0">
                <a:latin typeface="Avenir Next LT Pro"/>
              </a:rPr>
              <a:t> of the other materials tested?</a:t>
            </a:r>
          </a:p>
        </p:txBody>
      </p:sp>
    </p:spTree>
    <p:extLst>
      <p:ext uri="{BB962C8B-B14F-4D97-AF65-F5344CB8AC3E}">
        <p14:creationId xmlns:p14="http://schemas.microsoft.com/office/powerpoint/2010/main" val="1686503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7EE23-A959-A8D9-A236-6842441814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0F6DB2-F996-E107-706E-A8A98945C00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999FAA6-A696-53DB-1F74-974971F8F75E}"/>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9F177127-B11A-3BE0-F944-4F105FD5ED8D}"/>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Explain</a:t>
            </a:r>
          </a:p>
        </p:txBody>
      </p:sp>
      <p:sp>
        <p:nvSpPr>
          <p:cNvPr id="6" name="Rectangle: Rounded Corners 5">
            <a:extLst>
              <a:ext uri="{FF2B5EF4-FFF2-40B4-BE49-F238E27FC236}">
                <a16:creationId xmlns:a16="http://schemas.microsoft.com/office/drawing/2014/main" id="{A55FDF2B-9E44-D480-7D2C-C8D28E961FC1}"/>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FADEA4A-1F50-2F34-7F1A-D18EB24AFA2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B712EC56-5EEB-C778-88D5-77FB3E694FDC}"/>
              </a:ext>
            </a:extLst>
          </p:cNvPr>
          <p:cNvSpPr txBox="1"/>
          <p:nvPr/>
        </p:nvSpPr>
        <p:spPr>
          <a:xfrm>
            <a:off x="1744904" y="2091389"/>
            <a:ext cx="8702191" cy="2308324"/>
          </a:xfrm>
          <a:prstGeom prst="rect">
            <a:avLst/>
          </a:prstGeom>
          <a:noFill/>
        </p:spPr>
        <p:txBody>
          <a:bodyPr wrap="square">
            <a:spAutoFit/>
          </a:bodyPr>
          <a:lstStyle/>
          <a:p>
            <a:pPr algn="ctr"/>
            <a:r>
              <a:rPr lang="en-US" sz="4800">
                <a:latin typeface="Avenir Next LT Pro" panose="020B0504020202020204" pitchFamily="34" charset="0"/>
              </a:rPr>
              <a:t>Were there other factors that might have made the seed stick better?</a:t>
            </a:r>
          </a:p>
        </p:txBody>
      </p:sp>
    </p:spTree>
    <p:extLst>
      <p:ext uri="{BB962C8B-B14F-4D97-AF65-F5344CB8AC3E}">
        <p14:creationId xmlns:p14="http://schemas.microsoft.com/office/powerpoint/2010/main" val="2751613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1B812-69F0-7588-7577-5A04B58F43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BD55F04-E75A-D138-1A15-3B8C3EDFC9B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F8B2EC6-F1CE-B0F3-7979-6101A6F92A8E}"/>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F81B42EB-8FBA-8770-DC4F-29DA57F1C4D9}"/>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Elaborate</a:t>
            </a:r>
          </a:p>
        </p:txBody>
      </p:sp>
      <p:sp>
        <p:nvSpPr>
          <p:cNvPr id="6" name="Rectangle: Rounded Corners 5">
            <a:extLst>
              <a:ext uri="{FF2B5EF4-FFF2-40B4-BE49-F238E27FC236}">
                <a16:creationId xmlns:a16="http://schemas.microsoft.com/office/drawing/2014/main" id="{D62D162F-32B2-05B8-E683-7227AA6AC0B5}"/>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FADAD89-5D77-B986-32B3-DABCED061B7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ED024269-9E5B-C58C-3D10-13F20936156F}"/>
              </a:ext>
            </a:extLst>
          </p:cNvPr>
          <p:cNvSpPr txBox="1"/>
          <p:nvPr/>
        </p:nvSpPr>
        <p:spPr>
          <a:xfrm>
            <a:off x="238125" y="981880"/>
            <a:ext cx="6838950" cy="1569660"/>
          </a:xfrm>
          <a:prstGeom prst="rect">
            <a:avLst/>
          </a:prstGeom>
          <a:noFill/>
        </p:spPr>
        <p:txBody>
          <a:bodyPr wrap="square">
            <a:spAutoFit/>
          </a:bodyPr>
          <a:lstStyle/>
          <a:p>
            <a:pPr algn="ctr"/>
            <a:r>
              <a:rPr lang="en-US" sz="4800" b="1">
                <a:latin typeface="Avenir Next LT Pro" panose="020B0504020202020204" pitchFamily="34" charset="0"/>
              </a:rPr>
              <a:t>Bird Feeder Engineering Activity</a:t>
            </a:r>
          </a:p>
        </p:txBody>
      </p:sp>
      <p:pic>
        <p:nvPicPr>
          <p:cNvPr id="7" name="Picture 6" descr="A picture containing text&#10;&#10;AI-generated content may be incorrect.">
            <a:extLst>
              <a:ext uri="{FF2B5EF4-FFF2-40B4-BE49-F238E27FC236}">
                <a16:creationId xmlns:a16="http://schemas.microsoft.com/office/drawing/2014/main" id="{17DCD0A9-73A2-35AE-A83E-AAA00B5065F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9976" y="80001"/>
            <a:ext cx="4683130" cy="6051955"/>
          </a:xfrm>
          <a:prstGeom prst="rect">
            <a:avLst/>
          </a:prstGeom>
          <a:ln>
            <a:solidFill>
              <a:schemeClr val="tx1"/>
            </a:solidFill>
          </a:ln>
        </p:spPr>
      </p:pic>
      <p:sp>
        <p:nvSpPr>
          <p:cNvPr id="8" name="TextBox 7">
            <a:extLst>
              <a:ext uri="{FF2B5EF4-FFF2-40B4-BE49-F238E27FC236}">
                <a16:creationId xmlns:a16="http://schemas.microsoft.com/office/drawing/2014/main" id="{F5ED0549-2694-9656-99E0-7D5A04C80AEA}"/>
              </a:ext>
            </a:extLst>
          </p:cNvPr>
          <p:cNvSpPr txBox="1"/>
          <p:nvPr/>
        </p:nvSpPr>
        <p:spPr>
          <a:xfrm>
            <a:off x="238125" y="2862597"/>
            <a:ext cx="6838950" cy="2308324"/>
          </a:xfrm>
          <a:prstGeom prst="rect">
            <a:avLst/>
          </a:prstGeom>
          <a:noFill/>
        </p:spPr>
        <p:txBody>
          <a:bodyPr wrap="square">
            <a:spAutoFit/>
          </a:bodyPr>
          <a:lstStyle/>
          <a:p>
            <a:pPr algn="ctr"/>
            <a:r>
              <a:rPr lang="en-US" sz="4800">
                <a:latin typeface="Avenir Next LT Pro" panose="020B0504020202020204" pitchFamily="34" charset="0"/>
              </a:rPr>
              <a:t>Based on the results, use the sticky material that you found best.</a:t>
            </a:r>
          </a:p>
        </p:txBody>
      </p:sp>
    </p:spTree>
    <p:extLst>
      <p:ext uri="{BB962C8B-B14F-4D97-AF65-F5344CB8AC3E}">
        <p14:creationId xmlns:p14="http://schemas.microsoft.com/office/powerpoint/2010/main" val="1141946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9EE25-6B15-B1D3-9194-BC4BC61FC78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15354A-35FB-F2B6-A0C4-92C204CF9FC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F5042A9-756C-CEBF-4426-D83CDA8B460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351E8D9F-176D-0427-D178-092B62A0818E}"/>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Elaborate</a:t>
            </a:r>
          </a:p>
        </p:txBody>
      </p:sp>
      <p:sp>
        <p:nvSpPr>
          <p:cNvPr id="6" name="Rectangle: Rounded Corners 5">
            <a:extLst>
              <a:ext uri="{FF2B5EF4-FFF2-40B4-BE49-F238E27FC236}">
                <a16:creationId xmlns:a16="http://schemas.microsoft.com/office/drawing/2014/main" id="{0311FDC6-5E10-765B-C4B1-B808EB46AA99}"/>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B53BD0-DE5E-D851-0306-FBF3602A409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8" name="TextBox 7">
            <a:extLst>
              <a:ext uri="{FF2B5EF4-FFF2-40B4-BE49-F238E27FC236}">
                <a16:creationId xmlns:a16="http://schemas.microsoft.com/office/drawing/2014/main" id="{90B4DBBD-AC42-D98E-6D69-015D7C67CEC3}"/>
              </a:ext>
            </a:extLst>
          </p:cNvPr>
          <p:cNvSpPr txBox="1"/>
          <p:nvPr/>
        </p:nvSpPr>
        <p:spPr>
          <a:xfrm>
            <a:off x="470263" y="1594215"/>
            <a:ext cx="6332492" cy="3046988"/>
          </a:xfrm>
          <a:prstGeom prst="rect">
            <a:avLst/>
          </a:prstGeom>
          <a:noFill/>
        </p:spPr>
        <p:txBody>
          <a:bodyPr wrap="square">
            <a:spAutoFit/>
          </a:bodyPr>
          <a:lstStyle/>
          <a:p>
            <a:pPr algn="ctr"/>
            <a:r>
              <a:rPr lang="en-US" sz="4800" b="1">
                <a:latin typeface="Avenir Next LT Pro" panose="020B0504020202020204" pitchFamily="34" charset="0"/>
              </a:rPr>
              <a:t>Draw</a:t>
            </a:r>
            <a:r>
              <a:rPr lang="en-US" sz="4800">
                <a:latin typeface="Avenir Next LT Pro" panose="020B0504020202020204" pitchFamily="34" charset="0"/>
              </a:rPr>
              <a:t> a picture of your pinecone bird feeder and then </a:t>
            </a:r>
            <a:r>
              <a:rPr lang="en-US" sz="4800" b="1">
                <a:latin typeface="Avenir Next LT Pro" panose="020B0504020202020204" pitchFamily="34" charset="0"/>
              </a:rPr>
              <a:t>label</a:t>
            </a:r>
            <a:r>
              <a:rPr lang="en-US" sz="4800">
                <a:latin typeface="Avenir Next LT Pro" panose="020B0504020202020204" pitchFamily="34" charset="0"/>
              </a:rPr>
              <a:t> the materials used.</a:t>
            </a:r>
          </a:p>
        </p:txBody>
      </p:sp>
      <p:pic>
        <p:nvPicPr>
          <p:cNvPr id="10" name="Picture 9" descr="Text, letter&#10;&#10;AI-generated content may be incorrect.">
            <a:extLst>
              <a:ext uri="{FF2B5EF4-FFF2-40B4-BE49-F238E27FC236}">
                <a16:creationId xmlns:a16="http://schemas.microsoft.com/office/drawing/2014/main" id="{6A6171CF-EA74-A7E7-7CA7-81EA73E4F03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32765" y="122275"/>
            <a:ext cx="4630629" cy="5992578"/>
          </a:xfrm>
          <a:prstGeom prst="rect">
            <a:avLst/>
          </a:prstGeom>
          <a:ln>
            <a:solidFill>
              <a:schemeClr val="tx1"/>
            </a:solidFill>
          </a:ln>
        </p:spPr>
      </p:pic>
      <p:pic>
        <p:nvPicPr>
          <p:cNvPr id="12" name="Picture 11" descr="A picture containing text, silhouette&#10;&#10;AI-generated content may be incorrect.">
            <a:extLst>
              <a:ext uri="{FF2B5EF4-FFF2-40B4-BE49-F238E27FC236}">
                <a16:creationId xmlns:a16="http://schemas.microsoft.com/office/drawing/2014/main" id="{7B51B407-90C5-784D-9D2A-7B28ED071EA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2203" y="55043"/>
            <a:ext cx="950409" cy="1293930"/>
          </a:xfrm>
          <a:prstGeom prst="rect">
            <a:avLst/>
          </a:prstGeom>
        </p:spPr>
      </p:pic>
    </p:spTree>
    <p:extLst>
      <p:ext uri="{BB962C8B-B14F-4D97-AF65-F5344CB8AC3E}">
        <p14:creationId xmlns:p14="http://schemas.microsoft.com/office/powerpoint/2010/main" val="359803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3A8C8-E35D-FE06-6918-469F3B6858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EF8AEA-3419-0BDA-CAA5-02374190D85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111967F-687F-57F6-FADE-7A07D9B7AB50}"/>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73DFC381-C5F0-0EA7-63C1-F25975568A70}"/>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5C7529FB-FE0B-0DC3-5DBE-D45ED96F262B}"/>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661BA8-B05B-E7A1-D78B-7E1B3D76F96C}"/>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grpSp>
        <p:nvGrpSpPr>
          <p:cNvPr id="15" name="Group 14">
            <a:extLst>
              <a:ext uri="{FF2B5EF4-FFF2-40B4-BE49-F238E27FC236}">
                <a16:creationId xmlns:a16="http://schemas.microsoft.com/office/drawing/2014/main" id="{18BB29F0-00C4-C5ED-5694-9B151667837C}"/>
              </a:ext>
            </a:extLst>
          </p:cNvPr>
          <p:cNvGrpSpPr/>
          <p:nvPr/>
        </p:nvGrpSpPr>
        <p:grpSpPr>
          <a:xfrm>
            <a:off x="1354585" y="86268"/>
            <a:ext cx="9482830" cy="6078429"/>
            <a:chOff x="85344" y="86267"/>
            <a:chExt cx="9482830" cy="6078429"/>
          </a:xfrm>
        </p:grpSpPr>
        <p:pic>
          <p:nvPicPr>
            <p:cNvPr id="12" name="Picture 11" descr="A picture containing text, different&#10;&#10;AI-generated content may be incorrect.">
              <a:extLst>
                <a:ext uri="{FF2B5EF4-FFF2-40B4-BE49-F238E27FC236}">
                  <a16:creationId xmlns:a16="http://schemas.microsoft.com/office/drawing/2014/main" id="{C1E058A8-8451-B80B-2B4E-D86170724E9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6267"/>
              <a:ext cx="4696968" cy="6078429"/>
            </a:xfrm>
            <a:prstGeom prst="rect">
              <a:avLst/>
            </a:prstGeom>
            <a:ln>
              <a:solidFill>
                <a:schemeClr val="tx1"/>
              </a:solidFill>
            </a:ln>
          </p:spPr>
        </p:pic>
        <p:pic>
          <p:nvPicPr>
            <p:cNvPr id="14" name="Picture 13" descr="A bird sitting on a nest&#10;&#10;AI-generated content may be incorrect.">
              <a:extLst>
                <a:ext uri="{FF2B5EF4-FFF2-40B4-BE49-F238E27FC236}">
                  <a16:creationId xmlns:a16="http://schemas.microsoft.com/office/drawing/2014/main" id="{A57BF8A0-7BF0-BA5A-7042-87AE9E9F457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71206" y="86267"/>
              <a:ext cx="4696968" cy="6078429"/>
            </a:xfrm>
            <a:prstGeom prst="rect">
              <a:avLst/>
            </a:prstGeom>
            <a:ln>
              <a:solidFill>
                <a:schemeClr val="tx1"/>
              </a:solidFill>
            </a:ln>
          </p:spPr>
        </p:pic>
      </p:grpSp>
    </p:spTree>
    <p:extLst>
      <p:ext uri="{BB962C8B-B14F-4D97-AF65-F5344CB8AC3E}">
        <p14:creationId xmlns:p14="http://schemas.microsoft.com/office/powerpoint/2010/main" val="1178567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EE8FC-131D-EFA2-3EB7-FD49187BDD9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E1E71CE-506C-77FB-23B8-90504F171E5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163291D-CF28-AACB-871D-55622027F4D6}"/>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0F1B4F0E-AF25-151C-F0F1-8461994667A5}"/>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Elaborate</a:t>
            </a:r>
          </a:p>
        </p:txBody>
      </p:sp>
      <p:sp>
        <p:nvSpPr>
          <p:cNvPr id="6" name="Rectangle: Rounded Corners 5">
            <a:extLst>
              <a:ext uri="{FF2B5EF4-FFF2-40B4-BE49-F238E27FC236}">
                <a16:creationId xmlns:a16="http://schemas.microsoft.com/office/drawing/2014/main" id="{06EB5C82-6857-D09E-1F75-38275A866FA8}"/>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738947-D82C-CD38-A802-0448F7041CC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8" name="TextBox 7">
            <a:extLst>
              <a:ext uri="{FF2B5EF4-FFF2-40B4-BE49-F238E27FC236}">
                <a16:creationId xmlns:a16="http://schemas.microsoft.com/office/drawing/2014/main" id="{D73C6FEF-1651-DC03-C6B0-04F18FAED9AF}"/>
              </a:ext>
            </a:extLst>
          </p:cNvPr>
          <p:cNvSpPr txBox="1"/>
          <p:nvPr/>
        </p:nvSpPr>
        <p:spPr>
          <a:xfrm>
            <a:off x="5301097" y="2232476"/>
            <a:ext cx="6332492" cy="1569660"/>
          </a:xfrm>
          <a:prstGeom prst="rect">
            <a:avLst/>
          </a:prstGeom>
          <a:noFill/>
        </p:spPr>
        <p:txBody>
          <a:bodyPr wrap="square">
            <a:spAutoFit/>
          </a:bodyPr>
          <a:lstStyle/>
          <a:p>
            <a:pPr algn="ctr"/>
            <a:r>
              <a:rPr lang="en-US" sz="4800" b="1">
                <a:latin typeface="Avenir Next LT Pro" panose="020B0504020202020204" pitchFamily="34" charset="0"/>
              </a:rPr>
              <a:t>Record </a:t>
            </a:r>
            <a:r>
              <a:rPr lang="en-US" sz="4800">
                <a:latin typeface="Avenir Next LT Pro" panose="020B0504020202020204" pitchFamily="34" charset="0"/>
              </a:rPr>
              <a:t>the number of seeds.</a:t>
            </a:r>
          </a:p>
        </p:txBody>
      </p:sp>
      <p:pic>
        <p:nvPicPr>
          <p:cNvPr id="7" name="Picture 6" descr="Text&#10;&#10;AI-generated content may be incorrect.">
            <a:extLst>
              <a:ext uri="{FF2B5EF4-FFF2-40B4-BE49-F238E27FC236}">
                <a16:creationId xmlns:a16="http://schemas.microsoft.com/office/drawing/2014/main" id="{B6AD9B93-807C-8E78-E92D-06F994E503C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6"/>
            <a:ext cx="4640975" cy="6005967"/>
          </a:xfrm>
          <a:prstGeom prst="rect">
            <a:avLst/>
          </a:prstGeom>
          <a:ln>
            <a:solidFill>
              <a:schemeClr val="tx1"/>
            </a:solidFill>
          </a:ln>
        </p:spPr>
      </p:pic>
    </p:spTree>
    <p:extLst>
      <p:ext uri="{BB962C8B-B14F-4D97-AF65-F5344CB8AC3E}">
        <p14:creationId xmlns:p14="http://schemas.microsoft.com/office/powerpoint/2010/main" val="7858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80D70-23AA-5823-22A1-E0F2A488599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3FF96B9-57C1-3FD0-E38B-507B8842977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EFF8D1A-F506-D827-A7D4-270DF5A2E14F}"/>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31</a:t>
            </a:r>
          </a:p>
        </p:txBody>
      </p:sp>
      <p:sp>
        <p:nvSpPr>
          <p:cNvPr id="5" name="TextBox 4">
            <a:extLst>
              <a:ext uri="{FF2B5EF4-FFF2-40B4-BE49-F238E27FC236}">
                <a16:creationId xmlns:a16="http://schemas.microsoft.com/office/drawing/2014/main" id="{A3F7EBB4-263E-392E-46D5-60D3CCB85BF1}"/>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Elaborate</a:t>
            </a:r>
          </a:p>
        </p:txBody>
      </p:sp>
      <p:sp>
        <p:nvSpPr>
          <p:cNvPr id="6" name="Rectangle: Rounded Corners 5">
            <a:extLst>
              <a:ext uri="{FF2B5EF4-FFF2-40B4-BE49-F238E27FC236}">
                <a16:creationId xmlns:a16="http://schemas.microsoft.com/office/drawing/2014/main" id="{343031CB-E515-4284-DB65-C12C247F386F}"/>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97095C-99CF-C46C-707F-289DFAFD7020}"/>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8" name="TextBox 7">
            <a:extLst>
              <a:ext uri="{FF2B5EF4-FFF2-40B4-BE49-F238E27FC236}">
                <a16:creationId xmlns:a16="http://schemas.microsoft.com/office/drawing/2014/main" id="{4135DB18-A6CA-8E80-6403-D95838815777}"/>
              </a:ext>
            </a:extLst>
          </p:cNvPr>
          <p:cNvSpPr txBox="1"/>
          <p:nvPr/>
        </p:nvSpPr>
        <p:spPr>
          <a:xfrm>
            <a:off x="681446" y="1594215"/>
            <a:ext cx="10829108" cy="3046988"/>
          </a:xfrm>
          <a:prstGeom prst="rect">
            <a:avLst/>
          </a:prstGeom>
          <a:noFill/>
        </p:spPr>
        <p:txBody>
          <a:bodyPr wrap="square" lIns="91440" tIns="45720" rIns="91440" bIns="45720" anchor="t">
            <a:spAutoFit/>
          </a:bodyPr>
          <a:lstStyle/>
          <a:p>
            <a:pPr algn="ctr"/>
            <a:r>
              <a:rPr lang="en-US" sz="4800" dirty="0">
                <a:latin typeface="Avenir Next LT Pro"/>
              </a:rPr>
              <a:t>How many seeds stuck to your feeder within your 2-inch by 2–inch square?</a:t>
            </a:r>
          </a:p>
          <a:p>
            <a:pPr algn="ctr"/>
            <a:endParaRPr lang="en-US" sz="4800">
              <a:latin typeface="Avenir Next LT Pro" panose="020B0504020202020204" pitchFamily="34" charset="0"/>
            </a:endParaRPr>
          </a:p>
          <a:p>
            <a:pPr algn="ctr"/>
            <a:r>
              <a:rPr lang="en-US" sz="4800" dirty="0">
                <a:latin typeface="Avenir Next LT Pro"/>
              </a:rPr>
              <a:t>Why?</a:t>
            </a:r>
          </a:p>
        </p:txBody>
      </p:sp>
    </p:spTree>
    <p:extLst>
      <p:ext uri="{BB962C8B-B14F-4D97-AF65-F5344CB8AC3E}">
        <p14:creationId xmlns:p14="http://schemas.microsoft.com/office/powerpoint/2010/main" val="723521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9F65C-6F6B-466C-A11C-015FF18A56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A322B9-66B6-C0B6-9941-B2C9189F005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BC76233-C213-C883-2C18-38C35319CBC1}"/>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32</a:t>
            </a:r>
          </a:p>
        </p:txBody>
      </p:sp>
      <p:sp>
        <p:nvSpPr>
          <p:cNvPr id="5" name="TextBox 4">
            <a:extLst>
              <a:ext uri="{FF2B5EF4-FFF2-40B4-BE49-F238E27FC236}">
                <a16:creationId xmlns:a16="http://schemas.microsoft.com/office/drawing/2014/main" id="{3C0B9EB8-1CC5-E3FD-E630-78E13461B1D8}"/>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Elaborate</a:t>
            </a:r>
          </a:p>
        </p:txBody>
      </p:sp>
      <p:sp>
        <p:nvSpPr>
          <p:cNvPr id="6" name="Rectangle: Rounded Corners 5">
            <a:extLst>
              <a:ext uri="{FF2B5EF4-FFF2-40B4-BE49-F238E27FC236}">
                <a16:creationId xmlns:a16="http://schemas.microsoft.com/office/drawing/2014/main" id="{C917EC7D-874C-6A40-0326-9109DBF29765}"/>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117F3-0C59-71A4-27F0-1A3EE0BECCC3}"/>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8" name="TextBox 7">
            <a:extLst>
              <a:ext uri="{FF2B5EF4-FFF2-40B4-BE49-F238E27FC236}">
                <a16:creationId xmlns:a16="http://schemas.microsoft.com/office/drawing/2014/main" id="{9B21D8EF-4074-44B2-7EA5-17B4F6AE9203}"/>
              </a:ext>
            </a:extLst>
          </p:cNvPr>
          <p:cNvSpPr txBox="1"/>
          <p:nvPr/>
        </p:nvSpPr>
        <p:spPr>
          <a:xfrm>
            <a:off x="5514049" y="1955707"/>
            <a:ext cx="5906588" cy="2308324"/>
          </a:xfrm>
          <a:prstGeom prst="rect">
            <a:avLst/>
          </a:prstGeom>
          <a:noFill/>
        </p:spPr>
        <p:txBody>
          <a:bodyPr wrap="square">
            <a:spAutoFit/>
          </a:bodyPr>
          <a:lstStyle/>
          <a:p>
            <a:pPr algn="ctr"/>
            <a:r>
              <a:rPr lang="en-US" sz="4800" b="1">
                <a:latin typeface="Avenir Next LT Pro" panose="020B0504020202020204" pitchFamily="34" charset="0"/>
              </a:rPr>
              <a:t>Record</a:t>
            </a:r>
            <a:r>
              <a:rPr lang="en-US" sz="4800">
                <a:latin typeface="Avenir Next LT Pro" panose="020B0504020202020204" pitchFamily="34" charset="0"/>
              </a:rPr>
              <a:t> the number of seeds left on your feeder.</a:t>
            </a:r>
          </a:p>
        </p:txBody>
      </p:sp>
      <p:pic>
        <p:nvPicPr>
          <p:cNvPr id="3" name="Picture 2" descr="Text&#10;&#10;AI-generated content may be incorrect.">
            <a:extLst>
              <a:ext uri="{FF2B5EF4-FFF2-40B4-BE49-F238E27FC236}">
                <a16:creationId xmlns:a16="http://schemas.microsoft.com/office/drawing/2014/main" id="{1A768399-0DB1-DF76-5173-EF8BBE81BC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6"/>
            <a:ext cx="4640975" cy="6005967"/>
          </a:xfrm>
          <a:prstGeom prst="rect">
            <a:avLst/>
          </a:prstGeom>
          <a:ln>
            <a:solidFill>
              <a:schemeClr val="tx1"/>
            </a:solidFill>
          </a:ln>
        </p:spPr>
      </p:pic>
    </p:spTree>
    <p:extLst>
      <p:ext uri="{BB962C8B-B14F-4D97-AF65-F5344CB8AC3E}">
        <p14:creationId xmlns:p14="http://schemas.microsoft.com/office/powerpoint/2010/main" val="628189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4811A-BB0B-DD7F-2F89-B99CB751C2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38268B4-0112-8CF5-8E84-2E674B29552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6FD781B-6915-ABF8-518B-AB4529D425AF}"/>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33</a:t>
            </a:r>
          </a:p>
        </p:txBody>
      </p:sp>
      <p:sp>
        <p:nvSpPr>
          <p:cNvPr id="5" name="TextBox 4">
            <a:extLst>
              <a:ext uri="{FF2B5EF4-FFF2-40B4-BE49-F238E27FC236}">
                <a16:creationId xmlns:a16="http://schemas.microsoft.com/office/drawing/2014/main" id="{96EFF14D-FB8D-1620-5B90-81305FF4578C}"/>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Elaborate</a:t>
            </a:r>
          </a:p>
        </p:txBody>
      </p:sp>
      <p:sp>
        <p:nvSpPr>
          <p:cNvPr id="6" name="Rectangle: Rounded Corners 5">
            <a:extLst>
              <a:ext uri="{FF2B5EF4-FFF2-40B4-BE49-F238E27FC236}">
                <a16:creationId xmlns:a16="http://schemas.microsoft.com/office/drawing/2014/main" id="{8B55AB0B-2803-9FA1-DED5-C9BCD097B2FA}"/>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0F6FA4B-55B5-D982-8A38-187BE482D58A}"/>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8" name="TextBox 7">
            <a:extLst>
              <a:ext uri="{FF2B5EF4-FFF2-40B4-BE49-F238E27FC236}">
                <a16:creationId xmlns:a16="http://schemas.microsoft.com/office/drawing/2014/main" id="{2F797073-65B6-6C9B-5ADD-532051D48F7A}"/>
              </a:ext>
            </a:extLst>
          </p:cNvPr>
          <p:cNvSpPr txBox="1"/>
          <p:nvPr/>
        </p:nvSpPr>
        <p:spPr>
          <a:xfrm>
            <a:off x="237308" y="937642"/>
            <a:ext cx="11717383" cy="4524315"/>
          </a:xfrm>
          <a:prstGeom prst="rect">
            <a:avLst/>
          </a:prstGeom>
          <a:noFill/>
        </p:spPr>
        <p:txBody>
          <a:bodyPr wrap="square">
            <a:spAutoFit/>
          </a:bodyPr>
          <a:lstStyle/>
          <a:p>
            <a:pPr algn="ctr"/>
            <a:r>
              <a:rPr lang="en-US" sz="3600">
                <a:latin typeface="Avenir Next LT Pro" panose="020B0504020202020204" pitchFamily="34" charset="0"/>
              </a:rPr>
              <a:t>What pinecone feeder had the least number of seeds?</a:t>
            </a:r>
          </a:p>
          <a:p>
            <a:pPr algn="ctr"/>
            <a:endParaRPr lang="en-US" sz="3600">
              <a:latin typeface="Avenir Next LT Pro" panose="020B0504020202020204" pitchFamily="34" charset="0"/>
            </a:endParaRPr>
          </a:p>
          <a:p>
            <a:pPr algn="ctr"/>
            <a:r>
              <a:rPr lang="en-US" sz="3600">
                <a:latin typeface="Avenir Next LT Pro" panose="020B0504020202020204" pitchFamily="34" charset="0"/>
              </a:rPr>
              <a:t>What material was used to stick seeds to that feeder?</a:t>
            </a:r>
          </a:p>
          <a:p>
            <a:pPr algn="ctr"/>
            <a:endParaRPr lang="en-US" sz="3600">
              <a:latin typeface="Avenir Next LT Pro" panose="020B0504020202020204" pitchFamily="34" charset="0"/>
            </a:endParaRPr>
          </a:p>
          <a:p>
            <a:pPr algn="ctr"/>
            <a:r>
              <a:rPr lang="en-US" sz="3600">
                <a:latin typeface="Avenir Next LT Pro" panose="020B0504020202020204" pitchFamily="34" charset="0"/>
              </a:rPr>
              <a:t>What is that texture like?</a:t>
            </a:r>
          </a:p>
          <a:p>
            <a:pPr algn="ctr"/>
            <a:endParaRPr lang="en-US" sz="3600">
              <a:latin typeface="Avenir Next LT Pro" panose="020B0504020202020204" pitchFamily="34" charset="0"/>
            </a:endParaRPr>
          </a:p>
          <a:p>
            <a:pPr algn="ctr"/>
            <a:r>
              <a:rPr lang="en-US" sz="3600">
                <a:latin typeface="Avenir Next LT Pro" panose="020B0504020202020204" pitchFamily="34" charset="0"/>
              </a:rPr>
              <a:t>Are there any materials with different textures for sticking seeds to a feeder?</a:t>
            </a:r>
          </a:p>
        </p:txBody>
      </p:sp>
    </p:spTree>
    <p:extLst>
      <p:ext uri="{BB962C8B-B14F-4D97-AF65-F5344CB8AC3E}">
        <p14:creationId xmlns:p14="http://schemas.microsoft.com/office/powerpoint/2010/main" val="2810815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E81B4-7C54-C454-CD94-3931B353B8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7468D52-98D6-284B-C051-AA6AF341A6C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CE1C38D-B62F-B823-60AE-5C17C2FD165E}"/>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34</a:t>
            </a:r>
          </a:p>
        </p:txBody>
      </p:sp>
      <p:sp>
        <p:nvSpPr>
          <p:cNvPr id="5" name="TextBox 4">
            <a:extLst>
              <a:ext uri="{FF2B5EF4-FFF2-40B4-BE49-F238E27FC236}">
                <a16:creationId xmlns:a16="http://schemas.microsoft.com/office/drawing/2014/main" id="{F84F7E8E-A05C-C4B9-F0AC-F7505E49CF65}"/>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Evaluate</a:t>
            </a:r>
          </a:p>
        </p:txBody>
      </p:sp>
      <p:sp>
        <p:nvSpPr>
          <p:cNvPr id="6" name="Rectangle: Rounded Corners 5">
            <a:extLst>
              <a:ext uri="{FF2B5EF4-FFF2-40B4-BE49-F238E27FC236}">
                <a16:creationId xmlns:a16="http://schemas.microsoft.com/office/drawing/2014/main" id="{51CAB307-0054-F198-4844-2A2BA6155FC6}"/>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8A7723-F590-7412-AACB-4BBDF0C8530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7" name="Picture 6" descr="Text, letter&#10;&#10;AI-generated content may be incorrect.">
            <a:extLst>
              <a:ext uri="{FF2B5EF4-FFF2-40B4-BE49-F238E27FC236}">
                <a16:creationId xmlns:a16="http://schemas.microsoft.com/office/drawing/2014/main" id="{9AF073A1-C849-1824-D0D5-BA41FBA657A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42828" y="475769"/>
            <a:ext cx="4104013" cy="5311075"/>
          </a:xfrm>
          <a:prstGeom prst="rect">
            <a:avLst/>
          </a:prstGeom>
          <a:ln>
            <a:solidFill>
              <a:schemeClr val="tx1"/>
            </a:solidFill>
          </a:ln>
        </p:spPr>
      </p:pic>
      <p:pic>
        <p:nvPicPr>
          <p:cNvPr id="11" name="Picture 10" descr="Text, letter&#10;&#10;AI-generated content may be incorrect.">
            <a:extLst>
              <a:ext uri="{FF2B5EF4-FFF2-40B4-BE49-F238E27FC236}">
                <a16:creationId xmlns:a16="http://schemas.microsoft.com/office/drawing/2014/main" id="{B80B4D50-3410-150E-D6BC-F7758309104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83336" y="475769"/>
            <a:ext cx="4104013" cy="5311075"/>
          </a:xfrm>
          <a:prstGeom prst="rect">
            <a:avLst/>
          </a:prstGeom>
          <a:ln>
            <a:solidFill>
              <a:schemeClr val="tx1"/>
            </a:solidFill>
          </a:ln>
        </p:spPr>
      </p:pic>
      <p:pic>
        <p:nvPicPr>
          <p:cNvPr id="8" name="Picture 7" descr="A picture containing text&#10;&#10;AI-generated content may be incorrect.">
            <a:extLst>
              <a:ext uri="{FF2B5EF4-FFF2-40B4-BE49-F238E27FC236}">
                <a16:creationId xmlns:a16="http://schemas.microsoft.com/office/drawing/2014/main" id="{31825E3A-8571-2195-305F-23651EB2BB9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88" y="475596"/>
            <a:ext cx="4103481" cy="5309664"/>
          </a:xfrm>
          <a:prstGeom prst="rect">
            <a:avLst/>
          </a:prstGeom>
          <a:ln>
            <a:solidFill>
              <a:schemeClr val="tx1"/>
            </a:solidFill>
          </a:ln>
        </p:spPr>
      </p:pic>
    </p:spTree>
    <p:extLst>
      <p:ext uri="{BB962C8B-B14F-4D97-AF65-F5344CB8AC3E}">
        <p14:creationId xmlns:p14="http://schemas.microsoft.com/office/powerpoint/2010/main" val="1641715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E0631-079E-3E81-2F24-83120D2AA08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7069928-4665-A299-12A8-E52D06A5552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4F09BFC-2A84-1220-CFF8-FCF610D0C8F9}"/>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C09B070-AB78-B2A4-6BEB-1E7DEE783CD1}"/>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Evaluate</a:t>
            </a:r>
          </a:p>
        </p:txBody>
      </p:sp>
      <p:sp>
        <p:nvSpPr>
          <p:cNvPr id="6" name="Rectangle: Rounded Corners 5">
            <a:extLst>
              <a:ext uri="{FF2B5EF4-FFF2-40B4-BE49-F238E27FC236}">
                <a16:creationId xmlns:a16="http://schemas.microsoft.com/office/drawing/2014/main" id="{38ABA0A9-7200-7CDF-D43F-6C493E83E828}"/>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5AAEC5-06C8-5479-9A76-470A174299A6}"/>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7" name="Picture 6" descr="Text, letter&#10;&#10;AI-generated content may be incorrect.">
            <a:extLst>
              <a:ext uri="{FF2B5EF4-FFF2-40B4-BE49-F238E27FC236}">
                <a16:creationId xmlns:a16="http://schemas.microsoft.com/office/drawing/2014/main" id="{FE17F5D7-D8DB-0477-B77F-D9468455C1B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42828" y="475769"/>
            <a:ext cx="4104013" cy="5311075"/>
          </a:xfrm>
          <a:prstGeom prst="rect">
            <a:avLst/>
          </a:prstGeom>
          <a:ln>
            <a:solidFill>
              <a:schemeClr val="tx1"/>
            </a:solidFill>
          </a:ln>
        </p:spPr>
      </p:pic>
      <p:pic>
        <p:nvPicPr>
          <p:cNvPr id="11" name="Picture 10" descr="Text, letter&#10;&#10;AI-generated content may be incorrect.">
            <a:extLst>
              <a:ext uri="{FF2B5EF4-FFF2-40B4-BE49-F238E27FC236}">
                <a16:creationId xmlns:a16="http://schemas.microsoft.com/office/drawing/2014/main" id="{A19782A9-7442-D52A-077A-62DB6438A32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83336" y="475769"/>
            <a:ext cx="4104013" cy="5311075"/>
          </a:xfrm>
          <a:prstGeom prst="rect">
            <a:avLst/>
          </a:prstGeom>
          <a:ln>
            <a:solidFill>
              <a:schemeClr val="tx1"/>
            </a:solidFill>
          </a:ln>
        </p:spPr>
      </p:pic>
      <p:pic>
        <p:nvPicPr>
          <p:cNvPr id="8" name="Picture 7" descr="A picture containing text&#10;&#10;AI-generated content may be incorrect.">
            <a:extLst>
              <a:ext uri="{FF2B5EF4-FFF2-40B4-BE49-F238E27FC236}">
                <a16:creationId xmlns:a16="http://schemas.microsoft.com/office/drawing/2014/main" id="{E1F6442A-522C-2104-50CA-5922EBD0FAB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88" y="475596"/>
            <a:ext cx="4103481" cy="5309664"/>
          </a:xfrm>
          <a:prstGeom prst="rect">
            <a:avLst/>
          </a:prstGeom>
          <a:ln>
            <a:solidFill>
              <a:schemeClr val="tx1"/>
            </a:solidFill>
          </a:ln>
        </p:spPr>
      </p:pic>
      <p:sp>
        <p:nvSpPr>
          <p:cNvPr id="3" name="TextBox 2">
            <a:extLst>
              <a:ext uri="{FF2B5EF4-FFF2-40B4-BE49-F238E27FC236}">
                <a16:creationId xmlns:a16="http://schemas.microsoft.com/office/drawing/2014/main" id="{F5D22337-56FE-9199-7480-D421B6065DD4}"/>
              </a:ext>
            </a:extLst>
          </p:cNvPr>
          <p:cNvSpPr txBox="1"/>
          <p:nvPr/>
        </p:nvSpPr>
        <p:spPr>
          <a:xfrm>
            <a:off x="10139515" y="3674805"/>
            <a:ext cx="11798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rPr>
              <a:t>texture</a:t>
            </a:r>
          </a:p>
        </p:txBody>
      </p:sp>
      <p:sp>
        <p:nvSpPr>
          <p:cNvPr id="10" name="TextBox 9">
            <a:extLst>
              <a:ext uri="{FF2B5EF4-FFF2-40B4-BE49-F238E27FC236}">
                <a16:creationId xmlns:a16="http://schemas.microsoft.com/office/drawing/2014/main" id="{2415AF6B-EB5D-71D2-1FAC-374AF37DB2EF}"/>
              </a:ext>
            </a:extLst>
          </p:cNvPr>
          <p:cNvSpPr txBox="1"/>
          <p:nvPr/>
        </p:nvSpPr>
        <p:spPr>
          <a:xfrm>
            <a:off x="10065774" y="3957484"/>
            <a:ext cx="15485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rPr>
              <a:t>property</a:t>
            </a:r>
          </a:p>
        </p:txBody>
      </p:sp>
      <p:sp>
        <p:nvSpPr>
          <p:cNvPr id="12" name="TextBox 11">
            <a:extLst>
              <a:ext uri="{FF2B5EF4-FFF2-40B4-BE49-F238E27FC236}">
                <a16:creationId xmlns:a16="http://schemas.microsoft.com/office/drawing/2014/main" id="{FF7723C1-2744-663C-227B-5EE94B5560F8}"/>
              </a:ext>
            </a:extLst>
          </p:cNvPr>
          <p:cNvSpPr txBox="1"/>
          <p:nvPr/>
        </p:nvSpPr>
        <p:spPr>
          <a:xfrm>
            <a:off x="5088193" y="2765321"/>
            <a:ext cx="26055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Answers will vary</a:t>
            </a:r>
            <a:endParaRPr lang="en-US" dirty="0"/>
          </a:p>
        </p:txBody>
      </p:sp>
    </p:spTree>
    <p:extLst>
      <p:ext uri="{BB962C8B-B14F-4D97-AF65-F5344CB8AC3E}">
        <p14:creationId xmlns:p14="http://schemas.microsoft.com/office/powerpoint/2010/main" val="182441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C7BDB-1C5D-8AB2-B81F-F6A22655C3F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E12709-6E1E-F1C4-EB77-FDA65A6C94A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20213BA-2160-28F9-A1E0-8C82315A483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221B3E2D-BF3A-E208-251E-58614EFC72E3}"/>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582AA73B-2C00-9254-755D-0D14E9F3E8DE}"/>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20DC9A-1B8E-3516-E8F6-EC4F5C75B056}"/>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76B5145F-30E9-DD33-6190-45D958F427C8}"/>
              </a:ext>
            </a:extLst>
          </p:cNvPr>
          <p:cNvSpPr txBox="1"/>
          <p:nvPr/>
        </p:nvSpPr>
        <p:spPr>
          <a:xfrm>
            <a:off x="337306" y="607585"/>
            <a:ext cx="5758694" cy="5016758"/>
          </a:xfrm>
          <a:prstGeom prst="rect">
            <a:avLst/>
          </a:prstGeom>
          <a:noFill/>
        </p:spPr>
        <p:txBody>
          <a:bodyPr wrap="square">
            <a:spAutoFit/>
          </a:bodyPr>
          <a:lstStyle/>
          <a:p>
            <a:pPr algn="ctr"/>
            <a:r>
              <a:rPr lang="en-US" sz="4000">
                <a:latin typeface="Avenir Next LT Pro" panose="020B0504020202020204" pitchFamily="34" charset="0"/>
              </a:rPr>
              <a:t>How do you know it is a bird’s nest?</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What helps them build a strong nest?</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Why are they shaped that way?</a:t>
            </a:r>
          </a:p>
        </p:txBody>
      </p:sp>
      <p:pic>
        <p:nvPicPr>
          <p:cNvPr id="1026" name="Picture 2" descr="Mourning&amp;#32;dove&amp;#32;nest-DOVE157NEST">
            <a:extLst>
              <a:ext uri="{FF2B5EF4-FFF2-40B4-BE49-F238E27FC236}">
                <a16:creationId xmlns:a16="http://schemas.microsoft.com/office/drawing/2014/main" id="{38FD9434-75C3-3C4E-CE4A-D4762E976B60}"/>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598131" y="0"/>
            <a:ext cx="5593870"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2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8D0AB-7C29-B18F-9A01-934628668A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79AEC72-7E85-7076-BD4D-A40EBDFC071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6CD1457-D2B1-40BA-1FAE-237C07DE65CE}"/>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9F1E9E1C-4E5A-CB9F-7DFA-0438F1B86B33}"/>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AC56A492-EC35-BFBC-D997-E7A69D084124}"/>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60220E-72AF-44DC-94B3-59AF7E9FFD56}"/>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24FCF3E5-8F23-7BA1-77A4-56BD5E563D7A}"/>
              </a:ext>
            </a:extLst>
          </p:cNvPr>
          <p:cNvSpPr txBox="1"/>
          <p:nvPr/>
        </p:nvSpPr>
        <p:spPr>
          <a:xfrm>
            <a:off x="2342085" y="1991854"/>
            <a:ext cx="7507830" cy="1569660"/>
          </a:xfrm>
          <a:prstGeom prst="rect">
            <a:avLst/>
          </a:prstGeom>
          <a:noFill/>
        </p:spPr>
        <p:txBody>
          <a:bodyPr wrap="square">
            <a:spAutoFit/>
          </a:bodyPr>
          <a:lstStyle/>
          <a:p>
            <a:pPr algn="ctr"/>
            <a:r>
              <a:rPr lang="en-US" sz="4800" b="1">
                <a:latin typeface="Avenir Next LT Pro" panose="020B0504020202020204" pitchFamily="34" charset="0"/>
              </a:rPr>
              <a:t>Watch</a:t>
            </a:r>
            <a:r>
              <a:rPr lang="en-US" sz="4800">
                <a:latin typeface="Avenir Next LT Pro" panose="020B0504020202020204" pitchFamily="34" charset="0"/>
              </a:rPr>
              <a:t> the </a:t>
            </a:r>
            <a:r>
              <a:rPr lang="en-US" sz="4800" i="1">
                <a:latin typeface="Avenir Next LT Pro" panose="020B0504020202020204" pitchFamily="34" charset="0"/>
              </a:rPr>
              <a:t>Backyard Bird Feeding </a:t>
            </a:r>
            <a:r>
              <a:rPr lang="en-US" sz="4800">
                <a:latin typeface="Avenir Next LT Pro" panose="020B0504020202020204" pitchFamily="34" charset="0"/>
              </a:rPr>
              <a:t>Video.</a:t>
            </a:r>
          </a:p>
        </p:txBody>
      </p:sp>
      <p:grpSp>
        <p:nvGrpSpPr>
          <p:cNvPr id="3" name="Group 2">
            <a:extLst>
              <a:ext uri="{FF2B5EF4-FFF2-40B4-BE49-F238E27FC236}">
                <a16:creationId xmlns:a16="http://schemas.microsoft.com/office/drawing/2014/main" id="{114F6769-2B7E-D77B-4866-C2DB8C70FB23}"/>
              </a:ext>
            </a:extLst>
          </p:cNvPr>
          <p:cNvGrpSpPr/>
          <p:nvPr/>
        </p:nvGrpSpPr>
        <p:grpSpPr>
          <a:xfrm>
            <a:off x="2216332" y="3823874"/>
            <a:ext cx="7759336" cy="477054"/>
            <a:chOff x="2926080" y="3797748"/>
            <a:chExt cx="7759336" cy="477054"/>
          </a:xfrm>
        </p:grpSpPr>
        <p:sp>
          <p:nvSpPr>
            <p:cNvPr id="7" name="TextBox 6">
              <a:extLst>
                <a:ext uri="{FF2B5EF4-FFF2-40B4-BE49-F238E27FC236}">
                  <a16:creationId xmlns:a16="http://schemas.microsoft.com/office/drawing/2014/main" id="{95F51827-1510-B754-0D02-D4305C1E34A2}"/>
                </a:ext>
              </a:extLst>
            </p:cNvPr>
            <p:cNvSpPr txBox="1"/>
            <p:nvPr/>
          </p:nvSpPr>
          <p:spPr>
            <a:xfrm>
              <a:off x="2926080" y="3813137"/>
              <a:ext cx="996921" cy="461665"/>
            </a:xfrm>
            <a:prstGeom prst="rect">
              <a:avLst/>
            </a:prstGeom>
            <a:noFill/>
          </p:spPr>
          <p:txBody>
            <a:bodyPr wrap="square">
              <a:spAutoFit/>
            </a:bodyPr>
            <a:lstStyle/>
            <a:p>
              <a:r>
                <a:rPr lang="en-US" sz="2400" b="1">
                  <a:latin typeface="Avenir Next LT Pro" panose="020B0504020202020204" pitchFamily="34" charset="0"/>
                </a:rPr>
                <a:t>Link:</a:t>
              </a:r>
              <a:endParaRPr lang="en-US" sz="2400" b="1"/>
            </a:p>
          </p:txBody>
        </p:sp>
        <p:sp>
          <p:nvSpPr>
            <p:cNvPr id="10" name="TextBox 9">
              <a:extLst>
                <a:ext uri="{FF2B5EF4-FFF2-40B4-BE49-F238E27FC236}">
                  <a16:creationId xmlns:a16="http://schemas.microsoft.com/office/drawing/2014/main" id="{446D6807-104A-E991-78F9-6109B111E058}"/>
                </a:ext>
              </a:extLst>
            </p:cNvPr>
            <p:cNvSpPr txBox="1"/>
            <p:nvPr/>
          </p:nvSpPr>
          <p:spPr>
            <a:xfrm>
              <a:off x="3885965" y="3797748"/>
              <a:ext cx="6799451" cy="461665"/>
            </a:xfrm>
            <a:prstGeom prst="rect">
              <a:avLst/>
            </a:prstGeom>
            <a:noFill/>
          </p:spPr>
          <p:txBody>
            <a:bodyPr wrap="square">
              <a:spAutoFit/>
            </a:bodyPr>
            <a:lstStyle/>
            <a:p>
              <a:r>
                <a:rPr lang="en-US" sz="2400">
                  <a:hlinkClick r:id="rId3"/>
                </a:rPr>
                <a:t>https://www.youtube.com/watch?v=FbRpxnvvsD0</a:t>
              </a:r>
              <a:r>
                <a:rPr lang="en-US" sz="2400"/>
                <a:t> </a:t>
              </a:r>
            </a:p>
          </p:txBody>
        </p:sp>
      </p:grpSp>
    </p:spTree>
    <p:extLst>
      <p:ext uri="{BB962C8B-B14F-4D97-AF65-F5344CB8AC3E}">
        <p14:creationId xmlns:p14="http://schemas.microsoft.com/office/powerpoint/2010/main" val="352929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AA9D3-3DB7-220F-3D63-7E94FAA560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25C9A5C-1871-C981-AFE2-FB72AA2E91B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E954774-8244-2A2D-1EDE-57D88E5F1DBE}"/>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8BD2040D-6376-3D69-F867-8EB320FF6FAE}"/>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1E40AAE7-1EE0-409E-40F4-B04DFE714791}"/>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ADF309-F5F2-E0F5-7D1D-6B10E1D37431}"/>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305E1FD4-8161-C284-164A-462FD860FD1D}"/>
              </a:ext>
            </a:extLst>
          </p:cNvPr>
          <p:cNvSpPr txBox="1"/>
          <p:nvPr/>
        </p:nvSpPr>
        <p:spPr>
          <a:xfrm>
            <a:off x="5436651" y="1620137"/>
            <a:ext cx="6061384" cy="3046988"/>
          </a:xfrm>
          <a:prstGeom prst="rect">
            <a:avLst/>
          </a:prstGeom>
          <a:noFill/>
        </p:spPr>
        <p:txBody>
          <a:bodyPr wrap="square">
            <a:spAutoFit/>
          </a:bodyPr>
          <a:lstStyle/>
          <a:p>
            <a:pPr algn="ctr"/>
            <a:r>
              <a:rPr lang="en-US" sz="4800">
                <a:latin typeface="Avenir Next LT Pro" panose="020B0504020202020204" pitchFamily="34" charset="0"/>
              </a:rPr>
              <a:t>After watching the video, what kinds of foods did you notice in the feeders?</a:t>
            </a:r>
          </a:p>
        </p:txBody>
      </p:sp>
      <p:pic>
        <p:nvPicPr>
          <p:cNvPr id="2050" name="Picture 2" descr="Suet&amp;#95;Feeder&amp;#95;0006">
            <a:extLst>
              <a:ext uri="{FF2B5EF4-FFF2-40B4-BE49-F238E27FC236}">
                <a16:creationId xmlns:a16="http://schemas.microsoft.com/office/drawing/2014/main" id="{A4FAB94D-093B-FC6D-959E-1F4B8179F49C}"/>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093038" cy="628377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55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67C5D-8248-38FC-17B6-221FD9A06E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D65570F-4393-8931-6E6E-37CC85A3ABB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815B76A-24CF-DA9C-1377-C214CBB07427}"/>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1C032B8A-0692-9770-3A0E-73674B281885}"/>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70B8667C-ED8B-DBF0-025F-198D3BFAF24D}"/>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C110288-B43B-E375-7802-EEFD932AC81E}"/>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96E00990-7AD6-5E82-6DA1-D9230694FEE4}"/>
              </a:ext>
            </a:extLst>
          </p:cNvPr>
          <p:cNvSpPr txBox="1"/>
          <p:nvPr/>
        </p:nvSpPr>
        <p:spPr>
          <a:xfrm>
            <a:off x="597408" y="1594215"/>
            <a:ext cx="6088104" cy="3046988"/>
          </a:xfrm>
          <a:prstGeom prst="rect">
            <a:avLst/>
          </a:prstGeom>
          <a:noFill/>
        </p:spPr>
        <p:txBody>
          <a:bodyPr wrap="square">
            <a:spAutoFit/>
          </a:bodyPr>
          <a:lstStyle/>
          <a:p>
            <a:pPr algn="ctr"/>
            <a:r>
              <a:rPr lang="en-US" sz="4800">
                <a:latin typeface="Avenir Next LT Pro" panose="020B0504020202020204" pitchFamily="34" charset="0"/>
              </a:rPr>
              <a:t>What is the question we are asking or the problem we are trying to solve?</a:t>
            </a:r>
          </a:p>
        </p:txBody>
      </p:sp>
      <p:pic>
        <p:nvPicPr>
          <p:cNvPr id="7" name="Picture 6" descr="A picture containing text&#10;&#10;AI-generated content may be incorrect.">
            <a:extLst>
              <a:ext uri="{FF2B5EF4-FFF2-40B4-BE49-F238E27FC236}">
                <a16:creationId xmlns:a16="http://schemas.microsoft.com/office/drawing/2014/main" id="{4A90B569-ACFA-E71E-72BE-DBA0907CAD2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9109" y="122275"/>
            <a:ext cx="4644286" cy="6010252"/>
          </a:xfrm>
          <a:prstGeom prst="rect">
            <a:avLst/>
          </a:prstGeom>
          <a:ln>
            <a:solidFill>
              <a:schemeClr val="tx1"/>
            </a:solidFill>
          </a:ln>
        </p:spPr>
      </p:pic>
    </p:spTree>
    <p:extLst>
      <p:ext uri="{BB962C8B-B14F-4D97-AF65-F5344CB8AC3E}">
        <p14:creationId xmlns:p14="http://schemas.microsoft.com/office/powerpoint/2010/main" val="187102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78116-A02B-84E6-6F1C-6B02056127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7936D41-56D4-3520-C408-3D6A36060D9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8FE82AA-FE7F-2DC5-DDE1-945DB18D1B83}"/>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99DBC623-4C91-0DE7-FAEE-6BC64E9E2147}"/>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6106780C-440D-939D-800D-9210FC5B749B}"/>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EE83B5-BA00-7D97-2200-FC77FBAAE4CF}"/>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grpSp>
        <p:nvGrpSpPr>
          <p:cNvPr id="17" name="Group 16">
            <a:extLst>
              <a:ext uri="{FF2B5EF4-FFF2-40B4-BE49-F238E27FC236}">
                <a16:creationId xmlns:a16="http://schemas.microsoft.com/office/drawing/2014/main" id="{8F2B8724-5AB9-B483-9F9B-15E1D01D51B4}"/>
              </a:ext>
            </a:extLst>
          </p:cNvPr>
          <p:cNvGrpSpPr/>
          <p:nvPr/>
        </p:nvGrpSpPr>
        <p:grpSpPr>
          <a:xfrm>
            <a:off x="2648781" y="2009850"/>
            <a:ext cx="6894437" cy="2412011"/>
            <a:chOff x="2648781" y="2394314"/>
            <a:chExt cx="6894437" cy="2412011"/>
          </a:xfrm>
        </p:grpSpPr>
        <p:sp>
          <p:nvSpPr>
            <p:cNvPr id="11" name="TextBox 10">
              <a:extLst>
                <a:ext uri="{FF2B5EF4-FFF2-40B4-BE49-F238E27FC236}">
                  <a16:creationId xmlns:a16="http://schemas.microsoft.com/office/drawing/2014/main" id="{4B116A71-40D0-D05C-5583-8168C5B4D66E}"/>
                </a:ext>
              </a:extLst>
            </p:cNvPr>
            <p:cNvSpPr txBox="1"/>
            <p:nvPr/>
          </p:nvSpPr>
          <p:spPr>
            <a:xfrm>
              <a:off x="2648781" y="2394314"/>
              <a:ext cx="6894437" cy="1569660"/>
            </a:xfrm>
            <a:prstGeom prst="rect">
              <a:avLst/>
            </a:prstGeom>
            <a:noFill/>
          </p:spPr>
          <p:txBody>
            <a:bodyPr wrap="square">
              <a:spAutoFit/>
            </a:bodyPr>
            <a:lstStyle/>
            <a:p>
              <a:pPr algn="ctr"/>
              <a:r>
                <a:rPr lang="en-US" sz="4800" b="1">
                  <a:latin typeface="Avenir Next LT Pro" panose="020B0504020202020204" pitchFamily="34" charset="0"/>
                </a:rPr>
                <a:t>Optional Birdwatching Activity</a:t>
              </a:r>
            </a:p>
          </p:txBody>
        </p:sp>
        <p:grpSp>
          <p:nvGrpSpPr>
            <p:cNvPr id="16" name="Group 15">
              <a:extLst>
                <a:ext uri="{FF2B5EF4-FFF2-40B4-BE49-F238E27FC236}">
                  <a16:creationId xmlns:a16="http://schemas.microsoft.com/office/drawing/2014/main" id="{7BC03EF0-662E-4EB9-F634-D6A0CF0F7FB8}"/>
                </a:ext>
              </a:extLst>
            </p:cNvPr>
            <p:cNvGrpSpPr/>
            <p:nvPr/>
          </p:nvGrpSpPr>
          <p:grpSpPr>
            <a:xfrm>
              <a:off x="4954748" y="4098438"/>
              <a:ext cx="2282501" cy="707887"/>
              <a:chOff x="5298901" y="4136178"/>
              <a:chExt cx="2282501" cy="707887"/>
            </a:xfrm>
          </p:grpSpPr>
          <p:sp>
            <p:nvSpPr>
              <p:cNvPr id="7" name="TextBox 14">
                <a:extLst>
                  <a:ext uri="{FF2B5EF4-FFF2-40B4-BE49-F238E27FC236}">
                    <a16:creationId xmlns:a16="http://schemas.microsoft.com/office/drawing/2014/main" id="{D4453D7F-9385-4E08-D4B6-8D0EF03BEB57}"/>
                  </a:ext>
                </a:extLst>
              </p:cNvPr>
              <p:cNvSpPr txBox="1"/>
              <p:nvPr/>
            </p:nvSpPr>
            <p:spPr>
              <a:xfrm>
                <a:off x="6134801" y="4136179"/>
                <a:ext cx="1123950"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rgbClr val="A4BD5C"/>
                    </a:solidFill>
                    <a:latin typeface="Avenir Next LT Pro" panose="020B0504020202020204" pitchFamily="34" charset="0"/>
                  </a:rPr>
                  <a:t>X</a:t>
                </a:r>
                <a:endParaRPr lang="en-US" sz="4000" b="1">
                  <a:solidFill>
                    <a:srgbClr val="A4BD5C"/>
                  </a:solidFill>
                </a:endParaRPr>
              </a:p>
            </p:txBody>
          </p:sp>
          <p:grpSp>
            <p:nvGrpSpPr>
              <p:cNvPr id="8" name="Group 7">
                <a:extLst>
                  <a:ext uri="{FF2B5EF4-FFF2-40B4-BE49-F238E27FC236}">
                    <a16:creationId xmlns:a16="http://schemas.microsoft.com/office/drawing/2014/main" id="{5F748233-45AE-590D-3B4B-A6458ACB47D0}"/>
                  </a:ext>
                </a:extLst>
              </p:cNvPr>
              <p:cNvGrpSpPr/>
              <p:nvPr/>
            </p:nvGrpSpPr>
            <p:grpSpPr>
              <a:xfrm>
                <a:off x="5298901" y="4136178"/>
                <a:ext cx="2168201" cy="661720"/>
                <a:chOff x="688100" y="135110"/>
                <a:chExt cx="2168201" cy="661720"/>
              </a:xfrm>
            </p:grpSpPr>
            <p:sp>
              <p:nvSpPr>
                <p:cNvPr id="13" name="TextBox 10">
                  <a:extLst>
                    <a:ext uri="{FF2B5EF4-FFF2-40B4-BE49-F238E27FC236}">
                      <a16:creationId xmlns:a16="http://schemas.microsoft.com/office/drawing/2014/main" id="{73C8A33F-16D8-4E91-815A-0420E59FFDBC}"/>
                    </a:ext>
                  </a:extLst>
                </p:cNvPr>
                <p:cNvSpPr txBox="1"/>
                <p:nvPr/>
              </p:nvSpPr>
              <p:spPr>
                <a:xfrm>
                  <a:off x="802400" y="135111"/>
                  <a:ext cx="7216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a:latin typeface="Avenir Next LT Pro" panose="020B0504020202020204" pitchFamily="34" charset="0"/>
                    </a:rPr>
                    <a:t>10</a:t>
                  </a:r>
                  <a:endParaRPr lang="en-US" sz="2800" b="1" i="1"/>
                </a:p>
              </p:txBody>
            </p:sp>
            <p:sp>
              <p:nvSpPr>
                <p:cNvPr id="14" name="TextBox 12">
                  <a:extLst>
                    <a:ext uri="{FF2B5EF4-FFF2-40B4-BE49-F238E27FC236}">
                      <a16:creationId xmlns:a16="http://schemas.microsoft.com/office/drawing/2014/main" id="{ABA3BDCD-4049-054A-9D81-78BFAF30F24A}"/>
                    </a:ext>
                  </a:extLst>
                </p:cNvPr>
                <p:cNvSpPr txBox="1"/>
                <p:nvPr/>
              </p:nvSpPr>
              <p:spPr>
                <a:xfrm>
                  <a:off x="688100" y="519831"/>
                  <a:ext cx="950200"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a:latin typeface="Avenir Next LT Pro" panose="020B0504020202020204" pitchFamily="34" charset="0"/>
                    </a:rPr>
                    <a:t>MINUTES</a:t>
                  </a:r>
                  <a:endParaRPr lang="en-US" sz="1200" b="1" i="1"/>
                </a:p>
              </p:txBody>
            </p:sp>
            <p:sp>
              <p:nvSpPr>
                <p:cNvPr id="15" name="TextBox 14">
                  <a:extLst>
                    <a:ext uri="{FF2B5EF4-FFF2-40B4-BE49-F238E27FC236}">
                      <a16:creationId xmlns:a16="http://schemas.microsoft.com/office/drawing/2014/main" id="{8A0C27A0-3223-E1B2-09E3-D7482980587C}"/>
                    </a:ext>
                  </a:extLst>
                </p:cNvPr>
                <p:cNvSpPr txBox="1"/>
                <p:nvPr/>
              </p:nvSpPr>
              <p:spPr>
                <a:xfrm>
                  <a:off x="2134701" y="135110"/>
                  <a:ext cx="7216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a:latin typeface="Avenir Next LT Pro" panose="020B0504020202020204" pitchFamily="34" charset="0"/>
                    </a:rPr>
                    <a:t>6</a:t>
                  </a:r>
                  <a:endParaRPr lang="en-US" sz="2800" b="1" i="1"/>
                </a:p>
              </p:txBody>
            </p:sp>
          </p:grpSp>
          <p:sp>
            <p:nvSpPr>
              <p:cNvPr id="10" name="TextBox 9">
                <a:extLst>
                  <a:ext uri="{FF2B5EF4-FFF2-40B4-BE49-F238E27FC236}">
                    <a16:creationId xmlns:a16="http://schemas.microsoft.com/office/drawing/2014/main" id="{453AA07E-7F38-5ACB-5C20-C1E693765341}"/>
                  </a:ext>
                </a:extLst>
              </p:cNvPr>
              <p:cNvSpPr txBox="1"/>
              <p:nvPr/>
            </p:nvSpPr>
            <p:spPr>
              <a:xfrm>
                <a:off x="6631202" y="4528681"/>
                <a:ext cx="950200"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a:latin typeface="Avenir Next LT Pro" panose="020B0504020202020204" pitchFamily="34" charset="0"/>
                  </a:rPr>
                  <a:t>DAYS</a:t>
                </a:r>
                <a:endParaRPr lang="en-US" sz="1200" b="1" i="1"/>
              </a:p>
            </p:txBody>
          </p:sp>
        </p:grpSp>
      </p:grpSp>
    </p:spTree>
    <p:extLst>
      <p:ext uri="{BB962C8B-B14F-4D97-AF65-F5344CB8AC3E}">
        <p14:creationId xmlns:p14="http://schemas.microsoft.com/office/powerpoint/2010/main" val="242880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78DD6-FF92-0C32-92A0-E62EB581D71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E1550B3-3676-1588-A8C5-E9B7E23AF9F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1B01AC4-F785-A24A-8E91-BB7F13DBABA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C948EE55-4B25-D0C7-04EC-5727F0FFA594}"/>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4A Building a Better Bird Feeder: Engage</a:t>
            </a:r>
          </a:p>
        </p:txBody>
      </p:sp>
      <p:sp>
        <p:nvSpPr>
          <p:cNvPr id="6" name="Rectangle: Rounded Corners 5">
            <a:extLst>
              <a:ext uri="{FF2B5EF4-FFF2-40B4-BE49-F238E27FC236}">
                <a16:creationId xmlns:a16="http://schemas.microsoft.com/office/drawing/2014/main" id="{F97D64D8-C881-9820-4448-83F12263ADB2}"/>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70575A-26FF-9E77-02F6-7C782C78918A}"/>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1" name="TextBox 10">
            <a:extLst>
              <a:ext uri="{FF2B5EF4-FFF2-40B4-BE49-F238E27FC236}">
                <a16:creationId xmlns:a16="http://schemas.microsoft.com/office/drawing/2014/main" id="{239E81CE-E5FA-A457-8227-1B29E83960DD}"/>
              </a:ext>
            </a:extLst>
          </p:cNvPr>
          <p:cNvSpPr txBox="1"/>
          <p:nvPr/>
        </p:nvSpPr>
        <p:spPr>
          <a:xfrm>
            <a:off x="5799909" y="492169"/>
            <a:ext cx="6151298" cy="5262979"/>
          </a:xfrm>
          <a:prstGeom prst="rect">
            <a:avLst/>
          </a:prstGeom>
          <a:noFill/>
        </p:spPr>
        <p:txBody>
          <a:bodyPr wrap="square">
            <a:spAutoFit/>
          </a:bodyPr>
          <a:lstStyle/>
          <a:p>
            <a:pPr algn="ctr"/>
            <a:r>
              <a:rPr lang="en-US" sz="4800">
                <a:latin typeface="Avenir Next LT Pro" panose="020B0504020202020204" pitchFamily="34" charset="0"/>
              </a:rPr>
              <a:t>Let’s learn to bird!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First, we need field guides to help us identify different types of birds we may see.</a:t>
            </a:r>
          </a:p>
        </p:txBody>
      </p:sp>
      <p:pic>
        <p:nvPicPr>
          <p:cNvPr id="3074" name="Picture 2" descr="123014&amp;#32;christmas&amp;#32;bird&amp;#32;count-14">
            <a:extLst>
              <a:ext uri="{FF2B5EF4-FFF2-40B4-BE49-F238E27FC236}">
                <a16:creationId xmlns:a16="http://schemas.microsoft.com/office/drawing/2014/main" id="{B0B385D6-4EBA-76C4-0104-93059497884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574530"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778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3306</Words>
  <Application>Microsoft Office PowerPoint</Application>
  <PresentationFormat>Widescreen</PresentationFormat>
  <Paragraphs>291</Paragraphs>
  <Slides>35</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Aptos</vt:lpstr>
      <vt:lpstr>Aptos Display</vt:lpstr>
      <vt:lpstr>Aptos Light</vt:lpstr>
      <vt:lpstr>Arial</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64</cp:revision>
  <dcterms:created xsi:type="dcterms:W3CDTF">2025-07-24T17:12:54Z</dcterms:created>
  <dcterms:modified xsi:type="dcterms:W3CDTF">2025-08-27T21:41:04Z</dcterms:modified>
</cp:coreProperties>
</file>