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01" r:id="rId3"/>
    <p:sldId id="302" r:id="rId4"/>
    <p:sldId id="303" r:id="rId5"/>
    <p:sldId id="332" r:id="rId6"/>
    <p:sldId id="333" r:id="rId7"/>
    <p:sldId id="335" r:id="rId8"/>
    <p:sldId id="336" r:id="rId9"/>
    <p:sldId id="305" r:id="rId10"/>
    <p:sldId id="306" r:id="rId11"/>
    <p:sldId id="307" r:id="rId12"/>
    <p:sldId id="308" r:id="rId13"/>
    <p:sldId id="309" r:id="rId14"/>
    <p:sldId id="310" r:id="rId15"/>
    <p:sldId id="311" r:id="rId16"/>
    <p:sldId id="312" r:id="rId17"/>
    <p:sldId id="318" r:id="rId18"/>
    <p:sldId id="314" r:id="rId19"/>
    <p:sldId id="315" r:id="rId20"/>
    <p:sldId id="316" r:id="rId21"/>
    <p:sldId id="317" r:id="rId22"/>
    <p:sldId id="319" r:id="rId23"/>
    <p:sldId id="320" r:id="rId24"/>
    <p:sldId id="321" r:id="rId25"/>
    <p:sldId id="322" r:id="rId26"/>
    <p:sldId id="330" r:id="rId27"/>
    <p:sldId id="323" r:id="rId28"/>
    <p:sldId id="324" r:id="rId29"/>
    <p:sldId id="325" r:id="rId30"/>
    <p:sldId id="337" r:id="rId31"/>
    <p:sldId id="326" r:id="rId32"/>
    <p:sldId id="327" r:id="rId33"/>
    <p:sldId id="328" r:id="rId34"/>
    <p:sldId id="3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4528"/>
    <a:srgbClr val="DB863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9812C-25AF-64E2-3337-A043BF904D21}" v="2" dt="2025-08-13T19:27:53.678"/>
    <p1510:client id="{D933CE4D-CE7D-45BF-A9D7-86A1B3027C13}" v="1" dt="2025-08-14T14:18:3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87" autoAdjust="0"/>
  </p:normalViewPr>
  <p:slideViewPr>
    <p:cSldViewPr snapToGrid="0">
      <p:cViewPr varScale="1">
        <p:scale>
          <a:sx n="72" d="100"/>
          <a:sy n="72" d="100"/>
        </p:scale>
        <p:origin x="107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41E96-D025-44A7-B070-5208BD655088}"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55E06-492C-4699-951D-D96938539F1E}" type="slidenum">
              <a:rPr lang="en-US" smtClean="0"/>
              <a:t>‹#›</a:t>
            </a:fld>
            <a:endParaRPr lang="en-US"/>
          </a:p>
        </p:txBody>
      </p:sp>
    </p:spTree>
    <p:extLst>
      <p:ext uri="{BB962C8B-B14F-4D97-AF65-F5344CB8AC3E}">
        <p14:creationId xmlns:p14="http://schemas.microsoft.com/office/powerpoint/2010/main" val="176917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Nine-banded Armadillo</a:t>
            </a:r>
            <a:endParaRPr lang="en-US" dirty="0"/>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E4D8-4694-B83B-FEA9-D175F723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1C7EA-B8C9-EE98-B4AA-D5352304E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53DAE-812C-CD3C-32C4-2D7E52F3A16B}"/>
              </a:ext>
            </a:extLst>
          </p:cNvPr>
          <p:cNvSpPr>
            <a:spLocks noGrp="1"/>
          </p:cNvSpPr>
          <p:nvPr>
            <p:ph type="body" idx="1"/>
          </p:nvPr>
        </p:nvSpPr>
        <p:spPr/>
        <p:txBody>
          <a:bodyPr/>
          <a:lstStyle/>
          <a:p>
            <a:r>
              <a:rPr lang="en-US"/>
              <a:t>Answers will vary.</a:t>
            </a:r>
          </a:p>
          <a:p>
            <a:endParaRPr lang="en-US"/>
          </a:p>
          <a:p>
            <a:r>
              <a:rPr lang="en-US"/>
              <a:t>Animal in Picture: Sculpin</a:t>
            </a:r>
          </a:p>
        </p:txBody>
      </p:sp>
      <p:sp>
        <p:nvSpPr>
          <p:cNvPr id="4" name="Slide Number Placeholder 3">
            <a:extLst>
              <a:ext uri="{FF2B5EF4-FFF2-40B4-BE49-F238E27FC236}">
                <a16:creationId xmlns:a16="http://schemas.microsoft.com/office/drawing/2014/main" id="{27A67D89-7431-EEAA-0440-23BA0EC1043A}"/>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13107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4DC2-F1F0-5F32-82EC-DFD3051A5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835B3-CEF8-0D85-FCE6-69F4EB621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645D0-8E39-7624-1EDD-17A475F94721}"/>
              </a:ext>
            </a:extLst>
          </p:cNvPr>
          <p:cNvSpPr>
            <a:spLocks noGrp="1"/>
          </p:cNvSpPr>
          <p:nvPr>
            <p:ph type="body" idx="1"/>
          </p:nvPr>
        </p:nvSpPr>
        <p:spPr/>
        <p:txBody>
          <a:bodyPr/>
          <a:lstStyle/>
          <a:p>
            <a:r>
              <a:rPr lang="en-US"/>
              <a:t>Write examples that students list. Discuss the different external parts that these wild animals have to protect themselves and help them survive.</a:t>
            </a:r>
          </a:p>
          <a:p>
            <a:endParaRPr lang="en-US"/>
          </a:p>
          <a:p>
            <a:r>
              <a:rPr lang="en-US"/>
              <a:t>Animal in Picture: Roly-Poly</a:t>
            </a:r>
          </a:p>
        </p:txBody>
      </p:sp>
      <p:sp>
        <p:nvSpPr>
          <p:cNvPr id="4" name="Slide Number Placeholder 3">
            <a:extLst>
              <a:ext uri="{FF2B5EF4-FFF2-40B4-BE49-F238E27FC236}">
                <a16:creationId xmlns:a16="http://schemas.microsoft.com/office/drawing/2014/main" id="{9AD7FADC-0AF8-9915-0870-D418DFB79F44}"/>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19856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E547-4328-6E58-4C4A-A0ED63DAF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074ED-8A90-7FBE-55D3-6C7A220D3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4DD8B-FAF9-3A48-2ED7-4011B25BE550}"/>
              </a:ext>
            </a:extLst>
          </p:cNvPr>
          <p:cNvSpPr>
            <a:spLocks noGrp="1"/>
          </p:cNvSpPr>
          <p:nvPr>
            <p:ph type="body" idx="1"/>
          </p:nvPr>
        </p:nvSpPr>
        <p:spPr/>
        <p:txBody>
          <a:bodyPr/>
          <a:lstStyle/>
          <a:p>
            <a:r>
              <a:rPr lang="en-US"/>
              <a:t>Animal in Picture: Nine-banded Armadillo</a:t>
            </a:r>
          </a:p>
        </p:txBody>
      </p:sp>
      <p:sp>
        <p:nvSpPr>
          <p:cNvPr id="4" name="Slide Number Placeholder 3">
            <a:extLst>
              <a:ext uri="{FF2B5EF4-FFF2-40B4-BE49-F238E27FC236}">
                <a16:creationId xmlns:a16="http://schemas.microsoft.com/office/drawing/2014/main" id="{E8724FE5-02BF-0F04-574A-D95F52F6AB80}"/>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56941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647C-9054-C679-499E-99250F684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6B297-C6A1-BBFB-4F3D-6EE9C8FBF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73333-3101-3C7C-6186-3AD43A725B25}"/>
              </a:ext>
            </a:extLst>
          </p:cNvPr>
          <p:cNvSpPr>
            <a:spLocks noGrp="1"/>
          </p:cNvSpPr>
          <p:nvPr>
            <p:ph type="body" idx="1"/>
          </p:nvPr>
        </p:nvSpPr>
        <p:spPr/>
        <p:txBody>
          <a:bodyPr/>
          <a:lstStyle/>
          <a:p>
            <a:r>
              <a:rPr lang="en-US"/>
              <a:t>Start to create a class list on the board. </a:t>
            </a:r>
          </a:p>
          <a:p>
            <a:endParaRPr lang="en-US"/>
          </a:p>
          <a:p>
            <a:r>
              <a:rPr lang="en-US"/>
              <a:t>Animal in Picture: Red-tailed Hawk</a:t>
            </a:r>
          </a:p>
        </p:txBody>
      </p:sp>
      <p:sp>
        <p:nvSpPr>
          <p:cNvPr id="4" name="Slide Number Placeholder 3">
            <a:extLst>
              <a:ext uri="{FF2B5EF4-FFF2-40B4-BE49-F238E27FC236}">
                <a16:creationId xmlns:a16="http://schemas.microsoft.com/office/drawing/2014/main" id="{381377C6-FBB5-4DD4-75CC-ED05C84B0B58}"/>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90843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59B5-2353-B194-C152-DCB6D1867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20C86-4766-DDCF-52D2-E6396CDFF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0713B-C782-C242-A8D7-CEF7EF61ECAC}"/>
              </a:ext>
            </a:extLst>
          </p:cNvPr>
          <p:cNvSpPr>
            <a:spLocks noGrp="1"/>
          </p:cNvSpPr>
          <p:nvPr>
            <p:ph type="body" idx="1"/>
          </p:nvPr>
        </p:nvSpPr>
        <p:spPr/>
        <p:txBody>
          <a:bodyPr/>
          <a:lstStyle/>
          <a:p>
            <a:r>
              <a:rPr lang="en-US"/>
              <a:t>Let’s look through a few examples of wildlife that have armor, or protection, to keep them safe. We will add to our class list as we research. Distribute MDC field booklets and posters. Display the </a:t>
            </a:r>
            <a:r>
              <a:rPr lang="en-US" b="0" i="1"/>
              <a:t>MDC Field Guide </a:t>
            </a:r>
            <a:r>
              <a:rPr lang="en-US"/>
              <a:t>from the MDC Teacher Portal on the board. </a:t>
            </a:r>
            <a:r>
              <a:rPr lang="en-US">
                <a:hlinkClick r:id="rId3"/>
              </a:rPr>
              <a:t>Field Guide | Missouri Department of Conservation</a:t>
            </a:r>
            <a:r>
              <a:rPr lang="en-US"/>
              <a:t> Brainstorm and record research questions and ideas in a classroom list. </a:t>
            </a:r>
          </a:p>
          <a:p>
            <a:endParaRPr lang="en-US"/>
          </a:p>
          <a:p>
            <a:r>
              <a:rPr lang="en-US" b="1"/>
              <a:t>List may include:</a:t>
            </a:r>
          </a:p>
          <a:p>
            <a:pPr marL="171450" indent="-171450">
              <a:buFont typeface="Arial" panose="020B0604020202020204" pitchFamily="34" charset="0"/>
              <a:buChar char="•"/>
            </a:pPr>
            <a:r>
              <a:rPr lang="en-US"/>
              <a:t>Armadillos (shells)</a:t>
            </a:r>
          </a:p>
          <a:p>
            <a:pPr marL="171450" indent="-171450">
              <a:buFont typeface="Arial" panose="020B0604020202020204" pitchFamily="34" charset="0"/>
              <a:buChar char="•"/>
            </a:pPr>
            <a:r>
              <a:rPr lang="en-US"/>
              <a:t>Snails (shells)</a:t>
            </a:r>
          </a:p>
          <a:p>
            <a:pPr marL="171450" indent="-171450">
              <a:buFont typeface="Arial" panose="020B0604020202020204" pitchFamily="34" charset="0"/>
              <a:buChar char="•"/>
            </a:pPr>
            <a:r>
              <a:rPr lang="en-US"/>
              <a:t>Turtles (shells)</a:t>
            </a:r>
          </a:p>
          <a:p>
            <a:pPr marL="171450" indent="-171450">
              <a:buFont typeface="Arial" panose="020B0604020202020204" pitchFamily="34" charset="0"/>
              <a:buChar char="•"/>
            </a:pPr>
            <a:r>
              <a:rPr lang="en-US"/>
              <a:t>Mussels (outer shells)</a:t>
            </a:r>
          </a:p>
          <a:p>
            <a:pPr marL="171450" indent="-171450">
              <a:buFont typeface="Arial" panose="020B0604020202020204" pitchFamily="34" charset="0"/>
              <a:buChar char="•"/>
            </a:pPr>
            <a:r>
              <a:rPr lang="en-US"/>
              <a:t>Fish (scales)</a:t>
            </a:r>
          </a:p>
          <a:p>
            <a:pPr marL="171450" indent="-171450">
              <a:buFont typeface="Arial" panose="020B0604020202020204" pitchFamily="34" charset="0"/>
              <a:buChar char="•"/>
            </a:pPr>
            <a:r>
              <a:rPr lang="en-US"/>
              <a:t>Mammals (fur)</a:t>
            </a:r>
          </a:p>
          <a:p>
            <a:pPr marL="171450" indent="-171450">
              <a:buFont typeface="Arial" panose="020B0604020202020204" pitchFamily="34" charset="0"/>
              <a:buChar char="•"/>
            </a:pPr>
            <a:r>
              <a:rPr lang="en-US"/>
              <a:t>Lake sturgeon (outer bony plates like a shell)</a:t>
            </a:r>
          </a:p>
          <a:p>
            <a:pPr marL="171450" indent="-171450">
              <a:buFont typeface="Arial" panose="020B0604020202020204" pitchFamily="34" charset="0"/>
              <a:buChar char="•"/>
            </a:pPr>
            <a:r>
              <a:rPr lang="en-US"/>
              <a:t>Macroinvertebrates, such as caddisfly larvae (build their own shelter)</a:t>
            </a:r>
          </a:p>
          <a:p>
            <a:pPr marL="171450" indent="-171450">
              <a:buFont typeface="Arial" panose="020B0604020202020204" pitchFamily="34" charset="0"/>
              <a:buChar char="•"/>
            </a:pPr>
            <a:r>
              <a:rPr lang="en-US"/>
              <a:t>Crustaceans, such as crayfish, or </a:t>
            </a:r>
            <a:r>
              <a:rPr lang="en-US" err="1"/>
              <a:t>roly</a:t>
            </a:r>
            <a:r>
              <a:rPr lang="en-US"/>
              <a:t>-polys (exoskeleton)</a:t>
            </a:r>
          </a:p>
          <a:p>
            <a:pPr marL="171450" indent="-171450">
              <a:buFont typeface="Arial" panose="020B0604020202020204" pitchFamily="34" charset="0"/>
              <a:buChar char="•"/>
            </a:pPr>
            <a:r>
              <a:rPr lang="en-US"/>
              <a:t>Some insects, such as beetles (exoskeleton)</a:t>
            </a:r>
          </a:p>
          <a:p>
            <a:pPr marL="171450" indent="-171450">
              <a:buFont typeface="Arial" panose="020B0604020202020204" pitchFamily="34" charset="0"/>
              <a:buChar char="•"/>
            </a:pPr>
            <a:r>
              <a:rPr lang="en-US"/>
              <a:t>Birds (Feathers deflect branches when flying through trees. Feather also protect them from the cold, heat, and getting a sunburn.)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After the class is finished compiling a list, have the students pile the resources together to remove distractions. These resources will be distributed again during their own research time.</a:t>
            </a:r>
          </a:p>
        </p:txBody>
      </p:sp>
      <p:sp>
        <p:nvSpPr>
          <p:cNvPr id="4" name="Slide Number Placeholder 3">
            <a:extLst>
              <a:ext uri="{FF2B5EF4-FFF2-40B4-BE49-F238E27FC236}">
                <a16:creationId xmlns:a16="http://schemas.microsoft.com/office/drawing/2014/main" id="{CF63CA75-3EFB-7B2F-E4CE-F826BF2260AA}"/>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58195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60B9-C9B4-51C6-7AF9-3341A1298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F0048-ED98-3547-049C-EAD5CCE47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343F1-A881-3CFD-F036-617763A1953D}"/>
              </a:ext>
            </a:extLst>
          </p:cNvPr>
          <p:cNvSpPr>
            <a:spLocks noGrp="1"/>
          </p:cNvSpPr>
          <p:nvPr>
            <p:ph type="body" idx="1"/>
          </p:nvPr>
        </p:nvSpPr>
        <p:spPr/>
        <p:txBody>
          <a:bodyPr/>
          <a:lstStyle/>
          <a:p>
            <a:r>
              <a:rPr lang="en-US"/>
              <a:t>Model the expectations of researching wildlife and its armor. Write the word “insect” then “beetle” on the list. </a:t>
            </a:r>
          </a:p>
          <a:p>
            <a:endParaRPr lang="en-US"/>
          </a:p>
          <a:p>
            <a:r>
              <a:rPr lang="en-US"/>
              <a:t>Animal in Picture: Elephant Stag Beetle</a:t>
            </a:r>
          </a:p>
        </p:txBody>
      </p:sp>
      <p:sp>
        <p:nvSpPr>
          <p:cNvPr id="4" name="Slide Number Placeholder 3">
            <a:extLst>
              <a:ext uri="{FF2B5EF4-FFF2-40B4-BE49-F238E27FC236}">
                <a16:creationId xmlns:a16="http://schemas.microsoft.com/office/drawing/2014/main" id="{36E9739F-7282-0355-9FBE-E29563376ED6}"/>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32234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4837-1EDD-7AB2-4A19-9E9EB6397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023F9-5ECD-7E8B-4F6A-025A6F39E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D465F-B8DC-5168-A824-3AE1C04655AC}"/>
              </a:ext>
            </a:extLst>
          </p:cNvPr>
          <p:cNvSpPr>
            <a:spLocks noGrp="1"/>
          </p:cNvSpPr>
          <p:nvPr>
            <p:ph type="body" idx="1"/>
          </p:nvPr>
        </p:nvSpPr>
        <p:spPr/>
        <p:txBody>
          <a:bodyPr/>
          <a:lstStyle/>
          <a:p>
            <a:r>
              <a:rPr lang="en-US"/>
              <a:t>Draw or place a photo of a beetle, such as a ladybug or June bug, at the center of a large sheet of paper. </a:t>
            </a:r>
          </a:p>
          <a:p>
            <a:endParaRPr lang="en-US"/>
          </a:p>
          <a:p>
            <a:r>
              <a:rPr lang="en-US"/>
              <a:t>Animal in Picture: Milkweed Borer</a:t>
            </a:r>
          </a:p>
        </p:txBody>
      </p:sp>
      <p:sp>
        <p:nvSpPr>
          <p:cNvPr id="4" name="Slide Number Placeholder 3">
            <a:extLst>
              <a:ext uri="{FF2B5EF4-FFF2-40B4-BE49-F238E27FC236}">
                <a16:creationId xmlns:a16="http://schemas.microsoft.com/office/drawing/2014/main" id="{4561E770-1D80-2511-553A-EACE8A819C6E}"/>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45318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67348-A953-792C-A8CA-A14BEB59D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CCC96-2335-F37B-EEF1-65ACD7E6C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8053D-8FB7-2F7B-E8DB-2055194D0018}"/>
              </a:ext>
            </a:extLst>
          </p:cNvPr>
          <p:cNvSpPr>
            <a:spLocks noGrp="1"/>
          </p:cNvSpPr>
          <p:nvPr>
            <p:ph type="body" idx="1"/>
          </p:nvPr>
        </p:nvSpPr>
        <p:spPr/>
        <p:txBody>
          <a:bodyPr/>
          <a:lstStyle/>
          <a:p>
            <a:r>
              <a:rPr lang="en-US"/>
              <a:t>From the </a:t>
            </a:r>
            <a:r>
              <a:rPr lang="en-US" i="1"/>
              <a:t>MDC Teacher Portal</a:t>
            </a:r>
            <a:r>
              <a:rPr lang="en-US"/>
              <a:t>, display or distribute copies of </a:t>
            </a:r>
            <a:r>
              <a:rPr lang="en-US" err="1"/>
              <a:t>Beetlemania</a:t>
            </a:r>
            <a:r>
              <a:rPr lang="en-US"/>
              <a:t>! by Matt Seek from the May/June 2020 issue of </a:t>
            </a:r>
            <a:r>
              <a:rPr lang="en-US" i="1" err="1"/>
              <a:t>Xplor</a:t>
            </a:r>
            <a:r>
              <a:rPr lang="en-US"/>
              <a:t>.</a:t>
            </a:r>
          </a:p>
        </p:txBody>
      </p:sp>
      <p:sp>
        <p:nvSpPr>
          <p:cNvPr id="4" name="Slide Number Placeholder 3">
            <a:extLst>
              <a:ext uri="{FF2B5EF4-FFF2-40B4-BE49-F238E27FC236}">
                <a16:creationId xmlns:a16="http://schemas.microsoft.com/office/drawing/2014/main" id="{42A7EAE0-CFCA-04D9-F96A-A410D6397D21}"/>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84853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5FD6-3BB6-7756-72CF-041E011B9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5B852-AC29-AE8F-77CB-87D7F9B55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7DAAB-5A63-2ECB-0E3F-9FA0AE5C0E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47B6EC-E298-07E3-5A1E-EEEA158F25EE}"/>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296030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A7A47-B305-FF88-92D4-5A370DC18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659B1-4F81-1A56-AF9E-C567022B0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22DCD-8292-7C53-3372-647D50A0A9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6B82EB-4E6E-1426-B20C-BD23A7523F08}"/>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99116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0E2A4-F5A6-0A40-A9DC-6E646D9F1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EC774-B779-34FA-D842-AC0B579B1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B3EFA-4287-A0FA-54F5-757413B91886}"/>
              </a:ext>
            </a:extLst>
          </p:cNvPr>
          <p:cNvSpPr>
            <a:spLocks noGrp="1"/>
          </p:cNvSpPr>
          <p:nvPr>
            <p:ph type="body" idx="1"/>
          </p:nvPr>
        </p:nvSpPr>
        <p:spPr/>
        <p:txBody>
          <a:bodyPr/>
          <a:lstStyle/>
          <a:p>
            <a:r>
              <a:rPr lang="en-US"/>
              <a:t>Read together the student guide </a:t>
            </a:r>
            <a:r>
              <a:rPr lang="en-US" b="1"/>
              <a:t>Unit 4 Exploring the Phenomenon </a:t>
            </a:r>
            <a:r>
              <a:rPr lang="en-US"/>
              <a:t>section on pages 46-47 and discuss the </a:t>
            </a:r>
            <a:r>
              <a:rPr lang="en-US" b="1"/>
              <a:t>4A Talk About It </a:t>
            </a:r>
            <a:r>
              <a:rPr lang="en-US"/>
              <a:t>portion.</a:t>
            </a:r>
          </a:p>
        </p:txBody>
      </p:sp>
      <p:sp>
        <p:nvSpPr>
          <p:cNvPr id="4" name="Slide Number Placeholder 3">
            <a:extLst>
              <a:ext uri="{FF2B5EF4-FFF2-40B4-BE49-F238E27FC236}">
                <a16:creationId xmlns:a16="http://schemas.microsoft.com/office/drawing/2014/main" id="{CE06487B-AD75-71FD-7130-F8A4B753C8EA}"/>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11506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7FCDD-3E22-B240-CEBB-F1C0DC737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D1B00-23D5-6B27-4AF6-8BAF95C04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E9BCC-8CED-517B-3E06-B4B520EB84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3C1E99-6FD3-9B07-8CC0-9833E1121FA5}"/>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086062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D60B8-C6D2-A332-70BE-3A2CFC49F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A02C2-F9FB-18DF-EFDA-27E74D3C4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051BB-E2E5-D665-FA72-6E35EC9AEAC1}"/>
              </a:ext>
            </a:extLst>
          </p:cNvPr>
          <p:cNvSpPr>
            <a:spLocks noGrp="1"/>
          </p:cNvSpPr>
          <p:nvPr>
            <p:ph type="body" idx="1"/>
          </p:nvPr>
        </p:nvSpPr>
        <p:spPr/>
        <p:txBody>
          <a:bodyPr/>
          <a:lstStyle/>
          <a:p>
            <a:r>
              <a:rPr lang="en-US"/>
              <a:t>Write the answers around the picture of the beetle. You can use the following prompts from the student guide to write your sentences next to the photo:</a:t>
            </a:r>
          </a:p>
          <a:p>
            <a:endParaRPr lang="en-US"/>
          </a:p>
          <a:p>
            <a:pPr marL="171450" indent="-171450">
              <a:buFont typeface="Arial" panose="020B0604020202020204" pitchFamily="34" charset="0"/>
              <a:buChar char="•"/>
            </a:pPr>
            <a:r>
              <a:rPr lang="en-US"/>
              <a:t>My animal is </a:t>
            </a:r>
            <a:r>
              <a:rPr lang="en-US">
                <a:solidFill>
                  <a:srgbClr val="FF0000"/>
                </a:solidFill>
              </a:rPr>
              <a:t>a beetle</a:t>
            </a:r>
            <a:r>
              <a:rPr lang="en-US"/>
              <a:t>.</a:t>
            </a:r>
          </a:p>
          <a:p>
            <a:pPr marL="171450" indent="-171450">
              <a:buFont typeface="Arial" panose="020B0604020202020204" pitchFamily="34" charset="0"/>
              <a:buChar char="•"/>
            </a:pPr>
            <a:r>
              <a:rPr lang="en-US"/>
              <a:t>It lives under rocks and logs.</a:t>
            </a:r>
          </a:p>
          <a:p>
            <a:pPr marL="171450" indent="-171450">
              <a:buFont typeface="Arial" panose="020B0604020202020204" pitchFamily="34" charset="0"/>
              <a:buChar char="•"/>
            </a:pPr>
            <a:r>
              <a:rPr lang="en-US"/>
              <a:t>It stays safe and uses its armor to protect its wings and insides.</a:t>
            </a:r>
          </a:p>
          <a:p>
            <a:pPr marL="171450" indent="-171450">
              <a:buFont typeface="Arial" panose="020B0604020202020204" pitchFamily="34" charset="0"/>
              <a:buChar char="•"/>
            </a:pPr>
            <a:r>
              <a:rPr lang="en-US"/>
              <a:t>Draw your animal in its home.</a:t>
            </a:r>
          </a:p>
          <a:p>
            <a:pPr marL="171450" indent="-171450">
              <a:buFont typeface="Arial" panose="020B0604020202020204" pitchFamily="34" charset="0"/>
              <a:buChar char="•"/>
            </a:pPr>
            <a:endParaRPr lang="en-US" dirty="0"/>
          </a:p>
          <a:p>
            <a:r>
              <a:rPr lang="en-US"/>
              <a:t>Animal in Picture: Milkweed Borer</a:t>
            </a:r>
            <a:endParaRPr lang="en-US" dirty="0"/>
          </a:p>
        </p:txBody>
      </p:sp>
      <p:sp>
        <p:nvSpPr>
          <p:cNvPr id="4" name="Slide Number Placeholder 3">
            <a:extLst>
              <a:ext uri="{FF2B5EF4-FFF2-40B4-BE49-F238E27FC236}">
                <a16:creationId xmlns:a16="http://schemas.microsoft.com/office/drawing/2014/main" id="{478617BC-0136-6AFB-3106-44C1441F8FBB}"/>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83922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AC0A-8EF5-DE96-18FB-7C8944661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158AA-5418-20A4-0037-02820505E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06038-BDD5-9F0E-D542-851248AB5D97}"/>
              </a:ext>
            </a:extLst>
          </p:cNvPr>
          <p:cNvSpPr>
            <a:spLocks noGrp="1"/>
          </p:cNvSpPr>
          <p:nvPr>
            <p:ph type="body" idx="1"/>
          </p:nvPr>
        </p:nvSpPr>
        <p:spPr/>
        <p:txBody>
          <a:bodyPr/>
          <a:lstStyle/>
          <a:p>
            <a:r>
              <a:rPr lang="en-US"/>
              <a:t>Allow each group time to review the classroom list on the board and, as a group, choose or assign a Missouri animal for each group to research.</a:t>
            </a:r>
          </a:p>
          <a:p>
            <a:endParaRPr lang="en-US"/>
          </a:p>
          <a:p>
            <a:r>
              <a:rPr lang="en-US" b="1"/>
              <a:t>Where would you find information to research your Missouri animal? What did we use to research beetles? </a:t>
            </a:r>
            <a:r>
              <a:rPr lang="en-US"/>
              <a:t>(Students can reference the </a:t>
            </a:r>
            <a:r>
              <a:rPr lang="en-US" b="1"/>
              <a:t>MDC Field Guide </a:t>
            </a:r>
            <a:r>
              <a:rPr lang="en-US">
                <a:hlinkClick r:id="rId3"/>
              </a:rPr>
              <a:t>Field Guide | Missouri Department of Conservation</a:t>
            </a:r>
            <a:r>
              <a:rPr lang="en-US"/>
              <a:t>, the </a:t>
            </a:r>
            <a:r>
              <a:rPr lang="en-US" err="1"/>
              <a:t>Beetlemania</a:t>
            </a:r>
            <a:r>
              <a:rPr lang="en-US"/>
              <a:t>! Article, field guides, etc.)</a:t>
            </a:r>
          </a:p>
          <a:p>
            <a:endParaRPr lang="en-US"/>
          </a:p>
          <a:p>
            <a:r>
              <a:rPr lang="en-US"/>
              <a:t>We will use the same resources we used to write our class list.</a:t>
            </a:r>
          </a:p>
        </p:txBody>
      </p:sp>
      <p:sp>
        <p:nvSpPr>
          <p:cNvPr id="4" name="Slide Number Placeholder 3">
            <a:extLst>
              <a:ext uri="{FF2B5EF4-FFF2-40B4-BE49-F238E27FC236}">
                <a16:creationId xmlns:a16="http://schemas.microsoft.com/office/drawing/2014/main" id="{E3C1B462-2733-3C06-ABF8-8C90EAE55197}"/>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4228245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414E-8DE2-2624-E7B0-151F7BC43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0AB10-CE5D-6AA4-D60C-54B430C1A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B15D9-2A46-631E-FDC9-A61D48B680F7}"/>
              </a:ext>
            </a:extLst>
          </p:cNvPr>
          <p:cNvSpPr>
            <a:spLocks noGrp="1"/>
          </p:cNvSpPr>
          <p:nvPr>
            <p:ph type="body" idx="1"/>
          </p:nvPr>
        </p:nvSpPr>
        <p:spPr/>
        <p:txBody>
          <a:bodyPr/>
          <a:lstStyle/>
          <a:p>
            <a:r>
              <a:rPr lang="en-US"/>
              <a:t>As you research, use your student guide </a:t>
            </a:r>
            <a:r>
              <a:rPr lang="en-US" b="1"/>
              <a:t>Science Notebook 4A Animal Armor</a:t>
            </a:r>
            <a:r>
              <a:rPr lang="en-US"/>
              <a:t> section on Page 50 to record the information about your animal. Have students open their student guides to the page and review that it is the same information that will also be recorded onto their group poster.</a:t>
            </a:r>
          </a:p>
          <a:p>
            <a:endParaRPr lang="en-US"/>
          </a:p>
          <a:p>
            <a:r>
              <a:rPr lang="en-US"/>
              <a:t>From the </a:t>
            </a:r>
            <a:r>
              <a:rPr lang="en-US" i="1"/>
              <a:t>MDC Teacher Portal</a:t>
            </a:r>
            <a:r>
              <a:rPr lang="en-US"/>
              <a:t>, print and distribute the appropriate mini field guides to each student group that aligns with that will also be recorded onto their group poster. </a:t>
            </a:r>
          </a:p>
          <a:p>
            <a:endParaRPr lang="en-US"/>
          </a:p>
          <a:p>
            <a:r>
              <a:rPr lang="en-US" b="1"/>
              <a:t>Teacher Note: </a:t>
            </a:r>
            <a:r>
              <a:rPr lang="en-US"/>
              <a:t>If you have tablets or computers available, have student utilize these research tools. Consider collaborating with you computer science and/or school librarian.</a:t>
            </a:r>
          </a:p>
          <a:p>
            <a:endParaRPr lang="en-US"/>
          </a:p>
          <a:p>
            <a:r>
              <a:rPr lang="en-US"/>
              <a:t>My animal is _________________________________.</a:t>
            </a:r>
          </a:p>
          <a:p>
            <a:r>
              <a:rPr lang="en-US"/>
              <a:t>It lives ______________________________.</a:t>
            </a:r>
          </a:p>
          <a:p>
            <a:r>
              <a:rPr lang="en-US"/>
              <a:t>It stays safe and uses its armor to _________________________.</a:t>
            </a:r>
          </a:p>
          <a:p>
            <a:endParaRPr lang="en-US"/>
          </a:p>
          <a:p>
            <a:r>
              <a:rPr lang="en-US"/>
              <a:t>Draw your animal in its home.</a:t>
            </a:r>
          </a:p>
          <a:p>
            <a:endParaRPr lang="en-US"/>
          </a:p>
        </p:txBody>
      </p:sp>
      <p:sp>
        <p:nvSpPr>
          <p:cNvPr id="4" name="Slide Number Placeholder 3">
            <a:extLst>
              <a:ext uri="{FF2B5EF4-FFF2-40B4-BE49-F238E27FC236}">
                <a16:creationId xmlns:a16="http://schemas.microsoft.com/office/drawing/2014/main" id="{60F6DF73-1AF5-DA04-2DB8-AF3C2556AA8A}"/>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38266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9B28-91DD-D744-0AE3-55BB00C14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2A24A-9E8A-6666-9F9C-CDB481A2A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09FF-8E81-E6DC-B93D-DA86962D4836}"/>
              </a:ext>
            </a:extLst>
          </p:cNvPr>
          <p:cNvSpPr>
            <a:spLocks noGrp="1"/>
          </p:cNvSpPr>
          <p:nvPr>
            <p:ph type="body" idx="1"/>
          </p:nvPr>
        </p:nvSpPr>
        <p:spPr/>
        <p:txBody>
          <a:bodyPr/>
          <a:lstStyle/>
          <a:p>
            <a:r>
              <a:rPr lang="en-US"/>
              <a:t>Have students groups create their Missouri Armored Animal poster similar to the one done. Hang the group posters around the classroom. </a:t>
            </a:r>
          </a:p>
          <a:p>
            <a:endParaRPr lang="en-US"/>
          </a:p>
          <a:p>
            <a:r>
              <a:rPr lang="en-US"/>
              <a:t>Now it’s time to share our research with everyone. As you visit each poster, think about how that animal uses armor for protection to keep it safe. </a:t>
            </a:r>
          </a:p>
        </p:txBody>
      </p:sp>
      <p:sp>
        <p:nvSpPr>
          <p:cNvPr id="4" name="Slide Number Placeholder 3">
            <a:extLst>
              <a:ext uri="{FF2B5EF4-FFF2-40B4-BE49-F238E27FC236}">
                <a16:creationId xmlns:a16="http://schemas.microsoft.com/office/drawing/2014/main" id="{550DB42B-6C73-52D2-A1BC-0C1611CA0403}"/>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57756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130A-5260-DDE4-607E-B6A0A7CF3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38A41-4F22-2DCD-0588-8F7B84E63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AC63E-90D4-65C1-EEEB-C46A34223CB9}"/>
              </a:ext>
            </a:extLst>
          </p:cNvPr>
          <p:cNvSpPr>
            <a:spLocks noGrp="1"/>
          </p:cNvSpPr>
          <p:nvPr>
            <p:ph type="body" idx="1"/>
          </p:nvPr>
        </p:nvSpPr>
        <p:spPr/>
        <p:txBody>
          <a:bodyPr/>
          <a:lstStyle/>
          <a:p>
            <a:r>
              <a:rPr lang="en-US"/>
              <a:t>Now it’s time to share our research with everyone. As you visit each poster, think about how that animal uses armor for protection to keep it safe.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Allow time for students to do a gallery walk and see other students’ animals and ideas.</a:t>
            </a:r>
          </a:p>
          <a:p>
            <a:endParaRPr lang="en-US"/>
          </a:p>
        </p:txBody>
      </p:sp>
      <p:sp>
        <p:nvSpPr>
          <p:cNvPr id="4" name="Slide Number Placeholder 3">
            <a:extLst>
              <a:ext uri="{FF2B5EF4-FFF2-40B4-BE49-F238E27FC236}">
                <a16:creationId xmlns:a16="http://schemas.microsoft.com/office/drawing/2014/main" id="{F7B1A646-247F-7612-C0F8-1DF9B624CFBA}"/>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4248988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C0CC6-F68F-BDEC-ED80-3B94E4D9E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20B00-A2D9-8DBE-2D33-1A6A32E9B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5983E-5654-A68B-C8BC-D3EE3A6C4E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DDFD68-4545-8F01-706A-28C18CEC3DDA}"/>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72378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26E1E-EBF4-3A88-7CB2-8D9A1F056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BF2C3-FA68-D108-3D17-C1CF27DE8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DDFC5-7E6D-AE40-4C8F-1E0787CEE5A7}"/>
              </a:ext>
            </a:extLst>
          </p:cNvPr>
          <p:cNvSpPr>
            <a:spLocks noGrp="1"/>
          </p:cNvSpPr>
          <p:nvPr>
            <p:ph type="body" idx="1"/>
          </p:nvPr>
        </p:nvSpPr>
        <p:spPr/>
        <p:txBody>
          <a:bodyPr/>
          <a:lstStyle/>
          <a:p>
            <a:r>
              <a:rPr lang="en-US"/>
              <a:t>Let’s take a look at our beetle again. </a:t>
            </a:r>
            <a:r>
              <a:rPr lang="en-US" b="1"/>
              <a:t>What else do you see on this beetle that helps it to live and survive in its habitat? </a:t>
            </a:r>
            <a:r>
              <a:rPr lang="en-US"/>
              <a:t>(Antennae for sensing, the small size so it can crawl into the soil to escape predators, the wings are used to flying, etc.)</a:t>
            </a:r>
          </a:p>
          <a:p>
            <a:endParaRPr lang="en-US" dirty="0"/>
          </a:p>
          <a:p>
            <a:r>
              <a:rPr lang="en-US"/>
              <a:t>Animal in Picture: Milkweed Borer</a:t>
            </a:r>
            <a:endParaRPr lang="en-US" dirty="0"/>
          </a:p>
        </p:txBody>
      </p:sp>
      <p:sp>
        <p:nvSpPr>
          <p:cNvPr id="4" name="Slide Number Placeholder 3">
            <a:extLst>
              <a:ext uri="{FF2B5EF4-FFF2-40B4-BE49-F238E27FC236}">
                <a16:creationId xmlns:a16="http://schemas.microsoft.com/office/drawing/2014/main" id="{30FC0541-FD72-CFA4-7A82-230F16D622A9}"/>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629044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BD2F8-54C5-D11C-2639-C14552132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E2DDC-0DC2-71D0-0F4A-7B0974AAC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0E4AE-E5AD-4F2B-458F-8B10A83FE037}"/>
              </a:ext>
            </a:extLst>
          </p:cNvPr>
          <p:cNvSpPr>
            <a:spLocks noGrp="1"/>
          </p:cNvSpPr>
          <p:nvPr>
            <p:ph type="body" idx="1"/>
          </p:nvPr>
        </p:nvSpPr>
        <p:spPr/>
        <p:txBody>
          <a:bodyPr/>
          <a:lstStyle/>
          <a:p>
            <a:r>
              <a:rPr lang="en-US"/>
              <a:t>Read the </a:t>
            </a:r>
            <a:r>
              <a:rPr lang="en-US" b="1"/>
              <a:t>Read Together 4A Structures to Survive </a:t>
            </a:r>
            <a:r>
              <a:rPr lang="en-US"/>
              <a:t>section on Page 51. Discuss how animals have many external parts for protection. Discuss how an animal’s external parts provide protection and what kinds of things animals need protection from.</a:t>
            </a:r>
          </a:p>
        </p:txBody>
      </p:sp>
      <p:sp>
        <p:nvSpPr>
          <p:cNvPr id="4" name="Slide Number Placeholder 3">
            <a:extLst>
              <a:ext uri="{FF2B5EF4-FFF2-40B4-BE49-F238E27FC236}">
                <a16:creationId xmlns:a16="http://schemas.microsoft.com/office/drawing/2014/main" id="{E9DE1EC8-193C-95BF-B050-917F331BE7ED}"/>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57179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6DC5D-FF2E-4C48-7BBC-3BF8B6FA6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8E8BA-3D35-4203-B3E1-CD33E87D9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97219-6527-143F-4012-55A8DEE2421F}"/>
              </a:ext>
            </a:extLst>
          </p:cNvPr>
          <p:cNvSpPr>
            <a:spLocks noGrp="1"/>
          </p:cNvSpPr>
          <p:nvPr>
            <p:ph type="body" idx="1"/>
          </p:nvPr>
        </p:nvSpPr>
        <p:spPr/>
        <p:txBody>
          <a:bodyPr/>
          <a:lstStyle/>
          <a:p>
            <a:r>
              <a:rPr lang="en-US"/>
              <a:t>Read the </a:t>
            </a:r>
            <a:r>
              <a:rPr lang="en-US" b="1"/>
              <a:t>Read Together 4A Structures to Survive </a:t>
            </a:r>
            <a:r>
              <a:rPr lang="en-US"/>
              <a:t>section on Page 51. Discuss how animals have many external parts for protection. Discuss how an animal’s external parts provide protection and what kinds of things animals need protection from.</a:t>
            </a:r>
          </a:p>
        </p:txBody>
      </p:sp>
      <p:sp>
        <p:nvSpPr>
          <p:cNvPr id="4" name="Slide Number Placeholder 3">
            <a:extLst>
              <a:ext uri="{FF2B5EF4-FFF2-40B4-BE49-F238E27FC236}">
                <a16:creationId xmlns:a16="http://schemas.microsoft.com/office/drawing/2014/main" id="{F2F2B96D-7735-7C2A-055F-2D421A046332}"/>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78347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78F22-5E3C-65A9-0713-D32FD9FC7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89DA4-9BB9-93CE-5EAF-811A656EE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4EA63-0AAF-D354-EE5A-DCD3D3555E00}"/>
              </a:ext>
            </a:extLst>
          </p:cNvPr>
          <p:cNvSpPr>
            <a:spLocks noGrp="1"/>
          </p:cNvSpPr>
          <p:nvPr>
            <p:ph type="body" idx="1"/>
          </p:nvPr>
        </p:nvSpPr>
        <p:spPr/>
        <p:txBody>
          <a:bodyPr/>
          <a:lstStyle/>
          <a:p>
            <a:r>
              <a:rPr lang="en-US" dirty="0"/>
              <a:t>Animal in picture: </a:t>
            </a:r>
            <a:r>
              <a:rPr lang="en-US" dirty="0" err="1"/>
              <a:t>Spothanded</a:t>
            </a:r>
            <a:r>
              <a:rPr lang="en-US" dirty="0"/>
              <a:t> Crayfish</a:t>
            </a:r>
          </a:p>
        </p:txBody>
      </p:sp>
      <p:sp>
        <p:nvSpPr>
          <p:cNvPr id="4" name="Slide Number Placeholder 3">
            <a:extLst>
              <a:ext uri="{FF2B5EF4-FFF2-40B4-BE49-F238E27FC236}">
                <a16:creationId xmlns:a16="http://schemas.microsoft.com/office/drawing/2014/main" id="{EFD6A303-FB4D-028E-1F78-18A05BBDB5A4}"/>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26994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9435-1EA3-C051-CDCC-1F02BBD8A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5464-BC09-411E-B169-D3656525A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0AAFA-574D-FF1F-9DA9-97152B9D4F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25A55E-1B45-BA0A-2422-9A1F968643FD}"/>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4274502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A516-0879-9872-8D9D-3726FB926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EB98A-275D-869A-0CDE-40565A5BE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50342-AD86-E0AA-E399-AF08D633AFA6}"/>
              </a:ext>
            </a:extLst>
          </p:cNvPr>
          <p:cNvSpPr>
            <a:spLocks noGrp="1"/>
          </p:cNvSpPr>
          <p:nvPr>
            <p:ph type="body" idx="1"/>
          </p:nvPr>
        </p:nvSpPr>
        <p:spPr/>
        <p:txBody>
          <a:bodyPr/>
          <a:lstStyle/>
          <a:p>
            <a:r>
              <a:rPr lang="en-US"/>
              <a:t>Have students revisit their group posters and add any additional external parts they found from their animal. They can use their field guides and online resources to add to their poster. Allow time for students to prepare their final version of their poster. Allow time for students to prepare their final version of their poster and report to share with the class.</a:t>
            </a:r>
          </a:p>
          <a:p>
            <a:endParaRPr lang="en-US"/>
          </a:p>
          <a:p>
            <a:r>
              <a:rPr lang="en-US"/>
              <a:t>Let’s share with the class what we added to our posters. Give students time to share with the class two to three external parts that were added. </a:t>
            </a:r>
          </a:p>
          <a:p>
            <a:endParaRPr lang="en-US"/>
          </a:p>
          <a:p>
            <a:r>
              <a:rPr lang="en-US"/>
              <a:t>Compile the posters together into a large class book called </a:t>
            </a:r>
            <a:r>
              <a:rPr lang="en-US" i="1"/>
              <a:t>Missouri’s Armored Animals</a:t>
            </a:r>
            <a:r>
              <a:rPr lang="en-US"/>
              <a:t>. Keep the book in your classroom library for any reference to external parts in later lessons.</a:t>
            </a:r>
          </a:p>
        </p:txBody>
      </p:sp>
      <p:sp>
        <p:nvSpPr>
          <p:cNvPr id="4" name="Slide Number Placeholder 3">
            <a:extLst>
              <a:ext uri="{FF2B5EF4-FFF2-40B4-BE49-F238E27FC236}">
                <a16:creationId xmlns:a16="http://schemas.microsoft.com/office/drawing/2014/main" id="{A8B156C9-581F-91C5-3061-86C961CE3B8C}"/>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447822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AA98-80EC-56D5-12E5-2A2581827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D44E2-DCB6-6191-0488-4D96092B2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CC2D2-B1D5-74A3-4D80-676CB7A3861B}"/>
              </a:ext>
            </a:extLst>
          </p:cNvPr>
          <p:cNvSpPr>
            <a:spLocks noGrp="1"/>
          </p:cNvSpPr>
          <p:nvPr>
            <p:ph type="body" idx="1"/>
          </p:nvPr>
        </p:nvSpPr>
        <p:spPr/>
        <p:txBody>
          <a:bodyPr/>
          <a:lstStyle/>
          <a:p>
            <a:r>
              <a:rPr lang="en-US"/>
              <a:t>After exploring the concept of external parts, have students open their students to the </a:t>
            </a:r>
            <a:r>
              <a:rPr lang="en-US" b="1"/>
              <a:t>Claim, Evidence, Reasoning </a:t>
            </a:r>
            <a:r>
              <a:rPr lang="en-US"/>
              <a:t>section on Page 52. Discuss the page with the students – read the guiding questions and then explain that students need to answer the questions by filling in the blanks.  </a:t>
            </a:r>
          </a:p>
        </p:txBody>
      </p:sp>
      <p:sp>
        <p:nvSpPr>
          <p:cNvPr id="4" name="Slide Number Placeholder 3">
            <a:extLst>
              <a:ext uri="{FF2B5EF4-FFF2-40B4-BE49-F238E27FC236}">
                <a16:creationId xmlns:a16="http://schemas.microsoft.com/office/drawing/2014/main" id="{92DD3FFE-4489-4E86-5161-02E35FF764B4}"/>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1695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8539D-3FE8-866A-63E8-E474653E0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C390E-4397-0387-E844-DC469E29F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4FB40-E1C4-FBC0-26D8-CBB3C6507C8A}"/>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3 (Meets) – Students can define and identify that armor is an external part that helps their Missouri animal survive in its habitat. Students fill in the blank for the correct claim, write the correct evidence statement, and identify the correct reason.</a:t>
            </a:r>
          </a:p>
          <a:p>
            <a:pPr marL="171450" indent="-171450">
              <a:buFont typeface="Arial" panose="020B0604020202020204" pitchFamily="34" charset="0"/>
              <a:buChar char="•"/>
            </a:pPr>
            <a:r>
              <a:rPr lang="en-US"/>
              <a:t>2 (Partially meets) – Students can define an external part but do not connect how it helps the animal to survive. Two of the three components of CER are correct.</a:t>
            </a:r>
          </a:p>
          <a:p>
            <a:pPr marL="171450" indent="-171450">
              <a:buFont typeface="Arial" panose="020B0604020202020204" pitchFamily="34" charset="0"/>
              <a:buChar char="•"/>
            </a:pPr>
            <a:r>
              <a:rPr lang="en-US"/>
              <a:t>1 (Doesn’t meet) – Students cannot answer the above questions. One of the three components of CER is correct.</a:t>
            </a:r>
          </a:p>
        </p:txBody>
      </p:sp>
      <p:sp>
        <p:nvSpPr>
          <p:cNvPr id="4" name="Slide Number Placeholder 3">
            <a:extLst>
              <a:ext uri="{FF2B5EF4-FFF2-40B4-BE49-F238E27FC236}">
                <a16:creationId xmlns:a16="http://schemas.microsoft.com/office/drawing/2014/main" id="{CC92C90F-2790-28BD-757F-5B677F38DC0C}"/>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07568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9D89-F51A-34DB-3501-4DDA0BB56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003E2-58F8-AB7C-6244-44F4F45AC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E7AF9-EEC7-AF71-B49D-F4D6A3A864DB}"/>
              </a:ext>
            </a:extLst>
          </p:cNvPr>
          <p:cNvSpPr>
            <a:spLocks noGrp="1"/>
          </p:cNvSpPr>
          <p:nvPr>
            <p:ph type="body" idx="1"/>
          </p:nvPr>
        </p:nvSpPr>
        <p:spPr/>
        <p:txBody>
          <a:bodyPr/>
          <a:lstStyle/>
          <a:p>
            <a:r>
              <a:rPr lang="en-US" b="1"/>
              <a:t>Read Together 4A Who Am I? </a:t>
            </a:r>
            <a:r>
              <a:rPr lang="en-US"/>
              <a:t>section on Page 49. </a:t>
            </a:r>
          </a:p>
          <a:p>
            <a:r>
              <a:rPr lang="en-US"/>
              <a:t>I am a funny-looking animal. I am protected by my shell. Just like a knight with shiny armor, it protects me very well. When I cross the road, I am scared even though I'm armored from my nose to my tail. Just one more hint, to help you out, I am not a turtle and I'm not a snail. </a:t>
            </a:r>
          </a:p>
          <a:p>
            <a:r>
              <a:rPr lang="en-US" i="1"/>
              <a:t>Who am I? </a:t>
            </a:r>
            <a:r>
              <a:rPr lang="en-US"/>
              <a:t>Find answer on page 53. </a:t>
            </a:r>
          </a:p>
        </p:txBody>
      </p:sp>
      <p:sp>
        <p:nvSpPr>
          <p:cNvPr id="4" name="Slide Number Placeholder 3">
            <a:extLst>
              <a:ext uri="{FF2B5EF4-FFF2-40B4-BE49-F238E27FC236}">
                <a16:creationId xmlns:a16="http://schemas.microsoft.com/office/drawing/2014/main" id="{60C9BF2E-31EA-2305-342C-FD37CD90245A}"/>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60990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FA83-286E-FE82-8385-EAC40761D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C7837-714D-6BEC-AA5D-A2ADDAE94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61F9-3674-A581-4FBF-D6E6B40988C6}"/>
              </a:ext>
            </a:extLst>
          </p:cNvPr>
          <p:cNvSpPr>
            <a:spLocks noGrp="1"/>
          </p:cNvSpPr>
          <p:nvPr>
            <p:ph type="body" idx="1"/>
          </p:nvPr>
        </p:nvSpPr>
        <p:spPr/>
        <p:txBody>
          <a:bodyPr/>
          <a:lstStyle/>
          <a:p>
            <a:r>
              <a:rPr lang="en-US" b="1"/>
              <a:t>Read Together 4A Who Am I? </a:t>
            </a:r>
            <a:r>
              <a:rPr lang="en-US"/>
              <a:t>section on Page 49.</a:t>
            </a:r>
          </a:p>
          <a:p>
            <a:r>
              <a:rPr lang="en-US"/>
              <a:t>What do the words </a:t>
            </a:r>
            <a:r>
              <a:rPr lang="en-US" b="1"/>
              <a:t>protect</a:t>
            </a:r>
            <a:r>
              <a:rPr lang="en-US"/>
              <a:t> and </a:t>
            </a:r>
            <a:r>
              <a:rPr lang="en-US" b="1"/>
              <a:t>armor</a:t>
            </a:r>
            <a:r>
              <a:rPr lang="en-US"/>
              <a:t> mean? Talk with your classmates.</a:t>
            </a:r>
          </a:p>
        </p:txBody>
      </p:sp>
      <p:sp>
        <p:nvSpPr>
          <p:cNvPr id="4" name="Slide Number Placeholder 3">
            <a:extLst>
              <a:ext uri="{FF2B5EF4-FFF2-40B4-BE49-F238E27FC236}">
                <a16:creationId xmlns:a16="http://schemas.microsoft.com/office/drawing/2014/main" id="{590EB0AB-30D6-9389-6F4B-9A62B2B79015}"/>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56821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377C-A6A4-6381-46B6-736E5AE67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AA922-753D-1964-473B-413AC2FB3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DCF67-C221-0794-5B86-7B7EA6A5AD6E}"/>
              </a:ext>
            </a:extLst>
          </p:cNvPr>
          <p:cNvSpPr>
            <a:spLocks noGrp="1"/>
          </p:cNvSpPr>
          <p:nvPr>
            <p:ph type="body" idx="1"/>
          </p:nvPr>
        </p:nvSpPr>
        <p:spPr/>
        <p:txBody>
          <a:bodyPr/>
          <a:lstStyle/>
          <a:p>
            <a:r>
              <a:rPr lang="en-US" b="1"/>
              <a:t>Read Together 4A Who Am I? </a:t>
            </a:r>
            <a:r>
              <a:rPr lang="en-US"/>
              <a:t>section on Page 49. </a:t>
            </a:r>
          </a:p>
          <a:p>
            <a:r>
              <a:rPr lang="en-US" b="1"/>
              <a:t>Protect</a:t>
            </a:r>
            <a:r>
              <a:rPr lang="en-US"/>
              <a:t> means to keep safe. </a:t>
            </a:r>
            <a:r>
              <a:rPr lang="en-US" b="1"/>
              <a:t>Armor </a:t>
            </a:r>
            <a:r>
              <a:rPr lang="en-US"/>
              <a:t>is an outer layer that protects the body. </a:t>
            </a:r>
          </a:p>
        </p:txBody>
      </p:sp>
      <p:sp>
        <p:nvSpPr>
          <p:cNvPr id="4" name="Slide Number Placeholder 3">
            <a:extLst>
              <a:ext uri="{FF2B5EF4-FFF2-40B4-BE49-F238E27FC236}">
                <a16:creationId xmlns:a16="http://schemas.microsoft.com/office/drawing/2014/main" id="{5A32564F-0217-E979-4317-1DAC2CBB176A}"/>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00651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99F0-3995-6F98-E231-A5C46D890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6F5F1-F696-D2B7-877E-72C802AD5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FAFAF-3584-0140-50AF-19F5E65F9B3D}"/>
              </a:ext>
            </a:extLst>
          </p:cNvPr>
          <p:cNvSpPr>
            <a:spLocks noGrp="1"/>
          </p:cNvSpPr>
          <p:nvPr>
            <p:ph type="body" idx="1"/>
          </p:nvPr>
        </p:nvSpPr>
        <p:spPr/>
        <p:txBody>
          <a:bodyPr/>
          <a:lstStyle/>
          <a:p>
            <a:r>
              <a:rPr lang="en-US" b="1"/>
              <a:t>Read Together 4A Who Am I? </a:t>
            </a:r>
            <a:r>
              <a:rPr lang="en-US"/>
              <a:t>section on Page 49. </a:t>
            </a:r>
          </a:p>
          <a:p>
            <a:r>
              <a:rPr lang="en-US"/>
              <a:t>Circle the beetle's armor. How does their armor protect them?</a:t>
            </a:r>
          </a:p>
        </p:txBody>
      </p:sp>
      <p:sp>
        <p:nvSpPr>
          <p:cNvPr id="4" name="Slide Number Placeholder 3">
            <a:extLst>
              <a:ext uri="{FF2B5EF4-FFF2-40B4-BE49-F238E27FC236}">
                <a16:creationId xmlns:a16="http://schemas.microsoft.com/office/drawing/2014/main" id="{C948C09F-E307-896F-4B96-FB1E86AD0B88}"/>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05590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2C9D6-AB77-1A68-9C45-19C9042C8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B3E33-267B-9A02-E4E3-17AF47ED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6CD2B-CEB5-5DFA-26B1-1B8551C70E4F}"/>
              </a:ext>
            </a:extLst>
          </p:cNvPr>
          <p:cNvSpPr>
            <a:spLocks noGrp="1"/>
          </p:cNvSpPr>
          <p:nvPr>
            <p:ph type="body" idx="1"/>
          </p:nvPr>
        </p:nvSpPr>
        <p:spPr/>
        <p:txBody>
          <a:bodyPr/>
          <a:lstStyle/>
          <a:p>
            <a:r>
              <a:rPr lang="en-US"/>
              <a:t>Today, we will be writing a book called Missouri’s Armored Animals. Each of you will research and write about a Missouri animal that has armor.</a:t>
            </a:r>
          </a:p>
          <a:p>
            <a:endParaRPr lang="en-US"/>
          </a:p>
          <a:p>
            <a:r>
              <a:rPr lang="en-US"/>
              <a:t>Let’s create a list of wildlife and non-wildlife animals. Create a T-chart and list animals on the board. Once complete, have students compare and contrast the listed animals.</a:t>
            </a:r>
          </a:p>
        </p:txBody>
      </p:sp>
      <p:sp>
        <p:nvSpPr>
          <p:cNvPr id="4" name="Slide Number Placeholder 3">
            <a:extLst>
              <a:ext uri="{FF2B5EF4-FFF2-40B4-BE49-F238E27FC236}">
                <a16:creationId xmlns:a16="http://schemas.microsoft.com/office/drawing/2014/main" id="{CB71DE3F-CBFC-774B-84D5-88915EF82189}"/>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34562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E3F26-560B-62A0-01A0-5920849DE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831B1-1F85-9B4D-FED9-98D902F66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D177C-3416-C5BA-0EAD-C998F67C48A5}"/>
              </a:ext>
            </a:extLst>
          </p:cNvPr>
          <p:cNvSpPr>
            <a:spLocks noGrp="1"/>
          </p:cNvSpPr>
          <p:nvPr>
            <p:ph type="body" idx="1"/>
          </p:nvPr>
        </p:nvSpPr>
        <p:spPr/>
        <p:txBody>
          <a:bodyPr/>
          <a:lstStyle/>
          <a:p>
            <a:r>
              <a:rPr lang="en-US"/>
              <a:t>Wildlife means the animals or organisms that grow up in the wild and are not our pets. We do not take care of the wildlife because it takes care of itself.</a:t>
            </a:r>
          </a:p>
        </p:txBody>
      </p:sp>
      <p:sp>
        <p:nvSpPr>
          <p:cNvPr id="4" name="Slide Number Placeholder 3">
            <a:extLst>
              <a:ext uri="{FF2B5EF4-FFF2-40B4-BE49-F238E27FC236}">
                <a16:creationId xmlns:a16="http://schemas.microsoft.com/office/drawing/2014/main" id="{AD70DAC3-E2D2-1733-D95B-4AB94D20E13A}"/>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5887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0E9E-5609-0DF5-2096-E9F918D75A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30664B-967A-91AF-D53C-177870913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700418-192E-0A9C-6A85-FE77E91431BF}"/>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98A07C74-0575-6635-B3B4-FD719EA05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2001B-F782-FD6C-7F25-DE16162373E3}"/>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5834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A77-C02B-2C27-19E9-B9B6E5699D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CBBAB8-8B07-56B1-51B8-24BC8DD91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64599-2073-D054-2237-F907CE1AE2A7}"/>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F0A4772D-7C85-7087-A4AE-86FD1A795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46D1E-2195-AE6F-1554-74E384C770E1}"/>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84808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7B530-AB2F-2B52-2A62-D191082963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42B0E2-9861-A7A0-60DD-069A475A44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38F00-0455-E0F9-72FC-18DE24A1D33B}"/>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A1862BE5-F650-7035-6514-36B895A52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B47C9-FFC6-EA3A-060E-978FD28B9E8A}"/>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61764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52FA-937C-05C5-5B0E-F0864214C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C06A9-E11F-CE3A-7C41-6338770E1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E861C-21B7-1B15-0763-27865CF72A98}"/>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72A1208A-30B4-AB67-8B6D-8D380353C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B466E-71F3-20F1-93CF-22B0648AFE07}"/>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108699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9BA6-C8A6-A122-1E75-D3ED2B36D3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6809AF-352E-3396-B17F-1DC7612274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870E0-D506-1604-950F-3A833DBA163D}"/>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B1BF6991-3E23-1AA6-26CF-78C1638B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6EE5F-5C27-3207-B43E-57327AB62A53}"/>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99572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5502-2505-D878-9B66-0C5C2594A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73A19-CCF2-C9A7-729D-A4E54BC9AC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81D501-7AB8-20C2-6D2B-B08663699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B4A191-28EB-959C-2554-41A7667D1EB0}"/>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6" name="Footer Placeholder 5">
            <a:extLst>
              <a:ext uri="{FF2B5EF4-FFF2-40B4-BE49-F238E27FC236}">
                <a16:creationId xmlns:a16="http://schemas.microsoft.com/office/drawing/2014/main" id="{EA332216-7B19-37DF-27DF-392601A4C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251B4-4D07-5CE8-C7E9-DE0E9846696F}"/>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52892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762-478F-24AB-E39B-4213C3E4F5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D0A568-2EFA-79A1-A3A1-26504AB954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6EAF53-CBF6-F05C-BA08-30BB96D8F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E1B625-362D-8FAB-0F81-B340B8AAE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397031-7001-5F6A-3917-D953F0220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0ECC56-FBB9-EC3A-10AF-041F43DC8053}"/>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8" name="Footer Placeholder 7">
            <a:extLst>
              <a:ext uri="{FF2B5EF4-FFF2-40B4-BE49-F238E27FC236}">
                <a16:creationId xmlns:a16="http://schemas.microsoft.com/office/drawing/2014/main" id="{F5C75A04-B6F5-54EB-0043-7CC5831F1D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A13BC9-D155-73A8-8320-C4473B3E2826}"/>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193911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5CF2-C779-1829-C849-F08892A50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A11274-0E86-38DE-636E-6303717253ED}"/>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4" name="Footer Placeholder 3">
            <a:extLst>
              <a:ext uri="{FF2B5EF4-FFF2-40B4-BE49-F238E27FC236}">
                <a16:creationId xmlns:a16="http://schemas.microsoft.com/office/drawing/2014/main" id="{D3ABCD6E-4FCB-0B4A-CE82-FA13BDE9DA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76D5FE-4C7E-E98D-75E7-BC76B8A9A4A5}"/>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238171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43190-8D4F-9E57-277D-CA7DFEFBDA9F}"/>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3" name="Footer Placeholder 2">
            <a:extLst>
              <a:ext uri="{FF2B5EF4-FFF2-40B4-BE49-F238E27FC236}">
                <a16:creationId xmlns:a16="http://schemas.microsoft.com/office/drawing/2014/main" id="{BC612710-E41D-3A78-ACAD-A091F8A53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99F36-BE2D-EB3D-71D1-2BC489C1D248}"/>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90911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1345-4FEC-7F74-027E-AC1429E64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B2049-4A0D-F889-117A-775E8719E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C617DA-FA41-1C75-7255-E3B3E91C9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E07A5-5E31-B8D0-A777-068E67645A24}"/>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6" name="Footer Placeholder 5">
            <a:extLst>
              <a:ext uri="{FF2B5EF4-FFF2-40B4-BE49-F238E27FC236}">
                <a16:creationId xmlns:a16="http://schemas.microsoft.com/office/drawing/2014/main" id="{5E79DD33-18FD-97AA-B4AE-B0284E3A4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CF4CD-1F9F-4E7B-24C0-F6DA7B8A4379}"/>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17525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BD8D-9286-848E-F7B7-C01044429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5ADB33-393B-EA31-1B82-43F20001E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8F7D8-F880-0F96-345A-93AE13884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7F7C9-BCD9-53B7-0960-73F94A2B3E13}"/>
              </a:ext>
            </a:extLst>
          </p:cNvPr>
          <p:cNvSpPr>
            <a:spLocks noGrp="1"/>
          </p:cNvSpPr>
          <p:nvPr>
            <p:ph type="dt" sz="half" idx="10"/>
          </p:nvPr>
        </p:nvSpPr>
        <p:spPr/>
        <p:txBody>
          <a:bodyPr/>
          <a:lstStyle/>
          <a:p>
            <a:fld id="{92EBD587-8D89-42A9-8623-A75FE23E9D48}" type="datetimeFigureOut">
              <a:rPr lang="en-US" smtClean="0"/>
              <a:t>8/14/2025</a:t>
            </a:fld>
            <a:endParaRPr lang="en-US"/>
          </a:p>
        </p:txBody>
      </p:sp>
      <p:sp>
        <p:nvSpPr>
          <p:cNvPr id="6" name="Footer Placeholder 5">
            <a:extLst>
              <a:ext uri="{FF2B5EF4-FFF2-40B4-BE49-F238E27FC236}">
                <a16:creationId xmlns:a16="http://schemas.microsoft.com/office/drawing/2014/main" id="{BB9E0EDE-D185-BDE0-4EAF-9D02874E4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C9F51-B203-85DA-BC1F-253D32FB7BA4}"/>
              </a:ext>
            </a:extLst>
          </p:cNvPr>
          <p:cNvSpPr>
            <a:spLocks noGrp="1"/>
          </p:cNvSpPr>
          <p:nvPr>
            <p:ph type="sldNum" sz="quarter" idx="12"/>
          </p:nvPr>
        </p:nvSpPr>
        <p:spPr/>
        <p:txBody>
          <a:bodyPr/>
          <a:lstStyle/>
          <a:p>
            <a:fld id="{4B6B550F-475F-4051-89C3-FEA75DA11ED1}" type="slidenum">
              <a:rPr lang="en-US" smtClean="0"/>
              <a:t>‹#›</a:t>
            </a:fld>
            <a:endParaRPr lang="en-US"/>
          </a:p>
        </p:txBody>
      </p:sp>
    </p:spTree>
    <p:extLst>
      <p:ext uri="{BB962C8B-B14F-4D97-AF65-F5344CB8AC3E}">
        <p14:creationId xmlns:p14="http://schemas.microsoft.com/office/powerpoint/2010/main" val="397920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41963-BE1F-EEBF-6B7D-B73F1B985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4EC95-0FE7-88D7-65C3-CAC7852BF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65D12-65EA-E82D-B6C1-2785955B5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EBD587-8D89-42A9-8623-A75FE23E9D48}" type="datetimeFigureOut">
              <a:rPr lang="en-US" smtClean="0"/>
              <a:t>8/14/2025</a:t>
            </a:fld>
            <a:endParaRPr lang="en-US"/>
          </a:p>
        </p:txBody>
      </p:sp>
      <p:sp>
        <p:nvSpPr>
          <p:cNvPr id="5" name="Footer Placeholder 4">
            <a:extLst>
              <a:ext uri="{FF2B5EF4-FFF2-40B4-BE49-F238E27FC236}">
                <a16:creationId xmlns:a16="http://schemas.microsoft.com/office/drawing/2014/main" id="{5F60D8F3-42BB-E1D1-3D70-B23828412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0D3860-11A5-3969-949C-07966472A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6B550F-475F-4051-89C3-FEA75DA11ED1}" type="slidenum">
              <a:rPr lang="en-US" smtClean="0"/>
              <a:t>‹#›</a:t>
            </a:fld>
            <a:endParaRPr lang="en-US"/>
          </a:p>
        </p:txBody>
      </p:sp>
    </p:spTree>
    <p:extLst>
      <p:ext uri="{BB962C8B-B14F-4D97-AF65-F5344CB8AC3E}">
        <p14:creationId xmlns:p14="http://schemas.microsoft.com/office/powerpoint/2010/main" val="292323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B8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C34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123104" y="3422033"/>
            <a:ext cx="753762" cy="3457923"/>
          </a:xfrm>
          <a:prstGeom prst="snip2Same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6812280" y="4889384"/>
            <a:ext cx="5288645" cy="523220"/>
          </a:xfrm>
          <a:prstGeom prst="rect">
            <a:avLst/>
          </a:prstGeom>
          <a:noFill/>
        </p:spPr>
        <p:txBody>
          <a:bodyPr wrap="square">
            <a:spAutoFit/>
          </a:bodyPr>
          <a:lstStyle/>
          <a:p>
            <a:pPr algn="r"/>
            <a:r>
              <a:rPr lang="en-US" sz="2800" b="1">
                <a:latin typeface="Bitter" pitchFamily="2" charset="0"/>
              </a:rPr>
              <a:t>4A: Animal Armor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994E-0B08-6306-D7DA-324E9B09CB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2CC065-1C1D-1F34-B451-84751EF719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558D0C-F089-EE4D-DCB1-3B1DD3058802}"/>
              </a:ext>
            </a:extLst>
          </p:cNvPr>
          <p:cNvSpPr txBox="1"/>
          <p:nvPr/>
        </p:nvSpPr>
        <p:spPr>
          <a:xfrm>
            <a:off x="11562243" y="6354103"/>
            <a:ext cx="544413"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3FC8F62-8E5C-B37A-5455-969409B0EBE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2BB5267C-698C-BE1B-B5AC-7499A38D200D}"/>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B9E489-A29D-82FC-0A2F-0D22156DDDA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2" name="TextBox 11">
            <a:extLst>
              <a:ext uri="{FF2B5EF4-FFF2-40B4-BE49-F238E27FC236}">
                <a16:creationId xmlns:a16="http://schemas.microsoft.com/office/drawing/2014/main" id="{1C1FBF7B-B711-948B-C231-894A6AF865AA}"/>
              </a:ext>
            </a:extLst>
          </p:cNvPr>
          <p:cNvSpPr txBox="1"/>
          <p:nvPr/>
        </p:nvSpPr>
        <p:spPr>
          <a:xfrm>
            <a:off x="4342678" y="426937"/>
            <a:ext cx="3506642" cy="1015663"/>
          </a:xfrm>
          <a:prstGeom prst="rect">
            <a:avLst/>
          </a:prstGeom>
          <a:noFill/>
        </p:spPr>
        <p:txBody>
          <a:bodyPr wrap="square">
            <a:spAutoFit/>
          </a:bodyPr>
          <a:lstStyle/>
          <a:p>
            <a:pPr algn="ctr"/>
            <a:r>
              <a:rPr lang="en-US" sz="6000" b="1">
                <a:solidFill>
                  <a:schemeClr val="accent6">
                    <a:lumMod val="75000"/>
                  </a:schemeClr>
                </a:solidFill>
                <a:latin typeface="Avenir Next LT Pro" panose="020B0504020202020204" pitchFamily="34" charset="0"/>
              </a:rPr>
              <a:t>Wildlife</a:t>
            </a:r>
          </a:p>
        </p:txBody>
      </p:sp>
      <p:sp>
        <p:nvSpPr>
          <p:cNvPr id="7" name="TextBox 6">
            <a:extLst>
              <a:ext uri="{FF2B5EF4-FFF2-40B4-BE49-F238E27FC236}">
                <a16:creationId xmlns:a16="http://schemas.microsoft.com/office/drawing/2014/main" id="{C6DC1915-AF41-759B-4304-7D7D8221687E}"/>
              </a:ext>
            </a:extLst>
          </p:cNvPr>
          <p:cNvSpPr txBox="1"/>
          <p:nvPr/>
        </p:nvSpPr>
        <p:spPr>
          <a:xfrm>
            <a:off x="2403270" y="1777159"/>
            <a:ext cx="7385459" cy="3785652"/>
          </a:xfrm>
          <a:prstGeom prst="rect">
            <a:avLst/>
          </a:prstGeom>
          <a:noFill/>
        </p:spPr>
        <p:txBody>
          <a:bodyPr wrap="square">
            <a:spAutoFit/>
          </a:bodyPr>
          <a:lstStyle/>
          <a:p>
            <a:pPr algn="ctr"/>
            <a:r>
              <a:rPr lang="en-US" sz="4800">
                <a:latin typeface="Avenir Next LT Pro" panose="020B0504020202020204" pitchFamily="34" charset="0"/>
              </a:rPr>
              <a:t>What does this word mean?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Is it the same as our pets that we have at home?</a:t>
            </a:r>
          </a:p>
        </p:txBody>
      </p:sp>
    </p:spTree>
    <p:extLst>
      <p:ext uri="{BB962C8B-B14F-4D97-AF65-F5344CB8AC3E}">
        <p14:creationId xmlns:p14="http://schemas.microsoft.com/office/powerpoint/2010/main" val="4921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36382-8C30-5248-0FD6-34F90984C2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062A07-330B-9E61-0EDC-4EC0DDA0DE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D1D23F4-186A-B942-C102-1B4EAFFE32B4}"/>
              </a:ext>
            </a:extLst>
          </p:cNvPr>
          <p:cNvSpPr txBox="1"/>
          <p:nvPr/>
        </p:nvSpPr>
        <p:spPr>
          <a:xfrm>
            <a:off x="11599114" y="6354103"/>
            <a:ext cx="679606"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11</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B635942-5DA5-400C-218F-A7B5D48760F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8D3E2934-B1FC-D8CE-AA50-9C7AD2FD7897}"/>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C33E77-D16E-9E56-E538-FB49F062AB1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E89736C0-CA3B-4A1A-7C5E-15D74145CD6F}"/>
              </a:ext>
            </a:extLst>
          </p:cNvPr>
          <p:cNvSpPr txBox="1"/>
          <p:nvPr/>
        </p:nvSpPr>
        <p:spPr>
          <a:xfrm>
            <a:off x="762083" y="1961090"/>
            <a:ext cx="6483013" cy="2308324"/>
          </a:xfrm>
          <a:prstGeom prst="rect">
            <a:avLst/>
          </a:prstGeom>
          <a:noFill/>
        </p:spPr>
        <p:txBody>
          <a:bodyPr wrap="square">
            <a:spAutoFit/>
          </a:bodyPr>
          <a:lstStyle/>
          <a:p>
            <a:pPr algn="ctr"/>
            <a:r>
              <a:rPr lang="en-US" sz="4800">
                <a:latin typeface="Avenir Next LT Pro" panose="020B0504020202020204" pitchFamily="34" charset="0"/>
              </a:rPr>
              <a:t>Can you give examples of </a:t>
            </a:r>
            <a:r>
              <a:rPr lang="en-US" sz="4800" b="1">
                <a:latin typeface="Avenir Next LT Pro" panose="020B0504020202020204" pitchFamily="34" charset="0"/>
              </a:rPr>
              <a:t>wildlife</a:t>
            </a:r>
            <a:r>
              <a:rPr lang="en-US" sz="4800">
                <a:latin typeface="Avenir Next LT Pro" panose="020B0504020202020204" pitchFamily="34" charset="0"/>
              </a:rPr>
              <a:t> that lives in Missouri?</a:t>
            </a:r>
          </a:p>
        </p:txBody>
      </p:sp>
      <p:pic>
        <p:nvPicPr>
          <p:cNvPr id="3074" name="Picture 2">
            <a:extLst>
              <a:ext uri="{FF2B5EF4-FFF2-40B4-BE49-F238E27FC236}">
                <a16:creationId xmlns:a16="http://schemas.microsoft.com/office/drawing/2014/main" id="{2EF37BEB-E6AB-445A-3521-5EC4829D8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179" y="0"/>
            <a:ext cx="4184822" cy="62305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2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8531-63AA-CE8A-2CBE-20817F418C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77DFE5-1C8A-97DF-5984-DE3507B7BE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3F2181-E305-B9C7-35AB-6A9E9A1C952A}"/>
              </a:ext>
            </a:extLst>
          </p:cNvPr>
          <p:cNvSpPr txBox="1"/>
          <p:nvPr/>
        </p:nvSpPr>
        <p:spPr>
          <a:xfrm>
            <a:off x="11635985" y="6354103"/>
            <a:ext cx="470671"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12</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EA35BD6-87CF-A7AC-FCDA-E3156C07F3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812FDD9E-87D6-3996-8FC4-C238873AE6DE}"/>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F03EEF-B8E4-E3BA-9EB2-0ADDF1C9048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67864951-0B30-4C22-FE18-279C783220ED}"/>
              </a:ext>
            </a:extLst>
          </p:cNvPr>
          <p:cNvSpPr txBox="1"/>
          <p:nvPr/>
        </p:nvSpPr>
        <p:spPr>
          <a:xfrm>
            <a:off x="6820930" y="937061"/>
            <a:ext cx="4499838" cy="4524315"/>
          </a:xfrm>
          <a:prstGeom prst="rect">
            <a:avLst/>
          </a:prstGeom>
          <a:noFill/>
        </p:spPr>
        <p:txBody>
          <a:bodyPr wrap="square" lIns="91440" tIns="45720" rIns="91440" bIns="45720" anchor="t">
            <a:spAutoFit/>
          </a:bodyPr>
          <a:lstStyle/>
          <a:p>
            <a:pPr algn="ctr"/>
            <a:r>
              <a:rPr lang="en-US" sz="4800">
                <a:latin typeface="Avenir Next LT Pro"/>
              </a:rPr>
              <a:t>Looking at our list, what do animals have that help them </a:t>
            </a:r>
            <a:r>
              <a:rPr lang="en-US" sz="4800" b="1">
                <a:latin typeface="Avenir Next LT Pro"/>
              </a:rPr>
              <a:t>protect</a:t>
            </a:r>
            <a:r>
              <a:rPr lang="en-US" sz="4800">
                <a:latin typeface="Avenir Next LT Pro"/>
              </a:rPr>
              <a:t> themselves?</a:t>
            </a:r>
          </a:p>
        </p:txBody>
      </p:sp>
      <p:pic>
        <p:nvPicPr>
          <p:cNvPr id="4098" name="Picture 2" descr="Isopod&amp;#32;163-4">
            <a:extLst>
              <a:ext uri="{FF2B5EF4-FFF2-40B4-BE49-F238E27FC236}">
                <a16:creationId xmlns:a16="http://schemas.microsoft.com/office/drawing/2014/main" id="{BF8D5522-6A2A-ABC1-45A1-6470E162932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6284583"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8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071A-015E-ACE7-7194-EDD9A66E74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B6AFFB-FF8B-83C3-DAAB-83AA2CA898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78B1C36-CE55-AE93-B268-33DA4842BEF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EEAB6DA-BAAB-3C12-2BA6-FCB1495DEF0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2431177B-E932-D042-49EC-3F456B9597B5}"/>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8A7529-7FD5-7C2C-9399-8C8A98A8523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7FE13AA3-44F3-5BBF-E8AC-FCEA814A3808}"/>
              </a:ext>
            </a:extLst>
          </p:cNvPr>
          <p:cNvSpPr txBox="1"/>
          <p:nvPr/>
        </p:nvSpPr>
        <p:spPr>
          <a:xfrm>
            <a:off x="663824" y="1958129"/>
            <a:ext cx="6293030" cy="2308324"/>
          </a:xfrm>
          <a:prstGeom prst="rect">
            <a:avLst/>
          </a:prstGeom>
          <a:noFill/>
        </p:spPr>
        <p:txBody>
          <a:bodyPr wrap="square">
            <a:spAutoFit/>
          </a:bodyPr>
          <a:lstStyle/>
          <a:p>
            <a:pPr algn="ctr"/>
            <a:r>
              <a:rPr lang="en-US" sz="4800">
                <a:latin typeface="Avenir Next LT Pro" panose="020B0504020202020204" pitchFamily="34" charset="0"/>
              </a:rPr>
              <a:t>What does the</a:t>
            </a:r>
            <a:r>
              <a:rPr lang="en-US" sz="4800" b="1">
                <a:latin typeface="Avenir Next LT Pro" panose="020B0504020202020204" pitchFamily="34" charset="0"/>
              </a:rPr>
              <a:t> armor </a:t>
            </a:r>
            <a:r>
              <a:rPr lang="en-US" sz="4800">
                <a:latin typeface="Avenir Next LT Pro" panose="020B0504020202020204" pitchFamily="34" charset="0"/>
              </a:rPr>
              <a:t>for the armadillo do to help it survive?</a:t>
            </a:r>
          </a:p>
        </p:txBody>
      </p:sp>
      <p:pic>
        <p:nvPicPr>
          <p:cNvPr id="5122" name="Picture 2" descr="Armadillo&amp;#95;0002-byn082323.dng">
            <a:extLst>
              <a:ext uri="{FF2B5EF4-FFF2-40B4-BE49-F238E27FC236}">
                <a16:creationId xmlns:a16="http://schemas.microsoft.com/office/drawing/2014/main" id="{2B3B57AE-BDAA-FFCC-BEC6-1556D97B3A8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389341" y="0"/>
            <a:ext cx="4802659" cy="622458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1294-2406-614F-DCB5-18BBFA3376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6FC0A2-E9CB-3BE4-BF55-1517BB8B563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ED1D2A6-00F2-EEE1-BB9C-A4C01A0F351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14</a:t>
            </a:r>
            <a:endParaRPr lang="en-US">
              <a:solidFill>
                <a:schemeClr val="bg1"/>
              </a:solidFill>
            </a:endParaRPr>
          </a:p>
        </p:txBody>
      </p:sp>
      <p:sp>
        <p:nvSpPr>
          <p:cNvPr id="5" name="TextBox 4">
            <a:extLst>
              <a:ext uri="{FF2B5EF4-FFF2-40B4-BE49-F238E27FC236}">
                <a16:creationId xmlns:a16="http://schemas.microsoft.com/office/drawing/2014/main" id="{930A2D60-269D-8C69-4D97-B82FF121C29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6C133B61-6EEB-270D-D516-ECF5229017C3}"/>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5B7CD8-457C-0683-1187-2199940D897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FF21AFD2-33F4-9255-E4EA-0443C339CB20}"/>
              </a:ext>
            </a:extLst>
          </p:cNvPr>
          <p:cNvSpPr txBox="1"/>
          <p:nvPr/>
        </p:nvSpPr>
        <p:spPr>
          <a:xfrm>
            <a:off x="4354086" y="1590870"/>
            <a:ext cx="7409110" cy="3046988"/>
          </a:xfrm>
          <a:prstGeom prst="rect">
            <a:avLst/>
          </a:prstGeom>
          <a:noFill/>
        </p:spPr>
        <p:txBody>
          <a:bodyPr wrap="square">
            <a:spAutoFit/>
          </a:bodyPr>
          <a:lstStyle/>
          <a:p>
            <a:pPr algn="ctr"/>
            <a:r>
              <a:rPr lang="en-US" sz="4800">
                <a:latin typeface="Avenir Next LT Pro" panose="020B0504020202020204" pitchFamily="34" charset="0"/>
              </a:rPr>
              <a:t>What other </a:t>
            </a:r>
            <a:r>
              <a:rPr lang="en-US" sz="4800" b="1">
                <a:latin typeface="Avenir Next LT Pro" panose="020B0504020202020204" pitchFamily="34" charset="0"/>
              </a:rPr>
              <a:t>wildlife</a:t>
            </a:r>
            <a:r>
              <a:rPr lang="en-US" sz="4800">
                <a:latin typeface="Avenir Next LT Pro" panose="020B0504020202020204" pitchFamily="34" charset="0"/>
              </a:rPr>
              <a:t> can you think of that has protection like </a:t>
            </a:r>
            <a:r>
              <a:rPr lang="en-US" sz="4800" b="1">
                <a:latin typeface="Avenir Next LT Pro" panose="020B0504020202020204" pitchFamily="34" charset="0"/>
              </a:rPr>
              <a:t>armor</a:t>
            </a:r>
            <a:r>
              <a:rPr lang="en-US" sz="4800">
                <a:latin typeface="Avenir Next LT Pro" panose="020B0504020202020204" pitchFamily="34" charset="0"/>
              </a:rPr>
              <a:t> to keep that animal safe?</a:t>
            </a:r>
          </a:p>
        </p:txBody>
      </p:sp>
      <p:pic>
        <p:nvPicPr>
          <p:cNvPr id="6146" name="Picture 2" descr="Red-Tailed&amp;#95;Hawk&amp;#95;0157">
            <a:extLst>
              <a:ext uri="{FF2B5EF4-FFF2-40B4-BE49-F238E27FC236}">
                <a16:creationId xmlns:a16="http://schemas.microsoft.com/office/drawing/2014/main" id="{6E3D0528-5EFD-E08F-8AF5-11B74E2B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0"/>
            <a:ext cx="4133360" cy="620434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0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F6D1-44E9-95E2-FB74-D49C95DC2C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6ED8C1-F014-6B9E-B3B3-7074FD2498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2DE3EF-23E0-25DE-90F4-012230391C9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15</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98F5DB2-2E57-09C1-0A48-FA1E06CC88A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8503D60F-8BBD-8BAF-0C67-1E3497BE3528}"/>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7E658E-B1F8-145F-B452-956DAB446A4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61E6D9D0-118A-3096-D05C-28FFA75FA53E}"/>
              </a:ext>
            </a:extLst>
          </p:cNvPr>
          <p:cNvSpPr txBox="1"/>
          <p:nvPr/>
        </p:nvSpPr>
        <p:spPr>
          <a:xfrm>
            <a:off x="1599977" y="2000351"/>
            <a:ext cx="8992045" cy="2308324"/>
          </a:xfrm>
          <a:prstGeom prst="rect">
            <a:avLst/>
          </a:prstGeom>
          <a:noFill/>
        </p:spPr>
        <p:txBody>
          <a:bodyPr wrap="square">
            <a:spAutoFit/>
          </a:bodyPr>
          <a:lstStyle/>
          <a:p>
            <a:pPr algn="ctr"/>
            <a:r>
              <a:rPr lang="en-US" sz="4800">
                <a:latin typeface="Avenir Next LT Pro" panose="020B0504020202020204" pitchFamily="34" charset="0"/>
              </a:rPr>
              <a:t>Brainstorm and record research questions and ideas about </a:t>
            </a:r>
            <a:r>
              <a:rPr lang="en-US" sz="4800" b="1">
                <a:latin typeface="Avenir Next LT Pro" panose="020B0504020202020204" pitchFamily="34" charset="0"/>
              </a:rPr>
              <a:t>wildlife</a:t>
            </a:r>
            <a:r>
              <a:rPr lang="en-US" sz="4800">
                <a:latin typeface="Avenir Next LT Pro" panose="020B0504020202020204" pitchFamily="34" charset="0"/>
              </a:rPr>
              <a:t> that have </a:t>
            </a:r>
            <a:r>
              <a:rPr lang="en-US" sz="4800" b="1">
                <a:latin typeface="Avenir Next LT Pro" panose="020B0504020202020204" pitchFamily="34" charset="0"/>
              </a:rPr>
              <a:t>armor.</a:t>
            </a:r>
          </a:p>
        </p:txBody>
      </p:sp>
    </p:spTree>
    <p:extLst>
      <p:ext uri="{BB962C8B-B14F-4D97-AF65-F5344CB8AC3E}">
        <p14:creationId xmlns:p14="http://schemas.microsoft.com/office/powerpoint/2010/main" val="208783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56CB-757B-4A37-C200-A618FFE907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87303F-9FEA-93F7-3E51-75BDB19B99A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B52372A-AE98-70AE-1864-F4ED954D2FD8}"/>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16</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99F36F2-940B-342C-6433-9FAC0217B5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A7E7ED44-C652-9996-AAFE-60C926FFA9BE}"/>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E81ADE-5C62-6C85-3502-4D7BBE33F70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5E204063-66DC-A091-F2DA-9738D4693641}"/>
              </a:ext>
            </a:extLst>
          </p:cNvPr>
          <p:cNvSpPr txBox="1"/>
          <p:nvPr/>
        </p:nvSpPr>
        <p:spPr>
          <a:xfrm>
            <a:off x="4767417" y="1223138"/>
            <a:ext cx="6498385" cy="3785652"/>
          </a:xfrm>
          <a:prstGeom prst="rect">
            <a:avLst/>
          </a:prstGeom>
          <a:noFill/>
        </p:spPr>
        <p:txBody>
          <a:bodyPr wrap="square">
            <a:spAutoFit/>
          </a:bodyPr>
          <a:lstStyle/>
          <a:p>
            <a:pPr algn="ctr"/>
            <a:r>
              <a:rPr lang="en-US" sz="4800">
                <a:latin typeface="Avenir Next LT Pro" panose="020B0504020202020204" pitchFamily="34" charset="0"/>
              </a:rPr>
              <a:t>Have you ever seen or held a beetle?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these animals look like?</a:t>
            </a:r>
          </a:p>
        </p:txBody>
      </p:sp>
      <p:pic>
        <p:nvPicPr>
          <p:cNvPr id="7170" name="Picture 2">
            <a:extLst>
              <a:ext uri="{FF2B5EF4-FFF2-40B4-BE49-F238E27FC236}">
                <a16:creationId xmlns:a16="http://schemas.microsoft.com/office/drawing/2014/main" id="{3DD3BBF2-DCE2-F042-902D-414B44A93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7539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0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79160-1330-3608-2E7C-B30E7DB4D0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99863C-068D-85EE-C836-1F13529447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DC7944D-9A45-C142-62C2-4AB9188AFB1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17</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ACBD5B0-FEB6-44CB-B039-FD5C3CC2C22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307CB2F1-765E-B1EA-951C-66D6E5591FF4}"/>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1C7E06-BAF5-2724-9282-748FD75A562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1026" name="Picture 2" descr="Red&amp;#95;Milkweed&amp;#95;Beetle&amp;#95;0012-byn090223">
            <a:extLst>
              <a:ext uri="{FF2B5EF4-FFF2-40B4-BE49-F238E27FC236}">
                <a16:creationId xmlns:a16="http://schemas.microsoft.com/office/drawing/2014/main" id="{9C4A565D-85CF-8C71-96F5-F65030215F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811587" y="446048"/>
            <a:ext cx="4568825" cy="535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0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7B354-9449-EDB3-859F-4984A5105A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40459B-4AD6-7864-6C2D-1C21CED1F74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E73E5A4-8DF0-4F96-CCE4-0ED21CD9E66E}"/>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18</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109E534-764C-2547-6218-D093022E826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5667470B-052A-80CA-2C8F-0CBDF04D30D3}"/>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55A334-7C69-3224-C00C-9E4D4D7DDD7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Text&#10;&#10;AI-generated content may be incorrect.">
            <a:extLst>
              <a:ext uri="{FF2B5EF4-FFF2-40B4-BE49-F238E27FC236}">
                <a16:creationId xmlns:a16="http://schemas.microsoft.com/office/drawing/2014/main" id="{25F28083-D0C5-E146-680F-615E6CB2B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657" y="122275"/>
            <a:ext cx="4595925" cy="5951042"/>
          </a:xfrm>
          <a:prstGeom prst="rect">
            <a:avLst/>
          </a:prstGeom>
        </p:spPr>
      </p:pic>
      <p:pic>
        <p:nvPicPr>
          <p:cNvPr id="11" name="Picture 10" descr="A picture containing text, indoor, insect&#10;&#10;AI-generated content may be incorrect.">
            <a:extLst>
              <a:ext uri="{FF2B5EF4-FFF2-40B4-BE49-F238E27FC236}">
                <a16:creationId xmlns:a16="http://schemas.microsoft.com/office/drawing/2014/main" id="{EB45B859-43C0-8049-7128-CA5A496E9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19" y="122275"/>
            <a:ext cx="4615826" cy="5951042"/>
          </a:xfrm>
          <a:prstGeom prst="rect">
            <a:avLst/>
          </a:prstGeom>
        </p:spPr>
      </p:pic>
    </p:spTree>
    <p:extLst>
      <p:ext uri="{BB962C8B-B14F-4D97-AF65-F5344CB8AC3E}">
        <p14:creationId xmlns:p14="http://schemas.microsoft.com/office/powerpoint/2010/main" val="429054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0BB5-7CED-9162-F08D-6A23F00861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C8979C-4E66-A074-BCC1-9235F58E6C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7A8BA6-78A7-EEE1-E9C5-1D0F4F6EE82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19</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704E5AC-3861-F9D7-7393-F557BF8457E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77CD43AD-BADF-707E-C40F-FABBC0D6753B}"/>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777890-72BE-5828-35FC-A1C89275377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7" name="Picture 6" descr="Text&#10;&#10;AI-generated content may be incorrect.">
            <a:extLst>
              <a:ext uri="{FF2B5EF4-FFF2-40B4-BE49-F238E27FC236}">
                <a16:creationId xmlns:a16="http://schemas.microsoft.com/office/drawing/2014/main" id="{B9E0624E-B734-CA3D-54CF-A4867AE75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90" y="119750"/>
            <a:ext cx="4632591" cy="5951042"/>
          </a:xfrm>
          <a:prstGeom prst="rect">
            <a:avLst/>
          </a:prstGeom>
        </p:spPr>
      </p:pic>
      <p:pic>
        <p:nvPicPr>
          <p:cNvPr id="12" name="Picture 11" descr="A close-up of a bug&#10;&#10;AI-generated content may be incorrect.">
            <a:extLst>
              <a:ext uri="{FF2B5EF4-FFF2-40B4-BE49-F238E27FC236}">
                <a16:creationId xmlns:a16="http://schemas.microsoft.com/office/drawing/2014/main" id="{0AEB1B25-5FB7-3609-0269-15076DCAA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21" y="119750"/>
            <a:ext cx="4632589" cy="5954134"/>
          </a:xfrm>
          <a:prstGeom prst="rect">
            <a:avLst/>
          </a:prstGeom>
        </p:spPr>
      </p:pic>
    </p:spTree>
    <p:extLst>
      <p:ext uri="{BB962C8B-B14F-4D97-AF65-F5344CB8AC3E}">
        <p14:creationId xmlns:p14="http://schemas.microsoft.com/office/powerpoint/2010/main" val="215018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226850" y="1310200"/>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136508" y="2634761"/>
            <a:ext cx="7385459" cy="2585323"/>
          </a:xfrm>
          <a:prstGeom prst="rect">
            <a:avLst/>
          </a:prstGeom>
          <a:noFill/>
        </p:spPr>
        <p:txBody>
          <a:bodyPr wrap="square">
            <a:spAutoFit/>
          </a:bodyPr>
          <a:lstStyle/>
          <a:p>
            <a:pPr algn="ctr"/>
            <a:r>
              <a:rPr lang="en-US" sz="5400">
                <a:latin typeface="Avenir Next LT Pro" panose="020B0504020202020204" pitchFamily="34" charset="0"/>
              </a:rPr>
              <a:t>What is armor and how does armor protect an animal?</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1026" name="Picture 2" descr="9-banded&amp;#32;armadillo23">
            <a:extLst>
              <a:ext uri="{FF2B5EF4-FFF2-40B4-BE49-F238E27FC236}">
                <a16:creationId xmlns:a16="http://schemas.microsoft.com/office/drawing/2014/main" id="{AB6A5934-9ADA-D997-7E98-82F10AA4D70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12442" y="0"/>
            <a:ext cx="507955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65D74-89B6-ED9B-9E72-C1F7FCC25C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F33EE7-F649-FAD8-6F6E-ED52004A58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E46C28-D362-2942-38E4-3B09959C2C1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C656A1F-493A-6DBC-B325-1D9F27DD4EA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9215A677-0B84-A255-7F55-9195ACAE41B8}"/>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435EEE-30A1-B9E0-36D2-E7317086B36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A picture containing text, insect&#10;&#10;AI-generated content may be incorrect.">
            <a:extLst>
              <a:ext uri="{FF2B5EF4-FFF2-40B4-BE49-F238E27FC236}">
                <a16:creationId xmlns:a16="http://schemas.microsoft.com/office/drawing/2014/main" id="{683958E2-A01F-0541-32F1-07C9DF9FD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90" y="119750"/>
            <a:ext cx="4632590" cy="5984961"/>
          </a:xfrm>
          <a:prstGeom prst="rect">
            <a:avLst/>
          </a:prstGeom>
        </p:spPr>
      </p:pic>
      <p:pic>
        <p:nvPicPr>
          <p:cNvPr id="11" name="Picture 10" descr="A close-up of a bug&#10;&#10;AI-generated content may be incorrect.">
            <a:extLst>
              <a:ext uri="{FF2B5EF4-FFF2-40B4-BE49-F238E27FC236}">
                <a16:creationId xmlns:a16="http://schemas.microsoft.com/office/drawing/2014/main" id="{E85CB58A-BF91-9C68-F1CD-797D2BAB3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23" y="119750"/>
            <a:ext cx="4598242" cy="5977714"/>
          </a:xfrm>
          <a:prstGeom prst="rect">
            <a:avLst/>
          </a:prstGeom>
        </p:spPr>
      </p:pic>
    </p:spTree>
    <p:extLst>
      <p:ext uri="{BB962C8B-B14F-4D97-AF65-F5344CB8AC3E}">
        <p14:creationId xmlns:p14="http://schemas.microsoft.com/office/powerpoint/2010/main" val="41943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E923-C5E0-9F1B-7F99-2436369BC4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1F22A3-331E-336A-7BD4-939D7301AD7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D2B4901-4CB2-C3B9-7B20-6CFB6A47FD3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21</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6658BF4-974D-9B93-AB52-9E0E5EE01A5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F0B26BAB-B1D7-BC40-2DA9-B502FF07F5B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214538-738D-AF99-7EA6-14F9C7DA87B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5331C5CC-6EE5-64A4-7B49-90B033A08A6B}"/>
              </a:ext>
            </a:extLst>
          </p:cNvPr>
          <p:cNvSpPr txBox="1"/>
          <p:nvPr/>
        </p:nvSpPr>
        <p:spPr>
          <a:xfrm>
            <a:off x="374584" y="350875"/>
            <a:ext cx="11382626" cy="5509200"/>
          </a:xfrm>
          <a:prstGeom prst="rect">
            <a:avLst/>
          </a:prstGeom>
          <a:noFill/>
        </p:spPr>
        <p:txBody>
          <a:bodyPr wrap="square" lIns="91440" tIns="45720" rIns="91440" bIns="45720" anchor="t">
            <a:spAutoFit/>
          </a:bodyPr>
          <a:lstStyle/>
          <a:p>
            <a:pPr algn="ctr"/>
            <a:r>
              <a:rPr lang="en-US" sz="4400">
                <a:latin typeface="Avenir Next LT Pro"/>
              </a:rPr>
              <a:t>What animals are these?</a:t>
            </a:r>
          </a:p>
          <a:p>
            <a:pPr algn="ctr"/>
            <a:endParaRPr lang="en-US" sz="4400">
              <a:latin typeface="Avenir Next LT Pro" panose="020B0504020202020204" pitchFamily="34" charset="0"/>
            </a:endParaRPr>
          </a:p>
          <a:p>
            <a:pPr algn="ctr"/>
            <a:r>
              <a:rPr lang="en-US" sz="4400">
                <a:latin typeface="Avenir Next LT Pro"/>
              </a:rPr>
              <a:t>Is it wildlife?</a:t>
            </a:r>
          </a:p>
          <a:p>
            <a:pPr algn="ctr"/>
            <a:endParaRPr lang="en-US" sz="4400">
              <a:latin typeface="Avenir Next LT Pro" panose="020B0504020202020204" pitchFamily="34" charset="0"/>
            </a:endParaRPr>
          </a:p>
          <a:p>
            <a:pPr algn="ctr"/>
            <a:r>
              <a:rPr lang="en-US" sz="4400">
                <a:latin typeface="Avenir Next LT Pro"/>
              </a:rPr>
              <a:t>Where do you think these animals live?</a:t>
            </a:r>
          </a:p>
          <a:p>
            <a:pPr algn="ctr"/>
            <a:endParaRPr lang="en-US" sz="4400">
              <a:latin typeface="Avenir Next LT Pro" panose="020B0504020202020204" pitchFamily="34" charset="0"/>
            </a:endParaRPr>
          </a:p>
          <a:p>
            <a:pPr algn="ctr"/>
            <a:r>
              <a:rPr lang="en-US" sz="4400">
                <a:latin typeface="Avenir Next LT Pro"/>
              </a:rPr>
              <a:t>How do you think it stays safe and uses  armor to survive?</a:t>
            </a:r>
          </a:p>
        </p:txBody>
      </p:sp>
    </p:spTree>
    <p:extLst>
      <p:ext uri="{BB962C8B-B14F-4D97-AF65-F5344CB8AC3E}">
        <p14:creationId xmlns:p14="http://schemas.microsoft.com/office/powerpoint/2010/main" val="186823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6975-1EE9-2AA2-6C44-65E43EE24E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D45E6F-5DB0-2D0B-FCE4-21B771C1CC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3137893-FF44-4DE7-F298-04A0230C663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C8959545-59EC-DDC8-90DE-DB210C60E7D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866D35C1-58D8-2DCF-391F-FF14376BD1F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835C95-BB5A-7756-D6EB-5CE31590206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1026" name="Picture 2" descr="Red&amp;#95;Milkweed&amp;#95;Beetle&amp;#95;0012-byn090223">
            <a:extLst>
              <a:ext uri="{FF2B5EF4-FFF2-40B4-BE49-F238E27FC236}">
                <a16:creationId xmlns:a16="http://schemas.microsoft.com/office/drawing/2014/main" id="{3D3F31CF-12C8-F7B1-2381-B9BE9C2EFB2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811587" y="446048"/>
            <a:ext cx="4568825" cy="535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590F-6AC0-2D1F-FF13-DC4CFE7D1E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6524C0-5E0B-6CA6-AC68-4946641616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3052439-2101-9B78-7B87-9C7C049770C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3B98AC5-3539-C537-EC09-D352C31E822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D3314BC6-E32E-AA69-0C92-5BAE18D2FBAA}"/>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4B354E-9B5A-147A-AEF5-5F842385123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2887E206-6E1B-2558-085D-824D0EACC126}"/>
              </a:ext>
            </a:extLst>
          </p:cNvPr>
          <p:cNvSpPr txBox="1"/>
          <p:nvPr/>
        </p:nvSpPr>
        <p:spPr>
          <a:xfrm>
            <a:off x="879599" y="1258945"/>
            <a:ext cx="10432801" cy="3785652"/>
          </a:xfrm>
          <a:prstGeom prst="rect">
            <a:avLst/>
          </a:prstGeom>
          <a:noFill/>
        </p:spPr>
        <p:txBody>
          <a:bodyPr wrap="square">
            <a:spAutoFit/>
          </a:bodyPr>
          <a:lstStyle/>
          <a:p>
            <a:pPr algn="ctr"/>
            <a:r>
              <a:rPr lang="en-US" sz="4800">
                <a:latin typeface="Avenir Next LT Pro" panose="020B0504020202020204" pitchFamily="34" charset="0"/>
              </a:rPr>
              <a:t>Where would you find information to research your Missouri animal?</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did we use to research beetles?</a:t>
            </a:r>
          </a:p>
        </p:txBody>
      </p:sp>
    </p:spTree>
    <p:extLst>
      <p:ext uri="{BB962C8B-B14F-4D97-AF65-F5344CB8AC3E}">
        <p14:creationId xmlns:p14="http://schemas.microsoft.com/office/powerpoint/2010/main" val="2563737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E742A-00D1-2D6D-79C1-9399E1188B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C02BA6-453F-F6E7-4C7D-FD3E9369A74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81FDD4F-1664-93A0-4F72-A2603324465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24</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2A30B76-6D72-92DD-3D66-B98A558904B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8A9FA499-9CE7-586E-DB68-5EFDB7050212}"/>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344E95-D264-F1DE-07D4-6C71752F47C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28A29336-7934-D680-A7BE-C40B64BE5E4E}"/>
              </a:ext>
            </a:extLst>
          </p:cNvPr>
          <p:cNvSpPr txBox="1"/>
          <p:nvPr/>
        </p:nvSpPr>
        <p:spPr>
          <a:xfrm>
            <a:off x="5378142" y="2325039"/>
            <a:ext cx="6129918" cy="1569660"/>
          </a:xfrm>
          <a:prstGeom prst="rect">
            <a:avLst/>
          </a:prstGeom>
          <a:noFill/>
        </p:spPr>
        <p:txBody>
          <a:bodyPr wrap="square">
            <a:spAutoFit/>
          </a:bodyPr>
          <a:lstStyle/>
          <a:p>
            <a:pPr algn="ctr"/>
            <a:r>
              <a:rPr lang="en-US" sz="4800" b="1">
                <a:latin typeface="Avenir Next LT Pro" panose="020B0504020202020204" pitchFamily="34" charset="0"/>
              </a:rPr>
              <a:t>Record</a:t>
            </a:r>
            <a:r>
              <a:rPr lang="en-US" sz="4800">
                <a:latin typeface="Avenir Next LT Pro" panose="020B0504020202020204" pitchFamily="34" charset="0"/>
              </a:rPr>
              <a:t> information about your animal.</a:t>
            </a:r>
          </a:p>
        </p:txBody>
      </p:sp>
      <p:pic>
        <p:nvPicPr>
          <p:cNvPr id="8" name="Picture 7" descr="Letter&#10;&#10;AI-generated content may be incorrect.">
            <a:extLst>
              <a:ext uri="{FF2B5EF4-FFF2-40B4-BE49-F238E27FC236}">
                <a16:creationId xmlns:a16="http://schemas.microsoft.com/office/drawing/2014/main" id="{C27B74F2-5631-BACA-6A93-56BCCDC0492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1864"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D9B8F1D2-4DA6-9CF5-766E-DAB895C15EB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318365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6D8B-F5FF-CB5B-213D-C6E3E267C1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2535B8-38EA-8BE9-4899-4770E05ACA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53A2EA-152A-B083-B7F8-A1AD5DB15A2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25</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A40F895-F492-1201-32DB-F7E89E7171E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D951A234-DCF3-7368-8F9B-95E088D6E547}"/>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19DE0D-78FB-7D69-885A-703EBADF4BE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9A0FC1DE-804D-C0AF-95C6-976A0C8DEEFA}"/>
              </a:ext>
            </a:extLst>
          </p:cNvPr>
          <p:cNvSpPr txBox="1"/>
          <p:nvPr/>
        </p:nvSpPr>
        <p:spPr>
          <a:xfrm>
            <a:off x="3031041" y="1829093"/>
            <a:ext cx="6129918" cy="2308324"/>
          </a:xfrm>
          <a:prstGeom prst="rect">
            <a:avLst/>
          </a:prstGeom>
          <a:noFill/>
        </p:spPr>
        <p:txBody>
          <a:bodyPr wrap="square">
            <a:spAutoFit/>
          </a:bodyPr>
          <a:lstStyle/>
          <a:p>
            <a:pPr algn="ctr"/>
            <a:r>
              <a:rPr lang="en-US" sz="4800">
                <a:latin typeface="Avenir Next LT Pro" panose="020B0504020202020204" pitchFamily="34" charset="0"/>
              </a:rPr>
              <a:t>Each group creates a Missouri Armored Animal poster!</a:t>
            </a:r>
          </a:p>
        </p:txBody>
      </p:sp>
    </p:spTree>
    <p:extLst>
      <p:ext uri="{BB962C8B-B14F-4D97-AF65-F5344CB8AC3E}">
        <p14:creationId xmlns:p14="http://schemas.microsoft.com/office/powerpoint/2010/main" val="39188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C2FB-7A49-6BF2-AD45-28330F8C8B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5DCA4A-2D8F-1F3E-8FF0-F8615A1FF7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D234B37-73BE-EC2A-2288-2AFB458DB3C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26</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80F8D13-30DC-BFEA-FFE4-6111583914F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F9113655-897B-DD78-2C24-5CB74CD9358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EE6C9F-FE18-CD63-81A7-25AE22EFCE7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BB318C9D-8181-095F-BB94-61BC43C01A77}"/>
              </a:ext>
            </a:extLst>
          </p:cNvPr>
          <p:cNvSpPr txBox="1"/>
          <p:nvPr/>
        </p:nvSpPr>
        <p:spPr>
          <a:xfrm>
            <a:off x="1011194" y="1258945"/>
            <a:ext cx="10169611" cy="3785652"/>
          </a:xfrm>
          <a:prstGeom prst="rect">
            <a:avLst/>
          </a:prstGeom>
          <a:noFill/>
        </p:spPr>
        <p:txBody>
          <a:bodyPr wrap="square">
            <a:spAutoFit/>
          </a:bodyPr>
          <a:lstStyle/>
          <a:p>
            <a:pPr algn="ctr"/>
            <a:r>
              <a:rPr lang="en-US" sz="4800" b="1">
                <a:latin typeface="Avenir Next LT Pro" panose="020B0504020202020204" pitchFamily="34" charset="0"/>
              </a:rPr>
              <a:t>Share</a:t>
            </a:r>
            <a:r>
              <a:rPr lang="en-US" sz="4800">
                <a:latin typeface="Avenir Next LT Pro" panose="020B0504020202020204" pitchFamily="34" charset="0"/>
              </a:rPr>
              <a:t> your research with everyone!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As you visit each poster, think about how that animal uses armor for protection to keep it safe.</a:t>
            </a:r>
          </a:p>
        </p:txBody>
      </p:sp>
    </p:spTree>
    <p:extLst>
      <p:ext uri="{BB962C8B-B14F-4D97-AF65-F5344CB8AC3E}">
        <p14:creationId xmlns:p14="http://schemas.microsoft.com/office/powerpoint/2010/main" val="389531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6D88-E87B-5B6A-E4CB-7321543560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074148-E877-0C8D-761E-C3EA61BB39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0EA28D-6B7B-E811-E8CE-3FB1EC48AA2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27</a:t>
            </a:r>
            <a:endParaRPr lang="en-US">
              <a:solidFill>
                <a:schemeClr val="bg1"/>
              </a:solidFill>
            </a:endParaRPr>
          </a:p>
        </p:txBody>
      </p:sp>
      <p:sp>
        <p:nvSpPr>
          <p:cNvPr id="5" name="TextBox 4">
            <a:extLst>
              <a:ext uri="{FF2B5EF4-FFF2-40B4-BE49-F238E27FC236}">
                <a16:creationId xmlns:a16="http://schemas.microsoft.com/office/drawing/2014/main" id="{1E990F83-B3D9-3662-8C1D-7273D27DAEA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Explore</a:t>
            </a:r>
          </a:p>
        </p:txBody>
      </p:sp>
      <p:sp>
        <p:nvSpPr>
          <p:cNvPr id="6" name="Rectangle: Rounded Corners 5">
            <a:extLst>
              <a:ext uri="{FF2B5EF4-FFF2-40B4-BE49-F238E27FC236}">
                <a16:creationId xmlns:a16="http://schemas.microsoft.com/office/drawing/2014/main" id="{00C0D1ED-14B4-6AF4-F191-A857E2B8359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896173-0E48-494A-7D71-F89E129A840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7" name="TextBox 6">
            <a:extLst>
              <a:ext uri="{FF2B5EF4-FFF2-40B4-BE49-F238E27FC236}">
                <a16:creationId xmlns:a16="http://schemas.microsoft.com/office/drawing/2014/main" id="{94898345-9AFA-E4AC-2228-1F23E3CEE55A}"/>
              </a:ext>
            </a:extLst>
          </p:cNvPr>
          <p:cNvSpPr txBox="1"/>
          <p:nvPr/>
        </p:nvSpPr>
        <p:spPr>
          <a:xfrm>
            <a:off x="2383425" y="1984076"/>
            <a:ext cx="7425149" cy="2308324"/>
          </a:xfrm>
          <a:prstGeom prst="rect">
            <a:avLst/>
          </a:prstGeom>
          <a:noFill/>
        </p:spPr>
        <p:txBody>
          <a:bodyPr wrap="square">
            <a:spAutoFit/>
          </a:bodyPr>
          <a:lstStyle/>
          <a:p>
            <a:pPr algn="ctr"/>
            <a:r>
              <a:rPr lang="en-US" sz="4800">
                <a:latin typeface="Avenir Next LT Pro" panose="020B0504020202020204" pitchFamily="34" charset="0"/>
              </a:rPr>
              <a:t>Are there other parts of the animal that allow it to grow and survive?</a:t>
            </a:r>
          </a:p>
        </p:txBody>
      </p:sp>
    </p:spTree>
    <p:extLst>
      <p:ext uri="{BB962C8B-B14F-4D97-AF65-F5344CB8AC3E}">
        <p14:creationId xmlns:p14="http://schemas.microsoft.com/office/powerpoint/2010/main" val="317182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2C6D-4340-0344-B01C-D279EDCB08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23475D-E2EC-EE15-CBC1-4BBBCF911D9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B130DE-F887-11D4-BC2E-DF81E455FB5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28</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7A103EB-5A0E-F0B0-A0B8-20FFF1CC8B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Explain</a:t>
            </a:r>
          </a:p>
        </p:txBody>
      </p:sp>
      <p:sp>
        <p:nvSpPr>
          <p:cNvPr id="6" name="Rectangle: Rounded Corners 5">
            <a:extLst>
              <a:ext uri="{FF2B5EF4-FFF2-40B4-BE49-F238E27FC236}">
                <a16:creationId xmlns:a16="http://schemas.microsoft.com/office/drawing/2014/main" id="{C4AE2B2D-227A-3A18-3750-B04782EF59A9}"/>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1738CA-DADB-0A89-7B9B-99CD6E83EEA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1026" name="Picture 2" descr="Red&amp;#95;Milkweed&amp;#95;Beetle&amp;#95;0012-byn090223">
            <a:extLst>
              <a:ext uri="{FF2B5EF4-FFF2-40B4-BE49-F238E27FC236}">
                <a16:creationId xmlns:a16="http://schemas.microsoft.com/office/drawing/2014/main" id="{79FB59D7-079E-0B67-D85E-048C6F7A025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374584" y="461546"/>
            <a:ext cx="4568825" cy="53525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054958-66FA-4E05-FD91-601910D655EC}"/>
              </a:ext>
            </a:extLst>
          </p:cNvPr>
          <p:cNvSpPr txBox="1"/>
          <p:nvPr/>
        </p:nvSpPr>
        <p:spPr>
          <a:xfrm>
            <a:off x="5563891" y="1594215"/>
            <a:ext cx="5933998" cy="3046988"/>
          </a:xfrm>
          <a:prstGeom prst="rect">
            <a:avLst/>
          </a:prstGeom>
          <a:noFill/>
        </p:spPr>
        <p:txBody>
          <a:bodyPr wrap="square">
            <a:spAutoFit/>
          </a:bodyPr>
          <a:lstStyle/>
          <a:p>
            <a:pPr algn="ctr"/>
            <a:r>
              <a:rPr lang="en-US" sz="4800">
                <a:latin typeface="Avenir Next LT Pro" panose="020B0504020202020204" pitchFamily="34" charset="0"/>
              </a:rPr>
              <a:t>What else do you see on this beetle that helps it live and survive in its habitat?</a:t>
            </a:r>
          </a:p>
        </p:txBody>
      </p:sp>
    </p:spTree>
    <p:extLst>
      <p:ext uri="{BB962C8B-B14F-4D97-AF65-F5344CB8AC3E}">
        <p14:creationId xmlns:p14="http://schemas.microsoft.com/office/powerpoint/2010/main" val="249734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3FF16-8988-DE66-70B5-1F020FE59C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E93522-BFD8-4B1B-F667-ECAE2DB82C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C46AF5D-1345-2D43-E7DF-8F61D4DDC4A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29</a:t>
            </a:r>
          </a:p>
        </p:txBody>
      </p:sp>
      <p:sp>
        <p:nvSpPr>
          <p:cNvPr id="5" name="TextBox 4">
            <a:extLst>
              <a:ext uri="{FF2B5EF4-FFF2-40B4-BE49-F238E27FC236}">
                <a16:creationId xmlns:a16="http://schemas.microsoft.com/office/drawing/2014/main" id="{82F57697-752F-B3E9-7150-EED1BEEA3D6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Explain</a:t>
            </a:r>
          </a:p>
        </p:txBody>
      </p:sp>
      <p:sp>
        <p:nvSpPr>
          <p:cNvPr id="6" name="Rectangle: Rounded Corners 5">
            <a:extLst>
              <a:ext uri="{FF2B5EF4-FFF2-40B4-BE49-F238E27FC236}">
                <a16:creationId xmlns:a16="http://schemas.microsoft.com/office/drawing/2014/main" id="{653B71AC-A8F4-A1DA-77E8-7EA9775417BA}"/>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88548E-ED84-43D8-9827-73A4BEEE9AC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A picture containing timeline&#10;&#10;AI-generated content may be incorrect.">
            <a:extLst>
              <a:ext uri="{FF2B5EF4-FFF2-40B4-BE49-F238E27FC236}">
                <a16:creationId xmlns:a16="http://schemas.microsoft.com/office/drawing/2014/main" id="{E168D2F5-3845-3CDE-36A0-15CE95860B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5384" y="122275"/>
            <a:ext cx="4661272" cy="6032234"/>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3064E1F2-B104-72D9-0E1F-E3442DBA82F5}"/>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1" name="TextBox 10">
            <a:extLst>
              <a:ext uri="{FF2B5EF4-FFF2-40B4-BE49-F238E27FC236}">
                <a16:creationId xmlns:a16="http://schemas.microsoft.com/office/drawing/2014/main" id="{D2F23DC1-0A8E-BC4D-98DE-44DA4354E624}"/>
              </a:ext>
            </a:extLst>
          </p:cNvPr>
          <p:cNvSpPr txBox="1"/>
          <p:nvPr/>
        </p:nvSpPr>
        <p:spPr>
          <a:xfrm rot="10800000" flipV="1">
            <a:off x="239930" y="1396110"/>
            <a:ext cx="6938839" cy="4401205"/>
          </a:xfrm>
          <a:prstGeom prst="rect">
            <a:avLst/>
          </a:prstGeom>
          <a:noFill/>
        </p:spPr>
        <p:txBody>
          <a:bodyPr wrap="square" lIns="91440" tIns="45720" rIns="91440" bIns="45720" anchor="t">
            <a:spAutoFit/>
          </a:bodyPr>
          <a:lstStyle/>
          <a:p>
            <a:r>
              <a:rPr lang="en-US" sz="2800">
                <a:latin typeface="Avenir Next LT Pro"/>
              </a:rPr>
              <a:t>Every plant or animal has </a:t>
            </a:r>
            <a:r>
              <a:rPr lang="en-US" sz="2800" b="1">
                <a:latin typeface="Avenir Next LT Pro"/>
              </a:rPr>
              <a:t>external parts</a:t>
            </a:r>
            <a:r>
              <a:rPr lang="en-US" sz="2800">
                <a:latin typeface="Avenir Next LT Pro"/>
              </a:rPr>
              <a:t> that help it survive in its habitat. A </a:t>
            </a:r>
            <a:r>
              <a:rPr lang="en-US" sz="2800" b="1">
                <a:latin typeface="Avenir Next LT Pro"/>
              </a:rPr>
              <a:t>habitat</a:t>
            </a:r>
            <a:r>
              <a:rPr lang="en-US" sz="2800">
                <a:latin typeface="Avenir Next LT Pro"/>
              </a:rPr>
              <a:t> is where a plant or animal will live like a pond, forest, or cave. A fish lives in the water and has external parts, like scales, gills and find, which help it live in its pond habitat. </a:t>
            </a:r>
          </a:p>
          <a:p>
            <a:endParaRPr lang="en-US" sz="2800">
              <a:latin typeface="Avenir Next LT Pro"/>
            </a:endParaRPr>
          </a:p>
          <a:p>
            <a:endParaRPr lang="en-US" sz="2800">
              <a:latin typeface="Avenir Next LT Pro"/>
            </a:endParaRPr>
          </a:p>
          <a:p>
            <a:r>
              <a:rPr lang="en-US" sz="2800" i="1">
                <a:latin typeface="Avenir Next LT Pro"/>
              </a:rPr>
              <a:t>What do gills do? What about scales? </a:t>
            </a:r>
            <a:r>
              <a:rPr lang="en-US" sz="2800">
                <a:latin typeface="Avenir Next LT Pro"/>
              </a:rPr>
              <a:t> </a:t>
            </a:r>
            <a:endParaRPr lang="en-US" sz="2800"/>
          </a:p>
        </p:txBody>
      </p:sp>
      <p:sp>
        <p:nvSpPr>
          <p:cNvPr id="3" name="TextBox 2">
            <a:extLst>
              <a:ext uri="{FF2B5EF4-FFF2-40B4-BE49-F238E27FC236}">
                <a16:creationId xmlns:a16="http://schemas.microsoft.com/office/drawing/2014/main" id="{02476F26-8EC6-9C19-953E-94BCCE51FD1E}"/>
              </a:ext>
            </a:extLst>
          </p:cNvPr>
          <p:cNvSpPr txBox="1"/>
          <p:nvPr/>
        </p:nvSpPr>
        <p:spPr>
          <a:xfrm rot="10800000" flipV="1">
            <a:off x="585719" y="287992"/>
            <a:ext cx="6938838" cy="830997"/>
          </a:xfrm>
          <a:prstGeom prst="rect">
            <a:avLst/>
          </a:prstGeom>
          <a:noFill/>
        </p:spPr>
        <p:txBody>
          <a:bodyPr wrap="square" lIns="91440" tIns="45720" rIns="91440" bIns="45720" anchor="t">
            <a:spAutoFit/>
          </a:bodyPr>
          <a:lstStyle/>
          <a:p>
            <a:pPr algn="ctr"/>
            <a:r>
              <a:rPr lang="en-US" sz="4800">
                <a:solidFill>
                  <a:schemeClr val="accent2"/>
                </a:solidFill>
                <a:latin typeface="Shadows Into Light Two"/>
              </a:rPr>
              <a:t>Structures to Survive</a:t>
            </a:r>
          </a:p>
        </p:txBody>
      </p:sp>
    </p:spTree>
    <p:extLst>
      <p:ext uri="{BB962C8B-B14F-4D97-AF65-F5344CB8AC3E}">
        <p14:creationId xmlns:p14="http://schemas.microsoft.com/office/powerpoint/2010/main" val="15259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70EE2-2CC0-59F0-01ED-D5710D022E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9E0860-D613-08A8-CF47-831F6DEE957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9A3CBA-5B9C-C2CE-F555-A75FFD470A9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D529F975-B709-7209-DFAA-EFCEA37943B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7EE69A8E-CEE4-B71B-C38D-85E7768F78BA}"/>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CBC706-1E5A-41B4-8790-31BEC8CC711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grpSp>
        <p:nvGrpSpPr>
          <p:cNvPr id="13" name="Group 12">
            <a:extLst>
              <a:ext uri="{FF2B5EF4-FFF2-40B4-BE49-F238E27FC236}">
                <a16:creationId xmlns:a16="http://schemas.microsoft.com/office/drawing/2014/main" id="{530DF05F-14C9-EC2A-2BDB-3A11310EBF7B}"/>
              </a:ext>
            </a:extLst>
          </p:cNvPr>
          <p:cNvGrpSpPr/>
          <p:nvPr/>
        </p:nvGrpSpPr>
        <p:grpSpPr>
          <a:xfrm>
            <a:off x="1396402" y="122275"/>
            <a:ext cx="9399196" cy="5975189"/>
            <a:chOff x="1478808" y="122275"/>
            <a:chExt cx="9399196" cy="5975189"/>
          </a:xfrm>
        </p:grpSpPr>
        <p:pic>
          <p:nvPicPr>
            <p:cNvPr id="7" name="Picture 6" descr="A picture containing map&#10;&#10;AI-generated content may be incorrect.">
              <a:extLst>
                <a:ext uri="{FF2B5EF4-FFF2-40B4-BE49-F238E27FC236}">
                  <a16:creationId xmlns:a16="http://schemas.microsoft.com/office/drawing/2014/main" id="{56F2D77F-F93F-8D72-FD05-C1102E4FBA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78808" y="122275"/>
              <a:ext cx="4617192" cy="5975189"/>
            </a:xfrm>
            <a:prstGeom prst="rect">
              <a:avLst/>
            </a:prstGeom>
            <a:ln>
              <a:solidFill>
                <a:schemeClr val="tx1"/>
              </a:solidFill>
            </a:ln>
          </p:spPr>
        </p:pic>
        <p:pic>
          <p:nvPicPr>
            <p:cNvPr id="11" name="Picture 10" descr="A screenshot of a video game&#10;&#10;AI-generated content may be incorrect.">
              <a:extLst>
                <a:ext uri="{FF2B5EF4-FFF2-40B4-BE49-F238E27FC236}">
                  <a16:creationId xmlns:a16="http://schemas.microsoft.com/office/drawing/2014/main" id="{3AB00631-4547-EFD5-F8CF-62BED0AB03B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0812" y="122275"/>
              <a:ext cx="4617192" cy="5975189"/>
            </a:xfrm>
            <a:prstGeom prst="rect">
              <a:avLst/>
            </a:prstGeom>
            <a:ln>
              <a:solidFill>
                <a:schemeClr val="tx1"/>
              </a:solidFill>
            </a:ln>
          </p:spPr>
        </p:pic>
      </p:grpSp>
    </p:spTree>
    <p:extLst>
      <p:ext uri="{BB962C8B-B14F-4D97-AF65-F5344CB8AC3E}">
        <p14:creationId xmlns:p14="http://schemas.microsoft.com/office/powerpoint/2010/main" val="130997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DC16-E854-A30A-9E62-306DC934F4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865240-D676-962F-0044-47DB6BFFC3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5B63304-2294-3BE5-58DB-9987364EBE2D}"/>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362A00B-7D20-8371-1426-60A64123748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Explain</a:t>
            </a:r>
          </a:p>
        </p:txBody>
      </p:sp>
      <p:sp>
        <p:nvSpPr>
          <p:cNvPr id="6" name="Rectangle: Rounded Corners 5">
            <a:extLst>
              <a:ext uri="{FF2B5EF4-FFF2-40B4-BE49-F238E27FC236}">
                <a16:creationId xmlns:a16="http://schemas.microsoft.com/office/drawing/2014/main" id="{6880AD66-0645-1726-3DE7-D7E990223FF0}"/>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B8C686-EB72-2F59-AC77-1F25CFD23CB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A picture containing timeline&#10;&#10;AI-generated content may be incorrect.">
            <a:extLst>
              <a:ext uri="{FF2B5EF4-FFF2-40B4-BE49-F238E27FC236}">
                <a16:creationId xmlns:a16="http://schemas.microsoft.com/office/drawing/2014/main" id="{990E0F88-EAE0-8E50-A84D-116B732F11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5384" y="122275"/>
            <a:ext cx="4661272" cy="6032234"/>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E55F283A-2DA1-09A6-54D9-0967FE5B926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1" name="TextBox 10">
            <a:extLst>
              <a:ext uri="{FF2B5EF4-FFF2-40B4-BE49-F238E27FC236}">
                <a16:creationId xmlns:a16="http://schemas.microsoft.com/office/drawing/2014/main" id="{E93C93B1-B415-2C3F-C135-A74B4F3583AF}"/>
              </a:ext>
            </a:extLst>
          </p:cNvPr>
          <p:cNvSpPr txBox="1"/>
          <p:nvPr/>
        </p:nvSpPr>
        <p:spPr>
          <a:xfrm rot="10800000" flipV="1">
            <a:off x="246887" y="1551679"/>
            <a:ext cx="6977545" cy="3970318"/>
          </a:xfrm>
          <a:prstGeom prst="rect">
            <a:avLst/>
          </a:prstGeom>
          <a:noFill/>
        </p:spPr>
        <p:txBody>
          <a:bodyPr wrap="square" lIns="91440" tIns="45720" rIns="91440" bIns="45720" anchor="t">
            <a:spAutoFit/>
          </a:bodyPr>
          <a:lstStyle/>
          <a:p>
            <a:r>
              <a:rPr lang="en-US" sz="3600">
                <a:latin typeface="Avenir Next LT Pro"/>
              </a:rPr>
              <a:t>A tree has external parts, like large roots, that help it stay in place.</a:t>
            </a:r>
            <a:endParaRPr lang="en-US" sz="3600">
              <a:latin typeface="Aptos" panose="02110004020202020204"/>
            </a:endParaRPr>
          </a:p>
          <a:p>
            <a:endParaRPr lang="en-US" sz="3600">
              <a:latin typeface="Avenir Next LT Pro"/>
            </a:endParaRPr>
          </a:p>
          <a:p>
            <a:r>
              <a:rPr lang="en-US" sz="3600">
                <a:latin typeface="Avenir Next LT Pro"/>
              </a:rPr>
              <a:t> </a:t>
            </a:r>
            <a:r>
              <a:rPr lang="en-US" sz="3600" i="1">
                <a:latin typeface="Avenir Next LT Pro"/>
              </a:rPr>
              <a:t>How does bark help a tree survive? What other external parts help the tree to survive?</a:t>
            </a:r>
            <a:r>
              <a:rPr lang="en-US" sz="3600">
                <a:latin typeface="Avenir Next LT Pro"/>
              </a:rPr>
              <a:t> </a:t>
            </a:r>
            <a:r>
              <a:rPr lang="en-US" sz="3600" i="1">
                <a:latin typeface="Avenir Next LT Pro"/>
              </a:rPr>
              <a:t> </a:t>
            </a:r>
            <a:r>
              <a:rPr lang="en-US" sz="3200">
                <a:latin typeface="Avenir Next LT Pro"/>
              </a:rPr>
              <a:t> </a:t>
            </a:r>
            <a:endParaRPr lang="en-US"/>
          </a:p>
        </p:txBody>
      </p:sp>
      <p:sp>
        <p:nvSpPr>
          <p:cNvPr id="3" name="TextBox 2">
            <a:extLst>
              <a:ext uri="{FF2B5EF4-FFF2-40B4-BE49-F238E27FC236}">
                <a16:creationId xmlns:a16="http://schemas.microsoft.com/office/drawing/2014/main" id="{10DFE99A-5650-A702-F402-FF31BDE62A8D}"/>
              </a:ext>
            </a:extLst>
          </p:cNvPr>
          <p:cNvSpPr txBox="1"/>
          <p:nvPr/>
        </p:nvSpPr>
        <p:spPr>
          <a:xfrm rot="10800000" flipV="1">
            <a:off x="585719" y="287992"/>
            <a:ext cx="6938838" cy="830997"/>
          </a:xfrm>
          <a:prstGeom prst="rect">
            <a:avLst/>
          </a:prstGeom>
          <a:noFill/>
        </p:spPr>
        <p:txBody>
          <a:bodyPr wrap="square" lIns="91440" tIns="45720" rIns="91440" bIns="45720" anchor="t">
            <a:spAutoFit/>
          </a:bodyPr>
          <a:lstStyle/>
          <a:p>
            <a:pPr algn="ctr"/>
            <a:r>
              <a:rPr lang="en-US" sz="4800">
                <a:solidFill>
                  <a:schemeClr val="accent2"/>
                </a:solidFill>
                <a:latin typeface="Shadows Into Light Two"/>
              </a:rPr>
              <a:t>Structures to Survive</a:t>
            </a:r>
          </a:p>
        </p:txBody>
      </p:sp>
    </p:spTree>
    <p:extLst>
      <p:ext uri="{BB962C8B-B14F-4D97-AF65-F5344CB8AC3E}">
        <p14:creationId xmlns:p14="http://schemas.microsoft.com/office/powerpoint/2010/main" val="298823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BBC1-58BF-A392-7E67-2B9008C2CD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02DDAC-880F-E771-835F-75EC37B462B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E414F0-2054-823D-AB30-DD9D072D8A0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31</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FE8A62C-56D6-1B6F-D990-089410DB046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Explain</a:t>
            </a:r>
          </a:p>
        </p:txBody>
      </p:sp>
      <p:sp>
        <p:nvSpPr>
          <p:cNvPr id="6" name="Rectangle: Rounded Corners 5">
            <a:extLst>
              <a:ext uri="{FF2B5EF4-FFF2-40B4-BE49-F238E27FC236}">
                <a16:creationId xmlns:a16="http://schemas.microsoft.com/office/drawing/2014/main" id="{3C1DCCAC-5C67-25D2-69EE-44DA9EEAC811}"/>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874385-9E42-8F1D-6530-6773520EC4D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3" name="TextBox 2">
            <a:extLst>
              <a:ext uri="{FF2B5EF4-FFF2-40B4-BE49-F238E27FC236}">
                <a16:creationId xmlns:a16="http://schemas.microsoft.com/office/drawing/2014/main" id="{60B8B752-025B-124B-399A-C7A0613E99C7}"/>
              </a:ext>
            </a:extLst>
          </p:cNvPr>
          <p:cNvSpPr txBox="1"/>
          <p:nvPr/>
        </p:nvSpPr>
        <p:spPr>
          <a:xfrm>
            <a:off x="663824" y="316560"/>
            <a:ext cx="10900480" cy="5632311"/>
          </a:xfrm>
          <a:prstGeom prst="rect">
            <a:avLst/>
          </a:prstGeom>
          <a:noFill/>
        </p:spPr>
        <p:txBody>
          <a:bodyPr wrap="square" lIns="91440" tIns="45720" rIns="91440" bIns="45720" anchor="t">
            <a:spAutoFit/>
          </a:bodyPr>
          <a:lstStyle/>
          <a:p>
            <a:pPr algn="ctr"/>
            <a:r>
              <a:rPr lang="en-US" sz="4000">
                <a:latin typeface="Avenir Next LT Pro"/>
              </a:rPr>
              <a:t>Answer the  following questions in your report:</a:t>
            </a:r>
          </a:p>
          <a:p>
            <a:pPr algn="ctr"/>
            <a:endParaRPr lang="en-US" sz="4000">
              <a:latin typeface="Avenir Next LT Pro" panose="020B0504020202020204" pitchFamily="34" charset="0"/>
            </a:endParaRPr>
          </a:p>
          <a:p>
            <a:pPr marL="685800" indent="-685800">
              <a:buFont typeface="Arial" panose="020B0604020202020204" pitchFamily="34" charset="0"/>
              <a:buChar char="•"/>
            </a:pPr>
            <a:r>
              <a:rPr lang="en-US" sz="4000">
                <a:latin typeface="Avenir Next LT Pro"/>
              </a:rPr>
              <a:t>Does you animal have more than one way to protect itself?</a:t>
            </a:r>
          </a:p>
          <a:p>
            <a:pPr marL="685800" indent="-685800">
              <a:buFont typeface="Arial" panose="020B0604020202020204" pitchFamily="34" charset="0"/>
              <a:buChar char="•"/>
            </a:pPr>
            <a:r>
              <a:rPr lang="en-US" sz="4000">
                <a:latin typeface="Avenir Next LT Pro"/>
              </a:rPr>
              <a:t>How does the animal use its external parts to stay safe?</a:t>
            </a:r>
          </a:p>
          <a:p>
            <a:pPr marL="685800" indent="-685800">
              <a:buFont typeface="Arial" panose="020B0604020202020204" pitchFamily="34" charset="0"/>
              <a:buChar char="•"/>
            </a:pPr>
            <a:r>
              <a:rPr lang="en-US" sz="4000">
                <a:latin typeface="Avenir Next LT Pro"/>
              </a:rPr>
              <a:t>How does the animal use its external parts to survive in its habitat?</a:t>
            </a:r>
          </a:p>
        </p:txBody>
      </p:sp>
    </p:spTree>
    <p:extLst>
      <p:ext uri="{BB962C8B-B14F-4D97-AF65-F5344CB8AC3E}">
        <p14:creationId xmlns:p14="http://schemas.microsoft.com/office/powerpoint/2010/main" val="205142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85FA-6960-EE3B-9018-850C658C6D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49D8F3-1D3D-265E-ABDB-429C541B802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EC97385-1A6A-1C86-9572-F7A9FE633CC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32</a:t>
            </a:r>
            <a:endParaRPr lang="en-US">
              <a:solidFill>
                <a:schemeClr val="bg1"/>
              </a:solidFill>
            </a:endParaRPr>
          </a:p>
        </p:txBody>
      </p:sp>
      <p:sp>
        <p:nvSpPr>
          <p:cNvPr id="5" name="TextBox 4">
            <a:extLst>
              <a:ext uri="{FF2B5EF4-FFF2-40B4-BE49-F238E27FC236}">
                <a16:creationId xmlns:a16="http://schemas.microsoft.com/office/drawing/2014/main" id="{311B3876-F5C8-4C40-7CEB-82604D4C35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Exploring Missouri – 4A Animal Armor: Elaborate</a:t>
            </a:r>
            <a:endParaRPr lang="en-US"/>
          </a:p>
        </p:txBody>
      </p:sp>
      <p:sp>
        <p:nvSpPr>
          <p:cNvPr id="6" name="Rectangle: Rounded Corners 5">
            <a:extLst>
              <a:ext uri="{FF2B5EF4-FFF2-40B4-BE49-F238E27FC236}">
                <a16:creationId xmlns:a16="http://schemas.microsoft.com/office/drawing/2014/main" id="{93324D82-73AB-73C3-7690-1A1D1352040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55E630-4078-1B48-37D9-D666D2BD4BC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3" name="TextBox 2">
            <a:extLst>
              <a:ext uri="{FF2B5EF4-FFF2-40B4-BE49-F238E27FC236}">
                <a16:creationId xmlns:a16="http://schemas.microsoft.com/office/drawing/2014/main" id="{507FB9F2-F1B2-76A6-7FA5-3D91225A7359}"/>
              </a:ext>
            </a:extLst>
          </p:cNvPr>
          <p:cNvSpPr txBox="1"/>
          <p:nvPr/>
        </p:nvSpPr>
        <p:spPr>
          <a:xfrm>
            <a:off x="645760" y="2258094"/>
            <a:ext cx="10900480" cy="1569660"/>
          </a:xfrm>
          <a:prstGeom prst="rect">
            <a:avLst/>
          </a:prstGeom>
          <a:noFill/>
        </p:spPr>
        <p:txBody>
          <a:bodyPr wrap="square">
            <a:spAutoFit/>
          </a:bodyPr>
          <a:lstStyle/>
          <a:p>
            <a:pPr algn="ctr"/>
            <a:r>
              <a:rPr lang="en-US" sz="4800">
                <a:latin typeface="Avenir Next LT Pro" panose="020B0504020202020204" pitchFamily="34" charset="0"/>
              </a:rPr>
              <a:t>Let’s </a:t>
            </a:r>
            <a:r>
              <a:rPr lang="en-US" sz="4800" b="1">
                <a:latin typeface="Avenir Next LT Pro" panose="020B0504020202020204" pitchFamily="34" charset="0"/>
              </a:rPr>
              <a:t>share</a:t>
            </a:r>
            <a:r>
              <a:rPr lang="en-US" sz="4800">
                <a:latin typeface="Avenir Next LT Pro" panose="020B0504020202020204" pitchFamily="34" charset="0"/>
              </a:rPr>
              <a:t> with the class what we added to our posters!</a:t>
            </a:r>
          </a:p>
        </p:txBody>
      </p:sp>
    </p:spTree>
    <p:extLst>
      <p:ext uri="{BB962C8B-B14F-4D97-AF65-F5344CB8AC3E}">
        <p14:creationId xmlns:p14="http://schemas.microsoft.com/office/powerpoint/2010/main" val="2967258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9544D-0ED9-12A3-3CEC-1EEE9457FE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1DAE70-95A5-AC80-C2B0-5CFDC38D96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7A2111-DD08-12C5-0301-251140780A7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E02345B-72DE-AAC2-D415-2EF7A4F3F0A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Exploring Missouri – 4A Animal Armor: Evaluate</a:t>
            </a:r>
            <a:endParaRPr lang="en-US">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BB26041D-20F2-E0E7-15EA-A0FDED2FCAC2}"/>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EFE146-FA0B-57FB-2C95-9D50B0DE732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3" name="TextBox 2">
            <a:extLst>
              <a:ext uri="{FF2B5EF4-FFF2-40B4-BE49-F238E27FC236}">
                <a16:creationId xmlns:a16="http://schemas.microsoft.com/office/drawing/2014/main" id="{3B706CD1-3ECD-80F5-7C4A-18CBCDCC4401}"/>
              </a:ext>
            </a:extLst>
          </p:cNvPr>
          <p:cNvSpPr txBox="1"/>
          <p:nvPr/>
        </p:nvSpPr>
        <p:spPr>
          <a:xfrm>
            <a:off x="5300256" y="1479111"/>
            <a:ext cx="6322885"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armor and how does it protect and animal?</a:t>
            </a:r>
          </a:p>
        </p:txBody>
      </p:sp>
      <p:pic>
        <p:nvPicPr>
          <p:cNvPr id="8" name="Picture 7" descr="Text&#10;&#10;AI-generated content may be incorrect.">
            <a:extLst>
              <a:ext uri="{FF2B5EF4-FFF2-40B4-BE49-F238E27FC236}">
                <a16:creationId xmlns:a16="http://schemas.microsoft.com/office/drawing/2014/main" id="{4491F881-4584-1464-93A9-5D4D82220C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2275"/>
            <a:ext cx="4670038" cy="6042421"/>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2E2C065B-002C-64F3-3088-ED9CE18CBA9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133663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6FF0-3E22-78D1-90C7-01AB4BED32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BC208A-E8BC-DC7E-9922-D641688C7C2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D02A08-7E25-9914-EC4A-4260D483E6FE}"/>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34</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B6961FA-8B86-2D99-FF94-518C83085DD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Exploring Missouri – 4A Animal Armor: Evaluate</a:t>
            </a:r>
            <a:endParaRPr lang="en-US">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FBDD105C-F868-2716-B3A8-F4DC59D0C95D}"/>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6E113B-6EED-080F-4632-BD080FDD01F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3" name="TextBox 2">
            <a:extLst>
              <a:ext uri="{FF2B5EF4-FFF2-40B4-BE49-F238E27FC236}">
                <a16:creationId xmlns:a16="http://schemas.microsoft.com/office/drawing/2014/main" id="{95110CA6-B19F-BAD4-7E65-54CE99AC27B3}"/>
              </a:ext>
            </a:extLst>
          </p:cNvPr>
          <p:cNvSpPr txBox="1"/>
          <p:nvPr/>
        </p:nvSpPr>
        <p:spPr>
          <a:xfrm>
            <a:off x="5300256" y="2598003"/>
            <a:ext cx="6322885"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8" name="Picture 7" descr="Text&#10;&#10;AI-generated content may be incorrect.">
            <a:extLst>
              <a:ext uri="{FF2B5EF4-FFF2-40B4-BE49-F238E27FC236}">
                <a16:creationId xmlns:a16="http://schemas.microsoft.com/office/drawing/2014/main" id="{3E1A1BCD-FA4A-8084-365C-C8B92E94B36A}"/>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122275"/>
            <a:ext cx="4670038" cy="6042421"/>
          </a:xfrm>
          <a:prstGeom prst="rect">
            <a:avLst/>
          </a:prstGeom>
          <a:ln>
            <a:solidFill>
              <a:schemeClr val="tx1"/>
            </a:solidFill>
          </a:ln>
        </p:spPr>
      </p:pic>
      <p:sp>
        <p:nvSpPr>
          <p:cNvPr id="7" name="TextBox 6">
            <a:extLst>
              <a:ext uri="{FF2B5EF4-FFF2-40B4-BE49-F238E27FC236}">
                <a16:creationId xmlns:a16="http://schemas.microsoft.com/office/drawing/2014/main" id="{C1A7086A-A18C-6AF2-FA14-B211CD48F12F}"/>
              </a:ext>
            </a:extLst>
          </p:cNvPr>
          <p:cNvSpPr txBox="1"/>
          <p:nvPr/>
        </p:nvSpPr>
        <p:spPr>
          <a:xfrm>
            <a:off x="955754" y="2519888"/>
            <a:ext cx="1654191" cy="307777"/>
          </a:xfrm>
          <a:prstGeom prst="rect">
            <a:avLst/>
          </a:prstGeom>
          <a:noFill/>
        </p:spPr>
        <p:txBody>
          <a:bodyPr wrap="square" rtlCol="0">
            <a:spAutoFit/>
          </a:bodyPr>
          <a:lstStyle/>
          <a:p>
            <a:pPr algn="ctr"/>
            <a:r>
              <a:rPr lang="en-US" sz="1400">
                <a:solidFill>
                  <a:srgbClr val="FF0000"/>
                </a:solidFill>
              </a:rPr>
              <a:t>external part</a:t>
            </a:r>
          </a:p>
        </p:txBody>
      </p:sp>
      <p:sp>
        <p:nvSpPr>
          <p:cNvPr id="11" name="TextBox 10">
            <a:extLst>
              <a:ext uri="{FF2B5EF4-FFF2-40B4-BE49-F238E27FC236}">
                <a16:creationId xmlns:a16="http://schemas.microsoft.com/office/drawing/2014/main" id="{12331DD0-60B2-6692-11F3-DAF5B41B0001}"/>
              </a:ext>
            </a:extLst>
          </p:cNvPr>
          <p:cNvSpPr txBox="1"/>
          <p:nvPr/>
        </p:nvSpPr>
        <p:spPr>
          <a:xfrm>
            <a:off x="2091478" y="2714415"/>
            <a:ext cx="1654191" cy="307777"/>
          </a:xfrm>
          <a:prstGeom prst="rect">
            <a:avLst/>
          </a:prstGeom>
          <a:noFill/>
        </p:spPr>
        <p:txBody>
          <a:bodyPr wrap="square" rtlCol="0">
            <a:spAutoFit/>
          </a:bodyPr>
          <a:lstStyle/>
          <a:p>
            <a:pPr algn="ctr"/>
            <a:r>
              <a:rPr lang="en-US" sz="1400">
                <a:solidFill>
                  <a:srgbClr val="FF0000"/>
                </a:solidFill>
              </a:rPr>
              <a:t>survive</a:t>
            </a:r>
          </a:p>
        </p:txBody>
      </p:sp>
      <p:sp>
        <p:nvSpPr>
          <p:cNvPr id="12" name="TextBox 11">
            <a:extLst>
              <a:ext uri="{FF2B5EF4-FFF2-40B4-BE49-F238E27FC236}">
                <a16:creationId xmlns:a16="http://schemas.microsoft.com/office/drawing/2014/main" id="{33901078-DCC0-35A9-A6A6-C32B1855B29C}"/>
              </a:ext>
            </a:extLst>
          </p:cNvPr>
          <p:cNvSpPr txBox="1"/>
          <p:nvPr/>
        </p:nvSpPr>
        <p:spPr>
          <a:xfrm>
            <a:off x="1841396" y="3572213"/>
            <a:ext cx="1654191" cy="307777"/>
          </a:xfrm>
          <a:prstGeom prst="rect">
            <a:avLst/>
          </a:prstGeom>
          <a:noFill/>
        </p:spPr>
        <p:txBody>
          <a:bodyPr wrap="square" rtlCol="0">
            <a:spAutoFit/>
          </a:bodyPr>
          <a:lstStyle/>
          <a:p>
            <a:pPr algn="ctr"/>
            <a:r>
              <a:rPr lang="en-US" sz="1400">
                <a:solidFill>
                  <a:srgbClr val="FF0000"/>
                </a:solidFill>
              </a:rPr>
              <a:t>answers will vary</a:t>
            </a:r>
          </a:p>
        </p:txBody>
      </p:sp>
      <p:pic>
        <p:nvPicPr>
          <p:cNvPr id="13" name="Picture 12" descr="A picture containing text, silhouette&#10;&#10;AI-generated content may be incorrect.">
            <a:extLst>
              <a:ext uri="{FF2B5EF4-FFF2-40B4-BE49-F238E27FC236}">
                <a16:creationId xmlns:a16="http://schemas.microsoft.com/office/drawing/2014/main" id="{6A2AC4C5-4819-FA76-DB06-28F72A01664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95980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5A0CA-06CA-15F7-8F93-FFEAB1A493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4AE161-E46A-8E3B-A585-DC76E8A0C5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58F98A-8331-A535-676B-1D28B1F4D58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B72A43D5-871F-A466-C321-7838BA7EA6E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12" name="TextBox 11">
            <a:extLst>
              <a:ext uri="{FF2B5EF4-FFF2-40B4-BE49-F238E27FC236}">
                <a16:creationId xmlns:a16="http://schemas.microsoft.com/office/drawing/2014/main" id="{FA5F2E87-46B3-BF03-D97B-D40451FF5932}"/>
              </a:ext>
            </a:extLst>
          </p:cNvPr>
          <p:cNvSpPr txBox="1"/>
          <p:nvPr/>
        </p:nvSpPr>
        <p:spPr>
          <a:xfrm>
            <a:off x="4410300" y="1961802"/>
            <a:ext cx="7385459" cy="2308324"/>
          </a:xfrm>
          <a:prstGeom prst="rect">
            <a:avLst/>
          </a:prstGeom>
          <a:noFill/>
        </p:spPr>
        <p:txBody>
          <a:bodyPr wrap="square">
            <a:spAutoFit/>
          </a:bodyPr>
          <a:lstStyle/>
          <a:p>
            <a:pPr algn="ctr"/>
            <a:r>
              <a:rPr lang="en-US" sz="4800">
                <a:latin typeface="Avenir Next LT Pro" panose="020B0504020202020204" pitchFamily="34" charset="0"/>
              </a:rPr>
              <a:t>What do all those plants and animals have in common?</a:t>
            </a:r>
          </a:p>
        </p:txBody>
      </p:sp>
      <p:sp>
        <p:nvSpPr>
          <p:cNvPr id="6" name="Rectangle: Rounded Corners 5">
            <a:extLst>
              <a:ext uri="{FF2B5EF4-FFF2-40B4-BE49-F238E27FC236}">
                <a16:creationId xmlns:a16="http://schemas.microsoft.com/office/drawing/2014/main" id="{04D45586-BDDE-4D24-B899-6A99F0C06CCC}"/>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79569B-750C-225D-391F-3B22B4D0F24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2050" name="Picture 2" descr="Spothanded&amp;#95;Crayfish&amp;#95;0028-byn082523.dng">
            <a:extLst>
              <a:ext uri="{FF2B5EF4-FFF2-40B4-BE49-F238E27FC236}">
                <a16:creationId xmlns:a16="http://schemas.microsoft.com/office/drawing/2014/main" id="{FCEF737D-5B24-4772-500B-8D6135004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6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DEB25-3D9A-5286-F264-5B570B96A5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1B7137-B2F5-4A80-4D96-AF5406BF15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89A272E-16D1-0CC7-6B5F-78738F1C3E4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5</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0052B34-CD33-C07B-3EDF-82F2A708336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CE9953AB-AB1B-417D-9B10-246456828E4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9CA095-9EB7-2BE7-97CC-1928C4D1561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7" name="Picture 6" descr="A picture containing text&#10;&#10;AI-generated content may be incorrect.">
            <a:extLst>
              <a:ext uri="{FF2B5EF4-FFF2-40B4-BE49-F238E27FC236}">
                <a16:creationId xmlns:a16="http://schemas.microsoft.com/office/drawing/2014/main" id="{DEB62CBB-52D6-E245-4DE3-AAEB0C219FE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1065" y="88052"/>
            <a:ext cx="4695591" cy="6076646"/>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77E0D406-6B2C-E213-4772-F1D5F9C8B5F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0" name="TextBox 9">
            <a:extLst>
              <a:ext uri="{FF2B5EF4-FFF2-40B4-BE49-F238E27FC236}">
                <a16:creationId xmlns:a16="http://schemas.microsoft.com/office/drawing/2014/main" id="{B2A91B82-EB6B-69DC-7B90-48D49C2E752D}"/>
              </a:ext>
            </a:extLst>
          </p:cNvPr>
          <p:cNvSpPr txBox="1"/>
          <p:nvPr/>
        </p:nvSpPr>
        <p:spPr>
          <a:xfrm>
            <a:off x="218080" y="1481397"/>
            <a:ext cx="6895952" cy="3785652"/>
          </a:xfrm>
          <a:prstGeom prst="rect">
            <a:avLst/>
          </a:prstGeom>
          <a:noFill/>
        </p:spPr>
        <p:txBody>
          <a:bodyPr wrap="square" lIns="91440" tIns="45720" rIns="91440" bIns="45720" anchor="t">
            <a:spAutoFit/>
          </a:bodyPr>
          <a:lstStyle/>
          <a:p>
            <a:r>
              <a:rPr lang="en-US" sz="2400">
                <a:solidFill>
                  <a:srgbClr val="000000"/>
                </a:solidFill>
                <a:latin typeface="Avenir Next LT Pro"/>
              </a:rPr>
              <a:t>I am a funny-looking animal. </a:t>
            </a:r>
            <a:endParaRPr lang="en-US" sz="2400"/>
          </a:p>
          <a:p>
            <a:r>
              <a:rPr lang="en-US" sz="2400">
                <a:solidFill>
                  <a:srgbClr val="000000"/>
                </a:solidFill>
                <a:latin typeface="Avenir Next LT Pro"/>
              </a:rPr>
              <a:t>I am protected by my shell. </a:t>
            </a:r>
            <a:endParaRPr lang="en-US" sz="2400">
              <a:solidFill>
                <a:srgbClr val="000000"/>
              </a:solidFill>
              <a:latin typeface="Aptos" panose="02110004020202020204"/>
            </a:endParaRPr>
          </a:p>
          <a:p>
            <a:r>
              <a:rPr lang="en-US" sz="2400">
                <a:solidFill>
                  <a:srgbClr val="000000"/>
                </a:solidFill>
                <a:latin typeface="Avenir Next LT Pro"/>
              </a:rPr>
              <a:t>Just like a knight with shiny armor, it protects me very well. </a:t>
            </a:r>
            <a:endParaRPr lang="en-US" sz="2400">
              <a:solidFill>
                <a:srgbClr val="000000"/>
              </a:solidFill>
              <a:latin typeface="Aptos" panose="02110004020202020204"/>
            </a:endParaRPr>
          </a:p>
          <a:p>
            <a:r>
              <a:rPr lang="en-US" sz="2400">
                <a:solidFill>
                  <a:srgbClr val="000000"/>
                </a:solidFill>
                <a:latin typeface="Avenir Next LT Pro"/>
              </a:rPr>
              <a:t>When I cross the road, I am scared even though I'm armored from my nose to my tail. </a:t>
            </a:r>
            <a:endParaRPr lang="en-US" sz="2400">
              <a:solidFill>
                <a:srgbClr val="000000"/>
              </a:solidFill>
              <a:latin typeface="Aptos" panose="02110004020202020204"/>
            </a:endParaRPr>
          </a:p>
          <a:p>
            <a:r>
              <a:rPr lang="en-US" sz="2400">
                <a:solidFill>
                  <a:srgbClr val="000000"/>
                </a:solidFill>
                <a:latin typeface="Avenir Next LT Pro"/>
              </a:rPr>
              <a:t>Just one more hint, to help you out, I am not a turtle and I'm not a snail. </a:t>
            </a:r>
            <a:endParaRPr lang="en-US" sz="2400">
              <a:solidFill>
                <a:srgbClr val="000000"/>
              </a:solidFill>
              <a:latin typeface="Aptos" panose="02110004020202020204"/>
            </a:endParaRPr>
          </a:p>
          <a:p>
            <a:endParaRPr lang="en-US" sz="2400">
              <a:solidFill>
                <a:srgbClr val="000000"/>
              </a:solidFill>
              <a:latin typeface="Avenir Next LT Pro"/>
            </a:endParaRPr>
          </a:p>
          <a:p>
            <a:r>
              <a:rPr lang="en-US" sz="2400" i="1">
                <a:solidFill>
                  <a:srgbClr val="000000"/>
                </a:solidFill>
                <a:latin typeface="Avenir Next LT Pro"/>
              </a:rPr>
              <a:t>Who am I? </a:t>
            </a:r>
            <a:r>
              <a:rPr lang="en-US" sz="2400">
                <a:solidFill>
                  <a:srgbClr val="000000"/>
                </a:solidFill>
                <a:latin typeface="Avenir Next LT Pro"/>
              </a:rPr>
              <a:t>Find answer on page 53. </a:t>
            </a:r>
            <a:endParaRPr lang="en-US" sz="2400"/>
          </a:p>
        </p:txBody>
      </p:sp>
      <p:sp>
        <p:nvSpPr>
          <p:cNvPr id="3" name="TextBox 2">
            <a:extLst>
              <a:ext uri="{FF2B5EF4-FFF2-40B4-BE49-F238E27FC236}">
                <a16:creationId xmlns:a16="http://schemas.microsoft.com/office/drawing/2014/main" id="{D0CB9DAD-A3C4-55FE-59C8-12AD6994F122}"/>
              </a:ext>
            </a:extLst>
          </p:cNvPr>
          <p:cNvSpPr txBox="1"/>
          <p:nvPr/>
        </p:nvSpPr>
        <p:spPr>
          <a:xfrm>
            <a:off x="0" y="275501"/>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Who Am I?</a:t>
            </a:r>
            <a:endParaRPr lang="en-US" sz="4800"/>
          </a:p>
        </p:txBody>
      </p:sp>
    </p:spTree>
    <p:extLst>
      <p:ext uri="{BB962C8B-B14F-4D97-AF65-F5344CB8AC3E}">
        <p14:creationId xmlns:p14="http://schemas.microsoft.com/office/powerpoint/2010/main" val="428441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6784-075D-DB2E-6DB0-CEF7EF10A68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5B67AC-E967-966D-1904-660989A7F7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7AE72B-234C-45CF-DD14-4B5FB6330F95}"/>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6</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FDF99FD-96C3-F909-8B60-241F810DDE1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4D694D8A-3681-725A-E0D6-0D5F87CB20C0}"/>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07E795-8571-52C7-167D-E8AF7F516B8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7" name="Picture 6" descr="A picture containing text&#10;&#10;AI-generated content may be incorrect.">
            <a:extLst>
              <a:ext uri="{FF2B5EF4-FFF2-40B4-BE49-F238E27FC236}">
                <a16:creationId xmlns:a16="http://schemas.microsoft.com/office/drawing/2014/main" id="{5F7B30A5-C8A6-8384-2FC4-6B6B05C032D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942498" y="190499"/>
            <a:ext cx="6307003" cy="2428875"/>
          </a:xfrm>
          <a:prstGeom prst="rect">
            <a:avLst/>
          </a:prstGeom>
          <a:ln>
            <a:noFill/>
          </a:ln>
        </p:spPr>
      </p:pic>
      <p:pic>
        <p:nvPicPr>
          <p:cNvPr id="8" name="Picture 7" descr="A picture containing text&#10;&#10;AI-generated content may be incorrect.">
            <a:extLst>
              <a:ext uri="{FF2B5EF4-FFF2-40B4-BE49-F238E27FC236}">
                <a16:creationId xmlns:a16="http://schemas.microsoft.com/office/drawing/2014/main" id="{934322AD-7075-7AB9-D4AE-CA19B31A6A4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0" name="TextBox 9">
            <a:extLst>
              <a:ext uri="{FF2B5EF4-FFF2-40B4-BE49-F238E27FC236}">
                <a16:creationId xmlns:a16="http://schemas.microsoft.com/office/drawing/2014/main" id="{5E9BBE50-7B4C-6C94-40FE-DDCB7A753BA8}"/>
              </a:ext>
            </a:extLst>
          </p:cNvPr>
          <p:cNvSpPr txBox="1"/>
          <p:nvPr/>
        </p:nvSpPr>
        <p:spPr>
          <a:xfrm>
            <a:off x="1017496" y="2748377"/>
            <a:ext cx="10157005" cy="3416320"/>
          </a:xfrm>
          <a:prstGeom prst="rect">
            <a:avLst/>
          </a:prstGeom>
          <a:noFill/>
        </p:spPr>
        <p:txBody>
          <a:bodyPr wrap="square" lIns="91440" tIns="45720" rIns="91440" bIns="45720" anchor="t">
            <a:spAutoFit/>
          </a:bodyPr>
          <a:lstStyle/>
          <a:p>
            <a:pPr algn="ctr"/>
            <a:r>
              <a:rPr lang="en-US" sz="4800">
                <a:solidFill>
                  <a:srgbClr val="000000"/>
                </a:solidFill>
                <a:latin typeface="Avenir Next LT Pro"/>
              </a:rPr>
              <a:t>What do the words </a:t>
            </a:r>
            <a:r>
              <a:rPr lang="en-US" sz="4800" b="1">
                <a:solidFill>
                  <a:srgbClr val="000000"/>
                </a:solidFill>
                <a:latin typeface="Avenir Next LT Pro"/>
              </a:rPr>
              <a:t>protect</a:t>
            </a:r>
            <a:r>
              <a:rPr lang="en-US" sz="4800">
                <a:solidFill>
                  <a:srgbClr val="000000"/>
                </a:solidFill>
                <a:latin typeface="Avenir Next LT Pro"/>
              </a:rPr>
              <a:t> and </a:t>
            </a:r>
            <a:r>
              <a:rPr lang="en-US" sz="4800" b="1">
                <a:solidFill>
                  <a:srgbClr val="000000"/>
                </a:solidFill>
                <a:latin typeface="Avenir Next LT Pro"/>
              </a:rPr>
              <a:t>armor</a:t>
            </a:r>
            <a:r>
              <a:rPr lang="en-US" sz="4800">
                <a:solidFill>
                  <a:srgbClr val="000000"/>
                </a:solidFill>
                <a:latin typeface="Avenir Next LT Pro"/>
              </a:rPr>
              <a:t> mean? </a:t>
            </a:r>
            <a:endParaRPr lang="en-US">
              <a:solidFill>
                <a:srgbClr val="000000"/>
              </a:solidFill>
              <a:latin typeface="Aptos" panose="02110004020202020204"/>
            </a:endParaRPr>
          </a:p>
          <a:p>
            <a:pPr algn="ctr"/>
            <a:endParaRPr lang="en-US" sz="4800">
              <a:solidFill>
                <a:srgbClr val="000000"/>
              </a:solidFill>
              <a:latin typeface="Avenir Next LT Pro"/>
            </a:endParaRPr>
          </a:p>
          <a:p>
            <a:pPr algn="ctr"/>
            <a:r>
              <a:rPr lang="en-US" sz="4800">
                <a:solidFill>
                  <a:srgbClr val="000000"/>
                </a:solidFill>
                <a:latin typeface="Avenir Next LT Pro"/>
              </a:rPr>
              <a:t>Talk with your classmates. </a:t>
            </a:r>
            <a:endParaRPr lang="en-US"/>
          </a:p>
          <a:p>
            <a:endParaRPr lang="en-US" sz="2400">
              <a:latin typeface="Avenir Next LT Pro"/>
            </a:endParaRPr>
          </a:p>
        </p:txBody>
      </p:sp>
    </p:spTree>
    <p:extLst>
      <p:ext uri="{BB962C8B-B14F-4D97-AF65-F5344CB8AC3E}">
        <p14:creationId xmlns:p14="http://schemas.microsoft.com/office/powerpoint/2010/main" val="175403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51B89-6AC6-A382-77BF-D0C25477282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2501BD-C9CC-63A5-B9C8-56809F29F0E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98E8D6-E1F7-2182-7F08-CB948ECF3C1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7</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348BBB5-C44F-F6D3-4F4C-14CAA86C49D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DB89351A-E8F9-EFD7-C2AD-A96138B985D7}"/>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19A39E-3283-2FEF-C7AE-62FFD6E2FDA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A picture containing text&#10;&#10;AI-generated content may be incorrect.">
            <a:extLst>
              <a:ext uri="{FF2B5EF4-FFF2-40B4-BE49-F238E27FC236}">
                <a16:creationId xmlns:a16="http://schemas.microsoft.com/office/drawing/2014/main" id="{AC8C8DB7-5519-C5A7-1AE0-87E5BECE3E1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10" name="TextBox 9">
            <a:extLst>
              <a:ext uri="{FF2B5EF4-FFF2-40B4-BE49-F238E27FC236}">
                <a16:creationId xmlns:a16="http://schemas.microsoft.com/office/drawing/2014/main" id="{17A2807C-2A09-3222-687E-8F50D04D9454}"/>
              </a:ext>
            </a:extLst>
          </p:cNvPr>
          <p:cNvSpPr txBox="1"/>
          <p:nvPr/>
        </p:nvSpPr>
        <p:spPr>
          <a:xfrm>
            <a:off x="1007265" y="2843060"/>
            <a:ext cx="10177468" cy="3416320"/>
          </a:xfrm>
          <a:prstGeom prst="rect">
            <a:avLst/>
          </a:prstGeom>
          <a:noFill/>
        </p:spPr>
        <p:txBody>
          <a:bodyPr wrap="square" lIns="91440" tIns="45720" rIns="91440" bIns="45720" anchor="t">
            <a:spAutoFit/>
          </a:bodyPr>
          <a:lstStyle/>
          <a:p>
            <a:pPr algn="ctr"/>
            <a:r>
              <a:rPr lang="en-US" sz="4800" b="1">
                <a:solidFill>
                  <a:srgbClr val="000000"/>
                </a:solidFill>
                <a:latin typeface="Avenir Next LT Pro"/>
              </a:rPr>
              <a:t>Protect</a:t>
            </a:r>
            <a:r>
              <a:rPr lang="en-US" sz="4800">
                <a:solidFill>
                  <a:srgbClr val="000000"/>
                </a:solidFill>
                <a:latin typeface="Avenir Next LT Pro"/>
              </a:rPr>
              <a:t> means to keep safe. </a:t>
            </a:r>
            <a:endParaRPr lang="en-US">
              <a:solidFill>
                <a:srgbClr val="000000"/>
              </a:solidFill>
              <a:latin typeface="Aptos" panose="02110004020202020204"/>
            </a:endParaRPr>
          </a:p>
          <a:p>
            <a:pPr algn="ctr"/>
            <a:endParaRPr lang="en-US" sz="4800">
              <a:solidFill>
                <a:srgbClr val="000000"/>
              </a:solidFill>
              <a:latin typeface="Avenir Next LT Pro"/>
            </a:endParaRPr>
          </a:p>
          <a:p>
            <a:pPr algn="ctr"/>
            <a:r>
              <a:rPr lang="en-US" sz="4800" b="1">
                <a:solidFill>
                  <a:srgbClr val="000000"/>
                </a:solidFill>
                <a:latin typeface="Avenir Next LT Pro"/>
              </a:rPr>
              <a:t>Armor</a:t>
            </a:r>
            <a:r>
              <a:rPr lang="en-US" sz="4800">
                <a:solidFill>
                  <a:srgbClr val="000000"/>
                </a:solidFill>
                <a:latin typeface="Avenir Next LT Pro"/>
              </a:rPr>
              <a:t> is an outer layer that protects the body. </a:t>
            </a:r>
            <a:endParaRPr lang="en-US"/>
          </a:p>
          <a:p>
            <a:endParaRPr lang="en-US" sz="2400">
              <a:latin typeface="Avenir Next LT Pro"/>
            </a:endParaRPr>
          </a:p>
        </p:txBody>
      </p:sp>
      <p:pic>
        <p:nvPicPr>
          <p:cNvPr id="3" name="Picture 2" descr="A picture containing text&#10;&#10;AI-generated content may be incorrect.">
            <a:extLst>
              <a:ext uri="{FF2B5EF4-FFF2-40B4-BE49-F238E27FC236}">
                <a16:creationId xmlns:a16="http://schemas.microsoft.com/office/drawing/2014/main" id="{8751923D-7BF1-69AD-200B-B974FCE62C2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2942498" y="190499"/>
            <a:ext cx="6307003" cy="2428875"/>
          </a:xfrm>
          <a:prstGeom prst="rect">
            <a:avLst/>
          </a:prstGeom>
          <a:ln>
            <a:noFill/>
          </a:ln>
        </p:spPr>
      </p:pic>
    </p:spTree>
    <p:extLst>
      <p:ext uri="{BB962C8B-B14F-4D97-AF65-F5344CB8AC3E}">
        <p14:creationId xmlns:p14="http://schemas.microsoft.com/office/powerpoint/2010/main" val="399120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3E6B4-742B-D7C7-78E8-98D47D1FBF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6CA9C2-E8E0-FF78-B70F-2C968F53A24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B68E037-C217-AD05-E50B-164E23F7917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8</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416BBB7-14FF-CCA9-88B2-CCC1EDCD7D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77D33BE4-3D93-E860-58EF-4750CFE2335E}"/>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571487-7C9E-D8E6-A6DF-D94E1564EF7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pic>
        <p:nvPicPr>
          <p:cNvPr id="8" name="Picture 7" descr="A picture containing text&#10;&#10;AI-generated content may be incorrect.">
            <a:extLst>
              <a:ext uri="{FF2B5EF4-FFF2-40B4-BE49-F238E27FC236}">
                <a16:creationId xmlns:a16="http://schemas.microsoft.com/office/drawing/2014/main" id="{402D8AD5-E4E2-5CBB-D512-EC61255E6EC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85344" y="88052"/>
            <a:ext cx="1194816" cy="1205896"/>
          </a:xfrm>
          <a:prstGeom prst="rect">
            <a:avLst/>
          </a:prstGeom>
        </p:spPr>
      </p:pic>
      <p:sp>
        <p:nvSpPr>
          <p:cNvPr id="3" name="TextBox 2">
            <a:extLst>
              <a:ext uri="{FF2B5EF4-FFF2-40B4-BE49-F238E27FC236}">
                <a16:creationId xmlns:a16="http://schemas.microsoft.com/office/drawing/2014/main" id="{95809102-BC9B-D1E3-8473-26E753D4A45D}"/>
              </a:ext>
            </a:extLst>
          </p:cNvPr>
          <p:cNvSpPr txBox="1"/>
          <p:nvPr/>
        </p:nvSpPr>
        <p:spPr>
          <a:xfrm>
            <a:off x="1133756" y="2902157"/>
            <a:ext cx="992448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latin typeface="Avenir Next LT Pro" panose="020B0504020202020204" pitchFamily="34" charset="0"/>
              </a:rPr>
              <a:t>Circle the beetle's armor.</a:t>
            </a:r>
            <a:endParaRPr lang="en-US">
              <a:latin typeface="Avenir Next LT Pro" panose="020B0504020202020204" pitchFamily="34" charset="0"/>
            </a:endParaRPr>
          </a:p>
          <a:p>
            <a:pPr algn="ctr"/>
            <a:endParaRPr lang="en-US" sz="4800">
              <a:latin typeface="Avenir Next LT Pro" panose="020B0504020202020204" pitchFamily="34" charset="0"/>
            </a:endParaRPr>
          </a:p>
          <a:p>
            <a:pPr algn="ctr"/>
            <a:r>
              <a:rPr lang="en-US" sz="4800">
                <a:latin typeface="Avenir Next LT Pro" panose="020B0504020202020204" pitchFamily="34" charset="0"/>
              </a:rPr>
              <a:t> How does their armor protect them?</a:t>
            </a:r>
          </a:p>
        </p:txBody>
      </p:sp>
      <p:pic>
        <p:nvPicPr>
          <p:cNvPr id="10" name="Picture 9" descr="A picture containing text&#10;&#10;AI-generated content may be incorrect.">
            <a:extLst>
              <a:ext uri="{FF2B5EF4-FFF2-40B4-BE49-F238E27FC236}">
                <a16:creationId xmlns:a16="http://schemas.microsoft.com/office/drawing/2014/main" id="{5F04910A-1DAB-B347-007C-815530FAAE8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2942498" y="190499"/>
            <a:ext cx="6307003" cy="2428875"/>
          </a:xfrm>
          <a:prstGeom prst="rect">
            <a:avLst/>
          </a:prstGeom>
          <a:ln>
            <a:noFill/>
          </a:ln>
        </p:spPr>
      </p:pic>
      <p:sp>
        <p:nvSpPr>
          <p:cNvPr id="11" name="Oval 10">
            <a:extLst>
              <a:ext uri="{FF2B5EF4-FFF2-40B4-BE49-F238E27FC236}">
                <a16:creationId xmlns:a16="http://schemas.microsoft.com/office/drawing/2014/main" id="{B134293C-8ABE-24AB-4C4A-2746C86562BC}"/>
              </a:ext>
            </a:extLst>
          </p:cNvPr>
          <p:cNvSpPr/>
          <p:nvPr/>
        </p:nvSpPr>
        <p:spPr>
          <a:xfrm>
            <a:off x="2496312" y="2902157"/>
            <a:ext cx="1828800" cy="87431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34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4EBE-453B-7C1C-11CA-8D5959F059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A3C38C-4300-FD8E-45B6-3D66137B39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5" name="TextBox 4">
            <a:extLst>
              <a:ext uri="{FF2B5EF4-FFF2-40B4-BE49-F238E27FC236}">
                <a16:creationId xmlns:a16="http://schemas.microsoft.com/office/drawing/2014/main" id="{08C59045-8EF6-E7CB-5CCD-9743F2B6054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4A Animal Armor: Engage</a:t>
            </a:r>
          </a:p>
        </p:txBody>
      </p:sp>
      <p:sp>
        <p:nvSpPr>
          <p:cNvPr id="6" name="Rectangle: Rounded Corners 5">
            <a:extLst>
              <a:ext uri="{FF2B5EF4-FFF2-40B4-BE49-F238E27FC236}">
                <a16:creationId xmlns:a16="http://schemas.microsoft.com/office/drawing/2014/main" id="{7A3B010A-A0CE-8742-636E-F02F7B2BAAF6}"/>
              </a:ext>
            </a:extLst>
          </p:cNvPr>
          <p:cNvSpPr/>
          <p:nvPr/>
        </p:nvSpPr>
        <p:spPr>
          <a:xfrm>
            <a:off x="88894" y="6299161"/>
            <a:ext cx="496825" cy="503796"/>
          </a:xfrm>
          <a:prstGeom prst="roundRect">
            <a:avLst/>
          </a:prstGeom>
          <a:solidFill>
            <a:srgbClr val="C34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2E3946-97E1-2305-2A89-94C9F6531A1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4A</a:t>
            </a:r>
            <a:endParaRPr lang="en-US" sz="2000"/>
          </a:p>
        </p:txBody>
      </p:sp>
      <p:sp>
        <p:nvSpPr>
          <p:cNvPr id="12" name="TextBox 11">
            <a:extLst>
              <a:ext uri="{FF2B5EF4-FFF2-40B4-BE49-F238E27FC236}">
                <a16:creationId xmlns:a16="http://schemas.microsoft.com/office/drawing/2014/main" id="{F85A750E-57F0-F548-2436-E4F3F52CE0B6}"/>
              </a:ext>
            </a:extLst>
          </p:cNvPr>
          <p:cNvSpPr txBox="1"/>
          <p:nvPr/>
        </p:nvSpPr>
        <p:spPr>
          <a:xfrm>
            <a:off x="2235532" y="277045"/>
            <a:ext cx="2679174" cy="830997"/>
          </a:xfrm>
          <a:prstGeom prst="rect">
            <a:avLst/>
          </a:prstGeom>
          <a:noFill/>
        </p:spPr>
        <p:txBody>
          <a:bodyPr wrap="square">
            <a:spAutoFit/>
          </a:bodyPr>
          <a:lstStyle/>
          <a:p>
            <a:pPr algn="ctr"/>
            <a:r>
              <a:rPr lang="en-US" sz="4800" b="1">
                <a:latin typeface="Avenir Next LT Pro" panose="020B0504020202020204" pitchFamily="34" charset="0"/>
              </a:rPr>
              <a:t>Wildlife</a:t>
            </a:r>
          </a:p>
        </p:txBody>
      </p:sp>
      <p:sp>
        <p:nvSpPr>
          <p:cNvPr id="3" name="TextBox 2">
            <a:extLst>
              <a:ext uri="{FF2B5EF4-FFF2-40B4-BE49-F238E27FC236}">
                <a16:creationId xmlns:a16="http://schemas.microsoft.com/office/drawing/2014/main" id="{B4A0A3E8-B843-75EB-639E-FB45C12A4F12}"/>
              </a:ext>
            </a:extLst>
          </p:cNvPr>
          <p:cNvSpPr txBox="1"/>
          <p:nvPr/>
        </p:nvSpPr>
        <p:spPr>
          <a:xfrm>
            <a:off x="6731619" y="280585"/>
            <a:ext cx="4247043" cy="830997"/>
          </a:xfrm>
          <a:prstGeom prst="rect">
            <a:avLst/>
          </a:prstGeom>
          <a:noFill/>
        </p:spPr>
        <p:txBody>
          <a:bodyPr wrap="square">
            <a:spAutoFit/>
          </a:bodyPr>
          <a:lstStyle/>
          <a:p>
            <a:pPr algn="ctr"/>
            <a:r>
              <a:rPr lang="en-US" sz="4800" b="1">
                <a:latin typeface="Avenir Next LT Pro" panose="020B0504020202020204" pitchFamily="34" charset="0"/>
              </a:rPr>
              <a:t>Non-Wildlife</a:t>
            </a:r>
          </a:p>
        </p:txBody>
      </p:sp>
      <p:cxnSp>
        <p:nvCxnSpPr>
          <p:cNvPr id="10" name="Straight Connector 9">
            <a:extLst>
              <a:ext uri="{FF2B5EF4-FFF2-40B4-BE49-F238E27FC236}">
                <a16:creationId xmlns:a16="http://schemas.microsoft.com/office/drawing/2014/main" id="{FAACC3E1-C685-B0F8-69C7-35E48F6599E8}"/>
              </a:ext>
            </a:extLst>
          </p:cNvPr>
          <p:cNvCxnSpPr>
            <a:cxnSpLocks/>
          </p:cNvCxnSpPr>
          <p:nvPr/>
        </p:nvCxnSpPr>
        <p:spPr>
          <a:xfrm>
            <a:off x="6096000" y="144966"/>
            <a:ext cx="0" cy="59078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DAB77E7-C8BB-8A26-E36E-EA7303675740}"/>
              </a:ext>
            </a:extLst>
          </p:cNvPr>
          <p:cNvCxnSpPr>
            <a:cxnSpLocks/>
          </p:cNvCxnSpPr>
          <p:nvPr/>
        </p:nvCxnSpPr>
        <p:spPr>
          <a:xfrm>
            <a:off x="597409" y="1108042"/>
            <a:ext cx="109998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E7AFD37-AB86-5CC3-A560-32C5C3EA0732}"/>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a:rPr>
              <a:t>9</a:t>
            </a:r>
            <a:endParaRPr lang="en-US">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313219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2410</Words>
  <Application>Microsoft Office PowerPoint</Application>
  <PresentationFormat>Widescreen</PresentationFormat>
  <Paragraphs>302</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28</cp:revision>
  <dcterms:created xsi:type="dcterms:W3CDTF">2025-07-09T13:03:39Z</dcterms:created>
  <dcterms:modified xsi:type="dcterms:W3CDTF">2025-08-14T14:18:34Z</dcterms:modified>
</cp:coreProperties>
</file>