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88B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6247" autoAdjust="0"/>
  </p:normalViewPr>
  <p:slideViewPr>
    <p:cSldViewPr snapToGrid="0">
      <p:cViewPr varScale="1">
        <p:scale>
          <a:sx n="122" d="100"/>
          <a:sy n="122" d="100"/>
        </p:scale>
        <p:origin x="138" y="102"/>
      </p:cViewPr>
      <p:guideLst/>
    </p:cSldViewPr>
  </p:slideViewPr>
  <p:notesTextViewPr>
    <p:cViewPr>
      <p:scale>
        <a:sx n="1" d="1"/>
        <a:sy n="1" d="1"/>
      </p:scale>
      <p:origin x="0" y="0"/>
    </p:cViewPr>
  </p:notesTextViewPr>
  <p:notesViewPr>
    <p:cSldViewPr snapToGrid="0">
      <p:cViewPr varScale="1">
        <p:scale>
          <a:sx n="94" d="100"/>
          <a:sy n="94" d="100"/>
        </p:scale>
        <p:origin x="36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arrett" userId="e75cd84c-1935-4997-9548-8fd9dced76ae" providerId="ADAL" clId="{81163948-409A-4473-89E2-40633F157758}"/>
    <pc:docChg chg="modSld">
      <pc:chgData name="Wendy Parrett" userId="e75cd84c-1935-4997-9548-8fd9dced76ae" providerId="ADAL" clId="{81163948-409A-4473-89E2-40633F157758}" dt="2025-08-27T15:14:21.505" v="3" actId="6549"/>
      <pc:docMkLst>
        <pc:docMk/>
      </pc:docMkLst>
      <pc:sldChg chg="modNotes">
        <pc:chgData name="Wendy Parrett" userId="e75cd84c-1935-4997-9548-8fd9dced76ae" providerId="ADAL" clId="{81163948-409A-4473-89E2-40633F157758}" dt="2025-08-27T15:14:18.641" v="2" actId="6549"/>
        <pc:sldMkLst>
          <pc:docMk/>
          <pc:sldMk cId="2130204750" sldId="317"/>
        </pc:sldMkLst>
      </pc:sldChg>
      <pc:sldChg chg="modNotes">
        <pc:chgData name="Wendy Parrett" userId="e75cd84c-1935-4997-9548-8fd9dced76ae" providerId="ADAL" clId="{81163948-409A-4473-89E2-40633F157758}" dt="2025-08-27T15:14:21.505" v="3" actId="6549"/>
        <pc:sldMkLst>
          <pc:docMk/>
          <pc:sldMk cId="1443112342" sldId="318"/>
        </pc:sldMkLst>
      </pc:sldChg>
      <pc:sldChg chg="modNotes">
        <pc:chgData name="Wendy Parrett" userId="e75cd84c-1935-4997-9548-8fd9dced76ae" providerId="ADAL" clId="{81163948-409A-4473-89E2-40633F157758}" dt="2025-08-27T15:14:15.447" v="1" actId="6549"/>
        <pc:sldMkLst>
          <pc:docMk/>
          <pc:sldMk cId="694613506" sldId="319"/>
        </pc:sldMkLst>
      </pc:sldChg>
      <pc:sldChg chg="modNotes">
        <pc:chgData name="Wendy Parrett" userId="e75cd84c-1935-4997-9548-8fd9dced76ae" providerId="ADAL" clId="{81163948-409A-4473-89E2-40633F157758}" dt="2025-08-27T15:14:12.457" v="0" actId="6549"/>
        <pc:sldMkLst>
          <pc:docMk/>
          <pc:sldMk cId="4225508596"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EB6F8-AD0E-4E30-8C86-9DA203821046}"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FF57D-4768-4D94-A993-DDE0364AE273}" type="slidenum">
              <a:rPr lang="en-US" smtClean="0"/>
              <a:t>‹#›</a:t>
            </a:fld>
            <a:endParaRPr lang="en-US"/>
          </a:p>
        </p:txBody>
      </p:sp>
    </p:spTree>
    <p:extLst>
      <p:ext uri="{BB962C8B-B14F-4D97-AF65-F5344CB8AC3E}">
        <p14:creationId xmlns:p14="http://schemas.microsoft.com/office/powerpoint/2010/main" val="292003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CFF57D-4768-4D94-A993-DDE0364AE273}" type="slidenum">
              <a:rPr lang="en-US" smtClean="0"/>
              <a:t>1</a:t>
            </a:fld>
            <a:endParaRPr lang="en-US"/>
          </a:p>
        </p:txBody>
      </p:sp>
    </p:spTree>
    <p:extLst>
      <p:ext uri="{BB962C8B-B14F-4D97-AF65-F5344CB8AC3E}">
        <p14:creationId xmlns:p14="http://schemas.microsoft.com/office/powerpoint/2010/main" val="2744024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4D18-B686-4B91-7B08-E4931BC30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617BD-FB55-9183-E76C-43F8EE5A6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9F3AB-1EC6-1420-E39D-51529C4C0553}"/>
              </a:ext>
            </a:extLst>
          </p:cNvPr>
          <p:cNvSpPr>
            <a:spLocks noGrp="1"/>
          </p:cNvSpPr>
          <p:nvPr>
            <p:ph type="body" idx="1"/>
          </p:nvPr>
        </p:nvSpPr>
        <p:spPr/>
        <p:txBody>
          <a:bodyPr/>
          <a:lstStyle/>
          <a:p>
            <a:r>
              <a:rPr lang="en-US" i="0" dirty="0"/>
              <a:t>(A tent, cooler, plates, camp stove, fire pit, sleeping bags, sticks, and leaves for the fire, picnic table.)</a:t>
            </a:r>
          </a:p>
        </p:txBody>
      </p:sp>
      <p:sp>
        <p:nvSpPr>
          <p:cNvPr id="4" name="Slide Number Placeholder 3">
            <a:extLst>
              <a:ext uri="{FF2B5EF4-FFF2-40B4-BE49-F238E27FC236}">
                <a16:creationId xmlns:a16="http://schemas.microsoft.com/office/drawing/2014/main" id="{DA16745F-F16B-C8A9-E098-4B850951CD85}"/>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412473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4D451-0A58-6ECE-4C99-3E9EBFD19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59095-4530-1B8A-ABF5-103D28A5A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50719-32EC-CF4C-9F9E-2CC5379D7A34}"/>
              </a:ext>
            </a:extLst>
          </p:cNvPr>
          <p:cNvSpPr>
            <a:spLocks noGrp="1"/>
          </p:cNvSpPr>
          <p:nvPr>
            <p:ph type="body" idx="1"/>
          </p:nvPr>
        </p:nvSpPr>
        <p:spPr/>
        <p:txBody>
          <a:bodyPr/>
          <a:lstStyle/>
          <a:p>
            <a:r>
              <a:rPr lang="en-US" i="0" dirty="0"/>
              <a:t>(She made the girls gather twigs and leaves for kindling, and bigger sticks for the tinder. She laid out the twigs, leaves, and sticks and blew air into the fire after it started.)</a:t>
            </a:r>
          </a:p>
        </p:txBody>
      </p:sp>
      <p:sp>
        <p:nvSpPr>
          <p:cNvPr id="4" name="Slide Number Placeholder 3">
            <a:extLst>
              <a:ext uri="{FF2B5EF4-FFF2-40B4-BE49-F238E27FC236}">
                <a16:creationId xmlns:a16="http://schemas.microsoft.com/office/drawing/2014/main" id="{3C600C8A-9CC5-80F2-8803-BEC056DEE82F}"/>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06739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F45C-4860-A67D-3732-E93A282FA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767B4-C9A5-0144-BCD9-5AB0DEE7F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8731B-0CBE-3E5C-0284-134388076157}"/>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A9D1071B-0B2B-F190-A1B0-2F6EBFF7F3F8}"/>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86340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45DA-116A-64D7-2084-E0801060D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8D4F4-6324-961B-8045-E74128B3A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633DE-2994-768B-EFF8-E92958FEC03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A619FF86-DE18-CE51-CF27-0975939FAA8E}"/>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0427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A39E-C240-0C7C-97A9-796505D30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607BB-FC8F-F170-5B5A-741000BDB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F0153-62D6-B643-66EA-9712049FB300}"/>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CCFB29A1-8A37-FE85-EF36-83C78E216A13}"/>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41843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1DB8-188F-A9C1-6949-253068C04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49B2B-6784-108D-7121-A48F30D73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87CDF-D0D1-34BE-86B6-041E5F1521B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A3AC1F39-6A39-DC33-95A5-1E260B7E7D2D}"/>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24981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D591-2EB9-5E54-EBA7-CF7FD4650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E152E-CE63-9581-3363-29CD36FDE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1102D-CC70-817F-88D8-47B603C34DB9}"/>
              </a:ext>
            </a:extLst>
          </p:cNvPr>
          <p:cNvSpPr>
            <a:spLocks noGrp="1"/>
          </p:cNvSpPr>
          <p:nvPr>
            <p:ph type="body" idx="1"/>
          </p:nvPr>
        </p:nvSpPr>
        <p:spPr/>
        <p:txBody>
          <a:bodyPr/>
          <a:lstStyle/>
          <a:p>
            <a:r>
              <a:rPr lang="en-US" i="0" dirty="0"/>
              <a:t>Have students turn to the </a:t>
            </a:r>
            <a:r>
              <a:rPr lang="en-US" b="1" i="0" dirty="0"/>
              <a:t>Unit 3 Exploring the Phenomenon </a:t>
            </a:r>
            <a:r>
              <a:rPr lang="en-US" i="0" dirty="0"/>
              <a:t>and </a:t>
            </a:r>
            <a:r>
              <a:rPr lang="en-US" b="1" i="0" dirty="0"/>
              <a:t>Talk About It </a:t>
            </a:r>
            <a:r>
              <a:rPr lang="en-US" i="0" dirty="0"/>
              <a:t>section on pages 72-73.</a:t>
            </a:r>
          </a:p>
        </p:txBody>
      </p:sp>
      <p:sp>
        <p:nvSpPr>
          <p:cNvPr id="4" name="Slide Number Placeholder 3">
            <a:extLst>
              <a:ext uri="{FF2B5EF4-FFF2-40B4-BE49-F238E27FC236}">
                <a16:creationId xmlns:a16="http://schemas.microsoft.com/office/drawing/2014/main" id="{3B49A145-8E81-F8DD-8B02-4722AD0E7C62}"/>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81461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CDFCD-7A20-4296-800B-6C14FE531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6D3C3-D7B0-9BF1-476F-BD42CC77E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BDB03-994E-26BA-DD9E-EB260405213D}"/>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C8468E3-219A-96A8-2A9B-5F84C41370C9}"/>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2577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B556A-1CB8-1E6B-9E89-DC27E33BF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A1200-31DD-51E3-4E92-72DDEFED8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66F34-90D5-C80E-8530-2A209E528CEB}"/>
              </a:ext>
            </a:extLst>
          </p:cNvPr>
          <p:cNvSpPr>
            <a:spLocks noGrp="1"/>
          </p:cNvSpPr>
          <p:nvPr>
            <p:ph type="body" idx="1"/>
          </p:nvPr>
        </p:nvSpPr>
        <p:spPr/>
        <p:txBody>
          <a:bodyPr/>
          <a:lstStyle/>
          <a:p>
            <a:r>
              <a:rPr lang="en-US" i="0" dirty="0"/>
              <a:t>(Sounds change based on vibrations. Low sounds are made by long vibrations. High sounds are made by short vibrations.)</a:t>
            </a:r>
          </a:p>
          <a:p>
            <a:endParaRPr lang="en-US" dirty="0"/>
          </a:p>
          <a:p>
            <a:r>
              <a:rPr lang="en-US" dirty="0"/>
              <a:t>Animal in Picture: wild turkey</a:t>
            </a:r>
          </a:p>
        </p:txBody>
      </p:sp>
      <p:sp>
        <p:nvSpPr>
          <p:cNvPr id="4" name="Slide Number Placeholder 3">
            <a:extLst>
              <a:ext uri="{FF2B5EF4-FFF2-40B4-BE49-F238E27FC236}">
                <a16:creationId xmlns:a16="http://schemas.microsoft.com/office/drawing/2014/main" id="{4CF44220-D3E2-7BFB-5913-F68F6F3A405E}"/>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8822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0169A-9E85-4D5D-8E87-832EE29B3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26037-BD2E-F445-C15F-DD5F0A48C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05F8-8095-9C7E-8DE4-2B417D082FCB}"/>
              </a:ext>
            </a:extLst>
          </p:cNvPr>
          <p:cNvSpPr>
            <a:spLocks noGrp="1"/>
          </p:cNvSpPr>
          <p:nvPr>
            <p:ph type="body" idx="1"/>
          </p:nvPr>
        </p:nvSpPr>
        <p:spPr/>
        <p:txBody>
          <a:bodyPr/>
          <a:lstStyle/>
          <a:p>
            <a:r>
              <a:rPr lang="en-US" i="0" dirty="0"/>
              <a:t>(Fire makes irreversible and permanent changes because it burns hot and at a high temperature, which is why we need to be careful around fire.)</a:t>
            </a:r>
          </a:p>
          <a:p>
            <a:endParaRPr lang="en-US" i="0" dirty="0"/>
          </a:p>
          <a:p>
            <a:r>
              <a:rPr lang="en-US" b="1" i="0" dirty="0"/>
              <a:t>Rubric:</a:t>
            </a:r>
          </a:p>
          <a:p>
            <a:pPr marL="171450" indent="-171450">
              <a:buFont typeface="Arial" panose="020B0604020202020204" pitchFamily="34" charset="0"/>
              <a:buChar char="•"/>
            </a:pPr>
            <a:r>
              <a:rPr lang="en-US" i="0" dirty="0"/>
              <a:t>3 (Meets) – Student explains how sounds change based on low or high vibrations in a turkey call, and that fire can make irreversible changes to things which is why we need to be careful around fire.</a:t>
            </a:r>
          </a:p>
          <a:p>
            <a:pPr marL="171450" indent="-171450">
              <a:buFont typeface="Arial" panose="020B0604020202020204" pitchFamily="34" charset="0"/>
              <a:buChar char="•"/>
            </a:pPr>
            <a:r>
              <a:rPr lang="en-US" i="0" dirty="0"/>
              <a:t>2 (Partially meets) – Student somewhat explains how sounds change based on low or high vibrations in a turkey call, and that fire can make irreversible changes to things which is why we need to be careful around fire.</a:t>
            </a:r>
          </a:p>
          <a:p>
            <a:pPr marL="171450" indent="-171450">
              <a:buFont typeface="Arial" panose="020B0604020202020204" pitchFamily="34" charset="0"/>
              <a:buChar char="•"/>
            </a:pPr>
            <a:r>
              <a:rPr lang="en-US" i="0" dirty="0"/>
              <a:t>1 (Doesn’t meet) – Student does not offer any explanation of any of the concepts.</a:t>
            </a:r>
          </a:p>
        </p:txBody>
      </p:sp>
      <p:sp>
        <p:nvSpPr>
          <p:cNvPr id="4" name="Slide Number Placeholder 3">
            <a:extLst>
              <a:ext uri="{FF2B5EF4-FFF2-40B4-BE49-F238E27FC236}">
                <a16:creationId xmlns:a16="http://schemas.microsoft.com/office/drawing/2014/main" id="{739B66D3-25D8-02AC-0BB4-B62902DBEE39}"/>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60912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6554-5A68-FD4E-BC19-D7960A24F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8C895-5010-57E5-1E82-24BCCB0FD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6B501-0C33-7BB2-2A28-FA3FDF4EDB4D}"/>
              </a:ext>
            </a:extLst>
          </p:cNvPr>
          <p:cNvSpPr>
            <a:spLocks noGrp="1"/>
          </p:cNvSpPr>
          <p:nvPr>
            <p:ph type="body" idx="1"/>
          </p:nvPr>
        </p:nvSpPr>
        <p:spPr/>
        <p:txBody>
          <a:bodyPr/>
          <a:lstStyle/>
          <a:p>
            <a:r>
              <a:rPr lang="en-US" i="0" dirty="0"/>
              <a:t>Have students read </a:t>
            </a:r>
            <a:r>
              <a:rPr lang="en-US" b="1" i="0" dirty="0"/>
              <a:t>Putting It All Together </a:t>
            </a:r>
            <a:r>
              <a:rPr lang="en-US" i="0" dirty="0"/>
              <a:t>on Page 90. Students will go outside and pretend that they need to survive in the schoolyard without access to the building for 1 week. Use what you’ve learned. Create a tool that would help you survive that uses sound and vibrations. Think about the materials you use, and if you made a reversible or irreversible change to any of the items used to make your tool. Students need to explain how their new tool would work using sound and vibration. </a:t>
            </a:r>
          </a:p>
        </p:txBody>
      </p:sp>
      <p:sp>
        <p:nvSpPr>
          <p:cNvPr id="4" name="Slide Number Placeholder 3">
            <a:extLst>
              <a:ext uri="{FF2B5EF4-FFF2-40B4-BE49-F238E27FC236}">
                <a16:creationId xmlns:a16="http://schemas.microsoft.com/office/drawing/2014/main" id="{9C859844-2194-66BD-A43F-E0AC457A1604}"/>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92875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9ED3-E949-DA1C-2455-125B33554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AB433-9582-C824-59BF-286C26E28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DCC00-FEE8-A9DE-887A-01F7D6F543B8}"/>
              </a:ext>
            </a:extLst>
          </p:cNvPr>
          <p:cNvSpPr>
            <a:spLocks noGrp="1"/>
          </p:cNvSpPr>
          <p:nvPr>
            <p:ph type="body" idx="1"/>
          </p:nvPr>
        </p:nvSpPr>
        <p:spPr/>
        <p:txBody>
          <a:bodyPr/>
          <a:lstStyle/>
          <a:p>
            <a:r>
              <a:rPr lang="en-US" i="0" dirty="0"/>
              <a:t>After building their tool, students will draw what they made and will list each item used. Students will disassemble their tool and check mark if they made a reversible or irreversible change to any of the items, such as breaking a stick in half, cutting an item, etc.</a:t>
            </a:r>
          </a:p>
          <a:p>
            <a:endParaRPr lang="en-US" i="0" dirty="0"/>
          </a:p>
          <a:p>
            <a:r>
              <a:rPr lang="en-US" b="1" i="0" dirty="0"/>
              <a:t>Rubric:</a:t>
            </a:r>
          </a:p>
          <a:p>
            <a:pPr marL="171450" indent="-171450">
              <a:buFont typeface="Arial" panose="020B0604020202020204" pitchFamily="34" charset="0"/>
              <a:buChar char="•"/>
            </a:pPr>
            <a:r>
              <a:rPr lang="en-US" i="0" dirty="0"/>
              <a:t>3 (Meets) – Student drawing is labeled with materials used. Student accurately explains how sounds and vibrations are used in the function of the tool, and each item is listed and checked as either a reversible or irreversible change made to the original item when assembled.</a:t>
            </a:r>
          </a:p>
          <a:p>
            <a:pPr marL="171450" indent="-171450">
              <a:buFont typeface="Arial" panose="020B0604020202020204" pitchFamily="34" charset="0"/>
              <a:buChar char="•"/>
            </a:pPr>
            <a:r>
              <a:rPr lang="en-US" i="0" dirty="0"/>
              <a:t>2 (Partially meets) – Student drawing is somewhat labeled with materials used. Student partially explains how sounds and vibrations are used in the function of the tool, and some items are listed and may or may not be checked as either a reversible or irreversible change made to the original item when assembled.</a:t>
            </a:r>
          </a:p>
          <a:p>
            <a:pPr marL="171450" indent="-171450">
              <a:buFont typeface="Arial" panose="020B0604020202020204" pitchFamily="34" charset="0"/>
              <a:buChar char="•"/>
            </a:pPr>
            <a:r>
              <a:rPr lang="en-US" i="0" dirty="0"/>
              <a:t>1 (Doesn’t meet) – Student drawing is incomplete or not labeled with materials used. Student does not explain the function of the tool as it relates to sound and vibration. Student does not list the items used to create the tool or check the boxes if items represent reversible or irreversible changes.</a:t>
            </a:r>
          </a:p>
        </p:txBody>
      </p:sp>
      <p:sp>
        <p:nvSpPr>
          <p:cNvPr id="4" name="Slide Number Placeholder 3">
            <a:extLst>
              <a:ext uri="{FF2B5EF4-FFF2-40B4-BE49-F238E27FC236}">
                <a16:creationId xmlns:a16="http://schemas.microsoft.com/office/drawing/2014/main" id="{80A9E1BE-6E16-9249-FCAE-77DE1C01294A}"/>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03956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B3A5-6B08-FBFF-BF38-510EFBE5A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F0984-9CD4-0C07-6FDF-AD0A3054F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79D0A-9780-61BE-A8BE-1E68DA177D94}"/>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2032BFE5-00F5-D86B-BC69-07E9198CFF2E}"/>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425862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0A66-6760-5097-4560-4048A49B8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62E3C-0207-1132-60DF-F199C1AD9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4D261-07E8-1495-E672-977FCEF0C633}"/>
              </a:ext>
            </a:extLst>
          </p:cNvPr>
          <p:cNvSpPr>
            <a:spLocks noGrp="1"/>
          </p:cNvSpPr>
          <p:nvPr>
            <p:ph type="body" idx="1"/>
          </p:nvPr>
        </p:nvSpPr>
        <p:spPr/>
        <p:txBody>
          <a:bodyPr/>
          <a:lstStyle/>
          <a:p>
            <a:r>
              <a:rPr lang="en-US" i="0" dirty="0"/>
              <a:t>(They set up a tent, made dinner, told stories while in the tent, slept, gathered firewood, made a campfire, made breakfast, and hiked and played in the water.)</a:t>
            </a:r>
          </a:p>
        </p:txBody>
      </p:sp>
      <p:sp>
        <p:nvSpPr>
          <p:cNvPr id="4" name="Slide Number Placeholder 3">
            <a:extLst>
              <a:ext uri="{FF2B5EF4-FFF2-40B4-BE49-F238E27FC236}">
                <a16:creationId xmlns:a16="http://schemas.microsoft.com/office/drawing/2014/main" id="{099EF336-B075-C84B-6530-F3612755B7FF}"/>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60493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5D17-0B4A-0559-7B89-A798A0F3B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898DC-7C94-1113-7AFA-7B54A7B5C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BC21DC-B434-D5B8-309F-B2B3235202FA}"/>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5" name="Footer Placeholder 4">
            <a:extLst>
              <a:ext uri="{FF2B5EF4-FFF2-40B4-BE49-F238E27FC236}">
                <a16:creationId xmlns:a16="http://schemas.microsoft.com/office/drawing/2014/main" id="{341FF007-D933-3028-866E-C10C119C1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D2DB2-3C0C-1163-05CF-EBA89568A8F0}"/>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9118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4916-E1FA-FBE7-45E9-E84CC0A91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C47CA6-5CDD-2B68-EF5C-A2AAA5864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CFE9C-3A9A-E734-B45B-EE9CD3E95F57}"/>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5" name="Footer Placeholder 4">
            <a:extLst>
              <a:ext uri="{FF2B5EF4-FFF2-40B4-BE49-F238E27FC236}">
                <a16:creationId xmlns:a16="http://schemas.microsoft.com/office/drawing/2014/main" id="{76996E30-2033-171F-2539-9EA395F08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488F-EE90-139A-DC03-CF6407439CE6}"/>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8736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01D2C-CE2F-08AA-7ACA-ADF128E03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EE961-F485-9664-4F38-671948D2D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93879-5258-60A8-085E-07C0DBDAA1EE}"/>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5" name="Footer Placeholder 4">
            <a:extLst>
              <a:ext uri="{FF2B5EF4-FFF2-40B4-BE49-F238E27FC236}">
                <a16:creationId xmlns:a16="http://schemas.microsoft.com/office/drawing/2014/main" id="{1F603D7F-630D-3506-54E3-1086E12B5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A94BB-A89A-002A-67D9-5BD0F553F593}"/>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48465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1411-715F-F66F-C132-7846673AC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518E7-90F1-D759-111E-F588F8D18D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3B11B-A2FD-CF00-3500-B5ECB073FE69}"/>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5" name="Footer Placeholder 4">
            <a:extLst>
              <a:ext uri="{FF2B5EF4-FFF2-40B4-BE49-F238E27FC236}">
                <a16:creationId xmlns:a16="http://schemas.microsoft.com/office/drawing/2014/main" id="{79950C0D-6C70-A1F8-F9E0-80CC80562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049D-30DA-91F7-F05E-F1676BCCB76A}"/>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285819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CD4E-0059-19B4-DE8C-CFEEC9C1C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2A4C1-6212-1781-FB63-9AB9D3A711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A02F7-53E6-D09E-1CF2-57C81B13F793}"/>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5" name="Footer Placeholder 4">
            <a:extLst>
              <a:ext uri="{FF2B5EF4-FFF2-40B4-BE49-F238E27FC236}">
                <a16:creationId xmlns:a16="http://schemas.microsoft.com/office/drawing/2014/main" id="{BD27F4B9-ED7D-A362-4B20-5D844C962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36BC7-46BB-8926-FFD5-BCCF9DDABBD3}"/>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282609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E94D-6CA6-1F2F-4047-8B7170C99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A1DA7-5504-460F-BDF8-6AF5C80CB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4AD1F-188C-9673-9CCB-12034DE633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C2172-78E3-83B6-4DEB-A1C2EF3E6C6F}"/>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6" name="Footer Placeholder 5">
            <a:extLst>
              <a:ext uri="{FF2B5EF4-FFF2-40B4-BE49-F238E27FC236}">
                <a16:creationId xmlns:a16="http://schemas.microsoft.com/office/drawing/2014/main" id="{C1F370C0-AFC3-84D9-AD7D-9ADB89BD1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A90BD-1586-A61E-EABE-7A39D21EA51B}"/>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3173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4BD7-C6AC-4DCC-A84D-24847F5175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3E5921-158A-49F9-ECC6-802481058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B4CE-C5A8-9834-2543-7CE8C5AA7C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87CC4-E64A-1E93-C797-C3BF3C99E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E719C5-B9D4-AF08-E756-406F5CCCD3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10AA1D-B23A-9821-A8A7-CD0DFCBBE6FC}"/>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8" name="Footer Placeholder 7">
            <a:extLst>
              <a:ext uri="{FF2B5EF4-FFF2-40B4-BE49-F238E27FC236}">
                <a16:creationId xmlns:a16="http://schemas.microsoft.com/office/drawing/2014/main" id="{4006ED5F-E3CC-6639-D0D3-E12F8A5690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700CA0-569C-5438-D897-582176C7D9A0}"/>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237476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EE39-F37A-1C6D-7F9B-F32AB69B5E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1EA1D-E19D-2E74-54C4-B4EB028B8F7F}"/>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4" name="Footer Placeholder 3">
            <a:extLst>
              <a:ext uri="{FF2B5EF4-FFF2-40B4-BE49-F238E27FC236}">
                <a16:creationId xmlns:a16="http://schemas.microsoft.com/office/drawing/2014/main" id="{110E6C7A-E8AE-E4C0-7EA7-54A8AD63FF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AB0BE-F095-1451-09B9-DDF73CD0DEFE}"/>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97112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86342-2D2D-5D74-0197-A4C7A0E1EEFE}"/>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3" name="Footer Placeholder 2">
            <a:extLst>
              <a:ext uri="{FF2B5EF4-FFF2-40B4-BE49-F238E27FC236}">
                <a16:creationId xmlns:a16="http://schemas.microsoft.com/office/drawing/2014/main" id="{E5F17FB0-9048-0023-EDC4-36C1BD2D8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9FE86F-1FBC-A0C4-FEC7-387CCC265F21}"/>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325392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E0AC-C5A2-7170-8DB6-FFF3E1E73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DAF695-6313-766B-4658-73AC9ABB6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88D050-8FD5-696B-C6BA-F1233121B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EED6E-686E-2A14-B118-4E65620A29CD}"/>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6" name="Footer Placeholder 5">
            <a:extLst>
              <a:ext uri="{FF2B5EF4-FFF2-40B4-BE49-F238E27FC236}">
                <a16:creationId xmlns:a16="http://schemas.microsoft.com/office/drawing/2014/main" id="{B691B8A7-93F8-8FAB-740B-468C33D86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83509-E130-49F3-ED1C-849571AE38B1}"/>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194504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6EE6-42D2-1431-AC5A-05405AEAC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0A1145-116A-1B00-A8D6-9E7A1DBEA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1939FE-0F59-48D0-DE10-E9CF4B703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FA189-AEC5-4DBA-9752-7E80F62D4C7B}"/>
              </a:ext>
            </a:extLst>
          </p:cNvPr>
          <p:cNvSpPr>
            <a:spLocks noGrp="1"/>
          </p:cNvSpPr>
          <p:nvPr>
            <p:ph type="dt" sz="half" idx="10"/>
          </p:nvPr>
        </p:nvSpPr>
        <p:spPr/>
        <p:txBody>
          <a:bodyPr/>
          <a:lstStyle/>
          <a:p>
            <a:fld id="{B0D00DBC-8661-42A8-AD7E-3D88DA09D447}" type="datetimeFigureOut">
              <a:rPr lang="en-US" smtClean="0"/>
              <a:t>8/27/2025</a:t>
            </a:fld>
            <a:endParaRPr lang="en-US"/>
          </a:p>
        </p:txBody>
      </p:sp>
      <p:sp>
        <p:nvSpPr>
          <p:cNvPr id="6" name="Footer Placeholder 5">
            <a:extLst>
              <a:ext uri="{FF2B5EF4-FFF2-40B4-BE49-F238E27FC236}">
                <a16:creationId xmlns:a16="http://schemas.microsoft.com/office/drawing/2014/main" id="{AC740FBB-EB67-C98B-998A-4B06C5E91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5E81D-6ADB-1712-4946-7FDF5200CC8B}"/>
              </a:ext>
            </a:extLst>
          </p:cNvPr>
          <p:cNvSpPr>
            <a:spLocks noGrp="1"/>
          </p:cNvSpPr>
          <p:nvPr>
            <p:ph type="sldNum" sz="quarter" idx="12"/>
          </p:nvPr>
        </p:nvSpPr>
        <p:spPr/>
        <p:txBody>
          <a:bodyPr/>
          <a:lstStyle/>
          <a:p>
            <a:fld id="{EC5A4A17-125D-499C-96DF-171DF2F03CCC}" type="slidenum">
              <a:rPr lang="en-US" smtClean="0"/>
              <a:t>‹#›</a:t>
            </a:fld>
            <a:endParaRPr lang="en-US"/>
          </a:p>
        </p:txBody>
      </p:sp>
    </p:spTree>
    <p:extLst>
      <p:ext uri="{BB962C8B-B14F-4D97-AF65-F5344CB8AC3E}">
        <p14:creationId xmlns:p14="http://schemas.microsoft.com/office/powerpoint/2010/main" val="284877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F29AA-5BB8-F9B7-285C-2E0B0F96D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D436A3-867F-96B1-834A-33778E192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64C1C-F637-CF08-9EFB-B18B84C3C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D00DBC-8661-42A8-AD7E-3D88DA09D447}" type="datetimeFigureOut">
              <a:rPr lang="en-US" smtClean="0"/>
              <a:t>8/27/2025</a:t>
            </a:fld>
            <a:endParaRPr lang="en-US"/>
          </a:p>
        </p:txBody>
      </p:sp>
      <p:sp>
        <p:nvSpPr>
          <p:cNvPr id="5" name="Footer Placeholder 4">
            <a:extLst>
              <a:ext uri="{FF2B5EF4-FFF2-40B4-BE49-F238E27FC236}">
                <a16:creationId xmlns:a16="http://schemas.microsoft.com/office/drawing/2014/main" id="{0D9675FF-83E3-75C0-704C-CEA7E9E73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726479-1E79-AB7D-59DE-BA7A9B290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5A4A17-125D-499C-96DF-171DF2F03CCC}" type="slidenum">
              <a:rPr lang="en-US" smtClean="0"/>
              <a:t>‹#›</a:t>
            </a:fld>
            <a:endParaRPr lang="en-US"/>
          </a:p>
        </p:txBody>
      </p:sp>
    </p:spTree>
    <p:extLst>
      <p:ext uri="{BB962C8B-B14F-4D97-AF65-F5344CB8AC3E}">
        <p14:creationId xmlns:p14="http://schemas.microsoft.com/office/powerpoint/2010/main" val="296616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youtu.be/x__4-Om4kO4?si=Jxyy2eb9LmsUckX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ECA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D88B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600082" y="3884960"/>
            <a:ext cx="739718" cy="2518026"/>
          </a:xfrm>
          <a:prstGeom prst="snip2Same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Unit 3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A06D7-7E12-1720-82A0-102BD8E446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BA33ED-5647-11A1-0C01-5E351B37EAF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BCCA992-411A-6523-1DA1-FE942BBA30F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942C4FA9-4AC5-8E9B-1031-6AC598637C5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C2FC7F3D-C996-278E-DA4D-B7402B62AA6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06BC1B-B0D4-B636-130B-7B49DED16CB6}"/>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BB48B010-687E-DD56-8A56-9B8ECB2AC706}"/>
              </a:ext>
            </a:extLst>
          </p:cNvPr>
          <p:cNvSpPr txBox="1"/>
          <p:nvPr/>
        </p:nvSpPr>
        <p:spPr>
          <a:xfrm>
            <a:off x="4703723" y="2295918"/>
            <a:ext cx="6620256" cy="1569660"/>
          </a:xfrm>
          <a:prstGeom prst="rect">
            <a:avLst/>
          </a:prstGeom>
          <a:noFill/>
        </p:spPr>
        <p:txBody>
          <a:bodyPr wrap="square" lIns="91440" tIns="45720" rIns="91440" bIns="45720" anchor="t">
            <a:spAutoFit/>
          </a:bodyPr>
          <a:lstStyle/>
          <a:p>
            <a:pPr algn="ctr"/>
            <a:r>
              <a:rPr lang="en-US" sz="4800" dirty="0">
                <a:latin typeface="Avenir Next LT Pro"/>
              </a:rPr>
              <a:t>What </a:t>
            </a:r>
            <a:r>
              <a:rPr lang="en-US" sz="4800" b="1" dirty="0">
                <a:latin typeface="Avenir Next LT Pro"/>
              </a:rPr>
              <a:t>tools</a:t>
            </a:r>
            <a:r>
              <a:rPr lang="en-US" sz="4800" dirty="0">
                <a:latin typeface="Avenir Next LT Pro"/>
              </a:rPr>
              <a:t> did they use?</a:t>
            </a:r>
          </a:p>
        </p:txBody>
      </p:sp>
      <p:pic>
        <p:nvPicPr>
          <p:cNvPr id="7170" name="Picture 2" descr="100409&amp;#32;confluence&amp;#32;campout-75">
            <a:extLst>
              <a:ext uri="{FF2B5EF4-FFF2-40B4-BE49-F238E27FC236}">
                <a16:creationId xmlns:a16="http://schemas.microsoft.com/office/drawing/2014/main" id="{8AE986EB-36AC-C0F7-E682-93F6561FF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43"/>
            <a:ext cx="4178151" cy="627158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2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CFCEB-1685-3141-EE01-A9019F7F17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BC9C2A-7368-939A-F268-993233D9939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DB0625A-1978-1955-711A-20A37117753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6EAF7711-78A3-A3CD-A129-E64F6F455B1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6B7E5F37-8521-1487-F4D2-E9274852DE18}"/>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A8BCB1-0697-1FAD-E26F-A34C69574489}"/>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E361F14C-82FF-4E65-B72C-70D947AF05AE}"/>
              </a:ext>
            </a:extLst>
          </p:cNvPr>
          <p:cNvSpPr txBox="1"/>
          <p:nvPr/>
        </p:nvSpPr>
        <p:spPr>
          <a:xfrm>
            <a:off x="868598" y="1961802"/>
            <a:ext cx="6620256" cy="2308324"/>
          </a:xfrm>
          <a:prstGeom prst="rect">
            <a:avLst/>
          </a:prstGeom>
          <a:noFill/>
        </p:spPr>
        <p:txBody>
          <a:bodyPr wrap="square">
            <a:spAutoFit/>
          </a:bodyPr>
          <a:lstStyle/>
          <a:p>
            <a:pPr algn="ctr"/>
            <a:r>
              <a:rPr lang="en-US" sz="4800" dirty="0">
                <a:latin typeface="Avenir Next LT Pro" panose="020B0504020202020204" pitchFamily="34" charset="0"/>
              </a:rPr>
              <a:t>How did Fatima’s mother start the campfire?</a:t>
            </a:r>
          </a:p>
        </p:txBody>
      </p:sp>
      <p:pic>
        <p:nvPicPr>
          <p:cNvPr id="5124" name="Picture 4" descr="kidscampfire004">
            <a:extLst>
              <a:ext uri="{FF2B5EF4-FFF2-40B4-BE49-F238E27FC236}">
                <a16:creationId xmlns:a16="http://schemas.microsoft.com/office/drawing/2014/main" id="{1E744DCA-FBD3-7F7D-2275-B7960E030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064" y="0"/>
            <a:ext cx="4059936" cy="623495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3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0CD5-5E02-C46E-6997-511E1D7563BB}"/>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3E6FA06E-A914-611C-5B5B-23B6F339E4A3}"/>
              </a:ext>
            </a:extLst>
          </p:cNvPr>
          <p:cNvSpPr>
            <a:spLocks/>
          </p:cNvSpPr>
          <p:nvPr/>
        </p:nvSpPr>
        <p:spPr>
          <a:xfrm>
            <a:off x="8370498" y="2314188"/>
            <a:ext cx="3397533"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79EEBC5-30FA-4838-238C-743D8BAC3B41}"/>
              </a:ext>
            </a:extLst>
          </p:cNvPr>
          <p:cNvSpPr>
            <a:spLocks/>
          </p:cNvSpPr>
          <p:nvPr/>
        </p:nvSpPr>
        <p:spPr>
          <a:xfrm>
            <a:off x="4397230" y="2332994"/>
            <a:ext cx="3397533"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A87B07-A8F5-C151-5C87-910A9EA7ABB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2D477E4-2DEC-A39E-1C7A-5F0D52998F7B}"/>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C0761B91-FC9E-0FF1-3D57-39ABB7D18B3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BB0467C0-C08D-31A5-E843-A25BA1C41FD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3ED8C5-C880-07FE-BE00-EAFF27FAB96B}"/>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grpSp>
        <p:nvGrpSpPr>
          <p:cNvPr id="3" name="Group 2">
            <a:extLst>
              <a:ext uri="{FF2B5EF4-FFF2-40B4-BE49-F238E27FC236}">
                <a16:creationId xmlns:a16="http://schemas.microsoft.com/office/drawing/2014/main" id="{316DF301-FA15-FCA7-3AFE-443B459665BA}"/>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69357B03-153C-C76A-6D70-3658ED3BFFA2}"/>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16F51E44-300A-3466-34C7-BC1A3997D7E5}"/>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0" name="TextBox 9">
            <a:extLst>
              <a:ext uri="{FF2B5EF4-FFF2-40B4-BE49-F238E27FC236}">
                <a16:creationId xmlns:a16="http://schemas.microsoft.com/office/drawing/2014/main" id="{12D80E1D-57D6-C20F-159C-757556D90CF0}"/>
              </a:ext>
            </a:extLst>
          </p:cNvPr>
          <p:cNvSpPr txBox="1"/>
          <p:nvPr/>
        </p:nvSpPr>
        <p:spPr>
          <a:xfrm>
            <a:off x="774160" y="1162455"/>
            <a:ext cx="10643675" cy="830997"/>
          </a:xfrm>
          <a:prstGeom prst="rect">
            <a:avLst/>
          </a:prstGeom>
          <a:noFill/>
        </p:spPr>
        <p:txBody>
          <a:bodyPr wrap="square">
            <a:spAutoFit/>
          </a:bodyPr>
          <a:lstStyle/>
          <a:p>
            <a:pPr algn="ctr"/>
            <a:r>
              <a:rPr lang="en-US" sz="4800" b="1" dirty="0">
                <a:latin typeface="Avenir Next LT Pro" panose="020B0504020202020204" pitchFamily="34" charset="0"/>
              </a:rPr>
              <a:t>English Language Arts and Math</a:t>
            </a:r>
          </a:p>
        </p:txBody>
      </p:sp>
      <p:sp>
        <p:nvSpPr>
          <p:cNvPr id="14" name="Rectangle: Rounded Corners 13">
            <a:extLst>
              <a:ext uri="{FF2B5EF4-FFF2-40B4-BE49-F238E27FC236}">
                <a16:creationId xmlns:a16="http://schemas.microsoft.com/office/drawing/2014/main" id="{3D13FD10-897A-A012-4020-D634EF849173}"/>
              </a:ext>
            </a:extLst>
          </p:cNvPr>
          <p:cNvSpPr>
            <a:spLocks/>
          </p:cNvSpPr>
          <p:nvPr/>
        </p:nvSpPr>
        <p:spPr>
          <a:xfrm>
            <a:off x="423969" y="2332994"/>
            <a:ext cx="3397533" cy="3560064"/>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663EAB-17E4-3209-BB31-E646E82B6D21}"/>
              </a:ext>
            </a:extLst>
          </p:cNvPr>
          <p:cNvSpPr txBox="1"/>
          <p:nvPr/>
        </p:nvSpPr>
        <p:spPr>
          <a:xfrm>
            <a:off x="585719" y="2940058"/>
            <a:ext cx="3009690" cy="2308324"/>
          </a:xfrm>
          <a:prstGeom prst="rect">
            <a:avLst/>
          </a:prstGeom>
          <a:noFill/>
        </p:spPr>
        <p:txBody>
          <a:bodyPr wrap="square">
            <a:spAutoFit/>
          </a:bodyPr>
          <a:lstStyle/>
          <a:p>
            <a:pPr algn="ctr"/>
            <a:r>
              <a:rPr lang="en-US" sz="2400" dirty="0">
                <a:latin typeface="Avenir Next LT Pro" panose="020B0504020202020204" pitchFamily="34" charset="0"/>
              </a:rPr>
              <a:t>Create and write your own s’more recipe. Add measurements for a math standards connection.</a:t>
            </a:r>
          </a:p>
        </p:txBody>
      </p:sp>
      <p:sp>
        <p:nvSpPr>
          <p:cNvPr id="16" name="TextBox 15">
            <a:extLst>
              <a:ext uri="{FF2B5EF4-FFF2-40B4-BE49-F238E27FC236}">
                <a16:creationId xmlns:a16="http://schemas.microsoft.com/office/drawing/2014/main" id="{2D10D3C0-F083-749B-CAD7-140FC8674643}"/>
              </a:ext>
            </a:extLst>
          </p:cNvPr>
          <p:cNvSpPr txBox="1"/>
          <p:nvPr/>
        </p:nvSpPr>
        <p:spPr>
          <a:xfrm>
            <a:off x="4431950" y="2589196"/>
            <a:ext cx="3362813" cy="3046988"/>
          </a:xfrm>
          <a:prstGeom prst="rect">
            <a:avLst/>
          </a:prstGeom>
          <a:noFill/>
        </p:spPr>
        <p:txBody>
          <a:bodyPr wrap="square">
            <a:spAutoFit/>
          </a:bodyPr>
          <a:lstStyle/>
          <a:p>
            <a:pPr algn="ctr"/>
            <a:r>
              <a:rPr lang="en-US" sz="2400" dirty="0">
                <a:latin typeface="Avenir Next LT Pro" panose="020B0504020202020204" pitchFamily="34" charset="0"/>
              </a:rPr>
              <a:t>Write a poem discussing sounds crickets, birds, or other animals make. Consider themes such as nocturnal nature sounds, or diurnal nature sounds.</a:t>
            </a:r>
          </a:p>
        </p:txBody>
      </p:sp>
      <p:sp>
        <p:nvSpPr>
          <p:cNvPr id="18" name="TextBox 17">
            <a:extLst>
              <a:ext uri="{FF2B5EF4-FFF2-40B4-BE49-F238E27FC236}">
                <a16:creationId xmlns:a16="http://schemas.microsoft.com/office/drawing/2014/main" id="{7B758322-3E74-629B-A588-83625BB8BA78}"/>
              </a:ext>
            </a:extLst>
          </p:cNvPr>
          <p:cNvSpPr txBox="1"/>
          <p:nvPr/>
        </p:nvSpPr>
        <p:spPr>
          <a:xfrm>
            <a:off x="8532733" y="2755392"/>
            <a:ext cx="3088995" cy="2677656"/>
          </a:xfrm>
          <a:prstGeom prst="rect">
            <a:avLst/>
          </a:prstGeom>
          <a:noFill/>
        </p:spPr>
        <p:txBody>
          <a:bodyPr wrap="square">
            <a:spAutoFit/>
          </a:bodyPr>
          <a:lstStyle/>
          <a:p>
            <a:pPr algn="ctr"/>
            <a:r>
              <a:rPr lang="en-US" sz="2400" dirty="0">
                <a:latin typeface="Avenir Next LT Pro" panose="020B0504020202020204" pitchFamily="34" charset="0"/>
              </a:rPr>
              <a:t>Write a comic strip with the title “The Adventures of ______” and have students draw and write their outdoor adventures.</a:t>
            </a:r>
          </a:p>
        </p:txBody>
      </p:sp>
    </p:spTree>
    <p:extLst>
      <p:ext uri="{BB962C8B-B14F-4D97-AF65-F5344CB8AC3E}">
        <p14:creationId xmlns:p14="http://schemas.microsoft.com/office/powerpoint/2010/main" val="213020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B8DF-FE71-EBAB-C282-C0C222B1A5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941507-F510-5D7E-8DEE-5642B4BBE2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F28D00-0C63-5425-EFB0-0B235ABED7AF}"/>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D7C19F64-B62D-6B4F-491B-C9409E7570F0}"/>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D65498BB-5B57-2A3B-AEB4-589446BE397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4A8CC6-F18F-D2D4-05BF-0A7F5CA9B093}"/>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grpSp>
        <p:nvGrpSpPr>
          <p:cNvPr id="3" name="Group 2">
            <a:extLst>
              <a:ext uri="{FF2B5EF4-FFF2-40B4-BE49-F238E27FC236}">
                <a16:creationId xmlns:a16="http://schemas.microsoft.com/office/drawing/2014/main" id="{89DA1E35-FE62-20C2-DB54-7915873C7401}"/>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9C00A28B-A14D-ABAE-C06D-708B5BA00F45}"/>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944FC3D7-CB16-BCDC-C803-142A1591E6C8}"/>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0" name="TextBox 9">
            <a:extLst>
              <a:ext uri="{FF2B5EF4-FFF2-40B4-BE49-F238E27FC236}">
                <a16:creationId xmlns:a16="http://schemas.microsoft.com/office/drawing/2014/main" id="{F3F3FCE3-B20F-C676-31AD-47BC1EC24AB2}"/>
              </a:ext>
            </a:extLst>
          </p:cNvPr>
          <p:cNvSpPr txBox="1"/>
          <p:nvPr/>
        </p:nvSpPr>
        <p:spPr>
          <a:xfrm>
            <a:off x="774160" y="1162455"/>
            <a:ext cx="10643675" cy="830997"/>
          </a:xfrm>
          <a:prstGeom prst="rect">
            <a:avLst/>
          </a:prstGeom>
          <a:noFill/>
        </p:spPr>
        <p:txBody>
          <a:bodyPr wrap="square">
            <a:spAutoFit/>
          </a:bodyPr>
          <a:lstStyle/>
          <a:p>
            <a:pPr algn="ctr"/>
            <a:r>
              <a:rPr lang="en-US" sz="4800" b="1" dirty="0">
                <a:latin typeface="Avenir Next LT Pro" panose="020B0504020202020204" pitchFamily="34" charset="0"/>
              </a:rPr>
              <a:t>Art</a:t>
            </a:r>
          </a:p>
        </p:txBody>
      </p:sp>
      <p:sp>
        <p:nvSpPr>
          <p:cNvPr id="14" name="Rectangle: Rounded Corners 13">
            <a:extLst>
              <a:ext uri="{FF2B5EF4-FFF2-40B4-BE49-F238E27FC236}">
                <a16:creationId xmlns:a16="http://schemas.microsoft.com/office/drawing/2014/main" id="{2F200B6D-E1C5-1932-F3D7-2EA1F8915CDF}"/>
              </a:ext>
            </a:extLst>
          </p:cNvPr>
          <p:cNvSpPr>
            <a:spLocks/>
          </p:cNvSpPr>
          <p:nvPr/>
        </p:nvSpPr>
        <p:spPr>
          <a:xfrm>
            <a:off x="3533013" y="2410632"/>
            <a:ext cx="5125963" cy="35600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9F05BB-595A-8AEC-AFBA-42D155F0B448}"/>
              </a:ext>
            </a:extLst>
          </p:cNvPr>
          <p:cNvSpPr txBox="1"/>
          <p:nvPr/>
        </p:nvSpPr>
        <p:spPr>
          <a:xfrm>
            <a:off x="3533013" y="2482504"/>
            <a:ext cx="5125963" cy="3416320"/>
          </a:xfrm>
          <a:prstGeom prst="rect">
            <a:avLst/>
          </a:prstGeom>
          <a:noFill/>
        </p:spPr>
        <p:txBody>
          <a:bodyPr wrap="square">
            <a:spAutoFit/>
          </a:bodyPr>
          <a:lstStyle/>
          <a:p>
            <a:pPr algn="ctr"/>
            <a:r>
              <a:rPr lang="en-US" sz="2400" dirty="0">
                <a:latin typeface="Avenir Next LT Pro" panose="020B0504020202020204" pitchFamily="34" charset="0"/>
              </a:rPr>
              <a:t>Many projects opportunities exist for art-related experiences with objects found in nature. Collaborate with the art teacher to incorporate objects found in nature with various other mixed media to create pieces or art or even functional items incorporating items found on a nature walk.</a:t>
            </a:r>
          </a:p>
        </p:txBody>
      </p:sp>
    </p:spTree>
    <p:extLst>
      <p:ext uri="{BB962C8B-B14F-4D97-AF65-F5344CB8AC3E}">
        <p14:creationId xmlns:p14="http://schemas.microsoft.com/office/powerpoint/2010/main" val="144311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0BF15-E8B8-05A6-1CA5-B619959014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33C067-0CEE-56C1-C75F-026E185010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488F94-91CD-60B3-1255-4318E05EEDE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9DA3E55-0D3B-6A12-009E-D9B1A4B88DC6}"/>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E7531112-A8CF-24F9-C962-15982D41A1C3}"/>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7ED2AE-9B60-8AAA-75CD-C7409D70E37E}"/>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grpSp>
        <p:nvGrpSpPr>
          <p:cNvPr id="3" name="Group 2">
            <a:extLst>
              <a:ext uri="{FF2B5EF4-FFF2-40B4-BE49-F238E27FC236}">
                <a16:creationId xmlns:a16="http://schemas.microsoft.com/office/drawing/2014/main" id="{7A64A35A-B6F5-8092-9C13-C187559BBBF9}"/>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D185D55D-2CD6-3178-418B-5C40D9EE5765}"/>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11202718-1A6F-BF0F-B97B-4311809CBDE0}"/>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0" name="TextBox 9">
            <a:extLst>
              <a:ext uri="{FF2B5EF4-FFF2-40B4-BE49-F238E27FC236}">
                <a16:creationId xmlns:a16="http://schemas.microsoft.com/office/drawing/2014/main" id="{1D63324D-CD65-9D03-AE15-26F07DB67E5D}"/>
              </a:ext>
            </a:extLst>
          </p:cNvPr>
          <p:cNvSpPr txBox="1"/>
          <p:nvPr/>
        </p:nvSpPr>
        <p:spPr>
          <a:xfrm>
            <a:off x="774160" y="1162455"/>
            <a:ext cx="10643675" cy="830997"/>
          </a:xfrm>
          <a:prstGeom prst="rect">
            <a:avLst/>
          </a:prstGeom>
          <a:noFill/>
        </p:spPr>
        <p:txBody>
          <a:bodyPr wrap="square">
            <a:spAutoFit/>
          </a:bodyPr>
          <a:lstStyle/>
          <a:p>
            <a:pPr algn="ctr"/>
            <a:r>
              <a:rPr lang="en-US" sz="4800" b="1" dirty="0">
                <a:latin typeface="Avenir Next LT Pro" panose="020B0504020202020204" pitchFamily="34" charset="0"/>
              </a:rPr>
              <a:t>Music</a:t>
            </a:r>
          </a:p>
        </p:txBody>
      </p:sp>
      <p:sp>
        <p:nvSpPr>
          <p:cNvPr id="14" name="Rectangle: Rounded Corners 13">
            <a:extLst>
              <a:ext uri="{FF2B5EF4-FFF2-40B4-BE49-F238E27FC236}">
                <a16:creationId xmlns:a16="http://schemas.microsoft.com/office/drawing/2014/main" id="{B8A8E926-D365-10A1-728B-03ABD8511911}"/>
              </a:ext>
            </a:extLst>
          </p:cNvPr>
          <p:cNvSpPr>
            <a:spLocks/>
          </p:cNvSpPr>
          <p:nvPr/>
        </p:nvSpPr>
        <p:spPr>
          <a:xfrm>
            <a:off x="4479512" y="2410632"/>
            <a:ext cx="3280531" cy="356006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99FE84-CA99-0DC6-6C38-965A02BBD685}"/>
              </a:ext>
            </a:extLst>
          </p:cNvPr>
          <p:cNvSpPr txBox="1"/>
          <p:nvPr/>
        </p:nvSpPr>
        <p:spPr>
          <a:xfrm>
            <a:off x="4479513" y="2482504"/>
            <a:ext cx="3232961" cy="3416320"/>
          </a:xfrm>
          <a:prstGeom prst="rect">
            <a:avLst/>
          </a:prstGeom>
          <a:noFill/>
        </p:spPr>
        <p:txBody>
          <a:bodyPr wrap="square">
            <a:spAutoFit/>
          </a:bodyPr>
          <a:lstStyle/>
          <a:p>
            <a:pPr algn="ctr"/>
            <a:r>
              <a:rPr lang="en-US" sz="2400" dirty="0">
                <a:latin typeface="Avenir Next LT Pro" panose="020B0504020202020204" pitchFamily="34" charset="0"/>
              </a:rPr>
              <a:t>Create a dance to nature noises, like coyote howls or owls hooting. Listen to the song </a:t>
            </a:r>
            <a:r>
              <a:rPr lang="en-US" sz="2400" i="1" dirty="0" err="1">
                <a:latin typeface="Avenir Next LT Pro" panose="020B0504020202020204" pitchFamily="34" charset="0"/>
              </a:rPr>
              <a:t>Habitune</a:t>
            </a:r>
            <a:r>
              <a:rPr lang="en-US" sz="2400" dirty="0">
                <a:latin typeface="Avenir Next LT Pro" panose="020B0504020202020204" pitchFamily="34" charset="0"/>
              </a:rPr>
              <a:t> on </a:t>
            </a:r>
            <a:r>
              <a:rPr lang="en-US" sz="2400" i="1" dirty="0">
                <a:latin typeface="Avenir Next LT Pro" panose="020B0504020202020204" pitchFamily="34" charset="0"/>
              </a:rPr>
              <a:t>Critter Rock</a:t>
            </a:r>
            <a:r>
              <a:rPr lang="en-US" sz="2400" dirty="0">
                <a:latin typeface="Avenir Next LT Pro" panose="020B0504020202020204" pitchFamily="34" charset="0"/>
              </a:rPr>
              <a:t>. </a:t>
            </a:r>
            <a:r>
              <a:rPr lang="en-US" sz="2400" i="1" dirty="0">
                <a:latin typeface="Avenir Next LT Pro" panose="020B0504020202020204" pitchFamily="34" charset="0"/>
              </a:rPr>
              <a:t>Critter Rock </a:t>
            </a:r>
            <a:r>
              <a:rPr lang="en-US" sz="2400" dirty="0">
                <a:latin typeface="Avenir Next LT Pro" panose="020B0504020202020204" pitchFamily="34" charset="0"/>
              </a:rPr>
              <a:t>audio is available on the </a:t>
            </a:r>
            <a:r>
              <a:rPr lang="en-US" sz="2400" i="1" dirty="0">
                <a:latin typeface="Avenir Next LT Pro" panose="020B0504020202020204" pitchFamily="34" charset="0"/>
              </a:rPr>
              <a:t>MDC Teacher Portal.</a:t>
            </a:r>
          </a:p>
        </p:txBody>
      </p:sp>
    </p:spTree>
    <p:extLst>
      <p:ext uri="{BB962C8B-B14F-4D97-AF65-F5344CB8AC3E}">
        <p14:creationId xmlns:p14="http://schemas.microsoft.com/office/powerpoint/2010/main" val="69461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4BA2-B2EC-825C-CB0B-416C3D9C43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7487FE-9FC3-C10D-6EC9-D4D9FD7903E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8FAA2E-E978-1D18-754D-9B3BC9588209}"/>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4BCB5D86-E62B-334B-1C1C-C8EE3004FE8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AEA27978-FC96-A7CF-7E04-9ACE70C80ABD}"/>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E4ECB4-EBC9-016E-97E7-F1761342917F}"/>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grpSp>
        <p:nvGrpSpPr>
          <p:cNvPr id="3" name="Group 2">
            <a:extLst>
              <a:ext uri="{FF2B5EF4-FFF2-40B4-BE49-F238E27FC236}">
                <a16:creationId xmlns:a16="http://schemas.microsoft.com/office/drawing/2014/main" id="{E9C95042-41EB-F31F-2C5A-AE80864D1BD6}"/>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195B9916-055A-7F5C-E045-33BD59DC8984}"/>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8" name="Picture 7" descr="A picture containing clipart&#10;&#10;AI-generated content may be incorrect.">
              <a:extLst>
                <a:ext uri="{FF2B5EF4-FFF2-40B4-BE49-F238E27FC236}">
                  <a16:creationId xmlns:a16="http://schemas.microsoft.com/office/drawing/2014/main" id="{E5640743-8FB1-942F-4429-688DF3810230}"/>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0" name="TextBox 9">
            <a:extLst>
              <a:ext uri="{FF2B5EF4-FFF2-40B4-BE49-F238E27FC236}">
                <a16:creationId xmlns:a16="http://schemas.microsoft.com/office/drawing/2014/main" id="{A32243AF-CF04-1F66-5621-54B44F20C6CF}"/>
              </a:ext>
            </a:extLst>
          </p:cNvPr>
          <p:cNvSpPr txBox="1"/>
          <p:nvPr/>
        </p:nvSpPr>
        <p:spPr>
          <a:xfrm>
            <a:off x="774160" y="1162455"/>
            <a:ext cx="10643675" cy="830997"/>
          </a:xfrm>
          <a:prstGeom prst="rect">
            <a:avLst/>
          </a:prstGeom>
          <a:noFill/>
        </p:spPr>
        <p:txBody>
          <a:bodyPr wrap="square">
            <a:spAutoFit/>
          </a:bodyPr>
          <a:lstStyle/>
          <a:p>
            <a:pPr algn="ctr"/>
            <a:r>
              <a:rPr lang="en-US" sz="4800" b="1" dirty="0">
                <a:latin typeface="Avenir Next LT Pro" panose="020B0504020202020204" pitchFamily="34" charset="0"/>
              </a:rPr>
              <a:t>Outdoor Skills</a:t>
            </a:r>
          </a:p>
        </p:txBody>
      </p:sp>
      <p:sp>
        <p:nvSpPr>
          <p:cNvPr id="14" name="Rectangle: Rounded Corners 13">
            <a:extLst>
              <a:ext uri="{FF2B5EF4-FFF2-40B4-BE49-F238E27FC236}">
                <a16:creationId xmlns:a16="http://schemas.microsoft.com/office/drawing/2014/main" id="{15EAECCA-6B34-92F9-6F57-84E5CB2F6494}"/>
              </a:ext>
            </a:extLst>
          </p:cNvPr>
          <p:cNvSpPr>
            <a:spLocks/>
          </p:cNvSpPr>
          <p:nvPr/>
        </p:nvSpPr>
        <p:spPr>
          <a:xfrm>
            <a:off x="2572297" y="2314188"/>
            <a:ext cx="3280531" cy="356006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7E6E71-6528-8DDF-5B36-08F577962D29}"/>
              </a:ext>
            </a:extLst>
          </p:cNvPr>
          <p:cNvSpPr txBox="1"/>
          <p:nvPr/>
        </p:nvSpPr>
        <p:spPr>
          <a:xfrm>
            <a:off x="2572298" y="2386060"/>
            <a:ext cx="3232961" cy="3416320"/>
          </a:xfrm>
          <a:prstGeom prst="rect">
            <a:avLst/>
          </a:prstGeom>
          <a:noFill/>
        </p:spPr>
        <p:txBody>
          <a:bodyPr wrap="square">
            <a:spAutoFit/>
          </a:bodyPr>
          <a:lstStyle/>
          <a:p>
            <a:pPr algn="ctr"/>
            <a:r>
              <a:rPr lang="en-US" sz="2400" dirty="0">
                <a:latin typeface="Avenir Next LT Pro" panose="020B0504020202020204" pitchFamily="34" charset="0"/>
              </a:rPr>
              <a:t>How do you stay warm? How do you build a quality shelter? Give students the opportunity to research different survival methods and present to the class.</a:t>
            </a:r>
            <a:endParaRPr lang="en-US" sz="2400" i="1" dirty="0">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F492F863-DBB9-18AC-E498-51F163EFC270}"/>
              </a:ext>
            </a:extLst>
          </p:cNvPr>
          <p:cNvSpPr>
            <a:spLocks/>
          </p:cNvSpPr>
          <p:nvPr/>
        </p:nvSpPr>
        <p:spPr>
          <a:xfrm>
            <a:off x="6339165" y="2314188"/>
            <a:ext cx="3280531" cy="356006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41801BD-766B-835B-5AE7-FDD126557B47}"/>
              </a:ext>
            </a:extLst>
          </p:cNvPr>
          <p:cNvSpPr txBox="1"/>
          <p:nvPr/>
        </p:nvSpPr>
        <p:spPr>
          <a:xfrm>
            <a:off x="6339165" y="2755392"/>
            <a:ext cx="3232961" cy="2677656"/>
          </a:xfrm>
          <a:prstGeom prst="rect">
            <a:avLst/>
          </a:prstGeom>
          <a:noFill/>
        </p:spPr>
        <p:txBody>
          <a:bodyPr wrap="square">
            <a:spAutoFit/>
          </a:bodyPr>
          <a:lstStyle/>
          <a:p>
            <a:pPr algn="ctr"/>
            <a:r>
              <a:rPr lang="en-US" sz="2400" dirty="0">
                <a:latin typeface="Avenir Next LT Pro" panose="020B0504020202020204" pitchFamily="34" charset="0"/>
              </a:rPr>
              <a:t>Bring shelters outside and have students explain the structure of each shelter. Test the shelter against water and wind experiments.</a:t>
            </a:r>
            <a:endParaRPr lang="en-US" sz="2400" i="1" dirty="0">
              <a:latin typeface="Avenir Next LT Pro" panose="020B0504020202020204" pitchFamily="34" charset="0"/>
            </a:endParaRPr>
          </a:p>
        </p:txBody>
      </p:sp>
    </p:spTree>
    <p:extLst>
      <p:ext uri="{BB962C8B-B14F-4D97-AF65-F5344CB8AC3E}">
        <p14:creationId xmlns:p14="http://schemas.microsoft.com/office/powerpoint/2010/main" val="422550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F40AF-603E-B361-2645-CD3A2204B4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67DDAF-6CAA-0225-A4BB-0ED4CE18BE5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865D1DE-C617-88DE-3549-F5AB1D596E1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C3579E44-BA82-5901-F015-DFAE6E6B74C8}"/>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B5F8538A-9D6D-ECE2-139E-7B3673CABCB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13E9E7-E7BD-C2A2-1FFE-8DA4C4245357}"/>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grpSp>
        <p:nvGrpSpPr>
          <p:cNvPr id="12" name="Group 11">
            <a:extLst>
              <a:ext uri="{FF2B5EF4-FFF2-40B4-BE49-F238E27FC236}">
                <a16:creationId xmlns:a16="http://schemas.microsoft.com/office/drawing/2014/main" id="{2ED845F7-D0E0-24A8-6305-FDCD787A9E89}"/>
              </a:ext>
            </a:extLst>
          </p:cNvPr>
          <p:cNvGrpSpPr/>
          <p:nvPr/>
        </p:nvGrpSpPr>
        <p:grpSpPr>
          <a:xfrm>
            <a:off x="1402517" y="106886"/>
            <a:ext cx="9386966" cy="5975189"/>
            <a:chOff x="775508" y="122275"/>
            <a:chExt cx="9386966" cy="5975189"/>
          </a:xfrm>
        </p:grpSpPr>
        <p:pic>
          <p:nvPicPr>
            <p:cNvPr id="7" name="Picture 6" descr="A picture containing text&#10;&#10;AI-generated content may be incorrect.">
              <a:extLst>
                <a:ext uri="{FF2B5EF4-FFF2-40B4-BE49-F238E27FC236}">
                  <a16:creationId xmlns:a16="http://schemas.microsoft.com/office/drawing/2014/main" id="{11C9E1F9-53BB-ABC0-58A7-DC7287C20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08" y="122275"/>
              <a:ext cx="4617192" cy="5975189"/>
            </a:xfrm>
            <a:prstGeom prst="rect">
              <a:avLst/>
            </a:prstGeom>
            <a:ln>
              <a:solidFill>
                <a:schemeClr val="tx1"/>
              </a:solidFill>
            </a:ln>
          </p:spPr>
        </p:pic>
        <p:pic>
          <p:nvPicPr>
            <p:cNvPr id="10" name="Picture 9" descr="A picture containing text, book&#10;&#10;AI-generated content may be incorrect.">
              <a:extLst>
                <a:ext uri="{FF2B5EF4-FFF2-40B4-BE49-F238E27FC236}">
                  <a16:creationId xmlns:a16="http://schemas.microsoft.com/office/drawing/2014/main" id="{A22242BA-97B7-E2C7-BBB0-6542CC0CD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282" y="122275"/>
              <a:ext cx="4617192" cy="5975189"/>
            </a:xfrm>
            <a:prstGeom prst="rect">
              <a:avLst/>
            </a:prstGeom>
            <a:ln>
              <a:solidFill>
                <a:schemeClr val="tx1"/>
              </a:solidFill>
            </a:ln>
          </p:spPr>
        </p:pic>
      </p:grpSp>
    </p:spTree>
    <p:extLst>
      <p:ext uri="{BB962C8B-B14F-4D97-AF65-F5344CB8AC3E}">
        <p14:creationId xmlns:p14="http://schemas.microsoft.com/office/powerpoint/2010/main" val="127671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6B1AB-F824-8D66-72C2-459367209D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03D5F8-F26F-CD9F-F964-AB6A4501004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A5D6219-29AA-A235-1913-F906E86F39CA}"/>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85B9FD9A-AAE4-76B4-4FCD-B4E98EB1EDC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1E6D2FDC-00C4-420A-E3D4-3A2EB575E7E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2A990F-1334-2D8E-EA23-F7469DC45AF8}"/>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A8F3C64B-28EE-202D-D27F-6BD23D3B1183}"/>
              </a:ext>
            </a:extLst>
          </p:cNvPr>
          <p:cNvSpPr txBox="1"/>
          <p:nvPr/>
        </p:nvSpPr>
        <p:spPr>
          <a:xfrm>
            <a:off x="1513608" y="1594215"/>
            <a:ext cx="9164783" cy="3046988"/>
          </a:xfrm>
          <a:prstGeom prst="rect">
            <a:avLst/>
          </a:prstGeom>
          <a:noFill/>
        </p:spPr>
        <p:txBody>
          <a:bodyPr wrap="square">
            <a:spAutoFit/>
          </a:bodyPr>
          <a:lstStyle/>
          <a:p>
            <a:pPr algn="ctr"/>
            <a:r>
              <a:rPr lang="en-US" sz="4800" b="1" dirty="0">
                <a:latin typeface="Avenir Next LT Pro" panose="020B0504020202020204" pitchFamily="34" charset="0"/>
              </a:rPr>
              <a:t>Turn and talk </a:t>
            </a:r>
            <a:r>
              <a:rPr lang="en-US" sz="4800" dirty="0">
                <a:latin typeface="Avenir Next LT Pro" panose="020B0504020202020204" pitchFamily="34" charset="0"/>
              </a:rPr>
              <a:t>to a classmate and describe how turkeys make different calls, and why we need to be careful around fire.</a:t>
            </a:r>
          </a:p>
        </p:txBody>
      </p:sp>
    </p:spTree>
    <p:extLst>
      <p:ext uri="{BB962C8B-B14F-4D97-AF65-F5344CB8AC3E}">
        <p14:creationId xmlns:p14="http://schemas.microsoft.com/office/powerpoint/2010/main" val="350333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4AC77-0472-CC14-9215-5043B1CCA7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44B892-29F1-2E64-C80C-E746A57D54E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FCBF97B-E4BA-F3DC-E17F-D2F553D0327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03C9C349-4B44-C5AC-0EFE-C19E6A11EE06}"/>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1DA458CD-7563-7172-4C8E-CA664EF5C9D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F7E304-20C3-9308-F478-57EF783A8193}"/>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A3E5752B-FDC2-DB25-0B4E-2875F465074A}"/>
              </a:ext>
            </a:extLst>
          </p:cNvPr>
          <p:cNvSpPr txBox="1"/>
          <p:nvPr/>
        </p:nvSpPr>
        <p:spPr>
          <a:xfrm>
            <a:off x="1033441" y="2331134"/>
            <a:ext cx="6290569" cy="1569660"/>
          </a:xfrm>
          <a:prstGeom prst="rect">
            <a:avLst/>
          </a:prstGeom>
          <a:noFill/>
        </p:spPr>
        <p:txBody>
          <a:bodyPr wrap="square">
            <a:spAutoFit/>
          </a:bodyPr>
          <a:lstStyle/>
          <a:p>
            <a:pPr algn="ctr"/>
            <a:r>
              <a:rPr lang="en-US" sz="4800" dirty="0">
                <a:latin typeface="Avenir Next LT Pro" panose="020B0504020202020204" pitchFamily="34" charset="0"/>
              </a:rPr>
              <a:t>How do turkeys make different calls?</a:t>
            </a:r>
          </a:p>
        </p:txBody>
      </p:sp>
      <p:pic>
        <p:nvPicPr>
          <p:cNvPr id="1026" name="Picture 2" descr="Turkey&amp;#95;0881">
            <a:extLst>
              <a:ext uri="{FF2B5EF4-FFF2-40B4-BE49-F238E27FC236}">
                <a16:creationId xmlns:a16="http://schemas.microsoft.com/office/drawing/2014/main" id="{D17B2CEF-6742-3F3E-31A5-9F9FDF89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7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EF8E1-DA7A-1545-BA81-A776D13FB3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B07623-F394-211B-668B-6330D9E07C5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EB7038-A3DE-3B5B-A52C-5E4229868C3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B7C35128-6352-8A78-AA58-F3304460EFE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ACEE450B-73AC-C32F-20E9-30B971497FFF}"/>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E8D1BE-D912-4546-623C-FC8C9449703A}"/>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55B0AA74-0CA3-B5C1-61D6-A72FEACEB76B}"/>
              </a:ext>
            </a:extLst>
          </p:cNvPr>
          <p:cNvSpPr txBox="1"/>
          <p:nvPr/>
        </p:nvSpPr>
        <p:spPr>
          <a:xfrm>
            <a:off x="5962114" y="1981032"/>
            <a:ext cx="5233190" cy="2308324"/>
          </a:xfrm>
          <a:prstGeom prst="rect">
            <a:avLst/>
          </a:prstGeom>
          <a:noFill/>
        </p:spPr>
        <p:txBody>
          <a:bodyPr wrap="square">
            <a:spAutoFit/>
          </a:bodyPr>
          <a:lstStyle/>
          <a:p>
            <a:pPr algn="ctr"/>
            <a:r>
              <a:rPr lang="en-US" sz="4800" dirty="0">
                <a:latin typeface="Avenir Next LT Pro" panose="020B0504020202020204" pitchFamily="34" charset="0"/>
              </a:rPr>
              <a:t>Why do we need to be careful around fire?</a:t>
            </a:r>
          </a:p>
        </p:txBody>
      </p:sp>
      <p:pic>
        <p:nvPicPr>
          <p:cNvPr id="3074" name="Picture 2" descr="082413&amp;#32;Xplor&amp;#32;survival-42">
            <a:extLst>
              <a:ext uri="{FF2B5EF4-FFF2-40B4-BE49-F238E27FC236}">
                <a16:creationId xmlns:a16="http://schemas.microsoft.com/office/drawing/2014/main" id="{F9705375-5B88-0ECB-2B50-43574ECCE3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37"/>
          <a:stretch>
            <a:fillRect/>
          </a:stretch>
        </p:blipFill>
        <p:spPr bwMode="auto">
          <a:xfrm>
            <a:off x="0" y="0"/>
            <a:ext cx="5473984" cy="62703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3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F752-6353-3ED6-58C2-87AA2012F7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DF2165-255D-7871-1DDB-69221B7E958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A37E6B-A6F7-48D6-F900-3F1E4A50645D}"/>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37530676-23C6-3B98-5ED5-1A8B40AFF425}"/>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C288AB8E-6AA3-3EA1-1108-BAEB725CB50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B2447F-9EF9-0BA2-F721-48E3532B3FDD}"/>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F56C4127-A17F-7D0A-D5E7-F291C26A3103}"/>
              </a:ext>
            </a:extLst>
          </p:cNvPr>
          <p:cNvSpPr txBox="1"/>
          <p:nvPr/>
        </p:nvSpPr>
        <p:spPr>
          <a:xfrm>
            <a:off x="5175503" y="1586375"/>
            <a:ext cx="6620256" cy="3046988"/>
          </a:xfrm>
          <a:prstGeom prst="rect">
            <a:avLst/>
          </a:prstGeom>
          <a:noFill/>
        </p:spPr>
        <p:txBody>
          <a:bodyPr wrap="square">
            <a:spAutoFit/>
          </a:bodyPr>
          <a:lstStyle/>
          <a:p>
            <a:pPr algn="ctr"/>
            <a:r>
              <a:rPr lang="en-US" sz="4800" b="1" dirty="0">
                <a:latin typeface="Avenir Next LT Pro" panose="020B0504020202020204" pitchFamily="34" charset="0"/>
              </a:rPr>
              <a:t>Create</a:t>
            </a:r>
            <a:r>
              <a:rPr lang="en-US" sz="4800" dirty="0">
                <a:latin typeface="Avenir Next LT Pro" panose="020B0504020202020204" pitchFamily="34" charset="0"/>
              </a:rPr>
              <a:t> a tool that would help you survive that uses sound and vibrations.</a:t>
            </a:r>
          </a:p>
        </p:txBody>
      </p:sp>
      <p:pic>
        <p:nvPicPr>
          <p:cNvPr id="7" name="Picture 6" descr="Table&#10;&#10;AI-generated content may be incorrect.">
            <a:extLst>
              <a:ext uri="{FF2B5EF4-FFF2-40B4-BE49-F238E27FC236}">
                <a16:creationId xmlns:a16="http://schemas.microsoft.com/office/drawing/2014/main" id="{9C96B266-357E-F3C7-41D5-0EB7D8A7A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 y="122275"/>
            <a:ext cx="4617192" cy="5975189"/>
          </a:xfrm>
          <a:prstGeom prst="rect">
            <a:avLst/>
          </a:prstGeom>
          <a:ln>
            <a:solidFill>
              <a:schemeClr val="tx1"/>
            </a:solidFill>
          </a:ln>
        </p:spPr>
      </p:pic>
    </p:spTree>
    <p:extLst>
      <p:ext uri="{BB962C8B-B14F-4D97-AF65-F5344CB8AC3E}">
        <p14:creationId xmlns:p14="http://schemas.microsoft.com/office/powerpoint/2010/main" val="15272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A9246-B480-46E4-2C51-628E3103B3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9CDFBB-1006-EF96-5BD5-F265B33A9BD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D6074C-F15E-7BEB-58BC-4E7F9B4567B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DA560FD9-800F-1409-7E4D-62611662987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97AE1BBB-2A18-0E9A-98B8-0EE97761CB8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C72516-E1A5-F41C-EEE7-200D66D93BBC}"/>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39011D9D-07DB-2A68-3C8B-D889D2040410}"/>
              </a:ext>
            </a:extLst>
          </p:cNvPr>
          <p:cNvSpPr txBox="1"/>
          <p:nvPr/>
        </p:nvSpPr>
        <p:spPr>
          <a:xfrm>
            <a:off x="5330951" y="1963402"/>
            <a:ext cx="6620256" cy="2308324"/>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what you made and </a:t>
            </a:r>
            <a:r>
              <a:rPr lang="en-US" sz="4800" b="1" dirty="0">
                <a:latin typeface="Avenir Next LT Pro" panose="020B0504020202020204" pitchFamily="34" charset="0"/>
              </a:rPr>
              <a:t>list</a:t>
            </a:r>
            <a:r>
              <a:rPr lang="en-US" sz="4800" dirty="0">
                <a:latin typeface="Avenir Next LT Pro" panose="020B0504020202020204" pitchFamily="34" charset="0"/>
              </a:rPr>
              <a:t> each item used.</a:t>
            </a:r>
          </a:p>
        </p:txBody>
      </p:sp>
      <p:pic>
        <p:nvPicPr>
          <p:cNvPr id="8" name="Picture 7">
            <a:extLst>
              <a:ext uri="{FF2B5EF4-FFF2-40B4-BE49-F238E27FC236}">
                <a16:creationId xmlns:a16="http://schemas.microsoft.com/office/drawing/2014/main" id="{84CE5D88-C06E-C0F7-F963-8D6DF7AD8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 y="122275"/>
            <a:ext cx="4629083" cy="5990578"/>
          </a:xfrm>
          <a:prstGeom prst="rect">
            <a:avLst/>
          </a:prstGeom>
          <a:ln>
            <a:solidFill>
              <a:schemeClr val="tx1"/>
            </a:solidFill>
          </a:ln>
        </p:spPr>
      </p:pic>
    </p:spTree>
    <p:extLst>
      <p:ext uri="{BB962C8B-B14F-4D97-AF65-F5344CB8AC3E}">
        <p14:creationId xmlns:p14="http://schemas.microsoft.com/office/powerpoint/2010/main" val="230056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2784B-E397-6689-3E9F-C591602E9F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30B804-3F73-35F5-C0A3-78C8C3495AB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A4C0668-7FC7-8514-7677-160F1656BF61}"/>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DD690C0-886C-2436-BF80-DD5EEDBB6CB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B995AEE1-C276-A8CD-F036-4B3443BEBE71}"/>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DDEBDA-EBD5-4D79-2CDE-1792CDB6D5E5}"/>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pic>
        <p:nvPicPr>
          <p:cNvPr id="4098" name="Picture 2" descr="Fatima’s Great Outdoors by Ambreen Tariq, illustrated by Stevie Lewis ...">
            <a:extLst>
              <a:ext uri="{FF2B5EF4-FFF2-40B4-BE49-F238E27FC236}">
                <a16:creationId xmlns:a16="http://schemas.microsoft.com/office/drawing/2014/main" id="{295D76AB-78FF-D0AF-8378-E62330AFD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46137"/>
            <a:ext cx="4893313" cy="595132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257C302-7809-A73B-D0B9-ED393EB95878}"/>
              </a:ext>
            </a:extLst>
          </p:cNvPr>
          <p:cNvGrpSpPr/>
          <p:nvPr/>
        </p:nvGrpSpPr>
        <p:grpSpPr>
          <a:xfrm>
            <a:off x="5330951" y="1107428"/>
            <a:ext cx="6620256" cy="4028744"/>
            <a:chOff x="5330951" y="817354"/>
            <a:chExt cx="6620256" cy="4028744"/>
          </a:xfrm>
        </p:grpSpPr>
        <p:sp>
          <p:nvSpPr>
            <p:cNvPr id="11" name="TextBox 10">
              <a:extLst>
                <a:ext uri="{FF2B5EF4-FFF2-40B4-BE49-F238E27FC236}">
                  <a16:creationId xmlns:a16="http://schemas.microsoft.com/office/drawing/2014/main" id="{EC200509-22D0-5C88-CADD-00EF979FBDA1}"/>
                </a:ext>
              </a:extLst>
            </p:cNvPr>
            <p:cNvSpPr txBox="1"/>
            <p:nvPr/>
          </p:nvSpPr>
          <p:spPr>
            <a:xfrm>
              <a:off x="5330951" y="817354"/>
              <a:ext cx="6620256" cy="3046988"/>
            </a:xfrm>
            <a:prstGeom prst="rect">
              <a:avLst/>
            </a:prstGeom>
            <a:noFill/>
          </p:spPr>
          <p:txBody>
            <a:bodyPr wrap="square">
              <a:spAutoFit/>
            </a:bodyPr>
            <a:lstStyle/>
            <a:p>
              <a:pPr algn="ctr"/>
              <a:r>
                <a:rPr lang="en-US" sz="4800" b="1" dirty="0">
                  <a:latin typeface="Avenir Next LT Pro" panose="020B0504020202020204" pitchFamily="34" charset="0"/>
                </a:rPr>
                <a:t>Read </a:t>
              </a:r>
              <a:r>
                <a:rPr lang="en-US" sz="4800" dirty="0">
                  <a:latin typeface="Avenir Next LT Pro" panose="020B0504020202020204" pitchFamily="34" charset="0"/>
                </a:rPr>
                <a:t>the book </a:t>
              </a:r>
              <a:r>
                <a:rPr lang="en-US" sz="4800" i="1" dirty="0">
                  <a:latin typeface="Avenir Next LT Pro" panose="020B0504020202020204" pitchFamily="34" charset="0"/>
                </a:rPr>
                <a:t>Fatima’s Great Outdoors </a:t>
              </a:r>
              <a:r>
                <a:rPr lang="en-US" sz="4800" dirty="0">
                  <a:latin typeface="Avenir Next LT Pro" panose="020B0504020202020204" pitchFamily="34" charset="0"/>
                </a:rPr>
                <a:t>by Ambreen Tariq.</a:t>
              </a:r>
            </a:p>
          </p:txBody>
        </p:sp>
        <p:grpSp>
          <p:nvGrpSpPr>
            <p:cNvPr id="13" name="Group 12">
              <a:extLst>
                <a:ext uri="{FF2B5EF4-FFF2-40B4-BE49-F238E27FC236}">
                  <a16:creationId xmlns:a16="http://schemas.microsoft.com/office/drawing/2014/main" id="{F97CB86C-0851-2D48-C49A-D17A7219DE1C}"/>
                </a:ext>
              </a:extLst>
            </p:cNvPr>
            <p:cNvGrpSpPr/>
            <p:nvPr/>
          </p:nvGrpSpPr>
          <p:grpSpPr>
            <a:xfrm>
              <a:off x="6158400" y="4199767"/>
              <a:ext cx="4965357" cy="646331"/>
              <a:chOff x="5446611" y="4528951"/>
              <a:chExt cx="4965357" cy="646331"/>
            </a:xfrm>
          </p:grpSpPr>
          <p:sp>
            <p:nvSpPr>
              <p:cNvPr id="7" name="TextBox 6">
                <a:extLst>
                  <a:ext uri="{FF2B5EF4-FFF2-40B4-BE49-F238E27FC236}">
                    <a16:creationId xmlns:a16="http://schemas.microsoft.com/office/drawing/2014/main" id="{8C2123FB-788B-D7A2-BE1A-C1297305C709}"/>
                  </a:ext>
                </a:extLst>
              </p:cNvPr>
              <p:cNvSpPr txBox="1"/>
              <p:nvPr/>
            </p:nvSpPr>
            <p:spPr>
              <a:xfrm>
                <a:off x="5446611" y="4544340"/>
                <a:ext cx="1588173" cy="369332"/>
              </a:xfrm>
              <a:prstGeom prst="rect">
                <a:avLst/>
              </a:prstGeom>
              <a:noFill/>
            </p:spPr>
            <p:txBody>
              <a:bodyPr wrap="square">
                <a:spAutoFit/>
              </a:bodyPr>
              <a:lstStyle/>
              <a:p>
                <a:r>
                  <a:rPr lang="en-US" sz="1800" b="1" dirty="0">
                    <a:latin typeface="Avenir Next LT Pro" panose="020B0504020202020204" pitchFamily="34" charset="0"/>
                  </a:rPr>
                  <a:t>Read Aloud:</a:t>
                </a:r>
                <a:endParaRPr lang="en-US" dirty="0"/>
              </a:p>
            </p:txBody>
          </p:sp>
          <p:sp>
            <p:nvSpPr>
              <p:cNvPr id="12" name="TextBox 11">
                <a:extLst>
                  <a:ext uri="{FF2B5EF4-FFF2-40B4-BE49-F238E27FC236}">
                    <a16:creationId xmlns:a16="http://schemas.microsoft.com/office/drawing/2014/main" id="{BF46F1AB-217D-33DB-E45A-21EAF79D0B1B}"/>
                  </a:ext>
                </a:extLst>
              </p:cNvPr>
              <p:cNvSpPr txBox="1"/>
              <p:nvPr/>
            </p:nvSpPr>
            <p:spPr>
              <a:xfrm>
                <a:off x="6915911" y="4528951"/>
                <a:ext cx="3496057" cy="646331"/>
              </a:xfrm>
              <a:prstGeom prst="rect">
                <a:avLst/>
              </a:prstGeom>
              <a:noFill/>
            </p:spPr>
            <p:txBody>
              <a:bodyPr wrap="square">
                <a:spAutoFit/>
              </a:bodyPr>
              <a:lstStyle/>
              <a:p>
                <a:r>
                  <a:rPr lang="en-US" dirty="0">
                    <a:hlinkClick r:id="rId4"/>
                  </a:rPr>
                  <a:t>https://youtu.be/x__4-Om4kO4?si=Jxyy2eb9LmsUckXi</a:t>
                </a:r>
                <a:r>
                  <a:rPr lang="en-US" dirty="0"/>
                  <a:t> </a:t>
                </a:r>
              </a:p>
            </p:txBody>
          </p:sp>
        </p:grpSp>
      </p:grpSp>
    </p:spTree>
    <p:extLst>
      <p:ext uri="{BB962C8B-B14F-4D97-AF65-F5344CB8AC3E}">
        <p14:creationId xmlns:p14="http://schemas.microsoft.com/office/powerpoint/2010/main" val="150788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C6BE7-D9D7-44D4-C3AC-6FD6E82E64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0C5759-8CF4-598A-0A2E-725C9A3073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FEA1E2-BAE3-425C-7607-7B41E4C17A96}"/>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8625BD39-7348-A42C-ED89-5ED6B629557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3 Review</a:t>
            </a:r>
          </a:p>
        </p:txBody>
      </p:sp>
      <p:sp>
        <p:nvSpPr>
          <p:cNvPr id="6" name="Rectangle: Rounded Corners 5">
            <a:extLst>
              <a:ext uri="{FF2B5EF4-FFF2-40B4-BE49-F238E27FC236}">
                <a16:creationId xmlns:a16="http://schemas.microsoft.com/office/drawing/2014/main" id="{DC63F168-4432-1CD6-3BC9-7305406A7F4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AF3A51-A7A8-B965-17D1-3AA99D472AA7}"/>
              </a:ext>
            </a:extLst>
          </p:cNvPr>
          <p:cNvSpPr txBox="1"/>
          <p:nvPr/>
        </p:nvSpPr>
        <p:spPr>
          <a:xfrm>
            <a:off x="155448" y="6351004"/>
            <a:ext cx="3269742" cy="400110"/>
          </a:xfrm>
          <a:prstGeom prst="rect">
            <a:avLst/>
          </a:prstGeom>
          <a:noFill/>
        </p:spPr>
        <p:txBody>
          <a:bodyPr wrap="square">
            <a:spAutoFit/>
          </a:bodyPr>
          <a:lstStyle/>
          <a:p>
            <a:r>
              <a:rPr lang="en-US" sz="2000" dirty="0">
                <a:latin typeface="Bitter SemiBold" pitchFamily="2" charset="0"/>
              </a:rPr>
              <a:t>3</a:t>
            </a:r>
            <a:endParaRPr lang="en-US" sz="2000" dirty="0"/>
          </a:p>
        </p:txBody>
      </p:sp>
      <p:sp>
        <p:nvSpPr>
          <p:cNvPr id="11" name="TextBox 10">
            <a:extLst>
              <a:ext uri="{FF2B5EF4-FFF2-40B4-BE49-F238E27FC236}">
                <a16:creationId xmlns:a16="http://schemas.microsoft.com/office/drawing/2014/main" id="{966D5859-85CB-BC4F-DD61-E6D88055F30D}"/>
              </a:ext>
            </a:extLst>
          </p:cNvPr>
          <p:cNvSpPr txBox="1"/>
          <p:nvPr/>
        </p:nvSpPr>
        <p:spPr>
          <a:xfrm>
            <a:off x="902209" y="1592470"/>
            <a:ext cx="4803647" cy="3046988"/>
          </a:xfrm>
          <a:prstGeom prst="rect">
            <a:avLst/>
          </a:prstGeom>
          <a:noFill/>
        </p:spPr>
        <p:txBody>
          <a:bodyPr wrap="square">
            <a:spAutoFit/>
          </a:bodyPr>
          <a:lstStyle/>
          <a:p>
            <a:pPr algn="ctr"/>
            <a:r>
              <a:rPr lang="en-US" sz="4800" dirty="0">
                <a:latin typeface="Avenir Next LT Pro" panose="020B0504020202020204" pitchFamily="34" charset="0"/>
              </a:rPr>
              <a:t>What activities did the family do during their adventure?</a:t>
            </a:r>
          </a:p>
        </p:txBody>
      </p:sp>
      <p:pic>
        <p:nvPicPr>
          <p:cNvPr id="6146" name="Picture 2" descr="Family&amp;#95;Camping&amp;#95;0065">
            <a:extLst>
              <a:ext uri="{FF2B5EF4-FFF2-40B4-BE49-F238E27FC236}">
                <a16:creationId xmlns:a16="http://schemas.microsoft.com/office/drawing/2014/main" id="{C8D8D330-523B-E862-9B4E-E76D277B8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49" r="21681"/>
          <a:stretch>
            <a:fillRect/>
          </a:stretch>
        </p:blipFill>
        <p:spPr bwMode="auto">
          <a:xfrm>
            <a:off x="6264536" y="0"/>
            <a:ext cx="592746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16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1114</Words>
  <Application>Microsoft Office PowerPoint</Application>
  <PresentationFormat>Widescreen</PresentationFormat>
  <Paragraphs>106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6</cp:revision>
  <dcterms:created xsi:type="dcterms:W3CDTF">2025-07-24T16:10:09Z</dcterms:created>
  <dcterms:modified xsi:type="dcterms:W3CDTF">2025-08-27T15:14:29Z</dcterms:modified>
</cp:coreProperties>
</file>