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05" r:id="rId3"/>
    <p:sldId id="307" r:id="rId4"/>
    <p:sldId id="306"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B1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BA846-B090-1CD4-3822-70652A189450}" v="36" dt="2025-08-27T15:04:23.458"/>
    <p1510:client id="{3162F789-093D-4360-98FF-DB0EA721CDDE}" v="1" dt="2025-08-27T15:11:14.314"/>
    <p1510:client id="{F50A82F8-33D4-19E4-B06D-01F3242C744C}" v="33" dt="2025-08-26T17:50:26.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005" autoAdjust="0"/>
  </p:normalViewPr>
  <p:slideViewPr>
    <p:cSldViewPr snapToGrid="0">
      <p:cViewPr varScale="1">
        <p:scale>
          <a:sx n="117" d="100"/>
          <a:sy n="117" d="100"/>
        </p:scale>
        <p:origin x="1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F0CC5-8D38-4749-AB73-241FB6B0B8A7}"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059AC-36CF-414B-B9B4-AA253EF4A2D6}" type="slidenum">
              <a:rPr lang="en-US" smtClean="0"/>
              <a:t>‹#›</a:t>
            </a:fld>
            <a:endParaRPr lang="en-US"/>
          </a:p>
        </p:txBody>
      </p:sp>
    </p:spTree>
    <p:extLst>
      <p:ext uri="{BB962C8B-B14F-4D97-AF65-F5344CB8AC3E}">
        <p14:creationId xmlns:p14="http://schemas.microsoft.com/office/powerpoint/2010/main" val="69281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D4F9-5BB9-8ED9-34E2-EA3AE9951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D68EC-F28E-8B8D-5F78-6992B31CA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C75F2-F3F3-E00D-6B26-4AA0BF04C31D}"/>
              </a:ext>
            </a:extLst>
          </p:cNvPr>
          <p:cNvSpPr>
            <a:spLocks noGrp="1"/>
          </p:cNvSpPr>
          <p:nvPr>
            <p:ph type="body" idx="1"/>
          </p:nvPr>
        </p:nvSpPr>
        <p:spPr/>
        <p:txBody>
          <a:bodyPr/>
          <a:lstStyle/>
          <a:p>
            <a:r>
              <a:rPr lang="en-US" i="0" dirty="0"/>
              <a:t>From the </a:t>
            </a:r>
            <a:r>
              <a:rPr lang="en-US" b="0" i="1" dirty="0"/>
              <a:t>MDC Teacher Portal</a:t>
            </a:r>
            <a:r>
              <a:rPr lang="en-US" i="0" dirty="0"/>
              <a:t>, display the </a:t>
            </a:r>
            <a:r>
              <a:rPr lang="en-US" i="1" dirty="0"/>
              <a:t>Campfire</a:t>
            </a:r>
            <a:r>
              <a:rPr lang="en-US" i="0" dirty="0"/>
              <a:t> video.</a:t>
            </a:r>
          </a:p>
        </p:txBody>
      </p:sp>
      <p:sp>
        <p:nvSpPr>
          <p:cNvPr id="4" name="Slide Number Placeholder 3">
            <a:extLst>
              <a:ext uri="{FF2B5EF4-FFF2-40B4-BE49-F238E27FC236}">
                <a16:creationId xmlns:a16="http://schemas.microsoft.com/office/drawing/2014/main" id="{B12006ED-F9D4-183E-0944-367B6EE3D00A}"/>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226964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4C64-4705-DF11-A882-F1F9C438E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8DE03-6AF7-A024-4B08-D86AF2CC4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951C1-68F5-1D5B-A068-0D2EE82F947F}"/>
              </a:ext>
            </a:extLst>
          </p:cNvPr>
          <p:cNvSpPr>
            <a:spLocks noGrp="1"/>
          </p:cNvSpPr>
          <p:nvPr>
            <p:ph type="body" idx="1"/>
          </p:nvPr>
        </p:nvSpPr>
        <p:spPr/>
        <p:txBody>
          <a:bodyPr/>
          <a:lstStyle/>
          <a:p>
            <a:r>
              <a:rPr lang="en-US" i="0" dirty="0"/>
              <a:t>In their student guide, have students complete their predictions for each items in their </a:t>
            </a:r>
            <a:r>
              <a:rPr lang="en-US" b="1" i="0" dirty="0"/>
              <a:t>Draw It! 3B Burning Hot Predictions </a:t>
            </a:r>
            <a:r>
              <a:rPr lang="en-US" i="0" dirty="0"/>
              <a:t>Page 85.</a:t>
            </a:r>
          </a:p>
        </p:txBody>
      </p:sp>
      <p:sp>
        <p:nvSpPr>
          <p:cNvPr id="4" name="Slide Number Placeholder 3">
            <a:extLst>
              <a:ext uri="{FF2B5EF4-FFF2-40B4-BE49-F238E27FC236}">
                <a16:creationId xmlns:a16="http://schemas.microsoft.com/office/drawing/2014/main" id="{442AAE69-78F8-527D-F502-705F1AD1F89D}"/>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63397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82EB-DC58-6687-9227-7292E8030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98E31-AFE9-07EB-F566-6E007BE97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DE16F-25EF-C40F-A6DE-70E696E00A79}"/>
              </a:ext>
            </a:extLst>
          </p:cNvPr>
          <p:cNvSpPr>
            <a:spLocks noGrp="1"/>
          </p:cNvSpPr>
          <p:nvPr>
            <p:ph type="body" idx="1"/>
          </p:nvPr>
        </p:nvSpPr>
        <p:spPr/>
        <p:txBody>
          <a:bodyPr/>
          <a:lstStyle/>
          <a:p>
            <a:r>
              <a:rPr lang="en-US" i="0" dirty="0"/>
              <a:t>Place items in the sun to heat and see if there is any change.</a:t>
            </a:r>
          </a:p>
          <a:p>
            <a:endParaRPr lang="en-US" i="0" dirty="0"/>
          </a:p>
          <a:p>
            <a:r>
              <a:rPr lang="en-US" i="0" dirty="0"/>
              <a:t>(We can feel warmth on our face and skin.) </a:t>
            </a:r>
            <a:r>
              <a:rPr lang="en-US" i="1" dirty="0"/>
              <a:t>The sun provides enough heat to cause some changes in some things but not others.</a:t>
            </a:r>
          </a:p>
        </p:txBody>
      </p:sp>
      <p:sp>
        <p:nvSpPr>
          <p:cNvPr id="4" name="Slide Number Placeholder 3">
            <a:extLst>
              <a:ext uri="{FF2B5EF4-FFF2-40B4-BE49-F238E27FC236}">
                <a16:creationId xmlns:a16="http://schemas.microsoft.com/office/drawing/2014/main" id="{DE75A75E-A796-6372-B873-3A97072AFBB2}"/>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401087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63A3F-BF1D-257B-D440-162A8E3B0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B1B08-1DA4-B186-82D2-BB374B524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34424-66EC-80FF-7FA0-2829A0A83627}"/>
              </a:ext>
            </a:extLst>
          </p:cNvPr>
          <p:cNvSpPr>
            <a:spLocks noGrp="1"/>
          </p:cNvSpPr>
          <p:nvPr>
            <p:ph type="body" idx="1"/>
          </p:nvPr>
        </p:nvSpPr>
        <p:spPr/>
        <p:txBody>
          <a:bodyPr/>
          <a:lstStyle/>
          <a:p>
            <a:r>
              <a:rPr lang="en-US" i="0" dirty="0"/>
              <a:t>Strike the match in front of the students while you are outside. Allow it burn for 5-10 seconds.</a:t>
            </a:r>
          </a:p>
        </p:txBody>
      </p:sp>
      <p:sp>
        <p:nvSpPr>
          <p:cNvPr id="4" name="Slide Number Placeholder 3">
            <a:extLst>
              <a:ext uri="{FF2B5EF4-FFF2-40B4-BE49-F238E27FC236}">
                <a16:creationId xmlns:a16="http://schemas.microsoft.com/office/drawing/2014/main" id="{53FD2EB6-9DBA-7A83-D59C-B019DAC060A8}"/>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13440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0DB0B-1C79-0985-841F-F721586C6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7C22B-523B-703B-A64C-577118F25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57B3E-F42D-13CD-3546-31296BC7A005}"/>
              </a:ext>
            </a:extLst>
          </p:cNvPr>
          <p:cNvSpPr>
            <a:spLocks noGrp="1"/>
          </p:cNvSpPr>
          <p:nvPr>
            <p:ph type="body" idx="1"/>
          </p:nvPr>
        </p:nvSpPr>
        <p:spPr/>
        <p:txBody>
          <a:bodyPr/>
          <a:lstStyle/>
          <a:p>
            <a:r>
              <a:rPr lang="en-US" i="0" dirty="0"/>
              <a:t>Have students fill in their observations of items in the sun and items in the freezer and compare them with items on the room temperature tray. Students complete the My Results section under </a:t>
            </a:r>
            <a:r>
              <a:rPr lang="en-US" b="1" i="0" dirty="0"/>
              <a:t>Draw It! 3B Chilly Predictions </a:t>
            </a:r>
            <a:r>
              <a:rPr lang="en-US" i="0" dirty="0"/>
              <a:t>on Page 84 and </a:t>
            </a:r>
            <a:r>
              <a:rPr lang="en-US" b="1" i="0" dirty="0"/>
              <a:t>Draw It! 3B Burning Hot Predictions </a:t>
            </a:r>
            <a:r>
              <a:rPr lang="en-US" i="0" dirty="0"/>
              <a:t>on page 85.</a:t>
            </a:r>
          </a:p>
        </p:txBody>
      </p:sp>
      <p:sp>
        <p:nvSpPr>
          <p:cNvPr id="4" name="Slide Number Placeholder 3">
            <a:extLst>
              <a:ext uri="{FF2B5EF4-FFF2-40B4-BE49-F238E27FC236}">
                <a16:creationId xmlns:a16="http://schemas.microsoft.com/office/drawing/2014/main" id="{F182B15F-7374-3CEC-4533-16AD672E3DDD}"/>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27856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D4BD0-A4B1-C016-1447-0A1311D91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AA4D5-26CC-40FC-C831-317C20028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BCE80-C723-8B65-7622-E369AD64D7C5}"/>
              </a:ext>
            </a:extLst>
          </p:cNvPr>
          <p:cNvSpPr>
            <a:spLocks noGrp="1"/>
          </p:cNvSpPr>
          <p:nvPr>
            <p:ph type="body" idx="1"/>
          </p:nvPr>
        </p:nvSpPr>
        <p:spPr/>
        <p:txBody>
          <a:bodyPr/>
          <a:lstStyle/>
          <a:p>
            <a:r>
              <a:rPr lang="en-US" i="0" dirty="0"/>
              <a:t>Write student responses on the board. Suggestions can include:</a:t>
            </a:r>
          </a:p>
          <a:p>
            <a:pPr marL="171450" indent="-171450">
              <a:buFont typeface="Arial" panose="020B0604020202020204" pitchFamily="34" charset="0"/>
              <a:buChar char="•"/>
            </a:pPr>
            <a:r>
              <a:rPr lang="en-US" i="0" dirty="0"/>
              <a:t>Leaves in the sun should wither and dry out.</a:t>
            </a:r>
          </a:p>
          <a:p>
            <a:pPr marL="171450" indent="-171450">
              <a:buFont typeface="Arial" panose="020B0604020202020204" pitchFamily="34" charset="0"/>
              <a:buChar char="•"/>
            </a:pPr>
            <a:r>
              <a:rPr lang="en-US" i="0" dirty="0"/>
              <a:t>Pop popcorn in the microwave.</a:t>
            </a:r>
          </a:p>
          <a:p>
            <a:pPr marL="171450" indent="-171450">
              <a:buFont typeface="Arial" panose="020B0604020202020204" pitchFamily="34" charset="0"/>
              <a:buChar char="•"/>
            </a:pPr>
            <a:r>
              <a:rPr lang="en-US" i="0" dirty="0"/>
              <a:t>Heat water on a burner or in a microwave.</a:t>
            </a:r>
          </a:p>
          <a:p>
            <a:pPr marL="171450" indent="-171450">
              <a:buFont typeface="Arial" panose="020B0604020202020204" pitchFamily="34" charset="0"/>
              <a:buChar char="•"/>
            </a:pPr>
            <a:r>
              <a:rPr lang="en-US" i="0" dirty="0"/>
              <a:t>Wood could burn in a fire put or fireplace.</a:t>
            </a:r>
          </a:p>
          <a:p>
            <a:pPr marL="171450" indent="-171450">
              <a:buFont typeface="Arial" panose="020B0604020202020204" pitchFamily="34" charset="0"/>
              <a:buChar char="•"/>
            </a:pPr>
            <a:r>
              <a:rPr lang="en-US" i="0" dirty="0"/>
              <a:t>Observe marshmallows in the microwave for 10 seconds.</a:t>
            </a:r>
          </a:p>
          <a:p>
            <a:pPr marL="171450" indent="-171450">
              <a:buFont typeface="Arial" panose="020B0604020202020204" pitchFamily="34" charset="0"/>
              <a:buChar char="•"/>
            </a:pPr>
            <a:r>
              <a:rPr lang="en-US" i="0" dirty="0"/>
              <a:t>Melt chocolate with microwave or burner.</a:t>
            </a:r>
          </a:p>
        </p:txBody>
      </p:sp>
      <p:sp>
        <p:nvSpPr>
          <p:cNvPr id="4" name="Slide Number Placeholder 3">
            <a:extLst>
              <a:ext uri="{FF2B5EF4-FFF2-40B4-BE49-F238E27FC236}">
                <a16:creationId xmlns:a16="http://schemas.microsoft.com/office/drawing/2014/main" id="{97F74562-2162-06CC-8D93-27FC6B835938}"/>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37452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E623F-2952-8DBC-2E36-94D916F5C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002DF-1D33-16A9-0C32-1F1D489CF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E88AD-CEB4-A2CE-317F-3C20F899D95B}"/>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A50F340F-0B56-0D33-AA9B-08D57081D300}"/>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342488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937E-8938-A2F4-360D-8955C20B8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DF981-66FC-0B8D-9F15-D98EE5D4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45218-74C6-BB03-DBB3-613AC4EF565E}"/>
              </a:ext>
            </a:extLst>
          </p:cNvPr>
          <p:cNvSpPr>
            <a:spLocks noGrp="1"/>
          </p:cNvSpPr>
          <p:nvPr>
            <p:ph type="body" idx="1"/>
          </p:nvPr>
        </p:nvSpPr>
        <p:spPr/>
        <p:txBody>
          <a:bodyPr/>
          <a:lstStyle/>
          <a:p>
            <a:r>
              <a:rPr lang="en-US" b="0" i="1" dirty="0"/>
              <a:t>Let’s look at the observations we made of the items we cooled by freezing. </a:t>
            </a:r>
            <a:r>
              <a:rPr lang="en-US" i="0" dirty="0"/>
              <a:t>Remove frozen items and allow them to return to room temperature and bring out for students to observe.</a:t>
            </a:r>
          </a:p>
        </p:txBody>
      </p:sp>
      <p:sp>
        <p:nvSpPr>
          <p:cNvPr id="4" name="Slide Number Placeholder 3">
            <a:extLst>
              <a:ext uri="{FF2B5EF4-FFF2-40B4-BE49-F238E27FC236}">
                <a16:creationId xmlns:a16="http://schemas.microsoft.com/office/drawing/2014/main" id="{392A2E07-ED9A-5939-1F41-FCD9EC3AED1D}"/>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38947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C6CD-4ECE-AEE9-63EE-E6DA8A70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51B2-B5EB-333C-F348-695D1119B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7A6B2-73C6-E2DF-6E6C-45B4108566A0}"/>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E5A39C15-114E-6378-170E-CB89EC86F98E}"/>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60936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4D28-8AC9-7E3E-0F8E-E0724B711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6E960-2274-2DB4-BA08-E87571934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40C2F-9CD6-7975-BB75-F4445B48A991}"/>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4C953030-A618-0FA1-9BD1-7C3933E77BCE}"/>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79018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6CDB4-F3C2-7FAF-DB45-1D3389146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B3085-92D2-3948-87E4-B5E3C65F7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62384-BFC0-B959-F7BB-760A1C67478F}"/>
              </a:ext>
            </a:extLst>
          </p:cNvPr>
          <p:cNvSpPr>
            <a:spLocks noGrp="1"/>
          </p:cNvSpPr>
          <p:nvPr>
            <p:ph type="body" idx="1"/>
          </p:nvPr>
        </p:nvSpPr>
        <p:spPr/>
        <p:txBody>
          <a:bodyPr/>
          <a:lstStyle/>
          <a:p>
            <a:r>
              <a:rPr lang="en-US" i="0" dirty="0"/>
              <a:t>Read the </a:t>
            </a:r>
            <a:r>
              <a:rPr lang="en-US" b="1" i="0" dirty="0"/>
              <a:t>Read Together 3B Permanent or Temporary? </a:t>
            </a:r>
            <a:r>
              <a:rPr lang="en-US" i="0" dirty="0"/>
              <a:t>Section on Page 86.</a:t>
            </a:r>
          </a:p>
        </p:txBody>
      </p:sp>
      <p:sp>
        <p:nvSpPr>
          <p:cNvPr id="4" name="Slide Number Placeholder 3">
            <a:extLst>
              <a:ext uri="{FF2B5EF4-FFF2-40B4-BE49-F238E27FC236}">
                <a16:creationId xmlns:a16="http://schemas.microsoft.com/office/drawing/2014/main" id="{89722BA4-F771-87AD-AB26-C359CD7756B7}"/>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56538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D591-2EB9-5E54-EBA7-CF7FD4650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E152E-CE63-9581-3363-29CD36FDE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1102D-CC70-817F-88D8-47B603C34DB9}"/>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3B49A145-8E81-F8DD-8B02-4722AD0E7C62}"/>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381461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A36E-1C10-81A0-D957-6A3DBB679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6C0B2-D42D-57AE-B488-1745684C3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4A1CD-1D80-5251-A428-FF5FB7505E46}"/>
              </a:ext>
            </a:extLst>
          </p:cNvPr>
          <p:cNvSpPr>
            <a:spLocks noGrp="1"/>
          </p:cNvSpPr>
          <p:nvPr>
            <p:ph type="body" idx="1"/>
          </p:nvPr>
        </p:nvSpPr>
        <p:spPr/>
        <p:txBody>
          <a:bodyPr/>
          <a:lstStyle/>
          <a:p>
            <a:r>
              <a:rPr lang="en-US" i="0" dirty="0"/>
              <a:t>Then read the Fun Fact together about controlled burns on the </a:t>
            </a:r>
            <a:r>
              <a:rPr lang="en-US" b="1" i="0" dirty="0"/>
              <a:t>Talk About It 3B Looking Closer </a:t>
            </a:r>
            <a:r>
              <a:rPr lang="en-US" i="0" dirty="0"/>
              <a:t>section on Page 87.</a:t>
            </a:r>
          </a:p>
        </p:txBody>
      </p:sp>
      <p:sp>
        <p:nvSpPr>
          <p:cNvPr id="4" name="Slide Number Placeholder 3">
            <a:extLst>
              <a:ext uri="{FF2B5EF4-FFF2-40B4-BE49-F238E27FC236}">
                <a16:creationId xmlns:a16="http://schemas.microsoft.com/office/drawing/2014/main" id="{70B43C84-EE04-521D-D9F2-406A1B5AD096}"/>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064620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AC51-00F8-90B9-6951-A20E4D578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C793F-E094-0D81-60A4-91C6720A9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FEB6E-F0C7-10F5-BB84-0F958C0A984A}"/>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A8C4B617-400E-5E83-AF8C-A8A97A97F094}"/>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1089983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1F00A-E749-9B74-05EC-C86797A74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C8CE6-7D8B-A0D8-62C1-3E1FB6597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CA93E-AE1B-E602-8E5F-A3160DA883DB}"/>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7E6C13E7-72F7-23AC-3353-653D93476D86}"/>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698671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F56C9-ACC9-D3E1-F78A-E3C234DC7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2C124-A37A-CEF5-AA48-594A589CF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00061-C02D-DC68-ABFF-0F0B13ECD9C8}"/>
              </a:ext>
            </a:extLst>
          </p:cNvPr>
          <p:cNvSpPr>
            <a:spLocks noGrp="1"/>
          </p:cNvSpPr>
          <p:nvPr>
            <p:ph type="body" idx="1"/>
          </p:nvPr>
        </p:nvSpPr>
        <p:spPr/>
        <p:txBody>
          <a:bodyPr/>
          <a:lstStyle/>
          <a:p>
            <a:r>
              <a:rPr lang="en-US" i="0" dirty="0"/>
              <a:t>These changes are </a:t>
            </a:r>
            <a:r>
              <a:rPr lang="en-US" b="1" i="0" dirty="0"/>
              <a:t>irreversible</a:t>
            </a:r>
            <a:r>
              <a:rPr lang="en-US" i="0" dirty="0"/>
              <a:t>, or </a:t>
            </a:r>
            <a:r>
              <a:rPr lang="en-US" b="1" i="0" dirty="0"/>
              <a:t>permanent</a:t>
            </a:r>
            <a:r>
              <a:rPr lang="en-US" i="0" dirty="0"/>
              <a:t>.</a:t>
            </a:r>
          </a:p>
        </p:txBody>
      </p:sp>
      <p:sp>
        <p:nvSpPr>
          <p:cNvPr id="4" name="Slide Number Placeholder 3">
            <a:extLst>
              <a:ext uri="{FF2B5EF4-FFF2-40B4-BE49-F238E27FC236}">
                <a16:creationId xmlns:a16="http://schemas.microsoft.com/office/drawing/2014/main" id="{54808A6B-BF40-8546-6E05-5C9E3CAFF0B5}"/>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674264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4BCC-95D8-7422-CA16-EDD5FAF85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1A4F5-8535-B31D-D9C1-9D3268BDE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11857-A702-FFD0-BD20-F0C86063FCFD}"/>
              </a:ext>
            </a:extLst>
          </p:cNvPr>
          <p:cNvSpPr>
            <a:spLocks noGrp="1"/>
          </p:cNvSpPr>
          <p:nvPr>
            <p:ph type="body" idx="1"/>
          </p:nvPr>
        </p:nvSpPr>
        <p:spPr/>
        <p:txBody>
          <a:bodyPr/>
          <a:lstStyle/>
          <a:p>
            <a:r>
              <a:rPr lang="en-US" i="0" dirty="0"/>
              <a:t>(It is because of the temperature. If we had a big temperature change like what happens when we burn paper or wood, that would make a big change to the paper or wood.)</a:t>
            </a:r>
          </a:p>
        </p:txBody>
      </p:sp>
      <p:sp>
        <p:nvSpPr>
          <p:cNvPr id="4" name="Slide Number Placeholder 3">
            <a:extLst>
              <a:ext uri="{FF2B5EF4-FFF2-40B4-BE49-F238E27FC236}">
                <a16:creationId xmlns:a16="http://schemas.microsoft.com/office/drawing/2014/main" id="{F19D34A7-E4B3-2643-7C71-61490CADECDA}"/>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2840536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7A84B-A779-1768-D13E-7EA752246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454F4-2DFA-CA14-37A2-D79D9AEA8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1A8E5-DD77-7F4B-EED0-46CD23B13608}"/>
              </a:ext>
            </a:extLst>
          </p:cNvPr>
          <p:cNvSpPr>
            <a:spLocks noGrp="1"/>
          </p:cNvSpPr>
          <p:nvPr>
            <p:ph type="body" idx="1"/>
          </p:nvPr>
        </p:nvSpPr>
        <p:spPr/>
        <p:txBody>
          <a:bodyPr/>
          <a:lstStyle/>
          <a:p>
            <a:r>
              <a:rPr lang="en-US" i="1" dirty="0"/>
              <a:t>Let’s look at the observations we made of the items we heated.</a:t>
            </a:r>
          </a:p>
        </p:txBody>
      </p:sp>
      <p:sp>
        <p:nvSpPr>
          <p:cNvPr id="4" name="Slide Number Placeholder 3">
            <a:extLst>
              <a:ext uri="{FF2B5EF4-FFF2-40B4-BE49-F238E27FC236}">
                <a16:creationId xmlns:a16="http://schemas.microsoft.com/office/drawing/2014/main" id="{27BDC5A6-00C5-3E48-3E64-2A5DFE16F471}"/>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558783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808FE-788C-18C4-4DA0-2D35CD6D3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0AFFF-11C7-7FAA-ED13-8EB540B68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9111C-9F6E-E7F7-6DE5-BA4CF6E005DA}"/>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86B4346C-0B8D-7D52-3BB0-9FE19A8B1211}"/>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403708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CA148-2BFA-E930-7084-8AD588E6A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51271-260B-4ACB-FB5D-1B41336BF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96DDB-E981-E273-06CF-DA0908DA928D}"/>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D3E4EB0C-F0EF-D758-8319-23FC7FBD803C}"/>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785967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38CD1-3A2D-2379-D88D-70EB6A639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CFED1-05DB-5573-FCF8-2D636B121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080E0-11BE-AB14-9938-DA01B0FE7C94}"/>
              </a:ext>
            </a:extLst>
          </p:cNvPr>
          <p:cNvSpPr>
            <a:spLocks noGrp="1"/>
          </p:cNvSpPr>
          <p:nvPr>
            <p:ph type="body" idx="1"/>
          </p:nvPr>
        </p:nvSpPr>
        <p:spPr/>
        <p:txBody>
          <a:bodyPr/>
          <a:lstStyle/>
          <a:p>
            <a:r>
              <a:rPr lang="en-US" i="0" dirty="0"/>
              <a:t>After the items have returned to room temperature, have students make their final observations. Allow students time to discuss the items that were irreversible through the hot or cold changes and the items that were reversible. Students will place a check mark next to either reversible or irreversible for each item. </a:t>
            </a:r>
          </a:p>
        </p:txBody>
      </p:sp>
      <p:sp>
        <p:nvSpPr>
          <p:cNvPr id="4" name="Slide Number Placeholder 3">
            <a:extLst>
              <a:ext uri="{FF2B5EF4-FFF2-40B4-BE49-F238E27FC236}">
                <a16:creationId xmlns:a16="http://schemas.microsoft.com/office/drawing/2014/main" id="{EF8FA37A-0BB6-810B-64E7-74A6D16E48D2}"/>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912973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4C32C-DFC2-DB9B-92A5-E78504B53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CA769-823E-A222-D608-34BA40607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A694B-CE6E-61AE-5208-1500D9866CA0}"/>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C4BA0D0C-873A-80D3-A11A-BA0DF4068D67}"/>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419447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2F692-3083-1361-C029-CE6B32662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2FA08-08B8-AD4E-BC64-CE8B5FE73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7BF7B-1E68-04EA-C43C-771CE6AF5783}"/>
              </a:ext>
            </a:extLst>
          </p:cNvPr>
          <p:cNvSpPr>
            <a:spLocks noGrp="1"/>
          </p:cNvSpPr>
          <p:nvPr>
            <p:ph type="body" idx="1"/>
          </p:nvPr>
        </p:nvSpPr>
        <p:spPr/>
        <p:txBody>
          <a:bodyPr/>
          <a:lstStyle/>
          <a:p>
            <a:r>
              <a:rPr lang="en-US" i="0" dirty="0"/>
              <a:t>Have students turn to the Lesson 3B Hot and Cold Changes introduction on pages 82-83. Read the guiding question together. Brainstorm a few ideas as a class first. This is what we are going to research and explore today.</a:t>
            </a:r>
          </a:p>
        </p:txBody>
      </p:sp>
      <p:sp>
        <p:nvSpPr>
          <p:cNvPr id="4" name="Slide Number Placeholder 3">
            <a:extLst>
              <a:ext uri="{FF2B5EF4-FFF2-40B4-BE49-F238E27FC236}">
                <a16:creationId xmlns:a16="http://schemas.microsoft.com/office/drawing/2014/main" id="{93C82A5F-2577-0609-AC3C-F8C7D7FC8145}"/>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4240847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57145-BF12-35D7-F930-81493473E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796AE-2D05-B00B-8E63-2D0CBAD2C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3C783-2A30-C634-82C8-1FD2B4635928}"/>
              </a:ext>
            </a:extLst>
          </p:cNvPr>
          <p:cNvSpPr>
            <a:spLocks noGrp="1"/>
          </p:cNvSpPr>
          <p:nvPr>
            <p:ph type="body" idx="1"/>
          </p:nvPr>
        </p:nvSpPr>
        <p:spPr/>
        <p:txBody>
          <a:bodyPr/>
          <a:lstStyle/>
          <a:p>
            <a:r>
              <a:rPr lang="en-US" i="0" dirty="0"/>
              <a:t>In small groups, allow students to create their own freezing and heating experiments. Students will brainstorm ideas, make and record their predictions, and argue from evidence based on their observations earlier in the lesson. </a:t>
            </a:r>
          </a:p>
        </p:txBody>
      </p:sp>
      <p:sp>
        <p:nvSpPr>
          <p:cNvPr id="4" name="Slide Number Placeholder 3">
            <a:extLst>
              <a:ext uri="{FF2B5EF4-FFF2-40B4-BE49-F238E27FC236}">
                <a16:creationId xmlns:a16="http://schemas.microsoft.com/office/drawing/2014/main" id="{BC5E7AF8-199C-44AF-B565-61167391919E}"/>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667105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2B7D-045E-1238-37D7-9C57432F0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0363C-4883-61CA-25DC-583D368BF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1C2DF-A24B-736F-697C-D4C11E6138D4}"/>
              </a:ext>
            </a:extLst>
          </p:cNvPr>
          <p:cNvSpPr>
            <a:spLocks noGrp="1"/>
          </p:cNvSpPr>
          <p:nvPr>
            <p:ph type="body" idx="1"/>
          </p:nvPr>
        </p:nvSpPr>
        <p:spPr/>
        <p:txBody>
          <a:bodyPr/>
          <a:lstStyle/>
          <a:p>
            <a:r>
              <a:rPr lang="en-US" i="0" dirty="0"/>
              <a:t>Once approved by the teacher, have students record their experimental design in their student guide and perform their experiment. Their experimental design and results should be recorded in </a:t>
            </a:r>
            <a:r>
              <a:rPr lang="en-US" b="1" i="0" dirty="0"/>
              <a:t>Science Notebook 3B My Experiment </a:t>
            </a:r>
            <a:r>
              <a:rPr lang="en-US" i="0" dirty="0"/>
              <a:t>on Page 88. Students will place a check mark next to reversible or irreversible for each item. </a:t>
            </a:r>
          </a:p>
        </p:txBody>
      </p:sp>
      <p:sp>
        <p:nvSpPr>
          <p:cNvPr id="4" name="Slide Number Placeholder 3">
            <a:extLst>
              <a:ext uri="{FF2B5EF4-FFF2-40B4-BE49-F238E27FC236}">
                <a16:creationId xmlns:a16="http://schemas.microsoft.com/office/drawing/2014/main" id="{84BBD96A-FE8B-B30D-6695-DABACC02FD18}"/>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643603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9000E-5B5C-9DAD-312D-36713E029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529DB-9FDD-7B1B-4485-1002BE262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B91AA-1531-FD2D-5A59-1E7FC65DA292}"/>
              </a:ext>
            </a:extLst>
          </p:cNvPr>
          <p:cNvSpPr>
            <a:spLocks noGrp="1"/>
          </p:cNvSpPr>
          <p:nvPr>
            <p:ph type="body" idx="1"/>
          </p:nvPr>
        </p:nvSpPr>
        <p:spPr/>
        <p:txBody>
          <a:bodyPr/>
          <a:lstStyle/>
          <a:p>
            <a:r>
              <a:rPr lang="en-US" b="1" i="0" dirty="0"/>
              <a:t>Optional Elaborate Activity (1 session for 30-60 min):</a:t>
            </a:r>
          </a:p>
          <a:p>
            <a:endParaRPr lang="en-US" i="0" dirty="0"/>
          </a:p>
          <a:p>
            <a:r>
              <a:rPr lang="en-US" i="0" dirty="0"/>
              <a:t>If possible bring in a fire pit and firewood to build a small fire outside on concrete. Roast marshmallows over the fire and discuss how the wood and marshmallows change when heated. Use your roasted marshmallows to build s’mores (graham cracker, chocolate candy bar, and melted marshmallow sandwiches). </a:t>
            </a:r>
            <a:r>
              <a:rPr lang="en-US" b="1" i="0" dirty="0"/>
              <a:t>How does the chocolate candy bar react when the hot marshmallow contacts with it? </a:t>
            </a:r>
            <a:r>
              <a:rPr lang="en-US" i="0" dirty="0"/>
              <a:t>(Chocolate melts but it can be cooled again into a solid. This is a reversible change.)</a:t>
            </a:r>
          </a:p>
          <a:p>
            <a:endParaRPr lang="en-US" b="1" i="0" dirty="0"/>
          </a:p>
          <a:p>
            <a:r>
              <a:rPr lang="en-US" b="1" i="0" dirty="0"/>
              <a:t>What is the heat from the fire changing? What changes to items around the fire are reversible? What changes to items around or in the fire are not reversible?</a:t>
            </a:r>
          </a:p>
        </p:txBody>
      </p:sp>
      <p:sp>
        <p:nvSpPr>
          <p:cNvPr id="4" name="Slide Number Placeholder 3">
            <a:extLst>
              <a:ext uri="{FF2B5EF4-FFF2-40B4-BE49-F238E27FC236}">
                <a16:creationId xmlns:a16="http://schemas.microsoft.com/office/drawing/2014/main" id="{0D070512-DD86-08B9-8058-E3BD84C84AFF}"/>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3864431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7C570-6842-4E19-BB9B-5EB9537E0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F9FF6-89D1-BE11-9E6D-A2D2C5F8B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C8D40-9C2C-3040-A932-3BEF58C72E3E}"/>
              </a:ext>
            </a:extLst>
          </p:cNvPr>
          <p:cNvSpPr>
            <a:spLocks noGrp="1"/>
          </p:cNvSpPr>
          <p:nvPr>
            <p:ph type="body" idx="1"/>
          </p:nvPr>
        </p:nvSpPr>
        <p:spPr/>
        <p:txBody>
          <a:bodyPr/>
          <a:lstStyle/>
          <a:p>
            <a:r>
              <a:rPr lang="en-US" b="1" dirty="0"/>
              <a:t>Guiding Question: </a:t>
            </a:r>
            <a:r>
              <a:rPr lang="en-US" dirty="0"/>
              <a:t>What happens when wood burns and water freezes?</a:t>
            </a:r>
          </a:p>
          <a:p>
            <a:endParaRPr lang="en-US" dirty="0"/>
          </a:p>
          <a:p>
            <a:r>
              <a:rPr lang="en-US" dirty="0"/>
              <a:t>After</a:t>
            </a:r>
            <a:r>
              <a:rPr lang="en-US" i="0" dirty="0"/>
              <a:t> exploring the concept of reversible and irreversible changes to certain objects, have students open their students open their student guides to the </a:t>
            </a:r>
            <a:r>
              <a:rPr lang="en-US" b="1" i="0" dirty="0"/>
              <a:t>3B Claim, Evidence, Reasoning </a:t>
            </a:r>
            <a:r>
              <a:rPr lang="en-US" i="0" dirty="0"/>
              <a:t>section on Page 89. Guide students through the page by reviewing each section as a class and revisiting the scientific concepts learned to help answer each section.</a:t>
            </a:r>
            <a:endParaRPr lang="en-US"/>
          </a:p>
        </p:txBody>
      </p:sp>
      <p:sp>
        <p:nvSpPr>
          <p:cNvPr id="4" name="Slide Number Placeholder 3">
            <a:extLst>
              <a:ext uri="{FF2B5EF4-FFF2-40B4-BE49-F238E27FC236}">
                <a16:creationId xmlns:a16="http://schemas.microsoft.com/office/drawing/2014/main" id="{0AA30A21-70AF-0854-97A0-62EB26E6A1BD}"/>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890110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69051-B25C-919E-8E36-3DEB718AA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D0888-0A29-5D09-E242-C9EEB2431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183F0-9FAF-9EFF-A7D5-043D24F082AD}"/>
              </a:ext>
            </a:extLst>
          </p:cNvPr>
          <p:cNvSpPr>
            <a:spLocks noGrp="1"/>
          </p:cNvSpPr>
          <p:nvPr>
            <p:ph type="body" idx="1"/>
          </p:nvPr>
        </p:nvSpPr>
        <p:spPr/>
        <p:txBody>
          <a:bodyPr/>
          <a:lstStyle/>
          <a:p>
            <a:r>
              <a:rPr lang="en-US" b="1" dirty="0"/>
              <a:t>Rubric:</a:t>
            </a:r>
            <a:endParaRPr lang="en-US" dirty="0">
              <a:solidFill>
                <a:srgbClr val="444444"/>
              </a:solidFill>
            </a:endParaRPr>
          </a:p>
          <a:p>
            <a:pPr marL="171450" indent="-171450">
              <a:buFont typeface="Arial,Sans-Serif"/>
              <a:buChar char="•"/>
            </a:pPr>
            <a:r>
              <a:rPr lang="en-US" dirty="0"/>
              <a:t>4 (Exceeds) – Student circles the correct claim and writes the correct evidence into the blanks and verbalizes the correct reason.</a:t>
            </a:r>
            <a:endParaRPr lang="en-US" dirty="0">
              <a:solidFill>
                <a:srgbClr val="444444"/>
              </a:solidFill>
            </a:endParaRPr>
          </a:p>
          <a:p>
            <a:pPr marL="171450" indent="-171450">
              <a:buFont typeface="Arial,Sans-Serif"/>
              <a:buChar char="•"/>
            </a:pPr>
            <a:r>
              <a:rPr lang="en-US" dirty="0"/>
              <a:t>3 (Meets) – Student circles either the correct claim or writes the correct evidence into the blanks and/or verbalizes the correct reason.</a:t>
            </a:r>
            <a:endParaRPr lang="en-US">
              <a:solidFill>
                <a:srgbClr val="444444"/>
              </a:solidFill>
            </a:endParaRPr>
          </a:p>
          <a:p>
            <a:pPr marL="171450" indent="-171450">
              <a:buFont typeface="Arial,Sans-Serif"/>
              <a:buChar char="•"/>
            </a:pPr>
            <a:r>
              <a:rPr lang="en-US" dirty="0"/>
              <a:t>2 (Partially meets) – Student circles either the correct claim or somewhat writes the correct evidence into the blanks and does not verbalize the correct reason.</a:t>
            </a:r>
            <a:endParaRPr lang="en-US">
              <a:solidFill>
                <a:srgbClr val="444444"/>
              </a:solidFill>
            </a:endParaRPr>
          </a:p>
          <a:p>
            <a:pPr marL="171450" indent="-171450">
              <a:buFont typeface="Arial,Sans-Serif"/>
              <a:buChar char="•"/>
            </a:pPr>
            <a:r>
              <a:rPr lang="en-US" dirty="0"/>
              <a:t>1 (Doesn’t meet) – Student does not provide the correct claim or evidence and does not verbalize the correct reason.</a:t>
            </a:r>
          </a:p>
        </p:txBody>
      </p:sp>
      <p:sp>
        <p:nvSpPr>
          <p:cNvPr id="4" name="Slide Number Placeholder 3">
            <a:extLst>
              <a:ext uri="{FF2B5EF4-FFF2-40B4-BE49-F238E27FC236}">
                <a16:creationId xmlns:a16="http://schemas.microsoft.com/office/drawing/2014/main" id="{421911A2-FEA9-D380-F5F6-90AD70B91A17}"/>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392905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47F12-0FB7-9CE2-1070-E28C3E45B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295C4-D314-723E-FBE7-DA224DB4C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59CE1-681A-967B-2CFF-CD328E503144}"/>
              </a:ext>
            </a:extLst>
          </p:cNvPr>
          <p:cNvSpPr>
            <a:spLocks noGrp="1"/>
          </p:cNvSpPr>
          <p:nvPr>
            <p:ph type="body" idx="1"/>
          </p:nvPr>
        </p:nvSpPr>
        <p:spPr/>
        <p:txBody>
          <a:bodyPr/>
          <a:lstStyle/>
          <a:p>
            <a:r>
              <a:rPr lang="en-US" i="0" dirty="0"/>
              <a:t>Read the </a:t>
            </a:r>
            <a:r>
              <a:rPr lang="en-US" b="1" i="0" dirty="0"/>
              <a:t>Talk About It.</a:t>
            </a:r>
          </a:p>
          <a:p>
            <a:endParaRPr lang="en-US" i="0" dirty="0"/>
          </a:p>
          <a:p>
            <a:r>
              <a:rPr lang="en-US" i="0" dirty="0"/>
              <a:t>Bring a piece of charred wood from a fireplace and a piece of fresh wood for comparison.</a:t>
            </a:r>
          </a:p>
          <a:p>
            <a:endParaRPr lang="en-US" i="0" dirty="0"/>
          </a:p>
          <a:p>
            <a:r>
              <a:rPr lang="en-US" i="0" dirty="0"/>
              <a:t>In this lesson, we will be exploring how heating and cooling can affect certain things.</a:t>
            </a:r>
          </a:p>
        </p:txBody>
      </p:sp>
      <p:sp>
        <p:nvSpPr>
          <p:cNvPr id="4" name="Slide Number Placeholder 3">
            <a:extLst>
              <a:ext uri="{FF2B5EF4-FFF2-40B4-BE49-F238E27FC236}">
                <a16:creationId xmlns:a16="http://schemas.microsoft.com/office/drawing/2014/main" id="{39BDF3DB-4BD0-6A91-2AE9-513E26F1DC33}"/>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8128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2DA1C-64DA-69AA-8EB8-AFC1B0503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6724E-40A1-57A6-018E-DC8353AFE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EA447-B432-5E8D-6A64-D97C3B3E8958}"/>
              </a:ext>
            </a:extLst>
          </p:cNvPr>
          <p:cNvSpPr>
            <a:spLocks noGrp="1"/>
          </p:cNvSpPr>
          <p:nvPr>
            <p:ph type="body" idx="1"/>
          </p:nvPr>
        </p:nvSpPr>
        <p:spPr/>
        <p:txBody>
          <a:bodyPr/>
          <a:lstStyle/>
          <a:p>
            <a:r>
              <a:rPr lang="en-US" i="1" dirty="0"/>
              <a:t>We will be preparing things to put in the freezer. We will be predicting what effects freezing might have and how the items might change when they return to room temperature. </a:t>
            </a:r>
          </a:p>
          <a:p>
            <a:endParaRPr lang="en-US" i="0" dirty="0"/>
          </a:p>
          <a:p>
            <a:r>
              <a:rPr lang="en-US" i="0" dirty="0"/>
              <a:t>Prepare items for freezing. Items include green leaves, water, a match, popcorn. Place on trays and put in the freezer with a thermometer. Let freeze for 2-3 hours.</a:t>
            </a:r>
          </a:p>
          <a:p>
            <a:endParaRPr lang="en-US" i="0" dirty="0"/>
          </a:p>
          <a:p>
            <a:r>
              <a:rPr lang="en-US" i="0" dirty="0"/>
              <a:t>In their student guide, have students complete their predictions for each item in their </a:t>
            </a:r>
            <a:r>
              <a:rPr lang="en-US" b="1" i="0" dirty="0"/>
              <a:t>Draw It! 3B Chilly Predictions </a:t>
            </a:r>
            <a:r>
              <a:rPr lang="en-US" i="0" dirty="0"/>
              <a:t>section on Page 84.</a:t>
            </a:r>
          </a:p>
        </p:txBody>
      </p:sp>
      <p:sp>
        <p:nvSpPr>
          <p:cNvPr id="4" name="Slide Number Placeholder 3">
            <a:extLst>
              <a:ext uri="{FF2B5EF4-FFF2-40B4-BE49-F238E27FC236}">
                <a16:creationId xmlns:a16="http://schemas.microsoft.com/office/drawing/2014/main" id="{BD87A6D5-042E-A704-3998-EA355D340E5E}"/>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46983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879E-F1A4-6072-C381-877728D9E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8C1C3-20AA-AB60-1028-0420EFFA8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F6FF6-4824-2A4C-EB23-27279B45609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7F53A402-DAFA-3FFC-26E6-78FE3CF5E850}"/>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7450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2E55-F7D8-4855-64E1-81BE0B099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82045-3C83-8306-5E71-CB540D4AB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DBD70-7E5E-3674-A97C-4992B5E1BA96}"/>
              </a:ext>
            </a:extLst>
          </p:cNvPr>
          <p:cNvSpPr>
            <a:spLocks noGrp="1"/>
          </p:cNvSpPr>
          <p:nvPr>
            <p:ph type="body" idx="1"/>
          </p:nvPr>
        </p:nvSpPr>
        <p:spPr/>
        <p:txBody>
          <a:bodyPr/>
          <a:lstStyle/>
          <a:p>
            <a:r>
              <a:rPr lang="en-US" i="0" dirty="0"/>
              <a:t>(Possible student answers: heat, fire, warmth.)</a:t>
            </a:r>
          </a:p>
        </p:txBody>
      </p:sp>
      <p:sp>
        <p:nvSpPr>
          <p:cNvPr id="4" name="Slide Number Placeholder 3">
            <a:extLst>
              <a:ext uri="{FF2B5EF4-FFF2-40B4-BE49-F238E27FC236}">
                <a16:creationId xmlns:a16="http://schemas.microsoft.com/office/drawing/2014/main" id="{0195C2BA-81CA-57B3-C030-95F2E8423830}"/>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27958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D5B66-95F7-4451-2B5C-63526F20D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35F79-A611-F9C8-B76E-4CE2FBD9C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6EE12-A8A4-EF57-8154-01EE04357857}"/>
              </a:ext>
            </a:extLst>
          </p:cNvPr>
          <p:cNvSpPr>
            <a:spLocks noGrp="1"/>
          </p:cNvSpPr>
          <p:nvPr>
            <p:ph type="body" idx="1"/>
          </p:nvPr>
        </p:nvSpPr>
        <p:spPr/>
        <p:txBody>
          <a:bodyPr/>
          <a:lstStyle/>
          <a:p>
            <a:r>
              <a:rPr lang="en-US" i="1" dirty="0"/>
              <a:t>We will also be preparing things to heat up.</a:t>
            </a:r>
          </a:p>
        </p:txBody>
      </p:sp>
      <p:sp>
        <p:nvSpPr>
          <p:cNvPr id="4" name="Slide Number Placeholder 3">
            <a:extLst>
              <a:ext uri="{FF2B5EF4-FFF2-40B4-BE49-F238E27FC236}">
                <a16:creationId xmlns:a16="http://schemas.microsoft.com/office/drawing/2014/main" id="{0B8B6DBC-7AAA-7699-2D7E-B9A18030B56F}"/>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99945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A9977-B1C9-C4E7-E672-94CB95D49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2DFF1-5C0E-8F4E-7646-946F9DE9E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079A1-7C5A-D5E5-E0F9-66D2AE7EDA67}"/>
              </a:ext>
            </a:extLst>
          </p:cNvPr>
          <p:cNvSpPr>
            <a:spLocks noGrp="1"/>
          </p:cNvSpPr>
          <p:nvPr>
            <p:ph type="body" idx="1"/>
          </p:nvPr>
        </p:nvSpPr>
        <p:spPr/>
        <p:txBody>
          <a:bodyPr/>
          <a:lstStyle/>
          <a:p>
            <a:r>
              <a:rPr lang="en-US" i="0" dirty="0"/>
              <a:t>Take a second tray of the same items, such as a water, popcorn, and green leaves. Leave items in full sun for several hours, especially over the hottest part of the day, with a thermometer on the tray. </a:t>
            </a:r>
            <a:r>
              <a:rPr lang="en-US" b="1" i="0" dirty="0"/>
              <a:t>Teacher Note: </a:t>
            </a:r>
            <a:r>
              <a:rPr lang="en-US" i="0" dirty="0"/>
              <a:t>If there is not a warm day, place items into an oven. Heat the items, except the match, for 8 minutes at 400 Fahrenheit. </a:t>
            </a:r>
          </a:p>
        </p:txBody>
      </p:sp>
      <p:sp>
        <p:nvSpPr>
          <p:cNvPr id="4" name="Slide Number Placeholder 3">
            <a:extLst>
              <a:ext uri="{FF2B5EF4-FFF2-40B4-BE49-F238E27FC236}">
                <a16:creationId xmlns:a16="http://schemas.microsoft.com/office/drawing/2014/main" id="{E6B7F79B-67E6-0262-D25F-316BC0C435CD}"/>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7985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C2C5-870B-8C05-4BB6-F740FBBA6D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81B02B-8F91-E893-C6B5-5A37C81AB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339A9-29CB-9F08-F3BF-B540670F214A}"/>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5" name="Footer Placeholder 4">
            <a:extLst>
              <a:ext uri="{FF2B5EF4-FFF2-40B4-BE49-F238E27FC236}">
                <a16:creationId xmlns:a16="http://schemas.microsoft.com/office/drawing/2014/main" id="{7AB54590-0B0F-55F4-B397-0B7803ECA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7CB09-A55F-D0AE-530F-09E5A51FD549}"/>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121350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941B-2F47-1675-F065-83B8C6127B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C53F79-A349-3FDC-27D9-A5AB1B260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A94DC-31D8-CE52-C4D3-D12ED079DBD7}"/>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5" name="Footer Placeholder 4">
            <a:extLst>
              <a:ext uri="{FF2B5EF4-FFF2-40B4-BE49-F238E27FC236}">
                <a16:creationId xmlns:a16="http://schemas.microsoft.com/office/drawing/2014/main" id="{E6BE8D3C-4F83-DAE7-DB1A-F2904732A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34600-74E9-11ED-7CC0-6856BACA8813}"/>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54747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CA18B5-700F-AD9A-9E35-25AC09E6E2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3BD589-F915-F19C-9260-F921640429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79998-4CA8-9FD8-E09F-B0118C462E31}"/>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5" name="Footer Placeholder 4">
            <a:extLst>
              <a:ext uri="{FF2B5EF4-FFF2-40B4-BE49-F238E27FC236}">
                <a16:creationId xmlns:a16="http://schemas.microsoft.com/office/drawing/2014/main" id="{56C19047-F1A9-618B-0004-5E86D94CC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8B587-6FEF-7CCF-7D8F-BB824E80F66D}"/>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96475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F157-AE5E-644A-CBB6-36A7ADD37D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C96B4-6C20-8A8D-67A2-01A7E5C1D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439F5-7D3E-2C63-92B0-888DE08B146B}"/>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5" name="Footer Placeholder 4">
            <a:extLst>
              <a:ext uri="{FF2B5EF4-FFF2-40B4-BE49-F238E27FC236}">
                <a16:creationId xmlns:a16="http://schemas.microsoft.com/office/drawing/2014/main" id="{34E4F70C-E0BD-7196-18CC-9C8F9CD5B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0F65A-178B-B594-254A-486E47DA3A01}"/>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99772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A684-11FA-852F-1548-C7BC78B95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7CBA41-61C8-5F91-19F1-F441B233CA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E1830-525C-FCF3-EBDA-26F52F351B8D}"/>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5" name="Footer Placeholder 4">
            <a:extLst>
              <a:ext uri="{FF2B5EF4-FFF2-40B4-BE49-F238E27FC236}">
                <a16:creationId xmlns:a16="http://schemas.microsoft.com/office/drawing/2014/main" id="{7F7FE493-9BA5-CB66-BB21-E4B511C03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94D0D-8A0D-2EB2-47A6-D974EE4A30A9}"/>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375736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BA6E-F617-768C-400E-192EE563D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BC5A8-9B70-EC01-7899-242C84AB1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037FD0-9B46-B0B3-7DAB-76773D2AB8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156EB6-707D-E67A-C178-20B732E15E0A}"/>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6" name="Footer Placeholder 5">
            <a:extLst>
              <a:ext uri="{FF2B5EF4-FFF2-40B4-BE49-F238E27FC236}">
                <a16:creationId xmlns:a16="http://schemas.microsoft.com/office/drawing/2014/main" id="{C7FC6245-E527-699D-B08D-4E856F998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6280B-F443-76A2-40AD-684E23F583C8}"/>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99720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2635-0E8A-8B8D-0FC0-36E939D85C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98A4A-A450-104D-47B3-4AD0EAE3AF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84C64-495E-0E02-30E6-FE1CB35188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F53C07-A518-DE08-8780-8ABB4AC83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165E13-BBC8-1E28-1847-CDE83323D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AD40A9-46C2-83DF-E0BB-2CCC6A4A345B}"/>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8" name="Footer Placeholder 7">
            <a:extLst>
              <a:ext uri="{FF2B5EF4-FFF2-40B4-BE49-F238E27FC236}">
                <a16:creationId xmlns:a16="http://schemas.microsoft.com/office/drawing/2014/main" id="{B74DDC01-7125-1C21-75B4-2BD80AC77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B687CB-1901-BA16-CC08-DAB3A641097D}"/>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124687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5BC5-9AC6-4E6B-093B-6932BE5173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B3437A-B99D-12F0-53D7-18C498C9346C}"/>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4" name="Footer Placeholder 3">
            <a:extLst>
              <a:ext uri="{FF2B5EF4-FFF2-40B4-BE49-F238E27FC236}">
                <a16:creationId xmlns:a16="http://schemas.microsoft.com/office/drawing/2014/main" id="{E262CDB5-E813-5FEA-41FF-E7B28305EC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CC3DA5-5837-53FA-2FD1-C6683BE92404}"/>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187213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6A18E-3140-88E5-64B6-D35F71DB7FE4}"/>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3" name="Footer Placeholder 2">
            <a:extLst>
              <a:ext uri="{FF2B5EF4-FFF2-40B4-BE49-F238E27FC236}">
                <a16:creationId xmlns:a16="http://schemas.microsoft.com/office/drawing/2014/main" id="{C1C8DB5E-6EBF-BE20-023A-13D398AF2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D63AD2-04B4-1E97-327C-5855B761F224}"/>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57538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A39D-7D55-4D50-849B-D85AF55B2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72A299-541F-B523-E4C7-BA38EA46F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1B6B5C-A29C-320E-E3AD-EBE66968C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AA94E-902C-944A-0C08-A3EF47720253}"/>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6" name="Footer Placeholder 5">
            <a:extLst>
              <a:ext uri="{FF2B5EF4-FFF2-40B4-BE49-F238E27FC236}">
                <a16:creationId xmlns:a16="http://schemas.microsoft.com/office/drawing/2014/main" id="{43704B3B-3FF1-3696-DFAE-80C9BBF64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797FD-C260-FFFE-7A46-E145AB8755D1}"/>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53042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9C2A-A2DA-7D46-9C3F-286DEDE2A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272CEA-802D-5194-F6B2-182A3C446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0D3303-0CE2-2CF2-6E9D-F091488D7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91272-EAC3-FCC5-9521-22C716FFE9EE}"/>
              </a:ext>
            </a:extLst>
          </p:cNvPr>
          <p:cNvSpPr>
            <a:spLocks noGrp="1"/>
          </p:cNvSpPr>
          <p:nvPr>
            <p:ph type="dt" sz="half" idx="10"/>
          </p:nvPr>
        </p:nvSpPr>
        <p:spPr/>
        <p:txBody>
          <a:bodyPr/>
          <a:lstStyle/>
          <a:p>
            <a:fld id="{AB2F3753-BFD6-42EA-89E9-4430C174CB22}" type="datetimeFigureOut">
              <a:rPr lang="en-US" smtClean="0"/>
              <a:t>8/27/2025</a:t>
            </a:fld>
            <a:endParaRPr lang="en-US"/>
          </a:p>
        </p:txBody>
      </p:sp>
      <p:sp>
        <p:nvSpPr>
          <p:cNvPr id="6" name="Footer Placeholder 5">
            <a:extLst>
              <a:ext uri="{FF2B5EF4-FFF2-40B4-BE49-F238E27FC236}">
                <a16:creationId xmlns:a16="http://schemas.microsoft.com/office/drawing/2014/main" id="{8C08950F-3F9E-443B-A4C0-B50DE697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EBA5D-AAE8-BB70-EEE5-329DBBD6D646}"/>
              </a:ext>
            </a:extLst>
          </p:cNvPr>
          <p:cNvSpPr>
            <a:spLocks noGrp="1"/>
          </p:cNvSpPr>
          <p:nvPr>
            <p:ph type="sldNum" sz="quarter" idx="12"/>
          </p:nvPr>
        </p:nvSpPr>
        <p:spPr/>
        <p:txBody>
          <a:bodyPr/>
          <a:lstStyle/>
          <a:p>
            <a:fld id="{01C00DC4-20AF-4F0A-A5CF-28470C25DB3E}" type="slidenum">
              <a:rPr lang="en-US" smtClean="0"/>
              <a:t>‹#›</a:t>
            </a:fld>
            <a:endParaRPr lang="en-US"/>
          </a:p>
        </p:txBody>
      </p:sp>
    </p:spTree>
    <p:extLst>
      <p:ext uri="{BB962C8B-B14F-4D97-AF65-F5344CB8AC3E}">
        <p14:creationId xmlns:p14="http://schemas.microsoft.com/office/powerpoint/2010/main" val="399826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83809B-E7AF-B087-9491-9F3E6E489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659E1-9795-774B-A957-C195BA0D3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6E19F-B1E6-82D7-3C3F-8D3C3C52B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2F3753-BFD6-42EA-89E9-4430C174CB22}" type="datetimeFigureOut">
              <a:rPr lang="en-US" smtClean="0"/>
              <a:t>8/27/2025</a:t>
            </a:fld>
            <a:endParaRPr lang="en-US"/>
          </a:p>
        </p:txBody>
      </p:sp>
      <p:sp>
        <p:nvSpPr>
          <p:cNvPr id="5" name="Footer Placeholder 4">
            <a:extLst>
              <a:ext uri="{FF2B5EF4-FFF2-40B4-BE49-F238E27FC236}">
                <a16:creationId xmlns:a16="http://schemas.microsoft.com/office/drawing/2014/main" id="{953140EB-7058-C447-58B1-B1CC24ECC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E5201D4-672E-17E8-818B-EF3D592DA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C00DC4-20AF-4F0A-A5CF-28470C25DB3E}" type="slidenum">
              <a:rPr lang="en-US" smtClean="0"/>
              <a:t>‹#›</a:t>
            </a:fld>
            <a:endParaRPr lang="en-US"/>
          </a:p>
        </p:txBody>
      </p:sp>
    </p:spTree>
    <p:extLst>
      <p:ext uri="{BB962C8B-B14F-4D97-AF65-F5344CB8AC3E}">
        <p14:creationId xmlns:p14="http://schemas.microsoft.com/office/powerpoint/2010/main" val="177057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pNXutCj3TH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ECAA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D88B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658250" y="2943128"/>
            <a:ext cx="739718" cy="4401690"/>
          </a:xfrm>
          <a:prstGeom prst="snip2Same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3B: Hot and Cold Changes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E7B3-7CAD-A6DD-3933-5787478029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A0B99E-DE7A-B46F-D696-CF4438935B4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7D3AFF5-FF62-7AC4-1430-9D5775E6356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E4F8DB3E-E318-25C4-B758-8A19933C4DD2}"/>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6E93C8BF-47F6-6AA9-9982-564E2879DE5D}"/>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261EF7-EECA-B8A5-0774-324AA585F3A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5F2178EF-E822-7F02-C428-D24FB7FF20DE}"/>
              </a:ext>
            </a:extLst>
          </p:cNvPr>
          <p:cNvSpPr txBox="1"/>
          <p:nvPr/>
        </p:nvSpPr>
        <p:spPr>
          <a:xfrm>
            <a:off x="834142" y="946123"/>
            <a:ext cx="10523715" cy="4524315"/>
          </a:xfrm>
          <a:prstGeom prst="rect">
            <a:avLst/>
          </a:prstGeom>
          <a:noFill/>
        </p:spPr>
        <p:txBody>
          <a:bodyPr wrap="square">
            <a:spAutoFit/>
          </a:bodyPr>
          <a:lstStyle/>
          <a:p>
            <a:pPr algn="ctr"/>
            <a:r>
              <a:rPr lang="en-US" sz="4800" dirty="0">
                <a:latin typeface="Avenir Next LT Pro" panose="020B0504020202020204" pitchFamily="34" charset="0"/>
              </a:rPr>
              <a:t>How much heat do you think we will we need to create a change in these items? </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is the safest way to heat up these items?</a:t>
            </a:r>
          </a:p>
        </p:txBody>
      </p:sp>
    </p:spTree>
    <p:extLst>
      <p:ext uri="{BB962C8B-B14F-4D97-AF65-F5344CB8AC3E}">
        <p14:creationId xmlns:p14="http://schemas.microsoft.com/office/powerpoint/2010/main" val="82360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A7F1A-A53B-FD08-82F3-8B9715D110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5CA2D9-16D6-7AF8-9F19-81A95A054DF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4236D14-1A5E-5ACD-80BF-BBD5452D1CC0}"/>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4DD370A4-0F8C-8D1C-55BA-82B0A3AF21A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74E3AF1E-D29C-9678-5FD6-85367E6B0836}"/>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AD35E2-30EC-0957-78F6-3BEF1956660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083B8A1A-C8EE-1BAB-681C-96CCFB798B29}"/>
              </a:ext>
            </a:extLst>
          </p:cNvPr>
          <p:cNvSpPr txBox="1"/>
          <p:nvPr/>
        </p:nvSpPr>
        <p:spPr>
          <a:xfrm>
            <a:off x="85344" y="2332106"/>
            <a:ext cx="6965696" cy="1569660"/>
          </a:xfrm>
          <a:prstGeom prst="rect">
            <a:avLst/>
          </a:prstGeom>
          <a:noFill/>
        </p:spPr>
        <p:txBody>
          <a:bodyPr wrap="square">
            <a:spAutoFit/>
          </a:bodyPr>
          <a:lstStyle/>
          <a:p>
            <a:pPr algn="ctr"/>
            <a:r>
              <a:rPr lang="en-US" sz="4800" dirty="0">
                <a:latin typeface="Avenir Next LT Pro" panose="020B0504020202020204" pitchFamily="34" charset="0"/>
              </a:rPr>
              <a:t>Complete your </a:t>
            </a:r>
            <a:r>
              <a:rPr lang="en-US" sz="4800" b="1" dirty="0">
                <a:latin typeface="Avenir Next LT Pro" panose="020B0504020202020204" pitchFamily="34" charset="0"/>
              </a:rPr>
              <a:t>predictions</a:t>
            </a:r>
            <a:r>
              <a:rPr lang="en-US" sz="4800" dirty="0">
                <a:latin typeface="Avenir Next LT Pro" panose="020B0504020202020204" pitchFamily="34" charset="0"/>
              </a:rPr>
              <a:t>.</a:t>
            </a:r>
          </a:p>
        </p:txBody>
      </p:sp>
      <p:pic>
        <p:nvPicPr>
          <p:cNvPr id="7" name="Picture 6" descr="Graphical user interface, application&#10;&#10;AI-generated content may be incorrect.">
            <a:extLst>
              <a:ext uri="{FF2B5EF4-FFF2-40B4-BE49-F238E27FC236}">
                <a16:creationId xmlns:a16="http://schemas.microsoft.com/office/drawing/2014/main" id="{001AF6AA-F441-58E1-8DF9-A05941B12BB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6480" y="69175"/>
            <a:ext cx="4710176" cy="6095522"/>
          </a:xfrm>
          <a:prstGeom prst="rect">
            <a:avLst/>
          </a:prstGeom>
          <a:ln>
            <a:solidFill>
              <a:schemeClr val="tx1"/>
            </a:solidFill>
          </a:ln>
        </p:spPr>
      </p:pic>
    </p:spTree>
    <p:extLst>
      <p:ext uri="{BB962C8B-B14F-4D97-AF65-F5344CB8AC3E}">
        <p14:creationId xmlns:p14="http://schemas.microsoft.com/office/powerpoint/2010/main" val="100191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80B9D-319C-70FD-DDBE-47BD64B162A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8AF10F-3A93-D81E-8D2B-479EA3C332D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DDA6BD8-CBD8-1BEA-50EA-93434C75B44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00B4D56D-3070-0F0B-FE1B-4E0125C6C955}"/>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23EC65FB-29E1-080F-742F-FCDDDFD58762}"/>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B46166-39C9-E823-9FA7-418E41AED74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F250FF00-BCDD-B6D9-9D16-A314C47AB4AA}"/>
              </a:ext>
            </a:extLst>
          </p:cNvPr>
          <p:cNvSpPr txBox="1"/>
          <p:nvPr/>
        </p:nvSpPr>
        <p:spPr>
          <a:xfrm>
            <a:off x="846499" y="912115"/>
            <a:ext cx="10499002" cy="4524315"/>
          </a:xfrm>
          <a:prstGeom prst="rect">
            <a:avLst/>
          </a:prstGeom>
          <a:noFill/>
        </p:spPr>
        <p:txBody>
          <a:bodyPr wrap="square" lIns="91440" tIns="45720" rIns="91440" bIns="45720" anchor="t">
            <a:spAutoFit/>
          </a:bodyPr>
          <a:lstStyle/>
          <a:p>
            <a:pPr algn="ctr"/>
            <a:r>
              <a:rPr lang="en-US" sz="4800" dirty="0">
                <a:latin typeface="Avenir Next LT Pro" panose="020B0504020202020204" pitchFamily="34" charset="0"/>
              </a:rPr>
              <a:t>What was the temperature outside and how is it different from the temperature in the freezer?</a:t>
            </a:r>
          </a:p>
          <a:p>
            <a:pPr algn="ctr"/>
            <a:endParaRPr lang="en-US" sz="4800" dirty="0">
              <a:latin typeface="Avenir Next LT Pro" panose="020B0504020202020204" pitchFamily="34" charset="0"/>
            </a:endParaRPr>
          </a:p>
          <a:p>
            <a:pPr algn="ctr"/>
            <a:r>
              <a:rPr lang="en-US" sz="4800" dirty="0">
                <a:latin typeface="Avenir Next LT Pro"/>
              </a:rPr>
              <a:t>How do we know the sun produces heat?</a:t>
            </a:r>
          </a:p>
        </p:txBody>
      </p:sp>
    </p:spTree>
    <p:extLst>
      <p:ext uri="{BB962C8B-B14F-4D97-AF65-F5344CB8AC3E}">
        <p14:creationId xmlns:p14="http://schemas.microsoft.com/office/powerpoint/2010/main" val="202498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58540-29EC-1B82-861C-A28474B848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6EE7AB-0D0A-F332-BC28-A659EEE5460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ACDD2B0-D724-F683-7212-583E64AA8183}"/>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019E59A7-566D-C29F-5D67-8D0ED97C3F0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9FC3886F-9F5B-514A-CE01-913B5F223D42}"/>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71AFE5-9BD9-26DB-AF39-39DE5DD280C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917F738D-66AD-670C-AC6B-369C04C73E8B}"/>
              </a:ext>
            </a:extLst>
          </p:cNvPr>
          <p:cNvSpPr txBox="1"/>
          <p:nvPr/>
        </p:nvSpPr>
        <p:spPr>
          <a:xfrm>
            <a:off x="1983036" y="2024456"/>
            <a:ext cx="8225927" cy="2308324"/>
          </a:xfrm>
          <a:prstGeom prst="rect">
            <a:avLst/>
          </a:prstGeom>
          <a:noFill/>
        </p:spPr>
        <p:txBody>
          <a:bodyPr wrap="square">
            <a:spAutoFit/>
          </a:bodyPr>
          <a:lstStyle/>
          <a:p>
            <a:pPr algn="ctr"/>
            <a:r>
              <a:rPr lang="en-US" sz="4800" dirty="0">
                <a:latin typeface="Avenir Next LT Pro" panose="020B0504020202020204" pitchFamily="34" charset="0"/>
              </a:rPr>
              <a:t>How much heat do you think we will need to create a change in these items?</a:t>
            </a:r>
          </a:p>
        </p:txBody>
      </p:sp>
    </p:spTree>
    <p:extLst>
      <p:ext uri="{BB962C8B-B14F-4D97-AF65-F5344CB8AC3E}">
        <p14:creationId xmlns:p14="http://schemas.microsoft.com/office/powerpoint/2010/main" val="80104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BD8D7-FE79-51E9-A96F-8C96082C34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B64D7D-0B1F-607B-D8DE-891157B21CF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99D3381-ACA1-206A-71EE-92596CE1DBF7}"/>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0B925B36-DFAD-4566-6957-E2FD7E6BB851}"/>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8494986E-DDE8-9D19-3533-E06D92DD5D88}"/>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F763E6-27BA-B35E-9D52-B8DD07BCF00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968923DE-971C-A106-736A-466349CE3BBD}"/>
              </a:ext>
            </a:extLst>
          </p:cNvPr>
          <p:cNvSpPr txBox="1"/>
          <p:nvPr/>
        </p:nvSpPr>
        <p:spPr>
          <a:xfrm>
            <a:off x="8353045" y="1563769"/>
            <a:ext cx="3505200" cy="3046988"/>
          </a:xfrm>
          <a:prstGeom prst="rect">
            <a:avLst/>
          </a:prstGeom>
          <a:noFill/>
        </p:spPr>
        <p:txBody>
          <a:bodyPr wrap="square">
            <a:spAutoFit/>
          </a:bodyPr>
          <a:lstStyle/>
          <a:p>
            <a:pPr algn="ctr"/>
            <a:r>
              <a:rPr lang="en-US" sz="4800" dirty="0">
                <a:latin typeface="Avenir Next LT Pro" panose="020B0504020202020204" pitchFamily="34" charset="0"/>
              </a:rPr>
              <a:t>Complete the </a:t>
            </a:r>
            <a:r>
              <a:rPr lang="en-US" sz="4800" i="1" dirty="0">
                <a:latin typeface="Avenir Next LT Pro" panose="020B0504020202020204" pitchFamily="34" charset="0"/>
              </a:rPr>
              <a:t>My Results </a:t>
            </a:r>
            <a:r>
              <a:rPr lang="en-US" sz="4800" dirty="0">
                <a:latin typeface="Avenir Next LT Pro" panose="020B0504020202020204" pitchFamily="34" charset="0"/>
              </a:rPr>
              <a:t>section.</a:t>
            </a:r>
          </a:p>
        </p:txBody>
      </p:sp>
      <p:pic>
        <p:nvPicPr>
          <p:cNvPr id="3" name="Picture 2" descr="Graphical user interface, text, application&#10;&#10;AI-generated content may be incorrect.">
            <a:extLst>
              <a:ext uri="{FF2B5EF4-FFF2-40B4-BE49-F238E27FC236}">
                <a16:creationId xmlns:a16="http://schemas.microsoft.com/office/drawing/2014/main" id="{6A322C64-C66C-FEC4-2A56-50D4EB5C371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493280"/>
            <a:ext cx="4008884" cy="5187967"/>
          </a:xfrm>
          <a:prstGeom prst="rect">
            <a:avLst/>
          </a:prstGeom>
          <a:ln>
            <a:solidFill>
              <a:schemeClr val="tx1"/>
            </a:solidFill>
          </a:ln>
        </p:spPr>
      </p:pic>
      <p:pic>
        <p:nvPicPr>
          <p:cNvPr id="7" name="Picture 6" descr="Graphical user interface, application&#10;&#10;AI-generated content may be incorrect.">
            <a:extLst>
              <a:ext uri="{FF2B5EF4-FFF2-40B4-BE49-F238E27FC236}">
                <a16:creationId xmlns:a16="http://schemas.microsoft.com/office/drawing/2014/main" id="{27DE49E4-439E-BE02-6828-847BB88F4E3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09206" y="493280"/>
            <a:ext cx="4008884" cy="5187967"/>
          </a:xfrm>
          <a:prstGeom prst="rect">
            <a:avLst/>
          </a:prstGeom>
          <a:ln>
            <a:solidFill>
              <a:schemeClr val="tx1"/>
            </a:solidFill>
          </a:ln>
        </p:spPr>
      </p:pic>
    </p:spTree>
    <p:extLst>
      <p:ext uri="{BB962C8B-B14F-4D97-AF65-F5344CB8AC3E}">
        <p14:creationId xmlns:p14="http://schemas.microsoft.com/office/powerpoint/2010/main" val="227219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9313-32EB-4B27-92C4-EAFE312B84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BFADE1-4079-46A2-4EFC-72452A24B61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B34DA25-27D9-CEA9-B772-3084AEB1014D}"/>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45C877DD-B4ED-60C3-68E8-E65D06C4055A}"/>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1EB8B91C-0C29-CD20-E700-DC36A0EE9541}"/>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FB4AC9-662D-A714-AEBA-716AD660785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1A5E8BE9-428C-5769-D7E3-E5785F37D034}"/>
              </a:ext>
            </a:extLst>
          </p:cNvPr>
          <p:cNvSpPr txBox="1"/>
          <p:nvPr/>
        </p:nvSpPr>
        <p:spPr>
          <a:xfrm>
            <a:off x="757435" y="1592470"/>
            <a:ext cx="4382975" cy="3046988"/>
          </a:xfrm>
          <a:prstGeom prst="rect">
            <a:avLst/>
          </a:prstGeom>
          <a:noFill/>
        </p:spPr>
        <p:txBody>
          <a:bodyPr wrap="square">
            <a:spAutoFit/>
          </a:bodyPr>
          <a:lstStyle/>
          <a:p>
            <a:pPr algn="ctr"/>
            <a:r>
              <a:rPr lang="en-US" sz="4800" dirty="0">
                <a:latin typeface="Avenir Next LT Pro" panose="020B0504020202020204" pitchFamily="34" charset="0"/>
              </a:rPr>
              <a:t>Brainstorm some other safe ways to heat items.</a:t>
            </a:r>
          </a:p>
        </p:txBody>
      </p:sp>
      <p:pic>
        <p:nvPicPr>
          <p:cNvPr id="5122" name="Picture 2" descr="stove001">
            <a:extLst>
              <a:ext uri="{FF2B5EF4-FFF2-40B4-BE49-F238E27FC236}">
                <a16:creationId xmlns:a16="http://schemas.microsoft.com/office/drawing/2014/main" id="{7073ECCD-363A-1B28-6D53-6F3A3393DEA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410815" y="0"/>
            <a:ext cx="6781185"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3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6F39-CF8A-7BC2-8688-3470985806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B0B54C-B770-AC3F-6AF4-186A737A8BC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F1DCDEB-91AC-EE49-667E-E793C2C2CEC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BBB7CBF7-C529-A3FA-03AE-A38A8432A2B0}"/>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1DB71B16-342A-79F6-8021-75E511CDA936}"/>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0EB307-67F4-852B-A385-46A6A8900D8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163983E3-FEBF-61C2-4100-6F91C87EB419}"/>
              </a:ext>
            </a:extLst>
          </p:cNvPr>
          <p:cNvSpPr txBox="1"/>
          <p:nvPr/>
        </p:nvSpPr>
        <p:spPr>
          <a:xfrm>
            <a:off x="1032489" y="1356176"/>
            <a:ext cx="10127022" cy="3785652"/>
          </a:xfrm>
          <a:prstGeom prst="rect">
            <a:avLst/>
          </a:prstGeom>
          <a:noFill/>
        </p:spPr>
        <p:txBody>
          <a:bodyPr wrap="square">
            <a:spAutoFit/>
          </a:bodyPr>
          <a:lstStyle/>
          <a:p>
            <a:pPr algn="ctr"/>
            <a:r>
              <a:rPr lang="en-US" sz="4800" dirty="0">
                <a:latin typeface="Avenir Next LT Pro" panose="020B0504020202020204" pitchFamily="34" charset="0"/>
              </a:rPr>
              <a:t>What are a few </a:t>
            </a:r>
            <a:r>
              <a:rPr lang="en-US" sz="4800" b="1" dirty="0">
                <a:latin typeface="Avenir Next LT Pro" panose="020B0504020202020204" pitchFamily="34" charset="0"/>
              </a:rPr>
              <a:t>patterns</a:t>
            </a:r>
            <a:r>
              <a:rPr lang="en-US" sz="4800" dirty="0">
                <a:latin typeface="Avenir Next LT Pro" panose="020B0504020202020204" pitchFamily="34" charset="0"/>
              </a:rPr>
              <a:t> you are noticing about the heated items?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are the results of they are heated?</a:t>
            </a:r>
          </a:p>
        </p:txBody>
      </p:sp>
    </p:spTree>
    <p:extLst>
      <p:ext uri="{BB962C8B-B14F-4D97-AF65-F5344CB8AC3E}">
        <p14:creationId xmlns:p14="http://schemas.microsoft.com/office/powerpoint/2010/main" val="215748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16E7-444B-60F1-79C6-B2FBAA92D9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BA60C7-2912-6AF5-98EE-DA04E9F0955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439F9C0-8B5D-398D-303B-9E981F402864}"/>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8BE731B3-B914-3676-3729-40EF461C8F39}"/>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33FF8364-1CAA-EE9C-582E-B90694A7D26B}"/>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8A5AB4-A47F-3AE4-E548-A58773144D1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A93177D1-CD26-B909-857E-A451F4D1B82D}"/>
              </a:ext>
            </a:extLst>
          </p:cNvPr>
          <p:cNvSpPr txBox="1"/>
          <p:nvPr/>
        </p:nvSpPr>
        <p:spPr>
          <a:xfrm>
            <a:off x="585719" y="962148"/>
            <a:ext cx="10825672" cy="4401205"/>
          </a:xfrm>
          <a:prstGeom prst="rect">
            <a:avLst/>
          </a:prstGeom>
          <a:noFill/>
        </p:spPr>
        <p:txBody>
          <a:bodyPr wrap="square">
            <a:spAutoFit/>
          </a:bodyPr>
          <a:lstStyle/>
          <a:p>
            <a:pPr algn="ctr"/>
            <a:r>
              <a:rPr lang="en-US" sz="4000" dirty="0">
                <a:latin typeface="Avenir Next LT Pro" panose="020B0504020202020204" pitchFamily="34" charset="0"/>
              </a:rPr>
              <a:t>Once our items returned to room temperature, were they the same as before the freezing process or different? </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How were they the </a:t>
            </a:r>
            <a:r>
              <a:rPr lang="en-US" sz="4000" b="1" dirty="0">
                <a:latin typeface="Avenir Next LT Pro" panose="020B0504020202020204" pitchFamily="34" charset="0"/>
              </a:rPr>
              <a:t>same</a:t>
            </a:r>
            <a:r>
              <a:rPr lang="en-US" sz="4000" dirty="0">
                <a:latin typeface="Avenir Next LT Pro" panose="020B0504020202020204" pitchFamily="34" charset="0"/>
              </a:rPr>
              <a:t>?</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How were they </a:t>
            </a:r>
            <a:r>
              <a:rPr lang="en-US" sz="4000" b="1" dirty="0">
                <a:latin typeface="Avenir Next LT Pro" panose="020B0504020202020204" pitchFamily="34" charset="0"/>
              </a:rPr>
              <a:t>different</a:t>
            </a:r>
            <a:r>
              <a:rPr lang="en-US" sz="4000" dirty="0">
                <a:latin typeface="Avenir Next LT Pro" panose="020B0504020202020204" pitchFamily="34" charset="0"/>
              </a:rPr>
              <a:t>?</a:t>
            </a:r>
          </a:p>
        </p:txBody>
      </p:sp>
    </p:spTree>
    <p:extLst>
      <p:ext uri="{BB962C8B-B14F-4D97-AF65-F5344CB8AC3E}">
        <p14:creationId xmlns:p14="http://schemas.microsoft.com/office/powerpoint/2010/main" val="113949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6396-BA75-325B-1A40-6FDBB6C1C9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43E93F-2DE0-EFAF-C71A-365C6CD4D53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9B5F5A8-DA32-1A42-C8E9-E64AA70E3569}"/>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FEE5B801-DFF9-5363-B82F-A17EB6B81832}"/>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392BEF4E-C312-569C-B733-1531FE5F4500}"/>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0FA2282-53EC-6427-D155-81FED724AC1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9B4E8C2C-E40C-67FC-1D91-7CB9B8D57D39}"/>
              </a:ext>
            </a:extLst>
          </p:cNvPr>
          <p:cNvSpPr txBox="1"/>
          <p:nvPr/>
        </p:nvSpPr>
        <p:spPr>
          <a:xfrm>
            <a:off x="209549" y="2216151"/>
            <a:ext cx="11772902" cy="1569660"/>
          </a:xfrm>
          <a:prstGeom prst="rect">
            <a:avLst/>
          </a:prstGeom>
          <a:noFill/>
        </p:spPr>
        <p:txBody>
          <a:bodyPr wrap="square">
            <a:spAutoFit/>
          </a:bodyPr>
          <a:lstStyle/>
          <a:p>
            <a:pPr algn="ctr"/>
            <a:r>
              <a:rPr lang="en-US" sz="4800" dirty="0">
                <a:latin typeface="Avenir Next LT Pro" panose="020B0504020202020204" pitchFamily="34" charset="0"/>
              </a:rPr>
              <a:t>Which items were the </a:t>
            </a:r>
            <a:r>
              <a:rPr lang="en-US" sz="4800" b="1" dirty="0">
                <a:latin typeface="Avenir Next LT Pro" panose="020B0504020202020204" pitchFamily="34" charset="0"/>
              </a:rPr>
              <a:t>same</a:t>
            </a:r>
            <a:r>
              <a:rPr lang="en-US" sz="4800" dirty="0">
                <a:latin typeface="Avenir Next LT Pro" panose="020B0504020202020204" pitchFamily="34" charset="0"/>
              </a:rPr>
              <a:t> after freezing?</a:t>
            </a:r>
          </a:p>
        </p:txBody>
      </p:sp>
    </p:spTree>
    <p:extLst>
      <p:ext uri="{BB962C8B-B14F-4D97-AF65-F5344CB8AC3E}">
        <p14:creationId xmlns:p14="http://schemas.microsoft.com/office/powerpoint/2010/main" val="138385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F838-3A3D-6F3F-4F85-B5938B9D29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3B7FD5-C2D5-B68A-39E0-10D68D9D8A5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459790B-3B9B-34C5-7405-3D8A024DCB9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AF712974-5962-7657-DCA7-3C61D224956F}"/>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3056FDB3-7DCD-04AE-1083-0B36A991AFD6}"/>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4AFB34-D3C4-1121-5994-7BDD9CFD9B2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C3539728-E420-EB04-E531-B17C6D3AF2B6}"/>
              </a:ext>
            </a:extLst>
          </p:cNvPr>
          <p:cNvSpPr txBox="1"/>
          <p:nvPr/>
        </p:nvSpPr>
        <p:spPr>
          <a:xfrm>
            <a:off x="585719" y="2118647"/>
            <a:ext cx="11013668" cy="1569660"/>
          </a:xfrm>
          <a:prstGeom prst="rect">
            <a:avLst/>
          </a:prstGeom>
          <a:noFill/>
        </p:spPr>
        <p:txBody>
          <a:bodyPr wrap="square">
            <a:spAutoFit/>
          </a:bodyPr>
          <a:lstStyle/>
          <a:p>
            <a:pPr algn="ctr"/>
            <a:r>
              <a:rPr lang="en-US" sz="4800" dirty="0">
                <a:latin typeface="Avenir Next LT Pro" panose="020B0504020202020204" pitchFamily="34" charset="0"/>
              </a:rPr>
              <a:t>Which items were </a:t>
            </a:r>
            <a:r>
              <a:rPr lang="en-US" sz="4800" b="1" dirty="0">
                <a:latin typeface="Avenir Next LT Pro" panose="020B0504020202020204" pitchFamily="34" charset="0"/>
              </a:rPr>
              <a:t>different</a:t>
            </a:r>
            <a:r>
              <a:rPr lang="en-US" sz="4800" dirty="0">
                <a:latin typeface="Avenir Next LT Pro" panose="020B0504020202020204" pitchFamily="34" charset="0"/>
              </a:rPr>
              <a:t>, or changed </a:t>
            </a:r>
            <a:r>
              <a:rPr lang="en-US" sz="4800" b="1" dirty="0">
                <a:latin typeface="Avenir Next LT Pro" panose="020B0504020202020204" pitchFamily="34" charset="0"/>
              </a:rPr>
              <a:t>permanently</a:t>
            </a:r>
            <a:r>
              <a:rPr lang="en-US" sz="4800" dirty="0">
                <a:latin typeface="Avenir Next LT Pro" panose="020B0504020202020204" pitchFamily="34" charset="0"/>
              </a:rPr>
              <a:t>, after freezing?</a:t>
            </a:r>
          </a:p>
        </p:txBody>
      </p:sp>
    </p:spTree>
    <p:extLst>
      <p:ext uri="{BB962C8B-B14F-4D97-AF65-F5344CB8AC3E}">
        <p14:creationId xmlns:p14="http://schemas.microsoft.com/office/powerpoint/2010/main" val="221002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AF7D-93C5-64A3-264B-581465D0686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061AE0-E575-8409-9621-5B79AE6BF4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2938EC-D874-C96A-E7BD-BB68049E7C3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DA48BFAF-440A-7B25-5569-A5C863CB6D92}"/>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Engage</a:t>
            </a:r>
          </a:p>
        </p:txBody>
      </p:sp>
      <p:sp>
        <p:nvSpPr>
          <p:cNvPr id="6" name="Rectangle: Rounded Corners 5">
            <a:extLst>
              <a:ext uri="{FF2B5EF4-FFF2-40B4-BE49-F238E27FC236}">
                <a16:creationId xmlns:a16="http://schemas.microsoft.com/office/drawing/2014/main" id="{27E55310-E2FD-0A3D-7FCC-A636F79CEF35}"/>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D3C3DC-7EEC-CF0A-BEF1-33B0504F996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grpSp>
        <p:nvGrpSpPr>
          <p:cNvPr id="16" name="Group 15">
            <a:extLst>
              <a:ext uri="{FF2B5EF4-FFF2-40B4-BE49-F238E27FC236}">
                <a16:creationId xmlns:a16="http://schemas.microsoft.com/office/drawing/2014/main" id="{6C576EBA-14E4-B4FA-067A-40AE6F3CE478}"/>
              </a:ext>
            </a:extLst>
          </p:cNvPr>
          <p:cNvGrpSpPr/>
          <p:nvPr/>
        </p:nvGrpSpPr>
        <p:grpSpPr>
          <a:xfrm>
            <a:off x="570831" y="2194932"/>
            <a:ext cx="11050337" cy="1566054"/>
            <a:chOff x="570831" y="1382132"/>
            <a:chExt cx="11050337" cy="1566054"/>
          </a:xfrm>
        </p:grpSpPr>
        <p:sp>
          <p:nvSpPr>
            <p:cNvPr id="11" name="TextBox 10">
              <a:extLst>
                <a:ext uri="{FF2B5EF4-FFF2-40B4-BE49-F238E27FC236}">
                  <a16:creationId xmlns:a16="http://schemas.microsoft.com/office/drawing/2014/main" id="{C64D1F27-498A-29CC-6753-8D51DB1C74F9}"/>
                </a:ext>
              </a:extLst>
            </p:cNvPr>
            <p:cNvSpPr txBox="1"/>
            <p:nvPr/>
          </p:nvSpPr>
          <p:spPr>
            <a:xfrm>
              <a:off x="570831" y="1382132"/>
              <a:ext cx="11050337" cy="923330"/>
            </a:xfrm>
            <a:prstGeom prst="rect">
              <a:avLst/>
            </a:prstGeom>
            <a:noFill/>
          </p:spPr>
          <p:txBody>
            <a:bodyPr wrap="square">
              <a:spAutoFit/>
            </a:bodyPr>
            <a:lstStyle/>
            <a:p>
              <a:pPr algn="ctr"/>
              <a:r>
                <a:rPr lang="en-US" sz="5400" b="1" dirty="0">
                  <a:latin typeface="Avenir Next LT Pro" panose="020B0504020202020204" pitchFamily="34" charset="0"/>
                </a:rPr>
                <a:t>View</a:t>
              </a:r>
              <a:r>
                <a:rPr lang="en-US" sz="5400" dirty="0">
                  <a:latin typeface="Avenir Next LT Pro" panose="020B0504020202020204" pitchFamily="34" charset="0"/>
                </a:rPr>
                <a:t> the </a:t>
              </a:r>
              <a:r>
                <a:rPr lang="en-US" sz="5400" i="1" dirty="0">
                  <a:latin typeface="Avenir Next LT Pro" panose="020B0504020202020204" pitchFamily="34" charset="0"/>
                </a:rPr>
                <a:t>Campfire</a:t>
              </a:r>
              <a:r>
                <a:rPr lang="en-US" sz="5400" dirty="0">
                  <a:latin typeface="Avenir Next LT Pro" panose="020B0504020202020204" pitchFamily="34" charset="0"/>
                </a:rPr>
                <a:t> video.</a:t>
              </a:r>
            </a:p>
          </p:txBody>
        </p:sp>
        <p:grpSp>
          <p:nvGrpSpPr>
            <p:cNvPr id="15" name="Group 14">
              <a:extLst>
                <a:ext uri="{FF2B5EF4-FFF2-40B4-BE49-F238E27FC236}">
                  <a16:creationId xmlns:a16="http://schemas.microsoft.com/office/drawing/2014/main" id="{FD1718D3-4DC6-CFBE-CE88-D4498BBA857C}"/>
                </a:ext>
              </a:extLst>
            </p:cNvPr>
            <p:cNvGrpSpPr/>
            <p:nvPr/>
          </p:nvGrpSpPr>
          <p:grpSpPr>
            <a:xfrm>
              <a:off x="4150359" y="2573774"/>
              <a:ext cx="3891280" cy="374412"/>
              <a:chOff x="3048000" y="3244334"/>
              <a:chExt cx="3891280" cy="374412"/>
            </a:xfrm>
          </p:grpSpPr>
          <p:sp>
            <p:nvSpPr>
              <p:cNvPr id="12" name="TextBox 11">
                <a:extLst>
                  <a:ext uri="{FF2B5EF4-FFF2-40B4-BE49-F238E27FC236}">
                    <a16:creationId xmlns:a16="http://schemas.microsoft.com/office/drawing/2014/main" id="{D108D851-798B-2FE8-66E2-EC273D56C0DC}"/>
                  </a:ext>
                </a:extLst>
              </p:cNvPr>
              <p:cNvSpPr txBox="1"/>
              <p:nvPr/>
            </p:nvSpPr>
            <p:spPr>
              <a:xfrm>
                <a:off x="3048000" y="3249414"/>
                <a:ext cx="751840" cy="369332"/>
              </a:xfrm>
              <a:prstGeom prst="rect">
                <a:avLst/>
              </a:prstGeom>
              <a:noFill/>
            </p:spPr>
            <p:txBody>
              <a:bodyPr wrap="square">
                <a:spAutoFit/>
              </a:bodyPr>
              <a:lstStyle/>
              <a:p>
                <a:r>
                  <a:rPr lang="en-US" b="1" dirty="0">
                    <a:latin typeface="Avenir Next LT Pro" panose="020B0504020202020204" pitchFamily="34" charset="0"/>
                  </a:rPr>
                  <a:t>Link:</a:t>
                </a:r>
                <a:endParaRPr lang="en-US" b="1" dirty="0"/>
              </a:p>
            </p:txBody>
          </p:sp>
          <p:sp>
            <p:nvSpPr>
              <p:cNvPr id="14" name="TextBox 13">
                <a:extLst>
                  <a:ext uri="{FF2B5EF4-FFF2-40B4-BE49-F238E27FC236}">
                    <a16:creationId xmlns:a16="http://schemas.microsoft.com/office/drawing/2014/main" id="{84984ECE-F474-D022-5A3D-E61FE02F1D8D}"/>
                  </a:ext>
                </a:extLst>
              </p:cNvPr>
              <p:cNvSpPr txBox="1"/>
              <p:nvPr/>
            </p:nvSpPr>
            <p:spPr>
              <a:xfrm>
                <a:off x="3698240" y="3244334"/>
                <a:ext cx="3241040" cy="369332"/>
              </a:xfrm>
              <a:prstGeom prst="rect">
                <a:avLst/>
              </a:prstGeom>
              <a:noFill/>
            </p:spPr>
            <p:txBody>
              <a:bodyPr wrap="square">
                <a:spAutoFit/>
              </a:bodyPr>
              <a:lstStyle/>
              <a:p>
                <a:r>
                  <a:rPr lang="en-US" dirty="0">
                    <a:hlinkClick r:id="rId3"/>
                  </a:rPr>
                  <a:t>https://youtu.be/pNXutCj3TH8</a:t>
                </a:r>
                <a:r>
                  <a:rPr lang="en-US" dirty="0"/>
                  <a:t> </a:t>
                </a:r>
              </a:p>
            </p:txBody>
          </p:sp>
        </p:grpSp>
      </p:grpSp>
    </p:spTree>
    <p:extLst>
      <p:ext uri="{BB962C8B-B14F-4D97-AF65-F5344CB8AC3E}">
        <p14:creationId xmlns:p14="http://schemas.microsoft.com/office/powerpoint/2010/main" val="60852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75DE4-EB6F-14DC-2F29-F1D32756F0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BF5623-018D-D624-70F9-F0BF0B3C4C7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7CF883A-9725-5E70-6F00-75C49D9493B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07116364-6F72-084B-E166-0ACCBC6BFAE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CCA54D28-8ACE-BF32-FE56-FC1BBD457BE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7CDCA8-A807-EB52-00E3-D7016CF3E61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pic>
        <p:nvPicPr>
          <p:cNvPr id="7" name="Picture 6" descr="Text&#10;&#10;AI-generated content may be incorrect.">
            <a:extLst>
              <a:ext uri="{FF2B5EF4-FFF2-40B4-BE49-F238E27FC236}">
                <a16:creationId xmlns:a16="http://schemas.microsoft.com/office/drawing/2014/main" id="{0B54DD00-5B44-71D0-ADC2-DC5AD3C45E9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51044" cy="6018998"/>
          </a:xfrm>
          <a:prstGeom prst="rect">
            <a:avLst/>
          </a:prstGeom>
          <a:ln>
            <a:solidFill>
              <a:schemeClr val="tx1"/>
            </a:solidFill>
          </a:ln>
        </p:spPr>
      </p:pic>
      <p:pic>
        <p:nvPicPr>
          <p:cNvPr id="8" name="Picture 7" descr="A picture containing text&#10;&#10;AI-generated content may be incorrect.">
            <a:extLst>
              <a:ext uri="{FF2B5EF4-FFF2-40B4-BE49-F238E27FC236}">
                <a16:creationId xmlns:a16="http://schemas.microsoft.com/office/drawing/2014/main" id="{C571DD96-5226-8E59-F8DA-71FA803AD7D4}"/>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76" y="106886"/>
            <a:ext cx="1194816" cy="1205896"/>
          </a:xfrm>
          <a:prstGeom prst="rect">
            <a:avLst/>
          </a:prstGeom>
        </p:spPr>
      </p:pic>
      <p:sp>
        <p:nvSpPr>
          <p:cNvPr id="10" name="TextBox 9">
            <a:extLst>
              <a:ext uri="{FF2B5EF4-FFF2-40B4-BE49-F238E27FC236}">
                <a16:creationId xmlns:a16="http://schemas.microsoft.com/office/drawing/2014/main" id="{142B6528-CBC9-7A1B-0363-B5AA3BB59976}"/>
              </a:ext>
            </a:extLst>
          </p:cNvPr>
          <p:cNvSpPr txBox="1"/>
          <p:nvPr/>
        </p:nvSpPr>
        <p:spPr>
          <a:xfrm>
            <a:off x="4653450" y="325113"/>
            <a:ext cx="6341364" cy="769441"/>
          </a:xfrm>
          <a:prstGeom prst="rect">
            <a:avLst/>
          </a:prstGeom>
          <a:noFill/>
        </p:spPr>
        <p:txBody>
          <a:bodyPr wrap="square">
            <a:spAutoFit/>
          </a:bodyPr>
          <a:lstStyle/>
          <a:p>
            <a:pPr algn="ctr"/>
            <a:r>
              <a:rPr lang="en-US" sz="4400" dirty="0">
                <a:solidFill>
                  <a:schemeClr val="accent2"/>
                </a:solidFill>
                <a:latin typeface="Shadows Into Light Two" panose="02000506000000020004" pitchFamily="2" charset="0"/>
              </a:rPr>
              <a:t>Permanent or Temporary</a:t>
            </a:r>
          </a:p>
        </p:txBody>
      </p:sp>
      <p:sp>
        <p:nvSpPr>
          <p:cNvPr id="3" name="TextBox 2">
            <a:extLst>
              <a:ext uri="{FF2B5EF4-FFF2-40B4-BE49-F238E27FC236}">
                <a16:creationId xmlns:a16="http://schemas.microsoft.com/office/drawing/2014/main" id="{76AD568C-98C7-E708-BD4F-D95739A86576}"/>
              </a:ext>
            </a:extLst>
          </p:cNvPr>
          <p:cNvSpPr txBox="1"/>
          <p:nvPr/>
        </p:nvSpPr>
        <p:spPr>
          <a:xfrm>
            <a:off x="4875076" y="1071063"/>
            <a:ext cx="7231581" cy="5078313"/>
          </a:xfrm>
          <a:prstGeom prst="rect">
            <a:avLst/>
          </a:prstGeom>
          <a:noFill/>
        </p:spPr>
        <p:txBody>
          <a:bodyPr wrap="square">
            <a:spAutoFit/>
          </a:bodyPr>
          <a:lstStyle/>
          <a:p>
            <a:r>
              <a:rPr lang="en-US" dirty="0">
                <a:latin typeface="Avenir Next LT Pro" panose="020B0504020202020204" pitchFamily="34" charset="0"/>
              </a:rPr>
              <a:t>How does water freeze?</a:t>
            </a:r>
          </a:p>
          <a:p>
            <a:endParaRPr lang="en-US" dirty="0">
              <a:latin typeface="Avenir Next LT Pro" panose="020B0504020202020204" pitchFamily="34" charset="0"/>
            </a:endParaRPr>
          </a:p>
          <a:p>
            <a:r>
              <a:rPr lang="en-US" dirty="0">
                <a:latin typeface="Avenir Next LT Pro" panose="020B0504020202020204" pitchFamily="34" charset="0"/>
              </a:rPr>
              <a:t>It does do by getting really, really cold.</a:t>
            </a:r>
          </a:p>
          <a:p>
            <a:endParaRPr lang="en-US" dirty="0">
              <a:latin typeface="Avenir Next LT Pro" panose="020B0504020202020204" pitchFamily="34" charset="0"/>
            </a:endParaRPr>
          </a:p>
          <a:p>
            <a:r>
              <a:rPr lang="en-US" dirty="0">
                <a:latin typeface="Avenir Next LT Pro" panose="020B0504020202020204" pitchFamily="34" charset="0"/>
              </a:rPr>
              <a:t>How does a log start to burn?</a:t>
            </a:r>
          </a:p>
          <a:p>
            <a:endParaRPr lang="en-US" dirty="0">
              <a:latin typeface="Avenir Next LT Pro" panose="020B0504020202020204" pitchFamily="34" charset="0"/>
            </a:endParaRPr>
          </a:p>
          <a:p>
            <a:r>
              <a:rPr lang="en-US" dirty="0">
                <a:latin typeface="Avenir Next LT Pro" panose="020B0504020202020204" pitchFamily="34" charset="0"/>
              </a:rPr>
              <a:t>It turns black and gets too hot to hold.</a:t>
            </a:r>
          </a:p>
          <a:p>
            <a:br>
              <a:rPr lang="en-US" dirty="0">
                <a:latin typeface="Avenir Next LT Pro" panose="020B0504020202020204" pitchFamily="34" charset="0"/>
              </a:rPr>
            </a:br>
            <a:r>
              <a:rPr lang="en-US" dirty="0">
                <a:latin typeface="Avenir Next LT Pro" panose="020B0504020202020204" pitchFamily="34" charset="0"/>
              </a:rPr>
              <a:t>Some changes are forever and some are not.</a:t>
            </a:r>
          </a:p>
          <a:p>
            <a:endParaRPr lang="en-US" dirty="0">
              <a:latin typeface="Avenir Next LT Pro" panose="020B0504020202020204" pitchFamily="34" charset="0"/>
            </a:endParaRPr>
          </a:p>
          <a:p>
            <a:r>
              <a:rPr lang="en-US" dirty="0">
                <a:latin typeface="Avenir Next LT Pro" panose="020B0504020202020204" pitchFamily="34" charset="0"/>
              </a:rPr>
              <a:t>Water freezes and melts back.</a:t>
            </a:r>
          </a:p>
          <a:p>
            <a:endParaRPr lang="en-US" dirty="0">
              <a:latin typeface="Avenir Next LT Pro" panose="020B0504020202020204" pitchFamily="34" charset="0"/>
            </a:endParaRPr>
          </a:p>
          <a:p>
            <a:r>
              <a:rPr lang="en-US" dirty="0">
                <a:latin typeface="Avenir Next LT Pro" panose="020B0504020202020204" pitchFamily="34" charset="0"/>
              </a:rPr>
              <a:t>Some changes like this are </a:t>
            </a:r>
            <a:r>
              <a:rPr lang="en-US" b="1" dirty="0">
                <a:latin typeface="Avenir Next LT Pro" panose="020B0504020202020204" pitchFamily="34" charset="0"/>
              </a:rPr>
              <a:t>permanent.</a:t>
            </a:r>
          </a:p>
          <a:p>
            <a:endParaRPr lang="en-US" dirty="0">
              <a:latin typeface="Avenir Next LT Pro" panose="020B0504020202020204" pitchFamily="34" charset="0"/>
            </a:endParaRPr>
          </a:p>
          <a:p>
            <a:r>
              <a:rPr lang="en-US" dirty="0">
                <a:latin typeface="Avenir Next LT Pro" panose="020B0504020202020204" pitchFamily="34" charset="0"/>
              </a:rPr>
              <a:t>That means they stay that way always.</a:t>
            </a:r>
          </a:p>
          <a:p>
            <a:endParaRPr lang="en-US" dirty="0">
              <a:latin typeface="Avenir Next LT Pro" panose="020B0504020202020204" pitchFamily="34" charset="0"/>
            </a:endParaRPr>
          </a:p>
          <a:p>
            <a:r>
              <a:rPr lang="en-US" dirty="0">
                <a:latin typeface="Avenir Next LT Pro" panose="020B0504020202020204" pitchFamily="34" charset="0"/>
              </a:rPr>
              <a:t>Some changes are just </a:t>
            </a:r>
            <a:r>
              <a:rPr lang="en-US" b="1" dirty="0">
                <a:latin typeface="Avenir Next LT Pro" panose="020B0504020202020204" pitchFamily="34" charset="0"/>
              </a:rPr>
              <a:t>temporary</a:t>
            </a:r>
            <a:r>
              <a:rPr lang="en-US" dirty="0">
                <a:latin typeface="Avenir Next LT Pro" panose="020B0504020202020204" pitchFamily="34" charset="0"/>
              </a:rPr>
              <a:t>, and last for minutes or hours or days.</a:t>
            </a:r>
          </a:p>
        </p:txBody>
      </p:sp>
    </p:spTree>
    <p:extLst>
      <p:ext uri="{BB962C8B-B14F-4D97-AF65-F5344CB8AC3E}">
        <p14:creationId xmlns:p14="http://schemas.microsoft.com/office/powerpoint/2010/main" val="334696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1523-6981-8846-76B2-D1788FBC25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DABF7A2-3F85-EFB3-8842-E695CDE6DF2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AF58891-C058-084F-D9EB-2472D27FC15F}"/>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5D352C93-B625-2CFC-9C4F-4220EB72DDC8}"/>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EB763CD4-E956-0DDC-EBEE-5BE32804211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F3202D-31A5-1098-F8F4-D5FC78DF2CA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pic>
        <p:nvPicPr>
          <p:cNvPr id="11" name="Picture 10" descr="Diagram, text&#10;&#10;AI-generated content may be incorrect.">
            <a:extLst>
              <a:ext uri="{FF2B5EF4-FFF2-40B4-BE49-F238E27FC236}">
                <a16:creationId xmlns:a16="http://schemas.microsoft.com/office/drawing/2014/main" id="{6669943B-5325-7B16-B758-8BC400781B6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810776" y="349322"/>
            <a:ext cx="6570448" cy="5270642"/>
          </a:xfrm>
          <a:prstGeom prst="rect">
            <a:avLst/>
          </a:prstGeom>
        </p:spPr>
      </p:pic>
    </p:spTree>
    <p:extLst>
      <p:ext uri="{BB962C8B-B14F-4D97-AF65-F5344CB8AC3E}">
        <p14:creationId xmlns:p14="http://schemas.microsoft.com/office/powerpoint/2010/main" val="2297437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8E7D5-FB78-62FF-D96D-75CBBB06CF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0221B4-35AC-39C9-12DA-9E19D53B750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1E526EF-01AC-ADAA-CA6C-3CF1333B2F10}"/>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A2BA76CB-7A98-1CA5-3134-5D23EB9F814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B5DCD191-0EDA-233B-D584-195B3A3D5C0B}"/>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AC51E8-DBB2-4AAC-B779-FEEDAC35953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FED53903-3048-CF9D-F09E-8A3BAE052F91}"/>
              </a:ext>
            </a:extLst>
          </p:cNvPr>
          <p:cNvSpPr txBox="1"/>
          <p:nvPr/>
        </p:nvSpPr>
        <p:spPr>
          <a:xfrm>
            <a:off x="975558" y="1938849"/>
            <a:ext cx="10240884" cy="2308324"/>
          </a:xfrm>
          <a:prstGeom prst="rect">
            <a:avLst/>
          </a:prstGeom>
          <a:noFill/>
        </p:spPr>
        <p:txBody>
          <a:bodyPr wrap="square">
            <a:spAutoFit/>
          </a:bodyPr>
          <a:lstStyle/>
          <a:p>
            <a:pPr algn="ctr"/>
            <a:r>
              <a:rPr lang="en-US" sz="4800" b="1" dirty="0">
                <a:latin typeface="Avenir Next LT Pro" panose="020B0504020202020204" pitchFamily="34" charset="0"/>
              </a:rPr>
              <a:t>Reversible</a:t>
            </a:r>
            <a:r>
              <a:rPr lang="en-US" sz="4800" dirty="0">
                <a:latin typeface="Avenir Next LT Pro" panose="020B0504020202020204" pitchFamily="34" charset="0"/>
              </a:rPr>
              <a:t> is when something changes back to how it was before so its change was </a:t>
            </a:r>
            <a:r>
              <a:rPr lang="en-US" sz="4800" b="1" dirty="0">
                <a:latin typeface="Avenir Next LT Pro" panose="020B0504020202020204" pitchFamily="34" charset="0"/>
              </a:rPr>
              <a:t>temporary</a:t>
            </a:r>
            <a:r>
              <a:rPr lang="en-US" sz="4800" dirty="0">
                <a:latin typeface="Avenir Next LT Pro" panose="020B0504020202020204" pitchFamily="34" charset="0"/>
              </a:rPr>
              <a:t>.</a:t>
            </a:r>
          </a:p>
        </p:txBody>
      </p:sp>
    </p:spTree>
    <p:extLst>
      <p:ext uri="{BB962C8B-B14F-4D97-AF65-F5344CB8AC3E}">
        <p14:creationId xmlns:p14="http://schemas.microsoft.com/office/powerpoint/2010/main" val="379168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28DF2-D7BD-E7C8-F3E7-32DF1B4CB0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8D99BC-A0D2-46BF-F965-0755D305CDF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49BEC61-947C-1381-5923-F9382E767A7F}"/>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F011C749-BED1-D1FF-8732-E334DCC0E84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A5882CA2-E67C-429C-3453-087DB78E36D2}"/>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EC8D3F-88B9-CB26-F19D-7387F9D1A1D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9079B5ED-F2D0-6077-E9AD-01552393BD27}"/>
              </a:ext>
            </a:extLst>
          </p:cNvPr>
          <p:cNvSpPr txBox="1"/>
          <p:nvPr/>
        </p:nvSpPr>
        <p:spPr>
          <a:xfrm>
            <a:off x="975558" y="1653753"/>
            <a:ext cx="10240884" cy="3046988"/>
          </a:xfrm>
          <a:prstGeom prst="rect">
            <a:avLst/>
          </a:prstGeom>
          <a:noFill/>
        </p:spPr>
        <p:txBody>
          <a:bodyPr wrap="square">
            <a:spAutoFit/>
          </a:bodyPr>
          <a:lstStyle/>
          <a:p>
            <a:pPr algn="ctr"/>
            <a:r>
              <a:rPr lang="en-US" sz="4800" dirty="0">
                <a:latin typeface="Avenir Next LT Pro" panose="020B0504020202020204" pitchFamily="34" charset="0"/>
              </a:rPr>
              <a:t>Did anything in our experiment return to its previous condition after freezing and returning to room temperature?</a:t>
            </a:r>
          </a:p>
        </p:txBody>
      </p:sp>
    </p:spTree>
    <p:extLst>
      <p:ext uri="{BB962C8B-B14F-4D97-AF65-F5344CB8AC3E}">
        <p14:creationId xmlns:p14="http://schemas.microsoft.com/office/powerpoint/2010/main" val="4241059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9F67-A4C2-F2A7-8C2B-0D117046BB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29F2EA-FE13-4968-DE41-4A52CDCA699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EBE8BFD-ED8C-7165-7057-AEE7EF89F127}"/>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D32E0C1F-A374-233E-15CF-A13E4E81FF5D}"/>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36BD7DDD-473E-2B52-C9B5-F048B73E39DA}"/>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810ED2-37B6-1843-E31C-F78BBEB1EC7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3AC46EDA-E041-6D8D-E0AB-333357CEFD24}"/>
              </a:ext>
            </a:extLst>
          </p:cNvPr>
          <p:cNvSpPr txBox="1"/>
          <p:nvPr/>
        </p:nvSpPr>
        <p:spPr>
          <a:xfrm>
            <a:off x="975558" y="1920881"/>
            <a:ext cx="10240884" cy="2308324"/>
          </a:xfrm>
          <a:prstGeom prst="rect">
            <a:avLst/>
          </a:prstGeom>
          <a:noFill/>
        </p:spPr>
        <p:txBody>
          <a:bodyPr wrap="square">
            <a:spAutoFit/>
          </a:bodyPr>
          <a:lstStyle/>
          <a:p>
            <a:pPr algn="ctr"/>
            <a:r>
              <a:rPr lang="en-US" sz="4800" dirty="0">
                <a:latin typeface="Avenir Next LT Pro" panose="020B0504020202020204" pitchFamily="34" charset="0"/>
              </a:rPr>
              <a:t>What did not return to its previous condition after freezing and returning to room temperature?</a:t>
            </a:r>
          </a:p>
        </p:txBody>
      </p:sp>
    </p:spTree>
    <p:extLst>
      <p:ext uri="{BB962C8B-B14F-4D97-AF65-F5344CB8AC3E}">
        <p14:creationId xmlns:p14="http://schemas.microsoft.com/office/powerpoint/2010/main" val="232586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217D0-5779-65A5-AFE6-99AE0DBCC1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0CB4093-F834-3012-EE9F-1FAF72F967D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F448A66-14B9-AE42-C398-CEF7FC99C677}"/>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F79ACF73-3D64-5EEF-DAB4-2AE20E145D09}"/>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87FFE4E3-790F-D83C-5F4D-1AE49E9C0BEE}"/>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7B1E1F-0809-D68F-2F8E-DBFAABB0BBC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3102ABF0-FC8F-2186-2C2B-3B629C73882D}"/>
              </a:ext>
            </a:extLst>
          </p:cNvPr>
          <p:cNvSpPr txBox="1"/>
          <p:nvPr/>
        </p:nvSpPr>
        <p:spPr>
          <a:xfrm>
            <a:off x="975558" y="2249654"/>
            <a:ext cx="10240884" cy="1569660"/>
          </a:xfrm>
          <a:prstGeom prst="rect">
            <a:avLst/>
          </a:prstGeom>
          <a:noFill/>
        </p:spPr>
        <p:txBody>
          <a:bodyPr wrap="square">
            <a:spAutoFit/>
          </a:bodyPr>
          <a:lstStyle/>
          <a:p>
            <a:pPr algn="ctr"/>
            <a:r>
              <a:rPr lang="en-US" sz="4800" dirty="0">
                <a:latin typeface="Avenir Next LT Pro" panose="020B0504020202020204" pitchFamily="34" charset="0"/>
              </a:rPr>
              <a:t>So why do changes happen at all when something is warm or cold?</a:t>
            </a:r>
          </a:p>
        </p:txBody>
      </p:sp>
    </p:spTree>
    <p:extLst>
      <p:ext uri="{BB962C8B-B14F-4D97-AF65-F5344CB8AC3E}">
        <p14:creationId xmlns:p14="http://schemas.microsoft.com/office/powerpoint/2010/main" val="300227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99E6C-7783-0C44-2BAE-50391C7D23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A00E72-5B6A-EA43-701A-B8BDCDAB47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D467CB6-DF6B-9420-8540-A6E81E687A4F}"/>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02F851D2-9669-10C7-4F2B-B69DCB8219C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0B229E59-286E-03B9-59BD-EF984478EC87}"/>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5A1F53-975F-35BB-F36E-C340C0C23D8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DB59436F-D7A1-E180-532B-82FACD95CCC3}"/>
              </a:ext>
            </a:extLst>
          </p:cNvPr>
          <p:cNvSpPr txBox="1"/>
          <p:nvPr/>
        </p:nvSpPr>
        <p:spPr>
          <a:xfrm>
            <a:off x="975558" y="903740"/>
            <a:ext cx="10240884" cy="4524315"/>
          </a:xfrm>
          <a:prstGeom prst="rect">
            <a:avLst/>
          </a:prstGeom>
          <a:noFill/>
        </p:spPr>
        <p:txBody>
          <a:bodyPr wrap="square">
            <a:spAutoFit/>
          </a:bodyPr>
          <a:lstStyle/>
          <a:p>
            <a:pPr algn="ctr"/>
            <a:r>
              <a:rPr lang="en-US" sz="4800" dirty="0">
                <a:latin typeface="Avenir Next LT Pro" panose="020B0504020202020204" pitchFamily="34" charset="0"/>
              </a:rPr>
              <a:t>Once our items returned to room temperature, were they the same as before the heating process or different?</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were they </a:t>
            </a:r>
            <a:r>
              <a:rPr lang="en-US" sz="4800" b="1" dirty="0">
                <a:latin typeface="Avenir Next LT Pro" panose="020B0504020202020204" pitchFamily="34" charset="0"/>
              </a:rPr>
              <a:t>different</a:t>
            </a:r>
            <a:r>
              <a:rPr lang="en-US" sz="4800" dirty="0">
                <a:latin typeface="Avenir Next LT Pro" panose="020B0504020202020204" pitchFamily="34" charset="0"/>
              </a:rPr>
              <a:t>?</a:t>
            </a:r>
          </a:p>
        </p:txBody>
      </p:sp>
    </p:spTree>
    <p:extLst>
      <p:ext uri="{BB962C8B-B14F-4D97-AF65-F5344CB8AC3E}">
        <p14:creationId xmlns:p14="http://schemas.microsoft.com/office/powerpoint/2010/main" val="162576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C0209-D76C-52E5-F469-83EC00C3D5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5020DA-8C04-A085-C724-10EA1A8A85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E34D062-2639-E860-E4AC-1E90F186C9D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EC0593F1-9B21-BC79-3CE5-501B4DE8F17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2C6512F8-A36A-5DA6-747A-CA1CBDFF9ED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C49A33-7C20-44AE-3FF6-48F8EE330EA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01970731-335B-0C56-AB4C-00FA619B2EA3}"/>
              </a:ext>
            </a:extLst>
          </p:cNvPr>
          <p:cNvSpPr txBox="1"/>
          <p:nvPr/>
        </p:nvSpPr>
        <p:spPr>
          <a:xfrm>
            <a:off x="556944" y="1258945"/>
            <a:ext cx="11078111" cy="3785652"/>
          </a:xfrm>
          <a:prstGeom prst="rect">
            <a:avLst/>
          </a:prstGeom>
          <a:noFill/>
        </p:spPr>
        <p:txBody>
          <a:bodyPr wrap="square">
            <a:spAutoFit/>
          </a:bodyPr>
          <a:lstStyle/>
          <a:p>
            <a:pPr algn="ctr"/>
            <a:r>
              <a:rPr lang="en-US" sz="4800" dirty="0">
                <a:latin typeface="Avenir Next LT Pro" panose="020B0504020202020204" pitchFamily="34" charset="0"/>
              </a:rPr>
              <a:t>Did heating in the sun cause any changes?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items were the </a:t>
            </a:r>
            <a:r>
              <a:rPr lang="en-US" sz="4800" b="1" dirty="0">
                <a:latin typeface="Avenir Next LT Pro" panose="020B0504020202020204" pitchFamily="34" charset="0"/>
              </a:rPr>
              <a:t>same/different </a:t>
            </a:r>
            <a:r>
              <a:rPr lang="en-US" sz="4800" dirty="0">
                <a:latin typeface="Avenir Next LT Pro" panose="020B0504020202020204" pitchFamily="34" charset="0"/>
              </a:rPr>
              <a:t>after heating?</a:t>
            </a:r>
          </a:p>
        </p:txBody>
      </p:sp>
    </p:spTree>
    <p:extLst>
      <p:ext uri="{BB962C8B-B14F-4D97-AF65-F5344CB8AC3E}">
        <p14:creationId xmlns:p14="http://schemas.microsoft.com/office/powerpoint/2010/main" val="399788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18AD3-E228-98E6-588A-2E148A9A37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703017-D882-AEBC-7B42-E670E7EFE4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8DB0331-0F41-F377-B0CD-7EDD8500AA5E}"/>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79DFE9E8-E0E0-0584-AB3A-DC042784FED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0053CDD7-A247-420A-51B8-1A1E1853EBC2}"/>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CA9B23-0FAE-13DE-2DF7-0DD2F13C58F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8C6CEA9B-85A2-CDD4-8519-FD9A6455F058}"/>
              </a:ext>
            </a:extLst>
          </p:cNvPr>
          <p:cNvSpPr txBox="1"/>
          <p:nvPr/>
        </p:nvSpPr>
        <p:spPr>
          <a:xfrm>
            <a:off x="578214" y="1569934"/>
            <a:ext cx="11031619" cy="3170099"/>
          </a:xfrm>
          <a:prstGeom prst="rect">
            <a:avLst/>
          </a:prstGeom>
          <a:noFill/>
        </p:spPr>
        <p:txBody>
          <a:bodyPr wrap="square">
            <a:spAutoFit/>
          </a:bodyPr>
          <a:lstStyle/>
          <a:p>
            <a:pPr algn="ctr"/>
            <a:r>
              <a:rPr lang="en-US" sz="4000" dirty="0">
                <a:latin typeface="Avenir Next LT Pro" panose="020B0504020202020204" pitchFamily="34" charset="0"/>
              </a:rPr>
              <a:t>What changes are reversible or temporary? What temperature was needed to make these types of changes?</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What changes are irreversible or permanent?</a:t>
            </a:r>
          </a:p>
        </p:txBody>
      </p:sp>
    </p:spTree>
    <p:extLst>
      <p:ext uri="{BB962C8B-B14F-4D97-AF65-F5344CB8AC3E}">
        <p14:creationId xmlns:p14="http://schemas.microsoft.com/office/powerpoint/2010/main" val="49520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C43E3-E8E8-DA2C-0FD3-8395A916F8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716AE1-1713-D8B8-E8EC-99E7C464C7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923DAD9-0BF6-0619-9E4B-AF1D661DFBEE}"/>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2F371DE8-0A9A-5C5E-1D1B-F88E907F69DF}"/>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60C534DA-BA92-201D-7922-2BD50A72FF12}"/>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939C99-9F4E-3D36-46D0-3F7101C06E5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B265E914-E7BF-F9BA-0BAC-1BCB5083D757}"/>
              </a:ext>
            </a:extLst>
          </p:cNvPr>
          <p:cNvSpPr txBox="1"/>
          <p:nvPr/>
        </p:nvSpPr>
        <p:spPr>
          <a:xfrm>
            <a:off x="200151" y="1050010"/>
            <a:ext cx="11791697" cy="4524315"/>
          </a:xfrm>
          <a:prstGeom prst="rect">
            <a:avLst/>
          </a:prstGeom>
          <a:noFill/>
        </p:spPr>
        <p:txBody>
          <a:bodyPr wrap="square" lIns="91440" tIns="45720" rIns="91440" bIns="45720" anchor="t">
            <a:spAutoFit/>
          </a:bodyPr>
          <a:lstStyle/>
          <a:p>
            <a:pPr algn="ctr"/>
            <a:r>
              <a:rPr lang="en-US" sz="4800" dirty="0">
                <a:latin typeface="Avenir Next LT Pro"/>
              </a:rPr>
              <a:t>Discuss the items that were irreversible through the hot or cold changes and the items that were reversible. </a:t>
            </a:r>
            <a:endParaRPr lang="en-US"/>
          </a:p>
          <a:p>
            <a:pPr algn="ctr"/>
            <a:endParaRPr lang="en-US" sz="4800" dirty="0">
              <a:latin typeface="Avenir Next LT Pro"/>
            </a:endParaRPr>
          </a:p>
          <a:p>
            <a:pPr algn="ctr"/>
            <a:r>
              <a:rPr lang="en-US" sz="4800" dirty="0">
                <a:latin typeface="Avenir Next LT Pro"/>
              </a:rPr>
              <a:t>Place a check mark next to either reversible or irreversible for each item.</a:t>
            </a:r>
            <a:endParaRPr lang="en-US"/>
          </a:p>
        </p:txBody>
      </p:sp>
    </p:spTree>
    <p:extLst>
      <p:ext uri="{BB962C8B-B14F-4D97-AF65-F5344CB8AC3E}">
        <p14:creationId xmlns:p14="http://schemas.microsoft.com/office/powerpoint/2010/main" val="386306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F40AF-603E-B361-2645-CD3A2204B4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67DDAF-6CAA-0225-A4BB-0ED4CE18BE5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865D1DE-C617-88DE-3549-F5AB1D596E14}"/>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C3579E44-BA82-5901-F015-DFAE6E6B74C8}"/>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Engage</a:t>
            </a:r>
          </a:p>
        </p:txBody>
      </p:sp>
      <p:sp>
        <p:nvSpPr>
          <p:cNvPr id="6" name="Rectangle: Rounded Corners 5">
            <a:extLst>
              <a:ext uri="{FF2B5EF4-FFF2-40B4-BE49-F238E27FC236}">
                <a16:creationId xmlns:a16="http://schemas.microsoft.com/office/drawing/2014/main" id="{B5F8538A-9D6D-ECE2-139E-7B3673CABCBA}"/>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13E9E7-E7BD-C2A2-1FFE-8DA4C424535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24898E74-8C0B-6AB5-9576-ECBF2B79F8C8}"/>
              </a:ext>
            </a:extLst>
          </p:cNvPr>
          <p:cNvSpPr txBox="1"/>
          <p:nvPr/>
        </p:nvSpPr>
        <p:spPr>
          <a:xfrm>
            <a:off x="896285" y="1961802"/>
            <a:ext cx="5057809" cy="2308324"/>
          </a:xfrm>
          <a:prstGeom prst="rect">
            <a:avLst/>
          </a:prstGeom>
          <a:noFill/>
        </p:spPr>
        <p:txBody>
          <a:bodyPr wrap="square">
            <a:spAutoFit/>
          </a:bodyPr>
          <a:lstStyle/>
          <a:p>
            <a:pPr algn="ctr"/>
            <a:r>
              <a:rPr lang="en-US" sz="4800" dirty="0">
                <a:latin typeface="Avenir Next LT Pro" panose="020B0504020202020204" pitchFamily="34" charset="0"/>
              </a:rPr>
              <a:t>What changes to the wood do you see?</a:t>
            </a:r>
          </a:p>
        </p:txBody>
      </p:sp>
      <p:pic>
        <p:nvPicPr>
          <p:cNvPr id="2050" name="Picture 2" descr="20230329-how&amp;#32;to&amp;#32;start&amp;#32;a&amp;#32;fire&amp;#32;with&amp;#32;water&amp;#32;in&amp;#32;a&amp;#32;bag-027">
            <a:extLst>
              <a:ext uri="{FF2B5EF4-FFF2-40B4-BE49-F238E27FC236}">
                <a16:creationId xmlns:a16="http://schemas.microsoft.com/office/drawing/2014/main" id="{C2C2126C-CDCB-9834-A786-7A7DBC6A128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503916" y="0"/>
            <a:ext cx="568808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10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9D3E0-0969-E0EB-58EC-1B2C809BDC5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6B5AA7-CE6A-7E7D-AB08-B7EA23A0D0B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F830966-9E7B-A672-2640-4AAFCC637716}"/>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AABAB5BE-9CC6-8F70-66F2-D30E139BB1F2}"/>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Explain</a:t>
            </a:r>
          </a:p>
        </p:txBody>
      </p:sp>
      <p:sp>
        <p:nvSpPr>
          <p:cNvPr id="6" name="Rectangle: Rounded Corners 5">
            <a:extLst>
              <a:ext uri="{FF2B5EF4-FFF2-40B4-BE49-F238E27FC236}">
                <a16:creationId xmlns:a16="http://schemas.microsoft.com/office/drawing/2014/main" id="{72A85E62-1C23-FF8E-F541-4939D7F4FCB9}"/>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CE168B-87E8-6AC3-167F-7B7B050D1D2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3" name="TextBox 2">
            <a:extLst>
              <a:ext uri="{FF2B5EF4-FFF2-40B4-BE49-F238E27FC236}">
                <a16:creationId xmlns:a16="http://schemas.microsoft.com/office/drawing/2014/main" id="{D42B5062-46A1-04AB-D3A3-62F7EBF64D08}"/>
              </a:ext>
            </a:extLst>
          </p:cNvPr>
          <p:cNvSpPr txBox="1"/>
          <p:nvPr/>
        </p:nvSpPr>
        <p:spPr>
          <a:xfrm>
            <a:off x="200153" y="122275"/>
            <a:ext cx="11906504" cy="707886"/>
          </a:xfrm>
          <a:prstGeom prst="rect">
            <a:avLst/>
          </a:prstGeom>
          <a:noFill/>
        </p:spPr>
        <p:txBody>
          <a:bodyPr wrap="square">
            <a:spAutoFit/>
          </a:bodyPr>
          <a:lstStyle/>
          <a:p>
            <a:pPr algn="ctr"/>
            <a:r>
              <a:rPr lang="en-US" sz="4000" b="1" dirty="0">
                <a:latin typeface="Avenir Next LT Pro" panose="020B0504020202020204" pitchFamily="34" charset="0"/>
              </a:rPr>
              <a:t>Optional: </a:t>
            </a:r>
            <a:r>
              <a:rPr lang="en-US" sz="4000" dirty="0">
                <a:latin typeface="Avenir Next LT Pro" panose="020B0504020202020204" pitchFamily="34" charset="0"/>
              </a:rPr>
              <a:t>Sing the Permanent or Temporary song.</a:t>
            </a:r>
          </a:p>
        </p:txBody>
      </p:sp>
      <p:sp>
        <p:nvSpPr>
          <p:cNvPr id="7" name="TextBox 6">
            <a:extLst>
              <a:ext uri="{FF2B5EF4-FFF2-40B4-BE49-F238E27FC236}">
                <a16:creationId xmlns:a16="http://schemas.microsoft.com/office/drawing/2014/main" id="{D3840232-096D-8325-82BE-4AC75A4FA17B}"/>
              </a:ext>
            </a:extLst>
          </p:cNvPr>
          <p:cNvSpPr txBox="1"/>
          <p:nvPr/>
        </p:nvSpPr>
        <p:spPr>
          <a:xfrm>
            <a:off x="147322" y="940136"/>
            <a:ext cx="11906504" cy="523220"/>
          </a:xfrm>
          <a:prstGeom prst="rect">
            <a:avLst/>
          </a:prstGeom>
          <a:noFill/>
        </p:spPr>
        <p:txBody>
          <a:bodyPr wrap="square">
            <a:spAutoFit/>
          </a:bodyPr>
          <a:lstStyle/>
          <a:p>
            <a:pPr algn="ctr"/>
            <a:r>
              <a:rPr lang="en-US" sz="2800" dirty="0">
                <a:latin typeface="Avenir Next LT Pro" panose="020B0504020202020204" pitchFamily="34" charset="0"/>
              </a:rPr>
              <a:t>(</a:t>
            </a:r>
            <a:r>
              <a:rPr lang="en-US" sz="2800" i="1" dirty="0">
                <a:latin typeface="Avenir Next LT Pro" panose="020B0504020202020204" pitchFamily="34" charset="0"/>
              </a:rPr>
              <a:t>Sing to the tune of Here We Go Round the Mulberry Bush.)</a:t>
            </a:r>
          </a:p>
        </p:txBody>
      </p:sp>
      <p:sp>
        <p:nvSpPr>
          <p:cNvPr id="8" name="TextBox 7">
            <a:extLst>
              <a:ext uri="{FF2B5EF4-FFF2-40B4-BE49-F238E27FC236}">
                <a16:creationId xmlns:a16="http://schemas.microsoft.com/office/drawing/2014/main" id="{EEFBB0C8-B248-9F92-C26C-A17DF5CBA7BC}"/>
              </a:ext>
            </a:extLst>
          </p:cNvPr>
          <p:cNvSpPr txBox="1"/>
          <p:nvPr/>
        </p:nvSpPr>
        <p:spPr>
          <a:xfrm>
            <a:off x="1437805" y="1831706"/>
            <a:ext cx="10665182" cy="4031873"/>
          </a:xfrm>
          <a:prstGeom prst="rect">
            <a:avLst/>
          </a:prstGeom>
          <a:noFill/>
        </p:spPr>
        <p:txBody>
          <a:bodyPr wrap="square" lIns="91440" tIns="45720" rIns="91440" bIns="45720" anchor="t">
            <a:spAutoFit/>
          </a:bodyPr>
          <a:lstStyle/>
          <a:p>
            <a:r>
              <a:rPr lang="en-US" sz="3200" dirty="0">
                <a:latin typeface="Avenir Next LT Pro" panose="020B0504020202020204" pitchFamily="34" charset="0"/>
              </a:rPr>
              <a:t>Some changes that happen are permanent,</a:t>
            </a:r>
          </a:p>
          <a:p>
            <a:r>
              <a:rPr lang="en-US" sz="3200" dirty="0">
                <a:latin typeface="Avenir Next LT Pro"/>
              </a:rPr>
              <a:t>     Permanent, permanent.</a:t>
            </a:r>
          </a:p>
          <a:p>
            <a:r>
              <a:rPr lang="en-US" sz="3200" dirty="0">
                <a:latin typeface="Avenir Next LT Pro" panose="020B0504020202020204" pitchFamily="34" charset="0"/>
              </a:rPr>
              <a:t>Some changes that happen are permanent,</a:t>
            </a:r>
          </a:p>
          <a:p>
            <a:r>
              <a:rPr lang="en-US" sz="3200" dirty="0">
                <a:latin typeface="Avenir Next LT Pro"/>
              </a:rPr>
              <a:t>     Which means they last forever.</a:t>
            </a:r>
          </a:p>
          <a:p>
            <a:r>
              <a:rPr lang="en-US" sz="3200" dirty="0">
                <a:latin typeface="Avenir Next LT Pro" panose="020B0504020202020204" pitchFamily="34" charset="0"/>
              </a:rPr>
              <a:t>Some changes that happen are temporary,</a:t>
            </a:r>
          </a:p>
          <a:p>
            <a:r>
              <a:rPr lang="en-US" sz="3200" dirty="0">
                <a:latin typeface="Avenir Next LT Pro"/>
              </a:rPr>
              <a:t>     Temporary, temporary.</a:t>
            </a:r>
          </a:p>
          <a:p>
            <a:r>
              <a:rPr lang="en-US" sz="3200" dirty="0">
                <a:latin typeface="Avenir Next LT Pro" panose="020B0504020202020204" pitchFamily="34" charset="0"/>
              </a:rPr>
              <a:t>Some changes that happen are temporary,</a:t>
            </a:r>
          </a:p>
          <a:p>
            <a:r>
              <a:rPr lang="en-US" sz="3200" dirty="0">
                <a:latin typeface="Avenir Next LT Pro"/>
              </a:rPr>
              <a:t>     and return back whenever.</a:t>
            </a:r>
          </a:p>
        </p:txBody>
      </p:sp>
    </p:spTree>
    <p:extLst>
      <p:ext uri="{BB962C8B-B14F-4D97-AF65-F5344CB8AC3E}">
        <p14:creationId xmlns:p14="http://schemas.microsoft.com/office/powerpoint/2010/main" val="2158983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59EAE-845C-C1C0-BD13-AAAE85EEAB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AAA436-914A-115F-6023-C7D1055DFA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ECBB240-0EFA-4A4E-F91D-E5DD8E4FF9D5}"/>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E9411571-DA04-B110-9CCD-757B6BD05430}"/>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Elaborate</a:t>
            </a:r>
          </a:p>
        </p:txBody>
      </p:sp>
      <p:sp>
        <p:nvSpPr>
          <p:cNvPr id="6" name="Rectangle: Rounded Corners 5">
            <a:extLst>
              <a:ext uri="{FF2B5EF4-FFF2-40B4-BE49-F238E27FC236}">
                <a16:creationId xmlns:a16="http://schemas.microsoft.com/office/drawing/2014/main" id="{9E8147C7-F71C-C50A-956A-BDCB90EA1246}"/>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DF5F35-0CF6-68A4-D889-221236D31FF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7" name="TextBox 6">
            <a:extLst>
              <a:ext uri="{FF2B5EF4-FFF2-40B4-BE49-F238E27FC236}">
                <a16:creationId xmlns:a16="http://schemas.microsoft.com/office/drawing/2014/main" id="{5351786B-1443-E3D9-55A6-69D351B43FE4}"/>
              </a:ext>
            </a:extLst>
          </p:cNvPr>
          <p:cNvSpPr txBox="1"/>
          <p:nvPr/>
        </p:nvSpPr>
        <p:spPr>
          <a:xfrm>
            <a:off x="1975363" y="1813916"/>
            <a:ext cx="8241274" cy="2308324"/>
          </a:xfrm>
          <a:prstGeom prst="rect">
            <a:avLst/>
          </a:prstGeom>
          <a:noFill/>
        </p:spPr>
        <p:txBody>
          <a:bodyPr wrap="square">
            <a:spAutoFit/>
          </a:bodyPr>
          <a:lstStyle/>
          <a:p>
            <a:pPr algn="ctr"/>
            <a:r>
              <a:rPr lang="en-US" sz="4800" dirty="0">
                <a:latin typeface="Avenir Next LT Pro" panose="020B0504020202020204" pitchFamily="34" charset="0"/>
              </a:rPr>
              <a:t>In small groups, you will create your own freezing and heating experiments. </a:t>
            </a:r>
          </a:p>
        </p:txBody>
      </p:sp>
    </p:spTree>
    <p:extLst>
      <p:ext uri="{BB962C8B-B14F-4D97-AF65-F5344CB8AC3E}">
        <p14:creationId xmlns:p14="http://schemas.microsoft.com/office/powerpoint/2010/main" val="1273403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7B05C-7170-34B4-CE20-E6252982B1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BED099-F08E-7AF5-A004-1F63FFA77F9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37EA55E-7BF1-420D-4CE8-FFFE14D5DC4C}"/>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88D23B76-CD04-AFEB-4751-574DE9B26030}"/>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Elaborate</a:t>
            </a:r>
          </a:p>
        </p:txBody>
      </p:sp>
      <p:sp>
        <p:nvSpPr>
          <p:cNvPr id="6" name="Rectangle: Rounded Corners 5">
            <a:extLst>
              <a:ext uri="{FF2B5EF4-FFF2-40B4-BE49-F238E27FC236}">
                <a16:creationId xmlns:a16="http://schemas.microsoft.com/office/drawing/2014/main" id="{837B9271-5EA4-0F98-054D-6B1A0CC2C4F6}"/>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F0F140-123E-48FA-7F5F-E0780AA674E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7" name="TextBox 6">
            <a:extLst>
              <a:ext uri="{FF2B5EF4-FFF2-40B4-BE49-F238E27FC236}">
                <a16:creationId xmlns:a16="http://schemas.microsoft.com/office/drawing/2014/main" id="{E93626A0-9E23-F4B5-C8F1-0B8931E5C3CB}"/>
              </a:ext>
            </a:extLst>
          </p:cNvPr>
          <p:cNvSpPr txBox="1"/>
          <p:nvPr/>
        </p:nvSpPr>
        <p:spPr>
          <a:xfrm>
            <a:off x="5273039" y="1970468"/>
            <a:ext cx="6691117" cy="2308324"/>
          </a:xfrm>
          <a:prstGeom prst="rect">
            <a:avLst/>
          </a:prstGeom>
          <a:noFill/>
        </p:spPr>
        <p:txBody>
          <a:bodyPr wrap="square">
            <a:spAutoFit/>
          </a:bodyPr>
          <a:lstStyle/>
          <a:p>
            <a:pPr algn="ctr"/>
            <a:r>
              <a:rPr lang="en-US" sz="4800" b="1" dirty="0">
                <a:latin typeface="Avenir Next LT Pro" panose="020B0504020202020204" pitchFamily="34" charset="0"/>
              </a:rPr>
              <a:t>Record </a:t>
            </a:r>
            <a:r>
              <a:rPr lang="en-US" sz="4800" dirty="0">
                <a:latin typeface="Avenir Next LT Pro" panose="020B0504020202020204" pitchFamily="34" charset="0"/>
              </a:rPr>
              <a:t>your experimental design and results.</a:t>
            </a:r>
          </a:p>
        </p:txBody>
      </p:sp>
      <p:pic>
        <p:nvPicPr>
          <p:cNvPr id="8" name="Picture 7" descr="Graphical user interface, text, application&#10;&#10;AI-generated content may be incorrect.">
            <a:extLst>
              <a:ext uri="{FF2B5EF4-FFF2-40B4-BE49-F238E27FC236}">
                <a16:creationId xmlns:a16="http://schemas.microsoft.com/office/drawing/2014/main" id="{EA75FF7B-D807-79DE-BFFA-5B618664D6F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76870"/>
            <a:ext cx="4710176" cy="6095521"/>
          </a:xfrm>
          <a:prstGeom prst="rect">
            <a:avLst/>
          </a:prstGeom>
          <a:ln>
            <a:solidFill>
              <a:schemeClr val="tx1"/>
            </a:solidFill>
          </a:ln>
        </p:spPr>
      </p:pic>
    </p:spTree>
    <p:extLst>
      <p:ext uri="{BB962C8B-B14F-4D97-AF65-F5344CB8AC3E}">
        <p14:creationId xmlns:p14="http://schemas.microsoft.com/office/powerpoint/2010/main" val="3657354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2DA5-A140-8685-D5A3-7E9C4B4336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861FAD-E2EB-8788-AFBF-E38E78FD3A4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86B358D-0317-510A-E6FC-EC37E78FF447}"/>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A5E82E1F-569B-1E68-415D-0B4A759642F5}"/>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Elaborate</a:t>
            </a:r>
          </a:p>
        </p:txBody>
      </p:sp>
      <p:sp>
        <p:nvSpPr>
          <p:cNvPr id="6" name="Rectangle: Rounded Corners 5">
            <a:extLst>
              <a:ext uri="{FF2B5EF4-FFF2-40B4-BE49-F238E27FC236}">
                <a16:creationId xmlns:a16="http://schemas.microsoft.com/office/drawing/2014/main" id="{5A01F682-C074-D87F-7400-2C1BC3B78F3E}"/>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47F608-09E0-7400-8CDA-279C78472AB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7" name="TextBox 6">
            <a:extLst>
              <a:ext uri="{FF2B5EF4-FFF2-40B4-BE49-F238E27FC236}">
                <a16:creationId xmlns:a16="http://schemas.microsoft.com/office/drawing/2014/main" id="{18C5ED38-283B-45E3-E52A-74A9D12E825B}"/>
              </a:ext>
            </a:extLst>
          </p:cNvPr>
          <p:cNvSpPr txBox="1"/>
          <p:nvPr/>
        </p:nvSpPr>
        <p:spPr>
          <a:xfrm>
            <a:off x="79631" y="2224468"/>
            <a:ext cx="6691117" cy="1569660"/>
          </a:xfrm>
          <a:prstGeom prst="rect">
            <a:avLst/>
          </a:prstGeom>
          <a:noFill/>
        </p:spPr>
        <p:txBody>
          <a:bodyPr wrap="square">
            <a:spAutoFit/>
          </a:bodyPr>
          <a:lstStyle/>
          <a:p>
            <a:pPr algn="ctr"/>
            <a:r>
              <a:rPr lang="en-US" sz="4800" b="1" dirty="0">
                <a:latin typeface="Avenir Next LT Pro" panose="020B0504020202020204" pitchFamily="34" charset="0"/>
              </a:rPr>
              <a:t>Optional Elaborate Activity: </a:t>
            </a:r>
            <a:r>
              <a:rPr lang="en-US" sz="4800" dirty="0">
                <a:latin typeface="Avenir Next LT Pro" panose="020B0504020202020204" pitchFamily="34" charset="0"/>
              </a:rPr>
              <a:t>S’mores!</a:t>
            </a:r>
          </a:p>
        </p:txBody>
      </p:sp>
      <p:pic>
        <p:nvPicPr>
          <p:cNvPr id="1026" name="Picture 2" descr="061614&amp;#32;Xplor&amp;#32;Camp&amp;#32;Cooking-248">
            <a:extLst>
              <a:ext uri="{FF2B5EF4-FFF2-40B4-BE49-F238E27FC236}">
                <a16:creationId xmlns:a16="http://schemas.microsoft.com/office/drawing/2014/main" id="{11BEECED-31A0-F80C-5764-0D480F41122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883123" y="0"/>
            <a:ext cx="530887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62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C7D95-D97E-98BA-E601-80428EA3D3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6463A1-35ED-FCF2-AA69-038152A3167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FB9538E-D0FD-AA4F-E585-A42350D31D39}"/>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0F74FB56-4A4C-8680-4F8F-3DE7D5D189DB}"/>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Evaluate</a:t>
            </a:r>
          </a:p>
        </p:txBody>
      </p:sp>
      <p:sp>
        <p:nvSpPr>
          <p:cNvPr id="6" name="Rectangle: Rounded Corners 5">
            <a:extLst>
              <a:ext uri="{FF2B5EF4-FFF2-40B4-BE49-F238E27FC236}">
                <a16:creationId xmlns:a16="http://schemas.microsoft.com/office/drawing/2014/main" id="{ED74EBDC-92AC-BFA8-7C40-9794339CCE99}"/>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C7F4C4-5181-AE44-00D3-F35E3BC88F5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pic>
        <p:nvPicPr>
          <p:cNvPr id="8" name="Picture 7">
            <a:extLst>
              <a:ext uri="{FF2B5EF4-FFF2-40B4-BE49-F238E27FC236}">
                <a16:creationId xmlns:a16="http://schemas.microsoft.com/office/drawing/2014/main" id="{4C78AB3C-26BD-7A19-9E6A-DFF3C2EEE7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13462" y="75095"/>
            <a:ext cx="4721096" cy="6109653"/>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876D2E37-7111-0AE7-39C2-14234E305D7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pic>
        <p:nvPicPr>
          <p:cNvPr id="11" name="Picture 10">
            <a:extLst>
              <a:ext uri="{FF2B5EF4-FFF2-40B4-BE49-F238E27FC236}">
                <a16:creationId xmlns:a16="http://schemas.microsoft.com/office/drawing/2014/main" id="{7C868C57-B847-98D5-2252-C403E7ACC6E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7570" y="79624"/>
            <a:ext cx="4721096" cy="6109653"/>
          </a:xfrm>
          <a:prstGeom prst="rect">
            <a:avLst/>
          </a:prstGeom>
          <a:ln>
            <a:solidFill>
              <a:schemeClr val="tx1"/>
            </a:solidFill>
          </a:ln>
        </p:spPr>
      </p:pic>
    </p:spTree>
    <p:extLst>
      <p:ext uri="{BB962C8B-B14F-4D97-AF65-F5344CB8AC3E}">
        <p14:creationId xmlns:p14="http://schemas.microsoft.com/office/powerpoint/2010/main" val="3192767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5F28-0F20-B2FB-3A81-2E1209F29E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9752D6-9E4F-06E7-F62F-677F8B60C39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86574D8-E6CD-383B-F498-345B3A729B74}"/>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2A60DA8-79BB-2900-3856-A59FEF111509}"/>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Evaluate</a:t>
            </a:r>
          </a:p>
        </p:txBody>
      </p:sp>
      <p:sp>
        <p:nvSpPr>
          <p:cNvPr id="6" name="Rectangle: Rounded Corners 5">
            <a:extLst>
              <a:ext uri="{FF2B5EF4-FFF2-40B4-BE49-F238E27FC236}">
                <a16:creationId xmlns:a16="http://schemas.microsoft.com/office/drawing/2014/main" id="{56C02130-C88E-0D44-2C87-93E4E556E32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8491B2-5AE7-EBDA-347F-FEFAF403994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pic>
        <p:nvPicPr>
          <p:cNvPr id="10" name="Picture 9" descr="A picture containing text, silhouette&#10;&#10;AI-generated content may be incorrect.">
            <a:extLst>
              <a:ext uri="{FF2B5EF4-FFF2-40B4-BE49-F238E27FC236}">
                <a16:creationId xmlns:a16="http://schemas.microsoft.com/office/drawing/2014/main" id="{CEE274E7-BF95-4B0B-352F-AAB0870B857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pic>
        <p:nvPicPr>
          <p:cNvPr id="11" name="Picture 10">
            <a:extLst>
              <a:ext uri="{FF2B5EF4-FFF2-40B4-BE49-F238E27FC236}">
                <a16:creationId xmlns:a16="http://schemas.microsoft.com/office/drawing/2014/main" id="{338CADE8-0158-76DD-A15B-22974C44DBA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7570" y="79624"/>
            <a:ext cx="4721096" cy="6109653"/>
          </a:xfrm>
          <a:prstGeom prst="rect">
            <a:avLst/>
          </a:prstGeom>
          <a:ln>
            <a:solidFill>
              <a:schemeClr val="tx1"/>
            </a:solidFill>
          </a:ln>
        </p:spPr>
      </p:pic>
      <p:pic>
        <p:nvPicPr>
          <p:cNvPr id="3" name="Picture 2">
            <a:extLst>
              <a:ext uri="{FF2B5EF4-FFF2-40B4-BE49-F238E27FC236}">
                <a16:creationId xmlns:a16="http://schemas.microsoft.com/office/drawing/2014/main" id="{152F4467-A7AE-0CD8-0103-0B01C8B61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2852" y="-2765"/>
            <a:ext cx="4724400" cy="6200775"/>
          </a:xfrm>
          <a:prstGeom prst="rect">
            <a:avLst/>
          </a:prstGeom>
        </p:spPr>
      </p:pic>
    </p:spTree>
    <p:extLst>
      <p:ext uri="{BB962C8B-B14F-4D97-AF65-F5344CB8AC3E}">
        <p14:creationId xmlns:p14="http://schemas.microsoft.com/office/powerpoint/2010/main" val="207006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3A8C8-E35D-FE06-6918-469F3B6858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EF8AEA-3419-0BDA-CAA5-02374190D85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11967F-687F-57F6-FADE-7A07D9B7AB5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73DFC381-C5F0-0EA7-63C1-F25975568A70}"/>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Engage</a:t>
            </a:r>
          </a:p>
        </p:txBody>
      </p:sp>
      <p:sp>
        <p:nvSpPr>
          <p:cNvPr id="6" name="Rectangle: Rounded Corners 5">
            <a:extLst>
              <a:ext uri="{FF2B5EF4-FFF2-40B4-BE49-F238E27FC236}">
                <a16:creationId xmlns:a16="http://schemas.microsoft.com/office/drawing/2014/main" id="{5C7529FB-FE0B-0DC3-5DBE-D45ED96F262B}"/>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661BA8-B05B-E7A1-D78B-7E1B3D76F96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grpSp>
        <p:nvGrpSpPr>
          <p:cNvPr id="8" name="Group 7">
            <a:extLst>
              <a:ext uri="{FF2B5EF4-FFF2-40B4-BE49-F238E27FC236}">
                <a16:creationId xmlns:a16="http://schemas.microsoft.com/office/drawing/2014/main" id="{CA8E597C-AE35-BD12-542C-AC5B2D951713}"/>
              </a:ext>
            </a:extLst>
          </p:cNvPr>
          <p:cNvGrpSpPr/>
          <p:nvPr/>
        </p:nvGrpSpPr>
        <p:grpSpPr>
          <a:xfrm>
            <a:off x="5086790" y="1125584"/>
            <a:ext cx="6864417" cy="3968570"/>
            <a:chOff x="445194" y="1711109"/>
            <a:chExt cx="6802548" cy="3968570"/>
          </a:xfrm>
        </p:grpSpPr>
        <p:sp>
          <p:nvSpPr>
            <p:cNvPr id="10" name="TextBox 9">
              <a:extLst>
                <a:ext uri="{FF2B5EF4-FFF2-40B4-BE49-F238E27FC236}">
                  <a16:creationId xmlns:a16="http://schemas.microsoft.com/office/drawing/2014/main" id="{723F2138-BCB1-E157-B729-34157327C506}"/>
                </a:ext>
              </a:extLst>
            </p:cNvPr>
            <p:cNvSpPr txBox="1"/>
            <p:nvPr/>
          </p:nvSpPr>
          <p:spPr>
            <a:xfrm>
              <a:off x="519320" y="1711109"/>
              <a:ext cx="6658742" cy="1015663"/>
            </a:xfrm>
            <a:prstGeom prst="rect">
              <a:avLst/>
            </a:prstGeom>
            <a:noFill/>
          </p:spPr>
          <p:txBody>
            <a:bodyPr wrap="square">
              <a:spAutoFit/>
            </a:bodyPr>
            <a:lstStyle/>
            <a:p>
              <a:pPr algn="ctr"/>
              <a:r>
                <a:rPr lang="en-US" sz="6000" dirty="0">
                  <a:latin typeface="Bitter SemiBold" pitchFamily="2" charset="0"/>
                </a:rPr>
                <a:t>Guiding Question: </a:t>
              </a:r>
            </a:p>
          </p:txBody>
        </p:sp>
        <p:sp>
          <p:nvSpPr>
            <p:cNvPr id="11" name="TextBox 10">
              <a:extLst>
                <a:ext uri="{FF2B5EF4-FFF2-40B4-BE49-F238E27FC236}">
                  <a16:creationId xmlns:a16="http://schemas.microsoft.com/office/drawing/2014/main" id="{F80EA468-C08A-6113-124D-F9E99BF777B7}"/>
                </a:ext>
              </a:extLst>
            </p:cNvPr>
            <p:cNvSpPr txBox="1"/>
            <p:nvPr/>
          </p:nvSpPr>
          <p:spPr>
            <a:xfrm>
              <a:off x="445194" y="3094356"/>
              <a:ext cx="6802548" cy="2585323"/>
            </a:xfrm>
            <a:prstGeom prst="rect">
              <a:avLst/>
            </a:prstGeom>
            <a:noFill/>
          </p:spPr>
          <p:txBody>
            <a:bodyPr wrap="square">
              <a:spAutoFit/>
            </a:bodyPr>
            <a:lstStyle/>
            <a:p>
              <a:pPr algn="ctr"/>
              <a:r>
                <a:rPr lang="en-US" sz="5400" dirty="0">
                  <a:latin typeface="Avenir Next LT Pro" panose="020B0504020202020204" pitchFamily="34" charset="0"/>
                </a:rPr>
                <a:t>What happens when wood burns or water freezes?</a:t>
              </a:r>
            </a:p>
          </p:txBody>
        </p:sp>
      </p:grpSp>
      <p:pic>
        <p:nvPicPr>
          <p:cNvPr id="7" name="Picture 6">
            <a:extLst>
              <a:ext uri="{FF2B5EF4-FFF2-40B4-BE49-F238E27FC236}">
                <a16:creationId xmlns:a16="http://schemas.microsoft.com/office/drawing/2014/main" id="{E86EEC10-773A-16F6-C3A0-4A31EA465B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55043"/>
            <a:ext cx="4721096" cy="6109653"/>
          </a:xfrm>
          <a:prstGeom prst="rect">
            <a:avLst/>
          </a:prstGeom>
          <a:ln>
            <a:solidFill>
              <a:schemeClr val="tx1"/>
            </a:solidFill>
          </a:ln>
        </p:spPr>
      </p:pic>
    </p:spTree>
    <p:extLst>
      <p:ext uri="{BB962C8B-B14F-4D97-AF65-F5344CB8AC3E}">
        <p14:creationId xmlns:p14="http://schemas.microsoft.com/office/powerpoint/2010/main" val="117856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C132-6500-BC09-56D5-3478ECBDD7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67005D-2D7E-9A97-E308-D986DECCC8B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9E91D69-A79A-F90C-FF72-46B9515DF418}"/>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20D71E9C-C321-FFC7-3E09-9555534D4FC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Engage</a:t>
            </a:r>
          </a:p>
        </p:txBody>
      </p:sp>
      <p:sp>
        <p:nvSpPr>
          <p:cNvPr id="6" name="Rectangle: Rounded Corners 5">
            <a:extLst>
              <a:ext uri="{FF2B5EF4-FFF2-40B4-BE49-F238E27FC236}">
                <a16:creationId xmlns:a16="http://schemas.microsoft.com/office/drawing/2014/main" id="{860B8035-878E-B0E3-9889-24F6A8E03A1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0F6238-F851-839F-EA93-3A8A209B9B9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2CBB278A-B9D4-21C3-B908-8BED559B9322}"/>
              </a:ext>
            </a:extLst>
          </p:cNvPr>
          <p:cNvSpPr txBox="1"/>
          <p:nvPr/>
        </p:nvSpPr>
        <p:spPr>
          <a:xfrm>
            <a:off x="1029532" y="485445"/>
            <a:ext cx="5745987" cy="5262979"/>
          </a:xfrm>
          <a:prstGeom prst="rect">
            <a:avLst/>
          </a:prstGeom>
          <a:noFill/>
        </p:spPr>
        <p:txBody>
          <a:bodyPr wrap="square">
            <a:spAutoFit/>
          </a:bodyPr>
          <a:lstStyle/>
          <a:p>
            <a:pPr algn="ctr"/>
            <a:r>
              <a:rPr lang="en-US" sz="4800" dirty="0">
                <a:latin typeface="Avenir Next LT Pro" panose="020B0504020202020204" pitchFamily="34" charset="0"/>
              </a:rPr>
              <a:t>How do you think the heat from the fire is changing the firewood?</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about the ice along the rock wall?</a:t>
            </a:r>
          </a:p>
        </p:txBody>
      </p:sp>
      <p:pic>
        <p:nvPicPr>
          <p:cNvPr id="7" name="Picture 6" descr="A picture containing text, tree&#10;&#10;AI-generated content may be incorrect.">
            <a:extLst>
              <a:ext uri="{FF2B5EF4-FFF2-40B4-BE49-F238E27FC236}">
                <a16:creationId xmlns:a16="http://schemas.microsoft.com/office/drawing/2014/main" id="{8BB33A89-77E3-C201-5587-289B01AB68A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6480" y="69175"/>
            <a:ext cx="4710176" cy="6095521"/>
          </a:xfrm>
          <a:prstGeom prst="rect">
            <a:avLst/>
          </a:prstGeom>
          <a:ln>
            <a:solidFill>
              <a:schemeClr val="tx1"/>
            </a:solidFill>
          </a:ln>
        </p:spPr>
      </p:pic>
      <p:pic>
        <p:nvPicPr>
          <p:cNvPr id="8" name="Picture 7" descr="A picture containing silhouette, night sky&#10;&#10;AI-generated content may be incorrect.">
            <a:extLst>
              <a:ext uri="{FF2B5EF4-FFF2-40B4-BE49-F238E27FC236}">
                <a16:creationId xmlns:a16="http://schemas.microsoft.com/office/drawing/2014/main" id="{092E7C01-D749-6A05-929A-C4569908C03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0" y="69175"/>
            <a:ext cx="1029532" cy="1447145"/>
          </a:xfrm>
          <a:prstGeom prst="rect">
            <a:avLst/>
          </a:prstGeom>
        </p:spPr>
      </p:pic>
    </p:spTree>
    <p:extLst>
      <p:ext uri="{BB962C8B-B14F-4D97-AF65-F5344CB8AC3E}">
        <p14:creationId xmlns:p14="http://schemas.microsoft.com/office/powerpoint/2010/main" val="107960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9F4DF-06D1-7598-7AFB-B279F77A26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B9E57F7-1D76-4A0A-6B71-85F6BF1DD82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A712DBC-C8C4-080A-D87B-244A8BDC9C86}"/>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B6E662F3-DA26-6C3E-91DA-FDF8CC1A304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BC3C246D-A23B-7048-4EF2-473E2246FF5E}"/>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D73FC6-0400-1D08-92CB-4BB10956C56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22F9B801-BBB2-B285-5F67-4CFBAA491D23}"/>
              </a:ext>
            </a:extLst>
          </p:cNvPr>
          <p:cNvSpPr txBox="1"/>
          <p:nvPr/>
        </p:nvSpPr>
        <p:spPr>
          <a:xfrm>
            <a:off x="6019638" y="2338678"/>
            <a:ext cx="5057809" cy="1569660"/>
          </a:xfrm>
          <a:prstGeom prst="rect">
            <a:avLst/>
          </a:prstGeom>
          <a:noFill/>
        </p:spPr>
        <p:txBody>
          <a:bodyPr wrap="square">
            <a:spAutoFit/>
          </a:bodyPr>
          <a:lstStyle/>
          <a:p>
            <a:pPr algn="ctr"/>
            <a:r>
              <a:rPr lang="en-US" sz="4800" dirty="0">
                <a:latin typeface="Avenir Next LT Pro" panose="020B0504020202020204" pitchFamily="34" charset="0"/>
              </a:rPr>
              <a:t>Complete your </a:t>
            </a:r>
            <a:r>
              <a:rPr lang="en-US" sz="4800" b="1" dirty="0">
                <a:latin typeface="Avenir Next LT Pro" panose="020B0504020202020204" pitchFamily="34" charset="0"/>
              </a:rPr>
              <a:t>predictions</a:t>
            </a:r>
            <a:r>
              <a:rPr lang="en-US" sz="4800" dirty="0">
                <a:latin typeface="Avenir Next LT Pro" panose="020B0504020202020204" pitchFamily="34" charset="0"/>
              </a:rPr>
              <a:t>.</a:t>
            </a:r>
          </a:p>
        </p:txBody>
      </p:sp>
      <p:pic>
        <p:nvPicPr>
          <p:cNvPr id="7" name="Picture 6" descr="Graphical user interface, text, application&#10;&#10;AI-generated content may be incorrect.">
            <a:extLst>
              <a:ext uri="{FF2B5EF4-FFF2-40B4-BE49-F238E27FC236}">
                <a16:creationId xmlns:a16="http://schemas.microsoft.com/office/drawing/2014/main" id="{67AA67FB-8B25-2695-E42F-448A5605C3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2322"/>
            <a:ext cx="4700016" cy="6082373"/>
          </a:xfrm>
          <a:prstGeom prst="rect">
            <a:avLst/>
          </a:prstGeom>
          <a:ln>
            <a:solidFill>
              <a:schemeClr val="tx1"/>
            </a:solidFill>
          </a:ln>
        </p:spPr>
      </p:pic>
    </p:spTree>
    <p:extLst>
      <p:ext uri="{BB962C8B-B14F-4D97-AF65-F5344CB8AC3E}">
        <p14:creationId xmlns:p14="http://schemas.microsoft.com/office/powerpoint/2010/main" val="220127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257B-138B-8307-B738-EA7D748878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B7BB0F-2FAA-1CF0-A071-B9468C5BA1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816D4C7-EF4B-F2F8-BE23-5D8A8B1C5D5A}"/>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362F4883-DCB0-E9AD-B039-4AB0BFD2587D}"/>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806C33ED-85AB-0109-92AB-26EE581126A0}"/>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24E5BF-F779-CB15-4365-D256BB1A259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DB7BB062-35D7-CCA6-7A88-F1D5C69C3F90}"/>
              </a:ext>
            </a:extLst>
          </p:cNvPr>
          <p:cNvSpPr txBox="1"/>
          <p:nvPr/>
        </p:nvSpPr>
        <p:spPr>
          <a:xfrm>
            <a:off x="1755267" y="2249161"/>
            <a:ext cx="8462756" cy="1569660"/>
          </a:xfrm>
          <a:prstGeom prst="rect">
            <a:avLst/>
          </a:prstGeom>
          <a:noFill/>
        </p:spPr>
        <p:txBody>
          <a:bodyPr wrap="square">
            <a:spAutoFit/>
          </a:bodyPr>
          <a:lstStyle/>
          <a:p>
            <a:pPr algn="ctr"/>
            <a:r>
              <a:rPr lang="en-US" sz="4800" dirty="0">
                <a:latin typeface="Avenir Next LT Pro" panose="020B0504020202020204" pitchFamily="34" charset="0"/>
              </a:rPr>
              <a:t>What was the temperature of the freezer?</a:t>
            </a:r>
          </a:p>
        </p:txBody>
      </p:sp>
    </p:spTree>
    <p:extLst>
      <p:ext uri="{BB962C8B-B14F-4D97-AF65-F5344CB8AC3E}">
        <p14:creationId xmlns:p14="http://schemas.microsoft.com/office/powerpoint/2010/main" val="131551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4AA72-9CB5-3E26-F2D1-FF6F7922EEA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3CBAF7-D1BF-AF6B-8C18-D7556F527A5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C9CAC6F-7B25-7D5B-0837-BCE929DBC654}"/>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479A618D-19CF-AD6C-5BD1-DC287CED73D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44869360-31D8-8E95-BD39-1D706766BC8F}"/>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FE5C80-5E04-8215-1E7A-DDC7C30BD46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1B2A569B-AAEC-6C38-E346-89F0575E8283}"/>
              </a:ext>
            </a:extLst>
          </p:cNvPr>
          <p:cNvSpPr txBox="1"/>
          <p:nvPr/>
        </p:nvSpPr>
        <p:spPr>
          <a:xfrm>
            <a:off x="4424131" y="1219046"/>
            <a:ext cx="7199045" cy="3785652"/>
          </a:xfrm>
          <a:prstGeom prst="rect">
            <a:avLst/>
          </a:prstGeom>
          <a:noFill/>
        </p:spPr>
        <p:txBody>
          <a:bodyPr wrap="square">
            <a:spAutoFit/>
          </a:bodyPr>
          <a:lstStyle/>
          <a:p>
            <a:pPr algn="ctr"/>
            <a:r>
              <a:rPr lang="en-US" sz="4800" dirty="0">
                <a:latin typeface="Avenir Next LT Pro" panose="020B0504020202020204" pitchFamily="34" charset="0"/>
              </a:rPr>
              <a:t>When we watched the campfire and looked at the firewood, what caused the wood to change?</a:t>
            </a:r>
          </a:p>
        </p:txBody>
      </p:sp>
      <p:pic>
        <p:nvPicPr>
          <p:cNvPr id="3074" name="Picture 2" descr="051818&amp;#32;cooley&amp;#32;lake&amp;#32;camping-32">
            <a:extLst>
              <a:ext uri="{FF2B5EF4-FFF2-40B4-BE49-F238E27FC236}">
                <a16:creationId xmlns:a16="http://schemas.microsoft.com/office/drawing/2014/main" id="{B5B684A9-4A02-0E0B-603E-E7C15C45C21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6178"/>
            <a:ext cx="3855308" cy="62361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03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12C4-7A7F-6481-4602-2B72869FC2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AA08FE-BA7D-6B80-BEEF-E1B01A67C7F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1ABFDE9-2C7C-8E18-9237-B9FAF8C7D7FE}"/>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5D9CE7DB-4857-7E82-5139-5533F481A74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3B Hot and Cold Changes: Explore</a:t>
            </a:r>
          </a:p>
        </p:txBody>
      </p:sp>
      <p:sp>
        <p:nvSpPr>
          <p:cNvPr id="6" name="Rectangle: Rounded Corners 5">
            <a:extLst>
              <a:ext uri="{FF2B5EF4-FFF2-40B4-BE49-F238E27FC236}">
                <a16:creationId xmlns:a16="http://schemas.microsoft.com/office/drawing/2014/main" id="{5255A790-387D-A989-2FF0-530007185BBE}"/>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474307-A12B-36EA-3F0A-71C3A16738F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3B</a:t>
            </a:r>
            <a:endParaRPr lang="en-US" sz="2000" dirty="0"/>
          </a:p>
        </p:txBody>
      </p:sp>
      <p:sp>
        <p:nvSpPr>
          <p:cNvPr id="11" name="TextBox 10">
            <a:extLst>
              <a:ext uri="{FF2B5EF4-FFF2-40B4-BE49-F238E27FC236}">
                <a16:creationId xmlns:a16="http://schemas.microsoft.com/office/drawing/2014/main" id="{BE41FF03-0E9A-E6BD-A859-81DBD657B7CD}"/>
              </a:ext>
            </a:extLst>
          </p:cNvPr>
          <p:cNvSpPr txBox="1"/>
          <p:nvPr/>
        </p:nvSpPr>
        <p:spPr>
          <a:xfrm>
            <a:off x="85344" y="2049993"/>
            <a:ext cx="7762239" cy="2308324"/>
          </a:xfrm>
          <a:prstGeom prst="rect">
            <a:avLst/>
          </a:prstGeom>
          <a:noFill/>
        </p:spPr>
        <p:txBody>
          <a:bodyPr wrap="square">
            <a:spAutoFit/>
          </a:bodyPr>
          <a:lstStyle/>
          <a:p>
            <a:pPr algn="ctr"/>
            <a:r>
              <a:rPr lang="en-US" sz="4800" dirty="0">
                <a:latin typeface="Avenir Next LT Pro" panose="020B0504020202020204" pitchFamily="34" charset="0"/>
              </a:rPr>
              <a:t>Will the sun’s heat be enough to cause items to change?</a:t>
            </a:r>
          </a:p>
        </p:txBody>
      </p:sp>
      <p:pic>
        <p:nvPicPr>
          <p:cNvPr id="4098" name="Picture 2" descr="sun">
            <a:extLst>
              <a:ext uri="{FF2B5EF4-FFF2-40B4-BE49-F238E27FC236}">
                <a16:creationId xmlns:a16="http://schemas.microsoft.com/office/drawing/2014/main" id="{E67402DD-6664-328C-B156-503285EF677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847583" y="1018398"/>
            <a:ext cx="38100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79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TotalTime>
  <Words>2243</Words>
  <Application>Microsoft Office PowerPoint</Application>
  <PresentationFormat>Widescreen</PresentationFormat>
  <Paragraphs>268</Paragraphs>
  <Slides>35</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Aptos</vt:lpstr>
      <vt:lpstr>Aptos Display</vt:lpstr>
      <vt:lpstr>Aptos Light</vt:lpstr>
      <vt:lpstr>Arial</vt:lpstr>
      <vt:lpstr>Arial,Sans-Serif</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34</cp:revision>
  <dcterms:created xsi:type="dcterms:W3CDTF">2025-07-24T14:23:12Z</dcterms:created>
  <dcterms:modified xsi:type="dcterms:W3CDTF">2025-08-27T15:11:17Z</dcterms:modified>
</cp:coreProperties>
</file>