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301" r:id="rId3"/>
    <p:sldId id="302" r:id="rId4"/>
    <p:sldId id="303" r:id="rId5"/>
    <p:sldId id="304" r:id="rId6"/>
    <p:sldId id="305" r:id="rId7"/>
    <p:sldId id="306" r:id="rId8"/>
    <p:sldId id="307" r:id="rId9"/>
    <p:sldId id="308" r:id="rId10"/>
    <p:sldId id="309" r:id="rId11"/>
    <p:sldId id="310" r:id="rId12"/>
    <p:sldId id="311" r:id="rId13"/>
    <p:sldId id="312" r:id="rId14"/>
    <p:sldId id="313" r:id="rId15"/>
    <p:sldId id="314"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328" r:id="rId29"/>
    <p:sldId id="329" r:id="rId30"/>
    <p:sldId id="330" r:id="rId31"/>
    <p:sldId id="33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FC2786-F008-0EB2-D9A8-1F12EEA6CE5B}" name="Wendy Parrett" initials="WP" userId="S::wendy.parrett@mdc.mo.gov::e75cd84c-1935-4997-9548-8fd9dced76a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873EF7-A4AF-C0A1-642F-54CA4068C604}" v="4" dt="2025-08-13T13:08:26.744"/>
    <p1510:client id="{C54E60AB-EEA8-1964-5442-2CDA2F45E8E1}" v="83" dt="2025-08-14T12:29:00.4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8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8/10/relationships/authors" Target="authors.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F75BC2-1D8C-494F-8EAD-F05E31D74259}" type="datetimeFigureOut">
              <a:rPr lang="en-US" smtClean="0"/>
              <a:t>8/14/2025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1210C6-38F4-406A-A85D-176BE2C90817}" type="slidenum">
              <a:rPr lang="en-US" smtClean="0"/>
              <a:t>‹#›</a:t>
            </a:fld>
            <a:endParaRPr lang="en-US"/>
          </a:p>
        </p:txBody>
      </p:sp>
    </p:spTree>
    <p:extLst>
      <p:ext uri="{BB962C8B-B14F-4D97-AF65-F5344CB8AC3E}">
        <p14:creationId xmlns:p14="http://schemas.microsoft.com/office/powerpoint/2010/main" val="2447779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massaudubon.org/programs-events/community-science/firefly-watch"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61DEC-EEE5-BA18-231D-5214A95F3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F9006-F413-A364-544A-2CB974419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76CED-7937-41AB-F675-F9B8D1CD2A6B}"/>
              </a:ext>
            </a:extLst>
          </p:cNvPr>
          <p:cNvSpPr>
            <a:spLocks noGrp="1"/>
          </p:cNvSpPr>
          <p:nvPr>
            <p:ph type="body" idx="1"/>
          </p:nvPr>
        </p:nvSpPr>
        <p:spPr/>
        <p:txBody>
          <a:bodyPr/>
          <a:lstStyle/>
          <a:p>
            <a:r>
              <a:rPr lang="en-US" dirty="0"/>
              <a:t>Animal in picture: firefly</a:t>
            </a:r>
          </a:p>
        </p:txBody>
      </p:sp>
      <p:sp>
        <p:nvSpPr>
          <p:cNvPr id="4" name="Slide Number Placeholder 3">
            <a:extLst>
              <a:ext uri="{FF2B5EF4-FFF2-40B4-BE49-F238E27FC236}">
                <a16:creationId xmlns:a16="http://schemas.microsoft.com/office/drawing/2014/main" id="{D9E275F6-0F04-1486-9510-B13BE3BC43C6}"/>
              </a:ext>
            </a:extLst>
          </p:cNvPr>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4182936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EF8C7-843F-62E5-66E4-59E6D2E985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3AF522-A090-ECDC-4628-59DCDC6E14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DB6D51-AC5C-1E00-0637-B0F84BD74A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F7A6F3-8A81-9479-327E-372B8BE88754}"/>
              </a:ext>
            </a:extLst>
          </p:cNvPr>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181505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586C0-6ABA-213C-1A19-155407A230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BDDE0-D4E0-82C9-905D-DBA216CF46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51D7D9-33E5-F7E4-6838-432C4CC46B1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74F0586-AA33-7DCC-02E9-A87293A24EBB}"/>
              </a:ext>
            </a:extLst>
          </p:cNvPr>
          <p:cNvSpPr>
            <a:spLocks noGrp="1"/>
          </p:cNvSpPr>
          <p:nvPr>
            <p:ph type="sldNum" sz="quarter" idx="5"/>
          </p:nvPr>
        </p:nvSpPr>
        <p:spPr/>
        <p:txBody>
          <a:bodyPr/>
          <a:lstStyle/>
          <a:p>
            <a:fld id="{F7C19E1B-9841-4947-956E-4E7489943B16}" type="slidenum">
              <a:rPr lang="en-US" smtClean="0"/>
              <a:t>12</a:t>
            </a:fld>
            <a:endParaRPr lang="en-US"/>
          </a:p>
        </p:txBody>
      </p:sp>
    </p:spTree>
    <p:extLst>
      <p:ext uri="{BB962C8B-B14F-4D97-AF65-F5344CB8AC3E}">
        <p14:creationId xmlns:p14="http://schemas.microsoft.com/office/powerpoint/2010/main" val="3588110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935AD-E554-7A78-4550-DC8753BC06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3F775C-8EDD-494F-86C8-8021CEBE04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438AC2-EF20-881D-1F0C-E7D6615AD281}"/>
              </a:ext>
            </a:extLst>
          </p:cNvPr>
          <p:cNvSpPr>
            <a:spLocks noGrp="1"/>
          </p:cNvSpPr>
          <p:nvPr>
            <p:ph type="body" idx="1"/>
          </p:nvPr>
        </p:nvSpPr>
        <p:spPr/>
        <p:txBody>
          <a:bodyPr/>
          <a:lstStyle/>
          <a:p>
            <a:r>
              <a:rPr lang="en-US"/>
              <a:t>Have students describe the light produced by each object and record this in their student guide </a:t>
            </a:r>
            <a:r>
              <a:rPr lang="en-US" b="1"/>
              <a:t>Draw It! 3B The Right Light </a:t>
            </a:r>
            <a:r>
              <a:rPr lang="en-US"/>
              <a:t>section on Page 41.</a:t>
            </a:r>
          </a:p>
          <a:p>
            <a:endParaRPr lang="en-US"/>
          </a:p>
          <a:p>
            <a:r>
              <a:rPr lang="en-US"/>
              <a:t>Discuss student ratings of the best light source and describe why that is the best light source.</a:t>
            </a:r>
          </a:p>
        </p:txBody>
      </p:sp>
      <p:sp>
        <p:nvSpPr>
          <p:cNvPr id="4" name="Slide Number Placeholder 3">
            <a:extLst>
              <a:ext uri="{FF2B5EF4-FFF2-40B4-BE49-F238E27FC236}">
                <a16:creationId xmlns:a16="http://schemas.microsoft.com/office/drawing/2014/main" id="{3FAE4232-4F16-CF34-EE73-8AAA5A652824}"/>
              </a:ext>
            </a:extLst>
          </p:cNvPr>
          <p:cNvSpPr>
            <a:spLocks noGrp="1"/>
          </p:cNvSpPr>
          <p:nvPr>
            <p:ph type="sldNum" sz="quarter" idx="5"/>
          </p:nvPr>
        </p:nvSpPr>
        <p:spPr/>
        <p:txBody>
          <a:bodyPr/>
          <a:lstStyle/>
          <a:p>
            <a:fld id="{F7C19E1B-9841-4947-956E-4E7489943B16}" type="slidenum">
              <a:rPr lang="en-US" smtClean="0"/>
              <a:t>13</a:t>
            </a:fld>
            <a:endParaRPr lang="en-US"/>
          </a:p>
        </p:txBody>
      </p:sp>
    </p:spTree>
    <p:extLst>
      <p:ext uri="{BB962C8B-B14F-4D97-AF65-F5344CB8AC3E}">
        <p14:creationId xmlns:p14="http://schemas.microsoft.com/office/powerpoint/2010/main" val="2296503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59F3A-3F89-CD2D-0C16-F93D7826EF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D2AC09-493E-8BC1-232D-D09701FDFA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0E0B45-C54C-0162-A560-A59927DDA427}"/>
              </a:ext>
            </a:extLst>
          </p:cNvPr>
          <p:cNvSpPr>
            <a:spLocks noGrp="1"/>
          </p:cNvSpPr>
          <p:nvPr>
            <p:ph type="body" idx="1"/>
          </p:nvPr>
        </p:nvSpPr>
        <p:spPr/>
        <p:txBody>
          <a:bodyPr/>
          <a:lstStyle/>
          <a:p>
            <a:r>
              <a:rPr lang="en-US"/>
              <a:t>Explain that some things make their own light while other things give off light. Light illuminates objects. </a:t>
            </a:r>
            <a:r>
              <a:rPr lang="en-US" b="1"/>
              <a:t>What does it mean to illuminate?</a:t>
            </a:r>
            <a:r>
              <a:rPr lang="en-US"/>
              <a:t> (made bright with light shining on it or by making light)</a:t>
            </a:r>
          </a:p>
        </p:txBody>
      </p:sp>
      <p:sp>
        <p:nvSpPr>
          <p:cNvPr id="4" name="Slide Number Placeholder 3">
            <a:extLst>
              <a:ext uri="{FF2B5EF4-FFF2-40B4-BE49-F238E27FC236}">
                <a16:creationId xmlns:a16="http://schemas.microsoft.com/office/drawing/2014/main" id="{5AE609A7-F0EE-0308-2231-7A3BBE6C6619}"/>
              </a:ext>
            </a:extLst>
          </p:cNvPr>
          <p:cNvSpPr>
            <a:spLocks noGrp="1"/>
          </p:cNvSpPr>
          <p:nvPr>
            <p:ph type="sldNum" sz="quarter" idx="5"/>
          </p:nvPr>
        </p:nvSpPr>
        <p:spPr/>
        <p:txBody>
          <a:bodyPr/>
          <a:lstStyle/>
          <a:p>
            <a:fld id="{F7C19E1B-9841-4947-956E-4E7489943B16}" type="slidenum">
              <a:rPr lang="en-US" smtClean="0"/>
              <a:t>14</a:t>
            </a:fld>
            <a:endParaRPr lang="en-US"/>
          </a:p>
        </p:txBody>
      </p:sp>
    </p:spTree>
    <p:extLst>
      <p:ext uri="{BB962C8B-B14F-4D97-AF65-F5344CB8AC3E}">
        <p14:creationId xmlns:p14="http://schemas.microsoft.com/office/powerpoint/2010/main" val="1041818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F37EF-54F0-962E-26F6-12A5B88FC5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DE9567-809D-0A49-AD6A-8C48A3B6C1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1258C2-6C84-BB6E-3A57-A875FB45913C}"/>
              </a:ext>
            </a:extLst>
          </p:cNvPr>
          <p:cNvSpPr>
            <a:spLocks noGrp="1"/>
          </p:cNvSpPr>
          <p:nvPr>
            <p:ph type="body" idx="1"/>
          </p:nvPr>
        </p:nvSpPr>
        <p:spPr/>
        <p:txBody>
          <a:bodyPr/>
          <a:lstStyle/>
          <a:p>
            <a:r>
              <a:rPr lang="en-US"/>
              <a:t>Think about our experiment we just completed with the object at the front of the room.</a:t>
            </a:r>
          </a:p>
        </p:txBody>
      </p:sp>
      <p:sp>
        <p:nvSpPr>
          <p:cNvPr id="4" name="Slide Number Placeholder 3">
            <a:extLst>
              <a:ext uri="{FF2B5EF4-FFF2-40B4-BE49-F238E27FC236}">
                <a16:creationId xmlns:a16="http://schemas.microsoft.com/office/drawing/2014/main" id="{E29ABBD0-82D5-4255-24FA-155C2E0F0B2A}"/>
              </a:ext>
            </a:extLst>
          </p:cNvPr>
          <p:cNvSpPr>
            <a:spLocks noGrp="1"/>
          </p:cNvSpPr>
          <p:nvPr>
            <p:ph type="sldNum" sz="quarter" idx="5"/>
          </p:nvPr>
        </p:nvSpPr>
        <p:spPr/>
        <p:txBody>
          <a:bodyPr/>
          <a:lstStyle/>
          <a:p>
            <a:fld id="{F7C19E1B-9841-4947-956E-4E7489943B16}" type="slidenum">
              <a:rPr lang="en-US" smtClean="0"/>
              <a:t>15</a:t>
            </a:fld>
            <a:endParaRPr lang="en-US"/>
          </a:p>
        </p:txBody>
      </p:sp>
    </p:spTree>
    <p:extLst>
      <p:ext uri="{BB962C8B-B14F-4D97-AF65-F5344CB8AC3E}">
        <p14:creationId xmlns:p14="http://schemas.microsoft.com/office/powerpoint/2010/main" val="4038178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AE7E5-ED52-93F3-5C9F-BBA9B8C443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694906-016C-A9C2-1671-AD60A0A2F9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A8059C-69BE-931A-4AEB-10D8A9A5B791}"/>
              </a:ext>
            </a:extLst>
          </p:cNvPr>
          <p:cNvSpPr>
            <a:spLocks noGrp="1"/>
          </p:cNvSpPr>
          <p:nvPr>
            <p:ph type="body" idx="1"/>
          </p:nvPr>
        </p:nvSpPr>
        <p:spPr/>
        <p:txBody>
          <a:bodyPr/>
          <a:lstStyle/>
          <a:p>
            <a:r>
              <a:rPr lang="en-US"/>
              <a:t>Read together the student guide </a:t>
            </a:r>
            <a:r>
              <a:rPr lang="en-US" b="1"/>
              <a:t>Read Together 3B Illuminate to Communicate </a:t>
            </a:r>
            <a:r>
              <a:rPr lang="en-US"/>
              <a:t>section on Page 42.</a:t>
            </a:r>
          </a:p>
        </p:txBody>
      </p:sp>
      <p:sp>
        <p:nvSpPr>
          <p:cNvPr id="4" name="Slide Number Placeholder 3">
            <a:extLst>
              <a:ext uri="{FF2B5EF4-FFF2-40B4-BE49-F238E27FC236}">
                <a16:creationId xmlns:a16="http://schemas.microsoft.com/office/drawing/2014/main" id="{1E65FE1F-81B7-81F5-3567-75A167D13D1F}"/>
              </a:ext>
            </a:extLst>
          </p:cNvPr>
          <p:cNvSpPr>
            <a:spLocks noGrp="1"/>
          </p:cNvSpPr>
          <p:nvPr>
            <p:ph type="sldNum" sz="quarter" idx="5"/>
          </p:nvPr>
        </p:nvSpPr>
        <p:spPr/>
        <p:txBody>
          <a:bodyPr/>
          <a:lstStyle/>
          <a:p>
            <a:fld id="{F7C19E1B-9841-4947-956E-4E7489943B16}" type="slidenum">
              <a:rPr lang="en-US" smtClean="0"/>
              <a:t>16</a:t>
            </a:fld>
            <a:endParaRPr lang="en-US"/>
          </a:p>
        </p:txBody>
      </p:sp>
    </p:spTree>
    <p:extLst>
      <p:ext uri="{BB962C8B-B14F-4D97-AF65-F5344CB8AC3E}">
        <p14:creationId xmlns:p14="http://schemas.microsoft.com/office/powerpoint/2010/main" val="3500860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BCB0C-EA17-43D3-ABA2-805D4036FB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C1C7FE-7D0D-F7FA-0C5D-FEAF3918B7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50CA32-E47D-E799-E394-5AB63F28DB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58936F7-3A8E-3E90-4B21-3DEDECB6F3A1}"/>
              </a:ext>
            </a:extLst>
          </p:cNvPr>
          <p:cNvSpPr>
            <a:spLocks noGrp="1"/>
          </p:cNvSpPr>
          <p:nvPr>
            <p:ph type="sldNum" sz="quarter" idx="5"/>
          </p:nvPr>
        </p:nvSpPr>
        <p:spPr/>
        <p:txBody>
          <a:bodyPr/>
          <a:lstStyle/>
          <a:p>
            <a:fld id="{F7C19E1B-9841-4947-956E-4E7489943B16}" type="slidenum">
              <a:rPr lang="en-US" smtClean="0"/>
              <a:t>17</a:t>
            </a:fld>
            <a:endParaRPr lang="en-US"/>
          </a:p>
        </p:txBody>
      </p:sp>
    </p:spTree>
    <p:extLst>
      <p:ext uri="{BB962C8B-B14F-4D97-AF65-F5344CB8AC3E}">
        <p14:creationId xmlns:p14="http://schemas.microsoft.com/office/powerpoint/2010/main" val="2213857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C44AC-1389-6F83-8C55-4081B4D8FC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CD7CD-F955-3479-149C-A39AAC4A3F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0110A9-D6FC-55FC-31F8-44C583D77151}"/>
              </a:ext>
            </a:extLst>
          </p:cNvPr>
          <p:cNvSpPr>
            <a:spLocks noGrp="1"/>
          </p:cNvSpPr>
          <p:nvPr>
            <p:ph type="body" idx="1"/>
          </p:nvPr>
        </p:nvSpPr>
        <p:spPr/>
        <p:txBody>
          <a:bodyPr/>
          <a:lstStyle/>
          <a:p>
            <a:r>
              <a:rPr lang="en-US"/>
              <a:t>Display the </a:t>
            </a:r>
            <a:r>
              <a:rPr lang="en-US" i="1"/>
              <a:t>Fireflies at Night </a:t>
            </a:r>
            <a:r>
              <a:rPr lang="en-US"/>
              <a:t>video again from the </a:t>
            </a:r>
            <a:r>
              <a:rPr lang="en-US" i="1"/>
              <a:t>MDC Teacher Portal</a:t>
            </a:r>
            <a:r>
              <a:rPr lang="en-US"/>
              <a:t>.</a:t>
            </a:r>
          </a:p>
        </p:txBody>
      </p:sp>
      <p:sp>
        <p:nvSpPr>
          <p:cNvPr id="4" name="Slide Number Placeholder 3">
            <a:extLst>
              <a:ext uri="{FF2B5EF4-FFF2-40B4-BE49-F238E27FC236}">
                <a16:creationId xmlns:a16="http://schemas.microsoft.com/office/drawing/2014/main" id="{085F3EB6-B098-D012-3EFA-6CCD9270D63C}"/>
              </a:ext>
            </a:extLst>
          </p:cNvPr>
          <p:cNvSpPr>
            <a:spLocks noGrp="1"/>
          </p:cNvSpPr>
          <p:nvPr>
            <p:ph type="sldNum" sz="quarter" idx="5"/>
          </p:nvPr>
        </p:nvSpPr>
        <p:spPr/>
        <p:txBody>
          <a:bodyPr/>
          <a:lstStyle/>
          <a:p>
            <a:fld id="{F7C19E1B-9841-4947-956E-4E7489943B16}" type="slidenum">
              <a:rPr lang="en-US" smtClean="0"/>
              <a:t>18</a:t>
            </a:fld>
            <a:endParaRPr lang="en-US"/>
          </a:p>
        </p:txBody>
      </p:sp>
    </p:spTree>
    <p:extLst>
      <p:ext uri="{BB962C8B-B14F-4D97-AF65-F5344CB8AC3E}">
        <p14:creationId xmlns:p14="http://schemas.microsoft.com/office/powerpoint/2010/main" val="1290358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83FB7-4C3B-3867-7CC8-10CD3A5F45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BBA740-96B0-BE01-FFD3-3F0674D15F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328A3B-4F8D-5C32-4690-BD2AF3B60C84}"/>
              </a:ext>
            </a:extLst>
          </p:cNvPr>
          <p:cNvSpPr>
            <a:spLocks noGrp="1"/>
          </p:cNvSpPr>
          <p:nvPr>
            <p:ph type="body" idx="1"/>
          </p:nvPr>
        </p:nvSpPr>
        <p:spPr/>
        <p:txBody>
          <a:bodyPr/>
          <a:lstStyle/>
          <a:p>
            <a:r>
              <a:rPr lang="en-US"/>
              <a:t>Fireflies are a type of beetle that we can see at night when they flash light from their abdomen.</a:t>
            </a:r>
          </a:p>
        </p:txBody>
      </p:sp>
      <p:sp>
        <p:nvSpPr>
          <p:cNvPr id="4" name="Slide Number Placeholder 3">
            <a:extLst>
              <a:ext uri="{FF2B5EF4-FFF2-40B4-BE49-F238E27FC236}">
                <a16:creationId xmlns:a16="http://schemas.microsoft.com/office/drawing/2014/main" id="{44185800-8F3F-3DE3-1B31-2F5C8C7C00C9}"/>
              </a:ext>
            </a:extLst>
          </p:cNvPr>
          <p:cNvSpPr>
            <a:spLocks noGrp="1"/>
          </p:cNvSpPr>
          <p:nvPr>
            <p:ph type="sldNum" sz="quarter" idx="5"/>
          </p:nvPr>
        </p:nvSpPr>
        <p:spPr/>
        <p:txBody>
          <a:bodyPr/>
          <a:lstStyle/>
          <a:p>
            <a:fld id="{F7C19E1B-9841-4947-956E-4E7489943B16}" type="slidenum">
              <a:rPr lang="en-US" smtClean="0"/>
              <a:t>19</a:t>
            </a:fld>
            <a:endParaRPr lang="en-US"/>
          </a:p>
        </p:txBody>
      </p:sp>
    </p:spTree>
    <p:extLst>
      <p:ext uri="{BB962C8B-B14F-4D97-AF65-F5344CB8AC3E}">
        <p14:creationId xmlns:p14="http://schemas.microsoft.com/office/powerpoint/2010/main" val="3679498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0D504-A05F-F824-3E57-4A963B1442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C02B67-DDF2-3599-C643-EF1B6FE8B8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F4511C-016E-9B77-C808-199D9E2A5BDC}"/>
              </a:ext>
            </a:extLst>
          </p:cNvPr>
          <p:cNvSpPr>
            <a:spLocks noGrp="1"/>
          </p:cNvSpPr>
          <p:nvPr>
            <p:ph type="body" idx="1"/>
          </p:nvPr>
        </p:nvSpPr>
        <p:spPr/>
        <p:txBody>
          <a:bodyPr/>
          <a:lstStyle/>
          <a:p>
            <a:r>
              <a:rPr lang="en-US"/>
              <a:t>Fireflies communicate at night by flashing signals to one another. Let’s think back to our last lesson about animal communication over longer distances. </a:t>
            </a:r>
            <a:r>
              <a:rPr lang="en-US" b="1"/>
              <a:t>What do you think these fireflies are saying? How could they say different things?</a:t>
            </a:r>
            <a:r>
              <a:rPr lang="en-US"/>
              <a:t> (By using different flashing rates and patterns.)</a:t>
            </a:r>
          </a:p>
        </p:txBody>
      </p:sp>
      <p:sp>
        <p:nvSpPr>
          <p:cNvPr id="4" name="Slide Number Placeholder 3">
            <a:extLst>
              <a:ext uri="{FF2B5EF4-FFF2-40B4-BE49-F238E27FC236}">
                <a16:creationId xmlns:a16="http://schemas.microsoft.com/office/drawing/2014/main" id="{AE037680-5853-E6D6-613E-FFA4C17ADC57}"/>
              </a:ext>
            </a:extLst>
          </p:cNvPr>
          <p:cNvSpPr>
            <a:spLocks noGrp="1"/>
          </p:cNvSpPr>
          <p:nvPr>
            <p:ph type="sldNum" sz="quarter" idx="5"/>
          </p:nvPr>
        </p:nvSpPr>
        <p:spPr/>
        <p:txBody>
          <a:bodyPr/>
          <a:lstStyle/>
          <a:p>
            <a:fld id="{F7C19E1B-9841-4947-956E-4E7489943B16}" type="slidenum">
              <a:rPr lang="en-US" smtClean="0"/>
              <a:t>20</a:t>
            </a:fld>
            <a:endParaRPr lang="en-US"/>
          </a:p>
        </p:txBody>
      </p:sp>
    </p:spTree>
    <p:extLst>
      <p:ext uri="{BB962C8B-B14F-4D97-AF65-F5344CB8AC3E}">
        <p14:creationId xmlns:p14="http://schemas.microsoft.com/office/powerpoint/2010/main" val="3497153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3A29B-DE5C-5D52-2E12-AD1A40A0BF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7BCDEE-A8BD-2A73-39FD-75C9F4FE9B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AA805D-A88B-622C-0652-8728B7CA5C47}"/>
              </a:ext>
            </a:extLst>
          </p:cNvPr>
          <p:cNvSpPr>
            <a:spLocks noGrp="1"/>
          </p:cNvSpPr>
          <p:nvPr>
            <p:ph type="body" idx="1"/>
          </p:nvPr>
        </p:nvSpPr>
        <p:spPr/>
        <p:txBody>
          <a:bodyPr/>
          <a:lstStyle/>
          <a:p>
            <a:r>
              <a:rPr lang="en-US"/>
              <a:t>Have students raise their hand if they’ve ever seen fireflies.  Have students share when and where they saw fireflies. Where were you? </a:t>
            </a:r>
          </a:p>
        </p:txBody>
      </p:sp>
      <p:sp>
        <p:nvSpPr>
          <p:cNvPr id="4" name="Slide Number Placeholder 3">
            <a:extLst>
              <a:ext uri="{FF2B5EF4-FFF2-40B4-BE49-F238E27FC236}">
                <a16:creationId xmlns:a16="http://schemas.microsoft.com/office/drawing/2014/main" id="{344B648E-EDCC-E2D2-75E8-B231C5DA2A4A}"/>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663866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C3B93-3F6F-742E-E6FE-20BA77D215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04EC4F-1315-949C-851F-46F98C68CF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23A1DA-84B1-96A4-3FDC-9D24FFF42B8A}"/>
              </a:ext>
            </a:extLst>
          </p:cNvPr>
          <p:cNvSpPr>
            <a:spLocks noGrp="1"/>
          </p:cNvSpPr>
          <p:nvPr>
            <p:ph type="body" idx="1"/>
          </p:nvPr>
        </p:nvSpPr>
        <p:spPr/>
        <p:txBody>
          <a:bodyPr/>
          <a:lstStyle/>
          <a:p>
            <a:r>
              <a:rPr lang="en-US"/>
              <a:t>Without the illumination of their abdomens, they seem to disappear into the night.</a:t>
            </a:r>
          </a:p>
        </p:txBody>
      </p:sp>
      <p:sp>
        <p:nvSpPr>
          <p:cNvPr id="4" name="Slide Number Placeholder 3">
            <a:extLst>
              <a:ext uri="{FF2B5EF4-FFF2-40B4-BE49-F238E27FC236}">
                <a16:creationId xmlns:a16="http://schemas.microsoft.com/office/drawing/2014/main" id="{8BA86AB4-8815-6C1D-B404-B0F72FBD8C63}"/>
              </a:ext>
            </a:extLst>
          </p:cNvPr>
          <p:cNvSpPr>
            <a:spLocks noGrp="1"/>
          </p:cNvSpPr>
          <p:nvPr>
            <p:ph type="sldNum" sz="quarter" idx="5"/>
          </p:nvPr>
        </p:nvSpPr>
        <p:spPr/>
        <p:txBody>
          <a:bodyPr/>
          <a:lstStyle/>
          <a:p>
            <a:fld id="{F7C19E1B-9841-4947-956E-4E7489943B16}" type="slidenum">
              <a:rPr lang="en-US" smtClean="0"/>
              <a:t>21</a:t>
            </a:fld>
            <a:endParaRPr lang="en-US"/>
          </a:p>
        </p:txBody>
      </p:sp>
    </p:spTree>
    <p:extLst>
      <p:ext uri="{BB962C8B-B14F-4D97-AF65-F5344CB8AC3E}">
        <p14:creationId xmlns:p14="http://schemas.microsoft.com/office/powerpoint/2010/main" val="3169672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72E3B-8935-7729-254B-05482B9544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4D8DDB-11B1-14FD-600F-2122C9EE0C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A957EF-0D21-7D77-A11E-B31B39EB1206}"/>
              </a:ext>
            </a:extLst>
          </p:cNvPr>
          <p:cNvSpPr>
            <a:spLocks noGrp="1"/>
          </p:cNvSpPr>
          <p:nvPr>
            <p:ph type="body" idx="1"/>
          </p:nvPr>
        </p:nvSpPr>
        <p:spPr/>
        <p:txBody>
          <a:bodyPr/>
          <a:lstStyle/>
          <a:p>
            <a:r>
              <a:rPr lang="en-US"/>
              <a:t>After observing fireflies in the video, you will now work with a partner to share a firefly message in darkness using flashlights. From the </a:t>
            </a:r>
            <a:r>
              <a:rPr lang="en-US" b="0" i="1"/>
              <a:t>MDC Teacher Portal</a:t>
            </a:r>
            <a:r>
              <a:rPr lang="en-US"/>
              <a:t>, display the </a:t>
            </a:r>
            <a:r>
              <a:rPr lang="en-US" i="1"/>
              <a:t>Flashy Facts: Crack the Code </a:t>
            </a:r>
            <a:r>
              <a:rPr lang="en-US"/>
              <a:t>article from June 2014 issue of </a:t>
            </a:r>
            <a:r>
              <a:rPr lang="en-US" i="1" err="1"/>
              <a:t>Xplor</a:t>
            </a:r>
            <a:r>
              <a:rPr lang="en-US"/>
              <a:t>.</a:t>
            </a:r>
          </a:p>
          <a:p>
            <a:endParaRPr lang="en-US"/>
          </a:p>
          <a:p>
            <a:r>
              <a:rPr lang="en-US"/>
              <a:t>Look at pages 16 and 17 of the article. Can you crack the code? Follow the pathway of the dots to see why the firefly dumped her boyfriend. Use the key on Page 17. (Answer is under the key.)</a:t>
            </a:r>
          </a:p>
        </p:txBody>
      </p:sp>
      <p:sp>
        <p:nvSpPr>
          <p:cNvPr id="4" name="Slide Number Placeholder 3">
            <a:extLst>
              <a:ext uri="{FF2B5EF4-FFF2-40B4-BE49-F238E27FC236}">
                <a16:creationId xmlns:a16="http://schemas.microsoft.com/office/drawing/2014/main" id="{6E6D86B9-3D84-2857-9787-0670E177B942}"/>
              </a:ext>
            </a:extLst>
          </p:cNvPr>
          <p:cNvSpPr>
            <a:spLocks noGrp="1"/>
          </p:cNvSpPr>
          <p:nvPr>
            <p:ph type="sldNum" sz="quarter" idx="5"/>
          </p:nvPr>
        </p:nvSpPr>
        <p:spPr/>
        <p:txBody>
          <a:bodyPr/>
          <a:lstStyle/>
          <a:p>
            <a:fld id="{F7C19E1B-9841-4947-956E-4E7489943B16}" type="slidenum">
              <a:rPr lang="en-US" smtClean="0"/>
              <a:t>22</a:t>
            </a:fld>
            <a:endParaRPr lang="en-US"/>
          </a:p>
        </p:txBody>
      </p:sp>
    </p:spTree>
    <p:extLst>
      <p:ext uri="{BB962C8B-B14F-4D97-AF65-F5344CB8AC3E}">
        <p14:creationId xmlns:p14="http://schemas.microsoft.com/office/powerpoint/2010/main" val="2832094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DAF8F-BE51-8DFB-EE98-A2B5224B33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7BEDFD-19E1-14E0-CACD-88D59E47ED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2D0625-C438-5885-3407-88ABE324C272}"/>
              </a:ext>
            </a:extLst>
          </p:cNvPr>
          <p:cNvSpPr>
            <a:spLocks noGrp="1"/>
          </p:cNvSpPr>
          <p:nvPr>
            <p:ph type="body" idx="1"/>
          </p:nvPr>
        </p:nvSpPr>
        <p:spPr/>
        <p:txBody>
          <a:bodyPr/>
          <a:lstStyle/>
          <a:p>
            <a:r>
              <a:rPr lang="en-US" dirty="0"/>
              <a:t>They flash their illuminated abdomens at different times.</a:t>
            </a:r>
          </a:p>
          <a:p>
            <a:endParaRPr lang="en-US" dirty="0"/>
          </a:p>
          <a:p>
            <a:r>
              <a:rPr lang="en-US" dirty="0"/>
              <a:t>Animal in picture: firefly</a:t>
            </a:r>
          </a:p>
        </p:txBody>
      </p:sp>
      <p:sp>
        <p:nvSpPr>
          <p:cNvPr id="4" name="Slide Number Placeholder 3">
            <a:extLst>
              <a:ext uri="{FF2B5EF4-FFF2-40B4-BE49-F238E27FC236}">
                <a16:creationId xmlns:a16="http://schemas.microsoft.com/office/drawing/2014/main" id="{59E8E63E-2144-E96E-3FF4-77C1CAFE67F5}"/>
              </a:ext>
            </a:extLst>
          </p:cNvPr>
          <p:cNvSpPr>
            <a:spLocks noGrp="1"/>
          </p:cNvSpPr>
          <p:nvPr>
            <p:ph type="sldNum" sz="quarter" idx="5"/>
          </p:nvPr>
        </p:nvSpPr>
        <p:spPr/>
        <p:txBody>
          <a:bodyPr/>
          <a:lstStyle/>
          <a:p>
            <a:fld id="{F7C19E1B-9841-4947-956E-4E7489943B16}" type="slidenum">
              <a:rPr lang="en-US" smtClean="0"/>
              <a:t>23</a:t>
            </a:fld>
            <a:endParaRPr lang="en-US"/>
          </a:p>
        </p:txBody>
      </p:sp>
    </p:spTree>
    <p:extLst>
      <p:ext uri="{BB962C8B-B14F-4D97-AF65-F5344CB8AC3E}">
        <p14:creationId xmlns:p14="http://schemas.microsoft.com/office/powerpoint/2010/main" val="3462814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1C500-C0A4-286E-9969-31D804721B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05C7E0-5247-3FBF-42FE-7F64125AE7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FC61E9-100D-42BE-66A9-99004CC1DCD2}"/>
              </a:ext>
            </a:extLst>
          </p:cNvPr>
          <p:cNvSpPr>
            <a:spLocks noGrp="1"/>
          </p:cNvSpPr>
          <p:nvPr>
            <p:ph type="body" idx="1"/>
          </p:nvPr>
        </p:nvSpPr>
        <p:spPr/>
        <p:txBody>
          <a:bodyPr/>
          <a:lstStyle/>
          <a:p>
            <a:r>
              <a:rPr lang="en-US"/>
              <a:t>You and your firefly partner will each come up with 3 messages to share with each other using flashlights. Each message should be 5 seconds long. (Have students count “one Mississippi” for each second.) For example, one message may be alternating one-second flashes on and off. Another message may be shared by rapidly turning the flashlight on and off 5 times.</a:t>
            </a:r>
          </a:p>
        </p:txBody>
      </p:sp>
      <p:sp>
        <p:nvSpPr>
          <p:cNvPr id="4" name="Slide Number Placeholder 3">
            <a:extLst>
              <a:ext uri="{FF2B5EF4-FFF2-40B4-BE49-F238E27FC236}">
                <a16:creationId xmlns:a16="http://schemas.microsoft.com/office/drawing/2014/main" id="{CA9C0E46-206D-068F-8127-8DD2FDB31D7E}"/>
              </a:ext>
            </a:extLst>
          </p:cNvPr>
          <p:cNvSpPr>
            <a:spLocks noGrp="1"/>
          </p:cNvSpPr>
          <p:nvPr>
            <p:ph type="sldNum" sz="quarter" idx="5"/>
          </p:nvPr>
        </p:nvSpPr>
        <p:spPr/>
        <p:txBody>
          <a:bodyPr/>
          <a:lstStyle/>
          <a:p>
            <a:fld id="{F7C19E1B-9841-4947-956E-4E7489943B16}" type="slidenum">
              <a:rPr lang="en-US" smtClean="0"/>
              <a:t>24</a:t>
            </a:fld>
            <a:endParaRPr lang="en-US"/>
          </a:p>
        </p:txBody>
      </p:sp>
    </p:spTree>
    <p:extLst>
      <p:ext uri="{BB962C8B-B14F-4D97-AF65-F5344CB8AC3E}">
        <p14:creationId xmlns:p14="http://schemas.microsoft.com/office/powerpoint/2010/main" val="3531373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71892-2BC9-8344-11E6-A144538FF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472332-B381-DB83-3F0C-30F0E23607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38E301-AF3C-E67E-50B4-0B75A5281D47}"/>
              </a:ext>
            </a:extLst>
          </p:cNvPr>
          <p:cNvSpPr>
            <a:spLocks noGrp="1"/>
          </p:cNvSpPr>
          <p:nvPr>
            <p:ph type="body" idx="1"/>
          </p:nvPr>
        </p:nvSpPr>
        <p:spPr/>
        <p:txBody>
          <a:bodyPr/>
          <a:lstStyle/>
          <a:p>
            <a:r>
              <a:rPr lang="en-US"/>
              <a:t>In the student </a:t>
            </a:r>
            <a:r>
              <a:rPr lang="en-US" b="1"/>
              <a:t>guide Science Notebook 3B My Secret Code </a:t>
            </a:r>
            <a:r>
              <a:rPr lang="en-US"/>
              <a:t>section on Page 43, have students complete the page to record their message in words and how it will be communicated by flashes.</a:t>
            </a:r>
          </a:p>
        </p:txBody>
      </p:sp>
      <p:sp>
        <p:nvSpPr>
          <p:cNvPr id="4" name="Slide Number Placeholder 3">
            <a:extLst>
              <a:ext uri="{FF2B5EF4-FFF2-40B4-BE49-F238E27FC236}">
                <a16:creationId xmlns:a16="http://schemas.microsoft.com/office/drawing/2014/main" id="{0AFF9E20-8E40-91CE-FEA7-2B321361A2CB}"/>
              </a:ext>
            </a:extLst>
          </p:cNvPr>
          <p:cNvSpPr>
            <a:spLocks noGrp="1"/>
          </p:cNvSpPr>
          <p:nvPr>
            <p:ph type="sldNum" sz="quarter" idx="5"/>
          </p:nvPr>
        </p:nvSpPr>
        <p:spPr/>
        <p:txBody>
          <a:bodyPr/>
          <a:lstStyle/>
          <a:p>
            <a:fld id="{F7C19E1B-9841-4947-956E-4E7489943B16}" type="slidenum">
              <a:rPr lang="en-US" smtClean="0"/>
              <a:t>25</a:t>
            </a:fld>
            <a:endParaRPr lang="en-US"/>
          </a:p>
        </p:txBody>
      </p:sp>
    </p:spTree>
    <p:extLst>
      <p:ext uri="{BB962C8B-B14F-4D97-AF65-F5344CB8AC3E}">
        <p14:creationId xmlns:p14="http://schemas.microsoft.com/office/powerpoint/2010/main" val="1251577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DA451-67F2-27CC-9101-9BA35BCF08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DC42E3-5BCC-4BE0-A133-AF4F11F13E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D625B0-8D1A-D3C3-2A5A-244C38E288AC}"/>
              </a:ext>
            </a:extLst>
          </p:cNvPr>
          <p:cNvSpPr>
            <a:spLocks noGrp="1"/>
          </p:cNvSpPr>
          <p:nvPr>
            <p:ph type="body" idx="1"/>
          </p:nvPr>
        </p:nvSpPr>
        <p:spPr/>
        <p:txBody>
          <a:bodyPr/>
          <a:lstStyle/>
          <a:p>
            <a:r>
              <a:rPr lang="en-US"/>
              <a:t>While students are working out their messages, hang a sheet or curtain in the room using a rope. Once students are ready, line up students across from their partners  on opposite sides of the sheet/curtain. Dim the lights in room.</a:t>
            </a:r>
          </a:p>
        </p:txBody>
      </p:sp>
      <p:sp>
        <p:nvSpPr>
          <p:cNvPr id="4" name="Slide Number Placeholder 3">
            <a:extLst>
              <a:ext uri="{FF2B5EF4-FFF2-40B4-BE49-F238E27FC236}">
                <a16:creationId xmlns:a16="http://schemas.microsoft.com/office/drawing/2014/main" id="{90A68AE0-B297-F682-3BC2-5A4140E5202F}"/>
              </a:ext>
            </a:extLst>
          </p:cNvPr>
          <p:cNvSpPr>
            <a:spLocks noGrp="1"/>
          </p:cNvSpPr>
          <p:nvPr>
            <p:ph type="sldNum" sz="quarter" idx="5"/>
          </p:nvPr>
        </p:nvSpPr>
        <p:spPr/>
        <p:txBody>
          <a:bodyPr/>
          <a:lstStyle/>
          <a:p>
            <a:fld id="{F7C19E1B-9841-4947-956E-4E7489943B16}" type="slidenum">
              <a:rPr lang="en-US" smtClean="0"/>
              <a:t>26</a:t>
            </a:fld>
            <a:endParaRPr lang="en-US"/>
          </a:p>
        </p:txBody>
      </p:sp>
    </p:spTree>
    <p:extLst>
      <p:ext uri="{BB962C8B-B14F-4D97-AF65-F5344CB8AC3E}">
        <p14:creationId xmlns:p14="http://schemas.microsoft.com/office/powerpoint/2010/main" val="1532155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CB156-720A-B586-F70D-1C0F3B8FFC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2A868-4888-0C7B-0C7F-DB87F8DC68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44DF1A-F7CA-2355-FB3C-860BFAF34185}"/>
              </a:ext>
            </a:extLst>
          </p:cNvPr>
          <p:cNvSpPr>
            <a:spLocks noGrp="1"/>
          </p:cNvSpPr>
          <p:nvPr>
            <p:ph type="body" idx="1"/>
          </p:nvPr>
        </p:nvSpPr>
        <p:spPr/>
        <p:txBody>
          <a:bodyPr/>
          <a:lstStyle/>
          <a:p>
            <a:r>
              <a:rPr lang="en-US"/>
              <a:t>Allow students the time to communicate their message using the flashlight. Have student explain why they can or cannot see their partner’s message, using the definition of illumination.</a:t>
            </a:r>
          </a:p>
        </p:txBody>
      </p:sp>
      <p:sp>
        <p:nvSpPr>
          <p:cNvPr id="4" name="Slide Number Placeholder 3">
            <a:extLst>
              <a:ext uri="{FF2B5EF4-FFF2-40B4-BE49-F238E27FC236}">
                <a16:creationId xmlns:a16="http://schemas.microsoft.com/office/drawing/2014/main" id="{36D83EBF-5F31-E885-1519-4C72D0CBBF10}"/>
              </a:ext>
            </a:extLst>
          </p:cNvPr>
          <p:cNvSpPr>
            <a:spLocks noGrp="1"/>
          </p:cNvSpPr>
          <p:nvPr>
            <p:ph type="sldNum" sz="quarter" idx="5"/>
          </p:nvPr>
        </p:nvSpPr>
        <p:spPr/>
        <p:txBody>
          <a:bodyPr/>
          <a:lstStyle/>
          <a:p>
            <a:fld id="{F7C19E1B-9841-4947-956E-4E7489943B16}" type="slidenum">
              <a:rPr lang="en-US" smtClean="0"/>
              <a:t>27</a:t>
            </a:fld>
            <a:endParaRPr lang="en-US"/>
          </a:p>
        </p:txBody>
      </p:sp>
    </p:spTree>
    <p:extLst>
      <p:ext uri="{BB962C8B-B14F-4D97-AF65-F5344CB8AC3E}">
        <p14:creationId xmlns:p14="http://schemas.microsoft.com/office/powerpoint/2010/main" val="1090912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A58A1-E27D-3627-9A18-B49AD136BA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D98C79-9E6D-7A9C-59A0-754FF82D53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F52BC2-DCA9-AE95-E617-D423F1358B5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Have students finish completing questions in the student guide </a:t>
            </a:r>
            <a:r>
              <a:rPr lang="en-US" b="1"/>
              <a:t>Science Notebook 3B My Secret Code </a:t>
            </a:r>
            <a:r>
              <a:rPr lang="en-US"/>
              <a:t>section on Page 43. If students finish early, they may create another code with their partner using the </a:t>
            </a:r>
            <a:r>
              <a:rPr lang="en-US" b="1"/>
              <a:t>3B My Secret Code Handout</a:t>
            </a:r>
            <a:r>
              <a:rPr lang="en-US"/>
              <a:t>.</a:t>
            </a:r>
          </a:p>
          <a:p>
            <a:endParaRPr lang="en-US"/>
          </a:p>
        </p:txBody>
      </p:sp>
      <p:sp>
        <p:nvSpPr>
          <p:cNvPr id="4" name="Slide Number Placeholder 3">
            <a:extLst>
              <a:ext uri="{FF2B5EF4-FFF2-40B4-BE49-F238E27FC236}">
                <a16:creationId xmlns:a16="http://schemas.microsoft.com/office/drawing/2014/main" id="{BEDAD69C-6E55-7A0D-1156-321DC7B30F27}"/>
              </a:ext>
            </a:extLst>
          </p:cNvPr>
          <p:cNvSpPr>
            <a:spLocks noGrp="1"/>
          </p:cNvSpPr>
          <p:nvPr>
            <p:ph type="sldNum" sz="quarter" idx="5"/>
          </p:nvPr>
        </p:nvSpPr>
        <p:spPr/>
        <p:txBody>
          <a:bodyPr/>
          <a:lstStyle/>
          <a:p>
            <a:fld id="{F7C19E1B-9841-4947-956E-4E7489943B16}" type="slidenum">
              <a:rPr lang="en-US" smtClean="0"/>
              <a:t>28</a:t>
            </a:fld>
            <a:endParaRPr lang="en-US"/>
          </a:p>
        </p:txBody>
      </p:sp>
    </p:spTree>
    <p:extLst>
      <p:ext uri="{BB962C8B-B14F-4D97-AF65-F5344CB8AC3E}">
        <p14:creationId xmlns:p14="http://schemas.microsoft.com/office/powerpoint/2010/main" val="30535398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ABC7E-B534-636A-B2DA-EA0658BFEA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37F0F7-8177-F2D1-6350-3B78C7F607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C10320-F0CD-6556-EB24-27A4217BFCC4}"/>
              </a:ext>
            </a:extLst>
          </p:cNvPr>
          <p:cNvSpPr>
            <a:spLocks noGrp="1"/>
          </p:cNvSpPr>
          <p:nvPr>
            <p:ph type="body" idx="1"/>
          </p:nvPr>
        </p:nvSpPr>
        <p:spPr/>
        <p:txBody>
          <a:bodyPr/>
          <a:lstStyle/>
          <a:p>
            <a:r>
              <a:rPr lang="en-US"/>
              <a:t>After exploring the concept of how fireflies communicate, have students open their student guides to the </a:t>
            </a:r>
            <a:r>
              <a:rPr lang="en-US" b="1"/>
              <a:t>Claim, Evidence, Reasoning </a:t>
            </a:r>
            <a:r>
              <a:rPr lang="en-US"/>
              <a:t>section on Page 44. Discuss the page with students – read the guiding question and then explain what the students need to do to answer the questions (circle the correct claim and fill in the blanks). It may be helpful to display the student guide page from the MDC Teacher Portal as you discuss the page.</a:t>
            </a:r>
          </a:p>
        </p:txBody>
      </p:sp>
      <p:sp>
        <p:nvSpPr>
          <p:cNvPr id="4" name="Slide Number Placeholder 3">
            <a:extLst>
              <a:ext uri="{FF2B5EF4-FFF2-40B4-BE49-F238E27FC236}">
                <a16:creationId xmlns:a16="http://schemas.microsoft.com/office/drawing/2014/main" id="{98A7C2BD-8CDD-F5F9-0D4B-29464DBD0BF1}"/>
              </a:ext>
            </a:extLst>
          </p:cNvPr>
          <p:cNvSpPr>
            <a:spLocks noGrp="1"/>
          </p:cNvSpPr>
          <p:nvPr>
            <p:ph type="sldNum" sz="quarter" idx="5"/>
          </p:nvPr>
        </p:nvSpPr>
        <p:spPr/>
        <p:txBody>
          <a:bodyPr/>
          <a:lstStyle/>
          <a:p>
            <a:fld id="{F7C19E1B-9841-4947-956E-4E7489943B16}" type="slidenum">
              <a:rPr lang="en-US" smtClean="0"/>
              <a:t>29</a:t>
            </a:fld>
            <a:endParaRPr lang="en-US"/>
          </a:p>
        </p:txBody>
      </p:sp>
    </p:spTree>
    <p:extLst>
      <p:ext uri="{BB962C8B-B14F-4D97-AF65-F5344CB8AC3E}">
        <p14:creationId xmlns:p14="http://schemas.microsoft.com/office/powerpoint/2010/main" val="1823008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EE4E6-BFED-4238-330B-0F36634A1F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E3F6AC-BD04-C08F-9DA3-22573EAB80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7DE63C-454F-2868-F3EF-DF02E8FD62E1}"/>
              </a:ext>
            </a:extLst>
          </p:cNvPr>
          <p:cNvSpPr>
            <a:spLocks noGrp="1"/>
          </p:cNvSpPr>
          <p:nvPr>
            <p:ph type="body" idx="1"/>
          </p:nvPr>
        </p:nvSpPr>
        <p:spPr/>
        <p:txBody>
          <a:bodyPr/>
          <a:lstStyle/>
          <a:p>
            <a:r>
              <a:rPr lang="en-US" b="1"/>
              <a:t>Rubric:</a:t>
            </a:r>
          </a:p>
          <a:p>
            <a:pPr marL="171450" indent="-171450">
              <a:buFont typeface="Arial" panose="020B0604020202020204" pitchFamily="34" charset="0"/>
              <a:buChar char="•"/>
            </a:pPr>
            <a:r>
              <a:rPr lang="en-US"/>
              <a:t>4 (Exceeds) – Students write the correct claim and evidence into the blanks and identify the correct reason.</a:t>
            </a:r>
          </a:p>
          <a:p>
            <a:pPr marL="171450" indent="-171450">
              <a:buFont typeface="Arial" panose="020B0604020202020204" pitchFamily="34" charset="0"/>
              <a:buChar char="•"/>
            </a:pPr>
            <a:r>
              <a:rPr lang="en-US"/>
              <a:t>3 (Meets) – Students write either the correct claim or evidence into the blanks and/or identify the correct reason.</a:t>
            </a:r>
          </a:p>
          <a:p>
            <a:pPr marL="171450" indent="-171450">
              <a:buFont typeface="Arial" panose="020B0604020202020204" pitchFamily="34" charset="0"/>
              <a:buChar char="•"/>
            </a:pPr>
            <a:r>
              <a:rPr lang="en-US"/>
              <a:t>2 (Partially Meets) – Students write either the correct claim or evidence into the blanks and do not identify the correct reason.</a:t>
            </a:r>
          </a:p>
          <a:p>
            <a:pPr marL="171450" indent="-171450">
              <a:buFont typeface="Arial" panose="020B0604020202020204" pitchFamily="34" charset="0"/>
              <a:buChar char="•"/>
            </a:pPr>
            <a:r>
              <a:rPr lang="en-US"/>
              <a:t>1 (Doesn’t Meet) – Students do not provide the correct claim or evidence and do not identify the correct reason. </a:t>
            </a:r>
          </a:p>
        </p:txBody>
      </p:sp>
      <p:sp>
        <p:nvSpPr>
          <p:cNvPr id="4" name="Slide Number Placeholder 3">
            <a:extLst>
              <a:ext uri="{FF2B5EF4-FFF2-40B4-BE49-F238E27FC236}">
                <a16:creationId xmlns:a16="http://schemas.microsoft.com/office/drawing/2014/main" id="{DA38B2D8-71EE-3AB1-15EE-3835CF3D375D}"/>
              </a:ext>
            </a:extLst>
          </p:cNvPr>
          <p:cNvSpPr>
            <a:spLocks noGrp="1"/>
          </p:cNvSpPr>
          <p:nvPr>
            <p:ph type="sldNum" sz="quarter" idx="5"/>
          </p:nvPr>
        </p:nvSpPr>
        <p:spPr/>
        <p:txBody>
          <a:bodyPr/>
          <a:lstStyle/>
          <a:p>
            <a:fld id="{F7C19E1B-9841-4947-956E-4E7489943B16}" type="slidenum">
              <a:rPr lang="en-US" smtClean="0"/>
              <a:t>30</a:t>
            </a:fld>
            <a:endParaRPr lang="en-US"/>
          </a:p>
        </p:txBody>
      </p:sp>
    </p:spTree>
    <p:extLst>
      <p:ext uri="{BB962C8B-B14F-4D97-AF65-F5344CB8AC3E}">
        <p14:creationId xmlns:p14="http://schemas.microsoft.com/office/powerpoint/2010/main" val="1304575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C384D-2ABC-D4CD-82D4-DD94A5DFB7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B44DBC-E31A-4A20-B7F0-0FA9BD6452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8890B3-81AD-F9F6-9D11-18C582CEDFFA}"/>
              </a:ext>
            </a:extLst>
          </p:cNvPr>
          <p:cNvSpPr>
            <a:spLocks noGrp="1"/>
          </p:cNvSpPr>
          <p:nvPr>
            <p:ph type="body" idx="1"/>
          </p:nvPr>
        </p:nvSpPr>
        <p:spPr/>
        <p:txBody>
          <a:bodyPr/>
          <a:lstStyle/>
          <a:p>
            <a:r>
              <a:rPr lang="en-US"/>
              <a:t>From the </a:t>
            </a:r>
            <a:r>
              <a:rPr lang="en-US" i="1"/>
              <a:t>MDC Teacher Portal</a:t>
            </a:r>
            <a:r>
              <a:rPr lang="en-US"/>
              <a:t>, display the </a:t>
            </a:r>
            <a:r>
              <a:rPr lang="en-US" i="1"/>
              <a:t>Fireflies at Night </a:t>
            </a:r>
            <a:r>
              <a:rPr lang="en-US"/>
              <a:t>video.</a:t>
            </a:r>
          </a:p>
          <a:p>
            <a:endParaRPr lang="en-US"/>
          </a:p>
          <a:p>
            <a:r>
              <a:rPr lang="en-US"/>
              <a:t>This video shows fireflies flashing at night.</a:t>
            </a:r>
          </a:p>
        </p:txBody>
      </p:sp>
      <p:sp>
        <p:nvSpPr>
          <p:cNvPr id="4" name="Slide Number Placeholder 3">
            <a:extLst>
              <a:ext uri="{FF2B5EF4-FFF2-40B4-BE49-F238E27FC236}">
                <a16:creationId xmlns:a16="http://schemas.microsoft.com/office/drawing/2014/main" id="{3E298098-BA35-8427-9746-42B689B47EFE}"/>
              </a:ext>
            </a:extLst>
          </p:cNvPr>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41402590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2E471-E0CB-3ABC-D74D-E923EA701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E92828-33C5-0B88-7139-F40EE73857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6BB340-44FB-106E-5A08-546893B29328}"/>
              </a:ext>
            </a:extLst>
          </p:cNvPr>
          <p:cNvSpPr>
            <a:spLocks noGrp="1"/>
          </p:cNvSpPr>
          <p:nvPr>
            <p:ph type="body" idx="1"/>
          </p:nvPr>
        </p:nvSpPr>
        <p:spPr/>
        <p:txBody>
          <a:bodyPr/>
          <a:lstStyle/>
          <a:p>
            <a:r>
              <a:rPr lang="en-US" b="0"/>
              <a:t>Learn more about fireflies and join the program from the link - </a:t>
            </a:r>
            <a:r>
              <a:rPr lang="en-US">
                <a:hlinkClick r:id="rId3"/>
              </a:rPr>
              <a:t>Firefly Watch</a:t>
            </a:r>
            <a:endParaRPr lang="en-US" b="0"/>
          </a:p>
        </p:txBody>
      </p:sp>
      <p:sp>
        <p:nvSpPr>
          <p:cNvPr id="4" name="Slide Number Placeholder 3">
            <a:extLst>
              <a:ext uri="{FF2B5EF4-FFF2-40B4-BE49-F238E27FC236}">
                <a16:creationId xmlns:a16="http://schemas.microsoft.com/office/drawing/2014/main" id="{CC283B81-B4E3-3778-204D-732DCFEE4AF1}"/>
              </a:ext>
            </a:extLst>
          </p:cNvPr>
          <p:cNvSpPr>
            <a:spLocks noGrp="1"/>
          </p:cNvSpPr>
          <p:nvPr>
            <p:ph type="sldNum" sz="quarter" idx="5"/>
          </p:nvPr>
        </p:nvSpPr>
        <p:spPr/>
        <p:txBody>
          <a:bodyPr/>
          <a:lstStyle/>
          <a:p>
            <a:fld id="{F7C19E1B-9841-4947-956E-4E7489943B16}" type="slidenum">
              <a:rPr lang="en-US" smtClean="0"/>
              <a:t>31</a:t>
            </a:fld>
            <a:endParaRPr lang="en-US"/>
          </a:p>
        </p:txBody>
      </p:sp>
    </p:spTree>
    <p:extLst>
      <p:ext uri="{BB962C8B-B14F-4D97-AF65-F5344CB8AC3E}">
        <p14:creationId xmlns:p14="http://schemas.microsoft.com/office/powerpoint/2010/main" val="3567626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86708-C638-A220-CC45-A61AAA79BF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299940-6F9C-133F-5863-DE1B4FC063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99FD11-4D56-B16A-18B7-A07A2F02AD66}"/>
              </a:ext>
            </a:extLst>
          </p:cNvPr>
          <p:cNvSpPr>
            <a:spLocks noGrp="1"/>
          </p:cNvSpPr>
          <p:nvPr>
            <p:ph type="body" idx="1"/>
          </p:nvPr>
        </p:nvSpPr>
        <p:spPr/>
        <p:txBody>
          <a:bodyPr/>
          <a:lstStyle/>
          <a:p>
            <a:r>
              <a:rPr lang="en-US"/>
              <a:t>Notice that the fireflies seem to disappear into the night sky when they are not flashing. Watch the pattern of flashes of fireflies.</a:t>
            </a:r>
          </a:p>
        </p:txBody>
      </p:sp>
      <p:sp>
        <p:nvSpPr>
          <p:cNvPr id="4" name="Slide Number Placeholder 3">
            <a:extLst>
              <a:ext uri="{FF2B5EF4-FFF2-40B4-BE49-F238E27FC236}">
                <a16:creationId xmlns:a16="http://schemas.microsoft.com/office/drawing/2014/main" id="{2FF90C55-9DFB-60A0-8896-A9247998D9D7}"/>
              </a:ext>
            </a:extLst>
          </p:cNvPr>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2700802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B5B51-19E5-6EFB-AD24-37C1853858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4A3FE3-3DF5-65F7-4508-610BD5EF9C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E00657-1AEA-0184-65C0-A9FF97BC5A55}"/>
              </a:ext>
            </a:extLst>
          </p:cNvPr>
          <p:cNvSpPr>
            <a:spLocks noGrp="1"/>
          </p:cNvSpPr>
          <p:nvPr>
            <p:ph type="body" idx="1"/>
          </p:nvPr>
        </p:nvSpPr>
        <p:spPr/>
        <p:txBody>
          <a:bodyPr/>
          <a:lstStyle/>
          <a:p>
            <a:r>
              <a:rPr lang="en-US"/>
              <a:t>Today we are going to explore why we see fireflies so well at night, and how they communicate with one another. </a:t>
            </a:r>
          </a:p>
        </p:txBody>
      </p:sp>
      <p:sp>
        <p:nvSpPr>
          <p:cNvPr id="4" name="Slide Number Placeholder 3">
            <a:extLst>
              <a:ext uri="{FF2B5EF4-FFF2-40B4-BE49-F238E27FC236}">
                <a16:creationId xmlns:a16="http://schemas.microsoft.com/office/drawing/2014/main" id="{08C3DD8C-3B3C-0986-6A28-2DBE0CFBF513}"/>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3742163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678C5-3B8E-0855-233A-E04DDD67A9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FAA610-9991-4638-798F-6E19FEEDA6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9B2C67-43B5-9785-4256-06349DA85EA1}"/>
              </a:ext>
            </a:extLst>
          </p:cNvPr>
          <p:cNvSpPr>
            <a:spLocks noGrp="1"/>
          </p:cNvSpPr>
          <p:nvPr>
            <p:ph type="body" idx="1"/>
          </p:nvPr>
        </p:nvSpPr>
        <p:spPr/>
        <p:txBody>
          <a:bodyPr/>
          <a:lstStyle/>
          <a:p>
            <a:r>
              <a:rPr lang="en-US"/>
              <a:t>Brainstorm a list of tools.</a:t>
            </a:r>
          </a:p>
        </p:txBody>
      </p:sp>
      <p:sp>
        <p:nvSpPr>
          <p:cNvPr id="4" name="Slide Number Placeholder 3">
            <a:extLst>
              <a:ext uri="{FF2B5EF4-FFF2-40B4-BE49-F238E27FC236}">
                <a16:creationId xmlns:a16="http://schemas.microsoft.com/office/drawing/2014/main" id="{EAC1286E-4C27-47E8-8B00-B333DF7FC4BE}"/>
              </a:ext>
            </a:extLst>
          </p:cNvPr>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2582779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91DEF-B9EB-834D-A41E-684A77DF17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062B89-7DE4-7E6B-FFCE-5400503EE1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0B423B-EEC5-76E7-4592-AC00A3A4296A}"/>
              </a:ext>
            </a:extLst>
          </p:cNvPr>
          <p:cNvSpPr>
            <a:spLocks noGrp="1"/>
          </p:cNvSpPr>
          <p:nvPr>
            <p:ph type="body" idx="1"/>
          </p:nvPr>
        </p:nvSpPr>
        <p:spPr/>
        <p:txBody>
          <a:bodyPr/>
          <a:lstStyle/>
          <a:p>
            <a:r>
              <a:rPr lang="en-US"/>
              <a:t>Place an object at the front of the room such as a basketball. (This will later be the object students true to illuminate when the room is dark.)</a:t>
            </a:r>
          </a:p>
          <a:p>
            <a:endParaRPr lang="en-US"/>
          </a:p>
          <a:p>
            <a:r>
              <a:rPr lang="en-US"/>
              <a:t>Now place a collection of light “tools” on a table. (Examples below.)</a:t>
            </a:r>
          </a:p>
          <a:p>
            <a:pPr marL="171450" indent="-171450">
              <a:buFont typeface="Arial" panose="020B0604020202020204" pitchFamily="34" charset="0"/>
              <a:buChar char="•"/>
            </a:pPr>
            <a:r>
              <a:rPr lang="en-US"/>
              <a:t>Several small flashlights</a:t>
            </a:r>
          </a:p>
          <a:p>
            <a:pPr marL="171450" indent="-171450">
              <a:buFont typeface="Arial" panose="020B0604020202020204" pitchFamily="34" charset="0"/>
              <a:buChar char="•"/>
            </a:pPr>
            <a:r>
              <a:rPr lang="en-US"/>
              <a:t>Glow sticks</a:t>
            </a:r>
          </a:p>
          <a:p>
            <a:pPr marL="171450" indent="-171450">
              <a:buFont typeface="Arial" panose="020B0604020202020204" pitchFamily="34" charset="0"/>
              <a:buChar char="•"/>
            </a:pPr>
            <a:r>
              <a:rPr lang="en-US"/>
              <a:t>Glow-in-the-dark stars</a:t>
            </a:r>
          </a:p>
          <a:p>
            <a:pPr marL="171450" indent="-171450">
              <a:buFont typeface="Arial" panose="020B0604020202020204" pitchFamily="34" charset="0"/>
              <a:buChar char="•"/>
            </a:pPr>
            <a:r>
              <a:rPr lang="en-US"/>
              <a:t>Tea light candles (or battery-powered tea light candles)</a:t>
            </a:r>
          </a:p>
          <a:p>
            <a:pPr marL="171450" indent="-171450">
              <a:buFont typeface="Arial" panose="020B0604020202020204" pitchFamily="34" charset="0"/>
              <a:buChar char="•"/>
            </a:pPr>
            <a:r>
              <a:rPr lang="en-US"/>
              <a:t>String of holiday lights</a:t>
            </a:r>
          </a:p>
          <a:p>
            <a:pPr marL="171450" indent="-171450">
              <a:buFont typeface="Arial" panose="020B0604020202020204" pitchFamily="34" charset="0"/>
              <a:buChar char="•"/>
            </a:pPr>
            <a:r>
              <a:rPr lang="en-US"/>
              <a:t>Headlamps</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Refer students’ attention once again to the object placed at the front of the room. Provide light tools for students to use to illuminate the object and allow them to explore and make observations using each tool and the light each produces by shining each tool on the object in front of the room.</a:t>
            </a:r>
          </a:p>
        </p:txBody>
      </p:sp>
      <p:sp>
        <p:nvSpPr>
          <p:cNvPr id="4" name="Slide Number Placeholder 3">
            <a:extLst>
              <a:ext uri="{FF2B5EF4-FFF2-40B4-BE49-F238E27FC236}">
                <a16:creationId xmlns:a16="http://schemas.microsoft.com/office/drawing/2014/main" id="{44403E28-1696-EF48-1628-57AF0F69F5FF}"/>
              </a:ext>
            </a:extLst>
          </p:cNvPr>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2727398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B76CC-D852-004C-8F2D-65EC3B4DE5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144C67-627C-F7B0-6FC9-D2B72C03E3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C077A5-8685-BFDF-70FD-7EFF46C28403}"/>
              </a:ext>
            </a:extLst>
          </p:cNvPr>
          <p:cNvSpPr>
            <a:spLocks noGrp="1"/>
          </p:cNvSpPr>
          <p:nvPr>
            <p:ph type="body" idx="1"/>
          </p:nvPr>
        </p:nvSpPr>
        <p:spPr/>
        <p:txBody>
          <a:bodyPr/>
          <a:lstStyle/>
          <a:p>
            <a:r>
              <a:rPr lang="en-US"/>
              <a:t>Now turn off the lights in the classroom and close the shades. Using the same tools, shine the light on the object again. (Repeat this step with students till all have explored using all tools in both light and dark conditions.)</a:t>
            </a:r>
          </a:p>
        </p:txBody>
      </p:sp>
      <p:sp>
        <p:nvSpPr>
          <p:cNvPr id="4" name="Slide Number Placeholder 3">
            <a:extLst>
              <a:ext uri="{FF2B5EF4-FFF2-40B4-BE49-F238E27FC236}">
                <a16:creationId xmlns:a16="http://schemas.microsoft.com/office/drawing/2014/main" id="{D62BF394-7B6C-740A-F427-39ECC288F001}"/>
              </a:ext>
            </a:extLst>
          </p:cNvPr>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3263093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65959-28C9-E33C-925E-0C554647F0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362E20-E05F-A21B-7A5B-D3E723354A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A12664-0D79-EB5E-D28B-A497F10411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A6AB79F-C4B2-5FB2-E7E2-81037C2E8722}"/>
              </a:ext>
            </a:extLst>
          </p:cNvPr>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1856680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5518-5D8D-7FCD-D6C3-8D2408E861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0FF62C-71AA-4759-DD56-C05686CD43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4C5688-5461-1D20-84BE-82A9209DF733}"/>
              </a:ext>
            </a:extLst>
          </p:cNvPr>
          <p:cNvSpPr>
            <a:spLocks noGrp="1"/>
          </p:cNvSpPr>
          <p:nvPr>
            <p:ph type="dt" sz="half" idx="10"/>
          </p:nvPr>
        </p:nvSpPr>
        <p:spPr/>
        <p:txBody>
          <a:bodyPr/>
          <a:lstStyle/>
          <a:p>
            <a:fld id="{FEC38980-6946-4FD4-861E-67BE678FB8C8}" type="datetimeFigureOut">
              <a:rPr lang="en-US" smtClean="0"/>
              <a:t>8/14/2025</a:t>
            </a:fld>
            <a:endParaRPr lang="en-US"/>
          </a:p>
        </p:txBody>
      </p:sp>
      <p:sp>
        <p:nvSpPr>
          <p:cNvPr id="5" name="Footer Placeholder 4">
            <a:extLst>
              <a:ext uri="{FF2B5EF4-FFF2-40B4-BE49-F238E27FC236}">
                <a16:creationId xmlns:a16="http://schemas.microsoft.com/office/drawing/2014/main" id="{507C28CF-4190-DB28-E274-50A16A80FF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24AE7-DAA7-B2BD-2191-E17B96A9DBF9}"/>
              </a:ext>
            </a:extLst>
          </p:cNvPr>
          <p:cNvSpPr>
            <a:spLocks noGrp="1"/>
          </p:cNvSpPr>
          <p:nvPr>
            <p:ph type="sldNum" sz="quarter" idx="12"/>
          </p:nvPr>
        </p:nvSpPr>
        <p:spPr/>
        <p:txBody>
          <a:bodyPr/>
          <a:lstStyle/>
          <a:p>
            <a:fld id="{AC99C59B-E175-44BF-9129-2C8480EA5377}" type="slidenum">
              <a:rPr lang="en-US" smtClean="0"/>
              <a:t>‹#›</a:t>
            </a:fld>
            <a:endParaRPr lang="en-US"/>
          </a:p>
        </p:txBody>
      </p:sp>
    </p:spTree>
    <p:extLst>
      <p:ext uri="{BB962C8B-B14F-4D97-AF65-F5344CB8AC3E}">
        <p14:creationId xmlns:p14="http://schemas.microsoft.com/office/powerpoint/2010/main" val="1135368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5F0D0-01EE-5BA3-004B-5866ADFF5D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A309AB-A2B6-9B53-3645-0C53B89C52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FA9AC-676C-6055-4868-EF917E9BD6CC}"/>
              </a:ext>
            </a:extLst>
          </p:cNvPr>
          <p:cNvSpPr>
            <a:spLocks noGrp="1"/>
          </p:cNvSpPr>
          <p:nvPr>
            <p:ph type="dt" sz="half" idx="10"/>
          </p:nvPr>
        </p:nvSpPr>
        <p:spPr/>
        <p:txBody>
          <a:bodyPr/>
          <a:lstStyle/>
          <a:p>
            <a:fld id="{FEC38980-6946-4FD4-861E-67BE678FB8C8}" type="datetimeFigureOut">
              <a:rPr lang="en-US" smtClean="0"/>
              <a:t>8/14/2025</a:t>
            </a:fld>
            <a:endParaRPr lang="en-US"/>
          </a:p>
        </p:txBody>
      </p:sp>
      <p:sp>
        <p:nvSpPr>
          <p:cNvPr id="5" name="Footer Placeholder 4">
            <a:extLst>
              <a:ext uri="{FF2B5EF4-FFF2-40B4-BE49-F238E27FC236}">
                <a16:creationId xmlns:a16="http://schemas.microsoft.com/office/drawing/2014/main" id="{5446896A-B002-2FE0-0158-4BB1E4886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111C16-2C2C-A3EA-163A-2AF54630658C}"/>
              </a:ext>
            </a:extLst>
          </p:cNvPr>
          <p:cNvSpPr>
            <a:spLocks noGrp="1"/>
          </p:cNvSpPr>
          <p:nvPr>
            <p:ph type="sldNum" sz="quarter" idx="12"/>
          </p:nvPr>
        </p:nvSpPr>
        <p:spPr/>
        <p:txBody>
          <a:bodyPr/>
          <a:lstStyle/>
          <a:p>
            <a:fld id="{AC99C59B-E175-44BF-9129-2C8480EA5377}" type="slidenum">
              <a:rPr lang="en-US" smtClean="0"/>
              <a:t>‹#›</a:t>
            </a:fld>
            <a:endParaRPr lang="en-US"/>
          </a:p>
        </p:txBody>
      </p:sp>
    </p:spTree>
    <p:extLst>
      <p:ext uri="{BB962C8B-B14F-4D97-AF65-F5344CB8AC3E}">
        <p14:creationId xmlns:p14="http://schemas.microsoft.com/office/powerpoint/2010/main" val="3252692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F4137-BD58-8247-FE3A-DCE2DB1F9A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DF3493-C26B-033E-EE41-6C0BDF21DB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D94579-C628-D4BC-8DFF-94095F401F83}"/>
              </a:ext>
            </a:extLst>
          </p:cNvPr>
          <p:cNvSpPr>
            <a:spLocks noGrp="1"/>
          </p:cNvSpPr>
          <p:nvPr>
            <p:ph type="dt" sz="half" idx="10"/>
          </p:nvPr>
        </p:nvSpPr>
        <p:spPr/>
        <p:txBody>
          <a:bodyPr/>
          <a:lstStyle/>
          <a:p>
            <a:fld id="{FEC38980-6946-4FD4-861E-67BE678FB8C8}" type="datetimeFigureOut">
              <a:rPr lang="en-US" smtClean="0"/>
              <a:t>8/14/2025</a:t>
            </a:fld>
            <a:endParaRPr lang="en-US"/>
          </a:p>
        </p:txBody>
      </p:sp>
      <p:sp>
        <p:nvSpPr>
          <p:cNvPr id="5" name="Footer Placeholder 4">
            <a:extLst>
              <a:ext uri="{FF2B5EF4-FFF2-40B4-BE49-F238E27FC236}">
                <a16:creationId xmlns:a16="http://schemas.microsoft.com/office/drawing/2014/main" id="{E2FF5172-F1E2-66D0-BF53-DEA3AB6422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6E2814-9B90-0E75-70DC-6C78E21C83EB}"/>
              </a:ext>
            </a:extLst>
          </p:cNvPr>
          <p:cNvSpPr>
            <a:spLocks noGrp="1"/>
          </p:cNvSpPr>
          <p:nvPr>
            <p:ph type="sldNum" sz="quarter" idx="12"/>
          </p:nvPr>
        </p:nvSpPr>
        <p:spPr/>
        <p:txBody>
          <a:bodyPr/>
          <a:lstStyle/>
          <a:p>
            <a:fld id="{AC99C59B-E175-44BF-9129-2C8480EA5377}" type="slidenum">
              <a:rPr lang="en-US" smtClean="0"/>
              <a:t>‹#›</a:t>
            </a:fld>
            <a:endParaRPr lang="en-US"/>
          </a:p>
        </p:txBody>
      </p:sp>
    </p:spTree>
    <p:extLst>
      <p:ext uri="{BB962C8B-B14F-4D97-AF65-F5344CB8AC3E}">
        <p14:creationId xmlns:p14="http://schemas.microsoft.com/office/powerpoint/2010/main" val="3353179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71141-FE45-772D-60ED-2DDC2F5A33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F225D0-A67E-C5BD-57A0-AFB52911F7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4BFA84-1E1C-CE6D-6A1E-AABFF965A1D4}"/>
              </a:ext>
            </a:extLst>
          </p:cNvPr>
          <p:cNvSpPr>
            <a:spLocks noGrp="1"/>
          </p:cNvSpPr>
          <p:nvPr>
            <p:ph type="dt" sz="half" idx="10"/>
          </p:nvPr>
        </p:nvSpPr>
        <p:spPr/>
        <p:txBody>
          <a:bodyPr/>
          <a:lstStyle/>
          <a:p>
            <a:fld id="{FEC38980-6946-4FD4-861E-67BE678FB8C8}" type="datetimeFigureOut">
              <a:rPr lang="en-US" smtClean="0"/>
              <a:t>8/14/2025</a:t>
            </a:fld>
            <a:endParaRPr lang="en-US"/>
          </a:p>
        </p:txBody>
      </p:sp>
      <p:sp>
        <p:nvSpPr>
          <p:cNvPr id="5" name="Footer Placeholder 4">
            <a:extLst>
              <a:ext uri="{FF2B5EF4-FFF2-40B4-BE49-F238E27FC236}">
                <a16:creationId xmlns:a16="http://schemas.microsoft.com/office/drawing/2014/main" id="{FD31A7A4-975B-559B-318D-18139D0DB3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703A9-D7AE-F67C-E5FB-9775A724D7F1}"/>
              </a:ext>
            </a:extLst>
          </p:cNvPr>
          <p:cNvSpPr>
            <a:spLocks noGrp="1"/>
          </p:cNvSpPr>
          <p:nvPr>
            <p:ph type="sldNum" sz="quarter" idx="12"/>
          </p:nvPr>
        </p:nvSpPr>
        <p:spPr/>
        <p:txBody>
          <a:bodyPr/>
          <a:lstStyle/>
          <a:p>
            <a:fld id="{AC99C59B-E175-44BF-9129-2C8480EA5377}" type="slidenum">
              <a:rPr lang="en-US" smtClean="0"/>
              <a:t>‹#›</a:t>
            </a:fld>
            <a:endParaRPr lang="en-US"/>
          </a:p>
        </p:txBody>
      </p:sp>
    </p:spTree>
    <p:extLst>
      <p:ext uri="{BB962C8B-B14F-4D97-AF65-F5344CB8AC3E}">
        <p14:creationId xmlns:p14="http://schemas.microsoft.com/office/powerpoint/2010/main" val="1863503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34EDC-9814-B04A-9EAF-B814F16C87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51E497-E65B-E42E-C5A5-92BB13B77E5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3ED0CF-C49E-8CF0-A92C-424E7B4424AC}"/>
              </a:ext>
            </a:extLst>
          </p:cNvPr>
          <p:cNvSpPr>
            <a:spLocks noGrp="1"/>
          </p:cNvSpPr>
          <p:nvPr>
            <p:ph type="dt" sz="half" idx="10"/>
          </p:nvPr>
        </p:nvSpPr>
        <p:spPr/>
        <p:txBody>
          <a:bodyPr/>
          <a:lstStyle/>
          <a:p>
            <a:fld id="{FEC38980-6946-4FD4-861E-67BE678FB8C8}" type="datetimeFigureOut">
              <a:rPr lang="en-US" smtClean="0"/>
              <a:t>8/14/2025</a:t>
            </a:fld>
            <a:endParaRPr lang="en-US"/>
          </a:p>
        </p:txBody>
      </p:sp>
      <p:sp>
        <p:nvSpPr>
          <p:cNvPr id="5" name="Footer Placeholder 4">
            <a:extLst>
              <a:ext uri="{FF2B5EF4-FFF2-40B4-BE49-F238E27FC236}">
                <a16:creationId xmlns:a16="http://schemas.microsoft.com/office/drawing/2014/main" id="{84A40166-A777-5B84-0A79-39F6E786AA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802BF8-B816-9C75-6FDD-9D33FB041EF5}"/>
              </a:ext>
            </a:extLst>
          </p:cNvPr>
          <p:cNvSpPr>
            <a:spLocks noGrp="1"/>
          </p:cNvSpPr>
          <p:nvPr>
            <p:ph type="sldNum" sz="quarter" idx="12"/>
          </p:nvPr>
        </p:nvSpPr>
        <p:spPr/>
        <p:txBody>
          <a:bodyPr/>
          <a:lstStyle/>
          <a:p>
            <a:fld id="{AC99C59B-E175-44BF-9129-2C8480EA5377}" type="slidenum">
              <a:rPr lang="en-US" smtClean="0"/>
              <a:t>‹#›</a:t>
            </a:fld>
            <a:endParaRPr lang="en-US"/>
          </a:p>
        </p:txBody>
      </p:sp>
    </p:spTree>
    <p:extLst>
      <p:ext uri="{BB962C8B-B14F-4D97-AF65-F5344CB8AC3E}">
        <p14:creationId xmlns:p14="http://schemas.microsoft.com/office/powerpoint/2010/main" val="3311908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A10FE-047D-7455-7BD9-3D6156C866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F6FA1-85FD-A6F6-FC48-D86F236807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47F4D2-4EAF-BEB3-56D8-C679C93B72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D574B2-2DC2-2F62-418B-CE420E84FA84}"/>
              </a:ext>
            </a:extLst>
          </p:cNvPr>
          <p:cNvSpPr>
            <a:spLocks noGrp="1"/>
          </p:cNvSpPr>
          <p:nvPr>
            <p:ph type="dt" sz="half" idx="10"/>
          </p:nvPr>
        </p:nvSpPr>
        <p:spPr/>
        <p:txBody>
          <a:bodyPr/>
          <a:lstStyle/>
          <a:p>
            <a:fld id="{FEC38980-6946-4FD4-861E-67BE678FB8C8}" type="datetimeFigureOut">
              <a:rPr lang="en-US" smtClean="0"/>
              <a:t>8/14/2025</a:t>
            </a:fld>
            <a:endParaRPr lang="en-US"/>
          </a:p>
        </p:txBody>
      </p:sp>
      <p:sp>
        <p:nvSpPr>
          <p:cNvPr id="6" name="Footer Placeholder 5">
            <a:extLst>
              <a:ext uri="{FF2B5EF4-FFF2-40B4-BE49-F238E27FC236}">
                <a16:creationId xmlns:a16="http://schemas.microsoft.com/office/drawing/2014/main" id="{7038AB89-BB0D-FFAD-26C6-D0227454CA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545441-7D59-C736-CF94-A88E1D60911A}"/>
              </a:ext>
            </a:extLst>
          </p:cNvPr>
          <p:cNvSpPr>
            <a:spLocks noGrp="1"/>
          </p:cNvSpPr>
          <p:nvPr>
            <p:ph type="sldNum" sz="quarter" idx="12"/>
          </p:nvPr>
        </p:nvSpPr>
        <p:spPr/>
        <p:txBody>
          <a:bodyPr/>
          <a:lstStyle/>
          <a:p>
            <a:fld id="{AC99C59B-E175-44BF-9129-2C8480EA5377}" type="slidenum">
              <a:rPr lang="en-US" smtClean="0"/>
              <a:t>‹#›</a:t>
            </a:fld>
            <a:endParaRPr lang="en-US"/>
          </a:p>
        </p:txBody>
      </p:sp>
    </p:spTree>
    <p:extLst>
      <p:ext uri="{BB962C8B-B14F-4D97-AF65-F5344CB8AC3E}">
        <p14:creationId xmlns:p14="http://schemas.microsoft.com/office/powerpoint/2010/main" val="2629540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7E2B7-3FDB-D2E4-3038-78692806FB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75FAA8-1901-652F-13F4-ED004D9275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004255-E836-183C-83BD-5C1F9FEE43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289824-B22F-3426-E6B5-2ACF4C1F9A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E1EB00-B725-52F9-C859-98C7EF3B69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B32F59-0CDB-52BD-699B-FE3AAA68A991}"/>
              </a:ext>
            </a:extLst>
          </p:cNvPr>
          <p:cNvSpPr>
            <a:spLocks noGrp="1"/>
          </p:cNvSpPr>
          <p:nvPr>
            <p:ph type="dt" sz="half" idx="10"/>
          </p:nvPr>
        </p:nvSpPr>
        <p:spPr/>
        <p:txBody>
          <a:bodyPr/>
          <a:lstStyle/>
          <a:p>
            <a:fld id="{FEC38980-6946-4FD4-861E-67BE678FB8C8}" type="datetimeFigureOut">
              <a:rPr lang="en-US" smtClean="0"/>
              <a:t>8/14/2025</a:t>
            </a:fld>
            <a:endParaRPr lang="en-US"/>
          </a:p>
        </p:txBody>
      </p:sp>
      <p:sp>
        <p:nvSpPr>
          <p:cNvPr id="8" name="Footer Placeholder 7">
            <a:extLst>
              <a:ext uri="{FF2B5EF4-FFF2-40B4-BE49-F238E27FC236}">
                <a16:creationId xmlns:a16="http://schemas.microsoft.com/office/drawing/2014/main" id="{9A1B2201-DF63-597E-F4E4-A81A005204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70E2B2-2A88-7469-4C95-E6BE4467C056}"/>
              </a:ext>
            </a:extLst>
          </p:cNvPr>
          <p:cNvSpPr>
            <a:spLocks noGrp="1"/>
          </p:cNvSpPr>
          <p:nvPr>
            <p:ph type="sldNum" sz="quarter" idx="12"/>
          </p:nvPr>
        </p:nvSpPr>
        <p:spPr/>
        <p:txBody>
          <a:bodyPr/>
          <a:lstStyle/>
          <a:p>
            <a:fld id="{AC99C59B-E175-44BF-9129-2C8480EA5377}" type="slidenum">
              <a:rPr lang="en-US" smtClean="0"/>
              <a:t>‹#›</a:t>
            </a:fld>
            <a:endParaRPr lang="en-US"/>
          </a:p>
        </p:txBody>
      </p:sp>
    </p:spTree>
    <p:extLst>
      <p:ext uri="{BB962C8B-B14F-4D97-AF65-F5344CB8AC3E}">
        <p14:creationId xmlns:p14="http://schemas.microsoft.com/office/powerpoint/2010/main" val="2215823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49A82-3263-59B4-74FC-CC5C6E7B4B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1A0C2B-7A05-4F8F-4713-99E1E1A32D22}"/>
              </a:ext>
            </a:extLst>
          </p:cNvPr>
          <p:cNvSpPr>
            <a:spLocks noGrp="1"/>
          </p:cNvSpPr>
          <p:nvPr>
            <p:ph type="dt" sz="half" idx="10"/>
          </p:nvPr>
        </p:nvSpPr>
        <p:spPr/>
        <p:txBody>
          <a:bodyPr/>
          <a:lstStyle/>
          <a:p>
            <a:fld id="{FEC38980-6946-4FD4-861E-67BE678FB8C8}" type="datetimeFigureOut">
              <a:rPr lang="en-US" smtClean="0"/>
              <a:t>8/14/2025</a:t>
            </a:fld>
            <a:endParaRPr lang="en-US"/>
          </a:p>
        </p:txBody>
      </p:sp>
      <p:sp>
        <p:nvSpPr>
          <p:cNvPr id="4" name="Footer Placeholder 3">
            <a:extLst>
              <a:ext uri="{FF2B5EF4-FFF2-40B4-BE49-F238E27FC236}">
                <a16:creationId xmlns:a16="http://schemas.microsoft.com/office/drawing/2014/main" id="{CFD9F3BB-4B94-FD3F-8FFE-CAC3C28E5F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96BC94-4299-5BB1-9E2F-AAD6DFEDF147}"/>
              </a:ext>
            </a:extLst>
          </p:cNvPr>
          <p:cNvSpPr>
            <a:spLocks noGrp="1"/>
          </p:cNvSpPr>
          <p:nvPr>
            <p:ph type="sldNum" sz="quarter" idx="12"/>
          </p:nvPr>
        </p:nvSpPr>
        <p:spPr/>
        <p:txBody>
          <a:bodyPr/>
          <a:lstStyle/>
          <a:p>
            <a:fld id="{AC99C59B-E175-44BF-9129-2C8480EA5377}" type="slidenum">
              <a:rPr lang="en-US" smtClean="0"/>
              <a:t>‹#›</a:t>
            </a:fld>
            <a:endParaRPr lang="en-US"/>
          </a:p>
        </p:txBody>
      </p:sp>
    </p:spTree>
    <p:extLst>
      <p:ext uri="{BB962C8B-B14F-4D97-AF65-F5344CB8AC3E}">
        <p14:creationId xmlns:p14="http://schemas.microsoft.com/office/powerpoint/2010/main" val="2666541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D57A7E-ACAC-217E-21EB-2249E5BE870D}"/>
              </a:ext>
            </a:extLst>
          </p:cNvPr>
          <p:cNvSpPr>
            <a:spLocks noGrp="1"/>
          </p:cNvSpPr>
          <p:nvPr>
            <p:ph type="dt" sz="half" idx="10"/>
          </p:nvPr>
        </p:nvSpPr>
        <p:spPr/>
        <p:txBody>
          <a:bodyPr/>
          <a:lstStyle/>
          <a:p>
            <a:fld id="{FEC38980-6946-4FD4-861E-67BE678FB8C8}" type="datetimeFigureOut">
              <a:rPr lang="en-US" smtClean="0"/>
              <a:t>8/14/2025</a:t>
            </a:fld>
            <a:endParaRPr lang="en-US"/>
          </a:p>
        </p:txBody>
      </p:sp>
      <p:sp>
        <p:nvSpPr>
          <p:cNvPr id="3" name="Footer Placeholder 2">
            <a:extLst>
              <a:ext uri="{FF2B5EF4-FFF2-40B4-BE49-F238E27FC236}">
                <a16:creationId xmlns:a16="http://schemas.microsoft.com/office/drawing/2014/main" id="{E12875AA-A18E-0A31-1F2F-AECA391A8E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DD47F5-A646-2F2C-F64C-AB9B78DF3275}"/>
              </a:ext>
            </a:extLst>
          </p:cNvPr>
          <p:cNvSpPr>
            <a:spLocks noGrp="1"/>
          </p:cNvSpPr>
          <p:nvPr>
            <p:ph type="sldNum" sz="quarter" idx="12"/>
          </p:nvPr>
        </p:nvSpPr>
        <p:spPr/>
        <p:txBody>
          <a:bodyPr/>
          <a:lstStyle/>
          <a:p>
            <a:fld id="{AC99C59B-E175-44BF-9129-2C8480EA5377}" type="slidenum">
              <a:rPr lang="en-US" smtClean="0"/>
              <a:t>‹#›</a:t>
            </a:fld>
            <a:endParaRPr lang="en-US"/>
          </a:p>
        </p:txBody>
      </p:sp>
    </p:spTree>
    <p:extLst>
      <p:ext uri="{BB962C8B-B14F-4D97-AF65-F5344CB8AC3E}">
        <p14:creationId xmlns:p14="http://schemas.microsoft.com/office/powerpoint/2010/main" val="197448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DDAE9-1EFD-43CB-1A86-60E87F5054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5DC61E-2D09-6162-B4B7-9F52562358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4B9D71-BC2C-4407-E974-5B72217B28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B3AEDB-30CB-A99E-FC6A-6F2EA6760E27}"/>
              </a:ext>
            </a:extLst>
          </p:cNvPr>
          <p:cNvSpPr>
            <a:spLocks noGrp="1"/>
          </p:cNvSpPr>
          <p:nvPr>
            <p:ph type="dt" sz="half" idx="10"/>
          </p:nvPr>
        </p:nvSpPr>
        <p:spPr/>
        <p:txBody>
          <a:bodyPr/>
          <a:lstStyle/>
          <a:p>
            <a:fld id="{FEC38980-6946-4FD4-861E-67BE678FB8C8}" type="datetimeFigureOut">
              <a:rPr lang="en-US" smtClean="0"/>
              <a:t>8/14/2025</a:t>
            </a:fld>
            <a:endParaRPr lang="en-US"/>
          </a:p>
        </p:txBody>
      </p:sp>
      <p:sp>
        <p:nvSpPr>
          <p:cNvPr id="6" name="Footer Placeholder 5">
            <a:extLst>
              <a:ext uri="{FF2B5EF4-FFF2-40B4-BE49-F238E27FC236}">
                <a16:creationId xmlns:a16="http://schemas.microsoft.com/office/drawing/2014/main" id="{5AD58E88-DDD1-6532-9940-F862CBC372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EB1F3E-273F-A2CC-0E0A-814DFC751BA3}"/>
              </a:ext>
            </a:extLst>
          </p:cNvPr>
          <p:cNvSpPr>
            <a:spLocks noGrp="1"/>
          </p:cNvSpPr>
          <p:nvPr>
            <p:ph type="sldNum" sz="quarter" idx="12"/>
          </p:nvPr>
        </p:nvSpPr>
        <p:spPr/>
        <p:txBody>
          <a:bodyPr/>
          <a:lstStyle/>
          <a:p>
            <a:fld id="{AC99C59B-E175-44BF-9129-2C8480EA5377}" type="slidenum">
              <a:rPr lang="en-US" smtClean="0"/>
              <a:t>‹#›</a:t>
            </a:fld>
            <a:endParaRPr lang="en-US"/>
          </a:p>
        </p:txBody>
      </p:sp>
    </p:spTree>
    <p:extLst>
      <p:ext uri="{BB962C8B-B14F-4D97-AF65-F5344CB8AC3E}">
        <p14:creationId xmlns:p14="http://schemas.microsoft.com/office/powerpoint/2010/main" val="3216836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13C65-A762-DD20-64B5-B3A5B48349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AAFCD2-C821-15A6-12A0-019CA3C247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646B5F-0C33-9172-7BEE-AE0A9F1D44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D893ED-B767-1D26-4271-3B98DF9D5D93}"/>
              </a:ext>
            </a:extLst>
          </p:cNvPr>
          <p:cNvSpPr>
            <a:spLocks noGrp="1"/>
          </p:cNvSpPr>
          <p:nvPr>
            <p:ph type="dt" sz="half" idx="10"/>
          </p:nvPr>
        </p:nvSpPr>
        <p:spPr/>
        <p:txBody>
          <a:bodyPr/>
          <a:lstStyle/>
          <a:p>
            <a:fld id="{FEC38980-6946-4FD4-861E-67BE678FB8C8}" type="datetimeFigureOut">
              <a:rPr lang="en-US" smtClean="0"/>
              <a:t>8/14/2025</a:t>
            </a:fld>
            <a:endParaRPr lang="en-US"/>
          </a:p>
        </p:txBody>
      </p:sp>
      <p:sp>
        <p:nvSpPr>
          <p:cNvPr id="6" name="Footer Placeholder 5">
            <a:extLst>
              <a:ext uri="{FF2B5EF4-FFF2-40B4-BE49-F238E27FC236}">
                <a16:creationId xmlns:a16="http://schemas.microsoft.com/office/drawing/2014/main" id="{DA5F5ABF-4D5B-0E19-08FD-D7682A8EEB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2438B9-3EC5-ABAE-EF17-6473C9DB26F4}"/>
              </a:ext>
            </a:extLst>
          </p:cNvPr>
          <p:cNvSpPr>
            <a:spLocks noGrp="1"/>
          </p:cNvSpPr>
          <p:nvPr>
            <p:ph type="sldNum" sz="quarter" idx="12"/>
          </p:nvPr>
        </p:nvSpPr>
        <p:spPr/>
        <p:txBody>
          <a:bodyPr/>
          <a:lstStyle/>
          <a:p>
            <a:fld id="{AC99C59B-E175-44BF-9129-2C8480EA5377}" type="slidenum">
              <a:rPr lang="en-US" smtClean="0"/>
              <a:t>‹#›</a:t>
            </a:fld>
            <a:endParaRPr lang="en-US"/>
          </a:p>
        </p:txBody>
      </p:sp>
    </p:spTree>
    <p:extLst>
      <p:ext uri="{BB962C8B-B14F-4D97-AF65-F5344CB8AC3E}">
        <p14:creationId xmlns:p14="http://schemas.microsoft.com/office/powerpoint/2010/main" val="805095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D441A4-1F08-9EA5-152C-BF0A906AC8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0F1428-009B-FA18-8124-A097BA6FE3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2EAB66-4A9A-41A8-06A5-5C004DB1A4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C38980-6946-4FD4-861E-67BE678FB8C8}" type="datetimeFigureOut">
              <a:rPr lang="en-US" smtClean="0"/>
              <a:t>8/14/2025</a:t>
            </a:fld>
            <a:endParaRPr lang="en-US"/>
          </a:p>
        </p:txBody>
      </p:sp>
      <p:sp>
        <p:nvSpPr>
          <p:cNvPr id="5" name="Footer Placeholder 4">
            <a:extLst>
              <a:ext uri="{FF2B5EF4-FFF2-40B4-BE49-F238E27FC236}">
                <a16:creationId xmlns:a16="http://schemas.microsoft.com/office/drawing/2014/main" id="{73445CD5-3C7A-03C4-BC6C-3A06BE67F9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0C46EAE-6391-378A-0760-49DC0F9E8F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C99C59B-E175-44BF-9129-2C8480EA5377}" type="slidenum">
              <a:rPr lang="en-US" smtClean="0"/>
              <a:t>‹#›</a:t>
            </a:fld>
            <a:endParaRPr lang="en-US"/>
          </a:p>
        </p:txBody>
      </p:sp>
    </p:spTree>
    <p:extLst>
      <p:ext uri="{BB962C8B-B14F-4D97-AF65-F5344CB8AC3E}">
        <p14:creationId xmlns:p14="http://schemas.microsoft.com/office/powerpoint/2010/main" val="31466116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HP9ASHDWQKI"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hyperlink" Target="https://www.massaudubon.org/programs-events/community-science/firefly-watch"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HP9ASHDWQKI"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id&amp;#95;Exploring&amp;#95;0201">
            <a:extLst>
              <a:ext uri="{FF2B5EF4-FFF2-40B4-BE49-F238E27FC236}">
                <a16:creationId xmlns:a16="http://schemas.microsoft.com/office/drawing/2014/main" id="{5E1CDC13-F636-2F33-C49C-1B4A5AE815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218"/>
          <a:stretch/>
        </p:blipFill>
        <p:spPr bwMode="auto">
          <a:xfrm flipH="1">
            <a:off x="191" y="0"/>
            <a:ext cx="12216563" cy="6575087"/>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Shape 6">
            <a:extLst>
              <a:ext uri="{FF2B5EF4-FFF2-40B4-BE49-F238E27FC236}">
                <a16:creationId xmlns:a16="http://schemas.microsoft.com/office/drawing/2014/main" id="{FC17D903-3FAE-0388-4F47-883814A00F4C}"/>
              </a:ext>
            </a:extLst>
          </p:cNvPr>
          <p:cNvSpPr/>
          <p:nvPr/>
        </p:nvSpPr>
        <p:spPr>
          <a:xfrm>
            <a:off x="-12375" y="5055073"/>
            <a:ext cx="12247596" cy="203628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solidFill>
              <a:srgbClr val="6A56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49129" y="5023501"/>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8ECA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36942" y="5023501"/>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37B6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10181576" y="3480506"/>
            <a:ext cx="753762" cy="3340978"/>
          </a:xfrm>
          <a:prstGeom prst="snip2SameRect">
            <a:avLst/>
          </a:prstGeom>
          <a:solidFill>
            <a:srgbClr val="37B6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B5F4BA-32CC-A69E-DA12-17F1BD4F5991}"/>
              </a:ext>
            </a:extLst>
          </p:cNvPr>
          <p:cNvSpPr txBox="1"/>
          <p:nvPr/>
        </p:nvSpPr>
        <p:spPr>
          <a:xfrm>
            <a:off x="5149171" y="4889385"/>
            <a:ext cx="7042638" cy="523220"/>
          </a:xfrm>
          <a:prstGeom prst="rect">
            <a:avLst/>
          </a:prstGeom>
          <a:noFill/>
        </p:spPr>
        <p:txBody>
          <a:bodyPr wrap="square">
            <a:spAutoFit/>
          </a:bodyPr>
          <a:lstStyle/>
          <a:p>
            <a:pPr algn="r"/>
            <a:r>
              <a:rPr lang="en-US" sz="2800" b="1">
                <a:latin typeface="Bitter" pitchFamily="2" charset="0"/>
              </a:rPr>
              <a:t>3B: Crack the Code</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108472" y="479488"/>
            <a:ext cx="7042638" cy="1323439"/>
          </a:xfrm>
          <a:prstGeom prst="rect">
            <a:avLst/>
          </a:prstGeom>
          <a:noFill/>
        </p:spPr>
        <p:txBody>
          <a:bodyPr wrap="square">
            <a:spAutoFit/>
          </a:bodyPr>
          <a:lstStyle/>
          <a:p>
            <a:pPr algn="ctr"/>
            <a:r>
              <a:rPr lang="en-US" sz="8000" b="1">
                <a:solidFill>
                  <a:schemeClr val="bg1"/>
                </a:solidFill>
                <a:latin typeface="Bitter SemiBold" pitchFamily="2" charset="0"/>
                <a:cs typeface="Times New Roman" panose="02020603050405020304" pitchFamily="18" charset="0"/>
              </a:rPr>
              <a:t>MISSOURI</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196292" y="-6316"/>
            <a:ext cx="5020462" cy="707886"/>
          </a:xfrm>
          <a:prstGeom prst="rect">
            <a:avLst/>
          </a:prstGeom>
          <a:noFill/>
        </p:spPr>
        <p:txBody>
          <a:bodyPr wrap="square">
            <a:spAutoFit/>
          </a:bodyPr>
          <a:lstStyle/>
          <a:p>
            <a:pPr algn="r"/>
            <a:r>
              <a:rPr lang="en-US" sz="4000">
                <a:solidFill>
                  <a:schemeClr val="bg1"/>
                </a:solidFill>
                <a:latin typeface="Montserrat Medium" pitchFamily="2" charset="0"/>
              </a:rPr>
              <a:t>Exploring</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E5B05-05A2-A62A-0573-89D68F4BF7B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9B3A291-2286-E476-FDE0-0D2AFEDD3A6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CAEA6C9-1034-FC0D-C603-3B0BC135D697}"/>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10</a:t>
            </a:r>
          </a:p>
        </p:txBody>
      </p:sp>
      <p:sp>
        <p:nvSpPr>
          <p:cNvPr id="5" name="TextBox 4">
            <a:extLst>
              <a:ext uri="{FF2B5EF4-FFF2-40B4-BE49-F238E27FC236}">
                <a16:creationId xmlns:a16="http://schemas.microsoft.com/office/drawing/2014/main" id="{F2205E8A-94E8-7772-7A49-977A6427E932}"/>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3B Crack the Code: Explore</a:t>
            </a:r>
          </a:p>
        </p:txBody>
      </p:sp>
      <p:sp>
        <p:nvSpPr>
          <p:cNvPr id="12" name="TextBox 11">
            <a:extLst>
              <a:ext uri="{FF2B5EF4-FFF2-40B4-BE49-F238E27FC236}">
                <a16:creationId xmlns:a16="http://schemas.microsoft.com/office/drawing/2014/main" id="{A36E833F-B86C-EE8B-0F46-3808CFD0154F}"/>
              </a:ext>
            </a:extLst>
          </p:cNvPr>
          <p:cNvSpPr txBox="1"/>
          <p:nvPr/>
        </p:nvSpPr>
        <p:spPr>
          <a:xfrm>
            <a:off x="374584" y="1251250"/>
            <a:ext cx="5623794" cy="3785652"/>
          </a:xfrm>
          <a:prstGeom prst="rect">
            <a:avLst/>
          </a:prstGeom>
          <a:noFill/>
        </p:spPr>
        <p:txBody>
          <a:bodyPr wrap="square">
            <a:spAutoFit/>
          </a:bodyPr>
          <a:lstStyle/>
          <a:p>
            <a:pPr algn="ctr"/>
            <a:r>
              <a:rPr lang="en-US" sz="4800">
                <a:latin typeface="Avenir Next LT Pro" panose="020B0504020202020204" pitchFamily="34" charset="0"/>
              </a:rPr>
              <a:t>How are these tools </a:t>
            </a:r>
            <a:r>
              <a:rPr lang="en-US" sz="4800" b="1">
                <a:latin typeface="Avenir Next LT Pro" panose="020B0504020202020204" pitchFamily="34" charset="0"/>
              </a:rPr>
              <a:t>different</a:t>
            </a:r>
            <a:r>
              <a:rPr lang="en-US" sz="4800">
                <a:latin typeface="Avenir Next LT Pro" panose="020B0504020202020204" pitchFamily="34" charset="0"/>
              </a:rPr>
              <a:t>?</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 How are they the </a:t>
            </a:r>
            <a:r>
              <a:rPr lang="en-US" sz="4800" b="1">
                <a:latin typeface="Avenir Next LT Pro" panose="020B0504020202020204" pitchFamily="34" charset="0"/>
              </a:rPr>
              <a:t>same</a:t>
            </a:r>
            <a:r>
              <a:rPr lang="en-US" sz="4800">
                <a:latin typeface="Avenir Next LT Pro" panose="020B0504020202020204" pitchFamily="34" charset="0"/>
              </a:rPr>
              <a:t>?</a:t>
            </a:r>
          </a:p>
        </p:txBody>
      </p:sp>
      <p:sp>
        <p:nvSpPr>
          <p:cNvPr id="6" name="Rectangle: Rounded Corners 5">
            <a:extLst>
              <a:ext uri="{FF2B5EF4-FFF2-40B4-BE49-F238E27FC236}">
                <a16:creationId xmlns:a16="http://schemas.microsoft.com/office/drawing/2014/main" id="{B2DBBC50-0D0C-1AEB-24A0-CE2D502699F9}"/>
              </a:ext>
            </a:extLst>
          </p:cNvPr>
          <p:cNvSpPr/>
          <p:nvPr/>
        </p:nvSpPr>
        <p:spPr>
          <a:xfrm>
            <a:off x="88894" y="6299161"/>
            <a:ext cx="496825" cy="503796"/>
          </a:xfrm>
          <a:prstGeom prst="roundRect">
            <a:avLst/>
          </a:prstGeom>
          <a:solidFill>
            <a:srgbClr val="37B6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4C70AD8-D363-057F-7F9A-F06A35B5825A}"/>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3B</a:t>
            </a:r>
            <a:endParaRPr lang="en-US" sz="2000"/>
          </a:p>
        </p:txBody>
      </p:sp>
      <p:pic>
        <p:nvPicPr>
          <p:cNvPr id="7" name="Picture 6" descr="Person holding bundle of mini string lights in hands">
            <a:extLst>
              <a:ext uri="{FF2B5EF4-FFF2-40B4-BE49-F238E27FC236}">
                <a16:creationId xmlns:a16="http://schemas.microsoft.com/office/drawing/2014/main" id="{42A58B30-6653-B84A-1572-F5E95D4129A6}"/>
              </a:ext>
            </a:extLst>
          </p:cNvPr>
          <p:cNvPicPr>
            <a:picLocks noChangeAspect="1"/>
          </p:cNvPicPr>
          <p:nvPr/>
        </p:nvPicPr>
        <p:blipFill>
          <a:blip r:embed="rId3">
            <a:extLst>
              <a:ext uri="{28A0092B-C50C-407E-A947-70E740481C1C}">
                <a14:useLocalDpi xmlns:a14="http://schemas.microsoft.com/office/drawing/2010/main" val="0"/>
              </a:ext>
            </a:extLst>
          </a:blip>
          <a:srcRect l="17883" r="29326"/>
          <a:stretch>
            <a:fillRect/>
          </a:stretch>
        </p:blipFill>
        <p:spPr>
          <a:xfrm>
            <a:off x="6331217" y="0"/>
            <a:ext cx="5848425" cy="6231928"/>
          </a:xfrm>
          <a:prstGeom prst="rect">
            <a:avLst/>
          </a:prstGeom>
          <a:effectLst>
            <a:softEdge rad="635000"/>
          </a:effectLst>
        </p:spPr>
      </p:pic>
    </p:spTree>
    <p:extLst>
      <p:ext uri="{BB962C8B-B14F-4D97-AF65-F5344CB8AC3E}">
        <p14:creationId xmlns:p14="http://schemas.microsoft.com/office/powerpoint/2010/main" val="2110714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CAB7C-89E9-632B-8AA7-74C55CF7CE5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5B83169-EAE4-FBA6-0988-6E5653D649C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FCDC0EA-375E-7C8F-1203-59CFAD8846D9}"/>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11</a:t>
            </a:r>
          </a:p>
        </p:txBody>
      </p:sp>
      <p:sp>
        <p:nvSpPr>
          <p:cNvPr id="5" name="TextBox 4">
            <a:extLst>
              <a:ext uri="{FF2B5EF4-FFF2-40B4-BE49-F238E27FC236}">
                <a16:creationId xmlns:a16="http://schemas.microsoft.com/office/drawing/2014/main" id="{D7DBB967-3BEC-EF0F-E05C-C40803CF307F}"/>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3B Crack the Code: Explore</a:t>
            </a:r>
          </a:p>
        </p:txBody>
      </p:sp>
      <p:sp>
        <p:nvSpPr>
          <p:cNvPr id="12" name="TextBox 11">
            <a:extLst>
              <a:ext uri="{FF2B5EF4-FFF2-40B4-BE49-F238E27FC236}">
                <a16:creationId xmlns:a16="http://schemas.microsoft.com/office/drawing/2014/main" id="{22A003D3-BE0F-90F7-6F9A-B2BB42A94FB7}"/>
              </a:ext>
            </a:extLst>
          </p:cNvPr>
          <p:cNvSpPr txBox="1"/>
          <p:nvPr/>
        </p:nvSpPr>
        <p:spPr>
          <a:xfrm>
            <a:off x="3483395" y="2331134"/>
            <a:ext cx="8126436" cy="1569660"/>
          </a:xfrm>
          <a:prstGeom prst="rect">
            <a:avLst/>
          </a:prstGeom>
          <a:noFill/>
        </p:spPr>
        <p:txBody>
          <a:bodyPr wrap="square">
            <a:spAutoFit/>
          </a:bodyPr>
          <a:lstStyle/>
          <a:p>
            <a:pPr algn="ctr"/>
            <a:r>
              <a:rPr lang="en-US" sz="4800">
                <a:latin typeface="Avenir Next LT Pro" panose="020B0504020202020204" pitchFamily="34" charset="0"/>
              </a:rPr>
              <a:t>Is there one tool that helps us see better than another?</a:t>
            </a:r>
          </a:p>
        </p:txBody>
      </p:sp>
      <p:sp>
        <p:nvSpPr>
          <p:cNvPr id="6" name="Rectangle: Rounded Corners 5">
            <a:extLst>
              <a:ext uri="{FF2B5EF4-FFF2-40B4-BE49-F238E27FC236}">
                <a16:creationId xmlns:a16="http://schemas.microsoft.com/office/drawing/2014/main" id="{04CD95FF-B255-93F8-A287-AEC5FE30AC3A}"/>
              </a:ext>
            </a:extLst>
          </p:cNvPr>
          <p:cNvSpPr/>
          <p:nvPr/>
        </p:nvSpPr>
        <p:spPr>
          <a:xfrm>
            <a:off x="88894" y="6299161"/>
            <a:ext cx="496825" cy="503796"/>
          </a:xfrm>
          <a:prstGeom prst="roundRect">
            <a:avLst/>
          </a:prstGeom>
          <a:solidFill>
            <a:srgbClr val="37B6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5FE7533-3F5A-A3DD-F551-7A655642569A}"/>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3B</a:t>
            </a:r>
            <a:endParaRPr lang="en-US" sz="2000"/>
          </a:p>
        </p:txBody>
      </p:sp>
      <p:pic>
        <p:nvPicPr>
          <p:cNvPr id="7" name="Picture 6" descr="One lit bulb amounst many unlit bulbs">
            <a:extLst>
              <a:ext uri="{FF2B5EF4-FFF2-40B4-BE49-F238E27FC236}">
                <a16:creationId xmlns:a16="http://schemas.microsoft.com/office/drawing/2014/main" id="{58CE3D1B-281B-C7DE-67B2-6AD6F99C462D}"/>
              </a:ext>
            </a:extLst>
          </p:cNvPr>
          <p:cNvPicPr>
            <a:picLocks noChangeAspect="1"/>
          </p:cNvPicPr>
          <p:nvPr/>
        </p:nvPicPr>
        <p:blipFill>
          <a:blip r:embed="rId3">
            <a:extLst>
              <a:ext uri="{28A0092B-C50C-407E-A947-70E740481C1C}">
                <a14:useLocalDpi xmlns:a14="http://schemas.microsoft.com/office/drawing/2010/main" val="0"/>
              </a:ext>
            </a:extLst>
          </a:blip>
          <a:srcRect l="64124"/>
          <a:stretch>
            <a:fillRect/>
          </a:stretch>
        </p:blipFill>
        <p:spPr>
          <a:xfrm>
            <a:off x="1" y="0"/>
            <a:ext cx="3219998" cy="6231928"/>
          </a:xfrm>
          <a:prstGeom prst="rect">
            <a:avLst/>
          </a:prstGeom>
          <a:effectLst>
            <a:softEdge rad="635000"/>
          </a:effectLst>
        </p:spPr>
      </p:pic>
    </p:spTree>
    <p:extLst>
      <p:ext uri="{BB962C8B-B14F-4D97-AF65-F5344CB8AC3E}">
        <p14:creationId xmlns:p14="http://schemas.microsoft.com/office/powerpoint/2010/main" val="2913923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04664-AE04-4CB8-0E5E-CB9480AAB6B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649B6A9-2422-7A19-F697-6419DC92BA5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C8DB23A-6D5A-58F1-5E92-2CC2C5EC98FA}"/>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12</a:t>
            </a:r>
          </a:p>
        </p:txBody>
      </p:sp>
      <p:sp>
        <p:nvSpPr>
          <p:cNvPr id="5" name="TextBox 4">
            <a:extLst>
              <a:ext uri="{FF2B5EF4-FFF2-40B4-BE49-F238E27FC236}">
                <a16:creationId xmlns:a16="http://schemas.microsoft.com/office/drawing/2014/main" id="{E47BE73E-04EA-379D-89E6-6377CB4BA980}"/>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3B Crack the Code: Explore</a:t>
            </a:r>
          </a:p>
        </p:txBody>
      </p:sp>
      <p:sp>
        <p:nvSpPr>
          <p:cNvPr id="12" name="TextBox 11">
            <a:extLst>
              <a:ext uri="{FF2B5EF4-FFF2-40B4-BE49-F238E27FC236}">
                <a16:creationId xmlns:a16="http://schemas.microsoft.com/office/drawing/2014/main" id="{F47F390C-6AF0-99DB-6FD7-7AB96043FD79}"/>
              </a:ext>
            </a:extLst>
          </p:cNvPr>
          <p:cNvSpPr txBox="1"/>
          <p:nvPr/>
        </p:nvSpPr>
        <p:spPr>
          <a:xfrm>
            <a:off x="893629" y="2014692"/>
            <a:ext cx="10404742" cy="2308324"/>
          </a:xfrm>
          <a:prstGeom prst="rect">
            <a:avLst/>
          </a:prstGeom>
          <a:noFill/>
        </p:spPr>
        <p:txBody>
          <a:bodyPr wrap="square">
            <a:spAutoFit/>
          </a:bodyPr>
          <a:lstStyle/>
          <a:p>
            <a:pPr algn="ctr"/>
            <a:r>
              <a:rPr lang="en-US" sz="4800">
                <a:latin typeface="Avenir Next LT Pro" panose="020B0504020202020204" pitchFamily="34" charset="0"/>
              </a:rPr>
              <a:t>Was it better for us to see the object using the tools when the room was lighter or darker? Why?</a:t>
            </a:r>
          </a:p>
        </p:txBody>
      </p:sp>
      <p:sp>
        <p:nvSpPr>
          <p:cNvPr id="6" name="Rectangle: Rounded Corners 5">
            <a:extLst>
              <a:ext uri="{FF2B5EF4-FFF2-40B4-BE49-F238E27FC236}">
                <a16:creationId xmlns:a16="http://schemas.microsoft.com/office/drawing/2014/main" id="{FED9E90C-1159-B4C2-9210-134344B4BFCD}"/>
              </a:ext>
            </a:extLst>
          </p:cNvPr>
          <p:cNvSpPr/>
          <p:nvPr/>
        </p:nvSpPr>
        <p:spPr>
          <a:xfrm>
            <a:off x="88894" y="6299161"/>
            <a:ext cx="496825" cy="503796"/>
          </a:xfrm>
          <a:prstGeom prst="roundRect">
            <a:avLst/>
          </a:prstGeom>
          <a:solidFill>
            <a:srgbClr val="37B6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47527B3-8B1B-A455-E68B-E811BB91FBE7}"/>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3B</a:t>
            </a:r>
            <a:endParaRPr lang="en-US" sz="2000"/>
          </a:p>
        </p:txBody>
      </p:sp>
    </p:spTree>
    <p:extLst>
      <p:ext uri="{BB962C8B-B14F-4D97-AF65-F5344CB8AC3E}">
        <p14:creationId xmlns:p14="http://schemas.microsoft.com/office/powerpoint/2010/main" val="3898011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B6EF9-3C36-9B21-4246-EC08D17F3BE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BC52E8E-2CB6-8480-D9DA-568AA523DA9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D873517-309B-BA10-AAE8-FFE1C0DD05D6}"/>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13</a:t>
            </a:r>
          </a:p>
        </p:txBody>
      </p:sp>
      <p:sp>
        <p:nvSpPr>
          <p:cNvPr id="5" name="TextBox 4">
            <a:extLst>
              <a:ext uri="{FF2B5EF4-FFF2-40B4-BE49-F238E27FC236}">
                <a16:creationId xmlns:a16="http://schemas.microsoft.com/office/drawing/2014/main" id="{B91421F0-8900-8F50-B049-17502B48AABA}"/>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3B Crack the Code: Explore</a:t>
            </a:r>
          </a:p>
        </p:txBody>
      </p:sp>
      <p:sp>
        <p:nvSpPr>
          <p:cNvPr id="12" name="TextBox 11">
            <a:extLst>
              <a:ext uri="{FF2B5EF4-FFF2-40B4-BE49-F238E27FC236}">
                <a16:creationId xmlns:a16="http://schemas.microsoft.com/office/drawing/2014/main" id="{446ECA63-6791-307F-453A-8D459F185A09}"/>
              </a:ext>
            </a:extLst>
          </p:cNvPr>
          <p:cNvSpPr txBox="1"/>
          <p:nvPr/>
        </p:nvSpPr>
        <p:spPr>
          <a:xfrm>
            <a:off x="5305132" y="2312955"/>
            <a:ext cx="6297864" cy="1569660"/>
          </a:xfrm>
          <a:prstGeom prst="rect">
            <a:avLst/>
          </a:prstGeom>
          <a:noFill/>
        </p:spPr>
        <p:txBody>
          <a:bodyPr wrap="square">
            <a:spAutoFit/>
          </a:bodyPr>
          <a:lstStyle/>
          <a:p>
            <a:pPr algn="ctr"/>
            <a:r>
              <a:rPr lang="en-US" sz="4800" b="1">
                <a:latin typeface="Avenir Next LT Pro" panose="020B0504020202020204" pitchFamily="34" charset="0"/>
              </a:rPr>
              <a:t>Draw</a:t>
            </a:r>
            <a:r>
              <a:rPr lang="en-US" sz="4800">
                <a:latin typeface="Avenir Next LT Pro" panose="020B0504020202020204" pitchFamily="34" charset="0"/>
              </a:rPr>
              <a:t> the tools you used to make light.</a:t>
            </a:r>
          </a:p>
        </p:txBody>
      </p:sp>
      <p:sp>
        <p:nvSpPr>
          <p:cNvPr id="6" name="Rectangle: Rounded Corners 5">
            <a:extLst>
              <a:ext uri="{FF2B5EF4-FFF2-40B4-BE49-F238E27FC236}">
                <a16:creationId xmlns:a16="http://schemas.microsoft.com/office/drawing/2014/main" id="{22814071-2F46-2E12-3957-C94614FF879B}"/>
              </a:ext>
            </a:extLst>
          </p:cNvPr>
          <p:cNvSpPr/>
          <p:nvPr/>
        </p:nvSpPr>
        <p:spPr>
          <a:xfrm>
            <a:off x="88894" y="6299161"/>
            <a:ext cx="496825" cy="503796"/>
          </a:xfrm>
          <a:prstGeom prst="roundRect">
            <a:avLst/>
          </a:prstGeom>
          <a:solidFill>
            <a:srgbClr val="37B6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52F0F3B-D695-8802-32FC-DF816E554FA8}"/>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3B</a:t>
            </a:r>
            <a:endParaRPr lang="en-US" sz="2000"/>
          </a:p>
        </p:txBody>
      </p:sp>
      <p:pic>
        <p:nvPicPr>
          <p:cNvPr id="7" name="Picture 6" descr="Text, letter&#10;&#10;AI-generated content may be incorrect.">
            <a:extLst>
              <a:ext uri="{FF2B5EF4-FFF2-40B4-BE49-F238E27FC236}">
                <a16:creationId xmlns:a16="http://schemas.microsoft.com/office/drawing/2014/main" id="{BC76A148-ABEB-C8C5-2850-C1D58DC82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 y="82717"/>
            <a:ext cx="4659651" cy="6030136"/>
          </a:xfrm>
          <a:prstGeom prst="rect">
            <a:avLst/>
          </a:prstGeom>
          <a:ln>
            <a:solidFill>
              <a:schemeClr val="tx1"/>
            </a:solidFill>
          </a:ln>
        </p:spPr>
      </p:pic>
      <p:pic>
        <p:nvPicPr>
          <p:cNvPr id="8" name="Picture 7" descr="A picture containing text, silhouette&#10;&#10;AI-generated content may be incorrect.">
            <a:extLst>
              <a:ext uri="{FF2B5EF4-FFF2-40B4-BE49-F238E27FC236}">
                <a16:creationId xmlns:a16="http://schemas.microsoft.com/office/drawing/2014/main" id="{D50BF9A1-CC93-09B8-43F8-CB545160AF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5457" y="111584"/>
            <a:ext cx="950409" cy="1293930"/>
          </a:xfrm>
          <a:prstGeom prst="rect">
            <a:avLst/>
          </a:prstGeom>
        </p:spPr>
      </p:pic>
    </p:spTree>
    <p:extLst>
      <p:ext uri="{BB962C8B-B14F-4D97-AF65-F5344CB8AC3E}">
        <p14:creationId xmlns:p14="http://schemas.microsoft.com/office/powerpoint/2010/main" val="547662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DCA5F-1DF1-B2A1-7759-3377B8714A7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235B51E-392B-6639-493E-A79E7784C85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0F0B2A3-FB93-0452-4CA1-908062EC2DA2}"/>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14</a:t>
            </a:r>
          </a:p>
        </p:txBody>
      </p:sp>
      <p:sp>
        <p:nvSpPr>
          <p:cNvPr id="5" name="TextBox 4">
            <a:extLst>
              <a:ext uri="{FF2B5EF4-FFF2-40B4-BE49-F238E27FC236}">
                <a16:creationId xmlns:a16="http://schemas.microsoft.com/office/drawing/2014/main" id="{6C0C6312-0AFA-82A1-7A92-E37B5D190CA0}"/>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3B Crack the Code: Explain</a:t>
            </a:r>
          </a:p>
        </p:txBody>
      </p:sp>
      <p:sp>
        <p:nvSpPr>
          <p:cNvPr id="12" name="TextBox 11">
            <a:extLst>
              <a:ext uri="{FF2B5EF4-FFF2-40B4-BE49-F238E27FC236}">
                <a16:creationId xmlns:a16="http://schemas.microsoft.com/office/drawing/2014/main" id="{045E1B43-35F6-7867-90C4-E32868699030}"/>
              </a:ext>
            </a:extLst>
          </p:cNvPr>
          <p:cNvSpPr txBox="1"/>
          <p:nvPr/>
        </p:nvSpPr>
        <p:spPr>
          <a:xfrm>
            <a:off x="2947068" y="2395016"/>
            <a:ext cx="6297864" cy="1569660"/>
          </a:xfrm>
          <a:prstGeom prst="rect">
            <a:avLst/>
          </a:prstGeom>
          <a:noFill/>
        </p:spPr>
        <p:txBody>
          <a:bodyPr wrap="square">
            <a:spAutoFit/>
          </a:bodyPr>
          <a:lstStyle/>
          <a:p>
            <a:pPr algn="ctr"/>
            <a:r>
              <a:rPr lang="en-US" sz="4800">
                <a:latin typeface="Avenir Next LT Pro" panose="020B0504020202020204" pitchFamily="34" charset="0"/>
              </a:rPr>
              <a:t>What does it mean to </a:t>
            </a:r>
            <a:r>
              <a:rPr lang="en-US" sz="4800" b="1">
                <a:latin typeface="Avenir Next LT Pro" panose="020B0504020202020204" pitchFamily="34" charset="0"/>
              </a:rPr>
              <a:t>illuminate</a:t>
            </a:r>
            <a:r>
              <a:rPr lang="en-US" sz="4800">
                <a:latin typeface="Avenir Next LT Pro" panose="020B0504020202020204" pitchFamily="34" charset="0"/>
              </a:rPr>
              <a:t>?</a:t>
            </a:r>
          </a:p>
        </p:txBody>
      </p:sp>
      <p:sp>
        <p:nvSpPr>
          <p:cNvPr id="6" name="Rectangle: Rounded Corners 5">
            <a:extLst>
              <a:ext uri="{FF2B5EF4-FFF2-40B4-BE49-F238E27FC236}">
                <a16:creationId xmlns:a16="http://schemas.microsoft.com/office/drawing/2014/main" id="{CCC2C750-4CBC-65AD-AD2C-47A6CD9064DA}"/>
              </a:ext>
            </a:extLst>
          </p:cNvPr>
          <p:cNvSpPr/>
          <p:nvPr/>
        </p:nvSpPr>
        <p:spPr>
          <a:xfrm>
            <a:off x="88894" y="6299161"/>
            <a:ext cx="496825" cy="503796"/>
          </a:xfrm>
          <a:prstGeom prst="roundRect">
            <a:avLst/>
          </a:prstGeom>
          <a:solidFill>
            <a:srgbClr val="37B6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4BF1197-6786-65D3-7B31-06C933C05EE0}"/>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3B</a:t>
            </a:r>
            <a:endParaRPr lang="en-US" sz="2000"/>
          </a:p>
        </p:txBody>
      </p:sp>
    </p:spTree>
    <p:extLst>
      <p:ext uri="{BB962C8B-B14F-4D97-AF65-F5344CB8AC3E}">
        <p14:creationId xmlns:p14="http://schemas.microsoft.com/office/powerpoint/2010/main" val="2876821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8C9C8-4E2F-E72C-9C9F-120F3EBA7DC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0DD10BD-1DE5-C1BF-ADC4-E1F2C126DDF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AC7B9AB-9BF0-33F4-1E35-1AEFB8464BA2}"/>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15</a:t>
            </a:r>
          </a:p>
        </p:txBody>
      </p:sp>
      <p:sp>
        <p:nvSpPr>
          <p:cNvPr id="5" name="TextBox 4">
            <a:extLst>
              <a:ext uri="{FF2B5EF4-FFF2-40B4-BE49-F238E27FC236}">
                <a16:creationId xmlns:a16="http://schemas.microsoft.com/office/drawing/2014/main" id="{27093C0E-CCEB-072D-B410-F215851A82FD}"/>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3B Crack the Code: Explain</a:t>
            </a:r>
          </a:p>
        </p:txBody>
      </p:sp>
      <p:sp>
        <p:nvSpPr>
          <p:cNvPr id="12" name="TextBox 11">
            <a:extLst>
              <a:ext uri="{FF2B5EF4-FFF2-40B4-BE49-F238E27FC236}">
                <a16:creationId xmlns:a16="http://schemas.microsoft.com/office/drawing/2014/main" id="{C78F9153-93F8-7B47-50B1-B82C2E594DBB}"/>
              </a:ext>
            </a:extLst>
          </p:cNvPr>
          <p:cNvSpPr txBox="1"/>
          <p:nvPr/>
        </p:nvSpPr>
        <p:spPr>
          <a:xfrm>
            <a:off x="1381127" y="2040739"/>
            <a:ext cx="9429745" cy="2308324"/>
          </a:xfrm>
          <a:prstGeom prst="rect">
            <a:avLst/>
          </a:prstGeom>
          <a:noFill/>
        </p:spPr>
        <p:txBody>
          <a:bodyPr wrap="square" lIns="91440" tIns="45720" rIns="91440" bIns="45720" anchor="t">
            <a:spAutoFit/>
          </a:bodyPr>
          <a:lstStyle/>
          <a:p>
            <a:pPr algn="ctr"/>
            <a:r>
              <a:rPr lang="en-US" sz="4800">
                <a:latin typeface="Avenir Next LT Pro"/>
              </a:rPr>
              <a:t>When is </a:t>
            </a:r>
            <a:r>
              <a:rPr lang="en-US" sz="4800" b="1">
                <a:latin typeface="Avenir Next LT Pro"/>
              </a:rPr>
              <a:t>illumination </a:t>
            </a:r>
            <a:r>
              <a:rPr lang="en-US" sz="4800">
                <a:latin typeface="Avenir Next LT Pro"/>
              </a:rPr>
              <a:t>more useful? In the light or in the darkness?</a:t>
            </a:r>
          </a:p>
        </p:txBody>
      </p:sp>
      <p:sp>
        <p:nvSpPr>
          <p:cNvPr id="6" name="Rectangle: Rounded Corners 5">
            <a:extLst>
              <a:ext uri="{FF2B5EF4-FFF2-40B4-BE49-F238E27FC236}">
                <a16:creationId xmlns:a16="http://schemas.microsoft.com/office/drawing/2014/main" id="{E7872548-8F9B-907F-766F-569D1066A351}"/>
              </a:ext>
            </a:extLst>
          </p:cNvPr>
          <p:cNvSpPr/>
          <p:nvPr/>
        </p:nvSpPr>
        <p:spPr>
          <a:xfrm>
            <a:off x="88894" y="6299161"/>
            <a:ext cx="496825" cy="503796"/>
          </a:xfrm>
          <a:prstGeom prst="roundRect">
            <a:avLst/>
          </a:prstGeom>
          <a:solidFill>
            <a:srgbClr val="37B6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9BC4E6E-C2E4-E133-F5E1-28945742CE3D}"/>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3B</a:t>
            </a:r>
            <a:endParaRPr lang="en-US" sz="2000"/>
          </a:p>
        </p:txBody>
      </p:sp>
    </p:spTree>
    <p:extLst>
      <p:ext uri="{BB962C8B-B14F-4D97-AF65-F5344CB8AC3E}">
        <p14:creationId xmlns:p14="http://schemas.microsoft.com/office/powerpoint/2010/main" val="4068341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40EBA-60F9-4063-176D-CB80F8320B4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C853837-230E-C11C-5DC1-2A1CF0ED6EC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0AE1E1A-BC84-3AA6-83B0-F1495E5F09FF}"/>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16</a:t>
            </a:r>
          </a:p>
        </p:txBody>
      </p:sp>
      <p:sp>
        <p:nvSpPr>
          <p:cNvPr id="5" name="TextBox 4">
            <a:extLst>
              <a:ext uri="{FF2B5EF4-FFF2-40B4-BE49-F238E27FC236}">
                <a16:creationId xmlns:a16="http://schemas.microsoft.com/office/drawing/2014/main" id="{DC0F58CD-7AEF-7E49-211C-673ECCD184A9}"/>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3B Crack the Code: Explain</a:t>
            </a:r>
          </a:p>
        </p:txBody>
      </p:sp>
      <p:sp>
        <p:nvSpPr>
          <p:cNvPr id="6" name="Rectangle: Rounded Corners 5">
            <a:extLst>
              <a:ext uri="{FF2B5EF4-FFF2-40B4-BE49-F238E27FC236}">
                <a16:creationId xmlns:a16="http://schemas.microsoft.com/office/drawing/2014/main" id="{E83B3C3E-912F-3950-69A1-393EF8AF6033}"/>
              </a:ext>
            </a:extLst>
          </p:cNvPr>
          <p:cNvSpPr/>
          <p:nvPr/>
        </p:nvSpPr>
        <p:spPr>
          <a:xfrm>
            <a:off x="88894" y="6299161"/>
            <a:ext cx="496825" cy="503796"/>
          </a:xfrm>
          <a:prstGeom prst="roundRect">
            <a:avLst/>
          </a:prstGeom>
          <a:solidFill>
            <a:srgbClr val="37B6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1040ED5-8AF9-FCB0-8D4E-33BC78BE5219}"/>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3B</a:t>
            </a:r>
            <a:endParaRPr lang="en-US" sz="2000"/>
          </a:p>
        </p:txBody>
      </p:sp>
      <p:pic>
        <p:nvPicPr>
          <p:cNvPr id="7" name="Picture 6" descr="A picture containing text&#10;&#10;AI-generated content may be incorrect.">
            <a:extLst>
              <a:ext uri="{FF2B5EF4-FFF2-40B4-BE49-F238E27FC236}">
                <a16:creationId xmlns:a16="http://schemas.microsoft.com/office/drawing/2014/main" id="{FD22ECFF-8F5F-E77A-3738-E47818607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 y="106886"/>
            <a:ext cx="4640975" cy="6005967"/>
          </a:xfrm>
          <a:prstGeom prst="rect">
            <a:avLst/>
          </a:prstGeom>
          <a:ln>
            <a:solidFill>
              <a:schemeClr val="tx1"/>
            </a:solidFill>
          </a:ln>
        </p:spPr>
      </p:pic>
      <p:pic>
        <p:nvPicPr>
          <p:cNvPr id="8" name="Picture 7" descr="A picture containing text&#10;&#10;AI-generated content may be incorrect.">
            <a:extLst>
              <a:ext uri="{FF2B5EF4-FFF2-40B4-BE49-F238E27FC236}">
                <a16:creationId xmlns:a16="http://schemas.microsoft.com/office/drawing/2014/main" id="{80D3A668-9C10-93D7-B76A-A716038EBBB8}"/>
              </a:ext>
            </a:extLst>
          </p:cNvPr>
          <p:cNvPicPr>
            <a:picLocks noChangeAspect="1"/>
          </p:cNvPicPr>
          <p:nvPr/>
        </p:nvPicPr>
        <p:blipFill>
          <a:blip r:embed="rId4">
            <a:extLst>
              <a:ext uri="{28A0092B-C50C-407E-A947-70E740481C1C}">
                <a14:useLocalDpi xmlns:a14="http://schemas.microsoft.com/office/drawing/2010/main" val="0"/>
              </a:ext>
            </a:extLst>
          </a:blip>
          <a:srcRect t="16301"/>
          <a:stretch/>
        </p:blipFill>
        <p:spPr>
          <a:xfrm>
            <a:off x="10911840" y="85136"/>
            <a:ext cx="1194816" cy="1205896"/>
          </a:xfrm>
          <a:prstGeom prst="rect">
            <a:avLst/>
          </a:prstGeom>
        </p:spPr>
      </p:pic>
      <p:sp>
        <p:nvSpPr>
          <p:cNvPr id="10" name="TextBox 9">
            <a:extLst>
              <a:ext uri="{FF2B5EF4-FFF2-40B4-BE49-F238E27FC236}">
                <a16:creationId xmlns:a16="http://schemas.microsoft.com/office/drawing/2014/main" id="{A9250759-9B72-52CC-EDB8-8692AD25E706}"/>
              </a:ext>
            </a:extLst>
          </p:cNvPr>
          <p:cNvSpPr txBox="1"/>
          <p:nvPr/>
        </p:nvSpPr>
        <p:spPr>
          <a:xfrm>
            <a:off x="4817846" y="272585"/>
            <a:ext cx="6093994" cy="830997"/>
          </a:xfrm>
          <a:prstGeom prst="rect">
            <a:avLst/>
          </a:prstGeom>
          <a:noFill/>
        </p:spPr>
        <p:txBody>
          <a:bodyPr wrap="square">
            <a:spAutoFit/>
          </a:bodyPr>
          <a:lstStyle/>
          <a:p>
            <a:pPr algn="ctr"/>
            <a:r>
              <a:rPr lang="en-US" sz="4800">
                <a:solidFill>
                  <a:schemeClr val="accent2"/>
                </a:solidFill>
                <a:latin typeface="Shadows Into Light Two" panose="02000506000000020004" pitchFamily="2" charset="0"/>
              </a:rPr>
              <a:t>Illuminate to Communicate</a:t>
            </a:r>
            <a:endParaRPr lang="en-US" sz="4800"/>
          </a:p>
        </p:txBody>
      </p:sp>
      <p:sp>
        <p:nvSpPr>
          <p:cNvPr id="3" name="TextBox 2">
            <a:extLst>
              <a:ext uri="{FF2B5EF4-FFF2-40B4-BE49-F238E27FC236}">
                <a16:creationId xmlns:a16="http://schemas.microsoft.com/office/drawing/2014/main" id="{6166ACA5-B908-1CA5-646D-4C67F6E69D7E}"/>
              </a:ext>
            </a:extLst>
          </p:cNvPr>
          <p:cNvSpPr txBox="1"/>
          <p:nvPr/>
        </p:nvSpPr>
        <p:spPr>
          <a:xfrm>
            <a:off x="4817846" y="1045894"/>
            <a:ext cx="6997365" cy="5170646"/>
          </a:xfrm>
          <a:prstGeom prst="rect">
            <a:avLst/>
          </a:prstGeom>
          <a:noFill/>
        </p:spPr>
        <p:txBody>
          <a:bodyPr wrap="square">
            <a:spAutoFit/>
          </a:bodyPr>
          <a:lstStyle/>
          <a:p>
            <a:r>
              <a:rPr lang="en-US" sz="2200" b="1">
                <a:latin typeface="Avenir Next LT Pro" panose="020B0504020202020204" pitchFamily="34" charset="0"/>
              </a:rPr>
              <a:t>Light</a:t>
            </a:r>
            <a:r>
              <a:rPr lang="en-US" sz="2200">
                <a:latin typeface="Avenir Next LT Pro" panose="020B0504020202020204" pitchFamily="34" charset="0"/>
              </a:rPr>
              <a:t> is an energy that helps us to see.</a:t>
            </a:r>
          </a:p>
          <a:p>
            <a:endParaRPr lang="en-US" sz="2200">
              <a:latin typeface="Avenir Next LT Pro" panose="020B0504020202020204" pitchFamily="34" charset="0"/>
            </a:endParaRPr>
          </a:p>
          <a:p>
            <a:r>
              <a:rPr lang="en-US" sz="2200">
                <a:latin typeface="Avenir Next LT Pro" panose="020B0504020202020204" pitchFamily="34" charset="0"/>
              </a:rPr>
              <a:t>It shines like the sun to warm you and me.</a:t>
            </a:r>
          </a:p>
          <a:p>
            <a:endParaRPr lang="en-US" sz="2200">
              <a:latin typeface="Avenir Next LT Pro" panose="020B0504020202020204" pitchFamily="34" charset="0"/>
            </a:endParaRPr>
          </a:p>
          <a:p>
            <a:r>
              <a:rPr lang="en-US" sz="2200" i="1">
                <a:latin typeface="Avenir Next LT Pro" panose="020B0504020202020204" pitchFamily="34" charset="0"/>
              </a:rPr>
              <a:t>But can you see without light?</a:t>
            </a:r>
          </a:p>
          <a:p>
            <a:endParaRPr lang="en-US" sz="2200" i="1">
              <a:latin typeface="Avenir Next LT Pro" panose="020B0504020202020204" pitchFamily="34" charset="0"/>
            </a:endParaRPr>
          </a:p>
          <a:p>
            <a:r>
              <a:rPr lang="en-US" sz="2200" i="1">
                <a:latin typeface="Avenir Next LT Pro" panose="020B0504020202020204" pitchFamily="34" charset="0"/>
              </a:rPr>
              <a:t>Can you see in the dark?</a:t>
            </a:r>
          </a:p>
          <a:p>
            <a:endParaRPr lang="en-US" sz="2200" i="1">
              <a:latin typeface="Avenir Next LT Pro" panose="020B0504020202020204" pitchFamily="34" charset="0"/>
            </a:endParaRPr>
          </a:p>
          <a:p>
            <a:r>
              <a:rPr lang="en-US" sz="2200">
                <a:latin typeface="Avenir Next LT Pro" panose="020B0504020202020204" pitchFamily="34" charset="0"/>
              </a:rPr>
              <a:t>There is a bug that you can see even in the dark of night.</a:t>
            </a:r>
          </a:p>
          <a:p>
            <a:endParaRPr lang="en-US" sz="2200">
              <a:latin typeface="Avenir Next LT Pro" panose="020B0504020202020204" pitchFamily="34" charset="0"/>
            </a:endParaRPr>
          </a:p>
          <a:p>
            <a:r>
              <a:rPr lang="en-US" sz="2200">
                <a:latin typeface="Avenir Next LT Pro" panose="020B0504020202020204" pitchFamily="34" charset="0"/>
              </a:rPr>
              <a:t>It has a bottom that will glow to help it communicate.</a:t>
            </a:r>
          </a:p>
          <a:p>
            <a:endParaRPr lang="en-US" sz="2200">
              <a:latin typeface="Avenir Next LT Pro" panose="020B0504020202020204" pitchFamily="34" charset="0"/>
            </a:endParaRPr>
          </a:p>
          <a:p>
            <a:r>
              <a:rPr lang="en-US" sz="2200">
                <a:latin typeface="Avenir Next LT Pro" panose="020B0504020202020204" pitchFamily="34" charset="0"/>
              </a:rPr>
              <a:t>It gives off light and lights up the dark which means to </a:t>
            </a:r>
            <a:r>
              <a:rPr lang="en-US" sz="2200" b="1">
                <a:latin typeface="Avenir Next LT Pro" panose="020B0504020202020204" pitchFamily="34" charset="0"/>
              </a:rPr>
              <a:t>illuminate</a:t>
            </a:r>
            <a:r>
              <a:rPr lang="en-US" sz="2200">
                <a:latin typeface="Avenir Next LT Pro" panose="020B0504020202020204" pitchFamily="34" charset="0"/>
              </a:rPr>
              <a:t>.</a:t>
            </a:r>
          </a:p>
        </p:txBody>
      </p:sp>
    </p:spTree>
    <p:extLst>
      <p:ext uri="{BB962C8B-B14F-4D97-AF65-F5344CB8AC3E}">
        <p14:creationId xmlns:p14="http://schemas.microsoft.com/office/powerpoint/2010/main" val="1900310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1DE80-83E4-F8E6-69C6-19DCA1EA412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8A36047-6BAE-30DB-1339-D0393B68AC1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CABE7C9-8BCC-A41C-FFA0-65FAC9F4735D}"/>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17</a:t>
            </a:r>
          </a:p>
        </p:txBody>
      </p:sp>
      <p:sp>
        <p:nvSpPr>
          <p:cNvPr id="5" name="TextBox 4">
            <a:extLst>
              <a:ext uri="{FF2B5EF4-FFF2-40B4-BE49-F238E27FC236}">
                <a16:creationId xmlns:a16="http://schemas.microsoft.com/office/drawing/2014/main" id="{0E8A858E-8750-1160-0AF3-0C4BD852AEFF}"/>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3B Crack the Code: Explain</a:t>
            </a:r>
          </a:p>
        </p:txBody>
      </p:sp>
      <p:sp>
        <p:nvSpPr>
          <p:cNvPr id="12" name="TextBox 11">
            <a:extLst>
              <a:ext uri="{FF2B5EF4-FFF2-40B4-BE49-F238E27FC236}">
                <a16:creationId xmlns:a16="http://schemas.microsoft.com/office/drawing/2014/main" id="{CD21036F-D1DF-716A-ADA0-8C42A9D66F1C}"/>
              </a:ext>
            </a:extLst>
          </p:cNvPr>
          <p:cNvSpPr txBox="1"/>
          <p:nvPr/>
        </p:nvSpPr>
        <p:spPr>
          <a:xfrm>
            <a:off x="585719" y="2327166"/>
            <a:ext cx="6997365" cy="1569660"/>
          </a:xfrm>
          <a:prstGeom prst="rect">
            <a:avLst/>
          </a:prstGeom>
          <a:noFill/>
        </p:spPr>
        <p:txBody>
          <a:bodyPr wrap="square">
            <a:spAutoFit/>
          </a:bodyPr>
          <a:lstStyle/>
          <a:p>
            <a:pPr algn="ctr"/>
            <a:r>
              <a:rPr lang="en-US" sz="4800">
                <a:latin typeface="Avenir Next LT Pro" panose="020B0504020202020204" pitchFamily="34" charset="0"/>
              </a:rPr>
              <a:t>Why do we see fireflies better at night?</a:t>
            </a:r>
          </a:p>
        </p:txBody>
      </p:sp>
      <p:sp>
        <p:nvSpPr>
          <p:cNvPr id="6" name="Rectangle: Rounded Corners 5">
            <a:extLst>
              <a:ext uri="{FF2B5EF4-FFF2-40B4-BE49-F238E27FC236}">
                <a16:creationId xmlns:a16="http://schemas.microsoft.com/office/drawing/2014/main" id="{C89E7DE8-DAE1-6717-8C21-2E17BB5DF068}"/>
              </a:ext>
            </a:extLst>
          </p:cNvPr>
          <p:cNvSpPr/>
          <p:nvPr/>
        </p:nvSpPr>
        <p:spPr>
          <a:xfrm>
            <a:off x="88894" y="6299161"/>
            <a:ext cx="496825" cy="503796"/>
          </a:xfrm>
          <a:prstGeom prst="roundRect">
            <a:avLst/>
          </a:prstGeom>
          <a:solidFill>
            <a:srgbClr val="37B6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2B767B9-E75E-F06B-8E2D-03FAA5AB52AB}"/>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3B</a:t>
            </a:r>
            <a:endParaRPr lang="en-US" sz="2000"/>
          </a:p>
        </p:txBody>
      </p:sp>
      <p:pic>
        <p:nvPicPr>
          <p:cNvPr id="4098" name="Picture 2" descr="Firefly&amp;#95;&amp;#95;StarStax&amp;#95;0007">
            <a:extLst>
              <a:ext uri="{FF2B5EF4-FFF2-40B4-BE49-F238E27FC236}">
                <a16:creationId xmlns:a16="http://schemas.microsoft.com/office/drawing/2014/main" id="{2F9CED4D-3D3C-8AAE-80E1-88A9EDA1CF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5692"/>
          <a:stretch>
            <a:fillRect/>
          </a:stretch>
        </p:blipFill>
        <p:spPr bwMode="auto">
          <a:xfrm>
            <a:off x="7866185" y="0"/>
            <a:ext cx="4325815" cy="622399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141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B0980-9DD5-3060-FE2C-6E4F1331AAF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12228E5-D4BA-0E97-9C79-11FE13CFA87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DC8BF18-D8B3-ECBE-F6F2-7D44FB9D7A2E}"/>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18</a:t>
            </a:r>
          </a:p>
        </p:txBody>
      </p:sp>
      <p:sp>
        <p:nvSpPr>
          <p:cNvPr id="5" name="TextBox 4">
            <a:extLst>
              <a:ext uri="{FF2B5EF4-FFF2-40B4-BE49-F238E27FC236}">
                <a16:creationId xmlns:a16="http://schemas.microsoft.com/office/drawing/2014/main" id="{BCCB4D1E-0561-CF49-BE88-3C74B3F17CBC}"/>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3B Crack the Code: Explain</a:t>
            </a:r>
          </a:p>
        </p:txBody>
      </p:sp>
      <p:sp>
        <p:nvSpPr>
          <p:cNvPr id="6" name="Rectangle: Rounded Corners 5">
            <a:extLst>
              <a:ext uri="{FF2B5EF4-FFF2-40B4-BE49-F238E27FC236}">
                <a16:creationId xmlns:a16="http://schemas.microsoft.com/office/drawing/2014/main" id="{E7980ED6-5044-65AF-2192-CCEEB292B023}"/>
              </a:ext>
            </a:extLst>
          </p:cNvPr>
          <p:cNvSpPr/>
          <p:nvPr/>
        </p:nvSpPr>
        <p:spPr>
          <a:xfrm>
            <a:off x="88894" y="6299161"/>
            <a:ext cx="496825" cy="503796"/>
          </a:xfrm>
          <a:prstGeom prst="roundRect">
            <a:avLst/>
          </a:prstGeom>
          <a:solidFill>
            <a:srgbClr val="37B6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18F76CE-35D6-447F-851F-5D47098781AE}"/>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3B</a:t>
            </a:r>
            <a:endParaRPr lang="en-US" sz="2000"/>
          </a:p>
        </p:txBody>
      </p:sp>
      <p:sp>
        <p:nvSpPr>
          <p:cNvPr id="7" name="TextBox 6">
            <a:extLst>
              <a:ext uri="{FF2B5EF4-FFF2-40B4-BE49-F238E27FC236}">
                <a16:creationId xmlns:a16="http://schemas.microsoft.com/office/drawing/2014/main" id="{D0CD007B-0EA3-300C-E834-94330CB48BB1}"/>
              </a:ext>
            </a:extLst>
          </p:cNvPr>
          <p:cNvSpPr txBox="1"/>
          <p:nvPr/>
        </p:nvSpPr>
        <p:spPr>
          <a:xfrm>
            <a:off x="1289260" y="1719022"/>
            <a:ext cx="9610007" cy="1569660"/>
          </a:xfrm>
          <a:prstGeom prst="rect">
            <a:avLst/>
          </a:prstGeom>
          <a:noFill/>
        </p:spPr>
        <p:txBody>
          <a:bodyPr wrap="square" lIns="91440" tIns="45720" rIns="91440" bIns="45720" anchor="t">
            <a:spAutoFit/>
          </a:bodyPr>
          <a:lstStyle/>
          <a:p>
            <a:pPr algn="ctr"/>
            <a:r>
              <a:rPr lang="en-US" sz="4800">
                <a:latin typeface="Avenir Next LT Pro"/>
              </a:rPr>
              <a:t>Play the </a:t>
            </a:r>
            <a:r>
              <a:rPr lang="en-US" sz="4800" i="1">
                <a:latin typeface="Avenir Next LT Pro"/>
              </a:rPr>
              <a:t>Fireflies at Night</a:t>
            </a:r>
            <a:r>
              <a:rPr lang="en-US" sz="4800">
                <a:latin typeface="Avenir Next LT Pro"/>
              </a:rPr>
              <a:t> video again!</a:t>
            </a:r>
            <a:endParaRPr lang="en-US" sz="4800">
              <a:ea typeface="+mn-lt"/>
              <a:cs typeface="+mn-lt"/>
            </a:endParaRPr>
          </a:p>
        </p:txBody>
      </p:sp>
      <p:grpSp>
        <p:nvGrpSpPr>
          <p:cNvPr id="3" name="Group 2">
            <a:extLst>
              <a:ext uri="{FF2B5EF4-FFF2-40B4-BE49-F238E27FC236}">
                <a16:creationId xmlns:a16="http://schemas.microsoft.com/office/drawing/2014/main" id="{ABE43A20-E8CC-5FCC-0D50-16F03EC9A3B1}"/>
              </a:ext>
            </a:extLst>
          </p:cNvPr>
          <p:cNvGrpSpPr/>
          <p:nvPr/>
        </p:nvGrpSpPr>
        <p:grpSpPr>
          <a:xfrm>
            <a:off x="2127100" y="3652807"/>
            <a:ext cx="7934325" cy="477054"/>
            <a:chOff x="3048000" y="3233707"/>
            <a:chExt cx="7934325" cy="477054"/>
          </a:xfrm>
        </p:grpSpPr>
        <p:sp>
          <p:nvSpPr>
            <p:cNvPr id="8" name="TextBox 7">
              <a:extLst>
                <a:ext uri="{FF2B5EF4-FFF2-40B4-BE49-F238E27FC236}">
                  <a16:creationId xmlns:a16="http://schemas.microsoft.com/office/drawing/2014/main" id="{C291A2BE-366A-8F71-656C-30A3E53D8C6F}"/>
                </a:ext>
              </a:extLst>
            </p:cNvPr>
            <p:cNvSpPr txBox="1"/>
            <p:nvPr/>
          </p:nvSpPr>
          <p:spPr>
            <a:xfrm>
              <a:off x="3895725" y="3233707"/>
              <a:ext cx="7086600" cy="461665"/>
            </a:xfrm>
            <a:prstGeom prst="rect">
              <a:avLst/>
            </a:prstGeom>
            <a:noFill/>
          </p:spPr>
          <p:txBody>
            <a:bodyPr wrap="square">
              <a:spAutoFit/>
            </a:bodyPr>
            <a:lstStyle/>
            <a:p>
              <a:r>
                <a:rPr lang="en-US" sz="2400">
                  <a:ea typeface="+mn-lt"/>
                  <a:cs typeface="+mn-lt"/>
                  <a:hlinkClick r:id="rId3"/>
                </a:rPr>
                <a:t>https://www.youtube.com/watch?v=HP9ASHDWQKI</a:t>
              </a:r>
              <a:endParaRPr lang="en-US" sz="2400"/>
            </a:p>
          </p:txBody>
        </p:sp>
        <p:sp>
          <p:nvSpPr>
            <p:cNvPr id="10" name="TextBox 9">
              <a:extLst>
                <a:ext uri="{FF2B5EF4-FFF2-40B4-BE49-F238E27FC236}">
                  <a16:creationId xmlns:a16="http://schemas.microsoft.com/office/drawing/2014/main" id="{DB215C58-5BCA-79DB-3670-9344C118B326}"/>
                </a:ext>
              </a:extLst>
            </p:cNvPr>
            <p:cNvSpPr txBox="1"/>
            <p:nvPr/>
          </p:nvSpPr>
          <p:spPr>
            <a:xfrm>
              <a:off x="3048000" y="3249096"/>
              <a:ext cx="6096000" cy="461665"/>
            </a:xfrm>
            <a:prstGeom prst="rect">
              <a:avLst/>
            </a:prstGeom>
            <a:noFill/>
          </p:spPr>
          <p:txBody>
            <a:bodyPr wrap="square">
              <a:spAutoFit/>
            </a:bodyPr>
            <a:lstStyle/>
            <a:p>
              <a:r>
                <a:rPr lang="en-US" sz="2400" b="1">
                  <a:latin typeface="Avenir Next LT Pro"/>
                </a:rPr>
                <a:t>Link:</a:t>
              </a:r>
              <a:endParaRPr lang="en-US" sz="2400" b="1"/>
            </a:p>
          </p:txBody>
        </p:sp>
      </p:grpSp>
    </p:spTree>
    <p:extLst>
      <p:ext uri="{BB962C8B-B14F-4D97-AF65-F5344CB8AC3E}">
        <p14:creationId xmlns:p14="http://schemas.microsoft.com/office/powerpoint/2010/main" val="246719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9C325-D87F-F7A5-E4EC-6A98683A89A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E96DA82-00AD-48A8-7086-906215F6012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F7460B2-A722-6049-30A3-930D2334289E}"/>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19</a:t>
            </a:r>
          </a:p>
        </p:txBody>
      </p:sp>
      <p:sp>
        <p:nvSpPr>
          <p:cNvPr id="5" name="TextBox 4">
            <a:extLst>
              <a:ext uri="{FF2B5EF4-FFF2-40B4-BE49-F238E27FC236}">
                <a16:creationId xmlns:a16="http://schemas.microsoft.com/office/drawing/2014/main" id="{C0EEFCBC-77C3-60E5-B6EB-68956529678D}"/>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3B Crack the Code: Explain</a:t>
            </a:r>
          </a:p>
        </p:txBody>
      </p:sp>
      <p:sp>
        <p:nvSpPr>
          <p:cNvPr id="12" name="TextBox 11">
            <a:extLst>
              <a:ext uri="{FF2B5EF4-FFF2-40B4-BE49-F238E27FC236}">
                <a16:creationId xmlns:a16="http://schemas.microsoft.com/office/drawing/2014/main" id="{BFB8F99C-6EEA-F668-28BE-84DC3CA363F0}"/>
              </a:ext>
            </a:extLst>
          </p:cNvPr>
          <p:cNvSpPr txBox="1"/>
          <p:nvPr/>
        </p:nvSpPr>
        <p:spPr>
          <a:xfrm>
            <a:off x="1150503" y="2598003"/>
            <a:ext cx="9890994" cy="830997"/>
          </a:xfrm>
          <a:prstGeom prst="rect">
            <a:avLst/>
          </a:prstGeom>
          <a:noFill/>
        </p:spPr>
        <p:txBody>
          <a:bodyPr wrap="square">
            <a:spAutoFit/>
          </a:bodyPr>
          <a:lstStyle/>
          <a:p>
            <a:pPr algn="ctr"/>
            <a:r>
              <a:rPr lang="en-US" sz="4800">
                <a:latin typeface="Avenir Next LT Pro" panose="020B0504020202020204" pitchFamily="34" charset="0"/>
              </a:rPr>
              <a:t>Why do you think fireflies flash?</a:t>
            </a:r>
          </a:p>
        </p:txBody>
      </p:sp>
      <p:sp>
        <p:nvSpPr>
          <p:cNvPr id="6" name="Rectangle: Rounded Corners 5">
            <a:extLst>
              <a:ext uri="{FF2B5EF4-FFF2-40B4-BE49-F238E27FC236}">
                <a16:creationId xmlns:a16="http://schemas.microsoft.com/office/drawing/2014/main" id="{B5D198E6-5465-4DAC-22DE-735676A6D1E1}"/>
              </a:ext>
            </a:extLst>
          </p:cNvPr>
          <p:cNvSpPr/>
          <p:nvPr/>
        </p:nvSpPr>
        <p:spPr>
          <a:xfrm>
            <a:off x="88894" y="6299161"/>
            <a:ext cx="496825" cy="503796"/>
          </a:xfrm>
          <a:prstGeom prst="roundRect">
            <a:avLst/>
          </a:prstGeom>
          <a:solidFill>
            <a:srgbClr val="37B6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E10BBC7-B61E-6986-AE19-3C8BBD66B90F}"/>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3B</a:t>
            </a:r>
            <a:endParaRPr lang="en-US" sz="2000"/>
          </a:p>
        </p:txBody>
      </p:sp>
    </p:spTree>
    <p:extLst>
      <p:ext uri="{BB962C8B-B14F-4D97-AF65-F5344CB8AC3E}">
        <p14:creationId xmlns:p14="http://schemas.microsoft.com/office/powerpoint/2010/main" val="3211933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76CEE-146D-3776-8273-4ED6CCEACC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C8EF16-D794-E11E-5D33-849680CE302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A12FA52-9A8E-E263-4620-564AD9D905F2}"/>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27534243-38EF-5DDB-CBAD-C14DF8BA27FA}"/>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3B Crack the Code: Engage</a:t>
            </a:r>
          </a:p>
        </p:txBody>
      </p:sp>
      <p:sp>
        <p:nvSpPr>
          <p:cNvPr id="10" name="TextBox 9">
            <a:extLst>
              <a:ext uri="{FF2B5EF4-FFF2-40B4-BE49-F238E27FC236}">
                <a16:creationId xmlns:a16="http://schemas.microsoft.com/office/drawing/2014/main" id="{8DE5CE81-F27C-4A44-8053-1C8FAAD3E2E3}"/>
              </a:ext>
            </a:extLst>
          </p:cNvPr>
          <p:cNvSpPr txBox="1"/>
          <p:nvPr/>
        </p:nvSpPr>
        <p:spPr>
          <a:xfrm>
            <a:off x="456975" y="1592471"/>
            <a:ext cx="6658742" cy="1015663"/>
          </a:xfrm>
          <a:prstGeom prst="rect">
            <a:avLst/>
          </a:prstGeom>
          <a:noFill/>
        </p:spPr>
        <p:txBody>
          <a:bodyPr wrap="square">
            <a:spAutoFit/>
          </a:bodyPr>
          <a:lstStyle/>
          <a:p>
            <a:pPr algn="ctr"/>
            <a:r>
              <a:rPr lang="en-US" sz="6000">
                <a:latin typeface="Bitter SemiBold" pitchFamily="2" charset="0"/>
              </a:rPr>
              <a:t>Guiding Question: </a:t>
            </a:r>
          </a:p>
        </p:txBody>
      </p:sp>
      <p:sp>
        <p:nvSpPr>
          <p:cNvPr id="12" name="TextBox 11">
            <a:extLst>
              <a:ext uri="{FF2B5EF4-FFF2-40B4-BE49-F238E27FC236}">
                <a16:creationId xmlns:a16="http://schemas.microsoft.com/office/drawing/2014/main" id="{F2E65FFB-DC38-E92F-8CF3-0A2D2D5AF33A}"/>
              </a:ext>
            </a:extLst>
          </p:cNvPr>
          <p:cNvSpPr txBox="1"/>
          <p:nvPr/>
        </p:nvSpPr>
        <p:spPr>
          <a:xfrm>
            <a:off x="-41255" y="3115965"/>
            <a:ext cx="7385459" cy="1754326"/>
          </a:xfrm>
          <a:prstGeom prst="rect">
            <a:avLst/>
          </a:prstGeom>
          <a:noFill/>
        </p:spPr>
        <p:txBody>
          <a:bodyPr wrap="square">
            <a:spAutoFit/>
          </a:bodyPr>
          <a:lstStyle/>
          <a:p>
            <a:pPr algn="ctr"/>
            <a:r>
              <a:rPr lang="en-US" sz="5400">
                <a:latin typeface="Avenir Next LT Pro" panose="020B0504020202020204" pitchFamily="34" charset="0"/>
              </a:rPr>
              <a:t>How do fireflies communicate?</a:t>
            </a:r>
          </a:p>
        </p:txBody>
      </p:sp>
      <p:sp>
        <p:nvSpPr>
          <p:cNvPr id="6" name="Rectangle: Rounded Corners 5">
            <a:extLst>
              <a:ext uri="{FF2B5EF4-FFF2-40B4-BE49-F238E27FC236}">
                <a16:creationId xmlns:a16="http://schemas.microsoft.com/office/drawing/2014/main" id="{BA8B0DDD-4392-1D36-C61F-1696C949E2B6}"/>
              </a:ext>
            </a:extLst>
          </p:cNvPr>
          <p:cNvSpPr/>
          <p:nvPr/>
        </p:nvSpPr>
        <p:spPr>
          <a:xfrm>
            <a:off x="88894" y="6299161"/>
            <a:ext cx="496825" cy="503796"/>
          </a:xfrm>
          <a:prstGeom prst="roundRect">
            <a:avLst/>
          </a:prstGeom>
          <a:solidFill>
            <a:srgbClr val="37B6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2E26208-9724-936A-6A55-F82CD3C3ED57}"/>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3B</a:t>
            </a:r>
            <a:endParaRPr lang="en-US" sz="2000"/>
          </a:p>
        </p:txBody>
      </p:sp>
      <p:pic>
        <p:nvPicPr>
          <p:cNvPr id="1026" name="Picture 2" descr="Firefly&amp;#95;0054">
            <a:extLst>
              <a:ext uri="{FF2B5EF4-FFF2-40B4-BE49-F238E27FC236}">
                <a16:creationId xmlns:a16="http://schemas.microsoft.com/office/drawing/2014/main" id="{00D04229-B0CD-748D-D09E-E2DFE31E0C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15" r="42001"/>
          <a:stretch>
            <a:fillRect/>
          </a:stretch>
        </p:blipFill>
        <p:spPr bwMode="auto">
          <a:xfrm>
            <a:off x="7572692" y="1"/>
            <a:ext cx="4619308"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21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54456-407A-4025-D90F-E339F1677CA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847C3AB-9938-8668-D9A8-94FFA68FE09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F156B4C-39EF-AB46-5113-25C5B71F5782}"/>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20</a:t>
            </a:r>
          </a:p>
        </p:txBody>
      </p:sp>
      <p:sp>
        <p:nvSpPr>
          <p:cNvPr id="5" name="TextBox 4">
            <a:extLst>
              <a:ext uri="{FF2B5EF4-FFF2-40B4-BE49-F238E27FC236}">
                <a16:creationId xmlns:a16="http://schemas.microsoft.com/office/drawing/2014/main" id="{5FEE21E0-A035-EFF9-590D-8971D9704F13}"/>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3B Crack the Code: Explain</a:t>
            </a:r>
          </a:p>
        </p:txBody>
      </p:sp>
      <p:sp>
        <p:nvSpPr>
          <p:cNvPr id="12" name="TextBox 11">
            <a:extLst>
              <a:ext uri="{FF2B5EF4-FFF2-40B4-BE49-F238E27FC236}">
                <a16:creationId xmlns:a16="http://schemas.microsoft.com/office/drawing/2014/main" id="{3DFBD62A-AE9C-4375-892A-30935C9CBA25}"/>
              </a:ext>
            </a:extLst>
          </p:cNvPr>
          <p:cNvSpPr txBox="1"/>
          <p:nvPr/>
        </p:nvSpPr>
        <p:spPr>
          <a:xfrm>
            <a:off x="1324490" y="2328113"/>
            <a:ext cx="9543019" cy="1569660"/>
          </a:xfrm>
          <a:prstGeom prst="rect">
            <a:avLst/>
          </a:prstGeom>
          <a:noFill/>
        </p:spPr>
        <p:txBody>
          <a:bodyPr wrap="square" lIns="91440" tIns="45720" rIns="91440" bIns="45720" anchor="t">
            <a:spAutoFit/>
          </a:bodyPr>
          <a:lstStyle/>
          <a:p>
            <a:pPr algn="ctr"/>
            <a:r>
              <a:rPr lang="en-US" sz="4800">
                <a:latin typeface="Avenir Next LT Pro"/>
              </a:rPr>
              <a:t>What do you think these fireflies are saying?</a:t>
            </a:r>
          </a:p>
        </p:txBody>
      </p:sp>
      <p:sp>
        <p:nvSpPr>
          <p:cNvPr id="6" name="Rectangle: Rounded Corners 5">
            <a:extLst>
              <a:ext uri="{FF2B5EF4-FFF2-40B4-BE49-F238E27FC236}">
                <a16:creationId xmlns:a16="http://schemas.microsoft.com/office/drawing/2014/main" id="{5C4CC7C1-1A1D-86CA-668D-A856130C9E22}"/>
              </a:ext>
            </a:extLst>
          </p:cNvPr>
          <p:cNvSpPr/>
          <p:nvPr/>
        </p:nvSpPr>
        <p:spPr>
          <a:xfrm>
            <a:off x="88894" y="6299161"/>
            <a:ext cx="496825" cy="503796"/>
          </a:xfrm>
          <a:prstGeom prst="roundRect">
            <a:avLst/>
          </a:prstGeom>
          <a:solidFill>
            <a:srgbClr val="37B6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26323DC-4215-03C0-62B7-8F07C47FEA48}"/>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3B</a:t>
            </a:r>
            <a:endParaRPr lang="en-US" sz="2000"/>
          </a:p>
        </p:txBody>
      </p:sp>
    </p:spTree>
    <p:extLst>
      <p:ext uri="{BB962C8B-B14F-4D97-AF65-F5344CB8AC3E}">
        <p14:creationId xmlns:p14="http://schemas.microsoft.com/office/powerpoint/2010/main" val="614719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8FECD-423D-A512-D3E6-B60557BAE65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29E9422-5A8E-3687-9E5C-B795C379E97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F386E89-4185-37C0-B48E-35F2386EE622}"/>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21</a:t>
            </a:r>
          </a:p>
        </p:txBody>
      </p:sp>
      <p:sp>
        <p:nvSpPr>
          <p:cNvPr id="5" name="TextBox 4">
            <a:extLst>
              <a:ext uri="{FF2B5EF4-FFF2-40B4-BE49-F238E27FC236}">
                <a16:creationId xmlns:a16="http://schemas.microsoft.com/office/drawing/2014/main" id="{1E197EC1-EF86-E125-FF6D-765169884A7C}"/>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3B Crack the Code: Explain</a:t>
            </a:r>
          </a:p>
        </p:txBody>
      </p:sp>
      <p:sp>
        <p:nvSpPr>
          <p:cNvPr id="12" name="TextBox 11">
            <a:extLst>
              <a:ext uri="{FF2B5EF4-FFF2-40B4-BE49-F238E27FC236}">
                <a16:creationId xmlns:a16="http://schemas.microsoft.com/office/drawing/2014/main" id="{E5D64F63-B9B1-F07F-9CEB-BB3D30385F23}"/>
              </a:ext>
            </a:extLst>
          </p:cNvPr>
          <p:cNvSpPr txBox="1"/>
          <p:nvPr/>
        </p:nvSpPr>
        <p:spPr>
          <a:xfrm>
            <a:off x="1305130" y="2017169"/>
            <a:ext cx="9581739" cy="2308324"/>
          </a:xfrm>
          <a:prstGeom prst="rect">
            <a:avLst/>
          </a:prstGeom>
          <a:noFill/>
        </p:spPr>
        <p:txBody>
          <a:bodyPr wrap="square">
            <a:spAutoFit/>
          </a:bodyPr>
          <a:lstStyle/>
          <a:p>
            <a:pPr algn="ctr"/>
            <a:r>
              <a:rPr lang="en-US" sz="4800">
                <a:latin typeface="Avenir Next LT Pro" panose="020B0504020202020204" pitchFamily="34" charset="0"/>
              </a:rPr>
              <a:t>Can you see fireflies when their abdomens are not flashing? Why or why not?</a:t>
            </a:r>
          </a:p>
        </p:txBody>
      </p:sp>
      <p:sp>
        <p:nvSpPr>
          <p:cNvPr id="6" name="Rectangle: Rounded Corners 5">
            <a:extLst>
              <a:ext uri="{FF2B5EF4-FFF2-40B4-BE49-F238E27FC236}">
                <a16:creationId xmlns:a16="http://schemas.microsoft.com/office/drawing/2014/main" id="{C1B81F1B-4068-93E2-BFEF-98DF6EDF6BAE}"/>
              </a:ext>
            </a:extLst>
          </p:cNvPr>
          <p:cNvSpPr/>
          <p:nvPr/>
        </p:nvSpPr>
        <p:spPr>
          <a:xfrm>
            <a:off x="88894" y="6299161"/>
            <a:ext cx="496825" cy="503796"/>
          </a:xfrm>
          <a:prstGeom prst="roundRect">
            <a:avLst/>
          </a:prstGeom>
          <a:solidFill>
            <a:srgbClr val="37B6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B29FA5B-0C37-05DE-35D8-61DECF41F177}"/>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3B</a:t>
            </a:r>
            <a:endParaRPr lang="en-US" sz="2000"/>
          </a:p>
        </p:txBody>
      </p:sp>
    </p:spTree>
    <p:extLst>
      <p:ext uri="{BB962C8B-B14F-4D97-AF65-F5344CB8AC3E}">
        <p14:creationId xmlns:p14="http://schemas.microsoft.com/office/powerpoint/2010/main" val="2227095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AC2E7-C922-4B3D-10C5-1D03D610F80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9111AB1-0212-097C-E593-4D51DCF9056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7A7C376-1EEE-A579-A296-EBF9D8CDF9A3}"/>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22</a:t>
            </a:r>
          </a:p>
        </p:txBody>
      </p:sp>
      <p:sp>
        <p:nvSpPr>
          <p:cNvPr id="5" name="TextBox 4">
            <a:extLst>
              <a:ext uri="{FF2B5EF4-FFF2-40B4-BE49-F238E27FC236}">
                <a16:creationId xmlns:a16="http://schemas.microsoft.com/office/drawing/2014/main" id="{8535D044-D30B-7927-59BF-AEBAE3863413}"/>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3B Crack the Code: Elaborate</a:t>
            </a:r>
          </a:p>
        </p:txBody>
      </p:sp>
      <p:sp>
        <p:nvSpPr>
          <p:cNvPr id="6" name="Rectangle: Rounded Corners 5">
            <a:extLst>
              <a:ext uri="{FF2B5EF4-FFF2-40B4-BE49-F238E27FC236}">
                <a16:creationId xmlns:a16="http://schemas.microsoft.com/office/drawing/2014/main" id="{5CE06F93-0318-DABF-341A-7F03DCFA4364}"/>
              </a:ext>
            </a:extLst>
          </p:cNvPr>
          <p:cNvSpPr/>
          <p:nvPr/>
        </p:nvSpPr>
        <p:spPr>
          <a:xfrm>
            <a:off x="88894" y="6299161"/>
            <a:ext cx="496825" cy="503796"/>
          </a:xfrm>
          <a:prstGeom prst="roundRect">
            <a:avLst/>
          </a:prstGeom>
          <a:solidFill>
            <a:srgbClr val="37B6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19B1AE8-5B1F-DC74-36AE-D7D3E338AAFD}"/>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3B</a:t>
            </a:r>
            <a:endParaRPr lang="en-US" sz="2000"/>
          </a:p>
        </p:txBody>
      </p:sp>
      <p:grpSp>
        <p:nvGrpSpPr>
          <p:cNvPr id="13" name="Group 12">
            <a:extLst>
              <a:ext uri="{FF2B5EF4-FFF2-40B4-BE49-F238E27FC236}">
                <a16:creationId xmlns:a16="http://schemas.microsoft.com/office/drawing/2014/main" id="{07A6BD21-8737-1A97-D578-8B694672EA89}"/>
              </a:ext>
            </a:extLst>
          </p:cNvPr>
          <p:cNvGrpSpPr/>
          <p:nvPr/>
        </p:nvGrpSpPr>
        <p:grpSpPr>
          <a:xfrm>
            <a:off x="1377166" y="117127"/>
            <a:ext cx="9437667" cy="5980337"/>
            <a:chOff x="1078628" y="119700"/>
            <a:chExt cx="9437667" cy="5980337"/>
          </a:xfrm>
        </p:grpSpPr>
        <p:pic>
          <p:nvPicPr>
            <p:cNvPr id="7" name="Picture 6" descr="A picture containing text&#10;&#10;AI-generated content may be incorrect.">
              <a:extLst>
                <a:ext uri="{FF2B5EF4-FFF2-40B4-BE49-F238E27FC236}">
                  <a16:creationId xmlns:a16="http://schemas.microsoft.com/office/drawing/2014/main" id="{A768B1C6-D5B1-1FA2-2C8F-C2EC672BE1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78628" y="122275"/>
              <a:ext cx="4645763" cy="5975189"/>
            </a:xfrm>
            <a:prstGeom prst="rect">
              <a:avLst/>
            </a:prstGeom>
          </p:spPr>
        </p:pic>
        <p:pic>
          <p:nvPicPr>
            <p:cNvPr id="10" name="Picture 9" descr="A picture containing map&#10;&#10;AI-generated content may be incorrect.">
              <a:extLst>
                <a:ext uri="{FF2B5EF4-FFF2-40B4-BE49-F238E27FC236}">
                  <a16:creationId xmlns:a16="http://schemas.microsoft.com/office/drawing/2014/main" id="{2EEDDC0A-0CE9-BC02-9907-9B541C20B3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0532" y="119700"/>
              <a:ext cx="4645763" cy="5980337"/>
            </a:xfrm>
            <a:prstGeom prst="rect">
              <a:avLst/>
            </a:prstGeom>
          </p:spPr>
        </p:pic>
      </p:grpSp>
    </p:spTree>
    <p:extLst>
      <p:ext uri="{BB962C8B-B14F-4D97-AF65-F5344CB8AC3E}">
        <p14:creationId xmlns:p14="http://schemas.microsoft.com/office/powerpoint/2010/main" val="3096858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7C83B-3E5D-86F8-F93D-65C1797806A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064D322-AAAB-B1CE-ED81-0AE47C11215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92462D4-7ACA-73D7-9CCB-F7A6643FF79F}"/>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23</a:t>
            </a:r>
          </a:p>
        </p:txBody>
      </p:sp>
      <p:sp>
        <p:nvSpPr>
          <p:cNvPr id="5" name="TextBox 4">
            <a:extLst>
              <a:ext uri="{FF2B5EF4-FFF2-40B4-BE49-F238E27FC236}">
                <a16:creationId xmlns:a16="http://schemas.microsoft.com/office/drawing/2014/main" id="{5B8C6A2A-7464-D68B-CC41-11DF02141D0E}"/>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3B Crack the Code: Elaborate</a:t>
            </a:r>
          </a:p>
        </p:txBody>
      </p:sp>
      <p:sp>
        <p:nvSpPr>
          <p:cNvPr id="12" name="TextBox 11">
            <a:extLst>
              <a:ext uri="{FF2B5EF4-FFF2-40B4-BE49-F238E27FC236}">
                <a16:creationId xmlns:a16="http://schemas.microsoft.com/office/drawing/2014/main" id="{6A07B50D-C2DC-74DB-9DA6-DE001C026E0B}"/>
              </a:ext>
            </a:extLst>
          </p:cNvPr>
          <p:cNvSpPr txBox="1"/>
          <p:nvPr/>
        </p:nvSpPr>
        <p:spPr>
          <a:xfrm>
            <a:off x="597409" y="2335527"/>
            <a:ext cx="6997365" cy="1569660"/>
          </a:xfrm>
          <a:prstGeom prst="rect">
            <a:avLst/>
          </a:prstGeom>
          <a:noFill/>
        </p:spPr>
        <p:txBody>
          <a:bodyPr wrap="square" lIns="91440" tIns="45720" rIns="91440" bIns="45720" anchor="t">
            <a:spAutoFit/>
          </a:bodyPr>
          <a:lstStyle/>
          <a:p>
            <a:pPr algn="ctr"/>
            <a:r>
              <a:rPr lang="en-US" sz="4800">
                <a:latin typeface="Avenir Next LT Pro"/>
              </a:rPr>
              <a:t>How do fireflies </a:t>
            </a:r>
            <a:r>
              <a:rPr lang="en-US" sz="4800" b="1">
                <a:latin typeface="Avenir Next LT Pro"/>
              </a:rPr>
              <a:t>communicate</a:t>
            </a:r>
            <a:r>
              <a:rPr lang="en-US" sz="4800">
                <a:latin typeface="Avenir Next LT Pro"/>
              </a:rPr>
              <a:t>?</a:t>
            </a:r>
          </a:p>
        </p:txBody>
      </p:sp>
      <p:sp>
        <p:nvSpPr>
          <p:cNvPr id="6" name="Rectangle: Rounded Corners 5">
            <a:extLst>
              <a:ext uri="{FF2B5EF4-FFF2-40B4-BE49-F238E27FC236}">
                <a16:creationId xmlns:a16="http://schemas.microsoft.com/office/drawing/2014/main" id="{44E09A7B-8DF0-D0AA-05BD-6C84E6B9F01C}"/>
              </a:ext>
            </a:extLst>
          </p:cNvPr>
          <p:cNvSpPr/>
          <p:nvPr/>
        </p:nvSpPr>
        <p:spPr>
          <a:xfrm>
            <a:off x="88894" y="6299161"/>
            <a:ext cx="496825" cy="503796"/>
          </a:xfrm>
          <a:prstGeom prst="roundRect">
            <a:avLst/>
          </a:prstGeom>
          <a:solidFill>
            <a:srgbClr val="37B6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50EFC69-166C-350E-E2C0-6A20B8F01356}"/>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3B</a:t>
            </a:r>
            <a:endParaRPr lang="en-US" sz="2000"/>
          </a:p>
        </p:txBody>
      </p:sp>
      <p:pic>
        <p:nvPicPr>
          <p:cNvPr id="5122" name="Picture 2" descr="Firefly&amp;#95;0070">
            <a:extLst>
              <a:ext uri="{FF2B5EF4-FFF2-40B4-BE49-F238E27FC236}">
                <a16:creationId xmlns:a16="http://schemas.microsoft.com/office/drawing/2014/main" id="{70A663CC-2516-C242-23DB-8740261C8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024057" y="1041420"/>
            <a:ext cx="6240711" cy="415787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802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FCFC6-AEC8-5DBB-59CA-70517BF7536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C87B2FC-3478-E0AB-03CD-775E18E2781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7EAA8C1-2F3F-9E5F-88E4-3517C18022EC}"/>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24</a:t>
            </a:r>
          </a:p>
        </p:txBody>
      </p:sp>
      <p:sp>
        <p:nvSpPr>
          <p:cNvPr id="5" name="TextBox 4">
            <a:extLst>
              <a:ext uri="{FF2B5EF4-FFF2-40B4-BE49-F238E27FC236}">
                <a16:creationId xmlns:a16="http://schemas.microsoft.com/office/drawing/2014/main" id="{C558CA34-0266-27AD-836E-32B9871DB70D}"/>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3B Crack the Code: Elaborate</a:t>
            </a:r>
          </a:p>
        </p:txBody>
      </p:sp>
      <p:sp>
        <p:nvSpPr>
          <p:cNvPr id="6" name="Rectangle: Rounded Corners 5">
            <a:extLst>
              <a:ext uri="{FF2B5EF4-FFF2-40B4-BE49-F238E27FC236}">
                <a16:creationId xmlns:a16="http://schemas.microsoft.com/office/drawing/2014/main" id="{0BBD6FF0-6BEC-2CB2-C14D-BC61B9063EDD}"/>
              </a:ext>
            </a:extLst>
          </p:cNvPr>
          <p:cNvSpPr/>
          <p:nvPr/>
        </p:nvSpPr>
        <p:spPr>
          <a:xfrm>
            <a:off x="88894" y="6299161"/>
            <a:ext cx="496825" cy="503796"/>
          </a:xfrm>
          <a:prstGeom prst="roundRect">
            <a:avLst/>
          </a:prstGeom>
          <a:solidFill>
            <a:srgbClr val="37B6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8D72F29-2DD2-29B0-DE2A-397B0E5D0F62}"/>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3B</a:t>
            </a:r>
            <a:endParaRPr lang="en-US" sz="2000"/>
          </a:p>
        </p:txBody>
      </p:sp>
      <p:grpSp>
        <p:nvGrpSpPr>
          <p:cNvPr id="8" name="Group 7">
            <a:extLst>
              <a:ext uri="{FF2B5EF4-FFF2-40B4-BE49-F238E27FC236}">
                <a16:creationId xmlns:a16="http://schemas.microsoft.com/office/drawing/2014/main" id="{BE12372A-690C-CF66-9ECF-E5BA827474F4}"/>
              </a:ext>
            </a:extLst>
          </p:cNvPr>
          <p:cNvGrpSpPr/>
          <p:nvPr/>
        </p:nvGrpSpPr>
        <p:grpSpPr>
          <a:xfrm>
            <a:off x="845445" y="1258945"/>
            <a:ext cx="10501109" cy="3785652"/>
            <a:chOff x="1289537" y="1258945"/>
            <a:chExt cx="10501109" cy="3785652"/>
          </a:xfrm>
        </p:grpSpPr>
        <p:sp>
          <p:nvSpPr>
            <p:cNvPr id="12" name="TextBox 11">
              <a:extLst>
                <a:ext uri="{FF2B5EF4-FFF2-40B4-BE49-F238E27FC236}">
                  <a16:creationId xmlns:a16="http://schemas.microsoft.com/office/drawing/2014/main" id="{204E6EDA-31E6-3D40-039B-65B1C99D3DDA}"/>
                </a:ext>
              </a:extLst>
            </p:cNvPr>
            <p:cNvSpPr txBox="1"/>
            <p:nvPr/>
          </p:nvSpPr>
          <p:spPr>
            <a:xfrm>
              <a:off x="4793281" y="1258945"/>
              <a:ext cx="6997365" cy="3785652"/>
            </a:xfrm>
            <a:prstGeom prst="rect">
              <a:avLst/>
            </a:prstGeom>
            <a:noFill/>
          </p:spPr>
          <p:txBody>
            <a:bodyPr wrap="square">
              <a:spAutoFit/>
            </a:bodyPr>
            <a:lstStyle/>
            <a:p>
              <a:pPr algn="ctr"/>
              <a:r>
                <a:rPr lang="en-US" sz="4800">
                  <a:latin typeface="Avenir Next LT Pro" panose="020B0504020202020204" pitchFamily="34" charset="0"/>
                </a:rPr>
                <a:t>You and your firefly partner will each come up with 3 messages to share with each other using flashlights.</a:t>
              </a:r>
            </a:p>
          </p:txBody>
        </p:sp>
        <p:pic>
          <p:nvPicPr>
            <p:cNvPr id="7" name="Graphic 6" descr="Flashlight with solid fill">
              <a:extLst>
                <a:ext uri="{FF2B5EF4-FFF2-40B4-BE49-F238E27FC236}">
                  <a16:creationId xmlns:a16="http://schemas.microsoft.com/office/drawing/2014/main" id="{0CCCB9E9-2719-1440-BF87-91879EAC37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613869">
              <a:off x="1289537" y="1541583"/>
              <a:ext cx="3118339" cy="3118339"/>
            </a:xfrm>
            <a:prstGeom prst="rect">
              <a:avLst/>
            </a:prstGeom>
          </p:spPr>
        </p:pic>
      </p:grpSp>
    </p:spTree>
    <p:extLst>
      <p:ext uri="{BB962C8B-B14F-4D97-AF65-F5344CB8AC3E}">
        <p14:creationId xmlns:p14="http://schemas.microsoft.com/office/powerpoint/2010/main" val="1413304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4DC41-AEAF-13DD-CFC8-94AE7491F08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602D78F-FB87-B6A0-D60E-5627843CAB1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447538E-33E3-CE66-90CC-058DC3E2ECCE}"/>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25</a:t>
            </a:r>
          </a:p>
        </p:txBody>
      </p:sp>
      <p:sp>
        <p:nvSpPr>
          <p:cNvPr id="5" name="TextBox 4">
            <a:extLst>
              <a:ext uri="{FF2B5EF4-FFF2-40B4-BE49-F238E27FC236}">
                <a16:creationId xmlns:a16="http://schemas.microsoft.com/office/drawing/2014/main" id="{A78C29F3-1CA2-77DB-B015-698A6B1E0A23}"/>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3B Crack the Code: Elaborate</a:t>
            </a:r>
          </a:p>
        </p:txBody>
      </p:sp>
      <p:sp>
        <p:nvSpPr>
          <p:cNvPr id="12" name="TextBox 11">
            <a:extLst>
              <a:ext uri="{FF2B5EF4-FFF2-40B4-BE49-F238E27FC236}">
                <a16:creationId xmlns:a16="http://schemas.microsoft.com/office/drawing/2014/main" id="{153D7145-F9BE-295A-D07F-B7EBABA399A4}"/>
              </a:ext>
            </a:extLst>
          </p:cNvPr>
          <p:cNvSpPr txBox="1"/>
          <p:nvPr/>
        </p:nvSpPr>
        <p:spPr>
          <a:xfrm>
            <a:off x="140777" y="2598003"/>
            <a:ext cx="6997365" cy="830997"/>
          </a:xfrm>
          <a:prstGeom prst="rect">
            <a:avLst/>
          </a:prstGeom>
          <a:noFill/>
        </p:spPr>
        <p:txBody>
          <a:bodyPr wrap="square">
            <a:spAutoFit/>
          </a:bodyPr>
          <a:lstStyle/>
          <a:p>
            <a:pPr algn="ctr"/>
            <a:r>
              <a:rPr lang="en-US" sz="4800" b="1">
                <a:latin typeface="Avenir Next LT Pro" panose="020B0504020202020204" pitchFamily="34" charset="0"/>
              </a:rPr>
              <a:t>My Secret Code</a:t>
            </a:r>
          </a:p>
        </p:txBody>
      </p:sp>
      <p:sp>
        <p:nvSpPr>
          <p:cNvPr id="6" name="Rectangle: Rounded Corners 5">
            <a:extLst>
              <a:ext uri="{FF2B5EF4-FFF2-40B4-BE49-F238E27FC236}">
                <a16:creationId xmlns:a16="http://schemas.microsoft.com/office/drawing/2014/main" id="{D38C0097-6A28-D63B-3EBD-6337FCF5AF9A}"/>
              </a:ext>
            </a:extLst>
          </p:cNvPr>
          <p:cNvSpPr/>
          <p:nvPr/>
        </p:nvSpPr>
        <p:spPr>
          <a:xfrm>
            <a:off x="88894" y="6299161"/>
            <a:ext cx="496825" cy="503796"/>
          </a:xfrm>
          <a:prstGeom prst="roundRect">
            <a:avLst/>
          </a:prstGeom>
          <a:solidFill>
            <a:srgbClr val="37B6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CFBC2CA-6656-E697-0F67-8CC28E364B99}"/>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3B</a:t>
            </a:r>
            <a:endParaRPr lang="en-US" sz="2000"/>
          </a:p>
        </p:txBody>
      </p:sp>
      <p:pic>
        <p:nvPicPr>
          <p:cNvPr id="7" name="Picture 6" descr="Graphical user interface, text&#10;&#10;AI-generated content may be incorrect.">
            <a:extLst>
              <a:ext uri="{FF2B5EF4-FFF2-40B4-BE49-F238E27FC236}">
                <a16:creationId xmlns:a16="http://schemas.microsoft.com/office/drawing/2014/main" id="{22413DA0-239E-DFF2-CD23-953FFD99A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4032" y="122275"/>
            <a:ext cx="4617191" cy="5975189"/>
          </a:xfrm>
          <a:prstGeom prst="rect">
            <a:avLst/>
          </a:prstGeom>
          <a:ln>
            <a:solidFill>
              <a:schemeClr val="tx1"/>
            </a:solidFill>
          </a:ln>
        </p:spPr>
      </p:pic>
      <p:pic>
        <p:nvPicPr>
          <p:cNvPr id="8" name="Picture 7" descr="A picture containing text, silhouette&#10;&#10;AI-generated content may be incorrect.">
            <a:extLst>
              <a:ext uri="{FF2B5EF4-FFF2-40B4-BE49-F238E27FC236}">
                <a16:creationId xmlns:a16="http://schemas.microsoft.com/office/drawing/2014/main" id="{8933F9C7-A459-C5A5-3BE0-ADA14B7F91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75" y="55043"/>
            <a:ext cx="967027" cy="1356836"/>
          </a:xfrm>
          <a:prstGeom prst="rect">
            <a:avLst/>
          </a:prstGeom>
        </p:spPr>
      </p:pic>
    </p:spTree>
    <p:extLst>
      <p:ext uri="{BB962C8B-B14F-4D97-AF65-F5344CB8AC3E}">
        <p14:creationId xmlns:p14="http://schemas.microsoft.com/office/powerpoint/2010/main" val="915774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70BF3-0EEE-1F09-8539-130CC8E22F3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5637AF2-CD50-AB31-C0F8-A0F8BC1FC7E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F062B20-7564-D76F-D97F-A792FC91A36C}"/>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26</a:t>
            </a:r>
          </a:p>
        </p:txBody>
      </p:sp>
      <p:sp>
        <p:nvSpPr>
          <p:cNvPr id="5" name="TextBox 4">
            <a:extLst>
              <a:ext uri="{FF2B5EF4-FFF2-40B4-BE49-F238E27FC236}">
                <a16:creationId xmlns:a16="http://schemas.microsoft.com/office/drawing/2014/main" id="{2F62B2EA-E82C-5715-9C02-4F81636BFC8F}"/>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3B Crack the Code: Elaborate</a:t>
            </a:r>
          </a:p>
        </p:txBody>
      </p:sp>
      <p:sp>
        <p:nvSpPr>
          <p:cNvPr id="12" name="TextBox 11">
            <a:extLst>
              <a:ext uri="{FF2B5EF4-FFF2-40B4-BE49-F238E27FC236}">
                <a16:creationId xmlns:a16="http://schemas.microsoft.com/office/drawing/2014/main" id="{DBD75866-2A9B-5A47-2D16-F4567CAADED3}"/>
              </a:ext>
            </a:extLst>
          </p:cNvPr>
          <p:cNvSpPr txBox="1"/>
          <p:nvPr/>
        </p:nvSpPr>
        <p:spPr>
          <a:xfrm>
            <a:off x="888961" y="755236"/>
            <a:ext cx="10414077" cy="4832092"/>
          </a:xfrm>
          <a:prstGeom prst="rect">
            <a:avLst/>
          </a:prstGeom>
          <a:noFill/>
        </p:spPr>
        <p:txBody>
          <a:bodyPr wrap="square">
            <a:spAutoFit/>
          </a:bodyPr>
          <a:lstStyle/>
          <a:p>
            <a:pPr algn="ctr"/>
            <a:r>
              <a:rPr lang="en-US" sz="4400">
                <a:latin typeface="Avenir Next LT Pro" panose="020B0504020202020204" pitchFamily="34" charset="0"/>
              </a:rPr>
              <a:t>Can you see your partner on the other side of the curtain? </a:t>
            </a:r>
          </a:p>
          <a:p>
            <a:pPr algn="ctr"/>
            <a:endParaRPr lang="en-US" sz="4400">
              <a:latin typeface="Avenir Next LT Pro" panose="020B0504020202020204" pitchFamily="34" charset="0"/>
            </a:endParaRPr>
          </a:p>
          <a:p>
            <a:pPr algn="ctr"/>
            <a:r>
              <a:rPr lang="en-US" sz="4400">
                <a:latin typeface="Avenir Next LT Pro" panose="020B0504020202020204" pitchFamily="34" charset="0"/>
              </a:rPr>
              <a:t>Can you see your partner in the dark?</a:t>
            </a:r>
          </a:p>
          <a:p>
            <a:pPr algn="ctr"/>
            <a:endParaRPr lang="en-US" sz="4400">
              <a:latin typeface="Avenir Next LT Pro" panose="020B0504020202020204" pitchFamily="34" charset="0"/>
            </a:endParaRPr>
          </a:p>
          <a:p>
            <a:pPr algn="ctr"/>
            <a:r>
              <a:rPr lang="en-US" sz="4400">
                <a:latin typeface="Avenir Next LT Pro" panose="020B0504020202020204" pitchFamily="34" charset="0"/>
              </a:rPr>
              <a:t>Can you see your partner when you turn on your flashlight?</a:t>
            </a:r>
          </a:p>
        </p:txBody>
      </p:sp>
      <p:sp>
        <p:nvSpPr>
          <p:cNvPr id="6" name="Rectangle: Rounded Corners 5">
            <a:extLst>
              <a:ext uri="{FF2B5EF4-FFF2-40B4-BE49-F238E27FC236}">
                <a16:creationId xmlns:a16="http://schemas.microsoft.com/office/drawing/2014/main" id="{733254BE-F59C-DABF-9841-464E3EAB81F9}"/>
              </a:ext>
            </a:extLst>
          </p:cNvPr>
          <p:cNvSpPr/>
          <p:nvPr/>
        </p:nvSpPr>
        <p:spPr>
          <a:xfrm>
            <a:off x="88894" y="6299161"/>
            <a:ext cx="496825" cy="503796"/>
          </a:xfrm>
          <a:prstGeom prst="roundRect">
            <a:avLst/>
          </a:prstGeom>
          <a:solidFill>
            <a:srgbClr val="37B6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9113A1D-DFD9-4A67-8BCC-6846276DB6A3}"/>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3B</a:t>
            </a:r>
            <a:endParaRPr lang="en-US" sz="2000"/>
          </a:p>
        </p:txBody>
      </p:sp>
    </p:spTree>
    <p:extLst>
      <p:ext uri="{BB962C8B-B14F-4D97-AF65-F5344CB8AC3E}">
        <p14:creationId xmlns:p14="http://schemas.microsoft.com/office/powerpoint/2010/main" val="3869524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53C80-CD4D-F041-AA9C-156C1635661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8793340-FCEE-91E6-ED38-5AE9BF22835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687BFE8-23E2-F941-C3A4-A08CBF08BC32}"/>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27</a:t>
            </a:r>
          </a:p>
        </p:txBody>
      </p:sp>
      <p:sp>
        <p:nvSpPr>
          <p:cNvPr id="5" name="TextBox 4">
            <a:extLst>
              <a:ext uri="{FF2B5EF4-FFF2-40B4-BE49-F238E27FC236}">
                <a16:creationId xmlns:a16="http://schemas.microsoft.com/office/drawing/2014/main" id="{5697D015-CF98-1E55-8EF4-2B78099EC4DD}"/>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3B Crack the Code: Elaborate</a:t>
            </a:r>
          </a:p>
        </p:txBody>
      </p:sp>
      <p:sp>
        <p:nvSpPr>
          <p:cNvPr id="12" name="TextBox 11">
            <a:extLst>
              <a:ext uri="{FF2B5EF4-FFF2-40B4-BE49-F238E27FC236}">
                <a16:creationId xmlns:a16="http://schemas.microsoft.com/office/drawing/2014/main" id="{C32844FF-B2B9-5C2C-511D-C8103B5209B0}"/>
              </a:ext>
            </a:extLst>
          </p:cNvPr>
          <p:cNvSpPr txBox="1"/>
          <p:nvPr/>
        </p:nvSpPr>
        <p:spPr>
          <a:xfrm>
            <a:off x="1588199" y="2258480"/>
            <a:ext cx="9015601" cy="1569660"/>
          </a:xfrm>
          <a:prstGeom prst="rect">
            <a:avLst/>
          </a:prstGeom>
          <a:noFill/>
        </p:spPr>
        <p:txBody>
          <a:bodyPr wrap="square">
            <a:spAutoFit/>
          </a:bodyPr>
          <a:lstStyle/>
          <a:p>
            <a:pPr algn="ctr"/>
            <a:r>
              <a:rPr lang="en-US" sz="4800">
                <a:latin typeface="Avenir Next LT Pro" panose="020B0504020202020204" pitchFamily="34" charset="0"/>
              </a:rPr>
              <a:t>Explain why you can or cannot see your partner’s message.</a:t>
            </a:r>
          </a:p>
        </p:txBody>
      </p:sp>
      <p:sp>
        <p:nvSpPr>
          <p:cNvPr id="6" name="Rectangle: Rounded Corners 5">
            <a:extLst>
              <a:ext uri="{FF2B5EF4-FFF2-40B4-BE49-F238E27FC236}">
                <a16:creationId xmlns:a16="http://schemas.microsoft.com/office/drawing/2014/main" id="{57093B44-95B0-7BDC-BD21-2F8C0338C75F}"/>
              </a:ext>
            </a:extLst>
          </p:cNvPr>
          <p:cNvSpPr/>
          <p:nvPr/>
        </p:nvSpPr>
        <p:spPr>
          <a:xfrm>
            <a:off x="88894" y="6299161"/>
            <a:ext cx="496825" cy="503796"/>
          </a:xfrm>
          <a:prstGeom prst="roundRect">
            <a:avLst/>
          </a:prstGeom>
          <a:solidFill>
            <a:srgbClr val="37B6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9C31946-CE93-1A8C-B8AE-0EA93E9CC04E}"/>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3B</a:t>
            </a:r>
            <a:endParaRPr lang="en-US" sz="2000"/>
          </a:p>
        </p:txBody>
      </p:sp>
    </p:spTree>
    <p:extLst>
      <p:ext uri="{BB962C8B-B14F-4D97-AF65-F5344CB8AC3E}">
        <p14:creationId xmlns:p14="http://schemas.microsoft.com/office/powerpoint/2010/main" val="2504279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10659-491A-B505-8E72-DE7249B4FF9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63047A6-A6E2-7857-3F9C-6D62063D51A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6130128-332A-BBB4-7C4F-32EC32EA8150}"/>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28</a:t>
            </a:r>
          </a:p>
        </p:txBody>
      </p:sp>
      <p:sp>
        <p:nvSpPr>
          <p:cNvPr id="5" name="TextBox 4">
            <a:extLst>
              <a:ext uri="{FF2B5EF4-FFF2-40B4-BE49-F238E27FC236}">
                <a16:creationId xmlns:a16="http://schemas.microsoft.com/office/drawing/2014/main" id="{4EBAD712-B5B4-B5CA-4792-486B5B9A0B50}"/>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3B Crack the Code: Elaborate</a:t>
            </a:r>
          </a:p>
        </p:txBody>
      </p:sp>
      <p:sp>
        <p:nvSpPr>
          <p:cNvPr id="12" name="TextBox 11">
            <a:extLst>
              <a:ext uri="{FF2B5EF4-FFF2-40B4-BE49-F238E27FC236}">
                <a16:creationId xmlns:a16="http://schemas.microsoft.com/office/drawing/2014/main" id="{63B96D0D-1A7A-FF4A-578B-3D1B5DA6BC7B}"/>
              </a:ext>
            </a:extLst>
          </p:cNvPr>
          <p:cNvSpPr txBox="1"/>
          <p:nvPr/>
        </p:nvSpPr>
        <p:spPr>
          <a:xfrm>
            <a:off x="140777" y="2598003"/>
            <a:ext cx="6997365" cy="830997"/>
          </a:xfrm>
          <a:prstGeom prst="rect">
            <a:avLst/>
          </a:prstGeom>
          <a:noFill/>
        </p:spPr>
        <p:txBody>
          <a:bodyPr wrap="square">
            <a:spAutoFit/>
          </a:bodyPr>
          <a:lstStyle/>
          <a:p>
            <a:pPr algn="ctr"/>
            <a:r>
              <a:rPr lang="en-US" sz="4800" b="1">
                <a:latin typeface="Avenir Next LT Pro" panose="020B0504020202020204" pitchFamily="34" charset="0"/>
              </a:rPr>
              <a:t>My Secret Code</a:t>
            </a:r>
          </a:p>
        </p:txBody>
      </p:sp>
      <p:sp>
        <p:nvSpPr>
          <p:cNvPr id="6" name="Rectangle: Rounded Corners 5">
            <a:extLst>
              <a:ext uri="{FF2B5EF4-FFF2-40B4-BE49-F238E27FC236}">
                <a16:creationId xmlns:a16="http://schemas.microsoft.com/office/drawing/2014/main" id="{893D2812-A79D-64BA-520F-533A470BF270}"/>
              </a:ext>
            </a:extLst>
          </p:cNvPr>
          <p:cNvSpPr/>
          <p:nvPr/>
        </p:nvSpPr>
        <p:spPr>
          <a:xfrm>
            <a:off x="88894" y="6299161"/>
            <a:ext cx="496825" cy="503796"/>
          </a:xfrm>
          <a:prstGeom prst="roundRect">
            <a:avLst/>
          </a:prstGeom>
          <a:solidFill>
            <a:srgbClr val="37B6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E01B5B1-EC98-6109-F265-7109B2078EE2}"/>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3B</a:t>
            </a:r>
            <a:endParaRPr lang="en-US" sz="2000"/>
          </a:p>
        </p:txBody>
      </p:sp>
      <p:pic>
        <p:nvPicPr>
          <p:cNvPr id="7" name="Picture 6" descr="Graphical user interface, text&#10;&#10;AI-generated content may be incorrect.">
            <a:extLst>
              <a:ext uri="{FF2B5EF4-FFF2-40B4-BE49-F238E27FC236}">
                <a16:creationId xmlns:a16="http://schemas.microsoft.com/office/drawing/2014/main" id="{09BC4AB1-92AF-1E19-D5FC-8EC68BB4DA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4032" y="122275"/>
            <a:ext cx="4617191" cy="5975189"/>
          </a:xfrm>
          <a:prstGeom prst="rect">
            <a:avLst/>
          </a:prstGeom>
          <a:ln>
            <a:solidFill>
              <a:schemeClr val="tx1"/>
            </a:solidFill>
          </a:ln>
        </p:spPr>
      </p:pic>
      <p:pic>
        <p:nvPicPr>
          <p:cNvPr id="8" name="Picture 7" descr="A picture containing text, silhouette&#10;&#10;AI-generated content may be incorrect.">
            <a:extLst>
              <a:ext uri="{FF2B5EF4-FFF2-40B4-BE49-F238E27FC236}">
                <a16:creationId xmlns:a16="http://schemas.microsoft.com/office/drawing/2014/main" id="{1D77F8AA-7210-AAEC-81DD-ABD1D915E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75" y="55043"/>
            <a:ext cx="967027" cy="1356836"/>
          </a:xfrm>
          <a:prstGeom prst="rect">
            <a:avLst/>
          </a:prstGeom>
        </p:spPr>
      </p:pic>
    </p:spTree>
    <p:extLst>
      <p:ext uri="{BB962C8B-B14F-4D97-AF65-F5344CB8AC3E}">
        <p14:creationId xmlns:p14="http://schemas.microsoft.com/office/powerpoint/2010/main" val="3543844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A10E6-BA39-C1ED-2024-DEF3A3F79BB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CB65F4B-0B23-CD8E-E26A-3F225BBD201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3109C1C-F68A-BCC1-7487-752E521D209E}"/>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29</a:t>
            </a:r>
          </a:p>
        </p:txBody>
      </p:sp>
      <p:sp>
        <p:nvSpPr>
          <p:cNvPr id="5" name="TextBox 4">
            <a:extLst>
              <a:ext uri="{FF2B5EF4-FFF2-40B4-BE49-F238E27FC236}">
                <a16:creationId xmlns:a16="http://schemas.microsoft.com/office/drawing/2014/main" id="{03F6727C-8771-D07D-C628-265A59CA2020}"/>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3B Crack the Code: Evaluate</a:t>
            </a:r>
          </a:p>
        </p:txBody>
      </p:sp>
      <p:sp>
        <p:nvSpPr>
          <p:cNvPr id="12" name="TextBox 11">
            <a:extLst>
              <a:ext uri="{FF2B5EF4-FFF2-40B4-BE49-F238E27FC236}">
                <a16:creationId xmlns:a16="http://schemas.microsoft.com/office/drawing/2014/main" id="{55741618-6246-3EED-7EA7-E44765F9B3B5}"/>
              </a:ext>
            </a:extLst>
          </p:cNvPr>
          <p:cNvSpPr txBox="1"/>
          <p:nvPr/>
        </p:nvSpPr>
        <p:spPr>
          <a:xfrm>
            <a:off x="4946584" y="1813580"/>
            <a:ext cx="6997365" cy="3046988"/>
          </a:xfrm>
          <a:prstGeom prst="rect">
            <a:avLst/>
          </a:prstGeom>
          <a:noFill/>
        </p:spPr>
        <p:txBody>
          <a:bodyPr wrap="square">
            <a:spAutoFit/>
          </a:bodyPr>
          <a:lstStyle/>
          <a:p>
            <a:pPr algn="ctr"/>
            <a:r>
              <a:rPr lang="en-US" sz="4800" b="1">
                <a:latin typeface="Avenir Next LT Pro" panose="020B0504020202020204" pitchFamily="34" charset="0"/>
              </a:rPr>
              <a:t>Guiding Question:</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How do fireflies communicate?</a:t>
            </a:r>
          </a:p>
        </p:txBody>
      </p:sp>
      <p:sp>
        <p:nvSpPr>
          <p:cNvPr id="6" name="Rectangle: Rounded Corners 5">
            <a:extLst>
              <a:ext uri="{FF2B5EF4-FFF2-40B4-BE49-F238E27FC236}">
                <a16:creationId xmlns:a16="http://schemas.microsoft.com/office/drawing/2014/main" id="{04A2776B-544B-66D1-8271-E5E464193193}"/>
              </a:ext>
            </a:extLst>
          </p:cNvPr>
          <p:cNvSpPr/>
          <p:nvPr/>
        </p:nvSpPr>
        <p:spPr>
          <a:xfrm>
            <a:off x="88894" y="6299161"/>
            <a:ext cx="496825" cy="503796"/>
          </a:xfrm>
          <a:prstGeom prst="roundRect">
            <a:avLst/>
          </a:prstGeom>
          <a:solidFill>
            <a:srgbClr val="37B6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CC084E1-5533-FABE-ECA0-9F6360A48B54}"/>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3B</a:t>
            </a:r>
            <a:endParaRPr lang="en-US" sz="2000"/>
          </a:p>
        </p:txBody>
      </p:sp>
      <p:pic>
        <p:nvPicPr>
          <p:cNvPr id="7" name="Picture 6" descr="Text, letter&#10;&#10;AI-generated content may be incorrect.">
            <a:extLst>
              <a:ext uri="{FF2B5EF4-FFF2-40B4-BE49-F238E27FC236}">
                <a16:creationId xmlns:a16="http://schemas.microsoft.com/office/drawing/2014/main" id="{A75A3E24-5C06-F884-7877-88BDC4D11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 y="106886"/>
            <a:ext cx="4681035" cy="6057810"/>
          </a:xfrm>
          <a:prstGeom prst="rect">
            <a:avLst/>
          </a:prstGeom>
          <a:ln>
            <a:solidFill>
              <a:schemeClr val="tx1"/>
            </a:solidFill>
          </a:ln>
        </p:spPr>
      </p:pic>
      <p:pic>
        <p:nvPicPr>
          <p:cNvPr id="8" name="Picture 7" descr="A picture containing text, silhouette&#10;&#10;AI-generated content may be incorrect.">
            <a:extLst>
              <a:ext uri="{FF2B5EF4-FFF2-40B4-BE49-F238E27FC236}">
                <a16:creationId xmlns:a16="http://schemas.microsoft.com/office/drawing/2014/main" id="{4C64DDBC-4E91-D241-E7CB-DEDA690D07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6317" y="106886"/>
            <a:ext cx="967027" cy="1356836"/>
          </a:xfrm>
          <a:prstGeom prst="rect">
            <a:avLst/>
          </a:prstGeom>
        </p:spPr>
      </p:pic>
    </p:spTree>
    <p:extLst>
      <p:ext uri="{BB962C8B-B14F-4D97-AF65-F5344CB8AC3E}">
        <p14:creationId xmlns:p14="http://schemas.microsoft.com/office/powerpoint/2010/main" val="3279614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2A9CE-C34B-F2B3-6107-C7E6D21D9DE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AEB0B05-F2A4-3B36-B619-865F4A74729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83F447D-4A6C-6074-60BE-B6E32A3FF3B2}"/>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28A45147-C133-C307-2629-AC80BD637B0B}"/>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3B Crack the Code: Engage</a:t>
            </a:r>
          </a:p>
        </p:txBody>
      </p:sp>
      <p:sp>
        <p:nvSpPr>
          <p:cNvPr id="6" name="Rectangle: Rounded Corners 5">
            <a:extLst>
              <a:ext uri="{FF2B5EF4-FFF2-40B4-BE49-F238E27FC236}">
                <a16:creationId xmlns:a16="http://schemas.microsoft.com/office/drawing/2014/main" id="{629D32E4-E1A3-4434-F328-2D439CA226E7}"/>
              </a:ext>
            </a:extLst>
          </p:cNvPr>
          <p:cNvSpPr/>
          <p:nvPr/>
        </p:nvSpPr>
        <p:spPr>
          <a:xfrm>
            <a:off x="88894" y="6299161"/>
            <a:ext cx="496825" cy="503796"/>
          </a:xfrm>
          <a:prstGeom prst="roundRect">
            <a:avLst/>
          </a:prstGeom>
          <a:solidFill>
            <a:srgbClr val="37B6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9A10D04-5E4A-D7D5-3C08-7B2C1F514095}"/>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3B</a:t>
            </a:r>
            <a:endParaRPr lang="en-US" sz="2000"/>
          </a:p>
        </p:txBody>
      </p:sp>
      <p:grpSp>
        <p:nvGrpSpPr>
          <p:cNvPr id="8" name="Group 7">
            <a:extLst>
              <a:ext uri="{FF2B5EF4-FFF2-40B4-BE49-F238E27FC236}">
                <a16:creationId xmlns:a16="http://schemas.microsoft.com/office/drawing/2014/main" id="{8576944E-73C6-658E-6D86-9AC54069A696}"/>
              </a:ext>
            </a:extLst>
          </p:cNvPr>
          <p:cNvGrpSpPr/>
          <p:nvPr/>
        </p:nvGrpSpPr>
        <p:grpSpPr>
          <a:xfrm>
            <a:off x="1059217" y="1996113"/>
            <a:ext cx="10073566" cy="2308324"/>
            <a:chOff x="1722193" y="1984390"/>
            <a:chExt cx="10073566" cy="2308324"/>
          </a:xfrm>
        </p:grpSpPr>
        <p:sp>
          <p:nvSpPr>
            <p:cNvPr id="12" name="TextBox 11">
              <a:extLst>
                <a:ext uri="{FF2B5EF4-FFF2-40B4-BE49-F238E27FC236}">
                  <a16:creationId xmlns:a16="http://schemas.microsoft.com/office/drawing/2014/main" id="{94027E38-03AC-0761-7D79-C5A0496893CC}"/>
                </a:ext>
              </a:extLst>
            </p:cNvPr>
            <p:cNvSpPr txBox="1"/>
            <p:nvPr/>
          </p:nvSpPr>
          <p:spPr>
            <a:xfrm>
              <a:off x="4410300" y="1984390"/>
              <a:ext cx="7385459" cy="2308324"/>
            </a:xfrm>
            <a:prstGeom prst="rect">
              <a:avLst/>
            </a:prstGeom>
            <a:noFill/>
          </p:spPr>
          <p:txBody>
            <a:bodyPr wrap="square">
              <a:spAutoFit/>
            </a:bodyPr>
            <a:lstStyle/>
            <a:p>
              <a:pPr algn="ctr"/>
              <a:r>
                <a:rPr lang="en-US" sz="4800">
                  <a:latin typeface="Avenir Next LT Pro" panose="020B0504020202020204" pitchFamily="34" charset="0"/>
                </a:rPr>
                <a:t>Raise your hand if you have ever seen fireflies. Where were you?</a:t>
              </a:r>
            </a:p>
          </p:txBody>
        </p:sp>
        <p:pic>
          <p:nvPicPr>
            <p:cNvPr id="7" name="Graphic 6" descr="Man waving with hand">
              <a:extLst>
                <a:ext uri="{FF2B5EF4-FFF2-40B4-BE49-F238E27FC236}">
                  <a16:creationId xmlns:a16="http://schemas.microsoft.com/office/drawing/2014/main" id="{6BA9F5D7-B400-775B-253C-E3A4237776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2193" y="1984390"/>
              <a:ext cx="2599136" cy="2308324"/>
            </a:xfrm>
            <a:prstGeom prst="rect">
              <a:avLst/>
            </a:prstGeom>
          </p:spPr>
        </p:pic>
      </p:grpSp>
    </p:spTree>
    <p:extLst>
      <p:ext uri="{BB962C8B-B14F-4D97-AF65-F5344CB8AC3E}">
        <p14:creationId xmlns:p14="http://schemas.microsoft.com/office/powerpoint/2010/main" val="28099283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53FE8-5E39-04ED-721A-999F9D12A83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6998DD4-7AA4-B3BD-212B-EE0283BD911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E19EE89-9E2C-3D43-C481-4CCE8A63182C}"/>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30</a:t>
            </a:r>
          </a:p>
        </p:txBody>
      </p:sp>
      <p:sp>
        <p:nvSpPr>
          <p:cNvPr id="5" name="TextBox 4">
            <a:extLst>
              <a:ext uri="{FF2B5EF4-FFF2-40B4-BE49-F238E27FC236}">
                <a16:creationId xmlns:a16="http://schemas.microsoft.com/office/drawing/2014/main" id="{05588B6E-7EE3-CB37-0777-DA28A0CF17F4}"/>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3B Crack the Code: Evaluate</a:t>
            </a:r>
          </a:p>
        </p:txBody>
      </p:sp>
      <p:sp>
        <p:nvSpPr>
          <p:cNvPr id="12" name="TextBox 11">
            <a:extLst>
              <a:ext uri="{FF2B5EF4-FFF2-40B4-BE49-F238E27FC236}">
                <a16:creationId xmlns:a16="http://schemas.microsoft.com/office/drawing/2014/main" id="{6C8EE3FF-BB86-3D39-F398-A8C320E69DAC}"/>
              </a:ext>
            </a:extLst>
          </p:cNvPr>
          <p:cNvSpPr txBox="1"/>
          <p:nvPr/>
        </p:nvSpPr>
        <p:spPr>
          <a:xfrm>
            <a:off x="5109291" y="2720292"/>
            <a:ext cx="6997365" cy="830997"/>
          </a:xfrm>
          <a:prstGeom prst="rect">
            <a:avLst/>
          </a:prstGeom>
          <a:noFill/>
        </p:spPr>
        <p:txBody>
          <a:bodyPr wrap="square">
            <a:spAutoFit/>
          </a:bodyPr>
          <a:lstStyle/>
          <a:p>
            <a:pPr algn="ctr"/>
            <a:r>
              <a:rPr lang="en-US" sz="4800" b="1">
                <a:latin typeface="Avenir Next LT Pro" panose="020B0504020202020204" pitchFamily="34" charset="0"/>
              </a:rPr>
              <a:t>Answers</a:t>
            </a:r>
            <a:endParaRPr lang="en-US" sz="4800">
              <a:latin typeface="Avenir Next LT Pro" panose="020B0504020202020204" pitchFamily="34" charset="0"/>
            </a:endParaRPr>
          </a:p>
        </p:txBody>
      </p:sp>
      <p:sp>
        <p:nvSpPr>
          <p:cNvPr id="6" name="Rectangle: Rounded Corners 5">
            <a:extLst>
              <a:ext uri="{FF2B5EF4-FFF2-40B4-BE49-F238E27FC236}">
                <a16:creationId xmlns:a16="http://schemas.microsoft.com/office/drawing/2014/main" id="{C5F3FECF-278F-D076-5C4A-ADDF46C39112}"/>
              </a:ext>
            </a:extLst>
          </p:cNvPr>
          <p:cNvSpPr/>
          <p:nvPr/>
        </p:nvSpPr>
        <p:spPr>
          <a:xfrm>
            <a:off x="88894" y="6299161"/>
            <a:ext cx="496825" cy="503796"/>
          </a:xfrm>
          <a:prstGeom prst="roundRect">
            <a:avLst/>
          </a:prstGeom>
          <a:solidFill>
            <a:srgbClr val="37B6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798810F-AADB-CB1A-EAB5-CEAC8C07F5A2}"/>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3B</a:t>
            </a:r>
            <a:endParaRPr lang="en-US" sz="2000"/>
          </a:p>
        </p:txBody>
      </p:sp>
      <p:pic>
        <p:nvPicPr>
          <p:cNvPr id="7" name="Picture 6" descr="Text, letter&#10;&#10;AI-generated content may be incorrect.">
            <a:extLst>
              <a:ext uri="{FF2B5EF4-FFF2-40B4-BE49-F238E27FC236}">
                <a16:creationId xmlns:a16="http://schemas.microsoft.com/office/drawing/2014/main" id="{DF16C886-0301-EAC7-A3F8-6D2AE82656D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85344" y="106886"/>
            <a:ext cx="4681035" cy="6057810"/>
          </a:xfrm>
          <a:prstGeom prst="rect">
            <a:avLst/>
          </a:prstGeom>
          <a:ln>
            <a:solidFill>
              <a:schemeClr val="tx1"/>
            </a:solidFill>
          </a:ln>
        </p:spPr>
      </p:pic>
      <p:sp>
        <p:nvSpPr>
          <p:cNvPr id="3" name="Oval 2">
            <a:extLst>
              <a:ext uri="{FF2B5EF4-FFF2-40B4-BE49-F238E27FC236}">
                <a16:creationId xmlns:a16="http://schemas.microsoft.com/office/drawing/2014/main" id="{8B65E60E-1648-2455-82D2-83EF4DE84092}"/>
              </a:ext>
            </a:extLst>
          </p:cNvPr>
          <p:cNvSpPr/>
          <p:nvPr/>
        </p:nvSpPr>
        <p:spPr>
          <a:xfrm>
            <a:off x="3036498" y="1834551"/>
            <a:ext cx="1052423" cy="77062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95C73BB-3EB4-817B-08D4-36786E3D0947}"/>
              </a:ext>
            </a:extLst>
          </p:cNvPr>
          <p:cNvSpPr txBox="1"/>
          <p:nvPr/>
        </p:nvSpPr>
        <p:spPr>
          <a:xfrm>
            <a:off x="1570007" y="3682843"/>
            <a:ext cx="1207698" cy="307777"/>
          </a:xfrm>
          <a:prstGeom prst="rect">
            <a:avLst/>
          </a:prstGeom>
          <a:noFill/>
        </p:spPr>
        <p:txBody>
          <a:bodyPr wrap="square">
            <a:spAutoFit/>
          </a:bodyPr>
          <a:lstStyle/>
          <a:p>
            <a:pPr algn="ctr"/>
            <a:r>
              <a:rPr lang="en-US" sz="1400">
                <a:solidFill>
                  <a:srgbClr val="FF0000"/>
                </a:solidFill>
                <a:latin typeface="Avenir Next LT Pro" panose="020B0504020202020204" pitchFamily="34" charset="0"/>
              </a:rPr>
              <a:t>abdomen</a:t>
            </a:r>
            <a:endParaRPr lang="en-US" sz="1400">
              <a:solidFill>
                <a:srgbClr val="FF0000"/>
              </a:solidFill>
            </a:endParaRPr>
          </a:p>
        </p:txBody>
      </p:sp>
      <p:sp>
        <p:nvSpPr>
          <p:cNvPr id="13" name="TextBox 12">
            <a:extLst>
              <a:ext uri="{FF2B5EF4-FFF2-40B4-BE49-F238E27FC236}">
                <a16:creationId xmlns:a16="http://schemas.microsoft.com/office/drawing/2014/main" id="{09AD6EBE-6D51-98F1-D852-E839DB64DD63}"/>
              </a:ext>
            </a:extLst>
          </p:cNvPr>
          <p:cNvSpPr txBox="1"/>
          <p:nvPr/>
        </p:nvSpPr>
        <p:spPr>
          <a:xfrm>
            <a:off x="3126288" y="3682842"/>
            <a:ext cx="1207698" cy="307777"/>
          </a:xfrm>
          <a:prstGeom prst="rect">
            <a:avLst/>
          </a:prstGeom>
          <a:noFill/>
        </p:spPr>
        <p:txBody>
          <a:bodyPr wrap="square">
            <a:spAutoFit/>
          </a:bodyPr>
          <a:lstStyle/>
          <a:p>
            <a:pPr algn="ctr"/>
            <a:r>
              <a:rPr lang="en-US" sz="1400">
                <a:solidFill>
                  <a:srgbClr val="FF0000"/>
                </a:solidFill>
                <a:latin typeface="Avenir Next LT Pro" panose="020B0504020202020204" pitchFamily="34" charset="0"/>
              </a:rPr>
              <a:t>light</a:t>
            </a:r>
            <a:endParaRPr lang="en-US" sz="1400">
              <a:solidFill>
                <a:srgbClr val="FF0000"/>
              </a:solidFill>
            </a:endParaRPr>
          </a:p>
        </p:txBody>
      </p:sp>
      <p:sp>
        <p:nvSpPr>
          <p:cNvPr id="14" name="TextBox 13">
            <a:extLst>
              <a:ext uri="{FF2B5EF4-FFF2-40B4-BE49-F238E27FC236}">
                <a16:creationId xmlns:a16="http://schemas.microsoft.com/office/drawing/2014/main" id="{9DF9B6EC-335C-4DD6-7F85-9B70831C9F9E}"/>
              </a:ext>
            </a:extLst>
          </p:cNvPr>
          <p:cNvSpPr txBox="1"/>
          <p:nvPr/>
        </p:nvSpPr>
        <p:spPr>
          <a:xfrm>
            <a:off x="1822012" y="4057853"/>
            <a:ext cx="1207698" cy="307777"/>
          </a:xfrm>
          <a:prstGeom prst="rect">
            <a:avLst/>
          </a:prstGeom>
          <a:noFill/>
        </p:spPr>
        <p:txBody>
          <a:bodyPr wrap="square">
            <a:spAutoFit/>
          </a:bodyPr>
          <a:lstStyle/>
          <a:p>
            <a:pPr algn="ctr"/>
            <a:r>
              <a:rPr lang="en-US" sz="1400">
                <a:solidFill>
                  <a:srgbClr val="FF0000"/>
                </a:solidFill>
                <a:latin typeface="Avenir Next LT Pro" panose="020B0504020202020204" pitchFamily="34" charset="0"/>
              </a:rPr>
              <a:t>light</a:t>
            </a:r>
            <a:endParaRPr lang="en-US" sz="1400">
              <a:solidFill>
                <a:srgbClr val="FF0000"/>
              </a:solidFill>
            </a:endParaRPr>
          </a:p>
        </p:txBody>
      </p:sp>
      <p:sp>
        <p:nvSpPr>
          <p:cNvPr id="15" name="TextBox 14">
            <a:extLst>
              <a:ext uri="{FF2B5EF4-FFF2-40B4-BE49-F238E27FC236}">
                <a16:creationId xmlns:a16="http://schemas.microsoft.com/office/drawing/2014/main" id="{647A7B11-B87F-6EC4-550F-F1D165378DA1}"/>
              </a:ext>
            </a:extLst>
          </p:cNvPr>
          <p:cNvSpPr txBox="1"/>
          <p:nvPr/>
        </p:nvSpPr>
        <p:spPr>
          <a:xfrm>
            <a:off x="1162341" y="4663375"/>
            <a:ext cx="1207698" cy="307777"/>
          </a:xfrm>
          <a:prstGeom prst="rect">
            <a:avLst/>
          </a:prstGeom>
          <a:noFill/>
        </p:spPr>
        <p:txBody>
          <a:bodyPr wrap="square">
            <a:spAutoFit/>
          </a:bodyPr>
          <a:lstStyle/>
          <a:p>
            <a:pPr algn="ctr"/>
            <a:r>
              <a:rPr lang="en-US" sz="1400">
                <a:solidFill>
                  <a:srgbClr val="FF0000"/>
                </a:solidFill>
                <a:latin typeface="Avenir Next LT Pro" panose="020B0504020202020204" pitchFamily="34" charset="0"/>
              </a:rPr>
              <a:t>light</a:t>
            </a:r>
            <a:endParaRPr lang="en-US" sz="1400">
              <a:solidFill>
                <a:srgbClr val="FF0000"/>
              </a:solidFill>
            </a:endParaRPr>
          </a:p>
        </p:txBody>
      </p:sp>
      <p:sp>
        <p:nvSpPr>
          <p:cNvPr id="16" name="TextBox 15">
            <a:extLst>
              <a:ext uri="{FF2B5EF4-FFF2-40B4-BE49-F238E27FC236}">
                <a16:creationId xmlns:a16="http://schemas.microsoft.com/office/drawing/2014/main" id="{2D1F2212-24CF-666D-15E2-A269028C3BDD}"/>
              </a:ext>
            </a:extLst>
          </p:cNvPr>
          <p:cNvSpPr txBox="1"/>
          <p:nvPr/>
        </p:nvSpPr>
        <p:spPr>
          <a:xfrm>
            <a:off x="2791428" y="4629831"/>
            <a:ext cx="1311216" cy="307777"/>
          </a:xfrm>
          <a:prstGeom prst="rect">
            <a:avLst/>
          </a:prstGeom>
          <a:noFill/>
        </p:spPr>
        <p:txBody>
          <a:bodyPr wrap="square">
            <a:spAutoFit/>
          </a:bodyPr>
          <a:lstStyle/>
          <a:p>
            <a:pPr algn="ctr"/>
            <a:r>
              <a:rPr lang="en-US" sz="1400">
                <a:solidFill>
                  <a:srgbClr val="FF0000"/>
                </a:solidFill>
                <a:latin typeface="Avenir Next LT Pro" panose="020B0504020202020204" pitchFamily="34" charset="0"/>
              </a:rPr>
              <a:t>communicate</a:t>
            </a:r>
            <a:endParaRPr lang="en-US" sz="1400">
              <a:solidFill>
                <a:srgbClr val="FF0000"/>
              </a:solidFill>
            </a:endParaRPr>
          </a:p>
        </p:txBody>
      </p:sp>
      <p:pic>
        <p:nvPicPr>
          <p:cNvPr id="10" name="Picture 9" descr="A picture containing text, silhouette&#10;&#10;AI-generated content may be incorrect.">
            <a:extLst>
              <a:ext uri="{FF2B5EF4-FFF2-40B4-BE49-F238E27FC236}">
                <a16:creationId xmlns:a16="http://schemas.microsoft.com/office/drawing/2014/main" id="{2EC03EC5-B9FC-A580-77DB-F9EF7E1939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6317" y="106886"/>
            <a:ext cx="967027" cy="1356836"/>
          </a:xfrm>
          <a:prstGeom prst="rect">
            <a:avLst/>
          </a:prstGeom>
        </p:spPr>
      </p:pic>
    </p:spTree>
    <p:extLst>
      <p:ext uri="{BB962C8B-B14F-4D97-AF65-F5344CB8AC3E}">
        <p14:creationId xmlns:p14="http://schemas.microsoft.com/office/powerpoint/2010/main" val="2904502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B16E3-1E77-C17E-F530-050E62A3349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86E8A29-867F-116F-2127-B10DA2EB77A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DF0EE6F-C5BD-18F3-0B0A-100CC5415872}"/>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31</a:t>
            </a:r>
          </a:p>
        </p:txBody>
      </p:sp>
      <p:sp>
        <p:nvSpPr>
          <p:cNvPr id="5" name="TextBox 4">
            <a:extLst>
              <a:ext uri="{FF2B5EF4-FFF2-40B4-BE49-F238E27FC236}">
                <a16:creationId xmlns:a16="http://schemas.microsoft.com/office/drawing/2014/main" id="{5F5F770C-2F20-E612-5A0C-66D206E4AB0D}"/>
              </a:ext>
            </a:extLst>
          </p:cNvPr>
          <p:cNvSpPr txBox="1"/>
          <p:nvPr/>
        </p:nvSpPr>
        <p:spPr>
          <a:xfrm>
            <a:off x="597408" y="6366393"/>
            <a:ext cx="785492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3B Crack the Code: Cross-Curricular Extension</a:t>
            </a:r>
          </a:p>
        </p:txBody>
      </p:sp>
      <p:sp>
        <p:nvSpPr>
          <p:cNvPr id="12" name="TextBox 11">
            <a:extLst>
              <a:ext uri="{FF2B5EF4-FFF2-40B4-BE49-F238E27FC236}">
                <a16:creationId xmlns:a16="http://schemas.microsoft.com/office/drawing/2014/main" id="{5DA617E2-5ABF-2144-21E5-504032E26F59}"/>
              </a:ext>
            </a:extLst>
          </p:cNvPr>
          <p:cNvSpPr txBox="1"/>
          <p:nvPr/>
        </p:nvSpPr>
        <p:spPr>
          <a:xfrm>
            <a:off x="1685520" y="2151727"/>
            <a:ext cx="8820960" cy="2554545"/>
          </a:xfrm>
          <a:prstGeom prst="rect">
            <a:avLst/>
          </a:prstGeom>
          <a:noFill/>
        </p:spPr>
        <p:txBody>
          <a:bodyPr wrap="square" lIns="91440" tIns="45720" rIns="91440" bIns="45720" anchor="t">
            <a:spAutoFit/>
          </a:bodyPr>
          <a:lstStyle/>
          <a:p>
            <a:pPr algn="ctr"/>
            <a:r>
              <a:rPr lang="en-US" sz="3200">
                <a:latin typeface="Avenir Next LT Pro"/>
              </a:rPr>
              <a:t>Fireflies are less common in some areas. Help scientists learn more about firefly populations by observing fireflies for 10 minutes a week through the </a:t>
            </a:r>
            <a:r>
              <a:rPr lang="en-US" sz="3200">
                <a:latin typeface="Avenir Next LT Pro"/>
                <a:hlinkClick r:id="rId3"/>
              </a:rPr>
              <a:t>Firefly Watch Citizen Science</a:t>
            </a:r>
            <a:r>
              <a:rPr lang="en-US" sz="3200">
                <a:latin typeface="Avenir Next LT Pro"/>
              </a:rPr>
              <a:t> program.</a:t>
            </a:r>
          </a:p>
        </p:txBody>
      </p:sp>
      <p:sp>
        <p:nvSpPr>
          <p:cNvPr id="6" name="Rectangle: Rounded Corners 5">
            <a:extLst>
              <a:ext uri="{FF2B5EF4-FFF2-40B4-BE49-F238E27FC236}">
                <a16:creationId xmlns:a16="http://schemas.microsoft.com/office/drawing/2014/main" id="{2E0E46C0-5CD7-9719-ACBA-39948DE8909A}"/>
              </a:ext>
            </a:extLst>
          </p:cNvPr>
          <p:cNvSpPr/>
          <p:nvPr/>
        </p:nvSpPr>
        <p:spPr>
          <a:xfrm>
            <a:off x="88894" y="6299161"/>
            <a:ext cx="496825" cy="503796"/>
          </a:xfrm>
          <a:prstGeom prst="roundRect">
            <a:avLst/>
          </a:prstGeom>
          <a:solidFill>
            <a:srgbClr val="37B6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55F771C-F0CB-01BC-D5C8-1A5EB72879AB}"/>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3B</a:t>
            </a:r>
            <a:endParaRPr lang="en-US" sz="2000"/>
          </a:p>
        </p:txBody>
      </p:sp>
      <p:grpSp>
        <p:nvGrpSpPr>
          <p:cNvPr id="8" name="Group 7">
            <a:extLst>
              <a:ext uri="{FF2B5EF4-FFF2-40B4-BE49-F238E27FC236}">
                <a16:creationId xmlns:a16="http://schemas.microsoft.com/office/drawing/2014/main" id="{DA316A4F-A1D3-E42C-A0C9-8281F8D9264C}"/>
              </a:ext>
            </a:extLst>
          </p:cNvPr>
          <p:cNvGrpSpPr/>
          <p:nvPr/>
        </p:nvGrpSpPr>
        <p:grpSpPr>
          <a:xfrm>
            <a:off x="1949300" y="220720"/>
            <a:ext cx="8293399" cy="657225"/>
            <a:chOff x="1733481" y="200089"/>
            <a:chExt cx="8293399" cy="657225"/>
          </a:xfrm>
        </p:grpSpPr>
        <p:sp>
          <p:nvSpPr>
            <p:cNvPr id="10" name="TextBox 9">
              <a:extLst>
                <a:ext uri="{FF2B5EF4-FFF2-40B4-BE49-F238E27FC236}">
                  <a16:creationId xmlns:a16="http://schemas.microsoft.com/office/drawing/2014/main" id="{6A87B024-CDE0-9D4D-EF15-700B530CCEB7}"/>
                </a:ext>
              </a:extLst>
            </p:cNvPr>
            <p:cNvSpPr txBox="1"/>
            <p:nvPr/>
          </p:nvSpPr>
          <p:spPr>
            <a:xfrm>
              <a:off x="1733481" y="236313"/>
              <a:ext cx="7410519" cy="584775"/>
            </a:xfrm>
            <a:prstGeom prst="rect">
              <a:avLst/>
            </a:prstGeom>
            <a:noFill/>
          </p:spPr>
          <p:txBody>
            <a:bodyPr wrap="square">
              <a:spAutoFit/>
            </a:bodyPr>
            <a:lstStyle/>
            <a:p>
              <a:pPr algn="ctr"/>
              <a:r>
                <a:rPr lang="en-US" sz="3200" b="1">
                  <a:latin typeface="Avenir Next LT Pro"/>
                </a:rPr>
                <a:t>Optional: Cross-Curricular Extension</a:t>
              </a:r>
              <a:endParaRPr lang="en-US" sz="3200"/>
            </a:p>
          </p:txBody>
        </p:sp>
        <p:pic>
          <p:nvPicPr>
            <p:cNvPr id="17" name="Picture 16" descr="A picture containing clipart&#10;&#10;AI-generated content may be incorrect.">
              <a:extLst>
                <a:ext uri="{FF2B5EF4-FFF2-40B4-BE49-F238E27FC236}">
                  <a16:creationId xmlns:a16="http://schemas.microsoft.com/office/drawing/2014/main" id="{74BD0CC3-845F-0EC1-6A7D-1941A1839C90}"/>
                </a:ext>
              </a:extLst>
            </p:cNvPr>
            <p:cNvPicPr>
              <a:picLocks noChangeAspect="1"/>
            </p:cNvPicPr>
            <p:nvPr/>
          </p:nvPicPr>
          <p:blipFill>
            <a:blip r:embed="rId4"/>
            <a:stretch>
              <a:fillRect/>
            </a:stretch>
          </p:blipFill>
          <p:spPr>
            <a:xfrm>
              <a:off x="9293455" y="200089"/>
              <a:ext cx="733425" cy="657225"/>
            </a:xfrm>
            <a:prstGeom prst="rect">
              <a:avLst/>
            </a:prstGeom>
          </p:spPr>
        </p:pic>
      </p:grpSp>
    </p:spTree>
    <p:extLst>
      <p:ext uri="{BB962C8B-B14F-4D97-AF65-F5344CB8AC3E}">
        <p14:creationId xmlns:p14="http://schemas.microsoft.com/office/powerpoint/2010/main" val="4190740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1EA6B-0BED-6999-4FC1-4667FBD3B8C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36B75F1-0576-B8DE-0D8D-2F96C9399D0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BF52DA3-B704-699F-21E6-2959D62970A7}"/>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BFA7B6CF-07E5-50E1-B59E-C426DF60CC4F}"/>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3B Crack the Code: Engage</a:t>
            </a:r>
          </a:p>
        </p:txBody>
      </p:sp>
      <p:sp>
        <p:nvSpPr>
          <p:cNvPr id="6" name="Rectangle: Rounded Corners 5">
            <a:extLst>
              <a:ext uri="{FF2B5EF4-FFF2-40B4-BE49-F238E27FC236}">
                <a16:creationId xmlns:a16="http://schemas.microsoft.com/office/drawing/2014/main" id="{E1CC9214-F770-0122-E344-815528B01BDA}"/>
              </a:ext>
            </a:extLst>
          </p:cNvPr>
          <p:cNvSpPr/>
          <p:nvPr/>
        </p:nvSpPr>
        <p:spPr>
          <a:xfrm>
            <a:off x="88894" y="6299161"/>
            <a:ext cx="496825" cy="503796"/>
          </a:xfrm>
          <a:prstGeom prst="roundRect">
            <a:avLst/>
          </a:prstGeom>
          <a:solidFill>
            <a:srgbClr val="37B6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DBFAB75-145D-DC21-6108-1DCA953D68B0}"/>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3B</a:t>
            </a:r>
            <a:endParaRPr lang="en-US" sz="2000"/>
          </a:p>
        </p:txBody>
      </p:sp>
      <p:sp>
        <p:nvSpPr>
          <p:cNvPr id="8" name="TextBox 7">
            <a:extLst>
              <a:ext uri="{FF2B5EF4-FFF2-40B4-BE49-F238E27FC236}">
                <a16:creationId xmlns:a16="http://schemas.microsoft.com/office/drawing/2014/main" id="{C65BFD00-2E74-898E-1A6C-24FFF0E22E95}"/>
              </a:ext>
            </a:extLst>
          </p:cNvPr>
          <p:cNvSpPr txBox="1"/>
          <p:nvPr/>
        </p:nvSpPr>
        <p:spPr>
          <a:xfrm>
            <a:off x="1290996" y="2339013"/>
            <a:ext cx="9610007" cy="830997"/>
          </a:xfrm>
          <a:prstGeom prst="rect">
            <a:avLst/>
          </a:prstGeom>
          <a:noFill/>
        </p:spPr>
        <p:txBody>
          <a:bodyPr wrap="square" lIns="91440" tIns="45720" rIns="91440" bIns="45720" anchor="t">
            <a:spAutoFit/>
          </a:bodyPr>
          <a:lstStyle/>
          <a:p>
            <a:pPr algn="ctr"/>
            <a:r>
              <a:rPr lang="en-US" sz="4800">
                <a:latin typeface="Avenir Next LT Pro"/>
              </a:rPr>
              <a:t>Play the </a:t>
            </a:r>
            <a:r>
              <a:rPr lang="en-US" sz="4800" i="1">
                <a:latin typeface="Avenir Next LT Pro"/>
              </a:rPr>
              <a:t>Fireflies at Night</a:t>
            </a:r>
            <a:r>
              <a:rPr lang="en-US" sz="4800">
                <a:latin typeface="Avenir Next LT Pro"/>
              </a:rPr>
              <a:t> video!</a:t>
            </a:r>
            <a:endParaRPr lang="en-US" sz="4800">
              <a:ea typeface="+mn-lt"/>
              <a:cs typeface="+mn-lt"/>
            </a:endParaRPr>
          </a:p>
        </p:txBody>
      </p:sp>
      <p:grpSp>
        <p:nvGrpSpPr>
          <p:cNvPr id="12" name="Group 11">
            <a:extLst>
              <a:ext uri="{FF2B5EF4-FFF2-40B4-BE49-F238E27FC236}">
                <a16:creationId xmlns:a16="http://schemas.microsoft.com/office/drawing/2014/main" id="{D92D34AB-8E3A-FAD2-AF8C-CD2E081703B2}"/>
              </a:ext>
            </a:extLst>
          </p:cNvPr>
          <p:cNvGrpSpPr/>
          <p:nvPr/>
        </p:nvGrpSpPr>
        <p:grpSpPr>
          <a:xfrm>
            <a:off x="2976561" y="3395632"/>
            <a:ext cx="7086600" cy="500866"/>
            <a:chOff x="3895725" y="3233707"/>
            <a:chExt cx="7086600" cy="500866"/>
          </a:xfrm>
        </p:grpSpPr>
        <p:sp>
          <p:nvSpPr>
            <p:cNvPr id="7" name="TextBox 6">
              <a:extLst>
                <a:ext uri="{FF2B5EF4-FFF2-40B4-BE49-F238E27FC236}">
                  <a16:creationId xmlns:a16="http://schemas.microsoft.com/office/drawing/2014/main" id="{AEE2CAFB-1897-865A-AB82-7BAF8D67936C}"/>
                </a:ext>
              </a:extLst>
            </p:cNvPr>
            <p:cNvSpPr txBox="1"/>
            <p:nvPr/>
          </p:nvSpPr>
          <p:spPr>
            <a:xfrm>
              <a:off x="3895725" y="3233707"/>
              <a:ext cx="7086600" cy="461665"/>
            </a:xfrm>
            <a:prstGeom prst="rect">
              <a:avLst/>
            </a:prstGeom>
            <a:noFill/>
          </p:spPr>
          <p:txBody>
            <a:bodyPr wrap="square" lIns="91440" tIns="45720" rIns="91440" bIns="45720" anchor="t">
              <a:spAutoFit/>
            </a:bodyPr>
            <a:lstStyle/>
            <a:p>
              <a:endParaRPr lang="en-US" sz="2400" dirty="0"/>
            </a:p>
          </p:txBody>
        </p:sp>
        <p:sp>
          <p:nvSpPr>
            <p:cNvPr id="11" name="TextBox 10">
              <a:extLst>
                <a:ext uri="{FF2B5EF4-FFF2-40B4-BE49-F238E27FC236}">
                  <a16:creationId xmlns:a16="http://schemas.microsoft.com/office/drawing/2014/main" id="{4428456F-D7FE-37B0-908F-5D63E371D733}"/>
                </a:ext>
              </a:extLst>
            </p:cNvPr>
            <p:cNvSpPr txBox="1"/>
            <p:nvPr/>
          </p:nvSpPr>
          <p:spPr>
            <a:xfrm>
              <a:off x="4524375" y="3272908"/>
              <a:ext cx="6096000" cy="461665"/>
            </a:xfrm>
            <a:prstGeom prst="rect">
              <a:avLst/>
            </a:prstGeom>
            <a:noFill/>
          </p:spPr>
          <p:txBody>
            <a:bodyPr wrap="square" lIns="91440" tIns="45720" rIns="91440" bIns="45720" anchor="t">
              <a:spAutoFit/>
            </a:bodyPr>
            <a:lstStyle/>
            <a:p>
              <a:r>
                <a:rPr lang="en-US" sz="2400" b="1" dirty="0">
                  <a:latin typeface="Avenir Next LT Pro"/>
                </a:rPr>
                <a:t>Link: </a:t>
              </a:r>
              <a:r>
                <a:rPr lang="en-US" sz="2400" b="1" dirty="0">
                  <a:latin typeface="Aptos"/>
                  <a:hlinkClick r:id="rId3"/>
                </a:rPr>
                <a:t>Fireflies at Night</a:t>
              </a:r>
              <a:endParaRPr lang="en-US" sz="2400" b="1"/>
            </a:p>
          </p:txBody>
        </p:sp>
      </p:grpSp>
    </p:spTree>
    <p:extLst>
      <p:ext uri="{BB962C8B-B14F-4D97-AF65-F5344CB8AC3E}">
        <p14:creationId xmlns:p14="http://schemas.microsoft.com/office/powerpoint/2010/main" val="1956332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442A0-B721-43C4-7042-38D0D2FD4A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AAA7E22-4DA4-AC69-FA3E-CFC6C747D7C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0FF8496-0CAE-4AB1-E568-8F562F4C9B19}"/>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981E5DAA-0036-6969-A140-2C95DE7F12E9}"/>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3B Crack the Code: Engage</a:t>
            </a:r>
          </a:p>
        </p:txBody>
      </p:sp>
      <p:sp>
        <p:nvSpPr>
          <p:cNvPr id="12" name="TextBox 11">
            <a:extLst>
              <a:ext uri="{FF2B5EF4-FFF2-40B4-BE49-F238E27FC236}">
                <a16:creationId xmlns:a16="http://schemas.microsoft.com/office/drawing/2014/main" id="{042A2C47-121D-5100-018E-9567D29FC346}"/>
              </a:ext>
            </a:extLst>
          </p:cNvPr>
          <p:cNvSpPr txBox="1"/>
          <p:nvPr/>
        </p:nvSpPr>
        <p:spPr>
          <a:xfrm>
            <a:off x="5474677" y="1969497"/>
            <a:ext cx="6321082" cy="2308324"/>
          </a:xfrm>
          <a:prstGeom prst="rect">
            <a:avLst/>
          </a:prstGeom>
          <a:noFill/>
        </p:spPr>
        <p:txBody>
          <a:bodyPr wrap="square">
            <a:spAutoFit/>
          </a:bodyPr>
          <a:lstStyle/>
          <a:p>
            <a:pPr algn="ctr"/>
            <a:r>
              <a:rPr lang="en-US" sz="4800">
                <a:latin typeface="Avenir Next LT Pro" panose="020B0504020202020204" pitchFamily="34" charset="0"/>
              </a:rPr>
              <a:t>Can you see the fireflies all the time or just some of the time?</a:t>
            </a:r>
          </a:p>
        </p:txBody>
      </p:sp>
      <p:sp>
        <p:nvSpPr>
          <p:cNvPr id="6" name="Rectangle: Rounded Corners 5">
            <a:extLst>
              <a:ext uri="{FF2B5EF4-FFF2-40B4-BE49-F238E27FC236}">
                <a16:creationId xmlns:a16="http://schemas.microsoft.com/office/drawing/2014/main" id="{D9757414-3393-90E4-126A-E0A33078CF5D}"/>
              </a:ext>
            </a:extLst>
          </p:cNvPr>
          <p:cNvSpPr/>
          <p:nvPr/>
        </p:nvSpPr>
        <p:spPr>
          <a:xfrm>
            <a:off x="88894" y="6299161"/>
            <a:ext cx="496825" cy="503796"/>
          </a:xfrm>
          <a:prstGeom prst="roundRect">
            <a:avLst/>
          </a:prstGeom>
          <a:solidFill>
            <a:srgbClr val="37B6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7612DA0-D1FE-4C28-AFF6-6C4788B557DA}"/>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3B</a:t>
            </a:r>
            <a:endParaRPr lang="en-US" sz="2000"/>
          </a:p>
        </p:txBody>
      </p:sp>
      <p:pic>
        <p:nvPicPr>
          <p:cNvPr id="2050" name="Picture 2" descr="Firefly&amp;#95;&amp;#95;StarStax&amp;#95;0011">
            <a:extLst>
              <a:ext uri="{FF2B5EF4-FFF2-40B4-BE49-F238E27FC236}">
                <a16:creationId xmlns:a16="http://schemas.microsoft.com/office/drawing/2014/main" id="{9217DD8E-B959-1652-B9F0-18E5100BB7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54" r="30615"/>
          <a:stretch>
            <a:fillRect/>
          </a:stretch>
        </p:blipFill>
        <p:spPr bwMode="auto">
          <a:xfrm>
            <a:off x="0" y="0"/>
            <a:ext cx="5178900" cy="624731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151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277D3-F1F9-75B4-C720-6C531721093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5ED5069-0917-5DE9-F1DD-0E2D57CFA40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EE4DAC4-5754-5DDA-DDFE-EABF3BAE23AE}"/>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E0AC0377-83CF-F9E3-8641-2373B0198432}"/>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3B Crack the Code: Engage</a:t>
            </a:r>
          </a:p>
        </p:txBody>
      </p:sp>
      <p:sp>
        <p:nvSpPr>
          <p:cNvPr id="12" name="TextBox 11">
            <a:extLst>
              <a:ext uri="{FF2B5EF4-FFF2-40B4-BE49-F238E27FC236}">
                <a16:creationId xmlns:a16="http://schemas.microsoft.com/office/drawing/2014/main" id="{AEC54852-1BAD-5C7A-1459-A2B00C410E65}"/>
              </a:ext>
            </a:extLst>
          </p:cNvPr>
          <p:cNvSpPr txBox="1"/>
          <p:nvPr/>
        </p:nvSpPr>
        <p:spPr>
          <a:xfrm>
            <a:off x="374584" y="1961801"/>
            <a:ext cx="6764770" cy="2308324"/>
          </a:xfrm>
          <a:prstGeom prst="rect">
            <a:avLst/>
          </a:prstGeom>
          <a:noFill/>
        </p:spPr>
        <p:txBody>
          <a:bodyPr wrap="square">
            <a:spAutoFit/>
          </a:bodyPr>
          <a:lstStyle/>
          <a:p>
            <a:pPr algn="ctr"/>
            <a:r>
              <a:rPr lang="en-US" sz="4800">
                <a:latin typeface="Avenir Next LT Pro" panose="020B0504020202020204" pitchFamily="34" charset="0"/>
              </a:rPr>
              <a:t>Do they flash the same </a:t>
            </a:r>
            <a:r>
              <a:rPr lang="en-US" sz="4800" b="1">
                <a:latin typeface="Avenir Next LT Pro" panose="020B0504020202020204" pitchFamily="34" charset="0"/>
              </a:rPr>
              <a:t>pattern</a:t>
            </a:r>
            <a:r>
              <a:rPr lang="en-US" sz="4800">
                <a:latin typeface="Avenir Next LT Pro" panose="020B0504020202020204" pitchFamily="34" charset="0"/>
              </a:rPr>
              <a:t> or different ones?</a:t>
            </a:r>
          </a:p>
        </p:txBody>
      </p:sp>
      <p:sp>
        <p:nvSpPr>
          <p:cNvPr id="6" name="Rectangle: Rounded Corners 5">
            <a:extLst>
              <a:ext uri="{FF2B5EF4-FFF2-40B4-BE49-F238E27FC236}">
                <a16:creationId xmlns:a16="http://schemas.microsoft.com/office/drawing/2014/main" id="{C018DD0F-62A0-F4BD-6A2C-CEDBD3969913}"/>
              </a:ext>
            </a:extLst>
          </p:cNvPr>
          <p:cNvSpPr/>
          <p:nvPr/>
        </p:nvSpPr>
        <p:spPr>
          <a:xfrm>
            <a:off x="88894" y="6299161"/>
            <a:ext cx="496825" cy="503796"/>
          </a:xfrm>
          <a:prstGeom prst="roundRect">
            <a:avLst/>
          </a:prstGeom>
          <a:solidFill>
            <a:srgbClr val="37B6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8384E6A-6129-BD28-6C6A-2C82D2FFB90D}"/>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3B</a:t>
            </a:r>
            <a:endParaRPr lang="en-US" sz="2000"/>
          </a:p>
        </p:txBody>
      </p:sp>
      <p:pic>
        <p:nvPicPr>
          <p:cNvPr id="3074" name="Picture 2" descr="Firefly&amp;#95;&amp;#95;StarStax&amp;#95;0008">
            <a:extLst>
              <a:ext uri="{FF2B5EF4-FFF2-40B4-BE49-F238E27FC236}">
                <a16:creationId xmlns:a16="http://schemas.microsoft.com/office/drawing/2014/main" id="{040376B1-1236-7FE5-2B81-019B10C19A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231" r="10308"/>
          <a:stretch>
            <a:fillRect/>
          </a:stretch>
        </p:blipFill>
        <p:spPr bwMode="auto">
          <a:xfrm>
            <a:off x="7291678" y="-1"/>
            <a:ext cx="4900322" cy="623192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282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4D727-2208-BB00-5EDE-97D779916BA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D97A769-7FF9-EBFE-7FBA-2A88C9784BE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97FADE9-2D1F-0A11-D8E5-A9A5D1067CC7}"/>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B0CD89E0-C15A-A762-7AA1-9B40BB8FD3AE}"/>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3B Crack the Code: Explore</a:t>
            </a:r>
          </a:p>
        </p:txBody>
      </p:sp>
      <p:sp>
        <p:nvSpPr>
          <p:cNvPr id="12" name="TextBox 11">
            <a:extLst>
              <a:ext uri="{FF2B5EF4-FFF2-40B4-BE49-F238E27FC236}">
                <a16:creationId xmlns:a16="http://schemas.microsoft.com/office/drawing/2014/main" id="{31E4C796-9D61-7E46-726D-92B588779C85}"/>
              </a:ext>
            </a:extLst>
          </p:cNvPr>
          <p:cNvSpPr txBox="1"/>
          <p:nvPr/>
        </p:nvSpPr>
        <p:spPr>
          <a:xfrm>
            <a:off x="5380892" y="2345634"/>
            <a:ext cx="6414867" cy="1569660"/>
          </a:xfrm>
          <a:prstGeom prst="rect">
            <a:avLst/>
          </a:prstGeom>
          <a:noFill/>
        </p:spPr>
        <p:txBody>
          <a:bodyPr wrap="square">
            <a:spAutoFit/>
          </a:bodyPr>
          <a:lstStyle/>
          <a:p>
            <a:pPr algn="ctr"/>
            <a:r>
              <a:rPr lang="en-US" sz="4800">
                <a:latin typeface="Avenir Next LT Pro" panose="020B0504020202020204" pitchFamily="34" charset="0"/>
              </a:rPr>
              <a:t>What tools do you use to see in the dark?</a:t>
            </a:r>
          </a:p>
        </p:txBody>
      </p:sp>
      <p:sp>
        <p:nvSpPr>
          <p:cNvPr id="6" name="Rectangle: Rounded Corners 5">
            <a:extLst>
              <a:ext uri="{FF2B5EF4-FFF2-40B4-BE49-F238E27FC236}">
                <a16:creationId xmlns:a16="http://schemas.microsoft.com/office/drawing/2014/main" id="{03082F46-8A76-3338-C0E2-1E187C891C4B}"/>
              </a:ext>
            </a:extLst>
          </p:cNvPr>
          <p:cNvSpPr/>
          <p:nvPr/>
        </p:nvSpPr>
        <p:spPr>
          <a:xfrm>
            <a:off x="88894" y="6299161"/>
            <a:ext cx="496825" cy="503796"/>
          </a:xfrm>
          <a:prstGeom prst="roundRect">
            <a:avLst/>
          </a:prstGeom>
          <a:solidFill>
            <a:srgbClr val="37B6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3D473A2-1776-27F1-644F-5D7F8845373E}"/>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3B</a:t>
            </a:r>
            <a:endParaRPr lang="en-US" sz="2000"/>
          </a:p>
        </p:txBody>
      </p:sp>
      <p:pic>
        <p:nvPicPr>
          <p:cNvPr id="7" name="Picture 6" descr="Baby holding flashlight">
            <a:extLst>
              <a:ext uri="{FF2B5EF4-FFF2-40B4-BE49-F238E27FC236}">
                <a16:creationId xmlns:a16="http://schemas.microsoft.com/office/drawing/2014/main" id="{9F739146-0E7E-6CA4-9D39-17BD843F29FB}"/>
              </a:ext>
            </a:extLst>
          </p:cNvPr>
          <p:cNvPicPr>
            <a:picLocks noChangeAspect="1"/>
          </p:cNvPicPr>
          <p:nvPr/>
        </p:nvPicPr>
        <p:blipFill>
          <a:blip r:embed="rId3">
            <a:extLst>
              <a:ext uri="{28A0092B-C50C-407E-A947-70E740481C1C}">
                <a14:useLocalDpi xmlns:a14="http://schemas.microsoft.com/office/drawing/2010/main" val="0"/>
              </a:ext>
            </a:extLst>
          </a:blip>
          <a:srcRect l="12800" r="36007"/>
          <a:stretch>
            <a:fillRect/>
          </a:stretch>
        </p:blipFill>
        <p:spPr>
          <a:xfrm>
            <a:off x="0" y="0"/>
            <a:ext cx="4793790" cy="6231928"/>
          </a:xfrm>
          <a:prstGeom prst="rect">
            <a:avLst/>
          </a:prstGeom>
          <a:effectLst>
            <a:softEdge rad="635000"/>
          </a:effectLst>
        </p:spPr>
      </p:pic>
    </p:spTree>
    <p:extLst>
      <p:ext uri="{BB962C8B-B14F-4D97-AF65-F5344CB8AC3E}">
        <p14:creationId xmlns:p14="http://schemas.microsoft.com/office/powerpoint/2010/main" val="1772964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0F477-EB62-C6B0-2767-779E7C4FA27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6E15F08-A958-6105-6DD2-0FE9BBC2E80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80DFD65-8086-618E-A7D4-2624B898B388}"/>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8</a:t>
            </a:r>
          </a:p>
        </p:txBody>
      </p:sp>
      <p:sp>
        <p:nvSpPr>
          <p:cNvPr id="5" name="TextBox 4">
            <a:extLst>
              <a:ext uri="{FF2B5EF4-FFF2-40B4-BE49-F238E27FC236}">
                <a16:creationId xmlns:a16="http://schemas.microsoft.com/office/drawing/2014/main" id="{98422BDF-B61F-08B2-E353-53AB47E323EF}"/>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3B Crack the Code: Explore</a:t>
            </a:r>
          </a:p>
        </p:txBody>
      </p:sp>
      <p:sp>
        <p:nvSpPr>
          <p:cNvPr id="12" name="TextBox 11">
            <a:extLst>
              <a:ext uri="{FF2B5EF4-FFF2-40B4-BE49-F238E27FC236}">
                <a16:creationId xmlns:a16="http://schemas.microsoft.com/office/drawing/2014/main" id="{51CB953B-76B7-B87D-119B-6F1A123CA497}"/>
              </a:ext>
            </a:extLst>
          </p:cNvPr>
          <p:cNvSpPr txBox="1"/>
          <p:nvPr/>
        </p:nvSpPr>
        <p:spPr>
          <a:xfrm>
            <a:off x="597409" y="1961802"/>
            <a:ext cx="6917170" cy="2308324"/>
          </a:xfrm>
          <a:prstGeom prst="rect">
            <a:avLst/>
          </a:prstGeom>
          <a:noFill/>
        </p:spPr>
        <p:txBody>
          <a:bodyPr wrap="square">
            <a:spAutoFit/>
          </a:bodyPr>
          <a:lstStyle/>
          <a:p>
            <a:pPr algn="ctr"/>
            <a:r>
              <a:rPr lang="en-US" sz="4800">
                <a:latin typeface="Avenir Next LT Pro" panose="020B0504020202020204" pitchFamily="34" charset="0"/>
              </a:rPr>
              <a:t>How well does each tool help you see the object?</a:t>
            </a:r>
          </a:p>
        </p:txBody>
      </p:sp>
      <p:sp>
        <p:nvSpPr>
          <p:cNvPr id="6" name="Rectangle: Rounded Corners 5">
            <a:extLst>
              <a:ext uri="{FF2B5EF4-FFF2-40B4-BE49-F238E27FC236}">
                <a16:creationId xmlns:a16="http://schemas.microsoft.com/office/drawing/2014/main" id="{62C98460-1D90-3F42-CFC8-D6F783B0B61D}"/>
              </a:ext>
            </a:extLst>
          </p:cNvPr>
          <p:cNvSpPr/>
          <p:nvPr/>
        </p:nvSpPr>
        <p:spPr>
          <a:xfrm>
            <a:off x="88894" y="6299161"/>
            <a:ext cx="496825" cy="503796"/>
          </a:xfrm>
          <a:prstGeom prst="roundRect">
            <a:avLst/>
          </a:prstGeom>
          <a:solidFill>
            <a:srgbClr val="37B6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C3D0787-6C81-1183-B4EC-85D4D7A8224C}"/>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3B</a:t>
            </a:r>
            <a:endParaRPr lang="en-US" sz="2000"/>
          </a:p>
        </p:txBody>
      </p:sp>
      <p:pic>
        <p:nvPicPr>
          <p:cNvPr id="10" name="Picture 9" descr="Three lit candles on wood table next to window on dark, rainy day">
            <a:extLst>
              <a:ext uri="{FF2B5EF4-FFF2-40B4-BE49-F238E27FC236}">
                <a16:creationId xmlns:a16="http://schemas.microsoft.com/office/drawing/2014/main" id="{4B4079B5-D9A7-F693-1F52-2F17F1C07031}"/>
              </a:ext>
            </a:extLst>
          </p:cNvPr>
          <p:cNvPicPr>
            <a:picLocks noChangeAspect="1"/>
          </p:cNvPicPr>
          <p:nvPr/>
        </p:nvPicPr>
        <p:blipFill>
          <a:blip r:embed="rId3">
            <a:extLst>
              <a:ext uri="{28A0092B-C50C-407E-A947-70E740481C1C}">
                <a14:useLocalDpi xmlns:a14="http://schemas.microsoft.com/office/drawing/2010/main" val="0"/>
              </a:ext>
            </a:extLst>
          </a:blip>
          <a:srcRect l="35666" r="17066"/>
          <a:stretch>
            <a:fillRect/>
          </a:stretch>
        </p:blipFill>
        <p:spPr>
          <a:xfrm>
            <a:off x="7785059" y="0"/>
            <a:ext cx="4418631" cy="6231928"/>
          </a:xfrm>
          <a:prstGeom prst="rect">
            <a:avLst/>
          </a:prstGeom>
          <a:effectLst>
            <a:softEdge rad="635000"/>
          </a:effectLst>
        </p:spPr>
      </p:pic>
    </p:spTree>
    <p:extLst>
      <p:ext uri="{BB962C8B-B14F-4D97-AF65-F5344CB8AC3E}">
        <p14:creationId xmlns:p14="http://schemas.microsoft.com/office/powerpoint/2010/main" val="1293376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C9BCC-B607-80CB-CB64-415E03945BA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073082A-309A-39CC-AB7C-31AE8444150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04CC81B-6B84-95E8-B628-FAAB0FF61F82}"/>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9</a:t>
            </a:r>
          </a:p>
        </p:txBody>
      </p:sp>
      <p:sp>
        <p:nvSpPr>
          <p:cNvPr id="5" name="TextBox 4">
            <a:extLst>
              <a:ext uri="{FF2B5EF4-FFF2-40B4-BE49-F238E27FC236}">
                <a16:creationId xmlns:a16="http://schemas.microsoft.com/office/drawing/2014/main" id="{03B41FF1-E187-6E4C-00AE-45AE59616397}"/>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3B Crack the Code: Explore</a:t>
            </a:r>
          </a:p>
        </p:txBody>
      </p:sp>
      <p:sp>
        <p:nvSpPr>
          <p:cNvPr id="12" name="TextBox 11">
            <a:extLst>
              <a:ext uri="{FF2B5EF4-FFF2-40B4-BE49-F238E27FC236}">
                <a16:creationId xmlns:a16="http://schemas.microsoft.com/office/drawing/2014/main" id="{1F2A6D52-A0CC-0F25-A2E3-9DC03E056AD9}"/>
              </a:ext>
            </a:extLst>
          </p:cNvPr>
          <p:cNvSpPr txBox="1"/>
          <p:nvPr/>
        </p:nvSpPr>
        <p:spPr>
          <a:xfrm>
            <a:off x="4721197" y="2129233"/>
            <a:ext cx="7385459" cy="2308324"/>
          </a:xfrm>
          <a:prstGeom prst="rect">
            <a:avLst/>
          </a:prstGeom>
          <a:noFill/>
        </p:spPr>
        <p:txBody>
          <a:bodyPr wrap="square">
            <a:spAutoFit/>
          </a:bodyPr>
          <a:lstStyle/>
          <a:p>
            <a:pPr algn="ctr"/>
            <a:r>
              <a:rPr lang="en-US" sz="4800">
                <a:latin typeface="Avenir Next LT Pro" panose="020B0504020202020204" pitchFamily="34" charset="0"/>
              </a:rPr>
              <a:t>How well do the tools help you see the object now?</a:t>
            </a:r>
          </a:p>
        </p:txBody>
      </p:sp>
      <p:sp>
        <p:nvSpPr>
          <p:cNvPr id="6" name="Rectangle: Rounded Corners 5">
            <a:extLst>
              <a:ext uri="{FF2B5EF4-FFF2-40B4-BE49-F238E27FC236}">
                <a16:creationId xmlns:a16="http://schemas.microsoft.com/office/drawing/2014/main" id="{D64FFA5C-3BA7-A21B-72CF-D6B798B3DCB9}"/>
              </a:ext>
            </a:extLst>
          </p:cNvPr>
          <p:cNvSpPr/>
          <p:nvPr/>
        </p:nvSpPr>
        <p:spPr>
          <a:xfrm>
            <a:off x="88894" y="6299161"/>
            <a:ext cx="496825" cy="503796"/>
          </a:xfrm>
          <a:prstGeom prst="roundRect">
            <a:avLst/>
          </a:prstGeom>
          <a:solidFill>
            <a:srgbClr val="37B6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8D07AF5-B900-0568-7194-248D75EB85DE}"/>
              </a:ext>
            </a:extLst>
          </p:cNvPr>
          <p:cNvSpPr txBox="1"/>
          <p:nvPr/>
        </p:nvSpPr>
        <p:spPr>
          <a:xfrm>
            <a:off x="85344" y="6351004"/>
            <a:ext cx="578480" cy="400110"/>
          </a:xfrm>
          <a:prstGeom prst="rect">
            <a:avLst/>
          </a:prstGeom>
          <a:noFill/>
        </p:spPr>
        <p:txBody>
          <a:bodyPr wrap="square">
            <a:spAutoFit/>
          </a:bodyPr>
          <a:lstStyle/>
          <a:p>
            <a:r>
              <a:rPr lang="en-US" sz="2000">
                <a:latin typeface="Bitter SemiBold" pitchFamily="2" charset="0"/>
              </a:rPr>
              <a:t>3B</a:t>
            </a:r>
            <a:endParaRPr lang="en-US" sz="2000"/>
          </a:p>
        </p:txBody>
      </p:sp>
      <p:pic>
        <p:nvPicPr>
          <p:cNvPr id="7" name="Picture 6" descr="Orange colored lantern">
            <a:extLst>
              <a:ext uri="{FF2B5EF4-FFF2-40B4-BE49-F238E27FC236}">
                <a16:creationId xmlns:a16="http://schemas.microsoft.com/office/drawing/2014/main" id="{CB83EEB7-35D0-C1CE-EAD2-29AFE8F144AF}"/>
              </a:ext>
            </a:extLst>
          </p:cNvPr>
          <p:cNvPicPr>
            <a:picLocks noChangeAspect="1"/>
          </p:cNvPicPr>
          <p:nvPr/>
        </p:nvPicPr>
        <p:blipFill>
          <a:blip r:embed="rId3">
            <a:extLst>
              <a:ext uri="{28A0092B-C50C-407E-A947-70E740481C1C}">
                <a14:useLocalDpi xmlns:a14="http://schemas.microsoft.com/office/drawing/2010/main" val="0"/>
              </a:ext>
            </a:extLst>
          </a:blip>
          <a:srcRect l="41909" r="5669"/>
          <a:stretch>
            <a:fillRect/>
          </a:stretch>
        </p:blipFill>
        <p:spPr>
          <a:xfrm>
            <a:off x="0" y="0"/>
            <a:ext cx="4900319" cy="6231928"/>
          </a:xfrm>
          <a:prstGeom prst="rect">
            <a:avLst/>
          </a:prstGeom>
          <a:effectLst>
            <a:softEdge rad="635000"/>
          </a:effectLst>
        </p:spPr>
      </p:pic>
    </p:spTree>
    <p:extLst>
      <p:ext uri="{BB962C8B-B14F-4D97-AF65-F5344CB8AC3E}">
        <p14:creationId xmlns:p14="http://schemas.microsoft.com/office/powerpoint/2010/main" val="25808334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1820</Words>
  <Application>Microsoft Office PowerPoint</Application>
  <PresentationFormat>Widescreen</PresentationFormat>
  <Paragraphs>231</Paragraphs>
  <Slides>31</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Aptos</vt:lpstr>
      <vt:lpstr>Aptos Display</vt:lpstr>
      <vt:lpstr>Aptos Light</vt:lpstr>
      <vt:lpstr>Arial</vt:lpstr>
      <vt:lpstr>Avenir Next LT Pro</vt:lpstr>
      <vt:lpstr>Bitter</vt:lpstr>
      <vt:lpstr>Bitter SemiBold</vt:lpstr>
      <vt:lpstr>Montserrat Medium</vt:lpstr>
      <vt:lpstr>Shadows Into Light Two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lastModifiedBy>Wendy Parrett</cp:lastModifiedBy>
  <cp:revision>15</cp:revision>
  <dcterms:created xsi:type="dcterms:W3CDTF">2025-07-08T17:55:15Z</dcterms:created>
  <dcterms:modified xsi:type="dcterms:W3CDTF">2025-08-14T12:31:05Z</dcterms:modified>
</cp:coreProperties>
</file>