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06" r:id="rId3"/>
    <p:sldId id="307" r:id="rId4"/>
    <p:sldId id="305" r:id="rId5"/>
    <p:sldId id="308" r:id="rId6"/>
    <p:sldId id="309" r:id="rId7"/>
    <p:sldId id="310" r:id="rId8"/>
    <p:sldId id="311" r:id="rId9"/>
    <p:sldId id="312" r:id="rId10"/>
    <p:sldId id="313" r:id="rId11"/>
    <p:sldId id="314" r:id="rId12"/>
    <p:sldId id="315" r:id="rId13"/>
    <p:sldId id="316" r:id="rId14"/>
    <p:sldId id="317" r:id="rId15"/>
    <p:sldId id="339" r:id="rId16"/>
    <p:sldId id="319" r:id="rId17"/>
    <p:sldId id="320" r:id="rId18"/>
    <p:sldId id="340" r:id="rId19"/>
    <p:sldId id="338" r:id="rId20"/>
    <p:sldId id="341"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4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B1A"/>
    <a:srgbClr val="EB6A28"/>
    <a:srgbClr val="ECAA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03E04-C08D-8F8E-2887-911D70EC2A0B}" v="17" dt="2025-08-26T18:23:26.324"/>
    <p1510:client id="{7ED17BBD-7B09-E079-5B01-9D2446D0F3D6}" v="309" dt="2025-08-26T16:36:22.207"/>
    <p1510:client id="{87E0824E-D552-44C3-BE16-E804DAC172B7}" v="1" dt="2025-08-27T15:10:39.177"/>
    <p1510:client id="{C02D6832-F128-D054-D2DD-A7AC129E5683}" v="5" dt="2025-08-27T14:59:58.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05" autoAdjust="0"/>
  </p:normalViewPr>
  <p:slideViewPr>
    <p:cSldViewPr snapToGrid="0">
      <p:cViewPr varScale="1">
        <p:scale>
          <a:sx n="117" d="100"/>
          <a:sy n="117" d="100"/>
        </p:scale>
        <p:origin x="1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E7FD-435F-4773-98A5-1531F90AE695}"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D9612-6121-4400-95F7-8427C05744FA}" type="slidenum">
              <a:rPr lang="en-US" smtClean="0"/>
              <a:t>‹#›</a:t>
            </a:fld>
            <a:endParaRPr lang="en-US"/>
          </a:p>
        </p:txBody>
      </p:sp>
    </p:spTree>
    <p:extLst>
      <p:ext uri="{BB962C8B-B14F-4D97-AF65-F5344CB8AC3E}">
        <p14:creationId xmlns:p14="http://schemas.microsoft.com/office/powerpoint/2010/main" val="28258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04641-D8F4-F0C8-BFDF-6E98A5E47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CCAED-CABB-9634-5069-6EB78F7ED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90BB6-7E88-231D-AAB6-95F18034604F}"/>
              </a:ext>
            </a:extLst>
          </p:cNvPr>
          <p:cNvSpPr>
            <a:spLocks noGrp="1"/>
          </p:cNvSpPr>
          <p:nvPr>
            <p:ph type="body" idx="1"/>
          </p:nvPr>
        </p:nvSpPr>
        <p:spPr/>
        <p:txBody>
          <a:bodyPr/>
          <a:lstStyle/>
          <a:p>
            <a:r>
              <a:rPr lang="en-US" i="0" dirty="0"/>
              <a:t>From the </a:t>
            </a:r>
            <a:r>
              <a:rPr lang="en-US" b="0" i="1" dirty="0"/>
              <a:t>MDC Teacher Portal</a:t>
            </a:r>
            <a:r>
              <a:rPr lang="en-US" i="0" dirty="0"/>
              <a:t>, play the </a:t>
            </a:r>
            <a:r>
              <a:rPr lang="en-US" i="1" dirty="0"/>
              <a:t>Turkey Calls </a:t>
            </a:r>
            <a:r>
              <a:rPr lang="en-US" i="0" dirty="0"/>
              <a:t>video.</a:t>
            </a:r>
          </a:p>
        </p:txBody>
      </p:sp>
      <p:sp>
        <p:nvSpPr>
          <p:cNvPr id="4" name="Slide Number Placeholder 3">
            <a:extLst>
              <a:ext uri="{FF2B5EF4-FFF2-40B4-BE49-F238E27FC236}">
                <a16:creationId xmlns:a16="http://schemas.microsoft.com/office/drawing/2014/main" id="{946AA93E-2562-409D-4FED-7BCF84CD527A}"/>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470692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CBFEC-58AD-F59D-F9A7-E4EBDDCCA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6C336-3CAC-532E-C5E2-AE70A5B50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EECBC-F6D9-18CD-7EB3-98974323B391}"/>
              </a:ext>
            </a:extLst>
          </p:cNvPr>
          <p:cNvSpPr>
            <a:spLocks noGrp="1"/>
          </p:cNvSpPr>
          <p:nvPr>
            <p:ph type="body" idx="1"/>
          </p:nvPr>
        </p:nvSpPr>
        <p:spPr/>
        <p:txBody>
          <a:bodyPr/>
          <a:lstStyle/>
          <a:p>
            <a:r>
              <a:rPr lang="en-US" b="0" i="0" dirty="0"/>
              <a:t>Have students rest their fingertips on their throat. Have them say something out loud or hum. Have them make a variety of different sounds while they keep their fingers on their throat.</a:t>
            </a:r>
          </a:p>
        </p:txBody>
      </p:sp>
      <p:sp>
        <p:nvSpPr>
          <p:cNvPr id="4" name="Slide Number Placeholder 3">
            <a:extLst>
              <a:ext uri="{FF2B5EF4-FFF2-40B4-BE49-F238E27FC236}">
                <a16:creationId xmlns:a16="http://schemas.microsoft.com/office/drawing/2014/main" id="{2E7D336C-4B18-0238-52BC-2BCEAF50F490}"/>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19825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2A188-66E2-9349-3999-FDAC40347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578B6-19D1-A18D-F316-4065C7BC1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2D3DB-07D4-D423-63E3-662F3EE83938}"/>
              </a:ext>
            </a:extLst>
          </p:cNvPr>
          <p:cNvSpPr>
            <a:spLocks noGrp="1"/>
          </p:cNvSpPr>
          <p:nvPr>
            <p:ph type="body" idx="1"/>
          </p:nvPr>
        </p:nvSpPr>
        <p:spPr/>
        <p:txBody>
          <a:bodyPr/>
          <a:lstStyle/>
          <a:p>
            <a:r>
              <a:rPr lang="en-US" b="0" i="0" dirty="0"/>
              <a:t>(Vibrations.)</a:t>
            </a:r>
          </a:p>
        </p:txBody>
      </p:sp>
      <p:sp>
        <p:nvSpPr>
          <p:cNvPr id="4" name="Slide Number Placeholder 3">
            <a:extLst>
              <a:ext uri="{FF2B5EF4-FFF2-40B4-BE49-F238E27FC236}">
                <a16:creationId xmlns:a16="http://schemas.microsoft.com/office/drawing/2014/main" id="{4DD0A583-F286-451D-DEAC-3545B13AF8BA}"/>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294305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5FB8-E587-5F06-5724-47224E41A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30EF4-D466-0785-1FA4-C0EAB1CB6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52E54-AA84-59E8-B3DE-5E31B16C68FC}"/>
              </a:ext>
            </a:extLst>
          </p:cNvPr>
          <p:cNvSpPr>
            <a:spLocks noGrp="1"/>
          </p:cNvSpPr>
          <p:nvPr>
            <p:ph type="body" idx="1"/>
          </p:nvPr>
        </p:nvSpPr>
        <p:spPr/>
        <p:txBody>
          <a:bodyPr/>
          <a:lstStyle/>
          <a:p>
            <a:r>
              <a:rPr lang="en-US" b="0" i="0" dirty="0"/>
              <a:t>Add student ideas to the class list.</a:t>
            </a:r>
          </a:p>
        </p:txBody>
      </p:sp>
      <p:sp>
        <p:nvSpPr>
          <p:cNvPr id="4" name="Slide Number Placeholder 3">
            <a:extLst>
              <a:ext uri="{FF2B5EF4-FFF2-40B4-BE49-F238E27FC236}">
                <a16:creationId xmlns:a16="http://schemas.microsoft.com/office/drawing/2014/main" id="{5AABC111-7E96-431B-AF60-5CE412BBC7EE}"/>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032529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48FD2-3C14-F5A2-335A-745B8DA19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1D8DF-3549-B8F5-4D04-9EF9A1135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95712-9538-E1E2-010D-08E7B0D1F73C}"/>
              </a:ext>
            </a:extLst>
          </p:cNvPr>
          <p:cNvSpPr>
            <a:spLocks noGrp="1"/>
          </p:cNvSpPr>
          <p:nvPr>
            <p:ph type="body" idx="1"/>
          </p:nvPr>
        </p:nvSpPr>
        <p:spPr/>
        <p:txBody>
          <a:bodyPr/>
          <a:lstStyle/>
          <a:p>
            <a:endParaRPr lang="en-US" b="0" i="0" dirty="0"/>
          </a:p>
        </p:txBody>
      </p:sp>
      <p:sp>
        <p:nvSpPr>
          <p:cNvPr id="4" name="Slide Number Placeholder 3">
            <a:extLst>
              <a:ext uri="{FF2B5EF4-FFF2-40B4-BE49-F238E27FC236}">
                <a16:creationId xmlns:a16="http://schemas.microsoft.com/office/drawing/2014/main" id="{951C866E-652B-D6EF-6261-353B35513A2E}"/>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13048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31B9-EFC8-EC19-CBDA-F9B1B534F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A729C-BFA5-A16A-3DC6-DC4DD9491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03A75-6276-2677-2655-84EFF5E379E8}"/>
              </a:ext>
            </a:extLst>
          </p:cNvPr>
          <p:cNvSpPr>
            <a:spLocks noGrp="1"/>
          </p:cNvSpPr>
          <p:nvPr>
            <p:ph type="body" idx="1"/>
          </p:nvPr>
        </p:nvSpPr>
        <p:spPr/>
        <p:txBody>
          <a:bodyPr/>
          <a:lstStyle/>
          <a:p>
            <a:r>
              <a:rPr lang="en-US" dirty="0"/>
              <a:t>Have students cup their hands around their mouth and say something loudly to you. Have them say the same thing but without cupping their hands around their mouth.</a:t>
            </a:r>
          </a:p>
        </p:txBody>
      </p:sp>
      <p:sp>
        <p:nvSpPr>
          <p:cNvPr id="4" name="Slide Number Placeholder 3">
            <a:extLst>
              <a:ext uri="{FF2B5EF4-FFF2-40B4-BE49-F238E27FC236}">
                <a16:creationId xmlns:a16="http://schemas.microsoft.com/office/drawing/2014/main" id="{8DFB617A-CF05-8479-73DA-0966CFA4E93B}"/>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94927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8CF3-682B-79D4-72DF-D72AA91B3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77172-4E9F-8C17-3020-AB123A45F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2353B-C13B-7424-D8A6-4B0B77834A36}"/>
              </a:ext>
            </a:extLst>
          </p:cNvPr>
          <p:cNvSpPr>
            <a:spLocks noGrp="1"/>
          </p:cNvSpPr>
          <p:nvPr>
            <p:ph type="body" idx="1"/>
          </p:nvPr>
        </p:nvSpPr>
        <p:spPr/>
        <p:txBody>
          <a:bodyPr/>
          <a:lstStyle/>
          <a:p>
            <a:r>
              <a:rPr lang="en-US" b="0" i="0" dirty="0"/>
              <a:t>Compare the two turkey calls. </a:t>
            </a:r>
            <a:r>
              <a:rPr lang="en-US" b="1" i="0" dirty="0"/>
              <a:t>How are these shaped to help the sound travel? </a:t>
            </a:r>
            <a:r>
              <a:rPr lang="en-US" b="0" i="0" dirty="0"/>
              <a:t>Add ideas to the class list. </a:t>
            </a:r>
            <a:r>
              <a:rPr lang="en-US" b="0" i="1" dirty="0"/>
              <a:t>The key concept is movement makes sound, and shape helps the sound to travel further.</a:t>
            </a:r>
          </a:p>
        </p:txBody>
      </p:sp>
      <p:sp>
        <p:nvSpPr>
          <p:cNvPr id="4" name="Slide Number Placeholder 3">
            <a:extLst>
              <a:ext uri="{FF2B5EF4-FFF2-40B4-BE49-F238E27FC236}">
                <a16:creationId xmlns:a16="http://schemas.microsoft.com/office/drawing/2014/main" id="{FC0F816E-354F-1F5E-C840-C8C35DFE39F5}"/>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56395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32FC-99FA-7673-BFAE-4B86FC3C0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C9270-CF26-53F0-3045-409F1DB7A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B4DAFD-D3C0-8620-169F-11DC1C943CA7}"/>
              </a:ext>
            </a:extLst>
          </p:cNvPr>
          <p:cNvSpPr>
            <a:spLocks noGrp="1"/>
          </p:cNvSpPr>
          <p:nvPr>
            <p:ph type="body" idx="1"/>
          </p:nvPr>
        </p:nvSpPr>
        <p:spPr/>
        <p:txBody>
          <a:bodyPr/>
          <a:lstStyle/>
          <a:p>
            <a:r>
              <a:rPr lang="en-US" b="0" i="1" dirty="0"/>
              <a:t>Before we take our ideas and apply them, let’s first do some research. </a:t>
            </a:r>
            <a:r>
              <a:rPr lang="en-US" b="0" i="0" dirty="0"/>
              <a:t>Have students open their student guide to </a:t>
            </a:r>
            <a:r>
              <a:rPr lang="en-US" b="1" i="0" dirty="0"/>
              <a:t>Read Together 3A The Sounds of Turkeys </a:t>
            </a:r>
            <a:r>
              <a:rPr lang="en-US" b="0" i="0" dirty="0"/>
              <a:t>on Page 76 and follow along as a class.</a:t>
            </a:r>
            <a:endParaRPr lang="en-US" b="0" i="1" dirty="0"/>
          </a:p>
        </p:txBody>
      </p:sp>
      <p:sp>
        <p:nvSpPr>
          <p:cNvPr id="4" name="Slide Number Placeholder 3">
            <a:extLst>
              <a:ext uri="{FF2B5EF4-FFF2-40B4-BE49-F238E27FC236}">
                <a16:creationId xmlns:a16="http://schemas.microsoft.com/office/drawing/2014/main" id="{981CE25F-397C-0AB5-BC01-02B934114344}"/>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70126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4291-40EA-D46D-F18C-5EF61EE77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3B94C-50C7-55EC-9292-ABA504D04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C27DD-0EF7-89FA-4D47-532895FDBE26}"/>
              </a:ext>
            </a:extLst>
          </p:cNvPr>
          <p:cNvSpPr>
            <a:spLocks noGrp="1"/>
          </p:cNvSpPr>
          <p:nvPr>
            <p:ph type="body" idx="1"/>
          </p:nvPr>
        </p:nvSpPr>
        <p:spPr/>
        <p:txBody>
          <a:bodyPr/>
          <a:lstStyle/>
          <a:p>
            <a:r>
              <a:rPr lang="en-US" b="0" i="1" dirty="0"/>
              <a:t>Before we take our ideas and apply them, let’s first do some research. </a:t>
            </a:r>
            <a:r>
              <a:rPr lang="en-US" b="0" i="0" dirty="0"/>
              <a:t>Have students open their student guide to </a:t>
            </a:r>
            <a:r>
              <a:rPr lang="en-US" b="1" i="0" dirty="0"/>
              <a:t>Read Together 3A The Sounds of Turkeys </a:t>
            </a:r>
            <a:r>
              <a:rPr lang="en-US" b="0" i="0" dirty="0"/>
              <a:t>on Page 76 and follow along as a class.</a:t>
            </a:r>
            <a:endParaRPr lang="en-US" b="0" i="1" dirty="0"/>
          </a:p>
        </p:txBody>
      </p:sp>
      <p:sp>
        <p:nvSpPr>
          <p:cNvPr id="4" name="Slide Number Placeholder 3">
            <a:extLst>
              <a:ext uri="{FF2B5EF4-FFF2-40B4-BE49-F238E27FC236}">
                <a16:creationId xmlns:a16="http://schemas.microsoft.com/office/drawing/2014/main" id="{0375ECDC-7768-FA2A-86C8-A95E99649D8A}"/>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39716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B1F3D-1D0E-7DF3-6AFE-9178A93D0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F04B1-EF94-EED3-706F-7554F1A66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F1E72-DA52-8FA5-4370-9CC7F5DB396D}"/>
              </a:ext>
            </a:extLst>
          </p:cNvPr>
          <p:cNvSpPr>
            <a:spLocks noGrp="1"/>
          </p:cNvSpPr>
          <p:nvPr>
            <p:ph type="body" idx="1"/>
          </p:nvPr>
        </p:nvSpPr>
        <p:spPr/>
        <p:txBody>
          <a:bodyPr/>
          <a:lstStyle/>
          <a:p>
            <a:r>
              <a:rPr lang="en-US" b="0" i="1" dirty="0"/>
              <a:t>Before we take our ideas and apply them, let’s first do some research. </a:t>
            </a:r>
            <a:r>
              <a:rPr lang="en-US" b="0" i="0" dirty="0"/>
              <a:t>Have students open their student guide to </a:t>
            </a:r>
            <a:r>
              <a:rPr lang="en-US" b="1" i="0" dirty="0"/>
              <a:t>Read Together 3A The Sounds of Turkeys </a:t>
            </a:r>
            <a:r>
              <a:rPr lang="en-US" b="0" i="0" dirty="0"/>
              <a:t>on Page 76 and follow along as a class.</a:t>
            </a:r>
            <a:endParaRPr lang="en-US" b="0" i="1" dirty="0"/>
          </a:p>
        </p:txBody>
      </p:sp>
      <p:sp>
        <p:nvSpPr>
          <p:cNvPr id="4" name="Slide Number Placeholder 3">
            <a:extLst>
              <a:ext uri="{FF2B5EF4-FFF2-40B4-BE49-F238E27FC236}">
                <a16:creationId xmlns:a16="http://schemas.microsoft.com/office/drawing/2014/main" id="{CB5EA058-7433-F2EA-9A2B-4836C619AB61}"/>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70281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723D1-266C-C922-1A92-FD2CD2E30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1648E-6330-2B48-FFD5-2E3A25C4C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131AB-CC4C-8227-7275-15A6538C6CAE}"/>
              </a:ext>
            </a:extLst>
          </p:cNvPr>
          <p:cNvSpPr>
            <a:spLocks noGrp="1"/>
          </p:cNvSpPr>
          <p:nvPr>
            <p:ph type="body" idx="1"/>
          </p:nvPr>
        </p:nvSpPr>
        <p:spPr/>
        <p:txBody>
          <a:bodyPr/>
          <a:lstStyle/>
          <a:p>
            <a:r>
              <a:rPr lang="en-US" b="0" i="1" dirty="0"/>
              <a:t>Before we take our ideas and apply them, let’s first do some research. </a:t>
            </a:r>
            <a:r>
              <a:rPr lang="en-US" b="0" i="0" dirty="0"/>
              <a:t>Have students open their student guide to </a:t>
            </a:r>
            <a:r>
              <a:rPr lang="en-US" b="1" i="0" dirty="0"/>
              <a:t>Read Together 3A The Sounds of Turkeys </a:t>
            </a:r>
            <a:r>
              <a:rPr lang="en-US" b="0" i="0" dirty="0"/>
              <a:t>on Page 76 and follow along as a class.</a:t>
            </a:r>
            <a:endParaRPr lang="en-US" b="0" i="1" dirty="0"/>
          </a:p>
        </p:txBody>
      </p:sp>
      <p:sp>
        <p:nvSpPr>
          <p:cNvPr id="4" name="Slide Number Placeholder 3">
            <a:extLst>
              <a:ext uri="{FF2B5EF4-FFF2-40B4-BE49-F238E27FC236}">
                <a16:creationId xmlns:a16="http://schemas.microsoft.com/office/drawing/2014/main" id="{5F34E9E8-D5D1-F2DA-1560-32C5858B14FD}"/>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94720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9A40-467E-8574-A1E2-767E2AE47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096F4-A749-9243-9757-8AB69DA4F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6DDAE-32FE-659E-67B4-AAC494E8C21C}"/>
              </a:ext>
            </a:extLst>
          </p:cNvPr>
          <p:cNvSpPr>
            <a:spLocks noGrp="1"/>
          </p:cNvSpPr>
          <p:nvPr>
            <p:ph type="body" idx="1"/>
          </p:nvPr>
        </p:nvSpPr>
        <p:spPr/>
        <p:txBody>
          <a:bodyPr/>
          <a:lstStyle/>
          <a:p>
            <a:r>
              <a:rPr lang="en-US" dirty="0"/>
              <a:t>Animal in Picture: wild turkey</a:t>
            </a:r>
            <a:endParaRPr lang="en-US" i="0" dirty="0"/>
          </a:p>
        </p:txBody>
      </p:sp>
      <p:sp>
        <p:nvSpPr>
          <p:cNvPr id="4" name="Slide Number Placeholder 3">
            <a:extLst>
              <a:ext uri="{FF2B5EF4-FFF2-40B4-BE49-F238E27FC236}">
                <a16:creationId xmlns:a16="http://schemas.microsoft.com/office/drawing/2014/main" id="{19BB2B0D-D95E-8299-72A3-3A4672E9D682}"/>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78292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8CFB5-980F-050C-EF42-BA65539E7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A9431-4861-F4F6-694C-626A1031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AAD85-B833-B3A3-DB47-DAF754265A9C}"/>
              </a:ext>
            </a:extLst>
          </p:cNvPr>
          <p:cNvSpPr>
            <a:spLocks noGrp="1"/>
          </p:cNvSpPr>
          <p:nvPr>
            <p:ph type="body" idx="1"/>
          </p:nvPr>
        </p:nvSpPr>
        <p:spPr/>
        <p:txBody>
          <a:bodyPr/>
          <a:lstStyle/>
          <a:p>
            <a:r>
              <a:rPr lang="en-US" b="0" i="0" dirty="0"/>
              <a:t>Explain to your students that sound is created by vibrations. </a:t>
            </a:r>
          </a:p>
          <a:p>
            <a:endParaRPr lang="en-US" b="0" i="0" dirty="0"/>
          </a:p>
          <a:p>
            <a:r>
              <a:rPr lang="en-US" b="0" i="1" dirty="0"/>
              <a:t>Different vibrations create different sounds. We can hear because our ears “catch” sound. Sound vibrates our eardrums and tells out brains there is a sound. </a:t>
            </a:r>
            <a:r>
              <a:rPr lang="en-US" b="1" i="1" dirty="0"/>
              <a:t>Vibrations</a:t>
            </a:r>
            <a:r>
              <a:rPr lang="en-US" b="0" i="1" dirty="0"/>
              <a:t> are fast or slow back-and-forth </a:t>
            </a:r>
            <a:r>
              <a:rPr lang="en-US" b="1" i="1" dirty="0"/>
              <a:t>movements</a:t>
            </a:r>
            <a:r>
              <a:rPr lang="en-US" b="0" i="1" dirty="0"/>
              <a:t> that make a </a:t>
            </a:r>
            <a:r>
              <a:rPr lang="en-US" b="1" i="1" dirty="0"/>
              <a:t>sound wave</a:t>
            </a:r>
            <a:r>
              <a:rPr lang="en-US" b="0" i="1" dirty="0"/>
              <a:t>. We felt vibrations in our throat when we made noise.</a:t>
            </a:r>
          </a:p>
        </p:txBody>
      </p:sp>
      <p:sp>
        <p:nvSpPr>
          <p:cNvPr id="4" name="Slide Number Placeholder 3">
            <a:extLst>
              <a:ext uri="{FF2B5EF4-FFF2-40B4-BE49-F238E27FC236}">
                <a16:creationId xmlns:a16="http://schemas.microsoft.com/office/drawing/2014/main" id="{ABE0CB2C-6779-A569-5567-583CE22166B9}"/>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54948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406CE-B70A-D913-A205-3EBCAE151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E0BAE-CF8B-C993-8C80-AA49F7A63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E39CB-6F8A-F231-E72A-1121B388FCC2}"/>
              </a:ext>
            </a:extLst>
          </p:cNvPr>
          <p:cNvSpPr>
            <a:spLocks noGrp="1"/>
          </p:cNvSpPr>
          <p:nvPr>
            <p:ph type="body" idx="1"/>
          </p:nvPr>
        </p:nvSpPr>
        <p:spPr/>
        <p:txBody>
          <a:bodyPr/>
          <a:lstStyle/>
          <a:p>
            <a:r>
              <a:rPr lang="en-US" b="0" i="0" dirty="0"/>
              <a:t>Have students speak or hum again and notice how the vibrations of their throats makes their fingers feel. Explain that sound moves through the air in all directions from a vibrating object. </a:t>
            </a:r>
          </a:p>
          <a:p>
            <a:endParaRPr lang="en-US" b="0" i="0" dirty="0"/>
          </a:p>
          <a:p>
            <a:r>
              <a:rPr lang="en-US" b="0" i="1" dirty="0"/>
              <a:t>Sound vibration bumps into nearby air which bumps into the air beside and so on, all the way from the source (turkey call) to your ear. When we cup out hands around our mouths and shout something, we can help the sound travel in one direction. This shape helps the sound to travel further.</a:t>
            </a:r>
          </a:p>
          <a:p>
            <a:endParaRPr lang="en-US" b="0" i="1" dirty="0"/>
          </a:p>
          <a:p>
            <a:r>
              <a:rPr lang="en-US" b="0" i="1" dirty="0"/>
              <a:t>Sound briefly compresses together packs of air that expand as they push together the next packet of air that push together the next packet of air. This is how sound got from the turkey call to your ear. </a:t>
            </a:r>
          </a:p>
        </p:txBody>
      </p:sp>
      <p:sp>
        <p:nvSpPr>
          <p:cNvPr id="4" name="Slide Number Placeholder 3">
            <a:extLst>
              <a:ext uri="{FF2B5EF4-FFF2-40B4-BE49-F238E27FC236}">
                <a16:creationId xmlns:a16="http://schemas.microsoft.com/office/drawing/2014/main" id="{023D136C-644C-AAEA-31C4-6A5111575859}"/>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773298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268D-3669-7056-293E-F190C794A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BB31B-1ED0-86DD-B27E-671466F0A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F6C67-36F8-2A47-E025-86CA339C0A72}"/>
              </a:ext>
            </a:extLst>
          </p:cNvPr>
          <p:cNvSpPr>
            <a:spLocks noGrp="1"/>
          </p:cNvSpPr>
          <p:nvPr>
            <p:ph type="body" idx="1"/>
          </p:nvPr>
        </p:nvSpPr>
        <p:spPr/>
        <p:txBody>
          <a:bodyPr/>
          <a:lstStyle/>
          <a:p>
            <a:r>
              <a:rPr lang="en-US" b="0" i="0" dirty="0"/>
              <a:t>Use a slinky to demonstrate. Loosely pull the slinky across a table or the floor. Push one end. Watch how a compression wave travels down the slinky.</a:t>
            </a:r>
          </a:p>
        </p:txBody>
      </p:sp>
      <p:sp>
        <p:nvSpPr>
          <p:cNvPr id="4" name="Slide Number Placeholder 3">
            <a:extLst>
              <a:ext uri="{FF2B5EF4-FFF2-40B4-BE49-F238E27FC236}">
                <a16:creationId xmlns:a16="http://schemas.microsoft.com/office/drawing/2014/main" id="{0F67409D-6AE7-D55B-6DFC-7C64206F666D}"/>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61428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0C99-77CD-CE89-49D8-A0E62E011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3706B-021D-95B8-5660-DA511585D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72B8C-CFDC-AE2A-7F63-0D4FA7F1873D}"/>
              </a:ext>
            </a:extLst>
          </p:cNvPr>
          <p:cNvSpPr>
            <a:spLocks noGrp="1"/>
          </p:cNvSpPr>
          <p:nvPr>
            <p:ph type="body" idx="1"/>
          </p:nvPr>
        </p:nvSpPr>
        <p:spPr/>
        <p:txBody>
          <a:bodyPr/>
          <a:lstStyle/>
          <a:p>
            <a:r>
              <a:rPr lang="en-US" b="0" i="0" dirty="0"/>
              <a:t>Using the </a:t>
            </a:r>
            <a:r>
              <a:rPr lang="en-US" b="1" i="0" dirty="0"/>
              <a:t>Draw It! Turkey Call Engineers: Plan It Out! </a:t>
            </a:r>
            <a:r>
              <a:rPr lang="en-US" b="0" i="0" dirty="0"/>
              <a:t>Section on Page 77, students will draw a picture of a turkey call made with the materials that they will use to create their call: a plastic cup and a cotton string.</a:t>
            </a:r>
          </a:p>
        </p:txBody>
      </p:sp>
      <p:sp>
        <p:nvSpPr>
          <p:cNvPr id="4" name="Slide Number Placeholder 3">
            <a:extLst>
              <a:ext uri="{FF2B5EF4-FFF2-40B4-BE49-F238E27FC236}">
                <a16:creationId xmlns:a16="http://schemas.microsoft.com/office/drawing/2014/main" id="{7991C70F-AC9F-E94C-2A15-893596EA071D}"/>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24642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8CDA-A148-8841-AED0-0E15C928F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D7C6C-EE16-CD81-E47F-AB5608D8C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24AC8-FB54-E31E-FF2D-9DDB0DDA5959}"/>
              </a:ext>
            </a:extLst>
          </p:cNvPr>
          <p:cNvSpPr>
            <a:spLocks noGrp="1"/>
          </p:cNvSpPr>
          <p:nvPr>
            <p:ph type="body" idx="1"/>
          </p:nvPr>
        </p:nvSpPr>
        <p:spPr/>
        <p:txBody>
          <a:bodyPr/>
          <a:lstStyle/>
          <a:p>
            <a:r>
              <a:rPr lang="en-US" b="0" i="0" dirty="0"/>
              <a:t>Have students open their student guide to </a:t>
            </a:r>
            <a:r>
              <a:rPr lang="en-US" b="1" i="0" dirty="0"/>
              <a:t>Science Notebook 3A Turkey Call Engineers: Create It! </a:t>
            </a:r>
            <a:r>
              <a:rPr lang="en-US" b="0" i="0" dirty="0"/>
              <a:t>on Page 78 and follow along as a class. </a:t>
            </a:r>
          </a:p>
          <a:p>
            <a:endParaRPr lang="en-US" b="0" i="0" dirty="0"/>
          </a:p>
          <a:p>
            <a:r>
              <a:rPr lang="en-US" b="1" i="0" dirty="0"/>
              <a:t>Directions for Making a Turkey Call</a:t>
            </a:r>
          </a:p>
          <a:p>
            <a:pPr marL="228600" indent="-228600">
              <a:buFont typeface="+mj-lt"/>
              <a:buAutoNum type="arabicPeriod"/>
            </a:pPr>
            <a:r>
              <a:rPr lang="en-US" b="0" i="0" dirty="0"/>
              <a:t>Each student will need a cup with 2 pin holes in the bottom (the holes should be about 1 inch apart) and a 24-inch length of cotton string.</a:t>
            </a:r>
          </a:p>
          <a:p>
            <a:pPr marL="228600" indent="-228600">
              <a:buFont typeface="+mj-lt"/>
              <a:buAutoNum type="arabicPeriod"/>
            </a:pPr>
            <a:r>
              <a:rPr lang="en-US" b="0" i="0" dirty="0"/>
              <a:t>Have students thread the string through the holes.</a:t>
            </a:r>
          </a:p>
          <a:p>
            <a:pPr marL="228600" indent="-228600">
              <a:buFont typeface="+mj-lt"/>
              <a:buAutoNum type="arabicPeriod"/>
            </a:pPr>
            <a:r>
              <a:rPr lang="en-US" b="0" i="0" dirty="0"/>
              <a:t>Have students tie the string in a knot as close to the inside bottom of the cup as possible.</a:t>
            </a:r>
          </a:p>
          <a:p>
            <a:pPr marL="228600" indent="-228600">
              <a:buFont typeface="+mj-lt"/>
              <a:buAutoNum type="arabicPeriod"/>
            </a:pPr>
            <a:r>
              <a:rPr lang="en-US" b="0" i="0" dirty="0"/>
              <a:t>Have students wet the thread (getting fingers wet and running them down the length of the string works best).</a:t>
            </a:r>
          </a:p>
          <a:p>
            <a:pPr marL="228600" indent="-228600">
              <a:buFont typeface="+mj-lt"/>
              <a:buAutoNum type="arabicPeriod"/>
            </a:pPr>
            <a:r>
              <a:rPr lang="en-US" b="0" i="0" dirty="0"/>
              <a:t>To make the call, have students hold the string between their thumb and index finger and pull the string in a jerking motion. It may take a few times to get the hang of this. </a:t>
            </a:r>
          </a:p>
        </p:txBody>
      </p:sp>
      <p:sp>
        <p:nvSpPr>
          <p:cNvPr id="4" name="Slide Number Placeholder 3">
            <a:extLst>
              <a:ext uri="{FF2B5EF4-FFF2-40B4-BE49-F238E27FC236}">
                <a16:creationId xmlns:a16="http://schemas.microsoft.com/office/drawing/2014/main" id="{D24F43BA-07A0-23F0-FB5C-37C2784D4FB0}"/>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41301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609F-6017-2AD4-B8F5-90300BDBE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C5312-9C27-0432-1659-F999D9982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CD221-BA3B-F2DD-B28A-7E7AF0A898B8}"/>
              </a:ext>
            </a:extLst>
          </p:cNvPr>
          <p:cNvSpPr>
            <a:spLocks noGrp="1"/>
          </p:cNvSpPr>
          <p:nvPr>
            <p:ph type="body" idx="1"/>
          </p:nvPr>
        </p:nvSpPr>
        <p:spPr/>
        <p:txBody>
          <a:bodyPr/>
          <a:lstStyle/>
          <a:p>
            <a:r>
              <a:rPr lang="en-US" b="0" i="0" dirty="0"/>
              <a:t>Have the students demonstrate different sounds produced by using different movements, such as short pulls versus long pulls on the string.</a:t>
            </a:r>
          </a:p>
        </p:txBody>
      </p:sp>
      <p:sp>
        <p:nvSpPr>
          <p:cNvPr id="4" name="Slide Number Placeholder 3">
            <a:extLst>
              <a:ext uri="{FF2B5EF4-FFF2-40B4-BE49-F238E27FC236}">
                <a16:creationId xmlns:a16="http://schemas.microsoft.com/office/drawing/2014/main" id="{FDEEB738-9C83-6465-B4FE-04C7B3BCFFDD}"/>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81094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1254-F141-A5C5-7240-0DD66F0D5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E84F0-EED7-DDA1-75A4-E270CC5B1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B7725-E25F-82A9-FC56-5AA83655DF67}"/>
              </a:ext>
            </a:extLst>
          </p:cNvPr>
          <p:cNvSpPr>
            <a:spLocks noGrp="1"/>
          </p:cNvSpPr>
          <p:nvPr>
            <p:ph type="body" idx="1"/>
          </p:nvPr>
        </p:nvSpPr>
        <p:spPr/>
        <p:txBody>
          <a:bodyPr/>
          <a:lstStyle/>
          <a:p>
            <a:endParaRPr lang="en-US" b="0" i="0" dirty="0"/>
          </a:p>
        </p:txBody>
      </p:sp>
      <p:sp>
        <p:nvSpPr>
          <p:cNvPr id="4" name="Slide Number Placeholder 3">
            <a:extLst>
              <a:ext uri="{FF2B5EF4-FFF2-40B4-BE49-F238E27FC236}">
                <a16:creationId xmlns:a16="http://schemas.microsoft.com/office/drawing/2014/main" id="{C995FDDC-D648-F5E8-3E6B-8989EF2D0C97}"/>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449290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B8575-C7CB-5D08-FC72-927A11638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DCAAC-DE73-B0BD-77D3-A363B5010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A5F35-1FAF-791C-40A4-391A8A2ECBDB}"/>
              </a:ext>
            </a:extLst>
          </p:cNvPr>
          <p:cNvSpPr>
            <a:spLocks noGrp="1"/>
          </p:cNvSpPr>
          <p:nvPr>
            <p:ph type="body" idx="1"/>
          </p:nvPr>
        </p:nvSpPr>
        <p:spPr/>
        <p:txBody>
          <a:bodyPr/>
          <a:lstStyle/>
          <a:p>
            <a:r>
              <a:rPr lang="en-US" i="0" dirty="0"/>
              <a:t>Watch the </a:t>
            </a:r>
            <a:r>
              <a:rPr lang="en-US" i="1" dirty="0"/>
              <a:t>Turkey Calls </a:t>
            </a:r>
            <a:r>
              <a:rPr lang="en-US" i="0" dirty="0"/>
              <a:t>video again from the </a:t>
            </a:r>
            <a:r>
              <a:rPr lang="en-US" i="1" dirty="0"/>
              <a:t>MDC Teacher Portal</a:t>
            </a:r>
            <a:r>
              <a:rPr lang="en-US" i="0" dirty="0"/>
              <a:t>.</a:t>
            </a:r>
          </a:p>
        </p:txBody>
      </p:sp>
      <p:sp>
        <p:nvSpPr>
          <p:cNvPr id="4" name="Slide Number Placeholder 3">
            <a:extLst>
              <a:ext uri="{FF2B5EF4-FFF2-40B4-BE49-F238E27FC236}">
                <a16:creationId xmlns:a16="http://schemas.microsoft.com/office/drawing/2014/main" id="{324A89AB-B84A-B3C9-0C9C-D5FE624E2910}"/>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48700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3699-CB9F-0EF6-ED98-5993F4297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97D4C-899D-6FF9-D57D-4A8F53832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93DDF-3AC7-F5D8-4865-71115A6D1D11}"/>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437ACD44-AAA9-EB1F-A0D6-52ED8B1BFB5E}"/>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159687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C749-4B8F-0FE5-CA7F-90C6C52FE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378E9-9A86-2C1B-E707-1C55EA8F8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AE433-3E49-1A23-DB63-F7E02EFFFFC5}"/>
              </a:ext>
            </a:extLst>
          </p:cNvPr>
          <p:cNvSpPr>
            <a:spLocks noGrp="1"/>
          </p:cNvSpPr>
          <p:nvPr>
            <p:ph type="body" idx="1"/>
          </p:nvPr>
        </p:nvSpPr>
        <p:spPr/>
        <p:txBody>
          <a:bodyPr/>
          <a:lstStyle/>
          <a:p>
            <a:r>
              <a:rPr lang="en-US" i="0" dirty="0"/>
              <a:t>Have students complete the </a:t>
            </a:r>
            <a:r>
              <a:rPr lang="en-US" b="1" i="0" dirty="0"/>
              <a:t>Science Notebook 3A Turkey Call Engineering: Test and Improve </a:t>
            </a:r>
            <a:r>
              <a:rPr lang="en-US" i="0" dirty="0"/>
              <a:t>section on Page 79.</a:t>
            </a:r>
          </a:p>
        </p:txBody>
      </p:sp>
      <p:sp>
        <p:nvSpPr>
          <p:cNvPr id="4" name="Slide Number Placeholder 3">
            <a:extLst>
              <a:ext uri="{FF2B5EF4-FFF2-40B4-BE49-F238E27FC236}">
                <a16:creationId xmlns:a16="http://schemas.microsoft.com/office/drawing/2014/main" id="{37DE52A9-0BE0-AC59-8D79-D34E2BF82F9D}"/>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2011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4F9-5BB9-8ED9-34E2-EA3AE995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D68EC-F28E-8B8D-5F78-6992B31CA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C75F2-F3F3-E00D-6B26-4AA0BF04C31D}"/>
              </a:ext>
            </a:extLst>
          </p:cNvPr>
          <p:cNvSpPr>
            <a:spLocks noGrp="1"/>
          </p:cNvSpPr>
          <p:nvPr>
            <p:ph type="body" idx="1"/>
          </p:nvPr>
        </p:nvSpPr>
        <p:spPr/>
        <p:txBody>
          <a:bodyPr/>
          <a:lstStyle/>
          <a:p>
            <a:r>
              <a:rPr lang="en-US" i="0" dirty="0"/>
              <a:t>Have students turn to the </a:t>
            </a:r>
            <a:r>
              <a:rPr lang="en-US" b="1" i="0" dirty="0"/>
              <a:t>Lesson 3A Turkey Yelpers </a:t>
            </a:r>
            <a:r>
              <a:rPr lang="en-US" i="0" dirty="0"/>
              <a:t>introduction on pages 74-75. Brainstorm a few ideas a class first. </a:t>
            </a:r>
            <a:r>
              <a:rPr lang="en-US" i="1" dirty="0"/>
              <a:t>This is what we are going to research and engineer today.</a:t>
            </a:r>
          </a:p>
        </p:txBody>
      </p:sp>
      <p:sp>
        <p:nvSpPr>
          <p:cNvPr id="4" name="Slide Number Placeholder 3">
            <a:extLst>
              <a:ext uri="{FF2B5EF4-FFF2-40B4-BE49-F238E27FC236}">
                <a16:creationId xmlns:a16="http://schemas.microsoft.com/office/drawing/2014/main" id="{B12006ED-F9D4-183E-0944-367B6EE3D00A}"/>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269647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0245-F2CA-4416-2D7E-E396F4710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FD509-A31C-9C74-F816-29F417A00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C7AA3-53D8-7309-BA02-50C781C5D31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23BE082-ACBC-A75D-55EA-8207B104B45C}"/>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142274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8BDC0-CEB4-4B19-8CC3-09B8A53C2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E2494-0586-832F-83F3-12810EF1D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385F9-2684-26D9-4940-6664399BBA8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58C38598-A63C-2E8C-09EF-17C8DB4644AB}"/>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3236201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E85B4-379F-4F16-C3E3-CC8267E2B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A5DBF-2311-CD1E-854B-8FB24D4E2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D9AF5-E49D-E58E-D426-A2768C1E953C}"/>
              </a:ext>
            </a:extLst>
          </p:cNvPr>
          <p:cNvSpPr>
            <a:spLocks noGrp="1"/>
          </p:cNvSpPr>
          <p:nvPr>
            <p:ph type="body" idx="1"/>
          </p:nvPr>
        </p:nvSpPr>
        <p:spPr/>
        <p:txBody>
          <a:bodyPr/>
          <a:lstStyle/>
          <a:p>
            <a:r>
              <a:rPr lang="en-US" i="0" dirty="0"/>
              <a:t>Compare the two calls and discuss with the class why the sounds may be similar or different.</a:t>
            </a:r>
          </a:p>
        </p:txBody>
      </p:sp>
      <p:sp>
        <p:nvSpPr>
          <p:cNvPr id="4" name="Slide Number Placeholder 3">
            <a:extLst>
              <a:ext uri="{FF2B5EF4-FFF2-40B4-BE49-F238E27FC236}">
                <a16:creationId xmlns:a16="http://schemas.microsoft.com/office/drawing/2014/main" id="{565FEEEA-17FB-C84C-2F45-8F57E0542E12}"/>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2015126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A6FB6-5EA9-6A49-F0BB-AF40FB5D5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2D68FE-8A24-6EF5-91E6-AC6BB1864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5086D-80CB-9E3E-33E5-6BCCDA139B21}"/>
              </a:ext>
            </a:extLst>
          </p:cNvPr>
          <p:cNvSpPr>
            <a:spLocks noGrp="1"/>
          </p:cNvSpPr>
          <p:nvPr>
            <p:ph type="body" idx="1"/>
          </p:nvPr>
        </p:nvSpPr>
        <p:spPr/>
        <p:txBody>
          <a:bodyPr/>
          <a:lstStyle/>
          <a:p>
            <a:r>
              <a:rPr lang="en-US" dirty="0"/>
              <a:t>Animal in Picture: wild turkey </a:t>
            </a:r>
            <a:endParaRPr lang="en-US" i="0" dirty="0"/>
          </a:p>
        </p:txBody>
      </p:sp>
      <p:sp>
        <p:nvSpPr>
          <p:cNvPr id="4" name="Slide Number Placeholder 3">
            <a:extLst>
              <a:ext uri="{FF2B5EF4-FFF2-40B4-BE49-F238E27FC236}">
                <a16:creationId xmlns:a16="http://schemas.microsoft.com/office/drawing/2014/main" id="{9DBE87FE-6218-C064-229E-E9245F11243A}"/>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2749975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AB320-ECEB-784C-17B0-F4E10FF1F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4691B-F15F-9F13-899F-BC5B7EDC4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60EE4-4524-6C78-D7AC-04EE3D9B0EB9}"/>
              </a:ext>
            </a:extLst>
          </p:cNvPr>
          <p:cNvSpPr>
            <a:spLocks noGrp="1"/>
          </p:cNvSpPr>
          <p:nvPr>
            <p:ph type="body" idx="1"/>
          </p:nvPr>
        </p:nvSpPr>
        <p:spPr/>
        <p:txBody>
          <a:bodyPr/>
          <a:lstStyle/>
          <a:p>
            <a:r>
              <a:rPr lang="en-US" i="0" dirty="0"/>
              <a:t>From the </a:t>
            </a:r>
            <a:r>
              <a:rPr lang="en-US" i="1" dirty="0"/>
              <a:t>MDC Teacher Portal</a:t>
            </a:r>
            <a:r>
              <a:rPr lang="en-US" i="0" dirty="0"/>
              <a:t>, display the </a:t>
            </a:r>
            <a:r>
              <a:rPr lang="en-US" i="1" dirty="0"/>
              <a:t>Talking Turkey </a:t>
            </a:r>
            <a:r>
              <a:rPr lang="en-US" i="0" dirty="0"/>
              <a:t>article by Matt Seek from the March/April 2021 issue of </a:t>
            </a:r>
            <a:r>
              <a:rPr lang="en-US" i="1" dirty="0" err="1"/>
              <a:t>Xplor</a:t>
            </a:r>
            <a:r>
              <a:rPr lang="en-US" i="0" dirty="0"/>
              <a:t>. See if your students can mimic the calls on their own calls and translate what they are saying if they were a turkey.</a:t>
            </a:r>
          </a:p>
        </p:txBody>
      </p:sp>
      <p:sp>
        <p:nvSpPr>
          <p:cNvPr id="4" name="Slide Number Placeholder 3">
            <a:extLst>
              <a:ext uri="{FF2B5EF4-FFF2-40B4-BE49-F238E27FC236}">
                <a16:creationId xmlns:a16="http://schemas.microsoft.com/office/drawing/2014/main" id="{3A7E9773-99EA-63F3-7F7B-6427CED9BF7D}"/>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664385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7020C-0ADB-1867-AE00-7C7B12FD7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CDB42-BF83-3965-A4BB-1A93386FA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B2516-5E72-0A63-D929-3654C18CB60D}"/>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F50F68CD-FAAC-8AA4-C2C5-92B64BE0AEBE}"/>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222329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01928-6F75-1606-084A-50B677549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B285B-942A-0894-5C50-80177FD3A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5CF56-1EAA-0157-A4A4-6E2120B7376A}"/>
              </a:ext>
            </a:extLst>
          </p:cNvPr>
          <p:cNvSpPr>
            <a:spLocks noGrp="1"/>
          </p:cNvSpPr>
          <p:nvPr>
            <p:ph type="body" idx="1"/>
          </p:nvPr>
        </p:nvSpPr>
        <p:spPr/>
        <p:txBody>
          <a:bodyPr/>
          <a:lstStyle/>
          <a:p>
            <a:r>
              <a:rPr lang="en-US" b="1" dirty="0"/>
              <a:t>Guiding Question: </a:t>
            </a:r>
            <a:r>
              <a:rPr lang="en-US" dirty="0"/>
              <a:t>How do I build a turkey call that makes different turkey sounds? </a:t>
            </a:r>
          </a:p>
          <a:p>
            <a:endParaRPr lang="en-US" dirty="0"/>
          </a:p>
          <a:p>
            <a:r>
              <a:rPr lang="en-US" dirty="0"/>
              <a:t>After</a:t>
            </a:r>
            <a:r>
              <a:rPr lang="en-US" i="0" dirty="0"/>
              <a:t> exploring the concept of how turkey calls can make different sounds, have students open their student guides to the </a:t>
            </a:r>
            <a:r>
              <a:rPr lang="en-US" b="1" i="0" dirty="0"/>
              <a:t>Science Notebook 3A Turkey Call Engineering: Evaluate and Share </a:t>
            </a:r>
            <a:r>
              <a:rPr lang="en-US" i="0" dirty="0"/>
              <a:t>section on pages 80-81 and complete the exercise. </a:t>
            </a:r>
            <a:endParaRPr lang="en-US"/>
          </a:p>
          <a:p>
            <a:endParaRPr lang="en-US" i="0" dirty="0"/>
          </a:p>
          <a:p>
            <a:r>
              <a:rPr lang="en-US" b="1" i="0" dirty="0"/>
              <a:t>Rubric:</a:t>
            </a:r>
          </a:p>
          <a:p>
            <a:pPr marL="171450" indent="-171450">
              <a:buFont typeface="Arial" panose="020B0604020202020204" pitchFamily="34" charset="0"/>
              <a:buChar char="•"/>
            </a:pPr>
            <a:r>
              <a:rPr lang="en-US" i="0" dirty="0"/>
              <a:t>3 (Exceeds) – Student correctly explains the problem they needed to solve, displays and demonstrates the turkey call they built, explains 1-2 ways why their model worked and 1-2 ways why their model did not work. Student circles the correct answers and fills in the blank correctly.</a:t>
            </a:r>
          </a:p>
          <a:p>
            <a:pPr marL="171450" indent="-171450">
              <a:buFont typeface="Arial" panose="020B0604020202020204" pitchFamily="34" charset="0"/>
              <a:buChar char="•"/>
            </a:pPr>
            <a:r>
              <a:rPr lang="en-US" i="0" dirty="0"/>
              <a:t>2 (Meets) – Student somewhat correctly explains the problem they needed to solve, somewhat displays and demonstrates the turkey call they built, somewhat explains 1-2 ways why their model worked and 1-2 ways why their model did not work. Student may circle one answer and/or may fill in the blank correctly.</a:t>
            </a:r>
          </a:p>
          <a:p>
            <a:pPr marL="171450" indent="-171450">
              <a:buFont typeface="Arial" panose="020B0604020202020204" pitchFamily="34" charset="0"/>
              <a:buChar char="•"/>
            </a:pPr>
            <a:r>
              <a:rPr lang="en-US" i="0" dirty="0"/>
              <a:t>1 (Doesn’t meet) – Student does not correctly explain the problem they needed to solve, does not display or demonstrate the turkey call they built, does not explain 1-2 ways why their model worked and 1-2 ways why their model did not work. Student does not circle the correct answers or fill in the blank correctly.</a:t>
            </a:r>
          </a:p>
        </p:txBody>
      </p:sp>
      <p:sp>
        <p:nvSpPr>
          <p:cNvPr id="4" name="Slide Number Placeholder 3">
            <a:extLst>
              <a:ext uri="{FF2B5EF4-FFF2-40B4-BE49-F238E27FC236}">
                <a16:creationId xmlns:a16="http://schemas.microsoft.com/office/drawing/2014/main" id="{934281FC-BD3A-75CA-F18F-67DD9E30E366}"/>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2339674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E507-CCCE-AE97-18B4-BB9AD1C79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46CB-D6D6-D58F-610F-1CE410412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4D34F-62E6-8AAD-05C6-0B8B17EB1535}"/>
              </a:ext>
            </a:extLst>
          </p:cNvPr>
          <p:cNvSpPr>
            <a:spLocks noGrp="1"/>
          </p:cNvSpPr>
          <p:nvPr>
            <p:ph type="body" idx="1"/>
          </p:nvPr>
        </p:nvSpPr>
        <p:spPr/>
        <p:txBody>
          <a:bodyPr/>
          <a:lstStyle/>
          <a:p>
            <a:r>
              <a:rPr lang="en-US" b="1" i="0" dirty="0"/>
              <a:t>Rubric:</a:t>
            </a:r>
            <a:endParaRPr lang="en-US" dirty="0"/>
          </a:p>
          <a:p>
            <a:pPr marL="171450" indent="-171450">
              <a:buFont typeface="Arial" panose="020B0604020202020204" pitchFamily="34" charset="0"/>
              <a:buChar char="•"/>
            </a:pPr>
            <a:r>
              <a:rPr lang="en-US" i="0" dirty="0"/>
              <a:t>3 (Exceeds) – Student correctly explains the problem they needed to solve, displays and demonstrates the turkey call they built, explains 1-2 ways why their model worked and 1-2 ways why their model did not work. Student circles the correct answers and fills in the blank correctly.</a:t>
            </a:r>
          </a:p>
          <a:p>
            <a:pPr marL="171450" indent="-171450">
              <a:buFont typeface="Arial" panose="020B0604020202020204" pitchFamily="34" charset="0"/>
              <a:buChar char="•"/>
            </a:pPr>
            <a:r>
              <a:rPr lang="en-US" i="0" dirty="0"/>
              <a:t>2 (Meets) – Student somewhat correctly explains the problem they needed to solve, somewhat displays and demonstrates the turkey call they built, somewhat explains 1-2 ways why their model worked and 1-2 ways why their model did not work. Student may circle one answer and/or may fill in the blank correctly.</a:t>
            </a:r>
          </a:p>
          <a:p>
            <a:pPr marL="171450" indent="-171450">
              <a:buFont typeface="Arial" panose="020B0604020202020204" pitchFamily="34" charset="0"/>
              <a:buChar char="•"/>
            </a:pPr>
            <a:r>
              <a:rPr lang="en-US" i="0" dirty="0"/>
              <a:t>1 (Doesn’t meet) – Student does not correctly explain the problem they needed to solve, does not display or demonstrate the turkey call they built, does not explain 1-2 ways why their model worked and 1-2 ways why their model did not work. Student does not circle the correct answers or fill in the blank correctly.</a:t>
            </a:r>
          </a:p>
        </p:txBody>
      </p:sp>
      <p:sp>
        <p:nvSpPr>
          <p:cNvPr id="4" name="Slide Number Placeholder 3">
            <a:extLst>
              <a:ext uri="{FF2B5EF4-FFF2-40B4-BE49-F238E27FC236}">
                <a16:creationId xmlns:a16="http://schemas.microsoft.com/office/drawing/2014/main" id="{6F34CCF3-CC38-8E40-C9CA-411A890BB3CC}"/>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306599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37B3E-545D-592E-D632-D4B4EEA9D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CEFD9-F477-315C-E3B6-CD0EFDB44B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40ED0-8A97-FB0A-AB2B-0869D3354FF7}"/>
              </a:ext>
            </a:extLst>
          </p:cNvPr>
          <p:cNvSpPr>
            <a:spLocks noGrp="1"/>
          </p:cNvSpPr>
          <p:nvPr>
            <p:ph type="body" idx="1"/>
          </p:nvPr>
        </p:nvSpPr>
        <p:spPr/>
        <p:txBody>
          <a:bodyPr/>
          <a:lstStyle/>
          <a:p>
            <a:r>
              <a:rPr lang="en-US" i="0" dirty="0"/>
              <a:t>Read the </a:t>
            </a:r>
            <a:r>
              <a:rPr lang="en-US" b="1" i="0" dirty="0"/>
              <a:t>Talk About It </a:t>
            </a:r>
            <a:r>
              <a:rPr lang="en-US" i="0" dirty="0"/>
              <a:t>and discuss the questions as a class.</a:t>
            </a:r>
          </a:p>
        </p:txBody>
      </p:sp>
      <p:sp>
        <p:nvSpPr>
          <p:cNvPr id="4" name="Slide Number Placeholder 3">
            <a:extLst>
              <a:ext uri="{FF2B5EF4-FFF2-40B4-BE49-F238E27FC236}">
                <a16:creationId xmlns:a16="http://schemas.microsoft.com/office/drawing/2014/main" id="{DE130A84-8C86-E4CE-F378-06BEA96A218E}"/>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74089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CF31B-28A7-AB8E-F11B-34CACBEA2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EE614-33EB-F668-A8E9-670CA8DB0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6F8A8-03F1-9D21-A5ED-F1C09F1E73F5}"/>
              </a:ext>
            </a:extLst>
          </p:cNvPr>
          <p:cNvSpPr>
            <a:spLocks noGrp="1"/>
          </p:cNvSpPr>
          <p:nvPr>
            <p:ph type="body" idx="1"/>
          </p:nvPr>
        </p:nvSpPr>
        <p:spPr/>
        <p:txBody>
          <a:bodyPr/>
          <a:lstStyle/>
          <a:p>
            <a:r>
              <a:rPr lang="en-US" i="0" dirty="0"/>
              <a:t>Take students outside to explore and practice making turkey sounds using the box call and slate call. You can reference the </a:t>
            </a:r>
            <a:r>
              <a:rPr lang="en-US" i="1" dirty="0"/>
              <a:t>How to Use Turkey Calls </a:t>
            </a:r>
            <a:r>
              <a:rPr lang="en-US" i="0" dirty="0"/>
              <a:t>videos from the MDC Teacher Portal.</a:t>
            </a:r>
          </a:p>
        </p:txBody>
      </p:sp>
      <p:sp>
        <p:nvSpPr>
          <p:cNvPr id="4" name="Slide Number Placeholder 3">
            <a:extLst>
              <a:ext uri="{FF2B5EF4-FFF2-40B4-BE49-F238E27FC236}">
                <a16:creationId xmlns:a16="http://schemas.microsoft.com/office/drawing/2014/main" id="{293E309A-EB55-C57C-9167-F2AAF005E6CC}"/>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93310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FC2A-A016-31D4-6DA1-BF289568D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CFB0B-6B99-38EE-E02D-415625FFE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72935-C319-3550-DA3C-3B2F08C23218}"/>
              </a:ext>
            </a:extLst>
          </p:cNvPr>
          <p:cNvSpPr>
            <a:spLocks noGrp="1"/>
          </p:cNvSpPr>
          <p:nvPr>
            <p:ph type="body" idx="1"/>
          </p:nvPr>
        </p:nvSpPr>
        <p:spPr/>
        <p:txBody>
          <a:bodyPr/>
          <a:lstStyle/>
          <a:p>
            <a:r>
              <a:rPr lang="en-US" dirty="0"/>
              <a:t>Animal in Picture: wild turkey</a:t>
            </a:r>
            <a:endParaRPr lang="en-US" i="0" dirty="0"/>
          </a:p>
        </p:txBody>
      </p:sp>
      <p:sp>
        <p:nvSpPr>
          <p:cNvPr id="4" name="Slide Number Placeholder 3">
            <a:extLst>
              <a:ext uri="{FF2B5EF4-FFF2-40B4-BE49-F238E27FC236}">
                <a16:creationId xmlns:a16="http://schemas.microsoft.com/office/drawing/2014/main" id="{60BC42CB-E3F9-F28B-8B19-DDCAE4170BA4}"/>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64808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1CF9-6CAC-98DE-F852-D12A1D841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57461-C001-A908-67BF-4F69AF343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781F0-FB1B-4636-A5BC-8A275BBCF6CF}"/>
              </a:ext>
            </a:extLst>
          </p:cNvPr>
          <p:cNvSpPr>
            <a:spLocks noGrp="1"/>
          </p:cNvSpPr>
          <p:nvPr>
            <p:ph type="body" idx="1"/>
          </p:nvPr>
        </p:nvSpPr>
        <p:spPr/>
        <p:txBody>
          <a:bodyPr/>
          <a:lstStyle/>
          <a:p>
            <a:r>
              <a:rPr lang="en-US" i="1" dirty="0"/>
              <a:t>Because we are turkey call engineers, let’s review the Engineering Design Process and walk through the engineering steps again. </a:t>
            </a:r>
            <a:r>
              <a:rPr lang="en-US" i="0" u="none" dirty="0"/>
              <a:t>Have students turn to </a:t>
            </a:r>
            <a:r>
              <a:rPr lang="en-US" b="1" i="0" u="none" dirty="0"/>
              <a:t>Seed Engineering: It’s a Process </a:t>
            </a:r>
            <a:r>
              <a:rPr lang="en-US" i="0" u="none" dirty="0"/>
              <a:t>in their student guides on page 33 and refer to the graphic. Students can also turn to </a:t>
            </a:r>
            <a:r>
              <a:rPr lang="en-US" b="1" i="0" u="none" dirty="0"/>
              <a:t>The Engineering Design Process </a:t>
            </a:r>
            <a:r>
              <a:rPr lang="en-US" i="0" u="none" dirty="0"/>
              <a:t>on Page 34. </a:t>
            </a:r>
            <a:r>
              <a:rPr lang="en-US" b="1" i="0" u="none" dirty="0"/>
              <a:t>What is the question we are asking or the problem we are trying to solve? </a:t>
            </a:r>
            <a:r>
              <a:rPr lang="en-US" i="0" u="none" dirty="0"/>
              <a:t>(How do I build a turkey call that makes different turkey sounds?).</a:t>
            </a:r>
            <a:endParaRPr lang="en-US" i="1" dirty="0"/>
          </a:p>
        </p:txBody>
      </p:sp>
      <p:sp>
        <p:nvSpPr>
          <p:cNvPr id="4" name="Slide Number Placeholder 3">
            <a:extLst>
              <a:ext uri="{FF2B5EF4-FFF2-40B4-BE49-F238E27FC236}">
                <a16:creationId xmlns:a16="http://schemas.microsoft.com/office/drawing/2014/main" id="{43731BB7-B583-14D1-E2EC-A97841C3EB7B}"/>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66657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AF98-0D6E-5253-16A8-7313C6329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84EF2-13C2-B043-8AAB-E2B27C953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017FF-3FF1-57FE-BF03-EF0B3613A241}"/>
              </a:ext>
            </a:extLst>
          </p:cNvPr>
          <p:cNvSpPr>
            <a:spLocks noGrp="1"/>
          </p:cNvSpPr>
          <p:nvPr>
            <p:ph type="body" idx="1"/>
          </p:nvPr>
        </p:nvSpPr>
        <p:spPr/>
        <p:txBody>
          <a:bodyPr/>
          <a:lstStyle/>
          <a:p>
            <a:r>
              <a:rPr lang="en-US" i="1" dirty="0"/>
              <a:t>Let’s move to the next part of the Engineering Design Process and think and imagine our ideas first. We will write our ideas on the board. </a:t>
            </a:r>
            <a:r>
              <a:rPr lang="en-US" b="0" i="0" dirty="0"/>
              <a:t>Create a class list on the board of student ideas.</a:t>
            </a:r>
          </a:p>
        </p:txBody>
      </p:sp>
      <p:sp>
        <p:nvSpPr>
          <p:cNvPr id="4" name="Slide Number Placeholder 3">
            <a:extLst>
              <a:ext uri="{FF2B5EF4-FFF2-40B4-BE49-F238E27FC236}">
                <a16:creationId xmlns:a16="http://schemas.microsoft.com/office/drawing/2014/main" id="{19CE19C2-67E7-0D28-4470-30D23971B99F}"/>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94519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061B1-BFDF-277C-31AA-1B2C3C27E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08664-C30C-831E-C302-D912B5D04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8D8DB-E622-93C8-5F4D-4DDAD305D3F9}"/>
              </a:ext>
            </a:extLst>
          </p:cNvPr>
          <p:cNvSpPr>
            <a:spLocks noGrp="1"/>
          </p:cNvSpPr>
          <p:nvPr>
            <p:ph type="body" idx="1"/>
          </p:nvPr>
        </p:nvSpPr>
        <p:spPr/>
        <p:txBody>
          <a:bodyPr/>
          <a:lstStyle/>
          <a:p>
            <a:endParaRPr lang="en-US" b="0" i="0" dirty="0"/>
          </a:p>
        </p:txBody>
      </p:sp>
      <p:sp>
        <p:nvSpPr>
          <p:cNvPr id="4" name="Slide Number Placeholder 3">
            <a:extLst>
              <a:ext uri="{FF2B5EF4-FFF2-40B4-BE49-F238E27FC236}">
                <a16:creationId xmlns:a16="http://schemas.microsoft.com/office/drawing/2014/main" id="{B346B6E4-5CAD-16BF-1E99-215B064221B7}"/>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1751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325B-C2E8-AE43-392A-35BBC49EED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1ABDC-6FA5-E809-0699-0B9213971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ED98EA-2FEE-1B65-53CD-5F963C3B3DA4}"/>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5" name="Footer Placeholder 4">
            <a:extLst>
              <a:ext uri="{FF2B5EF4-FFF2-40B4-BE49-F238E27FC236}">
                <a16:creationId xmlns:a16="http://schemas.microsoft.com/office/drawing/2014/main" id="{CFD2DA7B-7582-8EE8-5E61-3F28D63D3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FB81-DA85-F0EF-6092-2D9AB5D05887}"/>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81319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1945-409C-AC94-68EA-8DBD632232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676F9D-862D-4AE7-8036-88DB6E6CF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1FA18-6630-0494-9F2C-7032A5E9EF56}"/>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5" name="Footer Placeholder 4">
            <a:extLst>
              <a:ext uri="{FF2B5EF4-FFF2-40B4-BE49-F238E27FC236}">
                <a16:creationId xmlns:a16="http://schemas.microsoft.com/office/drawing/2014/main" id="{90321EB4-8F1D-B703-DCA5-7CA5860AD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BE319-D77D-51CD-3BCF-61DB96E56AD5}"/>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222898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64D04-C3A0-CA28-1E06-ECE5CBD455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9BF240-63E6-A034-A9C3-D631264B16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02353-3526-B56A-080B-4254DEBADC9D}"/>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5" name="Footer Placeholder 4">
            <a:extLst>
              <a:ext uri="{FF2B5EF4-FFF2-40B4-BE49-F238E27FC236}">
                <a16:creationId xmlns:a16="http://schemas.microsoft.com/office/drawing/2014/main" id="{3092BCBE-BDBE-D49F-D067-A185D389A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2CB66-2669-36F1-93A1-3E142B1DDC61}"/>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273921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8D08-7D2F-2248-20F6-0DF20A3BB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BC531-5D4A-B0CB-1046-7346FE491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0203D-2559-3897-8867-9E6ADD9D5891}"/>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5" name="Footer Placeholder 4">
            <a:extLst>
              <a:ext uri="{FF2B5EF4-FFF2-40B4-BE49-F238E27FC236}">
                <a16:creationId xmlns:a16="http://schemas.microsoft.com/office/drawing/2014/main" id="{F987B5C7-E2EA-3726-8572-EB7032AAE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533F3-6545-98D9-506D-DC19DDDED47A}"/>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22176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C11D-E1A3-CFF0-26CA-ECFFB9ABA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E28F8-7722-97BB-2820-AD9AC38006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F4810-44A6-12BA-1B4F-8AD9173F57B6}"/>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5" name="Footer Placeholder 4">
            <a:extLst>
              <a:ext uri="{FF2B5EF4-FFF2-40B4-BE49-F238E27FC236}">
                <a16:creationId xmlns:a16="http://schemas.microsoft.com/office/drawing/2014/main" id="{0CD01B63-80A4-74EF-7961-C1BEE5704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10602-9B0E-ABB7-5E26-1654BFFCA5B5}"/>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55235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2765-9A80-53E7-AED0-434771696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B4C60-1637-D332-3FA4-D368B1F2A0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60FF5-A0AB-C40A-7FC7-A1011E1491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1C4B-5C93-0681-4919-EC835FFD8EB1}"/>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6" name="Footer Placeholder 5">
            <a:extLst>
              <a:ext uri="{FF2B5EF4-FFF2-40B4-BE49-F238E27FC236}">
                <a16:creationId xmlns:a16="http://schemas.microsoft.com/office/drawing/2014/main" id="{6D2A8DE6-B97F-B51D-DBA7-51F963DA5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70F70-7D5B-F2AC-08D0-E4DEE5D4B5A8}"/>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343137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69EC-463E-0D50-0D03-5C030A25F3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938623-E3FD-3EB7-070D-33EE3A17A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A1474-5E4E-10F9-827F-75EC1C90E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C2218-C09B-895F-ED1D-C6CAC3F63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942525-EB92-10B4-04FF-2A6203644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532A41-02D3-35E3-2E4E-62C515E63611}"/>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8" name="Footer Placeholder 7">
            <a:extLst>
              <a:ext uri="{FF2B5EF4-FFF2-40B4-BE49-F238E27FC236}">
                <a16:creationId xmlns:a16="http://schemas.microsoft.com/office/drawing/2014/main" id="{E4D6B0C2-62A6-E895-E2F2-C8B72C09C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E08A9-0D4B-EB2B-707D-A0B43A33B0D4}"/>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330104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33BA-1950-49BC-19A8-9DFEDFE084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16D0B3-6897-3DE4-A8CA-A2D90B1B678F}"/>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4" name="Footer Placeholder 3">
            <a:extLst>
              <a:ext uri="{FF2B5EF4-FFF2-40B4-BE49-F238E27FC236}">
                <a16:creationId xmlns:a16="http://schemas.microsoft.com/office/drawing/2014/main" id="{1BAD5F5E-3505-9565-D253-AFAC3774F7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EE9186-0DDF-0A3A-6779-7B6C7ADE7692}"/>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68686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71310-45CC-339B-02B7-D6E231B00AF4}"/>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3" name="Footer Placeholder 2">
            <a:extLst>
              <a:ext uri="{FF2B5EF4-FFF2-40B4-BE49-F238E27FC236}">
                <a16:creationId xmlns:a16="http://schemas.microsoft.com/office/drawing/2014/main" id="{0ABA4DE4-4974-6F44-8909-91BECACCD1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3937B3-FDC7-BB1B-33E6-185C8BDD6B01}"/>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31552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3C01-7E2D-302A-3EE8-0E7B61E96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02C82-FCF2-F906-C102-D9D7128D88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F497A-25FF-F340-41E0-47667272F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D103A-F4F7-800F-737A-C535B47BC8F3}"/>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6" name="Footer Placeholder 5">
            <a:extLst>
              <a:ext uri="{FF2B5EF4-FFF2-40B4-BE49-F238E27FC236}">
                <a16:creationId xmlns:a16="http://schemas.microsoft.com/office/drawing/2014/main" id="{86C807EB-5EA3-2C64-DD99-BAC96D7CB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5000C-0E0E-EBC7-2388-1DC1F0BD7B61}"/>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368669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E1F4-07F0-424C-9F4E-B1DCBECD2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9C1F27-68CE-EB0F-A64E-1C090125F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E529A7-A90B-785A-6F2F-EA055E56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CC5B8-AA00-0E90-0E61-441C28504E8E}"/>
              </a:ext>
            </a:extLst>
          </p:cNvPr>
          <p:cNvSpPr>
            <a:spLocks noGrp="1"/>
          </p:cNvSpPr>
          <p:nvPr>
            <p:ph type="dt" sz="half" idx="10"/>
          </p:nvPr>
        </p:nvSpPr>
        <p:spPr/>
        <p:txBody>
          <a:bodyPr/>
          <a:lstStyle/>
          <a:p>
            <a:fld id="{75DDE3F7-7863-4F51-A505-4482ACB0CB71}" type="datetimeFigureOut">
              <a:rPr lang="en-US" smtClean="0"/>
              <a:t>8/27/2025</a:t>
            </a:fld>
            <a:endParaRPr lang="en-US"/>
          </a:p>
        </p:txBody>
      </p:sp>
      <p:sp>
        <p:nvSpPr>
          <p:cNvPr id="6" name="Footer Placeholder 5">
            <a:extLst>
              <a:ext uri="{FF2B5EF4-FFF2-40B4-BE49-F238E27FC236}">
                <a16:creationId xmlns:a16="http://schemas.microsoft.com/office/drawing/2014/main" id="{47B7FF99-F910-3EEC-299F-0915B29DB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889F4-8F22-30A7-D56F-D62ED34D8EFE}"/>
              </a:ext>
            </a:extLst>
          </p:cNvPr>
          <p:cNvSpPr>
            <a:spLocks noGrp="1"/>
          </p:cNvSpPr>
          <p:nvPr>
            <p:ph type="sldNum" sz="quarter" idx="12"/>
          </p:nvPr>
        </p:nvSpPr>
        <p:spPr/>
        <p:txBody>
          <a:bodyPr/>
          <a:lstStyle/>
          <a:p>
            <a:fld id="{AB9C900C-051C-4B46-AF7E-181B13A47338}" type="slidenum">
              <a:rPr lang="en-US" smtClean="0"/>
              <a:t>‹#›</a:t>
            </a:fld>
            <a:endParaRPr lang="en-US"/>
          </a:p>
        </p:txBody>
      </p:sp>
    </p:spTree>
    <p:extLst>
      <p:ext uri="{BB962C8B-B14F-4D97-AF65-F5344CB8AC3E}">
        <p14:creationId xmlns:p14="http://schemas.microsoft.com/office/powerpoint/2010/main" val="40132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4C9B7-A702-CC39-9454-AADA3DDA9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680EFC-8EF0-F97A-6515-1EE8E6DCE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9E00-5DA8-5D66-A4E1-2D75A6EA5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DDE3F7-7863-4F51-A505-4482ACB0CB71}" type="datetimeFigureOut">
              <a:rPr lang="en-US" smtClean="0"/>
              <a:t>8/27/2025</a:t>
            </a:fld>
            <a:endParaRPr lang="en-US"/>
          </a:p>
        </p:txBody>
      </p:sp>
      <p:sp>
        <p:nvSpPr>
          <p:cNvPr id="5" name="Footer Placeholder 4">
            <a:extLst>
              <a:ext uri="{FF2B5EF4-FFF2-40B4-BE49-F238E27FC236}">
                <a16:creationId xmlns:a16="http://schemas.microsoft.com/office/drawing/2014/main" id="{A5170053-CB87-26F9-CA06-493E284B9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BFF77C-8762-3FF8-4B05-2F0201B37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9C900C-051C-4B46-AF7E-181B13A47338}" type="slidenum">
              <a:rPr lang="en-US" smtClean="0"/>
              <a:t>‹#›</a:t>
            </a:fld>
            <a:endParaRPr lang="en-US"/>
          </a:p>
        </p:txBody>
      </p:sp>
    </p:spTree>
    <p:extLst>
      <p:ext uri="{BB962C8B-B14F-4D97-AF65-F5344CB8AC3E}">
        <p14:creationId xmlns:p14="http://schemas.microsoft.com/office/powerpoint/2010/main" val="385978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8f5W8z_BtJ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8f5W8z_BtJU"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s://education.mdc.mo.gov/sites/default/files/2025-04/3A%20Talking%20Turkey%20Xplor%20Article%20%281%29.pdf" TargetMode="Externa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ab8ZGc-KMXw"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youtu.be/vIFfTPlI7R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ECAA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D88B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184030" y="3468908"/>
            <a:ext cx="739718" cy="3350130"/>
          </a:xfrm>
          <a:prstGeom prst="snip2Same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3A: Turkey Yelpers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C81E8-B52C-41EF-FC38-A314EB345F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733875-C998-8C3F-71C2-E8BA301EDC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27F652B-7AB4-8F58-CF04-BEA2B2FE7F4C}"/>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0A3BB4E1-57E5-94D4-21E5-4538F322AA5E}"/>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4067AE5F-C8D0-6900-BE98-F406B96AB6C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F20BED-682F-7A29-C579-94622393FA1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FD89DCCF-DBDD-ABD3-D37B-A75BB7B9EAEE}"/>
              </a:ext>
            </a:extLst>
          </p:cNvPr>
          <p:cNvSpPr txBox="1"/>
          <p:nvPr/>
        </p:nvSpPr>
        <p:spPr>
          <a:xfrm>
            <a:off x="647206" y="946240"/>
            <a:ext cx="10897588" cy="4401205"/>
          </a:xfrm>
          <a:prstGeom prst="rect">
            <a:avLst/>
          </a:prstGeom>
          <a:noFill/>
        </p:spPr>
        <p:txBody>
          <a:bodyPr wrap="square">
            <a:spAutoFit/>
          </a:bodyPr>
          <a:lstStyle/>
          <a:p>
            <a:pPr algn="ctr"/>
            <a:r>
              <a:rPr lang="en-US" sz="4000" dirty="0">
                <a:latin typeface="Avenir Next LT Pro" panose="020B0504020202020204" pitchFamily="34" charset="0"/>
              </a:rPr>
              <a:t>How can you make sounds with these call?</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What is the movement we are making with the box call?</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What is the movement we are making with the slate call?</a:t>
            </a:r>
          </a:p>
        </p:txBody>
      </p:sp>
    </p:spTree>
    <p:extLst>
      <p:ext uri="{BB962C8B-B14F-4D97-AF65-F5344CB8AC3E}">
        <p14:creationId xmlns:p14="http://schemas.microsoft.com/office/powerpoint/2010/main" val="163151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90C8C-0539-1901-ED05-D9A7BFAF9B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32A939-0B9F-4FE1-B334-44D5285F6C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098E487-F590-FA11-DB6B-07642D18D028}"/>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D9751C7A-3220-B82C-AF42-34515A5BFBE5}"/>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D99A9AC9-A46C-872D-91B9-F91FBE8ADCF3}"/>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EB368F-61F0-6ACE-4AE7-6121F68C016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7" name="TextBox 6">
            <a:extLst>
              <a:ext uri="{FF2B5EF4-FFF2-40B4-BE49-F238E27FC236}">
                <a16:creationId xmlns:a16="http://schemas.microsoft.com/office/drawing/2014/main" id="{8BE90294-F100-CA30-88F2-34F2FFE7679E}"/>
              </a:ext>
            </a:extLst>
          </p:cNvPr>
          <p:cNvSpPr txBox="1"/>
          <p:nvPr/>
        </p:nvSpPr>
        <p:spPr>
          <a:xfrm>
            <a:off x="1379756" y="1594215"/>
            <a:ext cx="9432488" cy="3046988"/>
          </a:xfrm>
          <a:prstGeom prst="rect">
            <a:avLst/>
          </a:prstGeom>
          <a:noFill/>
        </p:spPr>
        <p:txBody>
          <a:bodyPr wrap="square">
            <a:spAutoFit/>
          </a:bodyPr>
          <a:lstStyle/>
          <a:p>
            <a:pPr algn="ctr"/>
            <a:r>
              <a:rPr lang="en-US" sz="4800" dirty="0">
                <a:latin typeface="Avenir Next LT Pro" panose="020B0504020202020204" pitchFamily="34" charset="0"/>
              </a:rPr>
              <a:t>Rest your fingertips on your throat.</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Say something out loud or hum.</a:t>
            </a:r>
          </a:p>
        </p:txBody>
      </p:sp>
    </p:spTree>
    <p:extLst>
      <p:ext uri="{BB962C8B-B14F-4D97-AF65-F5344CB8AC3E}">
        <p14:creationId xmlns:p14="http://schemas.microsoft.com/office/powerpoint/2010/main" val="294682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F8578-BE1E-0375-5A4C-9A116F21C3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7F2F0A-8178-8330-29D7-250902B271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2ED30D-9BBC-23F4-DDAE-41CD0A3454C4}"/>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8FCD1B2A-F20B-D7FC-811D-EBE60AFACA10}"/>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1BA1CD67-80BF-3E1A-3A02-190E7AE26920}"/>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F1661E-835E-8926-E47D-26536076F06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7" name="TextBox 6">
            <a:extLst>
              <a:ext uri="{FF2B5EF4-FFF2-40B4-BE49-F238E27FC236}">
                <a16:creationId xmlns:a16="http://schemas.microsoft.com/office/drawing/2014/main" id="{60D22F06-31FA-8C73-11C4-67732561C508}"/>
              </a:ext>
            </a:extLst>
          </p:cNvPr>
          <p:cNvSpPr txBox="1"/>
          <p:nvPr/>
        </p:nvSpPr>
        <p:spPr>
          <a:xfrm>
            <a:off x="1379756" y="2598003"/>
            <a:ext cx="9432488" cy="830997"/>
          </a:xfrm>
          <a:prstGeom prst="rect">
            <a:avLst/>
          </a:prstGeom>
          <a:noFill/>
        </p:spPr>
        <p:txBody>
          <a:bodyPr wrap="square">
            <a:spAutoFit/>
          </a:bodyPr>
          <a:lstStyle/>
          <a:p>
            <a:pPr algn="ctr"/>
            <a:r>
              <a:rPr lang="en-US" sz="4800" dirty="0">
                <a:latin typeface="Avenir Next LT Pro" panose="020B0504020202020204" pitchFamily="34" charset="0"/>
              </a:rPr>
              <a:t>What do you feel?</a:t>
            </a:r>
          </a:p>
        </p:txBody>
      </p:sp>
    </p:spTree>
    <p:extLst>
      <p:ext uri="{BB962C8B-B14F-4D97-AF65-F5344CB8AC3E}">
        <p14:creationId xmlns:p14="http://schemas.microsoft.com/office/powerpoint/2010/main" val="1034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2E77-AA99-B7C6-F7EB-EF3D2A7DC7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A68E7A-E2F5-695A-D21D-E119C0EA97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10989E5-ABF7-F2DC-75F4-F3F3F7DF9378}"/>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0FFFE4D2-CC90-A1FE-5224-A774E2245258}"/>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EBF11243-93C4-AB4C-F503-2BF0ADECFFA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0F6E1E-8AA9-0488-9E3F-3FD0925CE83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7" name="TextBox 6">
            <a:extLst>
              <a:ext uri="{FF2B5EF4-FFF2-40B4-BE49-F238E27FC236}">
                <a16:creationId xmlns:a16="http://schemas.microsoft.com/office/drawing/2014/main" id="{DA066F33-651A-3CC0-4823-75BA2BE61DE6}"/>
              </a:ext>
            </a:extLst>
          </p:cNvPr>
          <p:cNvSpPr txBox="1"/>
          <p:nvPr/>
        </p:nvSpPr>
        <p:spPr>
          <a:xfrm>
            <a:off x="1379756" y="1258945"/>
            <a:ext cx="9432488" cy="3785652"/>
          </a:xfrm>
          <a:prstGeom prst="rect">
            <a:avLst/>
          </a:prstGeom>
          <a:noFill/>
        </p:spPr>
        <p:txBody>
          <a:bodyPr wrap="square">
            <a:spAutoFit/>
          </a:bodyPr>
          <a:lstStyle/>
          <a:p>
            <a:pPr algn="ctr"/>
            <a:r>
              <a:rPr lang="en-US" sz="4800" dirty="0">
                <a:latin typeface="Avenir Next LT Pro" panose="020B0504020202020204" pitchFamily="34" charset="0"/>
              </a:rPr>
              <a:t>Now put your fingertips on your throat and whisper.</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Did you feel </a:t>
            </a:r>
            <a:r>
              <a:rPr lang="en-US" sz="4800" b="1" dirty="0">
                <a:latin typeface="Avenir Next LT Pro" panose="020B0504020202020204" pitchFamily="34" charset="0"/>
              </a:rPr>
              <a:t>vibrations</a:t>
            </a:r>
            <a:r>
              <a:rPr lang="en-US" sz="4800" dirty="0">
                <a:latin typeface="Avenir Next LT Pro" panose="020B0504020202020204" pitchFamily="34" charset="0"/>
              </a:rPr>
              <a:t>? Why or why not?</a:t>
            </a:r>
          </a:p>
        </p:txBody>
      </p:sp>
    </p:spTree>
    <p:extLst>
      <p:ext uri="{BB962C8B-B14F-4D97-AF65-F5344CB8AC3E}">
        <p14:creationId xmlns:p14="http://schemas.microsoft.com/office/powerpoint/2010/main" val="326364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3821C-7176-E8C0-BB39-533D04C048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04BCFE-A49E-7A18-FD16-224271D3B9D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5DA1CE-4152-24F5-7DDC-4BB7B1993CEE}"/>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9734DCFA-5ACD-F7EA-1AD2-A9E6DD452926}"/>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CD3AFA28-0993-F902-A092-5FE4F3C85CC6}"/>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0B4A84-20C1-3C61-D878-21D7FAAE30C7}"/>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7" name="TextBox 6">
            <a:extLst>
              <a:ext uri="{FF2B5EF4-FFF2-40B4-BE49-F238E27FC236}">
                <a16:creationId xmlns:a16="http://schemas.microsoft.com/office/drawing/2014/main" id="{B2FDC6BF-5234-1D29-E273-BDA1C38A0995}"/>
              </a:ext>
            </a:extLst>
          </p:cNvPr>
          <p:cNvSpPr txBox="1"/>
          <p:nvPr/>
        </p:nvSpPr>
        <p:spPr>
          <a:xfrm>
            <a:off x="3960724" y="1357703"/>
            <a:ext cx="8129714" cy="4524315"/>
          </a:xfrm>
          <a:prstGeom prst="rect">
            <a:avLst/>
          </a:prstGeom>
          <a:noFill/>
        </p:spPr>
        <p:txBody>
          <a:bodyPr wrap="square" lIns="91440" tIns="45720" rIns="91440" bIns="45720" anchor="t">
            <a:spAutoFit/>
          </a:bodyPr>
          <a:lstStyle/>
          <a:p>
            <a:pPr algn="ctr"/>
            <a:r>
              <a:rPr lang="en-US" sz="4800" dirty="0">
                <a:latin typeface="Avenir Next LT Pro"/>
              </a:rPr>
              <a:t>How does the shape of the call help the sound to travel?</a:t>
            </a:r>
          </a:p>
          <a:p>
            <a:pPr algn="ctr"/>
            <a:endParaRPr lang="en-US" sz="4800" dirty="0">
              <a:latin typeface="Avenir Next LT Pro"/>
            </a:endParaRPr>
          </a:p>
          <a:p>
            <a:pPr algn="ctr"/>
            <a:r>
              <a:rPr lang="en-US" sz="4800" dirty="0">
                <a:latin typeface="Avenir Next LT Pro"/>
              </a:rPr>
              <a:t>What is the difference in sound? </a:t>
            </a:r>
          </a:p>
        </p:txBody>
      </p:sp>
      <p:pic>
        <p:nvPicPr>
          <p:cNvPr id="10" name="Picture 9">
            <a:extLst>
              <a:ext uri="{FF2B5EF4-FFF2-40B4-BE49-F238E27FC236}">
                <a16:creationId xmlns:a16="http://schemas.microsoft.com/office/drawing/2014/main" id="{11C0A4E6-8099-2EEC-35BC-445BC2D79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 y="2368806"/>
            <a:ext cx="4276111" cy="3152776"/>
          </a:xfrm>
          <a:prstGeom prst="rect">
            <a:avLst/>
          </a:prstGeom>
        </p:spPr>
      </p:pic>
    </p:spTree>
    <p:extLst>
      <p:ext uri="{BB962C8B-B14F-4D97-AF65-F5344CB8AC3E}">
        <p14:creationId xmlns:p14="http://schemas.microsoft.com/office/powerpoint/2010/main" val="39612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B0FE7-F82F-C140-27A1-6B807A9F40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026036-D1CE-2F5D-B2A8-90F149559AB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111396B-A14A-30B4-19F4-D752B2CBCDF2}"/>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ABD9C089-57BB-6C1C-FE90-A85122903A1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4F928A85-B87D-B849-D51D-66AB79EE8BD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5C2604E-897E-A322-8048-8AE24D43529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7" name="TextBox 6">
            <a:extLst>
              <a:ext uri="{FF2B5EF4-FFF2-40B4-BE49-F238E27FC236}">
                <a16:creationId xmlns:a16="http://schemas.microsoft.com/office/drawing/2014/main" id="{2AA6B982-909E-38BD-3BED-0674F63D8D6A}"/>
              </a:ext>
            </a:extLst>
          </p:cNvPr>
          <p:cNvSpPr txBox="1"/>
          <p:nvPr/>
        </p:nvSpPr>
        <p:spPr>
          <a:xfrm>
            <a:off x="3960724" y="1910768"/>
            <a:ext cx="8129714" cy="4524315"/>
          </a:xfrm>
          <a:prstGeom prst="rect">
            <a:avLst/>
          </a:prstGeom>
          <a:noFill/>
        </p:spPr>
        <p:txBody>
          <a:bodyPr wrap="square" lIns="91440" tIns="45720" rIns="91440" bIns="45720" anchor="t">
            <a:spAutoFit/>
          </a:bodyPr>
          <a:lstStyle/>
          <a:p>
            <a:pPr algn="ctr"/>
            <a:r>
              <a:rPr lang="en-US" sz="4800" dirty="0">
                <a:latin typeface="Avenir Next LT Pro"/>
              </a:rPr>
              <a:t>Why does the shape of our hands around our mouth help the sound to travel further? </a:t>
            </a:r>
          </a:p>
          <a:p>
            <a:pPr algn="ctr"/>
            <a:endParaRPr lang="en-US" sz="4800" dirty="0">
              <a:latin typeface="Avenir Next LT Pro"/>
            </a:endParaRPr>
          </a:p>
          <a:p>
            <a:pPr algn="ctr"/>
            <a:endParaRPr lang="en-US" sz="4800" dirty="0">
              <a:latin typeface="Avenir Next LT Pro"/>
            </a:endParaRPr>
          </a:p>
        </p:txBody>
      </p:sp>
      <p:pic>
        <p:nvPicPr>
          <p:cNvPr id="10" name="Picture 9">
            <a:extLst>
              <a:ext uri="{FF2B5EF4-FFF2-40B4-BE49-F238E27FC236}">
                <a16:creationId xmlns:a16="http://schemas.microsoft.com/office/drawing/2014/main" id="{3B9B27AF-7C99-D0FD-5635-AC6DAAD5F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 y="1914064"/>
            <a:ext cx="4276111" cy="3152776"/>
          </a:xfrm>
          <a:prstGeom prst="rect">
            <a:avLst/>
          </a:prstGeom>
        </p:spPr>
      </p:pic>
    </p:spTree>
    <p:extLst>
      <p:ext uri="{BB962C8B-B14F-4D97-AF65-F5344CB8AC3E}">
        <p14:creationId xmlns:p14="http://schemas.microsoft.com/office/powerpoint/2010/main" val="368423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5AA3F-15BC-F27B-AAC2-8F69844E71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E24112-390F-50E1-EBAC-C721290921C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3C79C83-5CDF-C146-0F08-0D406DEBCE0A}"/>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6CBA09AF-B0D8-520B-6318-4603EBD31BB5}"/>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D9F82C7C-AE5A-96A7-86D1-9C5348E313C1}"/>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19B419-4FD6-15D1-C763-AA9A2AB5B1A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7" name="TextBox 6">
            <a:extLst>
              <a:ext uri="{FF2B5EF4-FFF2-40B4-BE49-F238E27FC236}">
                <a16:creationId xmlns:a16="http://schemas.microsoft.com/office/drawing/2014/main" id="{95F827A5-4FA3-30FD-4544-40153E8163E9}"/>
              </a:ext>
            </a:extLst>
          </p:cNvPr>
          <p:cNvSpPr txBox="1"/>
          <p:nvPr/>
        </p:nvSpPr>
        <p:spPr>
          <a:xfrm>
            <a:off x="594797" y="743188"/>
            <a:ext cx="10510793" cy="1569660"/>
          </a:xfrm>
          <a:prstGeom prst="rect">
            <a:avLst/>
          </a:prstGeom>
          <a:noFill/>
        </p:spPr>
        <p:txBody>
          <a:bodyPr wrap="square">
            <a:spAutoFit/>
          </a:bodyPr>
          <a:lstStyle/>
          <a:p>
            <a:pPr algn="ctr"/>
            <a:r>
              <a:rPr lang="en-US" sz="4800" dirty="0">
                <a:latin typeface="Avenir Next LT Pro" panose="020B0504020202020204" pitchFamily="34" charset="0"/>
              </a:rPr>
              <a:t>How are these shaped to help the sound travel?</a:t>
            </a:r>
          </a:p>
        </p:txBody>
      </p:sp>
      <p:pic>
        <p:nvPicPr>
          <p:cNvPr id="10" name="Picture 9">
            <a:extLst>
              <a:ext uri="{FF2B5EF4-FFF2-40B4-BE49-F238E27FC236}">
                <a16:creationId xmlns:a16="http://schemas.microsoft.com/office/drawing/2014/main" id="{0B17617C-3B03-6A62-F38F-B6D995289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90" y="2811258"/>
            <a:ext cx="4276111" cy="3152776"/>
          </a:xfrm>
          <a:prstGeom prst="rect">
            <a:avLst/>
          </a:prstGeom>
        </p:spPr>
      </p:pic>
      <p:pic>
        <p:nvPicPr>
          <p:cNvPr id="12" name="Picture 11">
            <a:extLst>
              <a:ext uri="{FF2B5EF4-FFF2-40B4-BE49-F238E27FC236}">
                <a16:creationId xmlns:a16="http://schemas.microsoft.com/office/drawing/2014/main" id="{4320A12D-745C-68D9-54C4-FB9DEC7AD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064" y="2892529"/>
            <a:ext cx="3060903" cy="2965653"/>
          </a:xfrm>
          <a:prstGeom prst="rect">
            <a:avLst/>
          </a:prstGeom>
        </p:spPr>
      </p:pic>
    </p:spTree>
    <p:extLst>
      <p:ext uri="{BB962C8B-B14F-4D97-AF65-F5344CB8AC3E}">
        <p14:creationId xmlns:p14="http://schemas.microsoft.com/office/powerpoint/2010/main" val="424278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3209F-F038-C32C-05BD-9C3D1E842A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451425-DCC7-CFB3-AF48-28F68FCDB1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BDD46AD-49D8-BC93-599D-AF9EDFA95085}"/>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059C2DB6-3892-5461-DF9E-9546375B8BF5}"/>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95DDD31E-1B20-2DC3-BD4C-F663F6AC639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2423FA-C00F-1CAD-11E6-28976970B98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pic>
        <p:nvPicPr>
          <p:cNvPr id="8" name="Picture 7" descr="Text&#10;&#10;AI-generated content may be incorrect.">
            <a:extLst>
              <a:ext uri="{FF2B5EF4-FFF2-40B4-BE49-F238E27FC236}">
                <a16:creationId xmlns:a16="http://schemas.microsoft.com/office/drawing/2014/main" id="{2DA36A75-6456-6D14-A87B-EEC51C9CCB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9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B110375A-69AE-C46E-1696-FB0F4EC0E92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86516" y="85145"/>
            <a:ext cx="1194816" cy="1205896"/>
          </a:xfrm>
          <a:prstGeom prst="rect">
            <a:avLst/>
          </a:prstGeom>
        </p:spPr>
      </p:pic>
      <p:sp>
        <p:nvSpPr>
          <p:cNvPr id="11" name="TextBox 10">
            <a:extLst>
              <a:ext uri="{FF2B5EF4-FFF2-40B4-BE49-F238E27FC236}">
                <a16:creationId xmlns:a16="http://schemas.microsoft.com/office/drawing/2014/main" id="{A366849A-75FD-CF77-ECD5-FBA1BADFDBF6}"/>
              </a:ext>
            </a:extLst>
          </p:cNvPr>
          <p:cNvSpPr txBox="1"/>
          <p:nvPr/>
        </p:nvSpPr>
        <p:spPr>
          <a:xfrm>
            <a:off x="4645152" y="329648"/>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The Sounds of Turkeys</a:t>
            </a:r>
          </a:p>
        </p:txBody>
      </p:sp>
      <p:sp>
        <p:nvSpPr>
          <p:cNvPr id="3" name="TextBox 2">
            <a:extLst>
              <a:ext uri="{FF2B5EF4-FFF2-40B4-BE49-F238E27FC236}">
                <a16:creationId xmlns:a16="http://schemas.microsoft.com/office/drawing/2014/main" id="{4C454B36-0888-52E7-023B-535ED86896AF}"/>
              </a:ext>
            </a:extLst>
          </p:cNvPr>
          <p:cNvSpPr txBox="1"/>
          <p:nvPr/>
        </p:nvSpPr>
        <p:spPr>
          <a:xfrm>
            <a:off x="4964461" y="1812943"/>
            <a:ext cx="7142195" cy="3970318"/>
          </a:xfrm>
          <a:prstGeom prst="rect">
            <a:avLst/>
          </a:prstGeom>
          <a:noFill/>
        </p:spPr>
        <p:txBody>
          <a:bodyPr wrap="square" lIns="91440" tIns="45720" rIns="91440" bIns="45720" anchor="t">
            <a:spAutoFit/>
          </a:bodyPr>
          <a:lstStyle/>
          <a:p>
            <a:r>
              <a:rPr lang="en-US" sz="3600" b="1" dirty="0">
                <a:latin typeface="Avenir Next LT Pro"/>
              </a:rPr>
              <a:t>Sound</a:t>
            </a:r>
            <a:r>
              <a:rPr lang="en-US" sz="3600" dirty="0">
                <a:latin typeface="Avenir Next LT Pro"/>
              </a:rPr>
              <a:t> is created when something vibrates. It starts with a movement. Try clapping your hands together or tap on your desk with your finger. This movement makes that thing vibrate. </a:t>
            </a:r>
          </a:p>
        </p:txBody>
      </p:sp>
    </p:spTree>
    <p:extLst>
      <p:ext uri="{BB962C8B-B14F-4D97-AF65-F5344CB8AC3E}">
        <p14:creationId xmlns:p14="http://schemas.microsoft.com/office/powerpoint/2010/main" val="242184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E09D-1E50-0955-AFB3-CDA7D901CF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C5642F-F6CB-BEEC-10C4-6CBF287FA3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D0809F-6787-FF5C-EF5D-D93B9A29A78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161D030-F509-EF12-C3CC-BC756E2A5F8F}"/>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0BD0A985-800B-0E6E-F3BC-B662E39DAE3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ADDCDF-0E35-62FB-8EEA-7A2155EB0E7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pic>
        <p:nvPicPr>
          <p:cNvPr id="8" name="Picture 7" descr="Text&#10;&#10;AI-generated content may be incorrect.">
            <a:extLst>
              <a:ext uri="{FF2B5EF4-FFF2-40B4-BE49-F238E27FC236}">
                <a16:creationId xmlns:a16="http://schemas.microsoft.com/office/drawing/2014/main" id="{4FCF579C-F7DA-9A83-D096-32DC313C393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9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BE93A968-5AF3-78AD-4321-98B1DB8160B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86516" y="85145"/>
            <a:ext cx="1194816" cy="1205896"/>
          </a:xfrm>
          <a:prstGeom prst="rect">
            <a:avLst/>
          </a:prstGeom>
        </p:spPr>
      </p:pic>
      <p:sp>
        <p:nvSpPr>
          <p:cNvPr id="11" name="TextBox 10">
            <a:extLst>
              <a:ext uri="{FF2B5EF4-FFF2-40B4-BE49-F238E27FC236}">
                <a16:creationId xmlns:a16="http://schemas.microsoft.com/office/drawing/2014/main" id="{71D006BB-72BC-0B2A-153E-5DBAC28897DB}"/>
              </a:ext>
            </a:extLst>
          </p:cNvPr>
          <p:cNvSpPr txBox="1"/>
          <p:nvPr/>
        </p:nvSpPr>
        <p:spPr>
          <a:xfrm>
            <a:off x="4645152" y="329648"/>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The Sounds of Turkeys</a:t>
            </a:r>
          </a:p>
        </p:txBody>
      </p:sp>
      <p:sp>
        <p:nvSpPr>
          <p:cNvPr id="3" name="TextBox 2">
            <a:extLst>
              <a:ext uri="{FF2B5EF4-FFF2-40B4-BE49-F238E27FC236}">
                <a16:creationId xmlns:a16="http://schemas.microsoft.com/office/drawing/2014/main" id="{4ABBBEDE-57C7-9514-A61B-85445E516110}"/>
              </a:ext>
            </a:extLst>
          </p:cNvPr>
          <p:cNvSpPr txBox="1"/>
          <p:nvPr/>
        </p:nvSpPr>
        <p:spPr>
          <a:xfrm>
            <a:off x="4964461" y="1284459"/>
            <a:ext cx="7142195" cy="4524315"/>
          </a:xfrm>
          <a:prstGeom prst="rect">
            <a:avLst/>
          </a:prstGeom>
          <a:noFill/>
        </p:spPr>
        <p:txBody>
          <a:bodyPr wrap="square" lIns="91440" tIns="45720" rIns="91440" bIns="45720" anchor="t">
            <a:spAutoFit/>
          </a:bodyPr>
          <a:lstStyle/>
          <a:p>
            <a:r>
              <a:rPr lang="en-US" sz="2400" dirty="0">
                <a:latin typeface="Avenir Next LT Pro"/>
              </a:rPr>
              <a:t> </a:t>
            </a:r>
            <a:r>
              <a:rPr lang="en-US" sz="3600" b="1" dirty="0">
                <a:latin typeface="Avenir Next LT Pro"/>
              </a:rPr>
              <a:t>Vibrations</a:t>
            </a:r>
            <a:r>
              <a:rPr lang="en-US" sz="3600" dirty="0">
                <a:latin typeface="Avenir Next LT Pro"/>
              </a:rPr>
              <a:t> are fast or slow back-and-forth </a:t>
            </a:r>
            <a:r>
              <a:rPr lang="en-US" sz="3600" b="1" dirty="0">
                <a:latin typeface="Avenir Next LT Pro"/>
              </a:rPr>
              <a:t>movements </a:t>
            </a:r>
            <a:r>
              <a:rPr lang="en-US" sz="3600" dirty="0">
                <a:latin typeface="Avenir Next LT Pro"/>
              </a:rPr>
              <a:t>that make a wave, which we call a </a:t>
            </a:r>
            <a:r>
              <a:rPr lang="en-US" sz="3600" b="1" dirty="0">
                <a:latin typeface="Avenir Next LT Pro"/>
              </a:rPr>
              <a:t>sound wave</a:t>
            </a:r>
            <a:r>
              <a:rPr lang="en-US" sz="3600" dirty="0">
                <a:latin typeface="Avenir Next LT Pro"/>
              </a:rPr>
              <a:t>. When these vibrations reach our ears, we hear them as noise, or sound. So, vibrations make sound, and sounds can make things vibrate.</a:t>
            </a:r>
          </a:p>
        </p:txBody>
      </p:sp>
    </p:spTree>
    <p:extLst>
      <p:ext uri="{BB962C8B-B14F-4D97-AF65-F5344CB8AC3E}">
        <p14:creationId xmlns:p14="http://schemas.microsoft.com/office/powerpoint/2010/main" val="175848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C5ABB-8DFD-2397-79C4-E9F96B0085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9FE262-2A98-87D7-FF7B-5AD58357BD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9122F1F-336C-B77C-DA0D-C6CAF9F49AB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4C4A371-3F21-E79A-0395-9DD9878F2F86}"/>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0E358AC5-A354-A4E0-6218-C84A0B78619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91536B-57A0-4208-FB6A-8CA100E0521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pic>
        <p:nvPicPr>
          <p:cNvPr id="8" name="Picture 7" descr="Text&#10;&#10;AI-generated content may be incorrect.">
            <a:extLst>
              <a:ext uri="{FF2B5EF4-FFF2-40B4-BE49-F238E27FC236}">
                <a16:creationId xmlns:a16="http://schemas.microsoft.com/office/drawing/2014/main" id="{DDAE0FA5-9E98-1D4D-EB8E-882E841CD7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9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A1B529BD-60C9-8E38-9DC6-31DC9B88523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86516" y="85145"/>
            <a:ext cx="1194816" cy="1205896"/>
          </a:xfrm>
          <a:prstGeom prst="rect">
            <a:avLst/>
          </a:prstGeom>
        </p:spPr>
      </p:pic>
      <p:sp>
        <p:nvSpPr>
          <p:cNvPr id="11" name="TextBox 10">
            <a:extLst>
              <a:ext uri="{FF2B5EF4-FFF2-40B4-BE49-F238E27FC236}">
                <a16:creationId xmlns:a16="http://schemas.microsoft.com/office/drawing/2014/main" id="{45FA6161-6392-7312-5065-740E55F6DA9F}"/>
              </a:ext>
            </a:extLst>
          </p:cNvPr>
          <p:cNvSpPr txBox="1"/>
          <p:nvPr/>
        </p:nvSpPr>
        <p:spPr>
          <a:xfrm>
            <a:off x="4645152" y="329648"/>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The Sounds of Turkeys</a:t>
            </a:r>
          </a:p>
        </p:txBody>
      </p:sp>
      <p:sp>
        <p:nvSpPr>
          <p:cNvPr id="3" name="TextBox 2">
            <a:extLst>
              <a:ext uri="{FF2B5EF4-FFF2-40B4-BE49-F238E27FC236}">
                <a16:creationId xmlns:a16="http://schemas.microsoft.com/office/drawing/2014/main" id="{70F97CF5-0EC8-B109-6397-2E78074D0C8D}"/>
              </a:ext>
            </a:extLst>
          </p:cNvPr>
          <p:cNvSpPr txBox="1"/>
          <p:nvPr/>
        </p:nvSpPr>
        <p:spPr>
          <a:xfrm>
            <a:off x="5050493" y="1149265"/>
            <a:ext cx="7142195" cy="5078313"/>
          </a:xfrm>
          <a:prstGeom prst="rect">
            <a:avLst/>
          </a:prstGeom>
          <a:noFill/>
        </p:spPr>
        <p:txBody>
          <a:bodyPr wrap="square" lIns="91440" tIns="45720" rIns="91440" bIns="45720" anchor="t">
            <a:spAutoFit/>
          </a:bodyPr>
          <a:lstStyle/>
          <a:p>
            <a:r>
              <a:rPr lang="en-US" sz="3600" i="1" dirty="0">
                <a:latin typeface="Avenir Next LT Pro"/>
              </a:rPr>
              <a:t>So how do turkey calls make sound and how does that sound travel? </a:t>
            </a:r>
            <a:r>
              <a:rPr lang="en-US" sz="3600" dirty="0">
                <a:latin typeface="Avenir Next LT Pro"/>
              </a:rPr>
              <a:t>Many types of turkey calls need a movement to make sound. Think back to when you practiced with the different turkey calls. </a:t>
            </a:r>
            <a:r>
              <a:rPr lang="en-US" sz="3600" i="1" dirty="0">
                <a:latin typeface="Avenir Next LT Pro"/>
              </a:rPr>
              <a:t>What movement did you make when you practiced with the turkey call?</a:t>
            </a:r>
            <a:endParaRPr lang="en-US" sz="3600" dirty="0">
              <a:latin typeface="Avenir Next LT Pro"/>
            </a:endParaRPr>
          </a:p>
        </p:txBody>
      </p:sp>
    </p:spTree>
    <p:extLst>
      <p:ext uri="{BB962C8B-B14F-4D97-AF65-F5344CB8AC3E}">
        <p14:creationId xmlns:p14="http://schemas.microsoft.com/office/powerpoint/2010/main" val="39175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512C-A5B0-FEA2-90ED-398D4E5038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2DDCCA-A239-A4DB-3D02-6194A9DF4F5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FF68AA2-75FD-6418-76FB-331757F1EB32}"/>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E851D063-94DE-4739-EA4B-A4CED45E2D3E}"/>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Engage</a:t>
            </a:r>
          </a:p>
        </p:txBody>
      </p:sp>
      <p:sp>
        <p:nvSpPr>
          <p:cNvPr id="6" name="Rectangle: Rounded Corners 5">
            <a:extLst>
              <a:ext uri="{FF2B5EF4-FFF2-40B4-BE49-F238E27FC236}">
                <a16:creationId xmlns:a16="http://schemas.microsoft.com/office/drawing/2014/main" id="{36E519B8-ECB9-8969-5CAD-714E89217A32}"/>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76A034-CB08-4D0A-166F-FC44E43602B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15" name="Group 14">
            <a:extLst>
              <a:ext uri="{FF2B5EF4-FFF2-40B4-BE49-F238E27FC236}">
                <a16:creationId xmlns:a16="http://schemas.microsoft.com/office/drawing/2014/main" id="{5A5E46F0-D8EE-2400-4500-4ADC9641459A}"/>
              </a:ext>
            </a:extLst>
          </p:cNvPr>
          <p:cNvGrpSpPr/>
          <p:nvPr/>
        </p:nvGrpSpPr>
        <p:grpSpPr>
          <a:xfrm>
            <a:off x="1504402" y="2201142"/>
            <a:ext cx="9183195" cy="1689251"/>
            <a:chOff x="1504402" y="1498497"/>
            <a:chExt cx="9183195" cy="1689251"/>
          </a:xfrm>
        </p:grpSpPr>
        <p:sp>
          <p:nvSpPr>
            <p:cNvPr id="11" name="TextBox 10">
              <a:extLst>
                <a:ext uri="{FF2B5EF4-FFF2-40B4-BE49-F238E27FC236}">
                  <a16:creationId xmlns:a16="http://schemas.microsoft.com/office/drawing/2014/main" id="{2500E900-A491-CF06-6548-4867172FBBC2}"/>
                </a:ext>
              </a:extLst>
            </p:cNvPr>
            <p:cNvSpPr txBox="1"/>
            <p:nvPr/>
          </p:nvSpPr>
          <p:spPr>
            <a:xfrm>
              <a:off x="1504402" y="1498497"/>
              <a:ext cx="9183195" cy="830997"/>
            </a:xfrm>
            <a:prstGeom prst="rect">
              <a:avLst/>
            </a:prstGeom>
            <a:noFill/>
          </p:spPr>
          <p:txBody>
            <a:bodyPr wrap="square">
              <a:spAutoFit/>
            </a:bodyPr>
            <a:lstStyle/>
            <a:p>
              <a:pPr algn="ctr"/>
              <a:r>
                <a:rPr lang="en-US" sz="4800" b="1" dirty="0">
                  <a:latin typeface="Avenir Next LT Pro" panose="020B0504020202020204" pitchFamily="34" charset="0"/>
                </a:rPr>
                <a:t>Play</a:t>
              </a:r>
              <a:r>
                <a:rPr lang="en-US" sz="4800" dirty="0">
                  <a:latin typeface="Avenir Next LT Pro" panose="020B0504020202020204" pitchFamily="34" charset="0"/>
                </a:rPr>
                <a:t> the </a:t>
              </a:r>
              <a:r>
                <a:rPr lang="en-US" sz="4800" i="1" dirty="0">
                  <a:latin typeface="Avenir Next LT Pro" panose="020B0504020202020204" pitchFamily="34" charset="0"/>
                </a:rPr>
                <a:t>Turkey Calls </a:t>
              </a:r>
              <a:r>
                <a:rPr lang="en-US" sz="4800" dirty="0">
                  <a:latin typeface="Avenir Next LT Pro" panose="020B0504020202020204" pitchFamily="34" charset="0"/>
                </a:rPr>
                <a:t>video.</a:t>
              </a:r>
            </a:p>
          </p:txBody>
        </p:sp>
        <p:grpSp>
          <p:nvGrpSpPr>
            <p:cNvPr id="14" name="Group 13">
              <a:extLst>
                <a:ext uri="{FF2B5EF4-FFF2-40B4-BE49-F238E27FC236}">
                  <a16:creationId xmlns:a16="http://schemas.microsoft.com/office/drawing/2014/main" id="{B412E344-4B0E-25B7-B71E-013E1CF5C131}"/>
                </a:ext>
              </a:extLst>
            </p:cNvPr>
            <p:cNvGrpSpPr/>
            <p:nvPr/>
          </p:nvGrpSpPr>
          <p:grpSpPr>
            <a:xfrm>
              <a:off x="4188993" y="2818416"/>
              <a:ext cx="3814011" cy="369332"/>
              <a:chOff x="3048801" y="3251553"/>
              <a:chExt cx="3814011" cy="369332"/>
            </a:xfrm>
          </p:grpSpPr>
          <p:sp>
            <p:nvSpPr>
              <p:cNvPr id="7" name="TextBox 6">
                <a:extLst>
                  <a:ext uri="{FF2B5EF4-FFF2-40B4-BE49-F238E27FC236}">
                    <a16:creationId xmlns:a16="http://schemas.microsoft.com/office/drawing/2014/main" id="{B1E8BCF9-EDBA-4D11-0D52-3A1CB8D6D024}"/>
                  </a:ext>
                </a:extLst>
              </p:cNvPr>
              <p:cNvSpPr txBox="1"/>
              <p:nvPr/>
            </p:nvSpPr>
            <p:spPr>
              <a:xfrm>
                <a:off x="3048801" y="3251553"/>
                <a:ext cx="801303" cy="369332"/>
              </a:xfrm>
              <a:prstGeom prst="rect">
                <a:avLst/>
              </a:prstGeom>
              <a:noFill/>
            </p:spPr>
            <p:txBody>
              <a:bodyPr wrap="square">
                <a:spAutoFit/>
              </a:bodyPr>
              <a:lstStyle/>
              <a:p>
                <a:r>
                  <a:rPr lang="en-US" b="1" dirty="0">
                    <a:latin typeface="Avenir Next LT Pro" panose="020B0504020202020204" pitchFamily="34" charset="0"/>
                  </a:rPr>
                  <a:t>Link:</a:t>
                </a:r>
                <a:endParaRPr lang="en-US" b="1" dirty="0"/>
              </a:p>
            </p:txBody>
          </p:sp>
          <p:sp>
            <p:nvSpPr>
              <p:cNvPr id="13" name="TextBox 12">
                <a:extLst>
                  <a:ext uri="{FF2B5EF4-FFF2-40B4-BE49-F238E27FC236}">
                    <a16:creationId xmlns:a16="http://schemas.microsoft.com/office/drawing/2014/main" id="{B2662945-0022-2921-6274-CB4DFA4A4AC5}"/>
                  </a:ext>
                </a:extLst>
              </p:cNvPr>
              <p:cNvSpPr txBox="1"/>
              <p:nvPr/>
            </p:nvSpPr>
            <p:spPr>
              <a:xfrm>
                <a:off x="3703320" y="3251553"/>
                <a:ext cx="3159492" cy="369332"/>
              </a:xfrm>
              <a:prstGeom prst="rect">
                <a:avLst/>
              </a:prstGeom>
              <a:noFill/>
            </p:spPr>
            <p:txBody>
              <a:bodyPr wrap="square">
                <a:spAutoFit/>
              </a:bodyPr>
              <a:lstStyle/>
              <a:p>
                <a:r>
                  <a:rPr lang="en-US" dirty="0">
                    <a:hlinkClick r:id="rId3"/>
                  </a:rPr>
                  <a:t>https://youtu.be/8f5W8z_BtJU</a:t>
                </a:r>
                <a:r>
                  <a:rPr lang="en-US" dirty="0"/>
                  <a:t> </a:t>
                </a:r>
              </a:p>
            </p:txBody>
          </p:sp>
        </p:grpSp>
      </p:grpSp>
    </p:spTree>
    <p:extLst>
      <p:ext uri="{BB962C8B-B14F-4D97-AF65-F5344CB8AC3E}">
        <p14:creationId xmlns:p14="http://schemas.microsoft.com/office/powerpoint/2010/main" val="3062037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BC2D-82F2-12AE-3EA0-5A82CD589F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E754E4-E15C-3D83-A519-B02006C0D3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D1769A-DD29-6E9C-AC8A-6DA123F0C01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D54DDF42-2E7C-BF15-209A-9A090BA9A4D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77394F6C-42E8-D8CA-3EA0-863E1E16C588}"/>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DBF027-8984-19E3-4625-F1BBCA881EC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pic>
        <p:nvPicPr>
          <p:cNvPr id="8" name="Picture 7" descr="Text&#10;&#10;AI-generated content may be incorrect.">
            <a:extLst>
              <a:ext uri="{FF2B5EF4-FFF2-40B4-BE49-F238E27FC236}">
                <a16:creationId xmlns:a16="http://schemas.microsoft.com/office/drawing/2014/main" id="{6E3987DB-DD52-C89F-E3DF-50A7647CE27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94" y="106886"/>
            <a:ext cx="4640975" cy="6005967"/>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33B45288-EC1D-25B6-C825-D90309163A06}"/>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86516" y="85145"/>
            <a:ext cx="1194816" cy="1205896"/>
          </a:xfrm>
          <a:prstGeom prst="rect">
            <a:avLst/>
          </a:prstGeom>
        </p:spPr>
      </p:pic>
      <p:sp>
        <p:nvSpPr>
          <p:cNvPr id="11" name="TextBox 10">
            <a:extLst>
              <a:ext uri="{FF2B5EF4-FFF2-40B4-BE49-F238E27FC236}">
                <a16:creationId xmlns:a16="http://schemas.microsoft.com/office/drawing/2014/main" id="{50EFD845-D83A-12C3-F0C0-BB9B6CBF417C}"/>
              </a:ext>
            </a:extLst>
          </p:cNvPr>
          <p:cNvSpPr txBox="1"/>
          <p:nvPr/>
        </p:nvSpPr>
        <p:spPr>
          <a:xfrm>
            <a:off x="4645152" y="329648"/>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The Sounds of Turkeys</a:t>
            </a:r>
          </a:p>
        </p:txBody>
      </p:sp>
      <p:sp>
        <p:nvSpPr>
          <p:cNvPr id="3" name="TextBox 2">
            <a:extLst>
              <a:ext uri="{FF2B5EF4-FFF2-40B4-BE49-F238E27FC236}">
                <a16:creationId xmlns:a16="http://schemas.microsoft.com/office/drawing/2014/main" id="{C44206E9-EF7C-54FD-8D3D-70175B58C9AE}"/>
              </a:ext>
            </a:extLst>
          </p:cNvPr>
          <p:cNvSpPr txBox="1"/>
          <p:nvPr/>
        </p:nvSpPr>
        <p:spPr>
          <a:xfrm>
            <a:off x="5038203" y="1714620"/>
            <a:ext cx="7142195" cy="3970318"/>
          </a:xfrm>
          <a:prstGeom prst="rect">
            <a:avLst/>
          </a:prstGeom>
          <a:noFill/>
        </p:spPr>
        <p:txBody>
          <a:bodyPr wrap="square" lIns="91440" tIns="45720" rIns="91440" bIns="45720" anchor="t">
            <a:spAutoFit/>
          </a:bodyPr>
          <a:lstStyle/>
          <a:p>
            <a:r>
              <a:rPr lang="en-US" sz="3600" i="1" dirty="0">
                <a:latin typeface="Avenir Next LT Pro"/>
              </a:rPr>
              <a:t>How does the shape of the call help the sound to travel?</a:t>
            </a:r>
            <a:r>
              <a:rPr lang="en-US" sz="3600" dirty="0">
                <a:latin typeface="Avenir Next LT Pro"/>
              </a:rPr>
              <a:t> Sound can travel everywhere! When you cup your hands around your mouth and shout something, this helps the sound you are making to travel in one direction.</a:t>
            </a:r>
          </a:p>
        </p:txBody>
      </p:sp>
    </p:spTree>
    <p:extLst>
      <p:ext uri="{BB962C8B-B14F-4D97-AF65-F5344CB8AC3E}">
        <p14:creationId xmlns:p14="http://schemas.microsoft.com/office/powerpoint/2010/main" val="1285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0170-08CF-BF73-7FC4-CE0B92C7E0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EE0076-3326-5166-9D7D-55E890A03AF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B7A9ABA-600D-BAF7-1E48-97F80CB72D3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479444C-D2BC-2E8F-FEAC-CD6037BF39A6}"/>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36BAF997-F815-E266-A26B-CCBE9DD227B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DF2C7E-99F8-C15C-9952-6DF68228D9E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331D9BD0-9703-7A94-DC6A-DE902E72F808}"/>
              </a:ext>
            </a:extLst>
          </p:cNvPr>
          <p:cNvSpPr txBox="1"/>
          <p:nvPr/>
        </p:nvSpPr>
        <p:spPr>
          <a:xfrm>
            <a:off x="840603" y="2598003"/>
            <a:ext cx="10510793" cy="830997"/>
          </a:xfrm>
          <a:prstGeom prst="rect">
            <a:avLst/>
          </a:prstGeom>
          <a:noFill/>
        </p:spPr>
        <p:txBody>
          <a:bodyPr wrap="square">
            <a:spAutoFit/>
          </a:bodyPr>
          <a:lstStyle/>
          <a:p>
            <a:pPr algn="ctr"/>
            <a:r>
              <a:rPr lang="en-US" sz="4800" b="1" dirty="0">
                <a:latin typeface="Avenir Next LT Pro" panose="020B0504020202020204" pitchFamily="34" charset="0"/>
              </a:rPr>
              <a:t>Sound</a:t>
            </a:r>
            <a:r>
              <a:rPr lang="en-US" sz="4800" dirty="0">
                <a:latin typeface="Avenir Next LT Pro" panose="020B0504020202020204" pitchFamily="34" charset="0"/>
              </a:rPr>
              <a:t> is created by vibrations.</a:t>
            </a:r>
          </a:p>
        </p:txBody>
      </p:sp>
    </p:spTree>
    <p:extLst>
      <p:ext uri="{BB962C8B-B14F-4D97-AF65-F5344CB8AC3E}">
        <p14:creationId xmlns:p14="http://schemas.microsoft.com/office/powerpoint/2010/main" val="398726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D10B-3867-8858-2F44-21E848494C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C88C67-14ED-C09C-B928-1EF4075932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5F5FB1-A091-6328-B0CF-2A16D863F47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F4CE531-7266-7B3B-8EDB-56C4C641856E}"/>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E050AB46-006C-CFD8-55CE-CEF3D48D07CB}"/>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3A3B10-699B-9DF1-50AD-6939CF6FB4D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C5514D8B-3D10-3EEE-3421-FC1B5FF47ADA}"/>
              </a:ext>
            </a:extLst>
          </p:cNvPr>
          <p:cNvSpPr txBox="1"/>
          <p:nvPr/>
        </p:nvSpPr>
        <p:spPr>
          <a:xfrm>
            <a:off x="840603" y="2262684"/>
            <a:ext cx="10510793" cy="1569660"/>
          </a:xfrm>
          <a:prstGeom prst="rect">
            <a:avLst/>
          </a:prstGeom>
          <a:noFill/>
        </p:spPr>
        <p:txBody>
          <a:bodyPr wrap="square">
            <a:spAutoFit/>
          </a:bodyPr>
          <a:lstStyle/>
          <a:p>
            <a:pPr algn="ctr"/>
            <a:r>
              <a:rPr lang="en-US" sz="4800" b="1" dirty="0">
                <a:latin typeface="Avenir Next LT Pro" panose="020B0504020202020204" pitchFamily="34" charset="0"/>
              </a:rPr>
              <a:t>Sound</a:t>
            </a:r>
            <a:r>
              <a:rPr lang="en-US" sz="4800" dirty="0">
                <a:latin typeface="Avenir Next LT Pro" panose="020B0504020202020204" pitchFamily="34" charset="0"/>
              </a:rPr>
              <a:t> moves through the air in all directions from a vibrating object.</a:t>
            </a:r>
          </a:p>
        </p:txBody>
      </p:sp>
    </p:spTree>
    <p:extLst>
      <p:ext uri="{BB962C8B-B14F-4D97-AF65-F5344CB8AC3E}">
        <p14:creationId xmlns:p14="http://schemas.microsoft.com/office/powerpoint/2010/main" val="160561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18170-9B1C-ABB1-AFAC-65B65AD641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0AE665-710E-B157-3FB4-11DDA7275C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44DDC3-9690-FBD4-DA0E-A74BE1A946A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85BD143-C0DC-2AD0-3E07-27B2EE535B8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956A906B-B5F0-0AD2-BCAE-EC2B038339AF}"/>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162DF3-D3B5-5952-73F3-A92F469D98F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pic>
        <p:nvPicPr>
          <p:cNvPr id="3" name="Picture 2" descr="Diagram&#10;&#10;AI-generated content may be incorrect.">
            <a:extLst>
              <a:ext uri="{FF2B5EF4-FFF2-40B4-BE49-F238E27FC236}">
                <a16:creationId xmlns:a16="http://schemas.microsoft.com/office/drawing/2014/main" id="{71F82DD1-732D-58F4-DECC-D61826B96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152" y="1152679"/>
            <a:ext cx="7848600" cy="3495675"/>
          </a:xfrm>
          <a:prstGeom prst="rect">
            <a:avLst/>
          </a:prstGeom>
        </p:spPr>
      </p:pic>
    </p:spTree>
    <p:extLst>
      <p:ext uri="{BB962C8B-B14F-4D97-AF65-F5344CB8AC3E}">
        <p14:creationId xmlns:p14="http://schemas.microsoft.com/office/powerpoint/2010/main" val="214805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C6210-26FB-A229-A8D5-A6C783F1B8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0BAEEC-B931-3457-A74C-F2AE9C287DC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5270057-B22C-4C74-6CA7-09AEA0127B6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DEE5233-F099-0DFB-0933-28CBE4DA19A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Explain</a:t>
            </a:r>
          </a:p>
        </p:txBody>
      </p:sp>
      <p:sp>
        <p:nvSpPr>
          <p:cNvPr id="6" name="Rectangle: Rounded Corners 5">
            <a:extLst>
              <a:ext uri="{FF2B5EF4-FFF2-40B4-BE49-F238E27FC236}">
                <a16:creationId xmlns:a16="http://schemas.microsoft.com/office/drawing/2014/main" id="{555FB3E2-B0D9-5CC5-1D9D-FF96EC5C040C}"/>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BD4AB5-7166-53F1-DD1C-60E6762996A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5AC18A02-A620-3537-E31B-9929F5B2F594}"/>
              </a:ext>
            </a:extLst>
          </p:cNvPr>
          <p:cNvSpPr txBox="1"/>
          <p:nvPr/>
        </p:nvSpPr>
        <p:spPr>
          <a:xfrm>
            <a:off x="5168404" y="1166842"/>
            <a:ext cx="6367103" cy="4524315"/>
          </a:xfrm>
          <a:prstGeom prst="rect">
            <a:avLst/>
          </a:prstGeom>
          <a:noFill/>
        </p:spPr>
        <p:txBody>
          <a:bodyPr wrap="square">
            <a:spAutoFit/>
          </a:bodyPr>
          <a:lstStyle/>
          <a:p>
            <a:pPr algn="ctr"/>
            <a:r>
              <a:rPr lang="en-US" sz="4800" b="1" dirty="0">
                <a:latin typeface="Avenir Next LT Pro" panose="020B0504020202020204" pitchFamily="34" charset="0"/>
              </a:rPr>
              <a:t>Draw </a:t>
            </a:r>
            <a:r>
              <a:rPr lang="en-US" sz="4800" dirty="0">
                <a:latin typeface="Avenir Next LT Pro" panose="020B0504020202020204" pitchFamily="34" charset="0"/>
              </a:rPr>
              <a:t>a picture of a turkey call made with the materials you will use to create your call: a plastic cup and a cotton string.</a:t>
            </a:r>
          </a:p>
        </p:txBody>
      </p:sp>
      <p:pic>
        <p:nvPicPr>
          <p:cNvPr id="8" name="Picture 7" descr="Text&#10;&#10;AI-generated content may be incorrect.">
            <a:extLst>
              <a:ext uri="{FF2B5EF4-FFF2-40B4-BE49-F238E27FC236}">
                <a16:creationId xmlns:a16="http://schemas.microsoft.com/office/drawing/2014/main" id="{75D85E9A-144E-5D87-0B2C-F8A64681E6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09FADFC0-E2A3-6AB4-8F9B-D8CBBF5AA3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6" y="88324"/>
            <a:ext cx="950409" cy="1293930"/>
          </a:xfrm>
          <a:prstGeom prst="rect">
            <a:avLst/>
          </a:prstGeom>
        </p:spPr>
      </p:pic>
    </p:spTree>
    <p:extLst>
      <p:ext uri="{BB962C8B-B14F-4D97-AF65-F5344CB8AC3E}">
        <p14:creationId xmlns:p14="http://schemas.microsoft.com/office/powerpoint/2010/main" val="343173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B1D2-B7F9-FF80-B4CB-9ADC57466A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3EF327-C540-F57C-D390-8DF8380724A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DBF8522-A6E2-0A92-C5AB-ACFCD4DF9C7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85E34F2-F9DF-06A2-8291-0DEA06D3E39A}"/>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58BA77F3-1289-F932-3BAB-109EEFE9F37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4E02B4-758E-8DD8-C072-11452710E84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589D3E73-E721-0C98-0550-4BB080285120}"/>
              </a:ext>
            </a:extLst>
          </p:cNvPr>
          <p:cNvSpPr txBox="1"/>
          <p:nvPr/>
        </p:nvSpPr>
        <p:spPr>
          <a:xfrm>
            <a:off x="5491140" y="2325039"/>
            <a:ext cx="6367103" cy="1569660"/>
          </a:xfrm>
          <a:prstGeom prst="rect">
            <a:avLst/>
          </a:prstGeom>
          <a:noFill/>
        </p:spPr>
        <p:txBody>
          <a:bodyPr wrap="square">
            <a:spAutoFit/>
          </a:bodyPr>
          <a:lstStyle/>
          <a:p>
            <a:pPr algn="ctr"/>
            <a:r>
              <a:rPr lang="en-US" sz="4800" dirty="0">
                <a:latin typeface="Avenir Next LT Pro" panose="020B0504020202020204" pitchFamily="34" charset="0"/>
              </a:rPr>
              <a:t>Let’s build out models!</a:t>
            </a:r>
          </a:p>
        </p:txBody>
      </p:sp>
      <p:pic>
        <p:nvPicPr>
          <p:cNvPr id="11" name="Picture 10" descr="A picture containing timeline&#10;&#10;AI-generated content may be incorrect.">
            <a:extLst>
              <a:ext uri="{FF2B5EF4-FFF2-40B4-BE49-F238E27FC236}">
                <a16:creationId xmlns:a16="http://schemas.microsoft.com/office/drawing/2014/main" id="{F3C61AB6-B3A7-520B-C877-732352BCDE0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pic>
        <p:nvPicPr>
          <p:cNvPr id="12" name="Picture 11" descr="A picture containing text, silhouette&#10;&#10;AI-generated content may be incorrect.">
            <a:extLst>
              <a:ext uri="{FF2B5EF4-FFF2-40B4-BE49-F238E27FC236}">
                <a16:creationId xmlns:a16="http://schemas.microsoft.com/office/drawing/2014/main" id="{385FA24D-67F1-CBB4-960B-082C03AFCEC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168835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D451-EAA3-F8D1-3888-CE48B6F0DD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180E43-487F-9E00-37FF-50E7A4F39FB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282D6E0-2817-66E9-E956-E3CD89F60D0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C7DDEFA-C884-B4CA-6E78-4FF0A76AC2B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7BD72BE8-34AD-82E9-92DD-BA7BFA5E2B7E}"/>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AA39E4-14B3-935D-4772-307B9E1FCDB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B4FF2053-3D3A-48BA-64D3-7D78110EE9A6}"/>
              </a:ext>
            </a:extLst>
          </p:cNvPr>
          <p:cNvSpPr txBox="1"/>
          <p:nvPr/>
        </p:nvSpPr>
        <p:spPr>
          <a:xfrm>
            <a:off x="1303354" y="2165190"/>
            <a:ext cx="9585292" cy="1569660"/>
          </a:xfrm>
          <a:prstGeom prst="rect">
            <a:avLst/>
          </a:prstGeom>
          <a:noFill/>
        </p:spPr>
        <p:txBody>
          <a:bodyPr wrap="square">
            <a:spAutoFit/>
          </a:bodyPr>
          <a:lstStyle/>
          <a:p>
            <a:pPr algn="ctr"/>
            <a:r>
              <a:rPr lang="en-US" sz="4800" dirty="0">
                <a:latin typeface="Avenir Next LT Pro" panose="020B0504020202020204" pitchFamily="34" charset="0"/>
              </a:rPr>
              <a:t>Can you feel the vibrations when you pull on the string?</a:t>
            </a:r>
          </a:p>
        </p:txBody>
      </p:sp>
    </p:spTree>
    <p:extLst>
      <p:ext uri="{BB962C8B-B14F-4D97-AF65-F5344CB8AC3E}">
        <p14:creationId xmlns:p14="http://schemas.microsoft.com/office/powerpoint/2010/main" val="21901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72E6-CFCF-CFFD-440E-99C881C1A5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F6AD49-79B9-DD15-DF3F-4FA40EA61BD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5F366E9-3039-26B2-84B3-BF65E83E753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27</a:t>
            </a:r>
            <a:endParaRPr lang="en-US" dirty="0">
              <a:solidFill>
                <a:schemeClr val="bg1"/>
              </a:solidFill>
            </a:endParaRPr>
          </a:p>
        </p:txBody>
      </p:sp>
      <p:sp>
        <p:nvSpPr>
          <p:cNvPr id="5" name="TextBox 4">
            <a:extLst>
              <a:ext uri="{FF2B5EF4-FFF2-40B4-BE49-F238E27FC236}">
                <a16:creationId xmlns:a16="http://schemas.microsoft.com/office/drawing/2014/main" id="{09C46555-8E65-9ED4-DADB-ECD2FA3D3AFF}"/>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40A8CC45-C8D6-9979-26AA-20DEC5BC5237}"/>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417CD7-A3A3-F32B-71C2-A638C46D604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F0693ACA-6950-DAAB-916C-3B25DB558064}"/>
              </a:ext>
            </a:extLst>
          </p:cNvPr>
          <p:cNvSpPr txBox="1"/>
          <p:nvPr/>
        </p:nvSpPr>
        <p:spPr>
          <a:xfrm>
            <a:off x="1178324" y="1258945"/>
            <a:ext cx="9835352" cy="3785652"/>
          </a:xfrm>
          <a:prstGeom prst="rect">
            <a:avLst/>
          </a:prstGeom>
          <a:noFill/>
        </p:spPr>
        <p:txBody>
          <a:bodyPr wrap="square" lIns="91440" tIns="45720" rIns="91440" bIns="45720" anchor="t">
            <a:spAutoFit/>
          </a:bodyPr>
          <a:lstStyle/>
          <a:p>
            <a:pPr algn="ctr"/>
            <a:r>
              <a:rPr lang="en-US" sz="4800" dirty="0">
                <a:latin typeface="Avenir Next LT Pro"/>
              </a:rPr>
              <a:t>How does the shape of the cup help the sound to travel?</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would happen if we removed the sides of the cup?</a:t>
            </a:r>
          </a:p>
        </p:txBody>
      </p:sp>
    </p:spTree>
    <p:extLst>
      <p:ext uri="{BB962C8B-B14F-4D97-AF65-F5344CB8AC3E}">
        <p14:creationId xmlns:p14="http://schemas.microsoft.com/office/powerpoint/2010/main" val="148125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DC93B-1A23-921E-998F-F4AE0AA950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2A0106-0F04-7EF7-5CA5-E0B85C914F4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A3F40A9-8146-5ED6-9801-4ED66BDEC65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F1FBD04-5FA7-6BFC-2154-A97717C65AB6}"/>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0C46F50B-EF2B-8CDC-CA7B-85E975BFD82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CC9858-ADB8-F787-64DB-2FC7BD8DE39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A7561CC8-68FF-539F-CBD7-E0894AB74C94}"/>
              </a:ext>
            </a:extLst>
          </p:cNvPr>
          <p:cNvSpPr txBox="1"/>
          <p:nvPr/>
        </p:nvSpPr>
        <p:spPr>
          <a:xfrm>
            <a:off x="1018901" y="2201142"/>
            <a:ext cx="10154198" cy="830997"/>
          </a:xfrm>
          <a:prstGeom prst="rect">
            <a:avLst/>
          </a:prstGeom>
          <a:noFill/>
        </p:spPr>
        <p:txBody>
          <a:bodyPr wrap="square">
            <a:spAutoFit/>
          </a:bodyPr>
          <a:lstStyle/>
          <a:p>
            <a:pPr algn="ctr"/>
            <a:r>
              <a:rPr lang="en-US" sz="4800" b="1" dirty="0">
                <a:latin typeface="Avenir Next LT Pro" panose="020B0504020202020204" pitchFamily="34" charset="0"/>
              </a:rPr>
              <a:t>Play</a:t>
            </a:r>
            <a:r>
              <a:rPr lang="en-US" sz="4800" dirty="0">
                <a:latin typeface="Avenir Next LT Pro" panose="020B0504020202020204" pitchFamily="34" charset="0"/>
              </a:rPr>
              <a:t> the </a:t>
            </a:r>
            <a:r>
              <a:rPr lang="en-US" sz="4800" i="1" dirty="0">
                <a:latin typeface="Avenir Next LT Pro" panose="020B0504020202020204" pitchFamily="34" charset="0"/>
              </a:rPr>
              <a:t>Turkey Calls </a:t>
            </a:r>
            <a:r>
              <a:rPr lang="en-US" sz="4800" dirty="0">
                <a:latin typeface="Avenir Next LT Pro" panose="020B0504020202020204" pitchFamily="34" charset="0"/>
              </a:rPr>
              <a:t>video again.</a:t>
            </a:r>
          </a:p>
        </p:txBody>
      </p:sp>
      <p:grpSp>
        <p:nvGrpSpPr>
          <p:cNvPr id="14" name="Group 13">
            <a:extLst>
              <a:ext uri="{FF2B5EF4-FFF2-40B4-BE49-F238E27FC236}">
                <a16:creationId xmlns:a16="http://schemas.microsoft.com/office/drawing/2014/main" id="{41D4F23C-4754-4B1D-91D3-63579E04CC8C}"/>
              </a:ext>
            </a:extLst>
          </p:cNvPr>
          <p:cNvGrpSpPr/>
          <p:nvPr/>
        </p:nvGrpSpPr>
        <p:grpSpPr>
          <a:xfrm>
            <a:off x="4188994" y="3456530"/>
            <a:ext cx="3814011" cy="369332"/>
            <a:chOff x="3048801" y="3251553"/>
            <a:chExt cx="3814011" cy="369332"/>
          </a:xfrm>
        </p:grpSpPr>
        <p:sp>
          <p:nvSpPr>
            <p:cNvPr id="7" name="TextBox 6">
              <a:extLst>
                <a:ext uri="{FF2B5EF4-FFF2-40B4-BE49-F238E27FC236}">
                  <a16:creationId xmlns:a16="http://schemas.microsoft.com/office/drawing/2014/main" id="{896A2C9B-441E-B89F-0BBC-B5CF4EDB31A3}"/>
                </a:ext>
              </a:extLst>
            </p:cNvPr>
            <p:cNvSpPr txBox="1"/>
            <p:nvPr/>
          </p:nvSpPr>
          <p:spPr>
            <a:xfrm>
              <a:off x="3048801" y="3251553"/>
              <a:ext cx="801303" cy="369332"/>
            </a:xfrm>
            <a:prstGeom prst="rect">
              <a:avLst/>
            </a:prstGeom>
            <a:noFill/>
          </p:spPr>
          <p:txBody>
            <a:bodyPr wrap="square">
              <a:spAutoFit/>
            </a:bodyPr>
            <a:lstStyle/>
            <a:p>
              <a:r>
                <a:rPr lang="en-US" b="1" dirty="0">
                  <a:latin typeface="Avenir Next LT Pro" panose="020B0504020202020204" pitchFamily="34" charset="0"/>
                </a:rPr>
                <a:t>Link:</a:t>
              </a:r>
              <a:endParaRPr lang="en-US" b="1" dirty="0"/>
            </a:p>
          </p:txBody>
        </p:sp>
        <p:sp>
          <p:nvSpPr>
            <p:cNvPr id="13" name="TextBox 12">
              <a:extLst>
                <a:ext uri="{FF2B5EF4-FFF2-40B4-BE49-F238E27FC236}">
                  <a16:creationId xmlns:a16="http://schemas.microsoft.com/office/drawing/2014/main" id="{F751C9E8-A0CD-F638-4F68-6025C6DDB903}"/>
                </a:ext>
              </a:extLst>
            </p:cNvPr>
            <p:cNvSpPr txBox="1"/>
            <p:nvPr/>
          </p:nvSpPr>
          <p:spPr>
            <a:xfrm>
              <a:off x="3703320" y="3251553"/>
              <a:ext cx="3159492" cy="369332"/>
            </a:xfrm>
            <a:prstGeom prst="rect">
              <a:avLst/>
            </a:prstGeom>
            <a:noFill/>
          </p:spPr>
          <p:txBody>
            <a:bodyPr wrap="square">
              <a:spAutoFit/>
            </a:bodyPr>
            <a:lstStyle/>
            <a:p>
              <a:r>
                <a:rPr lang="en-US" dirty="0">
                  <a:hlinkClick r:id="rId3"/>
                </a:rPr>
                <a:t>https://youtu.be/8f5W8z_BtJU</a:t>
              </a:r>
              <a:r>
                <a:rPr lang="en-US" dirty="0"/>
                <a:t> </a:t>
              </a:r>
            </a:p>
          </p:txBody>
        </p:sp>
      </p:grpSp>
    </p:spTree>
    <p:extLst>
      <p:ext uri="{BB962C8B-B14F-4D97-AF65-F5344CB8AC3E}">
        <p14:creationId xmlns:p14="http://schemas.microsoft.com/office/powerpoint/2010/main" val="354921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BC90-2E9D-CFE0-2C1E-F7B6BED6D1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E9C468-8A2C-61A3-AF13-6B469ADC9A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CFEE7E7-A3BF-11B1-113A-F429DAB7CB39}"/>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C20D44F-931D-F619-3B08-0663DE400D8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EDB70226-20F0-2485-CD0D-84F36B7D07A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5BC923-5B29-6E64-9939-4C4B137B5B8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0C3F8AB8-063F-A280-B874-EB21E66847C5}"/>
              </a:ext>
            </a:extLst>
          </p:cNvPr>
          <p:cNvSpPr txBox="1"/>
          <p:nvPr/>
        </p:nvSpPr>
        <p:spPr>
          <a:xfrm>
            <a:off x="1018901" y="2325833"/>
            <a:ext cx="10154198" cy="1569660"/>
          </a:xfrm>
          <a:prstGeom prst="rect">
            <a:avLst/>
          </a:prstGeom>
          <a:noFill/>
        </p:spPr>
        <p:txBody>
          <a:bodyPr wrap="square">
            <a:spAutoFit/>
          </a:bodyPr>
          <a:lstStyle/>
          <a:p>
            <a:pPr algn="ctr"/>
            <a:r>
              <a:rPr lang="en-US" sz="4800" dirty="0">
                <a:latin typeface="Avenir Next LT Pro" panose="020B0504020202020204" pitchFamily="34" charset="0"/>
              </a:rPr>
              <a:t>How do turkeys make different sounds?</a:t>
            </a:r>
          </a:p>
        </p:txBody>
      </p:sp>
    </p:spTree>
    <p:extLst>
      <p:ext uri="{BB962C8B-B14F-4D97-AF65-F5344CB8AC3E}">
        <p14:creationId xmlns:p14="http://schemas.microsoft.com/office/powerpoint/2010/main" val="216251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00EE7-E499-7C49-91DB-513DA29839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2EEE0D-91B5-394A-5DAA-3B38B625D15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E94FAB2-318E-D055-A673-5FA8411C2F0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E7E01EAF-9300-C972-F87F-7FBE371B5221}"/>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Engage</a:t>
            </a:r>
          </a:p>
        </p:txBody>
      </p:sp>
      <p:sp>
        <p:nvSpPr>
          <p:cNvPr id="6" name="Rectangle: Rounded Corners 5">
            <a:extLst>
              <a:ext uri="{FF2B5EF4-FFF2-40B4-BE49-F238E27FC236}">
                <a16:creationId xmlns:a16="http://schemas.microsoft.com/office/drawing/2014/main" id="{7AB50094-3912-FFFA-19E3-80229435E5A7}"/>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ED60BD-83C6-63B0-B349-3F0DF095A70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868DB81E-C132-A10E-875D-3C5941A1540F}"/>
              </a:ext>
            </a:extLst>
          </p:cNvPr>
          <p:cNvSpPr txBox="1"/>
          <p:nvPr/>
        </p:nvSpPr>
        <p:spPr>
          <a:xfrm>
            <a:off x="593099" y="1223138"/>
            <a:ext cx="6854069" cy="3785652"/>
          </a:xfrm>
          <a:prstGeom prst="rect">
            <a:avLst/>
          </a:prstGeom>
          <a:noFill/>
        </p:spPr>
        <p:txBody>
          <a:bodyPr wrap="square">
            <a:spAutoFit/>
          </a:bodyPr>
          <a:lstStyle/>
          <a:p>
            <a:pPr algn="ctr"/>
            <a:r>
              <a:rPr lang="en-US" sz="4800" dirty="0">
                <a:latin typeface="Avenir Next LT Pro" panose="020B0504020202020204" pitchFamily="34" charset="0"/>
              </a:rPr>
              <a:t>What do you hear?</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Why can we hear these different calls from the turkeys in the video?</a:t>
            </a:r>
          </a:p>
        </p:txBody>
      </p:sp>
      <p:pic>
        <p:nvPicPr>
          <p:cNvPr id="1026" name="Picture 2" descr="Turkey&amp;#95;0874">
            <a:extLst>
              <a:ext uri="{FF2B5EF4-FFF2-40B4-BE49-F238E27FC236}">
                <a16:creationId xmlns:a16="http://schemas.microsoft.com/office/drawing/2014/main" id="{EC4FD38D-F69C-3C4E-1101-87D72FFFC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0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4B50E-4F0C-E08A-B684-0592B548A2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C09F5F-488B-FDEF-019E-F3584D28B17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F54AB9C-9A3D-81B9-E1C7-75F48651D69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5AE5006-2E05-D06D-74E1-4EF53DBA4F9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B514BC03-F612-B0CC-28A3-3E696F6C31CF}"/>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1D4D10-C3E3-9F43-C01A-DC982AC63F9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AD0A5D84-7838-CDD6-F2A7-5849FACBA6A7}"/>
              </a:ext>
            </a:extLst>
          </p:cNvPr>
          <p:cNvSpPr txBox="1"/>
          <p:nvPr/>
        </p:nvSpPr>
        <p:spPr>
          <a:xfrm>
            <a:off x="5612861" y="1968926"/>
            <a:ext cx="5745064" cy="2308324"/>
          </a:xfrm>
          <a:prstGeom prst="rect">
            <a:avLst/>
          </a:prstGeom>
          <a:noFill/>
        </p:spPr>
        <p:txBody>
          <a:bodyPr wrap="square">
            <a:spAutoFit/>
          </a:bodyPr>
          <a:lstStyle/>
          <a:p>
            <a:pPr algn="ctr"/>
            <a:r>
              <a:rPr lang="en-US" sz="4800" dirty="0">
                <a:latin typeface="Avenir Next LT Pro" panose="020B0504020202020204" pitchFamily="34" charset="0"/>
              </a:rPr>
              <a:t>How do short of long movements change the sound?</a:t>
            </a:r>
          </a:p>
        </p:txBody>
      </p:sp>
      <p:pic>
        <p:nvPicPr>
          <p:cNvPr id="7" name="Picture 6" descr="Text&#10;&#10;AI-generated content may be incorrect.">
            <a:extLst>
              <a:ext uri="{FF2B5EF4-FFF2-40B4-BE49-F238E27FC236}">
                <a16:creationId xmlns:a16="http://schemas.microsoft.com/office/drawing/2014/main" id="{EE9FB008-998F-A0FF-B331-118E27B3601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1482"/>
            <a:ext cx="4700665" cy="6083213"/>
          </a:xfrm>
          <a:prstGeom prst="rect">
            <a:avLst/>
          </a:prstGeom>
          <a:ln>
            <a:solidFill>
              <a:schemeClr val="tx1"/>
            </a:solidFill>
          </a:ln>
        </p:spPr>
      </p:pic>
    </p:spTree>
    <p:extLst>
      <p:ext uri="{BB962C8B-B14F-4D97-AF65-F5344CB8AC3E}">
        <p14:creationId xmlns:p14="http://schemas.microsoft.com/office/powerpoint/2010/main" val="1370347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97602-D58A-CF02-9EB3-AEDF5A274F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88DB0F-8B88-85EA-5BD8-CACBB76B074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BFC09F-B126-5ECA-E10D-1E2982B9EAF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671EE07-314E-11FD-5BBE-BB48E08F282B}"/>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90091C32-DB7A-4BD4-2BA8-85825995F3DD}"/>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BC2295-1992-38E1-CD7B-E6381F70ACD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4AEE08BA-5322-92A7-98D8-9B06EBA536B5}"/>
              </a:ext>
            </a:extLst>
          </p:cNvPr>
          <p:cNvSpPr txBox="1"/>
          <p:nvPr/>
        </p:nvSpPr>
        <p:spPr>
          <a:xfrm>
            <a:off x="5651772" y="2598003"/>
            <a:ext cx="5745064" cy="830997"/>
          </a:xfrm>
          <a:prstGeom prst="rect">
            <a:avLst/>
          </a:prstGeom>
          <a:noFill/>
        </p:spPr>
        <p:txBody>
          <a:bodyPr wrap="square">
            <a:spAutoFit/>
          </a:bodyPr>
          <a:lstStyle/>
          <a:p>
            <a:pPr algn="ctr"/>
            <a:r>
              <a:rPr lang="en-US" sz="4800" b="1" dirty="0">
                <a:latin typeface="Avenir Next LT Pro" panose="020B0504020202020204" pitchFamily="34" charset="0"/>
              </a:rPr>
              <a:t>Answers</a:t>
            </a:r>
          </a:p>
        </p:txBody>
      </p:sp>
      <p:pic>
        <p:nvPicPr>
          <p:cNvPr id="7" name="Picture 6" descr="Text&#10;&#10;AI-generated content may be incorrect.">
            <a:extLst>
              <a:ext uri="{FF2B5EF4-FFF2-40B4-BE49-F238E27FC236}">
                <a16:creationId xmlns:a16="http://schemas.microsoft.com/office/drawing/2014/main" id="{F958EBDB-DD25-0825-7690-A49A126C0D8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4" y="81482"/>
            <a:ext cx="4700665" cy="6083213"/>
          </a:xfrm>
          <a:prstGeom prst="rect">
            <a:avLst/>
          </a:prstGeom>
          <a:ln>
            <a:solidFill>
              <a:schemeClr val="tx1"/>
            </a:solidFill>
          </a:ln>
        </p:spPr>
      </p:pic>
      <p:sp>
        <p:nvSpPr>
          <p:cNvPr id="3" name="Oval 2">
            <a:extLst>
              <a:ext uri="{FF2B5EF4-FFF2-40B4-BE49-F238E27FC236}">
                <a16:creationId xmlns:a16="http://schemas.microsoft.com/office/drawing/2014/main" id="{C775F7AB-BE58-7566-0541-1752D075ECE8}"/>
              </a:ext>
            </a:extLst>
          </p:cNvPr>
          <p:cNvSpPr/>
          <p:nvPr/>
        </p:nvSpPr>
        <p:spPr>
          <a:xfrm>
            <a:off x="2526163" y="2568917"/>
            <a:ext cx="380703" cy="1646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B410A0-DE70-3559-B820-A147AE8A038D}"/>
              </a:ext>
            </a:extLst>
          </p:cNvPr>
          <p:cNvSpPr/>
          <p:nvPr/>
        </p:nvSpPr>
        <p:spPr>
          <a:xfrm>
            <a:off x="3391926" y="2692854"/>
            <a:ext cx="380703" cy="1646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A847C1-45C2-818B-F13F-A8B3F30409FD}"/>
              </a:ext>
            </a:extLst>
          </p:cNvPr>
          <p:cNvSpPr/>
          <p:nvPr/>
        </p:nvSpPr>
        <p:spPr>
          <a:xfrm>
            <a:off x="3044487" y="2894255"/>
            <a:ext cx="380703" cy="1646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6F0415-551E-2BBD-7341-F814EE584BC4}"/>
              </a:ext>
            </a:extLst>
          </p:cNvPr>
          <p:cNvSpPr/>
          <p:nvPr/>
        </p:nvSpPr>
        <p:spPr>
          <a:xfrm>
            <a:off x="795164" y="3123088"/>
            <a:ext cx="380703" cy="1646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998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1E94E-333D-9071-70C1-32CD50A36C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59442A-A04C-94F5-6BD8-0F570990167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9BB8EB1-212C-0AB6-AAAE-455DCB7499A5}"/>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1F636B9-FACF-F404-D9A9-D2BEDCCFD48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80D73DD1-41B7-7F44-BD21-DCDDC5BE120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E00FBE-95CA-3D56-F254-8A5B82F41D5D}"/>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CC2E8AB9-023E-F4AC-EE12-9ABC5E4C4910}"/>
              </a:ext>
            </a:extLst>
          </p:cNvPr>
          <p:cNvSpPr txBox="1"/>
          <p:nvPr/>
        </p:nvSpPr>
        <p:spPr>
          <a:xfrm>
            <a:off x="1018901" y="2325833"/>
            <a:ext cx="10154198" cy="1569660"/>
          </a:xfrm>
          <a:prstGeom prst="rect">
            <a:avLst/>
          </a:prstGeom>
          <a:noFill/>
        </p:spPr>
        <p:txBody>
          <a:bodyPr wrap="square">
            <a:spAutoFit/>
          </a:bodyPr>
          <a:lstStyle/>
          <a:p>
            <a:pPr algn="ctr"/>
            <a:r>
              <a:rPr lang="en-US" sz="4800" dirty="0">
                <a:latin typeface="Avenir Next LT Pro" panose="020B0504020202020204" pitchFamily="34" charset="0"/>
              </a:rPr>
              <a:t>How does your turkey call compare to the box call?</a:t>
            </a:r>
          </a:p>
        </p:txBody>
      </p:sp>
    </p:spTree>
    <p:extLst>
      <p:ext uri="{BB962C8B-B14F-4D97-AF65-F5344CB8AC3E}">
        <p14:creationId xmlns:p14="http://schemas.microsoft.com/office/powerpoint/2010/main" val="166980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E083-308F-08A4-2641-A73AC86AA7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277237-6483-87F4-FDB6-14F80C1D07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7C9A7C-10D8-08F6-DC07-4CC5D2072CA0}"/>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971EE4A-30A3-50AB-BA18-F6BBFFA3EFEA}"/>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31BB5008-E1A7-A32A-8525-4C848221D01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2B045E-47F0-2327-5DC9-CCCF0CB5377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67D3DDCB-5C37-BF09-5293-E7A3021C63AD}"/>
              </a:ext>
            </a:extLst>
          </p:cNvPr>
          <p:cNvSpPr txBox="1"/>
          <p:nvPr/>
        </p:nvSpPr>
        <p:spPr>
          <a:xfrm>
            <a:off x="0" y="708465"/>
            <a:ext cx="11995483" cy="5016758"/>
          </a:xfrm>
          <a:prstGeom prst="rect">
            <a:avLst/>
          </a:prstGeom>
          <a:noFill/>
        </p:spPr>
        <p:txBody>
          <a:bodyPr wrap="square">
            <a:spAutoFit/>
          </a:bodyPr>
          <a:lstStyle/>
          <a:p>
            <a:pPr algn="ctr"/>
            <a:r>
              <a:rPr lang="en-US" sz="4000" dirty="0">
                <a:latin typeface="Avenir Next LT Pro" panose="020B0504020202020204" pitchFamily="34" charset="0"/>
              </a:rPr>
              <a:t>How does the shape of the cup compare to the shape of the box call?</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Can you feel the sound bounding inside of the calls?</a:t>
            </a:r>
          </a:p>
          <a:p>
            <a:pPr algn="ctr"/>
            <a:endParaRPr lang="en-US" sz="4000" dirty="0">
              <a:latin typeface="Avenir Next LT Pro" panose="020B0504020202020204" pitchFamily="34" charset="0"/>
            </a:endParaRPr>
          </a:p>
          <a:p>
            <a:pPr algn="ctr"/>
            <a:r>
              <a:rPr lang="en-US" sz="4000" dirty="0">
                <a:latin typeface="Avenir Next LT Pro" panose="020B0504020202020204" pitchFamily="34" charset="0"/>
              </a:rPr>
              <a:t>How does the shape help the sound to travel further?</a:t>
            </a:r>
          </a:p>
        </p:txBody>
      </p:sp>
    </p:spTree>
    <p:extLst>
      <p:ext uri="{BB962C8B-B14F-4D97-AF65-F5344CB8AC3E}">
        <p14:creationId xmlns:p14="http://schemas.microsoft.com/office/powerpoint/2010/main" val="1015541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84514-FE35-9721-AA4E-E37E08117E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1FC45E-1067-09AF-0FD3-16A92F6B16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946AEE2-7E7A-1E77-9F7C-A14BBE5F437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6FA46AE-682E-9D8B-FD60-C9243C4435D4}"/>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F80354D8-95AE-C8BB-D9FA-F37F8A3EFC67}"/>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C56DBB-6781-FD1A-6233-CBE830C875B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11" name="TextBox 10">
            <a:extLst>
              <a:ext uri="{FF2B5EF4-FFF2-40B4-BE49-F238E27FC236}">
                <a16:creationId xmlns:a16="http://schemas.microsoft.com/office/drawing/2014/main" id="{A54A6707-1FD6-48D7-AE92-F6178C514D8E}"/>
              </a:ext>
            </a:extLst>
          </p:cNvPr>
          <p:cNvSpPr txBox="1"/>
          <p:nvPr/>
        </p:nvSpPr>
        <p:spPr>
          <a:xfrm>
            <a:off x="6808073" y="1954106"/>
            <a:ext cx="5167865" cy="2308324"/>
          </a:xfrm>
          <a:prstGeom prst="rect">
            <a:avLst/>
          </a:prstGeom>
          <a:noFill/>
        </p:spPr>
        <p:txBody>
          <a:bodyPr wrap="square">
            <a:spAutoFit/>
          </a:bodyPr>
          <a:lstStyle/>
          <a:p>
            <a:pPr algn="ctr"/>
            <a:r>
              <a:rPr lang="en-US" sz="4800" dirty="0">
                <a:latin typeface="Avenir Next LT Pro" panose="020B0504020202020204" pitchFamily="34" charset="0"/>
              </a:rPr>
              <a:t>What are turkeys saying to one another?</a:t>
            </a:r>
          </a:p>
        </p:txBody>
      </p:sp>
      <p:pic>
        <p:nvPicPr>
          <p:cNvPr id="1026" name="Picture 2" descr="Turkey&amp;#95;1395">
            <a:extLst>
              <a:ext uri="{FF2B5EF4-FFF2-40B4-BE49-F238E27FC236}">
                <a16:creationId xmlns:a16="http://schemas.microsoft.com/office/drawing/2014/main" id="{6350E457-64E6-7742-322A-39B8620B49F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1"/>
            <a:ext cx="6690378"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12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373F-E0FD-DC2E-0FC1-04333C7E64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70CBA8-97B1-622C-1613-B06F3BD308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2A56648-7836-05D0-CA6A-FF07C72BEE1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5659921-C5C4-1748-091F-B689477F296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1CE9EBC2-DC79-5DFF-6B1F-AE34520D991A}"/>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6F8E25-4DA0-46D7-2D4A-4F2DD826BB7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12" name="Group 11">
            <a:extLst>
              <a:ext uri="{FF2B5EF4-FFF2-40B4-BE49-F238E27FC236}">
                <a16:creationId xmlns:a16="http://schemas.microsoft.com/office/drawing/2014/main" id="{2A059E6F-B644-7919-9096-91A3E881B822}"/>
              </a:ext>
            </a:extLst>
          </p:cNvPr>
          <p:cNvGrpSpPr/>
          <p:nvPr/>
        </p:nvGrpSpPr>
        <p:grpSpPr>
          <a:xfrm>
            <a:off x="1724170" y="122275"/>
            <a:ext cx="8743660" cy="5559988"/>
            <a:chOff x="2442944" y="106886"/>
            <a:chExt cx="8743660" cy="5559988"/>
          </a:xfrm>
        </p:grpSpPr>
        <p:pic>
          <p:nvPicPr>
            <p:cNvPr id="7" name="Picture 6" descr="Text&#10;&#10;AI-generated content may be incorrect.">
              <a:extLst>
                <a:ext uri="{FF2B5EF4-FFF2-40B4-BE49-F238E27FC236}">
                  <a16:creationId xmlns:a16="http://schemas.microsoft.com/office/drawing/2014/main" id="{B6A20983-DF3E-56DF-DE83-01CD45C1374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42944" y="106886"/>
              <a:ext cx="4310733" cy="5559988"/>
            </a:xfrm>
            <a:prstGeom prst="rect">
              <a:avLst/>
            </a:prstGeom>
            <a:ln>
              <a:solidFill>
                <a:schemeClr val="tx1"/>
              </a:solidFill>
            </a:ln>
          </p:spPr>
        </p:pic>
        <p:pic>
          <p:nvPicPr>
            <p:cNvPr id="10" name="Picture 9" descr="A picture containing text, bird, gallinaceous bird&#10;&#10;AI-generated content may be incorrect.">
              <a:extLst>
                <a:ext uri="{FF2B5EF4-FFF2-40B4-BE49-F238E27FC236}">
                  <a16:creationId xmlns:a16="http://schemas.microsoft.com/office/drawing/2014/main" id="{585B78DD-9559-D9D2-B4B7-369BD02445F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80024" y="106886"/>
              <a:ext cx="4306580" cy="5559988"/>
            </a:xfrm>
            <a:prstGeom prst="rect">
              <a:avLst/>
            </a:prstGeom>
            <a:ln>
              <a:solidFill>
                <a:schemeClr val="tx1"/>
              </a:solidFill>
            </a:ln>
          </p:spPr>
        </p:pic>
      </p:grpSp>
      <p:grpSp>
        <p:nvGrpSpPr>
          <p:cNvPr id="17" name="Group 16">
            <a:extLst>
              <a:ext uri="{FF2B5EF4-FFF2-40B4-BE49-F238E27FC236}">
                <a16:creationId xmlns:a16="http://schemas.microsoft.com/office/drawing/2014/main" id="{9C5B242B-017C-4ADB-F72A-930AD54987C0}"/>
              </a:ext>
            </a:extLst>
          </p:cNvPr>
          <p:cNvGrpSpPr/>
          <p:nvPr/>
        </p:nvGrpSpPr>
        <p:grpSpPr>
          <a:xfrm>
            <a:off x="2912723" y="5718421"/>
            <a:ext cx="6497053" cy="461665"/>
            <a:chOff x="1681734" y="5729687"/>
            <a:chExt cx="9411738" cy="461665"/>
          </a:xfrm>
        </p:grpSpPr>
        <p:sp>
          <p:nvSpPr>
            <p:cNvPr id="14" name="TextBox 13">
              <a:extLst>
                <a:ext uri="{FF2B5EF4-FFF2-40B4-BE49-F238E27FC236}">
                  <a16:creationId xmlns:a16="http://schemas.microsoft.com/office/drawing/2014/main" id="{2212AE37-6847-5CFA-3E11-C06CD9D83340}"/>
                </a:ext>
              </a:extLst>
            </p:cNvPr>
            <p:cNvSpPr txBox="1"/>
            <p:nvPr/>
          </p:nvSpPr>
          <p:spPr>
            <a:xfrm>
              <a:off x="1681734" y="5781444"/>
              <a:ext cx="2662367" cy="369332"/>
            </a:xfrm>
            <a:prstGeom prst="rect">
              <a:avLst/>
            </a:prstGeom>
            <a:noFill/>
          </p:spPr>
          <p:txBody>
            <a:bodyPr wrap="square">
              <a:spAutoFit/>
            </a:bodyPr>
            <a:lstStyle/>
            <a:p>
              <a:r>
                <a:rPr lang="en-US" b="1" dirty="0">
                  <a:latin typeface="Avenir Next LT Pro" panose="020B0504020202020204" pitchFamily="34" charset="0"/>
                </a:rPr>
                <a:t>Link to Article:</a:t>
              </a:r>
              <a:endParaRPr lang="en-US" dirty="0"/>
            </a:p>
          </p:txBody>
        </p:sp>
        <p:sp>
          <p:nvSpPr>
            <p:cNvPr id="16" name="TextBox 15">
              <a:extLst>
                <a:ext uri="{FF2B5EF4-FFF2-40B4-BE49-F238E27FC236}">
                  <a16:creationId xmlns:a16="http://schemas.microsoft.com/office/drawing/2014/main" id="{6226CF12-9D19-FFAF-4D92-07655C57E84D}"/>
                </a:ext>
              </a:extLst>
            </p:cNvPr>
            <p:cNvSpPr txBox="1"/>
            <p:nvPr/>
          </p:nvSpPr>
          <p:spPr>
            <a:xfrm>
              <a:off x="4239240" y="5729687"/>
              <a:ext cx="6854232" cy="461665"/>
            </a:xfrm>
            <a:prstGeom prst="rect">
              <a:avLst/>
            </a:prstGeom>
            <a:noFill/>
          </p:spPr>
          <p:txBody>
            <a:bodyPr wrap="square">
              <a:spAutoFit/>
            </a:bodyPr>
            <a:lstStyle/>
            <a:p>
              <a:r>
                <a:rPr lang="en-US" sz="1200" dirty="0">
                  <a:hlinkClick r:id="rId5"/>
                </a:rPr>
                <a:t>https://education.mdc.mo.gov/sites/default/files/2025-04/3A%20Talking%20Turkey%20Xplor%20Article%20%281%29.pdf</a:t>
              </a:r>
              <a:r>
                <a:rPr lang="en-US" sz="1200" dirty="0"/>
                <a:t> </a:t>
              </a:r>
            </a:p>
          </p:txBody>
        </p:sp>
      </p:grpSp>
    </p:spTree>
    <p:extLst>
      <p:ext uri="{BB962C8B-B14F-4D97-AF65-F5344CB8AC3E}">
        <p14:creationId xmlns:p14="http://schemas.microsoft.com/office/powerpoint/2010/main" val="36274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A29A-5EDF-FEE0-6A23-46F3517DF3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16C2C7-167E-7F43-1850-E5AD2C8356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D24519D-9875-7BB7-EC45-60D213033CD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36</a:t>
            </a:r>
            <a:endParaRPr lang="en-US" dirty="0">
              <a:solidFill>
                <a:schemeClr val="bg1"/>
              </a:solidFill>
            </a:endParaRPr>
          </a:p>
        </p:txBody>
      </p:sp>
      <p:sp>
        <p:nvSpPr>
          <p:cNvPr id="5" name="TextBox 4">
            <a:extLst>
              <a:ext uri="{FF2B5EF4-FFF2-40B4-BE49-F238E27FC236}">
                <a16:creationId xmlns:a16="http://schemas.microsoft.com/office/drawing/2014/main" id="{A2D85723-8135-A5A3-1F8A-E85758F1C654}"/>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Elaborate</a:t>
            </a:r>
          </a:p>
        </p:txBody>
      </p:sp>
      <p:sp>
        <p:nvSpPr>
          <p:cNvPr id="6" name="Rectangle: Rounded Corners 5">
            <a:extLst>
              <a:ext uri="{FF2B5EF4-FFF2-40B4-BE49-F238E27FC236}">
                <a16:creationId xmlns:a16="http://schemas.microsoft.com/office/drawing/2014/main" id="{F3497146-359E-BD29-573F-51AAF22C35A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F33F10-A56B-898F-5786-CC8B4443316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15" name="Group 14">
            <a:extLst>
              <a:ext uri="{FF2B5EF4-FFF2-40B4-BE49-F238E27FC236}">
                <a16:creationId xmlns:a16="http://schemas.microsoft.com/office/drawing/2014/main" id="{D0773EDF-9602-D076-11BF-8A343E132A74}"/>
              </a:ext>
            </a:extLst>
          </p:cNvPr>
          <p:cNvGrpSpPr/>
          <p:nvPr/>
        </p:nvGrpSpPr>
        <p:grpSpPr>
          <a:xfrm>
            <a:off x="1412345" y="122275"/>
            <a:ext cx="9367310" cy="5990578"/>
            <a:chOff x="2238347" y="122275"/>
            <a:chExt cx="9367310" cy="5990578"/>
          </a:xfrm>
        </p:grpSpPr>
        <p:pic>
          <p:nvPicPr>
            <p:cNvPr id="8" name="Picture 7" descr="Text&#10;&#10;AI-generated content may be incorrect.">
              <a:extLst>
                <a:ext uri="{FF2B5EF4-FFF2-40B4-BE49-F238E27FC236}">
                  <a16:creationId xmlns:a16="http://schemas.microsoft.com/office/drawing/2014/main" id="{602FB147-6910-DF88-4E3E-BC1ED9361D1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38347" y="137664"/>
              <a:ext cx="4625580" cy="5975189"/>
            </a:xfrm>
            <a:prstGeom prst="rect">
              <a:avLst/>
            </a:prstGeom>
            <a:ln>
              <a:solidFill>
                <a:schemeClr val="tx1"/>
              </a:solidFill>
            </a:ln>
          </p:spPr>
        </p:pic>
        <p:pic>
          <p:nvPicPr>
            <p:cNvPr id="13" name="Picture 12" descr="Text, timeline&#10;&#10;AI-generated content may be incorrect.">
              <a:extLst>
                <a:ext uri="{FF2B5EF4-FFF2-40B4-BE49-F238E27FC236}">
                  <a16:creationId xmlns:a16="http://schemas.microsoft.com/office/drawing/2014/main" id="{A6650BE4-42C8-B77C-0420-62CA2C8385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66858" y="122275"/>
              <a:ext cx="4638799" cy="5990578"/>
            </a:xfrm>
            <a:prstGeom prst="rect">
              <a:avLst/>
            </a:prstGeom>
            <a:ln>
              <a:solidFill>
                <a:schemeClr val="tx1"/>
              </a:solidFill>
            </a:ln>
          </p:spPr>
        </p:pic>
      </p:grpSp>
    </p:spTree>
    <p:extLst>
      <p:ext uri="{BB962C8B-B14F-4D97-AF65-F5344CB8AC3E}">
        <p14:creationId xmlns:p14="http://schemas.microsoft.com/office/powerpoint/2010/main" val="372994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243FC-D9C5-8796-E733-15F16D12EB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666B14-1476-6C92-B0C6-53CCDEE92B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3074A88-3C5C-D767-1D0F-FB5DAD301E2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D20C079-4CCF-73BE-1C31-7EA98D888E2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a:t>
            </a:r>
            <a:r>
              <a:rPr lang="en-US">
                <a:solidFill>
                  <a:schemeClr val="bg1"/>
                </a:solidFill>
                <a:latin typeface="Avenir Next LT Pro" panose="020B0504020202020204" pitchFamily="34" charset="0"/>
              </a:rPr>
              <a:t>in Missouri – 3A </a:t>
            </a:r>
            <a:r>
              <a:rPr lang="en-US" dirty="0">
                <a:solidFill>
                  <a:schemeClr val="bg1"/>
                </a:solidFill>
                <a:latin typeface="Avenir Next LT Pro" panose="020B0504020202020204" pitchFamily="34" charset="0"/>
              </a:rPr>
              <a:t>Turkey Yelpers: Evaluate</a:t>
            </a:r>
          </a:p>
        </p:txBody>
      </p:sp>
      <p:sp>
        <p:nvSpPr>
          <p:cNvPr id="6" name="Rectangle: Rounded Corners 5">
            <a:extLst>
              <a:ext uri="{FF2B5EF4-FFF2-40B4-BE49-F238E27FC236}">
                <a16:creationId xmlns:a16="http://schemas.microsoft.com/office/drawing/2014/main" id="{D7BE16F4-C359-B7B6-B23D-19D6A7F76BF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B10982-AEA9-FE99-00FB-7C301035C25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12" name="Group 11">
            <a:extLst>
              <a:ext uri="{FF2B5EF4-FFF2-40B4-BE49-F238E27FC236}">
                <a16:creationId xmlns:a16="http://schemas.microsoft.com/office/drawing/2014/main" id="{301EE6AB-3D25-1B9A-621B-F41A976C3859}"/>
              </a:ext>
            </a:extLst>
          </p:cNvPr>
          <p:cNvGrpSpPr/>
          <p:nvPr/>
        </p:nvGrpSpPr>
        <p:grpSpPr>
          <a:xfrm>
            <a:off x="4005959" y="805419"/>
            <a:ext cx="7839190" cy="4686787"/>
            <a:chOff x="85344" y="1263318"/>
            <a:chExt cx="5725256" cy="3666691"/>
          </a:xfrm>
        </p:grpSpPr>
        <p:pic>
          <p:nvPicPr>
            <p:cNvPr id="7" name="Picture 6" descr="Graphical user interface, text&#10;&#10;AI-generated content may be incorrect.">
              <a:extLst>
                <a:ext uri="{FF2B5EF4-FFF2-40B4-BE49-F238E27FC236}">
                  <a16:creationId xmlns:a16="http://schemas.microsoft.com/office/drawing/2014/main" id="{27011480-E950-5CD7-0155-A5B8FB8B1E2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63318"/>
              <a:ext cx="2826326" cy="3657598"/>
            </a:xfrm>
            <a:prstGeom prst="rect">
              <a:avLst/>
            </a:prstGeom>
            <a:ln>
              <a:solidFill>
                <a:schemeClr val="tx1"/>
              </a:solidFill>
            </a:ln>
          </p:spPr>
        </p:pic>
        <p:pic>
          <p:nvPicPr>
            <p:cNvPr id="10" name="Picture 9">
              <a:extLst>
                <a:ext uri="{FF2B5EF4-FFF2-40B4-BE49-F238E27FC236}">
                  <a16:creationId xmlns:a16="http://schemas.microsoft.com/office/drawing/2014/main" id="{BB141AC5-58D5-B295-FACB-CD70B720D5C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84273" y="1272409"/>
              <a:ext cx="2826327" cy="3657600"/>
            </a:xfrm>
            <a:prstGeom prst="rect">
              <a:avLst/>
            </a:prstGeom>
            <a:ln>
              <a:solidFill>
                <a:schemeClr val="tx1"/>
              </a:solidFill>
            </a:ln>
          </p:spPr>
        </p:pic>
      </p:grpSp>
      <p:pic>
        <p:nvPicPr>
          <p:cNvPr id="11" name="Picture 10" descr="A picture containing text&#10;&#10;AI-generated content may be incorrect.">
            <a:extLst>
              <a:ext uri="{FF2B5EF4-FFF2-40B4-BE49-F238E27FC236}">
                <a16:creationId xmlns:a16="http://schemas.microsoft.com/office/drawing/2014/main" id="{A7E0776C-27FA-BD9C-012A-480C3EB02E6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9716" y="810533"/>
            <a:ext cx="3670837" cy="4684706"/>
          </a:xfrm>
          <a:prstGeom prst="rect">
            <a:avLst/>
          </a:prstGeom>
          <a:ln>
            <a:solidFill>
              <a:schemeClr val="tx1"/>
            </a:solidFill>
          </a:ln>
        </p:spPr>
      </p:pic>
    </p:spTree>
    <p:extLst>
      <p:ext uri="{BB962C8B-B14F-4D97-AF65-F5344CB8AC3E}">
        <p14:creationId xmlns:p14="http://schemas.microsoft.com/office/powerpoint/2010/main" val="2517395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043CE-43FB-CDF9-BB90-0B9CBD10C8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A1AF5E-147D-CA44-B8D6-37FFE37CA5E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2C19580-59E3-E927-D79B-788D601E401B}"/>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734F2D5-41F5-2318-75CC-F67C6E2C1B3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a:t>
            </a:r>
            <a:r>
              <a:rPr lang="en-US">
                <a:solidFill>
                  <a:schemeClr val="bg1"/>
                </a:solidFill>
                <a:latin typeface="Avenir Next LT Pro" panose="020B0504020202020204" pitchFamily="34" charset="0"/>
              </a:rPr>
              <a:t>in Missouri – 3A </a:t>
            </a:r>
            <a:r>
              <a:rPr lang="en-US" dirty="0">
                <a:solidFill>
                  <a:schemeClr val="bg1"/>
                </a:solidFill>
                <a:latin typeface="Avenir Next LT Pro" panose="020B0504020202020204" pitchFamily="34" charset="0"/>
              </a:rPr>
              <a:t>Turkey Yelpers: Evaluate</a:t>
            </a:r>
          </a:p>
        </p:txBody>
      </p:sp>
      <p:sp>
        <p:nvSpPr>
          <p:cNvPr id="6" name="Rectangle: Rounded Corners 5">
            <a:extLst>
              <a:ext uri="{FF2B5EF4-FFF2-40B4-BE49-F238E27FC236}">
                <a16:creationId xmlns:a16="http://schemas.microsoft.com/office/drawing/2014/main" id="{43B68157-FB96-FCAE-E05A-43EF0469D12C}"/>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F12FA4-B342-D953-059D-121DBC69748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12" name="Group 11">
            <a:extLst>
              <a:ext uri="{FF2B5EF4-FFF2-40B4-BE49-F238E27FC236}">
                <a16:creationId xmlns:a16="http://schemas.microsoft.com/office/drawing/2014/main" id="{E29B49E0-C8A6-F8B6-3A36-203EB75C5156}"/>
              </a:ext>
            </a:extLst>
          </p:cNvPr>
          <p:cNvGrpSpPr/>
          <p:nvPr/>
        </p:nvGrpSpPr>
        <p:grpSpPr>
          <a:xfrm>
            <a:off x="4005959" y="805419"/>
            <a:ext cx="7839190" cy="4686787"/>
            <a:chOff x="85344" y="1263318"/>
            <a:chExt cx="5725256" cy="3666691"/>
          </a:xfrm>
        </p:grpSpPr>
        <p:pic>
          <p:nvPicPr>
            <p:cNvPr id="7" name="Picture 6" descr="Graphical user interface, text&#10;&#10;AI-generated content may be incorrect.">
              <a:extLst>
                <a:ext uri="{FF2B5EF4-FFF2-40B4-BE49-F238E27FC236}">
                  <a16:creationId xmlns:a16="http://schemas.microsoft.com/office/drawing/2014/main" id="{2015CDDF-CA37-ECE0-EEE0-56283FE843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263318"/>
              <a:ext cx="2826326" cy="3657598"/>
            </a:xfrm>
            <a:prstGeom prst="rect">
              <a:avLst/>
            </a:prstGeom>
            <a:ln>
              <a:solidFill>
                <a:schemeClr val="tx1"/>
              </a:solidFill>
            </a:ln>
          </p:spPr>
        </p:pic>
        <p:pic>
          <p:nvPicPr>
            <p:cNvPr id="10" name="Picture 9">
              <a:extLst>
                <a:ext uri="{FF2B5EF4-FFF2-40B4-BE49-F238E27FC236}">
                  <a16:creationId xmlns:a16="http://schemas.microsoft.com/office/drawing/2014/main" id="{6F955B5D-C817-100F-6287-EA72A99321C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84273" y="1272409"/>
              <a:ext cx="2826327" cy="3657600"/>
            </a:xfrm>
            <a:prstGeom prst="rect">
              <a:avLst/>
            </a:prstGeom>
            <a:ln>
              <a:solidFill>
                <a:schemeClr val="tx1"/>
              </a:solidFill>
            </a:ln>
          </p:spPr>
        </p:pic>
      </p:grpSp>
      <p:pic>
        <p:nvPicPr>
          <p:cNvPr id="11" name="Picture 10" descr="A picture containing text&#10;&#10;AI-generated content may be incorrect.">
            <a:extLst>
              <a:ext uri="{FF2B5EF4-FFF2-40B4-BE49-F238E27FC236}">
                <a16:creationId xmlns:a16="http://schemas.microsoft.com/office/drawing/2014/main" id="{CC8BB169-3A24-D076-A6BD-3FE89AC5311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9716" y="810533"/>
            <a:ext cx="3670837" cy="4684706"/>
          </a:xfrm>
          <a:prstGeom prst="rect">
            <a:avLst/>
          </a:prstGeom>
          <a:ln>
            <a:solidFill>
              <a:schemeClr val="tx1"/>
            </a:solidFill>
          </a:ln>
        </p:spPr>
      </p:pic>
      <p:pic>
        <p:nvPicPr>
          <p:cNvPr id="8" name="Picture 7">
            <a:extLst>
              <a:ext uri="{FF2B5EF4-FFF2-40B4-BE49-F238E27FC236}">
                <a16:creationId xmlns:a16="http://schemas.microsoft.com/office/drawing/2014/main" id="{CE0C846E-5080-5B2C-DFDA-A42D5B296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1813" y="2137834"/>
            <a:ext cx="3280834" cy="1132418"/>
          </a:xfrm>
          <a:prstGeom prst="rect">
            <a:avLst/>
          </a:prstGeom>
        </p:spPr>
      </p:pic>
    </p:spTree>
    <p:extLst>
      <p:ext uri="{BB962C8B-B14F-4D97-AF65-F5344CB8AC3E}">
        <p14:creationId xmlns:p14="http://schemas.microsoft.com/office/powerpoint/2010/main" val="13801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AF7D-93C5-64A3-264B-581465D068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061AE0-E575-8409-9621-5B79AE6BF4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2938EC-D874-C96A-E7BD-BB68049E7C3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DA48BFAF-440A-7B25-5569-A5C863CB6D9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Engage</a:t>
            </a:r>
          </a:p>
        </p:txBody>
      </p:sp>
      <p:sp>
        <p:nvSpPr>
          <p:cNvPr id="6" name="Rectangle: Rounded Corners 5">
            <a:extLst>
              <a:ext uri="{FF2B5EF4-FFF2-40B4-BE49-F238E27FC236}">
                <a16:creationId xmlns:a16="http://schemas.microsoft.com/office/drawing/2014/main" id="{27E55310-E2FD-0A3D-7FCC-A636F79CEF3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D3C3DC-7EEC-CF0A-BEF1-33B0504F996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8" name="Group 7">
            <a:extLst>
              <a:ext uri="{FF2B5EF4-FFF2-40B4-BE49-F238E27FC236}">
                <a16:creationId xmlns:a16="http://schemas.microsoft.com/office/drawing/2014/main" id="{AD123E7E-5260-A3F7-1BB8-DEE382560E2F}"/>
              </a:ext>
            </a:extLst>
          </p:cNvPr>
          <p:cNvGrpSpPr/>
          <p:nvPr/>
        </p:nvGrpSpPr>
        <p:grpSpPr>
          <a:xfrm>
            <a:off x="4966636" y="710085"/>
            <a:ext cx="6987941" cy="4799567"/>
            <a:chOff x="445194" y="1711109"/>
            <a:chExt cx="6802548" cy="4799567"/>
          </a:xfrm>
        </p:grpSpPr>
        <p:sp>
          <p:nvSpPr>
            <p:cNvPr id="10" name="TextBox 9">
              <a:extLst>
                <a:ext uri="{FF2B5EF4-FFF2-40B4-BE49-F238E27FC236}">
                  <a16:creationId xmlns:a16="http://schemas.microsoft.com/office/drawing/2014/main" id="{5AA69DE3-3B66-BC28-AA3F-2E95B1104BB1}"/>
                </a:ext>
              </a:extLst>
            </p:cNvPr>
            <p:cNvSpPr txBox="1"/>
            <p:nvPr/>
          </p:nvSpPr>
          <p:spPr>
            <a:xfrm>
              <a:off x="519320" y="1711109"/>
              <a:ext cx="6658742" cy="1015663"/>
            </a:xfrm>
            <a:prstGeom prst="rect">
              <a:avLst/>
            </a:prstGeom>
            <a:noFill/>
          </p:spPr>
          <p:txBody>
            <a:bodyPr wrap="square">
              <a:spAutoFit/>
            </a:bodyPr>
            <a:lstStyle/>
            <a:p>
              <a:pPr algn="ctr"/>
              <a:r>
                <a:rPr lang="en-US" sz="6000" dirty="0">
                  <a:latin typeface="Bitter SemiBold" pitchFamily="2" charset="0"/>
                </a:rPr>
                <a:t>Guiding Question: </a:t>
              </a:r>
            </a:p>
          </p:txBody>
        </p:sp>
        <p:sp>
          <p:nvSpPr>
            <p:cNvPr id="11" name="TextBox 10">
              <a:extLst>
                <a:ext uri="{FF2B5EF4-FFF2-40B4-BE49-F238E27FC236}">
                  <a16:creationId xmlns:a16="http://schemas.microsoft.com/office/drawing/2014/main" id="{C64D1F27-498A-29CC-6753-8D51DB1C74F9}"/>
                </a:ext>
              </a:extLst>
            </p:cNvPr>
            <p:cNvSpPr txBox="1"/>
            <p:nvPr/>
          </p:nvSpPr>
          <p:spPr>
            <a:xfrm>
              <a:off x="445194" y="3094356"/>
              <a:ext cx="6802548" cy="3416320"/>
            </a:xfrm>
            <a:prstGeom prst="rect">
              <a:avLst/>
            </a:prstGeom>
            <a:noFill/>
          </p:spPr>
          <p:txBody>
            <a:bodyPr wrap="square">
              <a:spAutoFit/>
            </a:bodyPr>
            <a:lstStyle/>
            <a:p>
              <a:pPr algn="ctr"/>
              <a:r>
                <a:rPr lang="en-US" sz="5400" dirty="0">
                  <a:latin typeface="Avenir Next LT Pro" panose="020B0504020202020204" pitchFamily="34" charset="0"/>
                </a:rPr>
                <a:t>How do I build a turkey call that makes different turkey sounds?</a:t>
              </a:r>
            </a:p>
          </p:txBody>
        </p:sp>
      </p:grpSp>
      <p:pic>
        <p:nvPicPr>
          <p:cNvPr id="7" name="Picture 6" descr="A picture containing text&#10;&#10;AI-generated content may be incorrect.">
            <a:extLst>
              <a:ext uri="{FF2B5EF4-FFF2-40B4-BE49-F238E27FC236}">
                <a16:creationId xmlns:a16="http://schemas.microsoft.com/office/drawing/2014/main" id="{FE651C55-3232-8C61-56E2-860631037BA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3684" y="122275"/>
            <a:ext cx="4617192" cy="5975189"/>
          </a:xfrm>
          <a:prstGeom prst="rect">
            <a:avLst/>
          </a:prstGeom>
          <a:ln>
            <a:solidFill>
              <a:schemeClr val="tx1"/>
            </a:solidFill>
          </a:ln>
        </p:spPr>
      </p:pic>
    </p:spTree>
    <p:extLst>
      <p:ext uri="{BB962C8B-B14F-4D97-AF65-F5344CB8AC3E}">
        <p14:creationId xmlns:p14="http://schemas.microsoft.com/office/powerpoint/2010/main" val="60852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7FA1-696E-B660-E8BC-EC55EE5BD9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DC86D2-D4C3-2D1F-50EE-A0294CF812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BEA09FF-6537-DF55-46CF-FEC361B55BF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4754B2C1-7602-6C97-2C88-5489CADEDFBC}"/>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Engage</a:t>
            </a:r>
          </a:p>
        </p:txBody>
      </p:sp>
      <p:sp>
        <p:nvSpPr>
          <p:cNvPr id="6" name="Rectangle: Rounded Corners 5">
            <a:extLst>
              <a:ext uri="{FF2B5EF4-FFF2-40B4-BE49-F238E27FC236}">
                <a16:creationId xmlns:a16="http://schemas.microsoft.com/office/drawing/2014/main" id="{0334C30A-8DA1-EB68-E99B-4093B9F37464}"/>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E91770-B7AB-03AB-23A7-3D3AF512C2E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pic>
        <p:nvPicPr>
          <p:cNvPr id="12" name="Picture 11" descr="Text&#10;&#10;AI-generated content may be incorrect.">
            <a:extLst>
              <a:ext uri="{FF2B5EF4-FFF2-40B4-BE49-F238E27FC236}">
                <a16:creationId xmlns:a16="http://schemas.microsoft.com/office/drawing/2014/main" id="{8DABE612-478E-0954-9CDA-751469E7E52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3684" y="122275"/>
            <a:ext cx="4617192" cy="5975189"/>
          </a:xfrm>
          <a:prstGeom prst="rect">
            <a:avLst/>
          </a:prstGeom>
          <a:ln>
            <a:solidFill>
              <a:schemeClr val="tx1"/>
            </a:solidFill>
          </a:ln>
        </p:spPr>
      </p:pic>
      <p:sp>
        <p:nvSpPr>
          <p:cNvPr id="13" name="TextBox 12">
            <a:extLst>
              <a:ext uri="{FF2B5EF4-FFF2-40B4-BE49-F238E27FC236}">
                <a16:creationId xmlns:a16="http://schemas.microsoft.com/office/drawing/2014/main" id="{34D19DD4-3A5F-31EB-F9B4-08CC7183320B}"/>
              </a:ext>
            </a:extLst>
          </p:cNvPr>
          <p:cNvSpPr txBox="1"/>
          <p:nvPr/>
        </p:nvSpPr>
        <p:spPr>
          <a:xfrm>
            <a:off x="5235011" y="672592"/>
            <a:ext cx="5842113" cy="5016758"/>
          </a:xfrm>
          <a:prstGeom prst="rect">
            <a:avLst/>
          </a:prstGeom>
          <a:noFill/>
        </p:spPr>
        <p:txBody>
          <a:bodyPr wrap="square">
            <a:spAutoFit/>
          </a:bodyPr>
          <a:lstStyle/>
          <a:p>
            <a:pPr algn="ctr"/>
            <a:r>
              <a:rPr lang="en-US" sz="3200" dirty="0">
                <a:latin typeface="Avenir Next LT Pro" panose="020B0504020202020204" pitchFamily="34" charset="0"/>
              </a:rPr>
              <a:t>What are sounds and how are sounds made?</a:t>
            </a:r>
          </a:p>
          <a:p>
            <a:pPr algn="ctr"/>
            <a:endParaRPr lang="en-US" sz="3200" dirty="0">
              <a:latin typeface="Avenir Next LT Pro" panose="020B0504020202020204" pitchFamily="34" charset="0"/>
            </a:endParaRPr>
          </a:p>
          <a:p>
            <a:pPr algn="ctr"/>
            <a:r>
              <a:rPr lang="en-US" sz="3200" dirty="0">
                <a:latin typeface="Avenir Next LT Pro" panose="020B0504020202020204" pitchFamily="34" charset="0"/>
              </a:rPr>
              <a:t>How do the sounds change when turkeys make different calls?</a:t>
            </a:r>
          </a:p>
          <a:p>
            <a:pPr algn="ctr"/>
            <a:endParaRPr lang="en-US" sz="3200" dirty="0">
              <a:latin typeface="Avenir Next LT Pro" panose="020B0504020202020204" pitchFamily="34" charset="0"/>
            </a:endParaRPr>
          </a:p>
          <a:p>
            <a:pPr algn="ctr"/>
            <a:r>
              <a:rPr lang="en-US" sz="3200" dirty="0">
                <a:latin typeface="Avenir Next LT Pro" panose="020B0504020202020204" pitchFamily="34" charset="0"/>
              </a:rPr>
              <a:t>How does the shape of the turkey call help make those sounds?</a:t>
            </a:r>
          </a:p>
        </p:txBody>
      </p:sp>
      <p:pic>
        <p:nvPicPr>
          <p:cNvPr id="14" name="Picture 13" descr="A picture containing silhouette, night sky&#10;&#10;AI-generated content may be incorrect.">
            <a:extLst>
              <a:ext uri="{FF2B5EF4-FFF2-40B4-BE49-F238E27FC236}">
                <a16:creationId xmlns:a16="http://schemas.microsoft.com/office/drawing/2014/main" id="{212F70EF-CE3D-09FA-63CE-E1F4107EE14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1077124" y="122275"/>
            <a:ext cx="1029532" cy="1447145"/>
          </a:xfrm>
          <a:prstGeom prst="rect">
            <a:avLst/>
          </a:prstGeom>
        </p:spPr>
      </p:pic>
    </p:spTree>
    <p:extLst>
      <p:ext uri="{BB962C8B-B14F-4D97-AF65-F5344CB8AC3E}">
        <p14:creationId xmlns:p14="http://schemas.microsoft.com/office/powerpoint/2010/main" val="155043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45D4-932B-2861-1C70-34B6C0A95E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28D5B7-2756-F047-30EA-F5EFD78D8CA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7F94C1-FD5E-7D37-E9EC-45B6BC212A6D}"/>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75C1E366-45FA-213B-3EC3-841B00E344AA}"/>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5A637DF2-ED19-371A-8029-024607E16399}"/>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9A5627-850B-0C92-A539-D6E91E84C7F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grpSp>
        <p:nvGrpSpPr>
          <p:cNvPr id="23" name="Group 22">
            <a:extLst>
              <a:ext uri="{FF2B5EF4-FFF2-40B4-BE49-F238E27FC236}">
                <a16:creationId xmlns:a16="http://schemas.microsoft.com/office/drawing/2014/main" id="{50C2427B-9839-69BA-B1F8-B9D75383806B}"/>
              </a:ext>
            </a:extLst>
          </p:cNvPr>
          <p:cNvGrpSpPr/>
          <p:nvPr/>
        </p:nvGrpSpPr>
        <p:grpSpPr>
          <a:xfrm>
            <a:off x="306404" y="988358"/>
            <a:ext cx="11579191" cy="4399783"/>
            <a:chOff x="346509" y="766977"/>
            <a:chExt cx="11579191" cy="4399783"/>
          </a:xfrm>
        </p:grpSpPr>
        <p:sp>
          <p:nvSpPr>
            <p:cNvPr id="7" name="TextBox 6">
              <a:extLst>
                <a:ext uri="{FF2B5EF4-FFF2-40B4-BE49-F238E27FC236}">
                  <a16:creationId xmlns:a16="http://schemas.microsoft.com/office/drawing/2014/main" id="{B379D618-C0F7-8D28-25A0-1B57083F0373}"/>
                </a:ext>
              </a:extLst>
            </p:cNvPr>
            <p:cNvSpPr txBox="1"/>
            <p:nvPr/>
          </p:nvSpPr>
          <p:spPr>
            <a:xfrm>
              <a:off x="346509" y="766977"/>
              <a:ext cx="11579191" cy="2308324"/>
            </a:xfrm>
            <a:prstGeom prst="rect">
              <a:avLst/>
            </a:prstGeom>
            <a:noFill/>
          </p:spPr>
          <p:txBody>
            <a:bodyPr wrap="square">
              <a:spAutoFit/>
            </a:bodyPr>
            <a:lstStyle/>
            <a:p>
              <a:pPr algn="ctr"/>
              <a:r>
                <a:rPr lang="en-US" sz="4800" dirty="0">
                  <a:latin typeface="Avenir Next LT Pro" panose="020B0504020202020204" pitchFamily="34" charset="0"/>
                </a:rPr>
                <a:t>Let’s go outside to explore and practice making turkey sounds using the box call and slate call.</a:t>
              </a:r>
            </a:p>
          </p:txBody>
        </p:sp>
        <p:sp>
          <p:nvSpPr>
            <p:cNvPr id="15" name="TextBox 14">
              <a:extLst>
                <a:ext uri="{FF2B5EF4-FFF2-40B4-BE49-F238E27FC236}">
                  <a16:creationId xmlns:a16="http://schemas.microsoft.com/office/drawing/2014/main" id="{EDAC5134-3868-64DD-5237-3165D734A645}"/>
                </a:ext>
              </a:extLst>
            </p:cNvPr>
            <p:cNvSpPr txBox="1"/>
            <p:nvPr/>
          </p:nvSpPr>
          <p:spPr>
            <a:xfrm>
              <a:off x="2159267" y="3446734"/>
              <a:ext cx="7873466" cy="461665"/>
            </a:xfrm>
            <a:prstGeom prst="rect">
              <a:avLst/>
            </a:prstGeom>
            <a:noFill/>
          </p:spPr>
          <p:txBody>
            <a:bodyPr wrap="square">
              <a:spAutoFit/>
            </a:bodyPr>
            <a:lstStyle/>
            <a:p>
              <a:r>
                <a:rPr lang="en-US" sz="2400" dirty="0">
                  <a:latin typeface="Avenir Next LT Pro" panose="020B0504020202020204" pitchFamily="34" charset="0"/>
                </a:rPr>
                <a:t>You can reference the </a:t>
              </a:r>
              <a:r>
                <a:rPr lang="en-US" sz="2400" b="1" i="1" dirty="0">
                  <a:latin typeface="Avenir Next LT Pro" panose="020B0504020202020204" pitchFamily="34" charset="0"/>
                </a:rPr>
                <a:t>How to Use Turkey Calls</a:t>
              </a:r>
              <a:r>
                <a:rPr lang="en-US" sz="2400" dirty="0">
                  <a:latin typeface="Avenir Next LT Pro" panose="020B0504020202020204" pitchFamily="34" charset="0"/>
                </a:rPr>
                <a:t> videos.</a:t>
              </a:r>
              <a:endParaRPr lang="en-US" sz="2400" dirty="0"/>
            </a:p>
          </p:txBody>
        </p:sp>
        <p:grpSp>
          <p:nvGrpSpPr>
            <p:cNvPr id="21" name="Group 20">
              <a:extLst>
                <a:ext uri="{FF2B5EF4-FFF2-40B4-BE49-F238E27FC236}">
                  <a16:creationId xmlns:a16="http://schemas.microsoft.com/office/drawing/2014/main" id="{FDB70D0D-332C-E225-9C95-44C362FEB730}"/>
                </a:ext>
              </a:extLst>
            </p:cNvPr>
            <p:cNvGrpSpPr/>
            <p:nvPr/>
          </p:nvGrpSpPr>
          <p:grpSpPr>
            <a:xfrm>
              <a:off x="4093945" y="4250962"/>
              <a:ext cx="4004110" cy="377027"/>
              <a:chOff x="4620126" y="4749192"/>
              <a:chExt cx="4004110" cy="377027"/>
            </a:xfrm>
          </p:grpSpPr>
          <p:sp>
            <p:nvSpPr>
              <p:cNvPr id="10" name="TextBox 9">
                <a:extLst>
                  <a:ext uri="{FF2B5EF4-FFF2-40B4-BE49-F238E27FC236}">
                    <a16:creationId xmlns:a16="http://schemas.microsoft.com/office/drawing/2014/main" id="{2C01FF00-9C37-A112-F282-501FFCF2F41A}"/>
                  </a:ext>
                </a:extLst>
              </p:cNvPr>
              <p:cNvSpPr txBox="1"/>
              <p:nvPr/>
            </p:nvSpPr>
            <p:spPr>
              <a:xfrm>
                <a:off x="4620126" y="4756887"/>
                <a:ext cx="801303" cy="369332"/>
              </a:xfrm>
              <a:prstGeom prst="rect">
                <a:avLst/>
              </a:prstGeom>
              <a:noFill/>
            </p:spPr>
            <p:txBody>
              <a:bodyPr wrap="square">
                <a:spAutoFit/>
              </a:bodyPr>
              <a:lstStyle/>
              <a:p>
                <a:r>
                  <a:rPr lang="en-US" b="1" dirty="0">
                    <a:latin typeface="Avenir Next LT Pro" panose="020B0504020202020204" pitchFamily="34" charset="0"/>
                  </a:rPr>
                  <a:t>Link:</a:t>
                </a:r>
                <a:endParaRPr lang="en-US" b="1" dirty="0"/>
              </a:p>
            </p:txBody>
          </p:sp>
          <p:sp>
            <p:nvSpPr>
              <p:cNvPr id="17" name="TextBox 16">
                <a:extLst>
                  <a:ext uri="{FF2B5EF4-FFF2-40B4-BE49-F238E27FC236}">
                    <a16:creationId xmlns:a16="http://schemas.microsoft.com/office/drawing/2014/main" id="{E952E67C-843A-14A5-A7AF-065FA754377A}"/>
                  </a:ext>
                </a:extLst>
              </p:cNvPr>
              <p:cNvSpPr txBox="1"/>
              <p:nvPr/>
            </p:nvSpPr>
            <p:spPr>
              <a:xfrm>
                <a:off x="5277050" y="4749192"/>
                <a:ext cx="3347186" cy="369332"/>
              </a:xfrm>
              <a:prstGeom prst="rect">
                <a:avLst/>
              </a:prstGeom>
              <a:noFill/>
            </p:spPr>
            <p:txBody>
              <a:bodyPr wrap="square">
                <a:spAutoFit/>
              </a:bodyPr>
              <a:lstStyle/>
              <a:p>
                <a:r>
                  <a:rPr lang="en-US" dirty="0">
                    <a:hlinkClick r:id="rId3"/>
                  </a:rPr>
                  <a:t>https://youtu.be/ab8ZGc-KMXw</a:t>
                </a:r>
                <a:r>
                  <a:rPr lang="en-US" dirty="0"/>
                  <a:t> </a:t>
                </a:r>
              </a:p>
            </p:txBody>
          </p:sp>
        </p:grpSp>
        <p:grpSp>
          <p:nvGrpSpPr>
            <p:cNvPr id="22" name="Group 21">
              <a:extLst>
                <a:ext uri="{FF2B5EF4-FFF2-40B4-BE49-F238E27FC236}">
                  <a16:creationId xmlns:a16="http://schemas.microsoft.com/office/drawing/2014/main" id="{2D378C6A-CF06-C6AB-48F3-D34411B8649B}"/>
                </a:ext>
              </a:extLst>
            </p:cNvPr>
            <p:cNvGrpSpPr/>
            <p:nvPr/>
          </p:nvGrpSpPr>
          <p:grpSpPr>
            <a:xfrm>
              <a:off x="4252761" y="4789733"/>
              <a:ext cx="3686477" cy="377027"/>
              <a:chOff x="4620125" y="5245293"/>
              <a:chExt cx="3686477" cy="377027"/>
            </a:xfrm>
          </p:grpSpPr>
          <p:sp>
            <p:nvSpPr>
              <p:cNvPr id="18" name="TextBox 17">
                <a:extLst>
                  <a:ext uri="{FF2B5EF4-FFF2-40B4-BE49-F238E27FC236}">
                    <a16:creationId xmlns:a16="http://schemas.microsoft.com/office/drawing/2014/main" id="{9626E77A-1633-802E-CCE6-C2711D421E01}"/>
                  </a:ext>
                </a:extLst>
              </p:cNvPr>
              <p:cNvSpPr txBox="1"/>
              <p:nvPr/>
            </p:nvSpPr>
            <p:spPr>
              <a:xfrm>
                <a:off x="4620125" y="5252988"/>
                <a:ext cx="801303" cy="369332"/>
              </a:xfrm>
              <a:prstGeom prst="rect">
                <a:avLst/>
              </a:prstGeom>
              <a:noFill/>
            </p:spPr>
            <p:txBody>
              <a:bodyPr wrap="square">
                <a:spAutoFit/>
              </a:bodyPr>
              <a:lstStyle/>
              <a:p>
                <a:r>
                  <a:rPr lang="en-US" b="1" dirty="0">
                    <a:latin typeface="Avenir Next LT Pro" panose="020B0504020202020204" pitchFamily="34" charset="0"/>
                  </a:rPr>
                  <a:t>Link:</a:t>
                </a:r>
                <a:endParaRPr lang="en-US" b="1" dirty="0"/>
              </a:p>
            </p:txBody>
          </p:sp>
          <p:sp>
            <p:nvSpPr>
              <p:cNvPr id="20" name="TextBox 19">
                <a:extLst>
                  <a:ext uri="{FF2B5EF4-FFF2-40B4-BE49-F238E27FC236}">
                    <a16:creationId xmlns:a16="http://schemas.microsoft.com/office/drawing/2014/main" id="{71F3DD7D-E5D8-4DDD-F4D4-72F2C1545451}"/>
                  </a:ext>
                </a:extLst>
              </p:cNvPr>
              <p:cNvSpPr txBox="1"/>
              <p:nvPr/>
            </p:nvSpPr>
            <p:spPr>
              <a:xfrm>
                <a:off x="5277050" y="5245293"/>
                <a:ext cx="3029552" cy="369332"/>
              </a:xfrm>
              <a:prstGeom prst="rect">
                <a:avLst/>
              </a:prstGeom>
              <a:noFill/>
            </p:spPr>
            <p:txBody>
              <a:bodyPr wrap="square">
                <a:spAutoFit/>
              </a:bodyPr>
              <a:lstStyle/>
              <a:p>
                <a:r>
                  <a:rPr lang="en-US" dirty="0">
                    <a:hlinkClick r:id="rId4"/>
                  </a:rPr>
                  <a:t>https://youtu.be/vIFfTPlI7RQ</a:t>
                </a:r>
                <a:r>
                  <a:rPr lang="en-US" dirty="0"/>
                  <a:t> </a:t>
                </a:r>
              </a:p>
            </p:txBody>
          </p:sp>
        </p:grpSp>
      </p:grpSp>
    </p:spTree>
    <p:extLst>
      <p:ext uri="{BB962C8B-B14F-4D97-AF65-F5344CB8AC3E}">
        <p14:creationId xmlns:p14="http://schemas.microsoft.com/office/powerpoint/2010/main" val="82628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128F-B1BE-2E22-3203-89D1852C7C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EC2C67-B45B-183F-2A0E-4BBA807DB97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161DA7D-B1C6-2376-FFA2-2DDBEE6B2AB1}"/>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0FF28C67-2BAC-4799-12DF-6929AF81B579}"/>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C77A003C-033D-B971-0C3C-8153881F858F}"/>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653B1C-68F2-DCA1-F0AE-F7C2C9FEED0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56AED80F-A7B6-2325-3F0B-75DB9802C73D}"/>
              </a:ext>
            </a:extLst>
          </p:cNvPr>
          <p:cNvSpPr txBox="1"/>
          <p:nvPr/>
        </p:nvSpPr>
        <p:spPr>
          <a:xfrm>
            <a:off x="5229225" y="2345220"/>
            <a:ext cx="5591856" cy="1569660"/>
          </a:xfrm>
          <a:prstGeom prst="rect">
            <a:avLst/>
          </a:prstGeom>
          <a:noFill/>
        </p:spPr>
        <p:txBody>
          <a:bodyPr wrap="square">
            <a:spAutoFit/>
          </a:bodyPr>
          <a:lstStyle/>
          <a:p>
            <a:pPr algn="ctr"/>
            <a:r>
              <a:rPr lang="en-US" sz="4800" dirty="0">
                <a:latin typeface="Avenir Next LT Pro" panose="020B0504020202020204" pitchFamily="34" charset="0"/>
              </a:rPr>
              <a:t>How do turkey calls work?</a:t>
            </a:r>
          </a:p>
        </p:txBody>
      </p:sp>
      <p:pic>
        <p:nvPicPr>
          <p:cNvPr id="2050" name="Picture 2" descr="Turkey&amp;#95;0865">
            <a:extLst>
              <a:ext uri="{FF2B5EF4-FFF2-40B4-BE49-F238E27FC236}">
                <a16:creationId xmlns:a16="http://schemas.microsoft.com/office/drawing/2014/main" id="{2D8D10F1-6F1B-014E-08BB-DC387801FAC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4314825" cy="62325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7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AA5F-B9BE-90D9-475B-BC6D0797EA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540451-B10C-572C-D249-C402032DD6C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EBCA19C-41C0-468A-F3A5-9F7EFF7919E4}"/>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41812868-6881-9AE3-47F7-F4471D7555BD}"/>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AC67A6EE-F34A-4549-B11E-34C193FD8435}"/>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81A178-E880-5B3D-E8FD-2DAFBC0F954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C6B09166-7CA2-8686-F659-42683C5DB191}"/>
              </a:ext>
            </a:extLst>
          </p:cNvPr>
          <p:cNvSpPr txBox="1"/>
          <p:nvPr/>
        </p:nvSpPr>
        <p:spPr>
          <a:xfrm>
            <a:off x="585719" y="1635526"/>
            <a:ext cx="6295372" cy="3046988"/>
          </a:xfrm>
          <a:prstGeom prst="rect">
            <a:avLst/>
          </a:prstGeom>
          <a:noFill/>
        </p:spPr>
        <p:txBody>
          <a:bodyPr wrap="square">
            <a:spAutoFit/>
          </a:bodyPr>
          <a:lstStyle/>
          <a:p>
            <a:pPr algn="ctr"/>
            <a:r>
              <a:rPr lang="en-US" sz="4800" dirty="0">
                <a:latin typeface="Avenir Next LT Pro" panose="020B0504020202020204" pitchFamily="34" charset="0"/>
              </a:rPr>
              <a:t>What is the question we are asking or the problem we are trying to solve?</a:t>
            </a:r>
          </a:p>
        </p:txBody>
      </p:sp>
      <p:pic>
        <p:nvPicPr>
          <p:cNvPr id="8" name="Picture 7" descr="Text&#10;&#10;AI-generated content may be incorrect.">
            <a:extLst>
              <a:ext uri="{FF2B5EF4-FFF2-40B4-BE49-F238E27FC236}">
                <a16:creationId xmlns:a16="http://schemas.microsoft.com/office/drawing/2014/main" id="{9318D4EB-5CF7-3904-EC0A-C306562136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7564" y="83521"/>
            <a:ext cx="4699091" cy="6081176"/>
          </a:xfrm>
          <a:prstGeom prst="rect">
            <a:avLst/>
          </a:prstGeom>
          <a:ln>
            <a:solidFill>
              <a:schemeClr val="tx1"/>
            </a:solidFill>
          </a:ln>
        </p:spPr>
      </p:pic>
    </p:spTree>
    <p:extLst>
      <p:ext uri="{BB962C8B-B14F-4D97-AF65-F5344CB8AC3E}">
        <p14:creationId xmlns:p14="http://schemas.microsoft.com/office/powerpoint/2010/main" val="367487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CD30-EA96-2138-D491-B7243E5D44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7F6E5A-2395-5901-03A1-B5945AB480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78E8A0-DD59-28DC-1331-1487770214C1}"/>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9C3F4DF4-E5D2-557A-1DD0-31AD876802A7}"/>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3A Turkey Yelpers: Explore</a:t>
            </a:r>
          </a:p>
        </p:txBody>
      </p:sp>
      <p:sp>
        <p:nvSpPr>
          <p:cNvPr id="6" name="Rectangle: Rounded Corners 5">
            <a:extLst>
              <a:ext uri="{FF2B5EF4-FFF2-40B4-BE49-F238E27FC236}">
                <a16:creationId xmlns:a16="http://schemas.microsoft.com/office/drawing/2014/main" id="{39A7B76A-64E4-8C21-F9E8-23FD292D75C1}"/>
              </a:ext>
            </a:extLst>
          </p:cNvPr>
          <p:cNvSpPr/>
          <p:nvPr/>
        </p:nvSpPr>
        <p:spPr>
          <a:xfrm>
            <a:off x="88894" y="6299161"/>
            <a:ext cx="496825" cy="503796"/>
          </a:xfrm>
          <a:prstGeom prst="roundRect">
            <a:avLst/>
          </a:prstGeom>
          <a:solidFill>
            <a:srgbClr val="D88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618B8B-56D6-3443-7680-C2F99FADB5D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3A</a:t>
            </a:r>
            <a:endParaRPr lang="en-US" sz="2000" dirty="0"/>
          </a:p>
        </p:txBody>
      </p:sp>
      <p:sp>
        <p:nvSpPr>
          <p:cNvPr id="3" name="TextBox 2">
            <a:extLst>
              <a:ext uri="{FF2B5EF4-FFF2-40B4-BE49-F238E27FC236}">
                <a16:creationId xmlns:a16="http://schemas.microsoft.com/office/drawing/2014/main" id="{5B9CF955-1235-6511-8774-6D3281185E2D}"/>
              </a:ext>
            </a:extLst>
          </p:cNvPr>
          <p:cNvSpPr txBox="1"/>
          <p:nvPr/>
        </p:nvSpPr>
        <p:spPr>
          <a:xfrm>
            <a:off x="1379756" y="1905506"/>
            <a:ext cx="9432488" cy="3046988"/>
          </a:xfrm>
          <a:prstGeom prst="rect">
            <a:avLst/>
          </a:prstGeom>
          <a:noFill/>
        </p:spPr>
        <p:txBody>
          <a:bodyPr wrap="square">
            <a:spAutoFit/>
          </a:bodyPr>
          <a:lstStyle/>
          <a:p>
            <a:pPr algn="ctr"/>
            <a:r>
              <a:rPr lang="en-US" sz="4800" dirty="0">
                <a:latin typeface="Avenir Next LT Pro" panose="020B0504020202020204" pitchFamily="34" charset="0"/>
              </a:rPr>
              <a:t>Let’s imagine our ideas first! </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We will write our ideas on the board.</a:t>
            </a:r>
          </a:p>
        </p:txBody>
      </p:sp>
      <p:pic>
        <p:nvPicPr>
          <p:cNvPr id="10" name="Picture 9">
            <a:extLst>
              <a:ext uri="{FF2B5EF4-FFF2-40B4-BE49-F238E27FC236}">
                <a16:creationId xmlns:a16="http://schemas.microsoft.com/office/drawing/2014/main" id="{CE5958F5-1187-A0A9-07A5-E725184ABC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004935" cy="1473904"/>
          </a:xfrm>
          <a:prstGeom prst="rect">
            <a:avLst/>
          </a:prstGeom>
        </p:spPr>
      </p:pic>
    </p:spTree>
    <p:extLst>
      <p:ext uri="{BB962C8B-B14F-4D97-AF65-F5344CB8AC3E}">
        <p14:creationId xmlns:p14="http://schemas.microsoft.com/office/powerpoint/2010/main" val="1710459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2690</Words>
  <Application>Microsoft Office PowerPoint</Application>
  <PresentationFormat>Widescreen</PresentationFormat>
  <Paragraphs>276</Paragraphs>
  <Slides>38</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132</cp:revision>
  <dcterms:created xsi:type="dcterms:W3CDTF">2025-07-24T13:01:26Z</dcterms:created>
  <dcterms:modified xsi:type="dcterms:W3CDTF">2025-08-27T15:10:41Z</dcterms:modified>
</cp:coreProperties>
</file>