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40"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41" r:id="rId36"/>
    <p:sldId id="333" r:id="rId37"/>
    <p:sldId id="334" r:id="rId38"/>
    <p:sldId id="335" r:id="rId39"/>
    <p:sldId id="336" r:id="rId40"/>
    <p:sldId id="337" r:id="rId41"/>
    <p:sldId id="338" r:id="rId42"/>
    <p:sldId id="33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FC2786-F008-0EB2-D9A8-1F12EEA6CE5B}" name="Wendy Parrett" initials="WP" userId="S::wendy.parrett@mdc.mo.gov::e75cd84c-1935-4997-9548-8fd9dced76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B6CB"/>
    <a:srgbClr val="8ECAD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5FC43D-A9CA-41AC-A1E6-AAC8872CD0FC}" v="1" dt="2025-08-14T14:26:02.079"/>
    <p1510:client id="{B7D6BB33-DE23-1EE6-44A7-413F178F77B7}" v="14" dt="2025-08-13T19:23:19.349"/>
    <p1510:client id="{D893449A-4B76-9821-E738-2E7768E79DB1}" v="9" dt="2025-08-13T22:13:03.761"/>
    <p1510:client id="{DC551CE3-8EF6-CBC7-51CC-CB8EDF86707B}" v="8" dt="2025-08-14T12:25:40.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8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759CEF-07B8-43E3-B70C-07491AD98942}"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6D0F8-E9C0-46B4-9F98-745E3EE59791}" type="slidenum">
              <a:rPr lang="en-US" smtClean="0"/>
              <a:t>‹#›</a:t>
            </a:fld>
            <a:endParaRPr lang="en-US"/>
          </a:p>
        </p:txBody>
      </p:sp>
    </p:spTree>
    <p:extLst>
      <p:ext uri="{BB962C8B-B14F-4D97-AF65-F5344CB8AC3E}">
        <p14:creationId xmlns:p14="http://schemas.microsoft.com/office/powerpoint/2010/main" val="3119392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ducation.mdc.mo.gov/school-programs/discover-nature-schools/first/3/animal-communication/3a-sounds-pla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1DEC-EEE5-BA18-231D-5214A95F3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4F9006-F413-A364-544A-2CB974419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576CED-7937-41AB-F675-F9B8D1CD2A6B}"/>
              </a:ext>
            </a:extLst>
          </p:cNvPr>
          <p:cNvSpPr>
            <a:spLocks noGrp="1"/>
          </p:cNvSpPr>
          <p:nvPr>
            <p:ph type="body" idx="1"/>
          </p:nvPr>
        </p:nvSpPr>
        <p:spPr/>
        <p:txBody>
          <a:bodyPr/>
          <a:lstStyle/>
          <a:p>
            <a:r>
              <a:rPr lang="en-US"/>
              <a:t>Animal in Picture: Indigo Bunting</a:t>
            </a:r>
          </a:p>
        </p:txBody>
      </p:sp>
      <p:sp>
        <p:nvSpPr>
          <p:cNvPr id="4" name="Slide Number Placeholder 3">
            <a:extLst>
              <a:ext uri="{FF2B5EF4-FFF2-40B4-BE49-F238E27FC236}">
                <a16:creationId xmlns:a16="http://schemas.microsoft.com/office/drawing/2014/main" id="{D9E275F6-0F04-1486-9510-B13BE3BC43C6}"/>
              </a:ext>
            </a:extLst>
          </p:cNvPr>
          <p:cNvSpPr>
            <a:spLocks noGrp="1"/>
          </p:cNvSpPr>
          <p:nvPr>
            <p:ph type="sldNum" sz="quarter" idx="5"/>
          </p:nvPr>
        </p:nvSpPr>
        <p:spPr/>
        <p:txBody>
          <a:bodyPr/>
          <a:lstStyle/>
          <a:p>
            <a:fld id="{F7C19E1B-9841-4947-956E-4E7489943B16}" type="slidenum">
              <a:rPr lang="en-US" smtClean="0"/>
              <a:t>2</a:t>
            </a:fld>
            <a:endParaRPr lang="en-US"/>
          </a:p>
        </p:txBody>
      </p:sp>
    </p:spTree>
    <p:extLst>
      <p:ext uri="{BB962C8B-B14F-4D97-AF65-F5344CB8AC3E}">
        <p14:creationId xmlns:p14="http://schemas.microsoft.com/office/powerpoint/2010/main" val="418293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AEFC-6A49-ECE5-46B0-AB0DB81F9C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B9D3D1-4020-2C33-572B-4C66AC68D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CBC515-485F-D797-F194-2BA85CEC87DC}"/>
              </a:ext>
            </a:extLst>
          </p:cNvPr>
          <p:cNvSpPr>
            <a:spLocks noGrp="1"/>
          </p:cNvSpPr>
          <p:nvPr>
            <p:ph type="body" idx="1"/>
          </p:nvPr>
        </p:nvSpPr>
        <p:spPr/>
        <p:txBody>
          <a:bodyPr/>
          <a:lstStyle/>
          <a:p>
            <a:r>
              <a:rPr lang="en-US"/>
              <a:t>Let’s discuss what sound tools we’ve experimented with, look at our tools, and determine which sounds and sight wouldn’t travel over a long distance.</a:t>
            </a:r>
          </a:p>
        </p:txBody>
      </p:sp>
      <p:sp>
        <p:nvSpPr>
          <p:cNvPr id="4" name="Slide Number Placeholder 3">
            <a:extLst>
              <a:ext uri="{FF2B5EF4-FFF2-40B4-BE49-F238E27FC236}">
                <a16:creationId xmlns:a16="http://schemas.microsoft.com/office/drawing/2014/main" id="{39B46EE4-13C2-923D-CDCC-6298FB21DD2D}"/>
              </a:ext>
            </a:extLst>
          </p:cNvPr>
          <p:cNvSpPr>
            <a:spLocks noGrp="1"/>
          </p:cNvSpPr>
          <p:nvPr>
            <p:ph type="sldNum" sz="quarter" idx="5"/>
          </p:nvPr>
        </p:nvSpPr>
        <p:spPr/>
        <p:txBody>
          <a:bodyPr/>
          <a:lstStyle/>
          <a:p>
            <a:fld id="{F7C19E1B-9841-4947-956E-4E7489943B16}" type="slidenum">
              <a:rPr lang="en-US" smtClean="0"/>
              <a:t>11</a:t>
            </a:fld>
            <a:endParaRPr lang="en-US"/>
          </a:p>
        </p:txBody>
      </p:sp>
    </p:spTree>
    <p:extLst>
      <p:ext uri="{BB962C8B-B14F-4D97-AF65-F5344CB8AC3E}">
        <p14:creationId xmlns:p14="http://schemas.microsoft.com/office/powerpoint/2010/main" val="11361858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B0678-02FF-3C0B-6675-B5DC32278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68562D-0044-7C0E-321A-833E68171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A68CB3-0694-9060-563A-CAF787549D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C6054E-68FC-A253-409B-CB607321B0E7}"/>
              </a:ext>
            </a:extLst>
          </p:cNvPr>
          <p:cNvSpPr>
            <a:spLocks noGrp="1"/>
          </p:cNvSpPr>
          <p:nvPr>
            <p:ph type="sldNum" sz="quarter" idx="5"/>
          </p:nvPr>
        </p:nvSpPr>
        <p:spPr/>
        <p:txBody>
          <a:bodyPr/>
          <a:lstStyle/>
          <a:p>
            <a:fld id="{F7C19E1B-9841-4947-956E-4E7489943B16}" type="slidenum">
              <a:rPr lang="en-US" smtClean="0"/>
              <a:t>12</a:t>
            </a:fld>
            <a:endParaRPr lang="en-US"/>
          </a:p>
        </p:txBody>
      </p:sp>
    </p:spTree>
    <p:extLst>
      <p:ext uri="{BB962C8B-B14F-4D97-AF65-F5344CB8AC3E}">
        <p14:creationId xmlns:p14="http://schemas.microsoft.com/office/powerpoint/2010/main" val="3179569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EA498-93E6-7ABC-FD48-93AB9D936B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19D72D-63B9-D298-A0F9-3DC81E6528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AE84D-0A2E-40E3-7E39-219C8C9CBAF0}"/>
              </a:ext>
            </a:extLst>
          </p:cNvPr>
          <p:cNvSpPr>
            <a:spLocks noGrp="1"/>
          </p:cNvSpPr>
          <p:nvPr>
            <p:ph type="body" idx="1"/>
          </p:nvPr>
        </p:nvSpPr>
        <p:spPr/>
        <p:txBody>
          <a:bodyPr/>
          <a:lstStyle/>
          <a:p>
            <a:r>
              <a:rPr lang="en-US"/>
              <a:t>In their student guide, on </a:t>
            </a:r>
            <a:r>
              <a:rPr lang="en-US" b="1"/>
              <a:t>Science Notebook 3A Sounds Like a Plan </a:t>
            </a:r>
            <a:r>
              <a:rPr lang="en-US"/>
              <a:t>Page 35, have students create a communication plan for how they would communicate with their friend who is outside and 20 yards away from them.</a:t>
            </a:r>
          </a:p>
        </p:txBody>
      </p:sp>
      <p:sp>
        <p:nvSpPr>
          <p:cNvPr id="4" name="Slide Number Placeholder 3">
            <a:extLst>
              <a:ext uri="{FF2B5EF4-FFF2-40B4-BE49-F238E27FC236}">
                <a16:creationId xmlns:a16="http://schemas.microsoft.com/office/drawing/2014/main" id="{3B8E513C-2499-0650-5F0D-67DB2E0F205D}"/>
              </a:ext>
            </a:extLst>
          </p:cNvPr>
          <p:cNvSpPr>
            <a:spLocks noGrp="1"/>
          </p:cNvSpPr>
          <p:nvPr>
            <p:ph type="sldNum" sz="quarter" idx="5"/>
          </p:nvPr>
        </p:nvSpPr>
        <p:spPr/>
        <p:txBody>
          <a:bodyPr/>
          <a:lstStyle/>
          <a:p>
            <a:fld id="{F7C19E1B-9841-4947-956E-4E7489943B16}" type="slidenum">
              <a:rPr lang="en-US" smtClean="0"/>
              <a:t>13</a:t>
            </a:fld>
            <a:endParaRPr lang="en-US"/>
          </a:p>
        </p:txBody>
      </p:sp>
    </p:spTree>
    <p:extLst>
      <p:ext uri="{BB962C8B-B14F-4D97-AF65-F5344CB8AC3E}">
        <p14:creationId xmlns:p14="http://schemas.microsoft.com/office/powerpoint/2010/main" val="2062820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94055-5F77-E683-A264-0C162365B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D8BEC-C807-9E10-87F5-7707F3C56E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A7ECB-ACD5-140F-7341-004327EE5B7E}"/>
              </a:ext>
            </a:extLst>
          </p:cNvPr>
          <p:cNvSpPr>
            <a:spLocks noGrp="1"/>
          </p:cNvSpPr>
          <p:nvPr>
            <p:ph type="body" idx="1"/>
          </p:nvPr>
        </p:nvSpPr>
        <p:spPr/>
        <p:txBody>
          <a:bodyPr/>
          <a:lstStyle/>
          <a:p>
            <a:r>
              <a:rPr lang="en-US"/>
              <a:t>Take students outside to test predictions either individually or as partners.</a:t>
            </a:r>
          </a:p>
        </p:txBody>
      </p:sp>
      <p:sp>
        <p:nvSpPr>
          <p:cNvPr id="4" name="Slide Number Placeholder 3">
            <a:extLst>
              <a:ext uri="{FF2B5EF4-FFF2-40B4-BE49-F238E27FC236}">
                <a16:creationId xmlns:a16="http://schemas.microsoft.com/office/drawing/2014/main" id="{0691DEDB-D5A1-E42C-313C-FA8709A09689}"/>
              </a:ext>
            </a:extLst>
          </p:cNvPr>
          <p:cNvSpPr>
            <a:spLocks noGrp="1"/>
          </p:cNvSpPr>
          <p:nvPr>
            <p:ph type="sldNum" sz="quarter" idx="5"/>
          </p:nvPr>
        </p:nvSpPr>
        <p:spPr/>
        <p:txBody>
          <a:bodyPr/>
          <a:lstStyle/>
          <a:p>
            <a:fld id="{F7C19E1B-9841-4947-956E-4E7489943B16}" type="slidenum">
              <a:rPr lang="en-US" smtClean="0"/>
              <a:t>14</a:t>
            </a:fld>
            <a:endParaRPr lang="en-US"/>
          </a:p>
        </p:txBody>
      </p:sp>
    </p:spTree>
    <p:extLst>
      <p:ext uri="{BB962C8B-B14F-4D97-AF65-F5344CB8AC3E}">
        <p14:creationId xmlns:p14="http://schemas.microsoft.com/office/powerpoint/2010/main" val="3662380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5BF54-FED3-12A1-8E3E-F0B7E6011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3163B-6D85-D741-EA9A-E02BB2470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F8022-3C4B-DC29-6535-CB839A0818B5}"/>
              </a:ext>
            </a:extLst>
          </p:cNvPr>
          <p:cNvSpPr>
            <a:spLocks noGrp="1"/>
          </p:cNvSpPr>
          <p:nvPr>
            <p:ph type="body" idx="1"/>
          </p:nvPr>
        </p:nvSpPr>
        <p:spPr/>
        <p:txBody>
          <a:bodyPr/>
          <a:lstStyle/>
          <a:p>
            <a:r>
              <a:rPr lang="en-US"/>
              <a:t>Let’s look at other tools that our classmates used and look at the patterns of who was successful in their communication and what tools for communication didn’t travel as far.</a:t>
            </a:r>
          </a:p>
        </p:txBody>
      </p:sp>
      <p:sp>
        <p:nvSpPr>
          <p:cNvPr id="4" name="Slide Number Placeholder 3">
            <a:extLst>
              <a:ext uri="{FF2B5EF4-FFF2-40B4-BE49-F238E27FC236}">
                <a16:creationId xmlns:a16="http://schemas.microsoft.com/office/drawing/2014/main" id="{B19A29B6-09CB-4D72-64EB-903D966C2952}"/>
              </a:ext>
            </a:extLst>
          </p:cNvPr>
          <p:cNvSpPr>
            <a:spLocks noGrp="1"/>
          </p:cNvSpPr>
          <p:nvPr>
            <p:ph type="sldNum" sz="quarter" idx="5"/>
          </p:nvPr>
        </p:nvSpPr>
        <p:spPr/>
        <p:txBody>
          <a:bodyPr/>
          <a:lstStyle/>
          <a:p>
            <a:fld id="{F7C19E1B-9841-4947-956E-4E7489943B16}" type="slidenum">
              <a:rPr lang="en-US" smtClean="0"/>
              <a:t>15</a:t>
            </a:fld>
            <a:endParaRPr lang="en-US"/>
          </a:p>
        </p:txBody>
      </p:sp>
    </p:spTree>
    <p:extLst>
      <p:ext uri="{BB962C8B-B14F-4D97-AF65-F5344CB8AC3E}">
        <p14:creationId xmlns:p14="http://schemas.microsoft.com/office/powerpoint/2010/main" val="1233314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DA88-795B-19CE-1E23-56FD91262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05740F-D3F1-2AFD-0B51-C3CD60A9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5AAF00-86A9-A6CF-8A36-5EFC5B897B2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817ED2-5DA3-CE9F-9284-2E3AE76B8F8C}"/>
              </a:ext>
            </a:extLst>
          </p:cNvPr>
          <p:cNvSpPr>
            <a:spLocks noGrp="1"/>
          </p:cNvSpPr>
          <p:nvPr>
            <p:ph type="sldNum" sz="quarter" idx="5"/>
          </p:nvPr>
        </p:nvSpPr>
        <p:spPr/>
        <p:txBody>
          <a:bodyPr/>
          <a:lstStyle/>
          <a:p>
            <a:fld id="{F7C19E1B-9841-4947-956E-4E7489943B16}" type="slidenum">
              <a:rPr lang="en-US" smtClean="0"/>
              <a:t>16</a:t>
            </a:fld>
            <a:endParaRPr lang="en-US"/>
          </a:p>
        </p:txBody>
      </p:sp>
    </p:spTree>
    <p:extLst>
      <p:ext uri="{BB962C8B-B14F-4D97-AF65-F5344CB8AC3E}">
        <p14:creationId xmlns:p14="http://schemas.microsoft.com/office/powerpoint/2010/main" val="1273978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3B8C9-A643-F7CD-ABAD-600694579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B1A23B-7771-DCD4-5318-6104CE249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346FB3-0706-F46B-F89E-0E72E04661D7}"/>
              </a:ext>
            </a:extLst>
          </p:cNvPr>
          <p:cNvSpPr>
            <a:spLocks noGrp="1"/>
          </p:cNvSpPr>
          <p:nvPr>
            <p:ph type="body" idx="1"/>
          </p:nvPr>
        </p:nvSpPr>
        <p:spPr/>
        <p:txBody>
          <a:bodyPr/>
          <a:lstStyle/>
          <a:p>
            <a:r>
              <a:rPr lang="en-US"/>
              <a:t>Let’s listen to the song again to pick out some reasons why we need to communicate across further distances. (Territory, find a mate, and warnings.)</a:t>
            </a:r>
          </a:p>
        </p:txBody>
      </p:sp>
      <p:sp>
        <p:nvSpPr>
          <p:cNvPr id="4" name="Slide Number Placeholder 3">
            <a:extLst>
              <a:ext uri="{FF2B5EF4-FFF2-40B4-BE49-F238E27FC236}">
                <a16:creationId xmlns:a16="http://schemas.microsoft.com/office/drawing/2014/main" id="{56CE5922-B086-4079-4128-91BCE7BBE068}"/>
              </a:ext>
            </a:extLst>
          </p:cNvPr>
          <p:cNvSpPr>
            <a:spLocks noGrp="1"/>
          </p:cNvSpPr>
          <p:nvPr>
            <p:ph type="sldNum" sz="quarter" idx="5"/>
          </p:nvPr>
        </p:nvSpPr>
        <p:spPr/>
        <p:txBody>
          <a:bodyPr/>
          <a:lstStyle/>
          <a:p>
            <a:fld id="{F7C19E1B-9841-4947-956E-4E7489943B16}" type="slidenum">
              <a:rPr lang="en-US" smtClean="0"/>
              <a:t>17</a:t>
            </a:fld>
            <a:endParaRPr lang="en-US"/>
          </a:p>
        </p:txBody>
      </p:sp>
    </p:spTree>
    <p:extLst>
      <p:ext uri="{BB962C8B-B14F-4D97-AF65-F5344CB8AC3E}">
        <p14:creationId xmlns:p14="http://schemas.microsoft.com/office/powerpoint/2010/main" val="2975164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A6E1B-E492-F136-F5E0-1CE5F18B2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6E1632-6F25-A58C-8267-E5A26789AE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7DDE6D-EB52-8D3B-ACB2-949C734E762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F943785-466A-07A0-7F71-951D1A282E53}"/>
              </a:ext>
            </a:extLst>
          </p:cNvPr>
          <p:cNvSpPr>
            <a:spLocks noGrp="1"/>
          </p:cNvSpPr>
          <p:nvPr>
            <p:ph type="sldNum" sz="quarter" idx="5"/>
          </p:nvPr>
        </p:nvSpPr>
        <p:spPr/>
        <p:txBody>
          <a:bodyPr/>
          <a:lstStyle/>
          <a:p>
            <a:fld id="{F7C19E1B-9841-4947-956E-4E7489943B16}" type="slidenum">
              <a:rPr lang="en-US" smtClean="0"/>
              <a:t>18</a:t>
            </a:fld>
            <a:endParaRPr lang="en-US"/>
          </a:p>
        </p:txBody>
      </p:sp>
    </p:spTree>
    <p:extLst>
      <p:ext uri="{BB962C8B-B14F-4D97-AF65-F5344CB8AC3E}">
        <p14:creationId xmlns:p14="http://schemas.microsoft.com/office/powerpoint/2010/main" val="218456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0594B-D037-9CC1-7B1C-0B80C3A8D1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4F10B-DB24-4A0A-E4B5-4EF65236CA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2DF34-0C46-69A1-6F9A-60C8EB0AE12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4A7A3D-6357-A66C-1020-9271F276026A}"/>
              </a:ext>
            </a:extLst>
          </p:cNvPr>
          <p:cNvSpPr>
            <a:spLocks noGrp="1"/>
          </p:cNvSpPr>
          <p:nvPr>
            <p:ph type="sldNum" sz="quarter" idx="5"/>
          </p:nvPr>
        </p:nvSpPr>
        <p:spPr/>
        <p:txBody>
          <a:bodyPr/>
          <a:lstStyle/>
          <a:p>
            <a:fld id="{F7C19E1B-9841-4947-956E-4E7489943B16}" type="slidenum">
              <a:rPr lang="en-US" smtClean="0"/>
              <a:t>19</a:t>
            </a:fld>
            <a:endParaRPr lang="en-US"/>
          </a:p>
        </p:txBody>
      </p:sp>
    </p:spTree>
    <p:extLst>
      <p:ext uri="{BB962C8B-B14F-4D97-AF65-F5344CB8AC3E}">
        <p14:creationId xmlns:p14="http://schemas.microsoft.com/office/powerpoint/2010/main" val="1672593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801401-621A-E0A2-6212-03B0B01C6A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D3DFDA-E74A-A5FA-4490-DDCCD6A056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11985-AE8D-A702-E6C1-0DE60D9212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5A473CF-6BD7-F9D9-8DEB-9D96FC4E53EA}"/>
              </a:ext>
            </a:extLst>
          </p:cNvPr>
          <p:cNvSpPr>
            <a:spLocks noGrp="1"/>
          </p:cNvSpPr>
          <p:nvPr>
            <p:ph type="sldNum" sz="quarter" idx="5"/>
          </p:nvPr>
        </p:nvSpPr>
        <p:spPr/>
        <p:txBody>
          <a:bodyPr/>
          <a:lstStyle/>
          <a:p>
            <a:fld id="{F7C19E1B-9841-4947-956E-4E7489943B16}" type="slidenum">
              <a:rPr lang="en-US" smtClean="0"/>
              <a:t>20</a:t>
            </a:fld>
            <a:endParaRPr lang="en-US"/>
          </a:p>
        </p:txBody>
      </p:sp>
    </p:spTree>
    <p:extLst>
      <p:ext uri="{BB962C8B-B14F-4D97-AF65-F5344CB8AC3E}">
        <p14:creationId xmlns:p14="http://schemas.microsoft.com/office/powerpoint/2010/main" val="64436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65F4B-31F7-7D10-DF92-D1CAAF835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F0310-F3E3-D029-BC62-9001A42039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AD402-1294-C7EF-4DBE-29DF9F3FCFDA}"/>
              </a:ext>
            </a:extLst>
          </p:cNvPr>
          <p:cNvSpPr>
            <a:spLocks noGrp="1"/>
          </p:cNvSpPr>
          <p:nvPr>
            <p:ph type="body" idx="1"/>
          </p:nvPr>
        </p:nvSpPr>
        <p:spPr/>
        <p:txBody>
          <a:bodyPr/>
          <a:lstStyle/>
          <a:p>
            <a:r>
              <a:rPr lang="en-US"/>
              <a:t>Read together the student guide </a:t>
            </a:r>
            <a:r>
              <a:rPr lang="en-US" b="1"/>
              <a:t>Unit 3 Exploring the Phenomenon</a:t>
            </a:r>
            <a:r>
              <a:rPr lang="en-US"/>
              <a:t> section on pages 32-33 and discuss the </a:t>
            </a:r>
            <a:r>
              <a:rPr lang="en-US" b="1"/>
              <a:t>Talk About It</a:t>
            </a:r>
            <a:r>
              <a:rPr lang="en-US"/>
              <a:t> portion.</a:t>
            </a:r>
          </a:p>
        </p:txBody>
      </p:sp>
      <p:sp>
        <p:nvSpPr>
          <p:cNvPr id="4" name="Slide Number Placeholder 3">
            <a:extLst>
              <a:ext uri="{FF2B5EF4-FFF2-40B4-BE49-F238E27FC236}">
                <a16:creationId xmlns:a16="http://schemas.microsoft.com/office/drawing/2014/main" id="{04F02299-4AF2-91E5-154F-93E16FA1E839}"/>
              </a:ext>
            </a:extLst>
          </p:cNvPr>
          <p:cNvSpPr>
            <a:spLocks noGrp="1"/>
          </p:cNvSpPr>
          <p:nvPr>
            <p:ph type="sldNum" sz="quarter" idx="5"/>
          </p:nvPr>
        </p:nvSpPr>
        <p:spPr/>
        <p:txBody>
          <a:bodyPr/>
          <a:lstStyle/>
          <a:p>
            <a:fld id="{F7C19E1B-9841-4947-956E-4E7489943B16}" type="slidenum">
              <a:rPr lang="en-US" smtClean="0"/>
              <a:t>3</a:t>
            </a:fld>
            <a:endParaRPr lang="en-US"/>
          </a:p>
        </p:txBody>
      </p:sp>
    </p:spTree>
    <p:extLst>
      <p:ext uri="{BB962C8B-B14F-4D97-AF65-F5344CB8AC3E}">
        <p14:creationId xmlns:p14="http://schemas.microsoft.com/office/powerpoint/2010/main" val="339460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78A35-C81A-CC0F-AB00-696D5460BC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F14D2-A2A4-26CB-3E91-0906C6B06C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7716C-6D4E-07B8-EB63-F5B77C21530F}"/>
              </a:ext>
            </a:extLst>
          </p:cNvPr>
          <p:cNvSpPr>
            <a:spLocks noGrp="1"/>
          </p:cNvSpPr>
          <p:nvPr>
            <p:ph type="body" idx="1"/>
          </p:nvPr>
        </p:nvSpPr>
        <p:spPr/>
        <p:txBody>
          <a:bodyPr/>
          <a:lstStyle/>
          <a:p>
            <a:r>
              <a:rPr lang="en-US"/>
              <a:t>They communicate in many ways. Many animals communicate through sound.</a:t>
            </a:r>
          </a:p>
          <a:p>
            <a:endParaRPr lang="en-US"/>
          </a:p>
          <a:p>
            <a:r>
              <a:rPr lang="en-US"/>
              <a:t>Animal in picture: Spring Peeper frog</a:t>
            </a:r>
          </a:p>
        </p:txBody>
      </p:sp>
      <p:sp>
        <p:nvSpPr>
          <p:cNvPr id="4" name="Slide Number Placeholder 3">
            <a:extLst>
              <a:ext uri="{FF2B5EF4-FFF2-40B4-BE49-F238E27FC236}">
                <a16:creationId xmlns:a16="http://schemas.microsoft.com/office/drawing/2014/main" id="{9E351FC8-C60A-5CBC-EEAD-F6903CD239E1}"/>
              </a:ext>
            </a:extLst>
          </p:cNvPr>
          <p:cNvSpPr>
            <a:spLocks noGrp="1"/>
          </p:cNvSpPr>
          <p:nvPr>
            <p:ph type="sldNum" sz="quarter" idx="5"/>
          </p:nvPr>
        </p:nvSpPr>
        <p:spPr/>
        <p:txBody>
          <a:bodyPr/>
          <a:lstStyle/>
          <a:p>
            <a:fld id="{F7C19E1B-9841-4947-956E-4E7489943B16}" type="slidenum">
              <a:rPr lang="en-US" smtClean="0"/>
              <a:t>21</a:t>
            </a:fld>
            <a:endParaRPr lang="en-US"/>
          </a:p>
        </p:txBody>
      </p:sp>
    </p:spTree>
    <p:extLst>
      <p:ext uri="{BB962C8B-B14F-4D97-AF65-F5344CB8AC3E}">
        <p14:creationId xmlns:p14="http://schemas.microsoft.com/office/powerpoint/2010/main" val="164073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808D8-7251-4877-E2E8-CABD27D89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9888E-8B3C-4044-3BF7-EDFB2148C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73D7E2-191B-9793-3B56-C81947116B04}"/>
              </a:ext>
            </a:extLst>
          </p:cNvPr>
          <p:cNvSpPr>
            <a:spLocks noGrp="1"/>
          </p:cNvSpPr>
          <p:nvPr>
            <p:ph type="body" idx="1"/>
          </p:nvPr>
        </p:nvSpPr>
        <p:spPr/>
        <p:txBody>
          <a:bodyPr/>
          <a:lstStyle/>
          <a:p>
            <a:r>
              <a:rPr lang="en-US"/>
              <a:t>From the </a:t>
            </a:r>
            <a:r>
              <a:rPr lang="en-US" i="1"/>
              <a:t>MDC Teacher Portal,</a:t>
            </a:r>
            <a:r>
              <a:rPr lang="en-US"/>
              <a:t> display </a:t>
            </a:r>
            <a:r>
              <a:rPr lang="en-US" i="1"/>
              <a:t>Talking Turkey</a:t>
            </a:r>
            <a:r>
              <a:rPr lang="en-US"/>
              <a:t> by Matt Seek from the March 2021 issue of </a:t>
            </a:r>
            <a:r>
              <a:rPr lang="en-US" err="1"/>
              <a:t>Xplor</a:t>
            </a:r>
            <a:r>
              <a:rPr lang="en-US"/>
              <a:t>.</a:t>
            </a:r>
          </a:p>
        </p:txBody>
      </p:sp>
      <p:sp>
        <p:nvSpPr>
          <p:cNvPr id="4" name="Slide Number Placeholder 3">
            <a:extLst>
              <a:ext uri="{FF2B5EF4-FFF2-40B4-BE49-F238E27FC236}">
                <a16:creationId xmlns:a16="http://schemas.microsoft.com/office/drawing/2014/main" id="{362BED08-5E81-7BF8-7EDB-22CDA3FD5C81}"/>
              </a:ext>
            </a:extLst>
          </p:cNvPr>
          <p:cNvSpPr>
            <a:spLocks noGrp="1"/>
          </p:cNvSpPr>
          <p:nvPr>
            <p:ph type="sldNum" sz="quarter" idx="5"/>
          </p:nvPr>
        </p:nvSpPr>
        <p:spPr/>
        <p:txBody>
          <a:bodyPr/>
          <a:lstStyle/>
          <a:p>
            <a:fld id="{F7C19E1B-9841-4947-956E-4E7489943B16}" type="slidenum">
              <a:rPr lang="en-US" smtClean="0"/>
              <a:t>22</a:t>
            </a:fld>
            <a:endParaRPr lang="en-US"/>
          </a:p>
        </p:txBody>
      </p:sp>
    </p:spTree>
    <p:extLst>
      <p:ext uri="{BB962C8B-B14F-4D97-AF65-F5344CB8AC3E}">
        <p14:creationId xmlns:p14="http://schemas.microsoft.com/office/powerpoint/2010/main" val="3000792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40A8D-5FFC-48EB-9347-ACEADA129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188B86-21ED-CECD-FB7D-A5F4E2045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16E24-DC3C-68CE-9D1F-5D41A9CF43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40ECB7-045E-B3A8-3677-CA78BE9204CE}"/>
              </a:ext>
            </a:extLst>
          </p:cNvPr>
          <p:cNvSpPr>
            <a:spLocks noGrp="1"/>
          </p:cNvSpPr>
          <p:nvPr>
            <p:ph type="sldNum" sz="quarter" idx="5"/>
          </p:nvPr>
        </p:nvSpPr>
        <p:spPr/>
        <p:txBody>
          <a:bodyPr/>
          <a:lstStyle/>
          <a:p>
            <a:fld id="{F7C19E1B-9841-4947-956E-4E7489943B16}" type="slidenum">
              <a:rPr lang="en-US" smtClean="0"/>
              <a:t>23</a:t>
            </a:fld>
            <a:endParaRPr lang="en-US"/>
          </a:p>
        </p:txBody>
      </p:sp>
    </p:spTree>
    <p:extLst>
      <p:ext uri="{BB962C8B-B14F-4D97-AF65-F5344CB8AC3E}">
        <p14:creationId xmlns:p14="http://schemas.microsoft.com/office/powerpoint/2010/main" val="3979130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0545A-11CC-1B8B-B85A-402499B3B8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63FF5-8E97-9A5A-BB80-66E7719E68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3CE2BB-864A-C24E-1461-C3DD25CA7DA1}"/>
              </a:ext>
            </a:extLst>
          </p:cNvPr>
          <p:cNvSpPr>
            <a:spLocks noGrp="1"/>
          </p:cNvSpPr>
          <p:nvPr>
            <p:ph type="body" idx="1"/>
          </p:nvPr>
        </p:nvSpPr>
        <p:spPr/>
        <p:txBody>
          <a:bodyPr/>
          <a:lstStyle/>
          <a:p>
            <a:r>
              <a:rPr lang="en-US"/>
              <a:t>Through sound.</a:t>
            </a:r>
          </a:p>
          <a:p>
            <a:endParaRPr lang="en-US"/>
          </a:p>
          <a:p>
            <a:r>
              <a:rPr lang="en-US"/>
              <a:t>Animal in picture: Wild Turkey</a:t>
            </a:r>
          </a:p>
        </p:txBody>
      </p:sp>
      <p:sp>
        <p:nvSpPr>
          <p:cNvPr id="4" name="Slide Number Placeholder 3">
            <a:extLst>
              <a:ext uri="{FF2B5EF4-FFF2-40B4-BE49-F238E27FC236}">
                <a16:creationId xmlns:a16="http://schemas.microsoft.com/office/drawing/2014/main" id="{1DF0F41D-510E-BD36-FF55-BA1F9A859917}"/>
              </a:ext>
            </a:extLst>
          </p:cNvPr>
          <p:cNvSpPr>
            <a:spLocks noGrp="1"/>
          </p:cNvSpPr>
          <p:nvPr>
            <p:ph type="sldNum" sz="quarter" idx="5"/>
          </p:nvPr>
        </p:nvSpPr>
        <p:spPr/>
        <p:txBody>
          <a:bodyPr/>
          <a:lstStyle/>
          <a:p>
            <a:fld id="{F7C19E1B-9841-4947-956E-4E7489943B16}" type="slidenum">
              <a:rPr lang="en-US" smtClean="0"/>
              <a:t>24</a:t>
            </a:fld>
            <a:endParaRPr lang="en-US"/>
          </a:p>
        </p:txBody>
      </p:sp>
    </p:spTree>
    <p:extLst>
      <p:ext uri="{BB962C8B-B14F-4D97-AF65-F5344CB8AC3E}">
        <p14:creationId xmlns:p14="http://schemas.microsoft.com/office/powerpoint/2010/main" val="168354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F2A28-445B-78A8-C98A-B9D6512591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5855-BF45-8D7E-0A27-5DFA6D5BD9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F8B00-CEC0-B9CF-AA6D-E49AEDBD39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73E43F-C536-4303-7D77-6570BE323875}"/>
              </a:ext>
            </a:extLst>
          </p:cNvPr>
          <p:cNvSpPr>
            <a:spLocks noGrp="1"/>
          </p:cNvSpPr>
          <p:nvPr>
            <p:ph type="sldNum" sz="quarter" idx="5"/>
          </p:nvPr>
        </p:nvSpPr>
        <p:spPr/>
        <p:txBody>
          <a:bodyPr/>
          <a:lstStyle/>
          <a:p>
            <a:fld id="{F7C19E1B-9841-4947-956E-4E7489943B16}" type="slidenum">
              <a:rPr lang="en-US" smtClean="0"/>
              <a:t>25</a:t>
            </a:fld>
            <a:endParaRPr lang="en-US"/>
          </a:p>
        </p:txBody>
      </p:sp>
    </p:spTree>
    <p:extLst>
      <p:ext uri="{BB962C8B-B14F-4D97-AF65-F5344CB8AC3E}">
        <p14:creationId xmlns:p14="http://schemas.microsoft.com/office/powerpoint/2010/main" val="194660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D0BB2A-BC73-5C17-5A9F-99B1B38A1A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81032C-64AC-0640-D7C7-2606E07FDF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2F0E9E-0C8E-AEB5-5A0E-E8438040125F}"/>
              </a:ext>
            </a:extLst>
          </p:cNvPr>
          <p:cNvSpPr>
            <a:spLocks noGrp="1"/>
          </p:cNvSpPr>
          <p:nvPr>
            <p:ph type="body" idx="1"/>
          </p:nvPr>
        </p:nvSpPr>
        <p:spPr/>
        <p:txBody>
          <a:bodyPr/>
          <a:lstStyle/>
          <a:p>
            <a:r>
              <a:rPr lang="en-US"/>
              <a:t>Share good news, emergency warnings like tornados and fire, fire trucks and emergency vehicles, etc.</a:t>
            </a:r>
          </a:p>
        </p:txBody>
      </p:sp>
      <p:sp>
        <p:nvSpPr>
          <p:cNvPr id="4" name="Slide Number Placeholder 3">
            <a:extLst>
              <a:ext uri="{FF2B5EF4-FFF2-40B4-BE49-F238E27FC236}">
                <a16:creationId xmlns:a16="http://schemas.microsoft.com/office/drawing/2014/main" id="{DC76E4B9-E5EC-82B9-40F7-34545AA28245}"/>
              </a:ext>
            </a:extLst>
          </p:cNvPr>
          <p:cNvSpPr>
            <a:spLocks noGrp="1"/>
          </p:cNvSpPr>
          <p:nvPr>
            <p:ph type="sldNum" sz="quarter" idx="5"/>
          </p:nvPr>
        </p:nvSpPr>
        <p:spPr/>
        <p:txBody>
          <a:bodyPr/>
          <a:lstStyle/>
          <a:p>
            <a:fld id="{F7C19E1B-9841-4947-956E-4E7489943B16}" type="slidenum">
              <a:rPr lang="en-US" smtClean="0"/>
              <a:t>26</a:t>
            </a:fld>
            <a:endParaRPr lang="en-US"/>
          </a:p>
        </p:txBody>
      </p:sp>
    </p:spTree>
    <p:extLst>
      <p:ext uri="{BB962C8B-B14F-4D97-AF65-F5344CB8AC3E}">
        <p14:creationId xmlns:p14="http://schemas.microsoft.com/office/powerpoint/2010/main" val="17834974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777CD-EC69-C6E9-3253-ED29FE6286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73B95-4370-1B88-F31F-DAD7641358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3D50C3-9853-41B4-6769-DDD53F735EAA}"/>
              </a:ext>
            </a:extLst>
          </p:cNvPr>
          <p:cNvSpPr>
            <a:spLocks noGrp="1"/>
          </p:cNvSpPr>
          <p:nvPr>
            <p:ph type="body" idx="1"/>
          </p:nvPr>
        </p:nvSpPr>
        <p:spPr/>
        <p:txBody>
          <a:bodyPr/>
          <a:lstStyle/>
          <a:p>
            <a:r>
              <a:rPr lang="en-US"/>
              <a:t>Yes.</a:t>
            </a:r>
          </a:p>
        </p:txBody>
      </p:sp>
      <p:sp>
        <p:nvSpPr>
          <p:cNvPr id="4" name="Slide Number Placeholder 3">
            <a:extLst>
              <a:ext uri="{FF2B5EF4-FFF2-40B4-BE49-F238E27FC236}">
                <a16:creationId xmlns:a16="http://schemas.microsoft.com/office/drawing/2014/main" id="{D1AB657D-A0E7-D2EB-EC4F-AE1813E6BDA0}"/>
              </a:ext>
            </a:extLst>
          </p:cNvPr>
          <p:cNvSpPr>
            <a:spLocks noGrp="1"/>
          </p:cNvSpPr>
          <p:nvPr>
            <p:ph type="sldNum" sz="quarter" idx="5"/>
          </p:nvPr>
        </p:nvSpPr>
        <p:spPr/>
        <p:txBody>
          <a:bodyPr/>
          <a:lstStyle/>
          <a:p>
            <a:fld id="{F7C19E1B-9841-4947-956E-4E7489943B16}" type="slidenum">
              <a:rPr lang="en-US" smtClean="0"/>
              <a:t>27</a:t>
            </a:fld>
            <a:endParaRPr lang="en-US"/>
          </a:p>
        </p:txBody>
      </p:sp>
    </p:spTree>
    <p:extLst>
      <p:ext uri="{BB962C8B-B14F-4D97-AF65-F5344CB8AC3E}">
        <p14:creationId xmlns:p14="http://schemas.microsoft.com/office/powerpoint/2010/main" val="28951727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8A67D-4681-B3D8-666A-CBB9DB28C8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BEE173-14F3-97FC-F208-DBA386F95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4EDBBC-FAF9-1B72-CC06-26F672BD3642}"/>
              </a:ext>
            </a:extLst>
          </p:cNvPr>
          <p:cNvSpPr>
            <a:spLocks noGrp="1"/>
          </p:cNvSpPr>
          <p:nvPr>
            <p:ph type="body" idx="1"/>
          </p:nvPr>
        </p:nvSpPr>
        <p:spPr/>
        <p:txBody>
          <a:bodyPr/>
          <a:lstStyle/>
          <a:p>
            <a:r>
              <a:rPr lang="en-US"/>
              <a:t>Sound from the horn and flashing lights.</a:t>
            </a:r>
          </a:p>
        </p:txBody>
      </p:sp>
      <p:sp>
        <p:nvSpPr>
          <p:cNvPr id="4" name="Slide Number Placeholder 3">
            <a:extLst>
              <a:ext uri="{FF2B5EF4-FFF2-40B4-BE49-F238E27FC236}">
                <a16:creationId xmlns:a16="http://schemas.microsoft.com/office/drawing/2014/main" id="{06D3B0DE-8B0A-D495-B54E-4FF8F66FE24F}"/>
              </a:ext>
            </a:extLst>
          </p:cNvPr>
          <p:cNvSpPr>
            <a:spLocks noGrp="1"/>
          </p:cNvSpPr>
          <p:nvPr>
            <p:ph type="sldNum" sz="quarter" idx="5"/>
          </p:nvPr>
        </p:nvSpPr>
        <p:spPr/>
        <p:txBody>
          <a:bodyPr/>
          <a:lstStyle/>
          <a:p>
            <a:fld id="{F7C19E1B-9841-4947-956E-4E7489943B16}" type="slidenum">
              <a:rPr lang="en-US" smtClean="0"/>
              <a:t>28</a:t>
            </a:fld>
            <a:endParaRPr lang="en-US"/>
          </a:p>
        </p:txBody>
      </p:sp>
    </p:spTree>
    <p:extLst>
      <p:ext uri="{BB962C8B-B14F-4D97-AF65-F5344CB8AC3E}">
        <p14:creationId xmlns:p14="http://schemas.microsoft.com/office/powerpoint/2010/main" val="3576378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5593B-DA16-B2E4-69E0-6F71E4A75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A53469-18CB-EE58-5DD2-A4679782A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EDDDE-36D9-9973-0625-5B68BD327566}"/>
              </a:ext>
            </a:extLst>
          </p:cNvPr>
          <p:cNvSpPr>
            <a:spLocks noGrp="1"/>
          </p:cNvSpPr>
          <p:nvPr>
            <p:ph type="body" idx="1"/>
          </p:nvPr>
        </p:nvSpPr>
        <p:spPr/>
        <p:txBody>
          <a:bodyPr/>
          <a:lstStyle/>
          <a:p>
            <a:r>
              <a:rPr lang="en-US"/>
              <a:t>Phones, computers, video conferences, alarms, lights and sirens, yelling.</a:t>
            </a:r>
          </a:p>
        </p:txBody>
      </p:sp>
      <p:sp>
        <p:nvSpPr>
          <p:cNvPr id="4" name="Slide Number Placeholder 3">
            <a:extLst>
              <a:ext uri="{FF2B5EF4-FFF2-40B4-BE49-F238E27FC236}">
                <a16:creationId xmlns:a16="http://schemas.microsoft.com/office/drawing/2014/main" id="{72FC665E-AC2C-7231-CFF4-2F01D489DD5B}"/>
              </a:ext>
            </a:extLst>
          </p:cNvPr>
          <p:cNvSpPr>
            <a:spLocks noGrp="1"/>
          </p:cNvSpPr>
          <p:nvPr>
            <p:ph type="sldNum" sz="quarter" idx="5"/>
          </p:nvPr>
        </p:nvSpPr>
        <p:spPr/>
        <p:txBody>
          <a:bodyPr/>
          <a:lstStyle/>
          <a:p>
            <a:fld id="{F7C19E1B-9841-4947-956E-4E7489943B16}" type="slidenum">
              <a:rPr lang="en-US" smtClean="0"/>
              <a:t>29</a:t>
            </a:fld>
            <a:endParaRPr lang="en-US"/>
          </a:p>
        </p:txBody>
      </p:sp>
    </p:spTree>
    <p:extLst>
      <p:ext uri="{BB962C8B-B14F-4D97-AF65-F5344CB8AC3E}">
        <p14:creationId xmlns:p14="http://schemas.microsoft.com/office/powerpoint/2010/main" val="1539833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FD166-BF4D-98B7-B4F6-4387C5892F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F7BDC-DEC7-2D55-350A-1190F033E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D82749-058C-512E-61F9-08B34422961C}"/>
              </a:ext>
            </a:extLst>
          </p:cNvPr>
          <p:cNvSpPr>
            <a:spLocks noGrp="1"/>
          </p:cNvSpPr>
          <p:nvPr>
            <p:ph type="body" idx="1"/>
          </p:nvPr>
        </p:nvSpPr>
        <p:spPr/>
        <p:txBody>
          <a:bodyPr/>
          <a:lstStyle/>
          <a:p>
            <a:r>
              <a:rPr lang="en-US"/>
              <a:t>Use this as a perfect exercise to get the class to create their own classroom management attention-getting scheme, like claps, stomps, and finger snaps, lights on/off etc.</a:t>
            </a:r>
          </a:p>
        </p:txBody>
      </p:sp>
      <p:sp>
        <p:nvSpPr>
          <p:cNvPr id="4" name="Slide Number Placeholder 3">
            <a:extLst>
              <a:ext uri="{FF2B5EF4-FFF2-40B4-BE49-F238E27FC236}">
                <a16:creationId xmlns:a16="http://schemas.microsoft.com/office/drawing/2014/main" id="{B462168B-6858-8002-4CA8-7376F35A824C}"/>
              </a:ext>
            </a:extLst>
          </p:cNvPr>
          <p:cNvSpPr>
            <a:spLocks noGrp="1"/>
          </p:cNvSpPr>
          <p:nvPr>
            <p:ph type="sldNum" sz="quarter" idx="5"/>
          </p:nvPr>
        </p:nvSpPr>
        <p:spPr/>
        <p:txBody>
          <a:bodyPr/>
          <a:lstStyle/>
          <a:p>
            <a:fld id="{F7C19E1B-9841-4947-956E-4E7489943B16}" type="slidenum">
              <a:rPr lang="en-US" smtClean="0"/>
              <a:t>30</a:t>
            </a:fld>
            <a:endParaRPr lang="en-US"/>
          </a:p>
        </p:txBody>
      </p:sp>
    </p:spTree>
    <p:extLst>
      <p:ext uri="{BB962C8B-B14F-4D97-AF65-F5344CB8AC3E}">
        <p14:creationId xmlns:p14="http://schemas.microsoft.com/office/powerpoint/2010/main" val="2653253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BEBBA-7522-499E-6415-8FCA72C47B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01EB0-121C-6AFC-7D67-4BCC04471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696BE4-0FC2-3D0B-BECA-CE43B1C949ED}"/>
              </a:ext>
            </a:extLst>
          </p:cNvPr>
          <p:cNvSpPr>
            <a:spLocks noGrp="1"/>
          </p:cNvSpPr>
          <p:nvPr>
            <p:ph type="body" idx="1"/>
          </p:nvPr>
        </p:nvSpPr>
        <p:spPr/>
        <p:txBody>
          <a:bodyPr/>
          <a:lstStyle/>
          <a:p>
            <a:r>
              <a:rPr lang="en-US"/>
              <a:t>Animal in Picture: Bobcat</a:t>
            </a:r>
          </a:p>
        </p:txBody>
      </p:sp>
      <p:sp>
        <p:nvSpPr>
          <p:cNvPr id="4" name="Slide Number Placeholder 3">
            <a:extLst>
              <a:ext uri="{FF2B5EF4-FFF2-40B4-BE49-F238E27FC236}">
                <a16:creationId xmlns:a16="http://schemas.microsoft.com/office/drawing/2014/main" id="{AAB7F60F-B3E5-B8DC-E8D1-DFF8C182FC88}"/>
              </a:ext>
            </a:extLst>
          </p:cNvPr>
          <p:cNvSpPr>
            <a:spLocks noGrp="1"/>
          </p:cNvSpPr>
          <p:nvPr>
            <p:ph type="sldNum" sz="quarter" idx="5"/>
          </p:nvPr>
        </p:nvSpPr>
        <p:spPr/>
        <p:txBody>
          <a:bodyPr/>
          <a:lstStyle/>
          <a:p>
            <a:fld id="{F7C19E1B-9841-4947-956E-4E7489943B16}" type="slidenum">
              <a:rPr lang="en-US" smtClean="0"/>
              <a:t>4</a:t>
            </a:fld>
            <a:endParaRPr lang="en-US"/>
          </a:p>
        </p:txBody>
      </p:sp>
    </p:spTree>
    <p:extLst>
      <p:ext uri="{BB962C8B-B14F-4D97-AF65-F5344CB8AC3E}">
        <p14:creationId xmlns:p14="http://schemas.microsoft.com/office/powerpoint/2010/main" val="10345460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F71D7-5F2B-354A-56F1-6CFCA53754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F4881-9572-D828-6E67-338CB09660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F9235-62E9-EAF1-0793-FC03DD71B1C4}"/>
              </a:ext>
            </a:extLst>
          </p:cNvPr>
          <p:cNvSpPr>
            <a:spLocks noGrp="1"/>
          </p:cNvSpPr>
          <p:nvPr>
            <p:ph type="body" idx="1"/>
          </p:nvPr>
        </p:nvSpPr>
        <p:spPr/>
        <p:txBody>
          <a:bodyPr/>
          <a:lstStyle/>
          <a:p>
            <a:r>
              <a:rPr lang="en-US" b="1"/>
              <a:t>Teacher Note: </a:t>
            </a:r>
            <a:r>
              <a:rPr lang="en-US"/>
              <a:t>If time allows, you may want to do this activity over two days. Plan your lesson depending on time availability.</a:t>
            </a:r>
          </a:p>
          <a:p>
            <a:endParaRPr lang="en-US"/>
          </a:p>
          <a:p>
            <a:r>
              <a:rPr lang="en-US"/>
              <a:t>Have each student and their partner use light and sound to create a secret code to send a message. Have them create three different messages that they can use, then have their partner identify the messages. Share some examples, including the international code of whistle blasts in groups of three – repeating means “Help!” Other examples could include “Hello” and “Goodbye.” Animals communicate information like “I am strong” and “I am hungry.”</a:t>
            </a:r>
          </a:p>
        </p:txBody>
      </p:sp>
      <p:sp>
        <p:nvSpPr>
          <p:cNvPr id="4" name="Slide Number Placeholder 3">
            <a:extLst>
              <a:ext uri="{FF2B5EF4-FFF2-40B4-BE49-F238E27FC236}">
                <a16:creationId xmlns:a16="http://schemas.microsoft.com/office/drawing/2014/main" id="{96EC078A-40B7-4D56-BEBC-7A8F18894E97}"/>
              </a:ext>
            </a:extLst>
          </p:cNvPr>
          <p:cNvSpPr>
            <a:spLocks noGrp="1"/>
          </p:cNvSpPr>
          <p:nvPr>
            <p:ph type="sldNum" sz="quarter" idx="5"/>
          </p:nvPr>
        </p:nvSpPr>
        <p:spPr/>
        <p:txBody>
          <a:bodyPr/>
          <a:lstStyle/>
          <a:p>
            <a:fld id="{F7C19E1B-9841-4947-956E-4E7489943B16}" type="slidenum">
              <a:rPr lang="en-US" smtClean="0"/>
              <a:t>31</a:t>
            </a:fld>
            <a:endParaRPr lang="en-US"/>
          </a:p>
        </p:txBody>
      </p:sp>
    </p:spTree>
    <p:extLst>
      <p:ext uri="{BB962C8B-B14F-4D97-AF65-F5344CB8AC3E}">
        <p14:creationId xmlns:p14="http://schemas.microsoft.com/office/powerpoint/2010/main" val="2444255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7D061-E05C-3849-1EA6-DC94EAA45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96674A-4134-5E17-62E9-965B073EAA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BB400C-C2FD-5A23-A52B-478880F335DD}"/>
              </a:ext>
            </a:extLst>
          </p:cNvPr>
          <p:cNvSpPr>
            <a:spLocks noGrp="1"/>
          </p:cNvSpPr>
          <p:nvPr>
            <p:ph type="body" idx="1"/>
          </p:nvPr>
        </p:nvSpPr>
        <p:spPr/>
        <p:txBody>
          <a:bodyPr/>
          <a:lstStyle/>
          <a:p>
            <a:r>
              <a:rPr lang="en-US" b="0"/>
              <a:t>Talk to your partner so they know what to expect in your messages and can reply to you.</a:t>
            </a:r>
          </a:p>
        </p:txBody>
      </p:sp>
      <p:sp>
        <p:nvSpPr>
          <p:cNvPr id="4" name="Slide Number Placeholder 3">
            <a:extLst>
              <a:ext uri="{FF2B5EF4-FFF2-40B4-BE49-F238E27FC236}">
                <a16:creationId xmlns:a16="http://schemas.microsoft.com/office/drawing/2014/main" id="{BB2B7FE3-05FF-81EF-3940-C829216E9381}"/>
              </a:ext>
            </a:extLst>
          </p:cNvPr>
          <p:cNvSpPr>
            <a:spLocks noGrp="1"/>
          </p:cNvSpPr>
          <p:nvPr>
            <p:ph type="sldNum" sz="quarter" idx="5"/>
          </p:nvPr>
        </p:nvSpPr>
        <p:spPr/>
        <p:txBody>
          <a:bodyPr/>
          <a:lstStyle/>
          <a:p>
            <a:fld id="{F7C19E1B-9841-4947-956E-4E7489943B16}" type="slidenum">
              <a:rPr lang="en-US" smtClean="0"/>
              <a:t>32</a:t>
            </a:fld>
            <a:endParaRPr lang="en-US"/>
          </a:p>
        </p:txBody>
      </p:sp>
    </p:spTree>
    <p:extLst>
      <p:ext uri="{BB962C8B-B14F-4D97-AF65-F5344CB8AC3E}">
        <p14:creationId xmlns:p14="http://schemas.microsoft.com/office/powerpoint/2010/main" val="21011633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FA164-4A26-955E-63A4-81F52934E9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530692-5986-397C-0B97-1056759DB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CAD410-16FD-9F0C-B1FD-7B5E9F14C049}"/>
              </a:ext>
            </a:extLst>
          </p:cNvPr>
          <p:cNvSpPr>
            <a:spLocks noGrp="1"/>
          </p:cNvSpPr>
          <p:nvPr>
            <p:ph type="body" idx="1"/>
          </p:nvPr>
        </p:nvSpPr>
        <p:spPr/>
        <p:txBody>
          <a:bodyPr/>
          <a:lstStyle/>
          <a:p>
            <a:r>
              <a:rPr lang="en-US" b="0"/>
              <a:t>Talk to your partner so they know what to expect in your messages and can reply to you.</a:t>
            </a:r>
          </a:p>
        </p:txBody>
      </p:sp>
      <p:sp>
        <p:nvSpPr>
          <p:cNvPr id="4" name="Slide Number Placeholder 3">
            <a:extLst>
              <a:ext uri="{FF2B5EF4-FFF2-40B4-BE49-F238E27FC236}">
                <a16:creationId xmlns:a16="http://schemas.microsoft.com/office/drawing/2014/main" id="{E2D338AB-6BC2-4FB2-11FC-B90CB55103E2}"/>
              </a:ext>
            </a:extLst>
          </p:cNvPr>
          <p:cNvSpPr>
            <a:spLocks noGrp="1"/>
          </p:cNvSpPr>
          <p:nvPr>
            <p:ph type="sldNum" sz="quarter" idx="5"/>
          </p:nvPr>
        </p:nvSpPr>
        <p:spPr/>
        <p:txBody>
          <a:bodyPr/>
          <a:lstStyle/>
          <a:p>
            <a:fld id="{F7C19E1B-9841-4947-956E-4E7489943B16}" type="slidenum">
              <a:rPr lang="en-US" smtClean="0"/>
              <a:t>33</a:t>
            </a:fld>
            <a:endParaRPr lang="en-US"/>
          </a:p>
        </p:txBody>
      </p:sp>
    </p:spTree>
    <p:extLst>
      <p:ext uri="{BB962C8B-B14F-4D97-AF65-F5344CB8AC3E}">
        <p14:creationId xmlns:p14="http://schemas.microsoft.com/office/powerpoint/2010/main" val="1467897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3BD66-E5FF-4D14-6F9E-B43AB64D3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4D587-F866-5DBF-DEEA-889ACBD3D7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5BD59-E7B9-490F-70BE-73AC27E1E408}"/>
              </a:ext>
            </a:extLst>
          </p:cNvPr>
          <p:cNvSpPr>
            <a:spLocks noGrp="1"/>
          </p:cNvSpPr>
          <p:nvPr>
            <p:ph type="body" idx="1"/>
          </p:nvPr>
        </p:nvSpPr>
        <p:spPr/>
        <p:txBody>
          <a:bodyPr/>
          <a:lstStyle/>
          <a:p>
            <a:r>
              <a:rPr lang="en-US" b="0"/>
              <a:t>Have students split into partners. Now let’s go outside and see if our codes work. </a:t>
            </a:r>
          </a:p>
          <a:p>
            <a:endParaRPr lang="en-US" b="0"/>
          </a:p>
          <a:p>
            <a:r>
              <a:rPr lang="en-US" b="1"/>
              <a:t>Teacher Note: </a:t>
            </a:r>
            <a:r>
              <a:rPr lang="en-US" b="0"/>
              <a:t>You may first want to practice inside the classroom with students sitting back-to-back. Once students are successful, then go outside and have them communicate their message over a greater distance. </a:t>
            </a:r>
          </a:p>
        </p:txBody>
      </p:sp>
      <p:sp>
        <p:nvSpPr>
          <p:cNvPr id="4" name="Slide Number Placeholder 3">
            <a:extLst>
              <a:ext uri="{FF2B5EF4-FFF2-40B4-BE49-F238E27FC236}">
                <a16:creationId xmlns:a16="http://schemas.microsoft.com/office/drawing/2014/main" id="{DC5B4330-BF9D-0A7D-1AB5-376E69B1BE64}"/>
              </a:ext>
            </a:extLst>
          </p:cNvPr>
          <p:cNvSpPr>
            <a:spLocks noGrp="1"/>
          </p:cNvSpPr>
          <p:nvPr>
            <p:ph type="sldNum" sz="quarter" idx="5"/>
          </p:nvPr>
        </p:nvSpPr>
        <p:spPr/>
        <p:txBody>
          <a:bodyPr/>
          <a:lstStyle/>
          <a:p>
            <a:fld id="{F7C19E1B-9841-4947-956E-4E7489943B16}" type="slidenum">
              <a:rPr lang="en-US" smtClean="0"/>
              <a:t>34</a:t>
            </a:fld>
            <a:endParaRPr lang="en-US"/>
          </a:p>
        </p:txBody>
      </p:sp>
    </p:spTree>
    <p:extLst>
      <p:ext uri="{BB962C8B-B14F-4D97-AF65-F5344CB8AC3E}">
        <p14:creationId xmlns:p14="http://schemas.microsoft.com/office/powerpoint/2010/main" val="187543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BAAA1-F028-CDC6-7EBB-F6DEE4025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E7FCF-7DE6-A29B-03C1-DDA2295BE8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2C4688-647A-327B-C05C-C99037B6AFF5}"/>
              </a:ext>
            </a:extLst>
          </p:cNvPr>
          <p:cNvSpPr>
            <a:spLocks noGrp="1"/>
          </p:cNvSpPr>
          <p:nvPr>
            <p:ph type="body" idx="1"/>
          </p:nvPr>
        </p:nvSpPr>
        <p:spPr/>
        <p:txBody>
          <a:bodyPr/>
          <a:lstStyle/>
          <a:p>
            <a:r>
              <a:rPr lang="en-US" b="0"/>
              <a:t>Have students split into partners. Now let’s go outside and see if our codes work. </a:t>
            </a:r>
          </a:p>
          <a:p>
            <a:endParaRPr lang="en-US" b="0"/>
          </a:p>
          <a:p>
            <a:r>
              <a:rPr lang="en-US" b="1"/>
              <a:t>Teacher Note: </a:t>
            </a:r>
            <a:r>
              <a:rPr lang="en-US" b="0"/>
              <a:t>You may first want to practice inside the classroom with students sitting back-to-back. Once students are successful, then go outside and have them communicate their message over a greater distance. </a:t>
            </a:r>
          </a:p>
        </p:txBody>
      </p:sp>
      <p:sp>
        <p:nvSpPr>
          <p:cNvPr id="4" name="Slide Number Placeholder 3">
            <a:extLst>
              <a:ext uri="{FF2B5EF4-FFF2-40B4-BE49-F238E27FC236}">
                <a16:creationId xmlns:a16="http://schemas.microsoft.com/office/drawing/2014/main" id="{D305FB57-8A34-E050-14AC-51C5CA39C625}"/>
              </a:ext>
            </a:extLst>
          </p:cNvPr>
          <p:cNvSpPr>
            <a:spLocks noGrp="1"/>
          </p:cNvSpPr>
          <p:nvPr>
            <p:ph type="sldNum" sz="quarter" idx="5"/>
          </p:nvPr>
        </p:nvSpPr>
        <p:spPr/>
        <p:txBody>
          <a:bodyPr/>
          <a:lstStyle/>
          <a:p>
            <a:fld id="{F7C19E1B-9841-4947-956E-4E7489943B16}" type="slidenum">
              <a:rPr lang="en-US" smtClean="0"/>
              <a:t>35</a:t>
            </a:fld>
            <a:endParaRPr lang="en-US"/>
          </a:p>
        </p:txBody>
      </p:sp>
    </p:spTree>
    <p:extLst>
      <p:ext uri="{BB962C8B-B14F-4D97-AF65-F5344CB8AC3E}">
        <p14:creationId xmlns:p14="http://schemas.microsoft.com/office/powerpoint/2010/main" val="20184615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8D296-0A7B-4EAD-03A1-3C1420CA89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91C8CF-34FE-548B-E740-9E69E3D7C0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9461CE-F931-FF94-CB44-0BFF4CF68623}"/>
              </a:ext>
            </a:extLst>
          </p:cNvPr>
          <p:cNvSpPr>
            <a:spLocks noGrp="1"/>
          </p:cNvSpPr>
          <p:nvPr>
            <p:ph type="body" idx="1"/>
          </p:nvPr>
        </p:nvSpPr>
        <p:spPr/>
        <p:txBody>
          <a:bodyPr/>
          <a:lstStyle/>
          <a:p>
            <a:r>
              <a:rPr lang="en-US" b="0"/>
              <a:t>As a class, make a list of important words or ideas that need to be communicated.</a:t>
            </a:r>
          </a:p>
        </p:txBody>
      </p:sp>
      <p:sp>
        <p:nvSpPr>
          <p:cNvPr id="4" name="Slide Number Placeholder 3">
            <a:extLst>
              <a:ext uri="{FF2B5EF4-FFF2-40B4-BE49-F238E27FC236}">
                <a16:creationId xmlns:a16="http://schemas.microsoft.com/office/drawing/2014/main" id="{8313698C-FBB9-8487-52D0-A74C61C8D7B3}"/>
              </a:ext>
            </a:extLst>
          </p:cNvPr>
          <p:cNvSpPr>
            <a:spLocks noGrp="1"/>
          </p:cNvSpPr>
          <p:nvPr>
            <p:ph type="sldNum" sz="quarter" idx="5"/>
          </p:nvPr>
        </p:nvSpPr>
        <p:spPr/>
        <p:txBody>
          <a:bodyPr/>
          <a:lstStyle/>
          <a:p>
            <a:fld id="{F7C19E1B-9841-4947-956E-4E7489943B16}" type="slidenum">
              <a:rPr lang="en-US" smtClean="0"/>
              <a:t>36</a:t>
            </a:fld>
            <a:endParaRPr lang="en-US"/>
          </a:p>
        </p:txBody>
      </p:sp>
    </p:spTree>
    <p:extLst>
      <p:ext uri="{BB962C8B-B14F-4D97-AF65-F5344CB8AC3E}">
        <p14:creationId xmlns:p14="http://schemas.microsoft.com/office/powerpoint/2010/main" val="355014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9DBF-1AB7-89E7-E92B-93E1ABDFE0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AB6183-6198-98C7-535D-055CC4414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295B95-7917-B508-9B73-1B6791844686}"/>
              </a:ext>
            </a:extLst>
          </p:cNvPr>
          <p:cNvSpPr>
            <a:spLocks noGrp="1"/>
          </p:cNvSpPr>
          <p:nvPr>
            <p:ph type="body" idx="1"/>
          </p:nvPr>
        </p:nvSpPr>
        <p:spPr/>
        <p:txBody>
          <a:bodyPr/>
          <a:lstStyle/>
          <a:p>
            <a:r>
              <a:rPr lang="en-US" b="0"/>
              <a:t>Now let’s think about the animal world.</a:t>
            </a:r>
          </a:p>
          <a:p>
            <a:endParaRPr lang="en-US" b="0"/>
          </a:p>
          <a:p>
            <a:r>
              <a:rPr lang="en-US" b="0"/>
              <a:t>Animal in Picture: Northern </a:t>
            </a:r>
            <a:r>
              <a:rPr lang="en-US"/>
              <a:t>cardinal</a:t>
            </a:r>
            <a:r>
              <a:rPr lang="en-US" b="0"/>
              <a:t> </a:t>
            </a:r>
            <a:r>
              <a:rPr lang="en-US"/>
              <a:t>chick</a:t>
            </a:r>
            <a:endParaRPr lang="en-US" b="0"/>
          </a:p>
        </p:txBody>
      </p:sp>
      <p:sp>
        <p:nvSpPr>
          <p:cNvPr id="4" name="Slide Number Placeholder 3">
            <a:extLst>
              <a:ext uri="{FF2B5EF4-FFF2-40B4-BE49-F238E27FC236}">
                <a16:creationId xmlns:a16="http://schemas.microsoft.com/office/drawing/2014/main" id="{2A7D79C2-23B2-4841-BC18-0D2DEED312E9}"/>
              </a:ext>
            </a:extLst>
          </p:cNvPr>
          <p:cNvSpPr>
            <a:spLocks noGrp="1"/>
          </p:cNvSpPr>
          <p:nvPr>
            <p:ph type="sldNum" sz="quarter" idx="5"/>
          </p:nvPr>
        </p:nvSpPr>
        <p:spPr/>
        <p:txBody>
          <a:bodyPr/>
          <a:lstStyle/>
          <a:p>
            <a:fld id="{F7C19E1B-9841-4947-956E-4E7489943B16}" type="slidenum">
              <a:rPr lang="en-US" smtClean="0"/>
              <a:t>37</a:t>
            </a:fld>
            <a:endParaRPr lang="en-US"/>
          </a:p>
        </p:txBody>
      </p:sp>
    </p:spTree>
    <p:extLst>
      <p:ext uri="{BB962C8B-B14F-4D97-AF65-F5344CB8AC3E}">
        <p14:creationId xmlns:p14="http://schemas.microsoft.com/office/powerpoint/2010/main" val="1587679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9676F-6A89-E9B9-4442-D63C49700B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74D6EB-91A0-3904-A2F0-230EE9B1C6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6059DC-526D-FC8C-E92C-485128A9F869}"/>
              </a:ext>
            </a:extLst>
          </p:cNvPr>
          <p:cNvSpPr>
            <a:spLocks noGrp="1"/>
          </p:cNvSpPr>
          <p:nvPr>
            <p:ph type="body" idx="1"/>
          </p:nvPr>
        </p:nvSpPr>
        <p:spPr/>
        <p:txBody>
          <a:bodyPr/>
          <a:lstStyle/>
          <a:p>
            <a:r>
              <a:rPr lang="en-US" b="0"/>
              <a:t>Let’s make a list of animal messages on the board. Make a T-chart and write “Message” on one side and “Animal Example” on the other.</a:t>
            </a:r>
          </a:p>
          <a:p>
            <a:endParaRPr lang="en-US" b="0"/>
          </a:p>
          <a:p>
            <a:r>
              <a:rPr lang="en-US" b="0"/>
              <a:t>Message – Animal Example</a:t>
            </a:r>
          </a:p>
          <a:p>
            <a:pPr marL="171450" indent="-171450">
              <a:buFont typeface="Arial" panose="020B0604020202020204" pitchFamily="34" charset="0"/>
              <a:buChar char="•"/>
            </a:pPr>
            <a:r>
              <a:rPr lang="en-US" b="0"/>
              <a:t>Where are you? – Chick chirping, squirrel whimpering</a:t>
            </a:r>
          </a:p>
          <a:p>
            <a:pPr marL="171450" indent="-171450">
              <a:buFont typeface="Arial" panose="020B0604020202020204" pitchFamily="34" charset="0"/>
              <a:buChar char="•"/>
            </a:pPr>
            <a:r>
              <a:rPr lang="en-US" b="0"/>
              <a:t>I’m here – Turkey yelping, deer swishing tail</a:t>
            </a:r>
          </a:p>
          <a:p>
            <a:pPr marL="171450" indent="-171450">
              <a:buFont typeface="Arial" panose="020B0604020202020204" pitchFamily="34" charset="0"/>
              <a:buChar char="•"/>
            </a:pPr>
            <a:r>
              <a:rPr lang="en-US" b="0"/>
              <a:t>I am hungry. – Chicks in nest chirping</a:t>
            </a:r>
          </a:p>
          <a:p>
            <a:pPr marL="171450" indent="-171450">
              <a:buFont typeface="Arial" panose="020B0604020202020204" pitchFamily="34" charset="0"/>
              <a:buChar char="•"/>
            </a:pPr>
            <a:r>
              <a:rPr lang="en-US" b="0"/>
              <a:t>I’m warning you. – Daw pawing at the ground, cat hissing, skunk with tail up</a:t>
            </a:r>
          </a:p>
          <a:p>
            <a:pPr marL="171450" indent="-171450">
              <a:buFont typeface="Arial" panose="020B0604020202020204" pitchFamily="34" charset="0"/>
              <a:buChar char="•"/>
            </a:pPr>
            <a:r>
              <a:rPr lang="en-US" b="0"/>
              <a:t>I’m the boss. – Deer with head lowered to another deer, alpha dog with tail up</a:t>
            </a:r>
          </a:p>
          <a:p>
            <a:pPr marL="171450" indent="-171450">
              <a:buFont typeface="Arial" panose="020B0604020202020204" pitchFamily="34" charset="0"/>
              <a:buChar char="•"/>
            </a:pPr>
            <a:r>
              <a:rPr lang="en-US" b="0"/>
              <a:t>I’m happy. – Dog wagging tail, cat purring.</a:t>
            </a:r>
          </a:p>
          <a:p>
            <a:endParaRPr lang="en-US" b="0"/>
          </a:p>
        </p:txBody>
      </p:sp>
      <p:sp>
        <p:nvSpPr>
          <p:cNvPr id="4" name="Slide Number Placeholder 3">
            <a:extLst>
              <a:ext uri="{FF2B5EF4-FFF2-40B4-BE49-F238E27FC236}">
                <a16:creationId xmlns:a16="http://schemas.microsoft.com/office/drawing/2014/main" id="{9ECFE2BF-9DCA-9BC4-866E-9DA547AB229B}"/>
              </a:ext>
            </a:extLst>
          </p:cNvPr>
          <p:cNvSpPr>
            <a:spLocks noGrp="1"/>
          </p:cNvSpPr>
          <p:nvPr>
            <p:ph type="sldNum" sz="quarter" idx="5"/>
          </p:nvPr>
        </p:nvSpPr>
        <p:spPr/>
        <p:txBody>
          <a:bodyPr/>
          <a:lstStyle/>
          <a:p>
            <a:fld id="{F7C19E1B-9841-4947-956E-4E7489943B16}" type="slidenum">
              <a:rPr lang="en-US" smtClean="0"/>
              <a:t>38</a:t>
            </a:fld>
            <a:endParaRPr lang="en-US"/>
          </a:p>
        </p:txBody>
      </p:sp>
    </p:spTree>
    <p:extLst>
      <p:ext uri="{BB962C8B-B14F-4D97-AF65-F5344CB8AC3E}">
        <p14:creationId xmlns:p14="http://schemas.microsoft.com/office/powerpoint/2010/main" val="1104390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956E9-323D-C08E-B8CB-F939B31F1E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6ECA8-367D-775A-5666-DA3C7C2A0F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98E1F-415B-7DBF-6FAA-2F55C0EF4A5D}"/>
              </a:ext>
            </a:extLst>
          </p:cNvPr>
          <p:cNvSpPr>
            <a:spLocks noGrp="1"/>
          </p:cNvSpPr>
          <p:nvPr>
            <p:ph type="body" idx="1"/>
          </p:nvPr>
        </p:nvSpPr>
        <p:spPr/>
        <p:txBody>
          <a:bodyPr/>
          <a:lstStyle/>
          <a:p>
            <a:r>
              <a:rPr lang="en-US" b="0"/>
              <a:t>Have students pick one example from the board, then write the message and draw the animal behavior in their student guide, </a:t>
            </a:r>
            <a:r>
              <a:rPr lang="en-US" b="1"/>
              <a:t>Draw It! 3A Animals Talk </a:t>
            </a:r>
            <a:r>
              <a:rPr lang="en-US" b="0"/>
              <a:t>section on Page 37.</a:t>
            </a:r>
          </a:p>
        </p:txBody>
      </p:sp>
      <p:sp>
        <p:nvSpPr>
          <p:cNvPr id="4" name="Slide Number Placeholder 3">
            <a:extLst>
              <a:ext uri="{FF2B5EF4-FFF2-40B4-BE49-F238E27FC236}">
                <a16:creationId xmlns:a16="http://schemas.microsoft.com/office/drawing/2014/main" id="{9B8AFF7F-D729-8C09-5B0F-81B2484B2068}"/>
              </a:ext>
            </a:extLst>
          </p:cNvPr>
          <p:cNvSpPr>
            <a:spLocks noGrp="1"/>
          </p:cNvSpPr>
          <p:nvPr>
            <p:ph type="sldNum" sz="quarter" idx="5"/>
          </p:nvPr>
        </p:nvSpPr>
        <p:spPr/>
        <p:txBody>
          <a:bodyPr/>
          <a:lstStyle/>
          <a:p>
            <a:fld id="{F7C19E1B-9841-4947-956E-4E7489943B16}" type="slidenum">
              <a:rPr lang="en-US" smtClean="0"/>
              <a:t>39</a:t>
            </a:fld>
            <a:endParaRPr lang="en-US"/>
          </a:p>
        </p:txBody>
      </p:sp>
    </p:spTree>
    <p:extLst>
      <p:ext uri="{BB962C8B-B14F-4D97-AF65-F5344CB8AC3E}">
        <p14:creationId xmlns:p14="http://schemas.microsoft.com/office/powerpoint/2010/main" val="7415891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66A78-3FAB-2E93-F442-709EAED71D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88149-E648-522F-73F5-FFF56342D0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5721D-97C2-AC41-D525-5866285509AE}"/>
              </a:ext>
            </a:extLst>
          </p:cNvPr>
          <p:cNvSpPr>
            <a:spLocks noGrp="1"/>
          </p:cNvSpPr>
          <p:nvPr>
            <p:ph type="body" idx="1"/>
          </p:nvPr>
        </p:nvSpPr>
        <p:spPr/>
        <p:txBody>
          <a:bodyPr/>
          <a:lstStyle/>
          <a:p>
            <a:r>
              <a:rPr lang="en-US" b="0"/>
              <a:t>Animal in Picture: </a:t>
            </a:r>
            <a:r>
              <a:rPr lang="en-US"/>
              <a:t>Stripped Skunk</a:t>
            </a:r>
            <a:endParaRPr lang="en-US" b="0"/>
          </a:p>
        </p:txBody>
      </p:sp>
      <p:sp>
        <p:nvSpPr>
          <p:cNvPr id="4" name="Slide Number Placeholder 3">
            <a:extLst>
              <a:ext uri="{FF2B5EF4-FFF2-40B4-BE49-F238E27FC236}">
                <a16:creationId xmlns:a16="http://schemas.microsoft.com/office/drawing/2014/main" id="{C6A9C0E1-79F3-BFA2-839E-E5F3EF84DB47}"/>
              </a:ext>
            </a:extLst>
          </p:cNvPr>
          <p:cNvSpPr>
            <a:spLocks noGrp="1"/>
          </p:cNvSpPr>
          <p:nvPr>
            <p:ph type="sldNum" sz="quarter" idx="5"/>
          </p:nvPr>
        </p:nvSpPr>
        <p:spPr/>
        <p:txBody>
          <a:bodyPr/>
          <a:lstStyle/>
          <a:p>
            <a:fld id="{F7C19E1B-9841-4947-956E-4E7489943B16}" type="slidenum">
              <a:rPr lang="en-US" smtClean="0"/>
              <a:t>40</a:t>
            </a:fld>
            <a:endParaRPr lang="en-US"/>
          </a:p>
        </p:txBody>
      </p:sp>
    </p:spTree>
    <p:extLst>
      <p:ext uri="{BB962C8B-B14F-4D97-AF65-F5344CB8AC3E}">
        <p14:creationId xmlns:p14="http://schemas.microsoft.com/office/powerpoint/2010/main" val="3563822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3E4F0-B347-1707-A9D2-5E93E3066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9ABEEF-F0F0-BC2D-EE6F-5F3C5CAD8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C3A274-F03B-DFDB-FF0F-AA42E9412C5F}"/>
              </a:ext>
            </a:extLst>
          </p:cNvPr>
          <p:cNvSpPr>
            <a:spLocks noGrp="1"/>
          </p:cNvSpPr>
          <p:nvPr>
            <p:ph type="body" idx="1"/>
          </p:nvPr>
        </p:nvSpPr>
        <p:spPr/>
        <p:txBody>
          <a:bodyPr/>
          <a:lstStyle/>
          <a:p>
            <a:r>
              <a:rPr lang="en-US"/>
              <a:t>Have students look at the pictures of animals and the child from the student guide </a:t>
            </a:r>
            <a:r>
              <a:rPr lang="en-US" b="1"/>
              <a:t>Lesson 3A Sounds Like a Plan </a:t>
            </a:r>
            <a:r>
              <a:rPr lang="en-US"/>
              <a:t>introduction section on Page 34.</a:t>
            </a:r>
          </a:p>
        </p:txBody>
      </p:sp>
      <p:sp>
        <p:nvSpPr>
          <p:cNvPr id="4" name="Slide Number Placeholder 3">
            <a:extLst>
              <a:ext uri="{FF2B5EF4-FFF2-40B4-BE49-F238E27FC236}">
                <a16:creationId xmlns:a16="http://schemas.microsoft.com/office/drawing/2014/main" id="{6F75ADB7-A711-8B34-4F21-4B34D3498BE7}"/>
              </a:ext>
            </a:extLst>
          </p:cNvPr>
          <p:cNvSpPr>
            <a:spLocks noGrp="1"/>
          </p:cNvSpPr>
          <p:nvPr>
            <p:ph type="sldNum" sz="quarter" idx="5"/>
          </p:nvPr>
        </p:nvSpPr>
        <p:spPr/>
        <p:txBody>
          <a:bodyPr/>
          <a:lstStyle/>
          <a:p>
            <a:fld id="{F7C19E1B-9841-4947-956E-4E7489943B16}" type="slidenum">
              <a:rPr lang="en-US" smtClean="0"/>
              <a:t>5</a:t>
            </a:fld>
            <a:endParaRPr lang="en-US"/>
          </a:p>
        </p:txBody>
      </p:sp>
    </p:spTree>
    <p:extLst>
      <p:ext uri="{BB962C8B-B14F-4D97-AF65-F5344CB8AC3E}">
        <p14:creationId xmlns:p14="http://schemas.microsoft.com/office/powerpoint/2010/main" val="1011495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489F7-1184-AC76-D80D-055C6D9EE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05CADD-6B57-F87C-A781-68ED5B55B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55536-1066-E3CB-3FEF-180542DD947E}"/>
              </a:ext>
            </a:extLst>
          </p:cNvPr>
          <p:cNvSpPr>
            <a:spLocks noGrp="1"/>
          </p:cNvSpPr>
          <p:nvPr>
            <p:ph type="body" idx="1"/>
          </p:nvPr>
        </p:nvSpPr>
        <p:spPr/>
        <p:txBody>
          <a:bodyPr/>
          <a:lstStyle/>
          <a:p>
            <a:r>
              <a:rPr lang="en-US" b="0"/>
              <a:t>After exploring the concept of how humans and animals communicate, have students open their student guides to the </a:t>
            </a:r>
            <a:r>
              <a:rPr lang="en-US" b="1"/>
              <a:t>Claim, Evidence, Reasoning </a:t>
            </a:r>
            <a:r>
              <a:rPr lang="en-US" b="0"/>
              <a:t>section on Page 38. Discuss the page with the students – read the guiding question and then explain what the students need to do to answer the questions (circle the correct claim, fill in the blanks, and draw how their animals is communicating). </a:t>
            </a:r>
          </a:p>
        </p:txBody>
      </p:sp>
      <p:sp>
        <p:nvSpPr>
          <p:cNvPr id="4" name="Slide Number Placeholder 3">
            <a:extLst>
              <a:ext uri="{FF2B5EF4-FFF2-40B4-BE49-F238E27FC236}">
                <a16:creationId xmlns:a16="http://schemas.microsoft.com/office/drawing/2014/main" id="{900A486B-3AA6-2CA8-3D9D-A070C578CA2B}"/>
              </a:ext>
            </a:extLst>
          </p:cNvPr>
          <p:cNvSpPr>
            <a:spLocks noGrp="1"/>
          </p:cNvSpPr>
          <p:nvPr>
            <p:ph type="sldNum" sz="quarter" idx="5"/>
          </p:nvPr>
        </p:nvSpPr>
        <p:spPr/>
        <p:txBody>
          <a:bodyPr/>
          <a:lstStyle/>
          <a:p>
            <a:fld id="{F7C19E1B-9841-4947-956E-4E7489943B16}" type="slidenum">
              <a:rPr lang="en-US" smtClean="0"/>
              <a:t>41</a:t>
            </a:fld>
            <a:endParaRPr lang="en-US"/>
          </a:p>
        </p:txBody>
      </p:sp>
    </p:spTree>
    <p:extLst>
      <p:ext uri="{BB962C8B-B14F-4D97-AF65-F5344CB8AC3E}">
        <p14:creationId xmlns:p14="http://schemas.microsoft.com/office/powerpoint/2010/main" val="15378818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39AF8-01CD-AF16-8F5D-E973BEBA73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9A490-4C00-5CD8-84CF-3CA39C81B7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D59AD-9ECB-98FB-C2D3-D1B35C439348}"/>
              </a:ext>
            </a:extLst>
          </p:cNvPr>
          <p:cNvSpPr>
            <a:spLocks noGrp="1"/>
          </p:cNvSpPr>
          <p:nvPr>
            <p:ph type="body" idx="1"/>
          </p:nvPr>
        </p:nvSpPr>
        <p:spPr/>
        <p:txBody>
          <a:bodyPr/>
          <a:lstStyle/>
          <a:p>
            <a:r>
              <a:rPr lang="en-US" b="1"/>
              <a:t>Rubric:</a:t>
            </a:r>
          </a:p>
          <a:p>
            <a:pPr marL="171450" indent="-171450">
              <a:buFont typeface="Arial" panose="020B0604020202020204" pitchFamily="34" charset="0"/>
              <a:buChar char="•"/>
            </a:pPr>
            <a:r>
              <a:rPr lang="en-US" b="0"/>
              <a:t>4 (Exceeds) – Students circle the correct claim, provide evidence with examples of animals communicating with their body and by sound, and fill in the blank to show the correct reasoning.</a:t>
            </a:r>
          </a:p>
          <a:p>
            <a:pPr marL="171450" indent="-171450">
              <a:buFont typeface="Arial" panose="020B0604020202020204" pitchFamily="34" charset="0"/>
              <a:buChar char="•"/>
            </a:pPr>
            <a:r>
              <a:rPr lang="en-US" b="0"/>
              <a:t>3 (Meets) – Students either circle the correct claim or provide evidence with examples of animals communicating with their body and by sound and fill in the blanks to show the correct reasoning. Two of the three components are correct. </a:t>
            </a:r>
          </a:p>
          <a:p>
            <a:pPr marL="171450" indent="-171450">
              <a:buFont typeface="Arial" panose="020B0604020202020204" pitchFamily="34" charset="0"/>
              <a:buChar char="•"/>
            </a:pPr>
            <a:r>
              <a:rPr lang="en-US" b="0"/>
              <a:t>2 (Partially Meets) – Students either circle the correct claim or provide evidence with examples of animals communicating with their body and by sound or fill in the blanks to show the correct reasoning. One of the three components is correct.</a:t>
            </a:r>
          </a:p>
          <a:p>
            <a:pPr marL="171450" indent="-171450">
              <a:buFont typeface="Arial" panose="020B0604020202020204" pitchFamily="34" charset="0"/>
              <a:buChar char="•"/>
            </a:pPr>
            <a:r>
              <a:rPr lang="en-US" b="0"/>
              <a:t>1 (Doesn’t Meet) – Students do not circle the correct claim and do not provide the correct evidence and reasoning. None of the three components is correct.</a:t>
            </a:r>
          </a:p>
        </p:txBody>
      </p:sp>
      <p:sp>
        <p:nvSpPr>
          <p:cNvPr id="4" name="Slide Number Placeholder 3">
            <a:extLst>
              <a:ext uri="{FF2B5EF4-FFF2-40B4-BE49-F238E27FC236}">
                <a16:creationId xmlns:a16="http://schemas.microsoft.com/office/drawing/2014/main" id="{269741CA-0742-72AC-917A-F18D23D28CC6}"/>
              </a:ext>
            </a:extLst>
          </p:cNvPr>
          <p:cNvSpPr>
            <a:spLocks noGrp="1"/>
          </p:cNvSpPr>
          <p:nvPr>
            <p:ph type="sldNum" sz="quarter" idx="5"/>
          </p:nvPr>
        </p:nvSpPr>
        <p:spPr/>
        <p:txBody>
          <a:bodyPr/>
          <a:lstStyle/>
          <a:p>
            <a:fld id="{F7C19E1B-9841-4947-956E-4E7489943B16}" type="slidenum">
              <a:rPr lang="en-US" smtClean="0"/>
              <a:t>42</a:t>
            </a:fld>
            <a:endParaRPr lang="en-US"/>
          </a:p>
        </p:txBody>
      </p:sp>
    </p:spTree>
    <p:extLst>
      <p:ext uri="{BB962C8B-B14F-4D97-AF65-F5344CB8AC3E}">
        <p14:creationId xmlns:p14="http://schemas.microsoft.com/office/powerpoint/2010/main" val="334139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5BDD8-0C72-BCA4-BEC2-D7317F53C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BA973-35C1-0A49-ADF2-4DAEDC331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EF860-C437-CDCB-0202-C83901899B1B}"/>
              </a:ext>
            </a:extLst>
          </p:cNvPr>
          <p:cNvSpPr>
            <a:spLocks noGrp="1"/>
          </p:cNvSpPr>
          <p:nvPr>
            <p:ph type="body" idx="1"/>
          </p:nvPr>
        </p:nvSpPr>
        <p:spPr/>
        <p:txBody>
          <a:bodyPr/>
          <a:lstStyle/>
          <a:p>
            <a:r>
              <a:rPr lang="en-US"/>
              <a:t>Play the </a:t>
            </a:r>
            <a:r>
              <a:rPr lang="en-US" i="1"/>
              <a:t>Critter Rock </a:t>
            </a:r>
            <a:r>
              <a:rPr lang="en-US"/>
              <a:t>Song Jabber Jaws from the MDC Teacher Portal. </a:t>
            </a:r>
            <a:r>
              <a:rPr lang="en-US">
                <a:hlinkClick r:id="rId3"/>
              </a:rPr>
              <a:t>Animal Communication | MISSOURI DEPARTMENT OF CONSERVATION</a:t>
            </a:r>
            <a:endParaRPr lang="en-US"/>
          </a:p>
        </p:txBody>
      </p:sp>
      <p:sp>
        <p:nvSpPr>
          <p:cNvPr id="4" name="Slide Number Placeholder 3">
            <a:extLst>
              <a:ext uri="{FF2B5EF4-FFF2-40B4-BE49-F238E27FC236}">
                <a16:creationId xmlns:a16="http://schemas.microsoft.com/office/drawing/2014/main" id="{D96D622B-618E-EE26-B8C0-390E0C422EE1}"/>
              </a:ext>
            </a:extLst>
          </p:cNvPr>
          <p:cNvSpPr>
            <a:spLocks noGrp="1"/>
          </p:cNvSpPr>
          <p:nvPr>
            <p:ph type="sldNum" sz="quarter" idx="5"/>
          </p:nvPr>
        </p:nvSpPr>
        <p:spPr/>
        <p:txBody>
          <a:bodyPr/>
          <a:lstStyle/>
          <a:p>
            <a:fld id="{F7C19E1B-9841-4947-956E-4E7489943B16}" type="slidenum">
              <a:rPr lang="en-US" smtClean="0"/>
              <a:t>6</a:t>
            </a:fld>
            <a:endParaRPr lang="en-US"/>
          </a:p>
        </p:txBody>
      </p:sp>
    </p:spTree>
    <p:extLst>
      <p:ext uri="{BB962C8B-B14F-4D97-AF65-F5344CB8AC3E}">
        <p14:creationId xmlns:p14="http://schemas.microsoft.com/office/powerpoint/2010/main" val="2151398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27339-2BDC-C5CA-266B-632F6EA3C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C4B309-4E4D-2787-5826-4F7D3D2CF0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1A49F-BB97-F8D0-72F3-37B78E793EE3}"/>
              </a:ext>
            </a:extLst>
          </p:cNvPr>
          <p:cNvSpPr>
            <a:spLocks noGrp="1"/>
          </p:cNvSpPr>
          <p:nvPr>
            <p:ph type="body" idx="1"/>
          </p:nvPr>
        </p:nvSpPr>
        <p:spPr/>
        <p:txBody>
          <a:bodyPr/>
          <a:lstStyle/>
          <a:p>
            <a:r>
              <a:rPr lang="en-US"/>
              <a:t>Today, we are going to explore why people and wildlife communicate over longer distances.</a:t>
            </a:r>
          </a:p>
          <a:p>
            <a:endParaRPr lang="en-US"/>
          </a:p>
          <a:p>
            <a:r>
              <a:rPr lang="en-US"/>
              <a:t>Animal in picture: monarch butterfly; plant in picture: common milkweed</a:t>
            </a:r>
          </a:p>
        </p:txBody>
      </p:sp>
      <p:sp>
        <p:nvSpPr>
          <p:cNvPr id="4" name="Slide Number Placeholder 3">
            <a:extLst>
              <a:ext uri="{FF2B5EF4-FFF2-40B4-BE49-F238E27FC236}">
                <a16:creationId xmlns:a16="http://schemas.microsoft.com/office/drawing/2014/main" id="{C7BEED31-EE7C-172D-F5F7-A2A50A989C9D}"/>
              </a:ext>
            </a:extLst>
          </p:cNvPr>
          <p:cNvSpPr>
            <a:spLocks noGrp="1"/>
          </p:cNvSpPr>
          <p:nvPr>
            <p:ph type="sldNum" sz="quarter" idx="5"/>
          </p:nvPr>
        </p:nvSpPr>
        <p:spPr/>
        <p:txBody>
          <a:bodyPr/>
          <a:lstStyle/>
          <a:p>
            <a:fld id="{F7C19E1B-9841-4947-956E-4E7489943B16}" type="slidenum">
              <a:rPr lang="en-US" smtClean="0"/>
              <a:t>7</a:t>
            </a:fld>
            <a:endParaRPr lang="en-US"/>
          </a:p>
        </p:txBody>
      </p:sp>
    </p:spTree>
    <p:extLst>
      <p:ext uri="{BB962C8B-B14F-4D97-AF65-F5344CB8AC3E}">
        <p14:creationId xmlns:p14="http://schemas.microsoft.com/office/powerpoint/2010/main" val="150496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832D7-CEA0-C700-872C-2C272E3B3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D4B2DF-D8EF-756F-4D1B-BD32A6606F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DA243-D74C-DC8C-FCA7-F09B3A097D27}"/>
              </a:ext>
            </a:extLst>
          </p:cNvPr>
          <p:cNvSpPr>
            <a:spLocks noGrp="1"/>
          </p:cNvSpPr>
          <p:nvPr>
            <p:ph type="body" idx="1"/>
          </p:nvPr>
        </p:nvSpPr>
        <p:spPr/>
        <p:txBody>
          <a:bodyPr/>
          <a:lstStyle/>
          <a:p>
            <a:r>
              <a:rPr lang="en-US" b="1"/>
              <a:t>Teacher Note: </a:t>
            </a:r>
            <a:r>
              <a:rPr lang="en-US"/>
              <a:t>If time allows, you may want to do this activity over two days, sharing different tools each day. Plan your set-up depending on time availability. </a:t>
            </a:r>
          </a:p>
          <a:p>
            <a:endParaRPr lang="en-US"/>
          </a:p>
          <a:p>
            <a:endParaRPr lang="en-US"/>
          </a:p>
        </p:txBody>
      </p:sp>
      <p:sp>
        <p:nvSpPr>
          <p:cNvPr id="4" name="Slide Number Placeholder 3">
            <a:extLst>
              <a:ext uri="{FF2B5EF4-FFF2-40B4-BE49-F238E27FC236}">
                <a16:creationId xmlns:a16="http://schemas.microsoft.com/office/drawing/2014/main" id="{C60FCB05-81BD-CC35-8C1A-7A0175919C93}"/>
              </a:ext>
            </a:extLst>
          </p:cNvPr>
          <p:cNvSpPr>
            <a:spLocks noGrp="1"/>
          </p:cNvSpPr>
          <p:nvPr>
            <p:ph type="sldNum" sz="quarter" idx="5"/>
          </p:nvPr>
        </p:nvSpPr>
        <p:spPr/>
        <p:txBody>
          <a:bodyPr/>
          <a:lstStyle/>
          <a:p>
            <a:fld id="{F7C19E1B-9841-4947-956E-4E7489943B16}" type="slidenum">
              <a:rPr lang="en-US" smtClean="0"/>
              <a:t>8</a:t>
            </a:fld>
            <a:endParaRPr lang="en-US"/>
          </a:p>
        </p:txBody>
      </p:sp>
    </p:spTree>
    <p:extLst>
      <p:ext uri="{BB962C8B-B14F-4D97-AF65-F5344CB8AC3E}">
        <p14:creationId xmlns:p14="http://schemas.microsoft.com/office/powerpoint/2010/main" val="3124066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A3B3-A54B-2D26-3D19-A45D07328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001949-9B72-AB68-7EE7-6B69F9256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6D9B8C-E644-AAE0-70E1-71F50630A715}"/>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AF7B26B9-4186-CFCF-0E1F-5B3A66CC9D36}"/>
              </a:ext>
            </a:extLst>
          </p:cNvPr>
          <p:cNvSpPr>
            <a:spLocks noGrp="1"/>
          </p:cNvSpPr>
          <p:nvPr>
            <p:ph type="sldNum" sz="quarter" idx="5"/>
          </p:nvPr>
        </p:nvSpPr>
        <p:spPr/>
        <p:txBody>
          <a:bodyPr/>
          <a:lstStyle/>
          <a:p>
            <a:fld id="{F7C19E1B-9841-4947-956E-4E7489943B16}" type="slidenum">
              <a:rPr lang="en-US" smtClean="0"/>
              <a:t>9</a:t>
            </a:fld>
            <a:endParaRPr lang="en-US"/>
          </a:p>
        </p:txBody>
      </p:sp>
    </p:spTree>
    <p:extLst>
      <p:ext uri="{BB962C8B-B14F-4D97-AF65-F5344CB8AC3E}">
        <p14:creationId xmlns:p14="http://schemas.microsoft.com/office/powerpoint/2010/main" val="10588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52187-9BFC-FBF9-1E18-8901CF7B16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2E2C6-1909-32C5-54A4-96485D3F73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6E14EC-648D-0C61-46BE-13C36DC2F59E}"/>
              </a:ext>
            </a:extLst>
          </p:cNvPr>
          <p:cNvSpPr>
            <a:spLocks noGrp="1"/>
          </p:cNvSpPr>
          <p:nvPr>
            <p:ph type="body" idx="1"/>
          </p:nvPr>
        </p:nvSpPr>
        <p:spPr/>
        <p:txBody>
          <a:bodyPr/>
          <a:lstStyle/>
          <a:p>
            <a:r>
              <a:rPr lang="en-US"/>
              <a:t>In the classroom, explore different devices that students could use light or sound to communicate across a distance. Provide drums, flashlights, plastic cups and strings, cups and rubber bands, cups with the bottoms cut out for megaphones, empty clean soup can, and pencils, etc.</a:t>
            </a:r>
          </a:p>
          <a:p>
            <a:endParaRPr lang="en-US"/>
          </a:p>
          <a:p>
            <a:r>
              <a:rPr lang="en-US"/>
              <a:t>Go outside and allow students to practice with the different tools. Then pair students and have them collaborate on how to use one of these tools to communicate over the distance of 20 yards.</a:t>
            </a:r>
          </a:p>
        </p:txBody>
      </p:sp>
      <p:sp>
        <p:nvSpPr>
          <p:cNvPr id="4" name="Slide Number Placeholder 3">
            <a:extLst>
              <a:ext uri="{FF2B5EF4-FFF2-40B4-BE49-F238E27FC236}">
                <a16:creationId xmlns:a16="http://schemas.microsoft.com/office/drawing/2014/main" id="{14CB46A9-F646-DB18-9E54-BB14A3EADBAA}"/>
              </a:ext>
            </a:extLst>
          </p:cNvPr>
          <p:cNvSpPr>
            <a:spLocks noGrp="1"/>
          </p:cNvSpPr>
          <p:nvPr>
            <p:ph type="sldNum" sz="quarter" idx="5"/>
          </p:nvPr>
        </p:nvSpPr>
        <p:spPr/>
        <p:txBody>
          <a:bodyPr/>
          <a:lstStyle/>
          <a:p>
            <a:fld id="{F7C19E1B-9841-4947-956E-4E7489943B16}" type="slidenum">
              <a:rPr lang="en-US" smtClean="0"/>
              <a:t>10</a:t>
            </a:fld>
            <a:endParaRPr lang="en-US"/>
          </a:p>
        </p:txBody>
      </p:sp>
    </p:spTree>
    <p:extLst>
      <p:ext uri="{BB962C8B-B14F-4D97-AF65-F5344CB8AC3E}">
        <p14:creationId xmlns:p14="http://schemas.microsoft.com/office/powerpoint/2010/main" val="277264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D3C46-2A72-71AA-995F-47FAC4DBE4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5AFB62-2A90-317F-F463-55F7B5423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59DDFF-3426-31B9-D10B-17F30B942ACD}"/>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24C22795-6969-446B-98F8-B8EDE6557C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924C2C-47AD-24C7-5D8A-C1A7946250B0}"/>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2201028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B0090-658E-3A1E-3E9B-BD928EB3CD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25D1DC-2367-CBBF-E466-681DC58900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01DE2-F318-43FE-7B77-F39B3B853E1C}"/>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2C833C92-A816-4F38-991C-56402D5CB2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D26A8-F0FF-1AC6-A4BB-EB9E1BD688D0}"/>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3725251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4155E-E6B1-90EB-C28F-0E5EBBDD30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DD8A3-CEEC-C334-EF62-705AFCA4B8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BEB07-1D50-DB38-7D60-71D07C425921}"/>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69CC4892-C45D-03BE-E299-2FDCF6F2F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519DCF-FE39-957E-7B50-B37100058D4C}"/>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2083910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A5271-CC46-620E-5A0E-C03A679FED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1AE92-66D6-EC03-9768-6377AAF25A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2CA8CB-5529-F70F-0E67-126939F5B9ED}"/>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1B598641-481D-743B-B5AD-ECC66071E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F2D6-EA24-AF5B-10F6-C43FEB8B0BCD}"/>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1497340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E899C-85CC-072F-457E-D3E58A6FCF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FB7216-DE15-3565-6016-DC2E799183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3CE83-E4BD-3481-15F4-5E3BA8A7660B}"/>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65F2215F-B638-14F4-ADA7-F9C94C3CC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B77B87-AD91-BABF-6642-C7D6E885EBE4}"/>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283993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EDCD0-6B7A-9004-3F9D-6D284C8534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A95954-2BA5-53B7-39EC-992B59A464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B6B5FD-1757-DC3F-6254-EC6943027C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423A5A-E319-D300-43F6-C22BED27BF98}"/>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6" name="Footer Placeholder 5">
            <a:extLst>
              <a:ext uri="{FF2B5EF4-FFF2-40B4-BE49-F238E27FC236}">
                <a16:creationId xmlns:a16="http://schemas.microsoft.com/office/drawing/2014/main" id="{4DDFE3AE-CA2A-D986-B3EC-A4709DC1AA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48C95-E6B2-D870-A4E8-0B2FEE1A1B87}"/>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3995505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6D8F-E2AD-6848-7E8E-12E2323348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CE344-2903-345D-8687-B3FAACE069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B7D96B-D332-2F01-D568-F78A8EEFC6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0A0A3D-6094-B13F-7F0B-DD1ADEF086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357267-C130-6595-682D-BFB72D4688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CF6745-0DF7-096F-9F74-D67EA5C594F9}"/>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8" name="Footer Placeholder 7">
            <a:extLst>
              <a:ext uri="{FF2B5EF4-FFF2-40B4-BE49-F238E27FC236}">
                <a16:creationId xmlns:a16="http://schemas.microsoft.com/office/drawing/2014/main" id="{2391FCF4-42D4-A963-B133-9F4A25FED6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5B7C97-0199-8126-3439-E49FEAD3927C}"/>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310126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C00-47CC-96B4-C386-41718EA9B6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106BF4-64CA-1827-B8D1-0266731F4278}"/>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4" name="Footer Placeholder 3">
            <a:extLst>
              <a:ext uri="{FF2B5EF4-FFF2-40B4-BE49-F238E27FC236}">
                <a16:creationId xmlns:a16="http://schemas.microsoft.com/office/drawing/2014/main" id="{586BD372-D0DC-66A7-29CF-DF10670321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76108A-E422-3D96-2556-EF6729B5861F}"/>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2797934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EC9B85-AD5B-13DA-6E4E-335B7E54D804}"/>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3" name="Footer Placeholder 2">
            <a:extLst>
              <a:ext uri="{FF2B5EF4-FFF2-40B4-BE49-F238E27FC236}">
                <a16:creationId xmlns:a16="http://schemas.microsoft.com/office/drawing/2014/main" id="{F408E401-3CE4-D4C3-21A9-BB3D0C4F89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63F09A-6CA7-F2EC-CE51-E63B061E31EF}"/>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69582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15310-D624-1EA1-FEE7-7AC6643E67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E0BC05-CDB8-FB76-53E7-51DA30DF2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BED75-77BA-314C-92A6-2F3ECB30A6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3F5D9-B287-E6D1-7777-7400450A1CDE}"/>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6" name="Footer Placeholder 5">
            <a:extLst>
              <a:ext uri="{FF2B5EF4-FFF2-40B4-BE49-F238E27FC236}">
                <a16:creationId xmlns:a16="http://schemas.microsoft.com/office/drawing/2014/main" id="{395D0728-DA60-34C4-9F9E-09D309AF0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91E70F-1227-338C-3E85-C9656F7D4ABB}"/>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366290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809D8-A8FF-9919-A078-1D4E509DD9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354D3-2639-3B18-E35B-31B115B591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A5EEFD-CC0C-56DD-856C-E48C840DF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F9426-2978-0C4B-3435-EF10207683A4}"/>
              </a:ext>
            </a:extLst>
          </p:cNvPr>
          <p:cNvSpPr>
            <a:spLocks noGrp="1"/>
          </p:cNvSpPr>
          <p:nvPr>
            <p:ph type="dt" sz="half" idx="10"/>
          </p:nvPr>
        </p:nvSpPr>
        <p:spPr/>
        <p:txBody>
          <a:bodyPr/>
          <a:lstStyle/>
          <a:p>
            <a:fld id="{8CE9139E-8F7F-4C30-88D6-0F9C88424F21}" type="datetimeFigureOut">
              <a:rPr lang="en-US" smtClean="0"/>
              <a:t>8/14/2025</a:t>
            </a:fld>
            <a:endParaRPr lang="en-US"/>
          </a:p>
        </p:txBody>
      </p:sp>
      <p:sp>
        <p:nvSpPr>
          <p:cNvPr id="6" name="Footer Placeholder 5">
            <a:extLst>
              <a:ext uri="{FF2B5EF4-FFF2-40B4-BE49-F238E27FC236}">
                <a16:creationId xmlns:a16="http://schemas.microsoft.com/office/drawing/2014/main" id="{A80E6739-8781-B79E-6BB1-7E9799DC5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1F2FEF-C90C-AD7F-A8D6-2F241F0D1BD1}"/>
              </a:ext>
            </a:extLst>
          </p:cNvPr>
          <p:cNvSpPr>
            <a:spLocks noGrp="1"/>
          </p:cNvSpPr>
          <p:nvPr>
            <p:ph type="sldNum" sz="quarter" idx="12"/>
          </p:nvPr>
        </p:nvSpPr>
        <p:spPr/>
        <p:txBody>
          <a:bodyPr/>
          <a:lstStyle/>
          <a:p>
            <a:fld id="{8177430E-C9AF-40B7-9EA6-C259D03EF78E}" type="slidenum">
              <a:rPr lang="en-US" smtClean="0"/>
              <a:t>‹#›</a:t>
            </a:fld>
            <a:endParaRPr lang="en-US"/>
          </a:p>
        </p:txBody>
      </p:sp>
    </p:spTree>
    <p:extLst>
      <p:ext uri="{BB962C8B-B14F-4D97-AF65-F5344CB8AC3E}">
        <p14:creationId xmlns:p14="http://schemas.microsoft.com/office/powerpoint/2010/main" val="325027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00162B-FCD6-ED0C-44DA-8146304808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2828D0-B0F4-C398-A4CA-634124F3B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6B4AC3-D672-29D0-AB53-42A8A79B7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E9139E-8F7F-4C30-88D6-0F9C88424F21}" type="datetimeFigureOut">
              <a:rPr lang="en-US" smtClean="0"/>
              <a:t>8/14/2025</a:t>
            </a:fld>
            <a:endParaRPr lang="en-US"/>
          </a:p>
        </p:txBody>
      </p:sp>
      <p:sp>
        <p:nvSpPr>
          <p:cNvPr id="5" name="Footer Placeholder 4">
            <a:extLst>
              <a:ext uri="{FF2B5EF4-FFF2-40B4-BE49-F238E27FC236}">
                <a16:creationId xmlns:a16="http://schemas.microsoft.com/office/drawing/2014/main" id="{0EB2AC3C-2E58-9A9E-B060-33C9867D8A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3C28D82-4772-190F-DA20-A017240928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77430E-C9AF-40B7-9EA6-C259D03EF78E}" type="slidenum">
              <a:rPr lang="en-US" smtClean="0"/>
              <a:t>‹#›</a:t>
            </a:fld>
            <a:endParaRPr lang="en-US"/>
          </a:p>
        </p:txBody>
      </p:sp>
    </p:spTree>
    <p:extLst>
      <p:ext uri="{BB962C8B-B14F-4D97-AF65-F5344CB8AC3E}">
        <p14:creationId xmlns:p14="http://schemas.microsoft.com/office/powerpoint/2010/main" val="2744624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BsDryG7tlc"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7.sv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TBsDryG7tlc"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id&amp;#95;Exploring&amp;#95;0201">
            <a:extLst>
              <a:ext uri="{FF2B5EF4-FFF2-40B4-BE49-F238E27FC236}">
                <a16:creationId xmlns:a16="http://schemas.microsoft.com/office/drawing/2014/main" id="{5E1CDC13-F636-2F33-C49C-1B4A5AE81590}"/>
              </a:ext>
            </a:extLst>
          </p:cNvPr>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flipH="1">
            <a:off x="191" y="0"/>
            <a:ext cx="12216563" cy="6575087"/>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Shape 6">
            <a:extLst>
              <a:ext uri="{FF2B5EF4-FFF2-40B4-BE49-F238E27FC236}">
                <a16:creationId xmlns:a16="http://schemas.microsoft.com/office/drawing/2014/main" id="{FC17D903-3FAE-0388-4F47-883814A00F4C}"/>
              </a:ext>
            </a:extLst>
          </p:cNvPr>
          <p:cNvSpPr/>
          <p:nvPr/>
        </p:nvSpPr>
        <p:spPr>
          <a:xfrm>
            <a:off x="-12375" y="5055073"/>
            <a:ext cx="12247596" cy="2036280"/>
          </a:xfrm>
          <a:custGeom>
            <a:avLst/>
            <a:gdLst>
              <a:gd name="connsiteX0" fmla="*/ 0 w 12247596"/>
              <a:gd name="connsiteY0" fmla="*/ 91440 h 1828800"/>
              <a:gd name="connsiteX1" fmla="*/ 0 w 12247596"/>
              <a:gd name="connsiteY1" fmla="*/ 91440 h 1828800"/>
              <a:gd name="connsiteX2" fmla="*/ 82296 w 12247596"/>
              <a:gd name="connsiteY2" fmla="*/ 82296 h 1828800"/>
              <a:gd name="connsiteX3" fmla="*/ 109728 w 12247596"/>
              <a:gd name="connsiteY3" fmla="*/ 73152 h 1828800"/>
              <a:gd name="connsiteX4" fmla="*/ 201168 w 12247596"/>
              <a:gd name="connsiteY4" fmla="*/ 54864 h 1828800"/>
              <a:gd name="connsiteX5" fmla="*/ 274320 w 12247596"/>
              <a:gd name="connsiteY5" fmla="*/ 36576 h 1828800"/>
              <a:gd name="connsiteX6" fmla="*/ 539496 w 12247596"/>
              <a:gd name="connsiteY6" fmla="*/ 27432 h 1828800"/>
              <a:gd name="connsiteX7" fmla="*/ 603504 w 12247596"/>
              <a:gd name="connsiteY7" fmla="*/ 18288 h 1828800"/>
              <a:gd name="connsiteX8" fmla="*/ 685800 w 12247596"/>
              <a:gd name="connsiteY8" fmla="*/ 0 h 1828800"/>
              <a:gd name="connsiteX9" fmla="*/ 1700784 w 12247596"/>
              <a:gd name="connsiteY9" fmla="*/ 27432 h 1828800"/>
              <a:gd name="connsiteX10" fmla="*/ 1737360 w 12247596"/>
              <a:gd name="connsiteY10" fmla="*/ 36576 h 1828800"/>
              <a:gd name="connsiteX11" fmla="*/ 1874520 w 12247596"/>
              <a:gd name="connsiteY11" fmla="*/ 64008 h 1828800"/>
              <a:gd name="connsiteX12" fmla="*/ 2221992 w 12247596"/>
              <a:gd name="connsiteY12" fmla="*/ 73152 h 1828800"/>
              <a:gd name="connsiteX13" fmla="*/ 2432304 w 12247596"/>
              <a:gd name="connsiteY13" fmla="*/ 109728 h 1828800"/>
              <a:gd name="connsiteX14" fmla="*/ 2523744 w 12247596"/>
              <a:gd name="connsiteY14" fmla="*/ 173736 h 1828800"/>
              <a:gd name="connsiteX15" fmla="*/ 2532888 w 12247596"/>
              <a:gd name="connsiteY15" fmla="*/ 146304 h 1828800"/>
              <a:gd name="connsiteX16" fmla="*/ 2478024 w 12247596"/>
              <a:gd name="connsiteY16" fmla="*/ 128016 h 1828800"/>
              <a:gd name="connsiteX17" fmla="*/ 2779776 w 12247596"/>
              <a:gd name="connsiteY17" fmla="*/ 155448 h 1828800"/>
              <a:gd name="connsiteX18" fmla="*/ 2907792 w 12247596"/>
              <a:gd name="connsiteY18" fmla="*/ 192024 h 1828800"/>
              <a:gd name="connsiteX19" fmla="*/ 3008376 w 12247596"/>
              <a:gd name="connsiteY19" fmla="*/ 210312 h 1828800"/>
              <a:gd name="connsiteX20" fmla="*/ 3291840 w 12247596"/>
              <a:gd name="connsiteY20" fmla="*/ 246888 h 1828800"/>
              <a:gd name="connsiteX21" fmla="*/ 3611880 w 12247596"/>
              <a:gd name="connsiteY21" fmla="*/ 320040 h 1828800"/>
              <a:gd name="connsiteX22" fmla="*/ 3913632 w 12247596"/>
              <a:gd name="connsiteY22" fmla="*/ 374904 h 1828800"/>
              <a:gd name="connsiteX23" fmla="*/ 4050792 w 12247596"/>
              <a:gd name="connsiteY23" fmla="*/ 411480 h 1828800"/>
              <a:gd name="connsiteX24" fmla="*/ 4078224 w 12247596"/>
              <a:gd name="connsiteY24" fmla="*/ 420624 h 1828800"/>
              <a:gd name="connsiteX25" fmla="*/ 4261104 w 12247596"/>
              <a:gd name="connsiteY25" fmla="*/ 429768 h 1828800"/>
              <a:gd name="connsiteX26" fmla="*/ 4361688 w 12247596"/>
              <a:gd name="connsiteY26" fmla="*/ 438912 h 1828800"/>
              <a:gd name="connsiteX27" fmla="*/ 4471416 w 12247596"/>
              <a:gd name="connsiteY27" fmla="*/ 466344 h 1828800"/>
              <a:gd name="connsiteX28" fmla="*/ 4535424 w 12247596"/>
              <a:gd name="connsiteY28" fmla="*/ 475488 h 1828800"/>
              <a:gd name="connsiteX29" fmla="*/ 4700016 w 12247596"/>
              <a:gd name="connsiteY29" fmla="*/ 493776 h 1828800"/>
              <a:gd name="connsiteX30" fmla="*/ 4800600 w 12247596"/>
              <a:gd name="connsiteY30" fmla="*/ 512064 h 1828800"/>
              <a:gd name="connsiteX31" fmla="*/ 4937760 w 12247596"/>
              <a:gd name="connsiteY31" fmla="*/ 521208 h 1828800"/>
              <a:gd name="connsiteX32" fmla="*/ 5047488 w 12247596"/>
              <a:gd name="connsiteY32" fmla="*/ 539496 h 1828800"/>
              <a:gd name="connsiteX33" fmla="*/ 5093208 w 12247596"/>
              <a:gd name="connsiteY33" fmla="*/ 548640 h 1828800"/>
              <a:gd name="connsiteX34" fmla="*/ 5148072 w 12247596"/>
              <a:gd name="connsiteY34" fmla="*/ 566928 h 1828800"/>
              <a:gd name="connsiteX35" fmla="*/ 5193792 w 12247596"/>
              <a:gd name="connsiteY35" fmla="*/ 576072 h 1828800"/>
              <a:gd name="connsiteX36" fmla="*/ 5239512 w 12247596"/>
              <a:gd name="connsiteY36" fmla="*/ 594360 h 1828800"/>
              <a:gd name="connsiteX37" fmla="*/ 5486400 w 12247596"/>
              <a:gd name="connsiteY37" fmla="*/ 621792 h 1828800"/>
              <a:gd name="connsiteX38" fmla="*/ 5586984 w 12247596"/>
              <a:gd name="connsiteY38" fmla="*/ 640080 h 1828800"/>
              <a:gd name="connsiteX39" fmla="*/ 5779008 w 12247596"/>
              <a:gd name="connsiteY39" fmla="*/ 658368 h 1828800"/>
              <a:gd name="connsiteX40" fmla="*/ 5833872 w 12247596"/>
              <a:gd name="connsiteY40" fmla="*/ 667512 h 1828800"/>
              <a:gd name="connsiteX41" fmla="*/ 5897880 w 12247596"/>
              <a:gd name="connsiteY41" fmla="*/ 676656 h 1828800"/>
              <a:gd name="connsiteX42" fmla="*/ 6089904 w 12247596"/>
              <a:gd name="connsiteY42" fmla="*/ 713232 h 1828800"/>
              <a:gd name="connsiteX43" fmla="*/ 6236208 w 12247596"/>
              <a:gd name="connsiteY43" fmla="*/ 722376 h 1828800"/>
              <a:gd name="connsiteX44" fmla="*/ 6327648 w 12247596"/>
              <a:gd name="connsiteY44" fmla="*/ 740664 h 1828800"/>
              <a:gd name="connsiteX45" fmla="*/ 6409944 w 12247596"/>
              <a:gd name="connsiteY45" fmla="*/ 758952 h 1828800"/>
              <a:gd name="connsiteX46" fmla="*/ 6519672 w 12247596"/>
              <a:gd name="connsiteY46" fmla="*/ 768096 h 1828800"/>
              <a:gd name="connsiteX47" fmla="*/ 6565392 w 12247596"/>
              <a:gd name="connsiteY47" fmla="*/ 777240 h 1828800"/>
              <a:gd name="connsiteX48" fmla="*/ 6647688 w 12247596"/>
              <a:gd name="connsiteY48" fmla="*/ 795528 h 1828800"/>
              <a:gd name="connsiteX49" fmla="*/ 6702552 w 12247596"/>
              <a:gd name="connsiteY49" fmla="*/ 804672 h 1828800"/>
              <a:gd name="connsiteX50" fmla="*/ 6739128 w 12247596"/>
              <a:gd name="connsiteY50" fmla="*/ 813816 h 1828800"/>
              <a:gd name="connsiteX51" fmla="*/ 6830568 w 12247596"/>
              <a:gd name="connsiteY51" fmla="*/ 822960 h 1828800"/>
              <a:gd name="connsiteX52" fmla="*/ 6949440 w 12247596"/>
              <a:gd name="connsiteY52" fmla="*/ 813816 h 1828800"/>
              <a:gd name="connsiteX53" fmla="*/ 6903720 w 12247596"/>
              <a:gd name="connsiteY53" fmla="*/ 786384 h 1828800"/>
              <a:gd name="connsiteX54" fmla="*/ 6757416 w 12247596"/>
              <a:gd name="connsiteY54" fmla="*/ 758952 h 1828800"/>
              <a:gd name="connsiteX55" fmla="*/ 6620256 w 12247596"/>
              <a:gd name="connsiteY55" fmla="*/ 740664 h 1828800"/>
              <a:gd name="connsiteX56" fmla="*/ 6830568 w 12247596"/>
              <a:gd name="connsiteY56" fmla="*/ 777240 h 1828800"/>
              <a:gd name="connsiteX57" fmla="*/ 6858000 w 12247596"/>
              <a:gd name="connsiteY57" fmla="*/ 786384 h 1828800"/>
              <a:gd name="connsiteX58" fmla="*/ 7251192 w 12247596"/>
              <a:gd name="connsiteY58" fmla="*/ 832104 h 1828800"/>
              <a:gd name="connsiteX59" fmla="*/ 7296912 w 12247596"/>
              <a:gd name="connsiteY59" fmla="*/ 841248 h 1828800"/>
              <a:gd name="connsiteX60" fmla="*/ 7360920 w 12247596"/>
              <a:gd name="connsiteY60" fmla="*/ 850392 h 1828800"/>
              <a:gd name="connsiteX61" fmla="*/ 7461504 w 12247596"/>
              <a:gd name="connsiteY61" fmla="*/ 877824 h 1828800"/>
              <a:gd name="connsiteX62" fmla="*/ 7534656 w 12247596"/>
              <a:gd name="connsiteY62" fmla="*/ 868680 h 1828800"/>
              <a:gd name="connsiteX63" fmla="*/ 7562088 w 12247596"/>
              <a:gd name="connsiteY63" fmla="*/ 859536 h 1828800"/>
              <a:gd name="connsiteX64" fmla="*/ 7754112 w 12247596"/>
              <a:gd name="connsiteY64" fmla="*/ 868680 h 1828800"/>
              <a:gd name="connsiteX65" fmla="*/ 7827264 w 12247596"/>
              <a:gd name="connsiteY65" fmla="*/ 886968 h 1828800"/>
              <a:gd name="connsiteX66" fmla="*/ 8065008 w 12247596"/>
              <a:gd name="connsiteY66" fmla="*/ 914400 h 1828800"/>
              <a:gd name="connsiteX67" fmla="*/ 8119872 w 12247596"/>
              <a:gd name="connsiteY67" fmla="*/ 932688 h 1828800"/>
              <a:gd name="connsiteX68" fmla="*/ 8385048 w 12247596"/>
              <a:gd name="connsiteY68" fmla="*/ 969264 h 1828800"/>
              <a:gd name="connsiteX69" fmla="*/ 8686800 w 12247596"/>
              <a:gd name="connsiteY69" fmla="*/ 1005840 h 1828800"/>
              <a:gd name="connsiteX70" fmla="*/ 9144000 w 12247596"/>
              <a:gd name="connsiteY70" fmla="*/ 1033272 h 1828800"/>
              <a:gd name="connsiteX71" fmla="*/ 9400032 w 12247596"/>
              <a:gd name="connsiteY71" fmla="*/ 1051560 h 1828800"/>
              <a:gd name="connsiteX72" fmla="*/ 9573768 w 12247596"/>
              <a:gd name="connsiteY72" fmla="*/ 1069848 h 1828800"/>
              <a:gd name="connsiteX73" fmla="*/ 9893808 w 12247596"/>
              <a:gd name="connsiteY73" fmla="*/ 1088136 h 1828800"/>
              <a:gd name="connsiteX74" fmla="*/ 10140696 w 12247596"/>
              <a:gd name="connsiteY74" fmla="*/ 1069848 h 1828800"/>
              <a:gd name="connsiteX75" fmla="*/ 10186416 w 12247596"/>
              <a:gd name="connsiteY75" fmla="*/ 1060704 h 1828800"/>
              <a:gd name="connsiteX76" fmla="*/ 10250424 w 12247596"/>
              <a:gd name="connsiteY76" fmla="*/ 1051560 h 1828800"/>
              <a:gd name="connsiteX77" fmla="*/ 10744200 w 12247596"/>
              <a:gd name="connsiteY77" fmla="*/ 1051560 h 1828800"/>
              <a:gd name="connsiteX78" fmla="*/ 10844784 w 12247596"/>
              <a:gd name="connsiteY78" fmla="*/ 1014984 h 1828800"/>
              <a:gd name="connsiteX79" fmla="*/ 10890504 w 12247596"/>
              <a:gd name="connsiteY79" fmla="*/ 987552 h 1828800"/>
              <a:gd name="connsiteX80" fmla="*/ 10954512 w 12247596"/>
              <a:gd name="connsiteY80" fmla="*/ 978408 h 1828800"/>
              <a:gd name="connsiteX81" fmla="*/ 11055096 w 12247596"/>
              <a:gd name="connsiteY81" fmla="*/ 987552 h 1828800"/>
              <a:gd name="connsiteX82" fmla="*/ 11137392 w 12247596"/>
              <a:gd name="connsiteY82" fmla="*/ 996696 h 1828800"/>
              <a:gd name="connsiteX83" fmla="*/ 11036808 w 12247596"/>
              <a:gd name="connsiteY83" fmla="*/ 1005840 h 1828800"/>
              <a:gd name="connsiteX84" fmla="*/ 11000232 w 12247596"/>
              <a:gd name="connsiteY84" fmla="*/ 1014984 h 1828800"/>
              <a:gd name="connsiteX85" fmla="*/ 10945368 w 12247596"/>
              <a:gd name="connsiteY85" fmla="*/ 1033272 h 1828800"/>
              <a:gd name="connsiteX86" fmla="*/ 10799064 w 12247596"/>
              <a:gd name="connsiteY86" fmla="*/ 1024128 h 1828800"/>
              <a:gd name="connsiteX87" fmla="*/ 10570464 w 12247596"/>
              <a:gd name="connsiteY87" fmla="*/ 987552 h 1828800"/>
              <a:gd name="connsiteX88" fmla="*/ 10469880 w 12247596"/>
              <a:gd name="connsiteY88" fmla="*/ 969264 h 1828800"/>
              <a:gd name="connsiteX89" fmla="*/ 10424160 w 12247596"/>
              <a:gd name="connsiteY89" fmla="*/ 1014984 h 1828800"/>
              <a:gd name="connsiteX90" fmla="*/ 10378440 w 12247596"/>
              <a:gd name="connsiteY90" fmla="*/ 1024128 h 1828800"/>
              <a:gd name="connsiteX91" fmla="*/ 10287000 w 12247596"/>
              <a:gd name="connsiteY91" fmla="*/ 1033272 h 1828800"/>
              <a:gd name="connsiteX92" fmla="*/ 9546336 w 12247596"/>
              <a:gd name="connsiteY92" fmla="*/ 1024128 h 1828800"/>
              <a:gd name="connsiteX93" fmla="*/ 9491472 w 12247596"/>
              <a:gd name="connsiteY93" fmla="*/ 1014984 h 1828800"/>
              <a:gd name="connsiteX94" fmla="*/ 9372600 w 12247596"/>
              <a:gd name="connsiteY94" fmla="*/ 1005840 h 1828800"/>
              <a:gd name="connsiteX95" fmla="*/ 9683496 w 12247596"/>
              <a:gd name="connsiteY95" fmla="*/ 996696 h 1828800"/>
              <a:gd name="connsiteX96" fmla="*/ 9976104 w 12247596"/>
              <a:gd name="connsiteY96" fmla="*/ 1014984 h 1828800"/>
              <a:gd name="connsiteX97" fmla="*/ 10451592 w 12247596"/>
              <a:gd name="connsiteY97" fmla="*/ 1033272 h 1828800"/>
              <a:gd name="connsiteX98" fmla="*/ 10826496 w 12247596"/>
              <a:gd name="connsiteY98" fmla="*/ 1024128 h 1828800"/>
              <a:gd name="connsiteX99" fmla="*/ 10954512 w 12247596"/>
              <a:gd name="connsiteY99" fmla="*/ 1014984 h 1828800"/>
              <a:gd name="connsiteX100" fmla="*/ 10991088 w 12247596"/>
              <a:gd name="connsiteY100" fmla="*/ 996696 h 1828800"/>
              <a:gd name="connsiteX101" fmla="*/ 11091672 w 12247596"/>
              <a:gd name="connsiteY101" fmla="*/ 987552 h 1828800"/>
              <a:gd name="connsiteX102" fmla="*/ 11137392 w 12247596"/>
              <a:gd name="connsiteY102" fmla="*/ 978408 h 1828800"/>
              <a:gd name="connsiteX103" fmla="*/ 11237976 w 12247596"/>
              <a:gd name="connsiteY103" fmla="*/ 950976 h 1828800"/>
              <a:gd name="connsiteX104" fmla="*/ 11338560 w 12247596"/>
              <a:gd name="connsiteY104" fmla="*/ 932688 h 1828800"/>
              <a:gd name="connsiteX105" fmla="*/ 11393424 w 12247596"/>
              <a:gd name="connsiteY105" fmla="*/ 914400 h 1828800"/>
              <a:gd name="connsiteX106" fmla="*/ 11594592 w 12247596"/>
              <a:gd name="connsiteY106" fmla="*/ 886968 h 1828800"/>
              <a:gd name="connsiteX107" fmla="*/ 11622024 w 12247596"/>
              <a:gd name="connsiteY107" fmla="*/ 868680 h 1828800"/>
              <a:gd name="connsiteX108" fmla="*/ 11759184 w 12247596"/>
              <a:gd name="connsiteY108" fmla="*/ 850392 h 1828800"/>
              <a:gd name="connsiteX109" fmla="*/ 11795760 w 12247596"/>
              <a:gd name="connsiteY109" fmla="*/ 841248 h 1828800"/>
              <a:gd name="connsiteX110" fmla="*/ 11823192 w 12247596"/>
              <a:gd name="connsiteY110" fmla="*/ 832104 h 1828800"/>
              <a:gd name="connsiteX111" fmla="*/ 11996928 w 12247596"/>
              <a:gd name="connsiteY111" fmla="*/ 795528 h 1828800"/>
              <a:gd name="connsiteX112" fmla="*/ 12033504 w 12247596"/>
              <a:gd name="connsiteY112" fmla="*/ 786384 h 1828800"/>
              <a:gd name="connsiteX113" fmla="*/ 12106656 w 12247596"/>
              <a:gd name="connsiteY113" fmla="*/ 758952 h 1828800"/>
              <a:gd name="connsiteX114" fmla="*/ 12225528 w 12247596"/>
              <a:gd name="connsiteY114" fmla="*/ 768096 h 1828800"/>
              <a:gd name="connsiteX115" fmla="*/ 12207240 w 12247596"/>
              <a:gd name="connsiteY115" fmla="*/ 1828800 h 1828800"/>
              <a:gd name="connsiteX116" fmla="*/ 0 w 12247596"/>
              <a:gd name="connsiteY116" fmla="*/ 1801368 h 1828800"/>
              <a:gd name="connsiteX117" fmla="*/ 0 w 12247596"/>
              <a:gd name="connsiteY117" fmla="*/ 9144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247596" h="1828800">
                <a:moveTo>
                  <a:pt x="0" y="91440"/>
                </a:moveTo>
                <a:lnTo>
                  <a:pt x="0" y="91440"/>
                </a:lnTo>
                <a:cubicBezTo>
                  <a:pt x="27432" y="88392"/>
                  <a:pt x="55071" y="86834"/>
                  <a:pt x="82296" y="82296"/>
                </a:cubicBezTo>
                <a:cubicBezTo>
                  <a:pt x="91803" y="80711"/>
                  <a:pt x="100336" y="75319"/>
                  <a:pt x="109728" y="73152"/>
                </a:cubicBezTo>
                <a:cubicBezTo>
                  <a:pt x="140016" y="66163"/>
                  <a:pt x="171012" y="62403"/>
                  <a:pt x="201168" y="54864"/>
                </a:cubicBezTo>
                <a:cubicBezTo>
                  <a:pt x="225552" y="48768"/>
                  <a:pt x="249200" y="37442"/>
                  <a:pt x="274320" y="36576"/>
                </a:cubicBezTo>
                <a:lnTo>
                  <a:pt x="539496" y="27432"/>
                </a:lnTo>
                <a:cubicBezTo>
                  <a:pt x="560832" y="24384"/>
                  <a:pt x="582245" y="21831"/>
                  <a:pt x="603504" y="18288"/>
                </a:cubicBezTo>
                <a:cubicBezTo>
                  <a:pt x="638330" y="12484"/>
                  <a:pt x="652920" y="8220"/>
                  <a:pt x="685800" y="0"/>
                </a:cubicBezTo>
                <a:cubicBezTo>
                  <a:pt x="1077345" y="6636"/>
                  <a:pt x="1315904" y="6813"/>
                  <a:pt x="1700784" y="27432"/>
                </a:cubicBezTo>
                <a:cubicBezTo>
                  <a:pt x="1713333" y="28104"/>
                  <a:pt x="1725115" y="33750"/>
                  <a:pt x="1737360" y="36576"/>
                </a:cubicBezTo>
                <a:cubicBezTo>
                  <a:pt x="1751253" y="39782"/>
                  <a:pt x="1849009" y="62848"/>
                  <a:pt x="1874520" y="64008"/>
                </a:cubicBezTo>
                <a:cubicBezTo>
                  <a:pt x="1990265" y="69269"/>
                  <a:pt x="2106168" y="70104"/>
                  <a:pt x="2221992" y="73152"/>
                </a:cubicBezTo>
                <a:cubicBezTo>
                  <a:pt x="2275802" y="80839"/>
                  <a:pt x="2401376" y="97833"/>
                  <a:pt x="2432304" y="109728"/>
                </a:cubicBezTo>
                <a:cubicBezTo>
                  <a:pt x="2467030" y="123084"/>
                  <a:pt x="2493264" y="152400"/>
                  <a:pt x="2523744" y="173736"/>
                </a:cubicBezTo>
                <a:cubicBezTo>
                  <a:pt x="2526792" y="164592"/>
                  <a:pt x="2539704" y="153120"/>
                  <a:pt x="2532888" y="146304"/>
                </a:cubicBezTo>
                <a:cubicBezTo>
                  <a:pt x="2519257" y="132673"/>
                  <a:pt x="2458760" y="127303"/>
                  <a:pt x="2478024" y="128016"/>
                </a:cubicBezTo>
                <a:cubicBezTo>
                  <a:pt x="2578954" y="131754"/>
                  <a:pt x="2679192" y="146304"/>
                  <a:pt x="2779776" y="155448"/>
                </a:cubicBezTo>
                <a:cubicBezTo>
                  <a:pt x="2882827" y="176058"/>
                  <a:pt x="2756840" y="148895"/>
                  <a:pt x="2907792" y="192024"/>
                </a:cubicBezTo>
                <a:cubicBezTo>
                  <a:pt x="2927556" y="197671"/>
                  <a:pt x="2990833" y="207122"/>
                  <a:pt x="3008376" y="210312"/>
                </a:cubicBezTo>
                <a:cubicBezTo>
                  <a:pt x="3166242" y="239015"/>
                  <a:pt x="2864542" y="197584"/>
                  <a:pt x="3291840" y="246888"/>
                </a:cubicBezTo>
                <a:cubicBezTo>
                  <a:pt x="3380813" y="269131"/>
                  <a:pt x="3536659" y="309294"/>
                  <a:pt x="3611880" y="320040"/>
                </a:cubicBezTo>
                <a:cubicBezTo>
                  <a:pt x="3704582" y="333283"/>
                  <a:pt x="3846415" y="352498"/>
                  <a:pt x="3913632" y="374904"/>
                </a:cubicBezTo>
                <a:cubicBezTo>
                  <a:pt x="3984442" y="398507"/>
                  <a:pt x="3901943" y="371787"/>
                  <a:pt x="4050792" y="411480"/>
                </a:cubicBezTo>
                <a:cubicBezTo>
                  <a:pt x="4060105" y="413964"/>
                  <a:pt x="4068622" y="419789"/>
                  <a:pt x="4078224" y="420624"/>
                </a:cubicBezTo>
                <a:cubicBezTo>
                  <a:pt x="4139031" y="425912"/>
                  <a:pt x="4200194" y="425838"/>
                  <a:pt x="4261104" y="429768"/>
                </a:cubicBezTo>
                <a:cubicBezTo>
                  <a:pt x="4294700" y="431936"/>
                  <a:pt x="4328160" y="435864"/>
                  <a:pt x="4361688" y="438912"/>
                </a:cubicBezTo>
                <a:cubicBezTo>
                  <a:pt x="4398264" y="448056"/>
                  <a:pt x="4434093" y="461012"/>
                  <a:pt x="4471416" y="466344"/>
                </a:cubicBezTo>
                <a:cubicBezTo>
                  <a:pt x="4492752" y="469392"/>
                  <a:pt x="4514019" y="472970"/>
                  <a:pt x="4535424" y="475488"/>
                </a:cubicBezTo>
                <a:cubicBezTo>
                  <a:pt x="4604956" y="483668"/>
                  <a:pt x="4633659" y="483567"/>
                  <a:pt x="4700016" y="493776"/>
                </a:cubicBezTo>
                <a:cubicBezTo>
                  <a:pt x="4742524" y="500316"/>
                  <a:pt x="4755925" y="507809"/>
                  <a:pt x="4800600" y="512064"/>
                </a:cubicBezTo>
                <a:cubicBezTo>
                  <a:pt x="4846215" y="516408"/>
                  <a:pt x="4892040" y="518160"/>
                  <a:pt x="4937760" y="521208"/>
                </a:cubicBezTo>
                <a:lnTo>
                  <a:pt x="5047488" y="539496"/>
                </a:lnTo>
                <a:cubicBezTo>
                  <a:pt x="5062793" y="542197"/>
                  <a:pt x="5078214" y="544551"/>
                  <a:pt x="5093208" y="548640"/>
                </a:cubicBezTo>
                <a:cubicBezTo>
                  <a:pt x="5111806" y="553712"/>
                  <a:pt x="5129474" y="561856"/>
                  <a:pt x="5148072" y="566928"/>
                </a:cubicBezTo>
                <a:cubicBezTo>
                  <a:pt x="5163066" y="571017"/>
                  <a:pt x="5178906" y="571606"/>
                  <a:pt x="5193792" y="576072"/>
                </a:cubicBezTo>
                <a:cubicBezTo>
                  <a:pt x="5209514" y="580789"/>
                  <a:pt x="5223388" y="591289"/>
                  <a:pt x="5239512" y="594360"/>
                </a:cubicBezTo>
                <a:cubicBezTo>
                  <a:pt x="5337797" y="613081"/>
                  <a:pt x="5392647" y="610762"/>
                  <a:pt x="5486400" y="621792"/>
                </a:cubicBezTo>
                <a:cubicBezTo>
                  <a:pt x="5592890" y="634320"/>
                  <a:pt x="5492658" y="626605"/>
                  <a:pt x="5586984" y="640080"/>
                </a:cubicBezTo>
                <a:cubicBezTo>
                  <a:pt x="5677285" y="652980"/>
                  <a:pt x="5679638" y="647327"/>
                  <a:pt x="5779008" y="658368"/>
                </a:cubicBezTo>
                <a:cubicBezTo>
                  <a:pt x="5797435" y="660415"/>
                  <a:pt x="5815547" y="664693"/>
                  <a:pt x="5833872" y="667512"/>
                </a:cubicBezTo>
                <a:cubicBezTo>
                  <a:pt x="5855174" y="670789"/>
                  <a:pt x="5876675" y="672801"/>
                  <a:pt x="5897880" y="676656"/>
                </a:cubicBezTo>
                <a:cubicBezTo>
                  <a:pt x="5997284" y="694729"/>
                  <a:pt x="5872751" y="699660"/>
                  <a:pt x="6089904" y="713232"/>
                </a:cubicBezTo>
                <a:lnTo>
                  <a:pt x="6236208" y="722376"/>
                </a:lnTo>
                <a:lnTo>
                  <a:pt x="6327648" y="740664"/>
                </a:lnTo>
                <a:cubicBezTo>
                  <a:pt x="6355146" y="746453"/>
                  <a:pt x="6382125" y="754978"/>
                  <a:pt x="6409944" y="758952"/>
                </a:cubicBezTo>
                <a:cubicBezTo>
                  <a:pt x="6446278" y="764143"/>
                  <a:pt x="6483096" y="765048"/>
                  <a:pt x="6519672" y="768096"/>
                </a:cubicBezTo>
                <a:lnTo>
                  <a:pt x="6565392" y="777240"/>
                </a:lnTo>
                <a:cubicBezTo>
                  <a:pt x="6592869" y="783128"/>
                  <a:pt x="6620133" y="790017"/>
                  <a:pt x="6647688" y="795528"/>
                </a:cubicBezTo>
                <a:cubicBezTo>
                  <a:pt x="6665868" y="799164"/>
                  <a:pt x="6684372" y="801036"/>
                  <a:pt x="6702552" y="804672"/>
                </a:cubicBezTo>
                <a:cubicBezTo>
                  <a:pt x="6714875" y="807137"/>
                  <a:pt x="6726687" y="812039"/>
                  <a:pt x="6739128" y="813816"/>
                </a:cubicBezTo>
                <a:cubicBezTo>
                  <a:pt x="6769452" y="818148"/>
                  <a:pt x="6800088" y="819912"/>
                  <a:pt x="6830568" y="822960"/>
                </a:cubicBezTo>
                <a:cubicBezTo>
                  <a:pt x="6870192" y="819912"/>
                  <a:pt x="6913895" y="831589"/>
                  <a:pt x="6949440" y="813816"/>
                </a:cubicBezTo>
                <a:cubicBezTo>
                  <a:pt x="6965336" y="805868"/>
                  <a:pt x="6919900" y="793738"/>
                  <a:pt x="6903720" y="786384"/>
                </a:cubicBezTo>
                <a:cubicBezTo>
                  <a:pt x="6846041" y="760166"/>
                  <a:pt x="6826333" y="767222"/>
                  <a:pt x="6757416" y="758952"/>
                </a:cubicBezTo>
                <a:cubicBezTo>
                  <a:pt x="6711620" y="753456"/>
                  <a:pt x="6575509" y="729477"/>
                  <a:pt x="6620256" y="740664"/>
                </a:cubicBezTo>
                <a:cubicBezTo>
                  <a:pt x="6689288" y="757922"/>
                  <a:pt x="6763063" y="754738"/>
                  <a:pt x="6830568" y="777240"/>
                </a:cubicBezTo>
                <a:cubicBezTo>
                  <a:pt x="6839712" y="780288"/>
                  <a:pt x="6848568" y="784398"/>
                  <a:pt x="6858000" y="786384"/>
                </a:cubicBezTo>
                <a:cubicBezTo>
                  <a:pt x="7047036" y="826181"/>
                  <a:pt x="7018646" y="814878"/>
                  <a:pt x="7251192" y="832104"/>
                </a:cubicBezTo>
                <a:cubicBezTo>
                  <a:pt x="7266432" y="835152"/>
                  <a:pt x="7281582" y="838693"/>
                  <a:pt x="7296912" y="841248"/>
                </a:cubicBezTo>
                <a:cubicBezTo>
                  <a:pt x="7318171" y="844791"/>
                  <a:pt x="7339881" y="845717"/>
                  <a:pt x="7360920" y="850392"/>
                </a:cubicBezTo>
                <a:cubicBezTo>
                  <a:pt x="7394845" y="857931"/>
                  <a:pt x="7427976" y="868680"/>
                  <a:pt x="7461504" y="877824"/>
                </a:cubicBezTo>
                <a:cubicBezTo>
                  <a:pt x="7485888" y="874776"/>
                  <a:pt x="7510479" y="873076"/>
                  <a:pt x="7534656" y="868680"/>
                </a:cubicBezTo>
                <a:cubicBezTo>
                  <a:pt x="7544139" y="866956"/>
                  <a:pt x="7552449" y="859536"/>
                  <a:pt x="7562088" y="859536"/>
                </a:cubicBezTo>
                <a:cubicBezTo>
                  <a:pt x="7626169" y="859536"/>
                  <a:pt x="7690104" y="865632"/>
                  <a:pt x="7754112" y="868680"/>
                </a:cubicBezTo>
                <a:cubicBezTo>
                  <a:pt x="7778496" y="874776"/>
                  <a:pt x="7802397" y="883311"/>
                  <a:pt x="7827264" y="886968"/>
                </a:cubicBezTo>
                <a:cubicBezTo>
                  <a:pt x="7906189" y="898575"/>
                  <a:pt x="8065008" y="914400"/>
                  <a:pt x="8065008" y="914400"/>
                </a:cubicBezTo>
                <a:cubicBezTo>
                  <a:pt x="8083296" y="920496"/>
                  <a:pt x="8101107" y="928273"/>
                  <a:pt x="8119872" y="932688"/>
                </a:cubicBezTo>
                <a:cubicBezTo>
                  <a:pt x="8213008" y="954602"/>
                  <a:pt x="8286629" y="957334"/>
                  <a:pt x="8385048" y="969264"/>
                </a:cubicBezTo>
                <a:cubicBezTo>
                  <a:pt x="8536455" y="987616"/>
                  <a:pt x="8524800" y="991113"/>
                  <a:pt x="8686800" y="1005840"/>
                </a:cubicBezTo>
                <a:cubicBezTo>
                  <a:pt x="8909285" y="1026066"/>
                  <a:pt x="8926431" y="1024207"/>
                  <a:pt x="9144000" y="1033272"/>
                </a:cubicBezTo>
                <a:cubicBezTo>
                  <a:pt x="9362320" y="1057530"/>
                  <a:pt x="9034034" y="1022665"/>
                  <a:pt x="9400032" y="1051560"/>
                </a:cubicBezTo>
                <a:cubicBezTo>
                  <a:pt x="9458083" y="1056143"/>
                  <a:pt x="9515775" y="1064576"/>
                  <a:pt x="9573768" y="1069848"/>
                </a:cubicBezTo>
                <a:cubicBezTo>
                  <a:pt x="9679332" y="1079445"/>
                  <a:pt x="9788424" y="1083118"/>
                  <a:pt x="9893808" y="1088136"/>
                </a:cubicBezTo>
                <a:cubicBezTo>
                  <a:pt x="10052687" y="1065439"/>
                  <a:pt x="9838733" y="1094005"/>
                  <a:pt x="10140696" y="1069848"/>
                </a:cubicBezTo>
                <a:cubicBezTo>
                  <a:pt x="10156188" y="1068609"/>
                  <a:pt x="10171086" y="1063259"/>
                  <a:pt x="10186416" y="1060704"/>
                </a:cubicBezTo>
                <a:cubicBezTo>
                  <a:pt x="10207675" y="1057161"/>
                  <a:pt x="10229088" y="1054608"/>
                  <a:pt x="10250424" y="1051560"/>
                </a:cubicBezTo>
                <a:cubicBezTo>
                  <a:pt x="10447438" y="1059441"/>
                  <a:pt x="10541933" y="1068897"/>
                  <a:pt x="10744200" y="1051560"/>
                </a:cubicBezTo>
                <a:cubicBezTo>
                  <a:pt x="10754501" y="1050677"/>
                  <a:pt x="10832368" y="1021192"/>
                  <a:pt x="10844784" y="1014984"/>
                </a:cubicBezTo>
                <a:cubicBezTo>
                  <a:pt x="10860680" y="1007036"/>
                  <a:pt x="10873643" y="993172"/>
                  <a:pt x="10890504" y="987552"/>
                </a:cubicBezTo>
                <a:cubicBezTo>
                  <a:pt x="10910951" y="980736"/>
                  <a:pt x="10933176" y="981456"/>
                  <a:pt x="10954512" y="978408"/>
                </a:cubicBezTo>
                <a:lnTo>
                  <a:pt x="11055096" y="987552"/>
                </a:lnTo>
                <a:cubicBezTo>
                  <a:pt x="11082560" y="990298"/>
                  <a:pt x="11156909" y="977179"/>
                  <a:pt x="11137392" y="996696"/>
                </a:cubicBezTo>
                <a:cubicBezTo>
                  <a:pt x="11113586" y="1020502"/>
                  <a:pt x="11070336" y="1002792"/>
                  <a:pt x="11036808" y="1005840"/>
                </a:cubicBezTo>
                <a:cubicBezTo>
                  <a:pt x="11024616" y="1008888"/>
                  <a:pt x="11012269" y="1011373"/>
                  <a:pt x="11000232" y="1014984"/>
                </a:cubicBezTo>
                <a:cubicBezTo>
                  <a:pt x="10981768" y="1020523"/>
                  <a:pt x="10964625" y="1032397"/>
                  <a:pt x="10945368" y="1033272"/>
                </a:cubicBezTo>
                <a:cubicBezTo>
                  <a:pt x="10896555" y="1035491"/>
                  <a:pt x="10847832" y="1027176"/>
                  <a:pt x="10799064" y="1024128"/>
                </a:cubicBezTo>
                <a:lnTo>
                  <a:pt x="10570464" y="987552"/>
                </a:lnTo>
                <a:cubicBezTo>
                  <a:pt x="10483094" y="973900"/>
                  <a:pt x="10533733" y="985227"/>
                  <a:pt x="10469880" y="969264"/>
                </a:cubicBezTo>
                <a:cubicBezTo>
                  <a:pt x="10375585" y="1000696"/>
                  <a:pt x="10523029" y="944364"/>
                  <a:pt x="10424160" y="1014984"/>
                </a:cubicBezTo>
                <a:cubicBezTo>
                  <a:pt x="10411513" y="1024017"/>
                  <a:pt x="10393845" y="1022074"/>
                  <a:pt x="10378440" y="1024128"/>
                </a:cubicBezTo>
                <a:cubicBezTo>
                  <a:pt x="10348077" y="1028176"/>
                  <a:pt x="10317480" y="1030224"/>
                  <a:pt x="10287000" y="1033272"/>
                </a:cubicBezTo>
                <a:lnTo>
                  <a:pt x="9546336" y="1024128"/>
                </a:lnTo>
                <a:cubicBezTo>
                  <a:pt x="9527801" y="1023702"/>
                  <a:pt x="9509910" y="1016925"/>
                  <a:pt x="9491472" y="1014984"/>
                </a:cubicBezTo>
                <a:cubicBezTo>
                  <a:pt x="9451949" y="1010824"/>
                  <a:pt x="9412224" y="1008888"/>
                  <a:pt x="9372600" y="1005840"/>
                </a:cubicBezTo>
                <a:cubicBezTo>
                  <a:pt x="9476232" y="1002792"/>
                  <a:pt x="9579819" y="996696"/>
                  <a:pt x="9683496" y="996696"/>
                </a:cubicBezTo>
                <a:cubicBezTo>
                  <a:pt x="10375772" y="996696"/>
                  <a:pt x="9679847" y="1000171"/>
                  <a:pt x="9976104" y="1014984"/>
                </a:cubicBezTo>
                <a:cubicBezTo>
                  <a:pt x="10134519" y="1022905"/>
                  <a:pt x="10293096" y="1027176"/>
                  <a:pt x="10451592" y="1033272"/>
                </a:cubicBezTo>
                <a:lnTo>
                  <a:pt x="10826496" y="1024128"/>
                </a:lnTo>
                <a:cubicBezTo>
                  <a:pt x="10869248" y="1022573"/>
                  <a:pt x="10912313" y="1022017"/>
                  <a:pt x="10954512" y="1014984"/>
                </a:cubicBezTo>
                <a:cubicBezTo>
                  <a:pt x="10967958" y="1012743"/>
                  <a:pt x="10977722" y="999369"/>
                  <a:pt x="10991088" y="996696"/>
                </a:cubicBezTo>
                <a:cubicBezTo>
                  <a:pt x="11024100" y="990094"/>
                  <a:pt x="11058144" y="990600"/>
                  <a:pt x="11091672" y="987552"/>
                </a:cubicBezTo>
                <a:cubicBezTo>
                  <a:pt x="11106912" y="984504"/>
                  <a:pt x="11122314" y="982177"/>
                  <a:pt x="11137392" y="978408"/>
                </a:cubicBezTo>
                <a:cubicBezTo>
                  <a:pt x="11165243" y="971445"/>
                  <a:pt x="11207194" y="957132"/>
                  <a:pt x="11237976" y="950976"/>
                </a:cubicBezTo>
                <a:cubicBezTo>
                  <a:pt x="11271392" y="944293"/>
                  <a:pt x="11305388" y="940493"/>
                  <a:pt x="11338560" y="932688"/>
                </a:cubicBezTo>
                <a:cubicBezTo>
                  <a:pt x="11357325" y="928273"/>
                  <a:pt x="11374521" y="918181"/>
                  <a:pt x="11393424" y="914400"/>
                </a:cubicBezTo>
                <a:cubicBezTo>
                  <a:pt x="11429696" y="907146"/>
                  <a:pt x="11544838" y="893187"/>
                  <a:pt x="11594592" y="886968"/>
                </a:cubicBezTo>
                <a:cubicBezTo>
                  <a:pt x="11603736" y="880872"/>
                  <a:pt x="11611598" y="872155"/>
                  <a:pt x="11622024" y="868680"/>
                </a:cubicBezTo>
                <a:cubicBezTo>
                  <a:pt x="11642546" y="861839"/>
                  <a:pt x="11750116" y="851400"/>
                  <a:pt x="11759184" y="850392"/>
                </a:cubicBezTo>
                <a:cubicBezTo>
                  <a:pt x="11771376" y="847344"/>
                  <a:pt x="11783676" y="844700"/>
                  <a:pt x="11795760" y="841248"/>
                </a:cubicBezTo>
                <a:cubicBezTo>
                  <a:pt x="11805028" y="838600"/>
                  <a:pt x="11813767" y="834124"/>
                  <a:pt x="11823192" y="832104"/>
                </a:cubicBezTo>
                <a:cubicBezTo>
                  <a:pt x="12062426" y="780840"/>
                  <a:pt x="11806692" y="843087"/>
                  <a:pt x="11996928" y="795528"/>
                </a:cubicBezTo>
                <a:cubicBezTo>
                  <a:pt x="12009120" y="792480"/>
                  <a:pt x="12021836" y="791051"/>
                  <a:pt x="12033504" y="786384"/>
                </a:cubicBezTo>
                <a:cubicBezTo>
                  <a:pt x="12088173" y="764516"/>
                  <a:pt x="12063652" y="773287"/>
                  <a:pt x="12106656" y="758952"/>
                </a:cubicBezTo>
                <a:cubicBezTo>
                  <a:pt x="12237712" y="768313"/>
                  <a:pt x="12277453" y="768096"/>
                  <a:pt x="12225528" y="768096"/>
                </a:cubicBezTo>
                <a:lnTo>
                  <a:pt x="12207240" y="1828800"/>
                </a:lnTo>
                <a:lnTo>
                  <a:pt x="0" y="1801368"/>
                </a:lnTo>
                <a:lnTo>
                  <a:pt x="0" y="91440"/>
                </a:lnTo>
                <a:close/>
              </a:path>
            </a:pathLst>
          </a:custGeom>
          <a:solidFill>
            <a:schemeClr val="tx1"/>
          </a:solidFill>
          <a:ln>
            <a:solidFill>
              <a:srgbClr val="6A563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163B45AB-542D-D55F-0AD1-8080C208E06B}"/>
              </a:ext>
            </a:extLst>
          </p:cNvPr>
          <p:cNvSpPr/>
          <p:nvPr/>
        </p:nvSpPr>
        <p:spPr>
          <a:xfrm>
            <a:off x="-49129"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171450">
            <a:solidFill>
              <a:srgbClr val="8ECA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F57FAD17-4775-0A99-6DB7-9764F2ADDFEE}"/>
              </a:ext>
            </a:extLst>
          </p:cNvPr>
          <p:cNvSpPr/>
          <p:nvPr/>
        </p:nvSpPr>
        <p:spPr>
          <a:xfrm>
            <a:off x="-36942" y="5023501"/>
            <a:ext cx="12265884" cy="1163386"/>
          </a:xfrm>
          <a:custGeom>
            <a:avLst/>
            <a:gdLst>
              <a:gd name="connsiteX0" fmla="*/ 0 w 12198096"/>
              <a:gd name="connsiteY0" fmla="*/ 72002 h 1044847"/>
              <a:gd name="connsiteX1" fmla="*/ 1865376 w 12198096"/>
              <a:gd name="connsiteY1" fmla="*/ 44570 h 1044847"/>
              <a:gd name="connsiteX2" fmla="*/ 5340096 w 12198096"/>
              <a:gd name="connsiteY2" fmla="*/ 593210 h 1044847"/>
              <a:gd name="connsiteX3" fmla="*/ 9646920 w 12198096"/>
              <a:gd name="connsiteY3" fmla="*/ 1041266 h 1044847"/>
              <a:gd name="connsiteX4" fmla="*/ 12198096 w 12198096"/>
              <a:gd name="connsiteY4" fmla="*/ 766946 h 1044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8096" h="1044847">
                <a:moveTo>
                  <a:pt x="0" y="72002"/>
                </a:moveTo>
                <a:cubicBezTo>
                  <a:pt x="487680" y="14852"/>
                  <a:pt x="975360" y="-42298"/>
                  <a:pt x="1865376" y="44570"/>
                </a:cubicBezTo>
                <a:cubicBezTo>
                  <a:pt x="2755392" y="131438"/>
                  <a:pt x="4043172" y="427094"/>
                  <a:pt x="5340096" y="593210"/>
                </a:cubicBezTo>
                <a:cubicBezTo>
                  <a:pt x="6637020" y="759326"/>
                  <a:pt x="8503920" y="1012310"/>
                  <a:pt x="9646920" y="1041266"/>
                </a:cubicBezTo>
                <a:cubicBezTo>
                  <a:pt x="10789920" y="1070222"/>
                  <a:pt x="11494008" y="918584"/>
                  <a:pt x="12198096" y="766946"/>
                </a:cubicBezTo>
              </a:path>
            </a:pathLst>
          </a:custGeom>
          <a:noFill/>
          <a:ln w="76200">
            <a:solidFill>
              <a:srgbClr val="37B6C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Top Corners Snipped 14">
            <a:extLst>
              <a:ext uri="{FF2B5EF4-FFF2-40B4-BE49-F238E27FC236}">
                <a16:creationId xmlns:a16="http://schemas.microsoft.com/office/drawing/2014/main" id="{5381EDB7-255A-A11B-8723-2FBFC9AAE225}"/>
              </a:ext>
            </a:extLst>
          </p:cNvPr>
          <p:cNvSpPr/>
          <p:nvPr/>
        </p:nvSpPr>
        <p:spPr>
          <a:xfrm rot="16200000">
            <a:off x="9824962" y="3123891"/>
            <a:ext cx="753762" cy="4054207"/>
          </a:xfrm>
          <a:prstGeom prst="snip2Same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0B5F4BA-32CC-A69E-DA12-17F1BD4F5991}"/>
              </a:ext>
            </a:extLst>
          </p:cNvPr>
          <p:cNvSpPr txBox="1"/>
          <p:nvPr/>
        </p:nvSpPr>
        <p:spPr>
          <a:xfrm>
            <a:off x="5266944" y="4889384"/>
            <a:ext cx="6875809" cy="523220"/>
          </a:xfrm>
          <a:prstGeom prst="rect">
            <a:avLst/>
          </a:prstGeom>
          <a:noFill/>
        </p:spPr>
        <p:txBody>
          <a:bodyPr wrap="square">
            <a:spAutoFit/>
          </a:bodyPr>
          <a:lstStyle/>
          <a:p>
            <a:pPr algn="r"/>
            <a:r>
              <a:rPr lang="en-US" sz="2800" b="1">
                <a:latin typeface="Bitter" pitchFamily="2" charset="0"/>
              </a:rPr>
              <a:t>3A: Sounds Like a Plan</a:t>
            </a:r>
          </a:p>
        </p:txBody>
      </p:sp>
      <p:sp>
        <p:nvSpPr>
          <p:cNvPr id="20" name="TextBox 19">
            <a:extLst>
              <a:ext uri="{FF2B5EF4-FFF2-40B4-BE49-F238E27FC236}">
                <a16:creationId xmlns:a16="http://schemas.microsoft.com/office/drawing/2014/main" id="{FEF4676A-92AF-D137-1882-7F38A2645591}"/>
              </a:ext>
            </a:extLst>
          </p:cNvPr>
          <p:cNvSpPr txBox="1"/>
          <p:nvPr/>
        </p:nvSpPr>
        <p:spPr>
          <a:xfrm>
            <a:off x="6108472" y="479488"/>
            <a:ext cx="7042638" cy="1323439"/>
          </a:xfrm>
          <a:prstGeom prst="rect">
            <a:avLst/>
          </a:prstGeom>
          <a:noFill/>
        </p:spPr>
        <p:txBody>
          <a:bodyPr wrap="square">
            <a:spAutoFit/>
          </a:bodyPr>
          <a:lstStyle/>
          <a:p>
            <a:pPr algn="ctr"/>
            <a:r>
              <a:rPr lang="en-US" sz="8000" b="1">
                <a:solidFill>
                  <a:schemeClr val="bg1"/>
                </a:solidFill>
                <a:latin typeface="Bitter SemiBold" pitchFamily="2" charset="0"/>
                <a:cs typeface="Times New Roman" panose="02020603050405020304" pitchFamily="18" charset="0"/>
              </a:rPr>
              <a:t>MISSOURI</a:t>
            </a:r>
          </a:p>
        </p:txBody>
      </p:sp>
      <p:sp>
        <p:nvSpPr>
          <p:cNvPr id="22" name="TextBox 21">
            <a:extLst>
              <a:ext uri="{FF2B5EF4-FFF2-40B4-BE49-F238E27FC236}">
                <a16:creationId xmlns:a16="http://schemas.microsoft.com/office/drawing/2014/main" id="{AF3A31F5-4265-C4B6-A0B1-BDD28EAF5417}"/>
              </a:ext>
            </a:extLst>
          </p:cNvPr>
          <p:cNvSpPr txBox="1"/>
          <p:nvPr/>
        </p:nvSpPr>
        <p:spPr>
          <a:xfrm>
            <a:off x="7196292" y="-6316"/>
            <a:ext cx="5020462" cy="707886"/>
          </a:xfrm>
          <a:prstGeom prst="rect">
            <a:avLst/>
          </a:prstGeom>
          <a:noFill/>
        </p:spPr>
        <p:txBody>
          <a:bodyPr wrap="square">
            <a:spAutoFit/>
          </a:bodyPr>
          <a:lstStyle/>
          <a:p>
            <a:pPr algn="r"/>
            <a:r>
              <a:rPr lang="en-US" sz="4000">
                <a:solidFill>
                  <a:schemeClr val="bg1"/>
                </a:solidFill>
                <a:latin typeface="Montserrat Medium" pitchFamily="2" charset="0"/>
              </a:rPr>
              <a:t>Exploring</a:t>
            </a:r>
          </a:p>
        </p:txBody>
      </p:sp>
      <p:pic>
        <p:nvPicPr>
          <p:cNvPr id="24" name="Picture 23" descr="Logo, company name&#10;&#10;AI-generated content may be incorrect.">
            <a:extLst>
              <a:ext uri="{FF2B5EF4-FFF2-40B4-BE49-F238E27FC236}">
                <a16:creationId xmlns:a16="http://schemas.microsoft.com/office/drawing/2014/main" id="{99E8171B-1648-8C98-9D6F-D8E4D864AB1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417" y="5210150"/>
            <a:ext cx="2183569" cy="1698332"/>
          </a:xfrm>
          <a:prstGeom prst="rect">
            <a:avLst/>
          </a:prstGeom>
        </p:spPr>
      </p:pic>
    </p:spTree>
    <p:extLst>
      <p:ext uri="{BB962C8B-B14F-4D97-AF65-F5344CB8AC3E}">
        <p14:creationId xmlns:p14="http://schemas.microsoft.com/office/powerpoint/2010/main" val="2104171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21F4-43D0-2128-C38D-7C3CC73480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3B86088-8346-835A-89DA-D5EEA00CE1E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DB6AC1B-D53F-47CA-E8AE-BF0A05110FE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10</a:t>
            </a:r>
          </a:p>
        </p:txBody>
      </p:sp>
      <p:sp>
        <p:nvSpPr>
          <p:cNvPr id="5" name="TextBox 4">
            <a:extLst>
              <a:ext uri="{FF2B5EF4-FFF2-40B4-BE49-F238E27FC236}">
                <a16:creationId xmlns:a16="http://schemas.microsoft.com/office/drawing/2014/main" id="{FB13120E-D40E-9437-68E7-AF0328E4B734}"/>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E5A83548-1181-EA6D-2927-8CDECC66FD42}"/>
              </a:ext>
            </a:extLst>
          </p:cNvPr>
          <p:cNvSpPr txBox="1"/>
          <p:nvPr/>
        </p:nvSpPr>
        <p:spPr>
          <a:xfrm>
            <a:off x="882985" y="1653753"/>
            <a:ext cx="10426030" cy="3046988"/>
          </a:xfrm>
          <a:prstGeom prst="rect">
            <a:avLst/>
          </a:prstGeom>
          <a:noFill/>
        </p:spPr>
        <p:txBody>
          <a:bodyPr wrap="square">
            <a:spAutoFit/>
          </a:bodyPr>
          <a:lstStyle/>
          <a:p>
            <a:pPr algn="ctr"/>
            <a:r>
              <a:rPr lang="en-US" sz="4800" b="1">
                <a:latin typeface="Avenir Next LT Pro" panose="020B0504020202020204" pitchFamily="34" charset="0"/>
              </a:rPr>
              <a:t>Go outside:</a:t>
            </a:r>
          </a:p>
          <a:p>
            <a:pPr algn="ctr"/>
            <a:endParaRPr lang="en-US" sz="4800" b="1">
              <a:latin typeface="Avenir Next LT Pro" panose="020B0504020202020204" pitchFamily="34" charset="0"/>
            </a:endParaRPr>
          </a:p>
          <a:p>
            <a:pPr algn="ctr"/>
            <a:r>
              <a:rPr lang="en-US" sz="4800">
                <a:latin typeface="Avenir Next LT Pro" panose="020B0504020202020204" pitchFamily="34" charset="0"/>
              </a:rPr>
              <a:t> Practice using the different tools to communicate.</a:t>
            </a:r>
          </a:p>
        </p:txBody>
      </p:sp>
      <p:sp>
        <p:nvSpPr>
          <p:cNvPr id="6" name="Rectangle: Rounded Corners 5">
            <a:extLst>
              <a:ext uri="{FF2B5EF4-FFF2-40B4-BE49-F238E27FC236}">
                <a16:creationId xmlns:a16="http://schemas.microsoft.com/office/drawing/2014/main" id="{545507FC-EE76-6BB4-245D-89CE51885353}"/>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7F45C55-3912-5A99-B810-E8DBE2CD498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Tree>
    <p:extLst>
      <p:ext uri="{BB962C8B-B14F-4D97-AF65-F5344CB8AC3E}">
        <p14:creationId xmlns:p14="http://schemas.microsoft.com/office/powerpoint/2010/main" val="2689640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623AA-8C66-D40C-C459-BE011C861EB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BDC62A1-C3E1-B179-5D61-D29E1C5861E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ADBF7E0-B0D3-9FC1-816E-F8524BCE582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11</a:t>
            </a:r>
          </a:p>
        </p:txBody>
      </p:sp>
      <p:sp>
        <p:nvSpPr>
          <p:cNvPr id="5" name="TextBox 4">
            <a:extLst>
              <a:ext uri="{FF2B5EF4-FFF2-40B4-BE49-F238E27FC236}">
                <a16:creationId xmlns:a16="http://schemas.microsoft.com/office/drawing/2014/main" id="{29B08176-D8D5-3645-96A4-E16E773926F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A932B39D-1BB5-9846-6120-21DC581F0B29}"/>
              </a:ext>
            </a:extLst>
          </p:cNvPr>
          <p:cNvSpPr txBox="1"/>
          <p:nvPr/>
        </p:nvSpPr>
        <p:spPr>
          <a:xfrm>
            <a:off x="826199" y="2027969"/>
            <a:ext cx="10539601" cy="2308324"/>
          </a:xfrm>
          <a:prstGeom prst="rect">
            <a:avLst/>
          </a:prstGeom>
          <a:noFill/>
        </p:spPr>
        <p:txBody>
          <a:bodyPr wrap="square" lIns="91440" tIns="45720" rIns="91440" bIns="45720" anchor="t">
            <a:spAutoFit/>
          </a:bodyPr>
          <a:lstStyle/>
          <a:p>
            <a:pPr algn="ctr"/>
            <a:r>
              <a:rPr lang="en-US" sz="4800">
                <a:latin typeface="Avenir Next LT Pro"/>
              </a:rPr>
              <a:t>Which one do you think would help animals and plants communicate over a longer distance? Why?</a:t>
            </a:r>
          </a:p>
        </p:txBody>
      </p:sp>
      <p:sp>
        <p:nvSpPr>
          <p:cNvPr id="6" name="Rectangle: Rounded Corners 5">
            <a:extLst>
              <a:ext uri="{FF2B5EF4-FFF2-40B4-BE49-F238E27FC236}">
                <a16:creationId xmlns:a16="http://schemas.microsoft.com/office/drawing/2014/main" id="{F5BCFA24-39BA-19C4-B53A-62D520B3B116}"/>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263A9DA-2BE9-CB91-4411-369EB1133F1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Tree>
    <p:extLst>
      <p:ext uri="{BB962C8B-B14F-4D97-AF65-F5344CB8AC3E}">
        <p14:creationId xmlns:p14="http://schemas.microsoft.com/office/powerpoint/2010/main" val="3713261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0C0A-0F05-FBAB-9D5F-16DE850DF8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E30CF90-BB87-4982-503C-25DE71B27A1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A1D756E-EA28-3D01-EEFA-5FDFD9B85FA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12</a:t>
            </a:r>
          </a:p>
        </p:txBody>
      </p:sp>
      <p:sp>
        <p:nvSpPr>
          <p:cNvPr id="5" name="TextBox 4">
            <a:extLst>
              <a:ext uri="{FF2B5EF4-FFF2-40B4-BE49-F238E27FC236}">
                <a16:creationId xmlns:a16="http://schemas.microsoft.com/office/drawing/2014/main" id="{2C123A0E-A6CF-680E-B059-ACAAAC678E5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2447192B-C5BA-F145-B091-1440A82C3886}"/>
              </a:ext>
            </a:extLst>
          </p:cNvPr>
          <p:cNvSpPr txBox="1"/>
          <p:nvPr/>
        </p:nvSpPr>
        <p:spPr>
          <a:xfrm>
            <a:off x="498790" y="1627831"/>
            <a:ext cx="11194419" cy="3046988"/>
          </a:xfrm>
          <a:prstGeom prst="rect">
            <a:avLst/>
          </a:prstGeom>
          <a:noFill/>
        </p:spPr>
        <p:txBody>
          <a:bodyPr wrap="square">
            <a:spAutoFit/>
          </a:bodyPr>
          <a:lstStyle/>
          <a:p>
            <a:pPr algn="ctr"/>
            <a:r>
              <a:rPr lang="en-US" sz="4800">
                <a:latin typeface="Avenir Next LT Pro" panose="020B0504020202020204" pitchFamily="34" charset="0"/>
              </a:rPr>
              <a:t>Out of all the tools we’ve experimented with, what would you want to use to communicate with your friend who is across the schoolyard?</a:t>
            </a:r>
          </a:p>
        </p:txBody>
      </p:sp>
      <p:sp>
        <p:nvSpPr>
          <p:cNvPr id="6" name="Rectangle: Rounded Corners 5">
            <a:extLst>
              <a:ext uri="{FF2B5EF4-FFF2-40B4-BE49-F238E27FC236}">
                <a16:creationId xmlns:a16="http://schemas.microsoft.com/office/drawing/2014/main" id="{05C4C0B6-5AF4-74D9-259F-B54E17971DDA}"/>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559732B-452D-FCAF-0CFA-9E6D537A162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Tree>
    <p:extLst>
      <p:ext uri="{BB962C8B-B14F-4D97-AF65-F5344CB8AC3E}">
        <p14:creationId xmlns:p14="http://schemas.microsoft.com/office/powerpoint/2010/main" val="434501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275B2-63A6-A850-ADC5-D6F89CF649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003DFA5-21A7-695E-AC37-430CA8F66B1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E533A0-F4A4-9CE7-5AE3-E41A8FCD189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13</a:t>
            </a:r>
          </a:p>
        </p:txBody>
      </p:sp>
      <p:sp>
        <p:nvSpPr>
          <p:cNvPr id="5" name="TextBox 4">
            <a:extLst>
              <a:ext uri="{FF2B5EF4-FFF2-40B4-BE49-F238E27FC236}">
                <a16:creationId xmlns:a16="http://schemas.microsoft.com/office/drawing/2014/main" id="{E998B152-DEAC-D75C-B4A7-484DFECFB22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74685576-FA40-580C-5B9C-415C9313B659}"/>
              </a:ext>
            </a:extLst>
          </p:cNvPr>
          <p:cNvSpPr txBox="1"/>
          <p:nvPr/>
        </p:nvSpPr>
        <p:spPr>
          <a:xfrm>
            <a:off x="121685" y="715409"/>
            <a:ext cx="6952842" cy="5262979"/>
          </a:xfrm>
          <a:prstGeom prst="rect">
            <a:avLst/>
          </a:prstGeom>
          <a:noFill/>
        </p:spPr>
        <p:txBody>
          <a:bodyPr wrap="square">
            <a:spAutoFit/>
          </a:bodyPr>
          <a:lstStyle/>
          <a:p>
            <a:pPr algn="ctr"/>
            <a:r>
              <a:rPr lang="en-US" sz="4800">
                <a:latin typeface="Avenir Next LT Pro" panose="020B0504020202020204" pitchFamily="34" charset="0"/>
              </a:rPr>
              <a:t>Create a communication plan for how you would communicate with your friend who is outside and 20 yards away from you.</a:t>
            </a:r>
          </a:p>
        </p:txBody>
      </p:sp>
      <p:sp>
        <p:nvSpPr>
          <p:cNvPr id="6" name="Rectangle: Rounded Corners 5">
            <a:extLst>
              <a:ext uri="{FF2B5EF4-FFF2-40B4-BE49-F238E27FC236}">
                <a16:creationId xmlns:a16="http://schemas.microsoft.com/office/drawing/2014/main" id="{C1C4A056-95B4-DCC9-7CF9-EF4E7903A6BC}"/>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77FA3E8-B683-BC40-45DA-ED10A5787BA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Text, application, PowerPoint&#10;&#10;AI-generated content may be incorrect.">
            <a:extLst>
              <a:ext uri="{FF2B5EF4-FFF2-40B4-BE49-F238E27FC236}">
                <a16:creationId xmlns:a16="http://schemas.microsoft.com/office/drawing/2014/main" id="{9A2C49B0-52FA-7538-2B85-13F44F6D26B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53123" y="122275"/>
            <a:ext cx="4617192" cy="5975189"/>
          </a:xfrm>
          <a:prstGeom prst="rect">
            <a:avLst/>
          </a:prstGeom>
          <a:ln>
            <a:solidFill>
              <a:schemeClr val="tx1"/>
            </a:solidFill>
          </a:ln>
        </p:spPr>
      </p:pic>
      <p:pic>
        <p:nvPicPr>
          <p:cNvPr id="8" name="Picture 7" descr="A picture containing text, silhouette&#10;&#10;AI-generated content may be incorrect.">
            <a:extLst>
              <a:ext uri="{FF2B5EF4-FFF2-40B4-BE49-F238E27FC236}">
                <a16:creationId xmlns:a16="http://schemas.microsoft.com/office/drawing/2014/main" id="{01991F5B-1484-DCD7-1D03-0B1D6B612BF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36991"/>
            <a:ext cx="967027" cy="1356836"/>
          </a:xfrm>
          <a:prstGeom prst="rect">
            <a:avLst/>
          </a:prstGeom>
        </p:spPr>
      </p:pic>
    </p:spTree>
    <p:extLst>
      <p:ext uri="{BB962C8B-B14F-4D97-AF65-F5344CB8AC3E}">
        <p14:creationId xmlns:p14="http://schemas.microsoft.com/office/powerpoint/2010/main" val="283794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1B179-F767-25EE-1EDC-E040A7CAE4F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EF5BBA-5B31-A223-D28E-7CDEF905D4F8}"/>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EC1BF2B-1B90-6CB0-CCA2-08D2A216AEE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14</a:t>
            </a:r>
          </a:p>
        </p:txBody>
      </p:sp>
      <p:sp>
        <p:nvSpPr>
          <p:cNvPr id="5" name="TextBox 4">
            <a:extLst>
              <a:ext uri="{FF2B5EF4-FFF2-40B4-BE49-F238E27FC236}">
                <a16:creationId xmlns:a16="http://schemas.microsoft.com/office/drawing/2014/main" id="{79ED2FE5-BA4B-BD6F-D126-6E1AE05041D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A25B5951-28CC-CBB3-1136-DC4C73F516BD}"/>
              </a:ext>
            </a:extLst>
          </p:cNvPr>
          <p:cNvSpPr txBox="1"/>
          <p:nvPr/>
        </p:nvSpPr>
        <p:spPr>
          <a:xfrm>
            <a:off x="1041361" y="2403692"/>
            <a:ext cx="10109277" cy="1569660"/>
          </a:xfrm>
          <a:prstGeom prst="rect">
            <a:avLst/>
          </a:prstGeom>
          <a:noFill/>
        </p:spPr>
        <p:txBody>
          <a:bodyPr wrap="square">
            <a:spAutoFit/>
          </a:bodyPr>
          <a:lstStyle/>
          <a:p>
            <a:pPr algn="ctr"/>
            <a:r>
              <a:rPr lang="en-US" sz="4800">
                <a:latin typeface="Avenir Next LT Pro" panose="020B0504020202020204" pitchFamily="34" charset="0"/>
              </a:rPr>
              <a:t>Did your </a:t>
            </a:r>
            <a:r>
              <a:rPr lang="en-US" sz="4800" b="1">
                <a:latin typeface="Avenir Next LT Pro" panose="020B0504020202020204" pitchFamily="34" charset="0"/>
              </a:rPr>
              <a:t>prediction</a:t>
            </a:r>
            <a:r>
              <a:rPr lang="en-US" sz="4800">
                <a:latin typeface="Avenir Next LT Pro" panose="020B0504020202020204" pitchFamily="34" charset="0"/>
              </a:rPr>
              <a:t> work? Why or why not?</a:t>
            </a:r>
          </a:p>
        </p:txBody>
      </p:sp>
      <p:sp>
        <p:nvSpPr>
          <p:cNvPr id="6" name="Rectangle: Rounded Corners 5">
            <a:extLst>
              <a:ext uri="{FF2B5EF4-FFF2-40B4-BE49-F238E27FC236}">
                <a16:creationId xmlns:a16="http://schemas.microsoft.com/office/drawing/2014/main" id="{AD85EF1E-124B-C18A-8F5D-A8BBF78FCBDC}"/>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A564189-1E90-9D10-B20F-9E4AED131DD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Tree>
    <p:extLst>
      <p:ext uri="{BB962C8B-B14F-4D97-AF65-F5344CB8AC3E}">
        <p14:creationId xmlns:p14="http://schemas.microsoft.com/office/powerpoint/2010/main" val="378030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36A2C-40EC-B737-B18B-1210E4EDD5E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2A04401-BB2B-6D13-94F3-3027C83CED6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126FA4A-A5D4-B4E0-8C81-713095E26593}"/>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15</a:t>
            </a:r>
          </a:p>
        </p:txBody>
      </p:sp>
      <p:sp>
        <p:nvSpPr>
          <p:cNvPr id="5" name="TextBox 4">
            <a:extLst>
              <a:ext uri="{FF2B5EF4-FFF2-40B4-BE49-F238E27FC236}">
                <a16:creationId xmlns:a16="http://schemas.microsoft.com/office/drawing/2014/main" id="{6BDE1FB3-D2A7-6A0D-0521-56C18ED50FE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1CF1C5FE-A482-BED6-BE02-170D7724CC1A}"/>
              </a:ext>
            </a:extLst>
          </p:cNvPr>
          <p:cNvSpPr txBox="1"/>
          <p:nvPr/>
        </p:nvSpPr>
        <p:spPr>
          <a:xfrm>
            <a:off x="953022" y="1249530"/>
            <a:ext cx="10285956" cy="2062103"/>
          </a:xfrm>
          <a:prstGeom prst="rect">
            <a:avLst/>
          </a:prstGeom>
          <a:noFill/>
        </p:spPr>
        <p:txBody>
          <a:bodyPr wrap="square">
            <a:spAutoFit/>
          </a:bodyPr>
          <a:lstStyle/>
          <a:p>
            <a:pPr algn="ctr"/>
            <a:r>
              <a:rPr lang="en-US" sz="3200">
                <a:latin typeface="Avenir Next LT Pro" panose="020B0504020202020204" pitchFamily="34" charset="0"/>
              </a:rPr>
              <a:t>Let’s look at the other tools that our classmates used and look at the patterns of who was successful in their communication and what tools for communication didn’t travel as far.</a:t>
            </a:r>
          </a:p>
        </p:txBody>
      </p:sp>
      <p:sp>
        <p:nvSpPr>
          <p:cNvPr id="6" name="Rectangle: Rounded Corners 5">
            <a:extLst>
              <a:ext uri="{FF2B5EF4-FFF2-40B4-BE49-F238E27FC236}">
                <a16:creationId xmlns:a16="http://schemas.microsoft.com/office/drawing/2014/main" id="{39CDB762-24AE-0906-77B5-CC263524D094}"/>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FF4D68-E3AF-3DEB-31BA-75DE6AEB4192}"/>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754CC00A-2353-4F1F-1102-19367477154E}"/>
              </a:ext>
            </a:extLst>
          </p:cNvPr>
          <p:cNvSpPr txBox="1"/>
          <p:nvPr/>
        </p:nvSpPr>
        <p:spPr>
          <a:xfrm>
            <a:off x="3049044" y="4008066"/>
            <a:ext cx="6093912" cy="830997"/>
          </a:xfrm>
          <a:prstGeom prst="rect">
            <a:avLst/>
          </a:prstGeom>
          <a:noFill/>
        </p:spPr>
        <p:txBody>
          <a:bodyPr wrap="square">
            <a:spAutoFit/>
          </a:bodyPr>
          <a:lstStyle/>
          <a:p>
            <a:pPr algn="ctr"/>
            <a:r>
              <a:rPr lang="en-US" sz="4800" b="1">
                <a:latin typeface="Avenir Next LT Pro" panose="020B0504020202020204" pitchFamily="34" charset="0"/>
              </a:rPr>
              <a:t>What do we notice?</a:t>
            </a:r>
            <a:endParaRPr lang="en-US" sz="4800" b="1"/>
          </a:p>
        </p:txBody>
      </p:sp>
    </p:spTree>
    <p:extLst>
      <p:ext uri="{BB962C8B-B14F-4D97-AF65-F5344CB8AC3E}">
        <p14:creationId xmlns:p14="http://schemas.microsoft.com/office/powerpoint/2010/main" val="3569820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04908-05E9-7CEA-A519-3B558F9C5D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74961B-59EE-BBB5-4B32-405AC86502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D6FB61B-EF21-823A-85EE-DD79EE51E4A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16</a:t>
            </a:r>
          </a:p>
        </p:txBody>
      </p:sp>
      <p:sp>
        <p:nvSpPr>
          <p:cNvPr id="5" name="TextBox 4">
            <a:extLst>
              <a:ext uri="{FF2B5EF4-FFF2-40B4-BE49-F238E27FC236}">
                <a16:creationId xmlns:a16="http://schemas.microsoft.com/office/drawing/2014/main" id="{165A2F72-3C77-5A7A-E062-AD129C73CFE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6" name="Rectangle: Rounded Corners 5">
            <a:extLst>
              <a:ext uri="{FF2B5EF4-FFF2-40B4-BE49-F238E27FC236}">
                <a16:creationId xmlns:a16="http://schemas.microsoft.com/office/drawing/2014/main" id="{C3847499-5320-6440-3FF6-EC6319923C98}"/>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E987BCB-D0B3-A783-E664-D18DE219684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9C94D642-7CD8-4C0C-F4D5-D85530B2CD5D}"/>
              </a:ext>
            </a:extLst>
          </p:cNvPr>
          <p:cNvSpPr txBox="1"/>
          <p:nvPr/>
        </p:nvSpPr>
        <p:spPr>
          <a:xfrm>
            <a:off x="1072427" y="1974053"/>
            <a:ext cx="10047145" cy="2308324"/>
          </a:xfrm>
          <a:prstGeom prst="rect">
            <a:avLst/>
          </a:prstGeom>
          <a:noFill/>
        </p:spPr>
        <p:txBody>
          <a:bodyPr wrap="square">
            <a:spAutoFit/>
          </a:bodyPr>
          <a:lstStyle/>
          <a:p>
            <a:pPr algn="ctr"/>
            <a:r>
              <a:rPr lang="en-US" sz="4800">
                <a:latin typeface="Avenir Next LT Pro" panose="020B0504020202020204" pitchFamily="34" charset="0"/>
              </a:rPr>
              <a:t>Why do you think animals and people need to communicate across longer distances?</a:t>
            </a:r>
            <a:endParaRPr lang="en-US" sz="4800"/>
          </a:p>
        </p:txBody>
      </p:sp>
    </p:spTree>
    <p:extLst>
      <p:ext uri="{BB962C8B-B14F-4D97-AF65-F5344CB8AC3E}">
        <p14:creationId xmlns:p14="http://schemas.microsoft.com/office/powerpoint/2010/main" val="4057355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1D120-5F34-8A24-2A82-8D2DF5C55D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0308C83-B385-871F-DD70-EFA701349246}"/>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F44B84A-FC04-625A-EB40-AEA967772C89}"/>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17</a:t>
            </a:r>
          </a:p>
        </p:txBody>
      </p:sp>
      <p:sp>
        <p:nvSpPr>
          <p:cNvPr id="5" name="TextBox 4">
            <a:extLst>
              <a:ext uri="{FF2B5EF4-FFF2-40B4-BE49-F238E27FC236}">
                <a16:creationId xmlns:a16="http://schemas.microsoft.com/office/drawing/2014/main" id="{AD4D52BD-4C5F-25A0-8826-F9FEC21968E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6" name="Rectangle: Rounded Corners 5">
            <a:extLst>
              <a:ext uri="{FF2B5EF4-FFF2-40B4-BE49-F238E27FC236}">
                <a16:creationId xmlns:a16="http://schemas.microsoft.com/office/drawing/2014/main" id="{5DEB05A3-064A-FF8D-CA51-0021CF8EC5D9}"/>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603B86-AF4B-E821-DC68-30E1ABD87D2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0489685F-6C95-3A55-2AD5-5659A52C8EB5}"/>
              </a:ext>
            </a:extLst>
          </p:cNvPr>
          <p:cNvSpPr txBox="1"/>
          <p:nvPr/>
        </p:nvSpPr>
        <p:spPr>
          <a:xfrm>
            <a:off x="1619523" y="672126"/>
            <a:ext cx="8952954" cy="5262979"/>
          </a:xfrm>
          <a:prstGeom prst="rect">
            <a:avLst/>
          </a:prstGeom>
          <a:noFill/>
        </p:spPr>
        <p:txBody>
          <a:bodyPr wrap="square" lIns="91440" tIns="45720" rIns="91440" bIns="45720" anchor="t">
            <a:spAutoFit/>
          </a:bodyPr>
          <a:lstStyle/>
          <a:p>
            <a:pPr algn="ctr"/>
            <a:r>
              <a:rPr lang="en-US" sz="4800">
                <a:latin typeface="Avenir Next LT Pro"/>
              </a:rPr>
              <a:t>Let's listen to the Critter Rock Jabber Jaws Song again! </a:t>
            </a:r>
            <a:br>
              <a:rPr lang="en-US" sz="4800">
                <a:latin typeface="Avenir Next LT Pro"/>
              </a:rPr>
            </a:br>
            <a:endParaRPr lang="en-US" sz="4800">
              <a:latin typeface="Avenir Next LT Pro"/>
            </a:endParaRPr>
          </a:p>
          <a:p>
            <a:pPr algn="ctr"/>
            <a:endParaRPr lang="en-US" sz="4800">
              <a:latin typeface="Aptos"/>
            </a:endParaRPr>
          </a:p>
          <a:p>
            <a:pPr algn="ctr"/>
            <a:r>
              <a:rPr lang="en-US" sz="4800">
                <a:latin typeface="Avenir Next LT Pro"/>
              </a:rPr>
              <a:t>Why do we need to communicate across distances?</a:t>
            </a:r>
            <a:br>
              <a:rPr lang="en-US" sz="4800">
                <a:latin typeface="Avenir Next LT Pro" panose="020B0504020202020204" pitchFamily="34" charset="0"/>
              </a:rPr>
            </a:br>
            <a:endParaRPr lang="en-US" sz="4800">
              <a:latin typeface="Avenir Next LT Pro" panose="020B0504020202020204" pitchFamily="34" charset="0"/>
            </a:endParaRPr>
          </a:p>
        </p:txBody>
      </p:sp>
      <p:grpSp>
        <p:nvGrpSpPr>
          <p:cNvPr id="3" name="Group 2">
            <a:extLst>
              <a:ext uri="{FF2B5EF4-FFF2-40B4-BE49-F238E27FC236}">
                <a16:creationId xmlns:a16="http://schemas.microsoft.com/office/drawing/2014/main" id="{62D7B89D-210A-B5E0-494F-E4ABE2189E3B}"/>
              </a:ext>
            </a:extLst>
          </p:cNvPr>
          <p:cNvGrpSpPr/>
          <p:nvPr/>
        </p:nvGrpSpPr>
        <p:grpSpPr>
          <a:xfrm>
            <a:off x="3048762" y="2510235"/>
            <a:ext cx="6094476" cy="461665"/>
            <a:chOff x="3047238" y="3248906"/>
            <a:chExt cx="6094476" cy="461665"/>
          </a:xfrm>
        </p:grpSpPr>
        <p:sp>
          <p:nvSpPr>
            <p:cNvPr id="8" name="TextBox 7">
              <a:extLst>
                <a:ext uri="{FF2B5EF4-FFF2-40B4-BE49-F238E27FC236}">
                  <a16:creationId xmlns:a16="http://schemas.microsoft.com/office/drawing/2014/main" id="{704E4BC8-02AD-F194-8031-AD8ABA15EEEF}"/>
                </a:ext>
              </a:extLst>
            </p:cNvPr>
            <p:cNvSpPr txBox="1"/>
            <p:nvPr/>
          </p:nvSpPr>
          <p:spPr>
            <a:xfrm>
              <a:off x="3906774" y="3248906"/>
              <a:ext cx="4962906" cy="461665"/>
            </a:xfrm>
            <a:prstGeom prst="rect">
              <a:avLst/>
            </a:prstGeom>
            <a:noFill/>
          </p:spPr>
          <p:txBody>
            <a:bodyPr wrap="square">
              <a:spAutoFit/>
            </a:bodyPr>
            <a:lstStyle/>
            <a:p>
              <a:r>
                <a:rPr lang="en-US" sz="2400">
                  <a:ea typeface="+mn-lt"/>
                  <a:cs typeface="+mn-lt"/>
                  <a:hlinkClick r:id="rId3"/>
                </a:rPr>
                <a:t>Critter Rock - Jabber Jaws - YouTube</a:t>
              </a:r>
              <a:endParaRPr lang="en-US" sz="2400"/>
            </a:p>
          </p:txBody>
        </p:sp>
        <p:sp>
          <p:nvSpPr>
            <p:cNvPr id="10" name="TextBox 9">
              <a:extLst>
                <a:ext uri="{FF2B5EF4-FFF2-40B4-BE49-F238E27FC236}">
                  <a16:creationId xmlns:a16="http://schemas.microsoft.com/office/drawing/2014/main" id="{09ED59B5-2433-3BC4-2751-2AAC5C437F3D}"/>
                </a:ext>
              </a:extLst>
            </p:cNvPr>
            <p:cNvSpPr txBox="1"/>
            <p:nvPr/>
          </p:nvSpPr>
          <p:spPr>
            <a:xfrm>
              <a:off x="3047238" y="3248906"/>
              <a:ext cx="6094476" cy="461665"/>
            </a:xfrm>
            <a:prstGeom prst="rect">
              <a:avLst/>
            </a:prstGeom>
            <a:noFill/>
          </p:spPr>
          <p:txBody>
            <a:bodyPr wrap="square">
              <a:spAutoFit/>
            </a:bodyPr>
            <a:lstStyle/>
            <a:p>
              <a:r>
                <a:rPr lang="en-US" sz="2400" b="1">
                  <a:latin typeface="Avenir Next LT Pro"/>
                </a:rPr>
                <a:t>Link:</a:t>
              </a:r>
              <a:endParaRPr lang="en-US" sz="2400" b="1"/>
            </a:p>
          </p:txBody>
        </p:sp>
      </p:grpSp>
    </p:spTree>
    <p:extLst>
      <p:ext uri="{BB962C8B-B14F-4D97-AF65-F5344CB8AC3E}">
        <p14:creationId xmlns:p14="http://schemas.microsoft.com/office/powerpoint/2010/main" val="2507275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7490F-D2B2-0544-0123-2BB425E011F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564C503-8F67-96A1-09BE-87F92C7F029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B2ABA0DA-8DA2-3728-2028-C964FFA28E3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18</a:t>
            </a:r>
          </a:p>
        </p:txBody>
      </p:sp>
      <p:sp>
        <p:nvSpPr>
          <p:cNvPr id="5" name="TextBox 4">
            <a:extLst>
              <a:ext uri="{FF2B5EF4-FFF2-40B4-BE49-F238E27FC236}">
                <a16:creationId xmlns:a16="http://schemas.microsoft.com/office/drawing/2014/main" id="{011BB04A-E232-726D-F748-817C1081D9E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A2B22D6C-62BD-195E-3DFE-8877444D2C9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0E3ABCB-DA54-DDA8-8444-C594910AA99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8" name="Picture 7" descr="Text&#10;&#10;AI-generated content may be incorrect.">
            <a:extLst>
              <a:ext uri="{FF2B5EF4-FFF2-40B4-BE49-F238E27FC236}">
                <a16:creationId xmlns:a16="http://schemas.microsoft.com/office/drawing/2014/main" id="{91E1D5BE-E999-F060-4B6A-18702C43023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74546" cy="6049412"/>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C7D23B2C-4FEF-3D21-4AB1-5055BCDFE340}"/>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5474" y="106886"/>
            <a:ext cx="1194816" cy="1205896"/>
          </a:xfrm>
          <a:prstGeom prst="rect">
            <a:avLst/>
          </a:prstGeom>
        </p:spPr>
      </p:pic>
      <p:sp>
        <p:nvSpPr>
          <p:cNvPr id="11" name="TextBox 10">
            <a:extLst>
              <a:ext uri="{FF2B5EF4-FFF2-40B4-BE49-F238E27FC236}">
                <a16:creationId xmlns:a16="http://schemas.microsoft.com/office/drawing/2014/main" id="{6910BB35-4C32-7F64-572F-8B0B2F5FFFCF}"/>
              </a:ext>
            </a:extLst>
          </p:cNvPr>
          <p:cNvSpPr txBox="1"/>
          <p:nvPr/>
        </p:nvSpPr>
        <p:spPr>
          <a:xfrm>
            <a:off x="4178726" y="294335"/>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We Communicate</a:t>
            </a:r>
            <a:endParaRPr lang="en-US" sz="4800"/>
          </a:p>
        </p:txBody>
      </p:sp>
      <p:sp>
        <p:nvSpPr>
          <p:cNvPr id="3" name="TextBox 2">
            <a:extLst>
              <a:ext uri="{FF2B5EF4-FFF2-40B4-BE49-F238E27FC236}">
                <a16:creationId xmlns:a16="http://schemas.microsoft.com/office/drawing/2014/main" id="{B1A3CD5E-70E9-0770-F88B-6E817E4DF0B1}"/>
              </a:ext>
            </a:extLst>
          </p:cNvPr>
          <p:cNvSpPr txBox="1"/>
          <p:nvPr/>
        </p:nvSpPr>
        <p:spPr>
          <a:xfrm>
            <a:off x="5038344" y="1416473"/>
            <a:ext cx="6933074" cy="4524315"/>
          </a:xfrm>
          <a:prstGeom prst="rect">
            <a:avLst/>
          </a:prstGeom>
          <a:noFill/>
        </p:spPr>
        <p:txBody>
          <a:bodyPr wrap="square">
            <a:spAutoFit/>
          </a:bodyPr>
          <a:lstStyle/>
          <a:p>
            <a:r>
              <a:rPr lang="en-US" sz="3200" i="1">
                <a:latin typeface="Avenir Next LT Pro" panose="020B0504020202020204" pitchFamily="34" charset="0"/>
              </a:rPr>
              <a:t>What does it mean to communicate? </a:t>
            </a:r>
            <a:r>
              <a:rPr lang="en-US" sz="3200">
                <a:latin typeface="Avenir Next LT Pro" panose="020B0504020202020204" pitchFamily="34" charset="0"/>
              </a:rPr>
              <a:t>You can communicate with sound. You may tell a story to a friend or listen to their news. At times you use a big voice to yell, and sometimes you use a small voice to whisper. You communicate when you use no words, as your voice laughs and giggles.</a:t>
            </a:r>
            <a:endParaRPr lang="en-US" sz="3200"/>
          </a:p>
        </p:txBody>
      </p:sp>
    </p:spTree>
    <p:extLst>
      <p:ext uri="{BB962C8B-B14F-4D97-AF65-F5344CB8AC3E}">
        <p14:creationId xmlns:p14="http://schemas.microsoft.com/office/powerpoint/2010/main" val="1398406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C034E-0056-325A-2124-5970B93783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22B173-0F95-2A17-FB51-3E423040B28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75DA77E9-59C3-FACE-ACB8-B37E32DBC3A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19</a:t>
            </a:r>
          </a:p>
        </p:txBody>
      </p:sp>
      <p:sp>
        <p:nvSpPr>
          <p:cNvPr id="5" name="TextBox 4">
            <a:extLst>
              <a:ext uri="{FF2B5EF4-FFF2-40B4-BE49-F238E27FC236}">
                <a16:creationId xmlns:a16="http://schemas.microsoft.com/office/drawing/2014/main" id="{71E31D4E-8B04-612D-7F47-472477F7365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3E7B98A6-F433-58FD-CD6E-521F2E9C8B5B}"/>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40B2E5C-E0BD-6AC6-3718-B55F3930E0F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8" name="Picture 7" descr="Text&#10;&#10;AI-generated content may be incorrect.">
            <a:extLst>
              <a:ext uri="{FF2B5EF4-FFF2-40B4-BE49-F238E27FC236}">
                <a16:creationId xmlns:a16="http://schemas.microsoft.com/office/drawing/2014/main" id="{288FE336-9E31-C0D8-7045-5853315F5C04}"/>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344" y="106886"/>
            <a:ext cx="4674546" cy="6049412"/>
          </a:xfrm>
          <a:prstGeom prst="rect">
            <a:avLst/>
          </a:prstGeom>
          <a:ln>
            <a:solidFill>
              <a:schemeClr val="tx1"/>
            </a:solidFill>
          </a:ln>
        </p:spPr>
      </p:pic>
      <p:pic>
        <p:nvPicPr>
          <p:cNvPr id="10" name="Picture 9" descr="A picture containing text&#10;&#10;AI-generated content may be incorrect.">
            <a:extLst>
              <a:ext uri="{FF2B5EF4-FFF2-40B4-BE49-F238E27FC236}">
                <a16:creationId xmlns:a16="http://schemas.microsoft.com/office/drawing/2014/main" id="{61D23602-B641-2C2A-5565-078047A5772D}"/>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p:blipFill>
        <p:spPr>
          <a:xfrm>
            <a:off x="10895474" y="106886"/>
            <a:ext cx="1194816" cy="1205896"/>
          </a:xfrm>
          <a:prstGeom prst="rect">
            <a:avLst/>
          </a:prstGeom>
        </p:spPr>
      </p:pic>
      <p:sp>
        <p:nvSpPr>
          <p:cNvPr id="11" name="TextBox 10">
            <a:extLst>
              <a:ext uri="{FF2B5EF4-FFF2-40B4-BE49-F238E27FC236}">
                <a16:creationId xmlns:a16="http://schemas.microsoft.com/office/drawing/2014/main" id="{05F0CF22-B26A-07C2-B7A8-4A8E8D8905DF}"/>
              </a:ext>
            </a:extLst>
          </p:cNvPr>
          <p:cNvSpPr txBox="1"/>
          <p:nvPr/>
        </p:nvSpPr>
        <p:spPr>
          <a:xfrm>
            <a:off x="4178726" y="294335"/>
            <a:ext cx="6093822" cy="830997"/>
          </a:xfrm>
          <a:prstGeom prst="rect">
            <a:avLst/>
          </a:prstGeom>
          <a:noFill/>
        </p:spPr>
        <p:txBody>
          <a:bodyPr wrap="square">
            <a:spAutoFit/>
          </a:bodyPr>
          <a:lstStyle/>
          <a:p>
            <a:pPr algn="ctr"/>
            <a:r>
              <a:rPr lang="en-US" sz="4800">
                <a:solidFill>
                  <a:schemeClr val="accent2"/>
                </a:solidFill>
                <a:latin typeface="Shadows Into Light Two" panose="02000506000000020004" pitchFamily="2" charset="0"/>
              </a:rPr>
              <a:t>We Communicate</a:t>
            </a:r>
            <a:endParaRPr lang="en-US" sz="4800"/>
          </a:p>
        </p:txBody>
      </p:sp>
      <p:sp>
        <p:nvSpPr>
          <p:cNvPr id="3" name="TextBox 2">
            <a:extLst>
              <a:ext uri="{FF2B5EF4-FFF2-40B4-BE49-F238E27FC236}">
                <a16:creationId xmlns:a16="http://schemas.microsoft.com/office/drawing/2014/main" id="{7F2C8A2D-61A1-4124-B98C-38F9D14E8299}"/>
              </a:ext>
            </a:extLst>
          </p:cNvPr>
          <p:cNvSpPr txBox="1"/>
          <p:nvPr/>
        </p:nvSpPr>
        <p:spPr>
          <a:xfrm>
            <a:off x="5038344" y="1416473"/>
            <a:ext cx="6933074" cy="4031873"/>
          </a:xfrm>
          <a:prstGeom prst="rect">
            <a:avLst/>
          </a:prstGeom>
          <a:noFill/>
        </p:spPr>
        <p:txBody>
          <a:bodyPr wrap="square">
            <a:spAutoFit/>
          </a:bodyPr>
          <a:lstStyle/>
          <a:p>
            <a:r>
              <a:rPr lang="en-US" sz="3200">
                <a:latin typeface="Avenir Next LT Pro" panose="020B0504020202020204" pitchFamily="34" charset="0"/>
              </a:rPr>
              <a:t>You can communicate with your body too. A smile shows you are happy and a tear that you are sad. Your hand waves hello and goodbye and can even give a high five.</a:t>
            </a:r>
          </a:p>
          <a:p>
            <a:endParaRPr lang="en-US" sz="3200">
              <a:latin typeface="Avenir Next LT Pro" panose="020B0504020202020204" pitchFamily="34" charset="0"/>
            </a:endParaRPr>
          </a:p>
          <a:p>
            <a:r>
              <a:rPr lang="en-US" sz="3200" i="1">
                <a:latin typeface="Avenir Next LT Pro" panose="020B0504020202020204" pitchFamily="34" charset="0"/>
              </a:rPr>
              <a:t>How do animals communicate?</a:t>
            </a:r>
            <a:endParaRPr lang="en-US" sz="3200" i="1"/>
          </a:p>
        </p:txBody>
      </p:sp>
    </p:spTree>
    <p:extLst>
      <p:ext uri="{BB962C8B-B14F-4D97-AF65-F5344CB8AC3E}">
        <p14:creationId xmlns:p14="http://schemas.microsoft.com/office/powerpoint/2010/main" val="336167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76CEE-146D-3776-8273-4ED6CCEACC8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7C8EF16-D794-E11E-5D33-849680CE302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A12FA52-9A8E-E263-4620-564AD9D905F2}"/>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27534243-38EF-5DDB-CBAD-C14DF8BA27F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10" name="TextBox 9">
            <a:extLst>
              <a:ext uri="{FF2B5EF4-FFF2-40B4-BE49-F238E27FC236}">
                <a16:creationId xmlns:a16="http://schemas.microsoft.com/office/drawing/2014/main" id="{8DE5CE81-F27C-4A44-8053-1C8FAAD3E2E3}"/>
              </a:ext>
            </a:extLst>
          </p:cNvPr>
          <p:cNvSpPr txBox="1"/>
          <p:nvPr/>
        </p:nvSpPr>
        <p:spPr>
          <a:xfrm>
            <a:off x="849355" y="1485837"/>
            <a:ext cx="6658742" cy="1015663"/>
          </a:xfrm>
          <a:prstGeom prst="rect">
            <a:avLst/>
          </a:prstGeom>
          <a:noFill/>
        </p:spPr>
        <p:txBody>
          <a:bodyPr wrap="square">
            <a:spAutoFit/>
          </a:bodyPr>
          <a:lstStyle/>
          <a:p>
            <a:pPr algn="ctr"/>
            <a:r>
              <a:rPr lang="en-US" sz="6000">
                <a:latin typeface="Bitter SemiBold" pitchFamily="2" charset="0"/>
              </a:rPr>
              <a:t>Guiding Question: </a:t>
            </a:r>
          </a:p>
        </p:txBody>
      </p:sp>
      <p:sp>
        <p:nvSpPr>
          <p:cNvPr id="12" name="TextBox 11">
            <a:extLst>
              <a:ext uri="{FF2B5EF4-FFF2-40B4-BE49-F238E27FC236}">
                <a16:creationId xmlns:a16="http://schemas.microsoft.com/office/drawing/2014/main" id="{F2E65FFB-DC38-E92F-8CF3-0A2D2D5AF33A}"/>
              </a:ext>
            </a:extLst>
          </p:cNvPr>
          <p:cNvSpPr txBox="1"/>
          <p:nvPr/>
        </p:nvSpPr>
        <p:spPr>
          <a:xfrm>
            <a:off x="374584" y="2876212"/>
            <a:ext cx="7385459" cy="1754326"/>
          </a:xfrm>
          <a:prstGeom prst="rect">
            <a:avLst/>
          </a:prstGeom>
          <a:noFill/>
        </p:spPr>
        <p:txBody>
          <a:bodyPr wrap="square">
            <a:spAutoFit/>
          </a:bodyPr>
          <a:lstStyle/>
          <a:p>
            <a:pPr algn="ctr"/>
            <a:r>
              <a:rPr lang="en-US" sz="5400">
                <a:latin typeface="Avenir Next LT Pro" panose="020B0504020202020204" pitchFamily="34" charset="0"/>
              </a:rPr>
              <a:t>How do animals communicate?</a:t>
            </a:r>
          </a:p>
        </p:txBody>
      </p:sp>
      <p:sp>
        <p:nvSpPr>
          <p:cNvPr id="6" name="Rectangle: Rounded Corners 5">
            <a:extLst>
              <a:ext uri="{FF2B5EF4-FFF2-40B4-BE49-F238E27FC236}">
                <a16:creationId xmlns:a16="http://schemas.microsoft.com/office/drawing/2014/main" id="{BA8B0DDD-4392-1D36-C61F-1696C949E2B6}"/>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E26208-9724-936A-6A55-F82CD3C3ED5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3" name="Picture 2" descr="Indigo&amp;#95;Bunting&amp;#95;0307.dng">
            <a:extLst>
              <a:ext uri="{FF2B5EF4-FFF2-40B4-BE49-F238E27FC236}">
                <a16:creationId xmlns:a16="http://schemas.microsoft.com/office/drawing/2014/main" id="{A19B4927-1F50-4D1B-9FF0-1F5C3C0971E0}"/>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8088923" y="0"/>
            <a:ext cx="4103077" cy="623554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21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438C8-F1C9-B364-BB6B-799FB92FE2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08E285C-7B51-9181-1AA4-E3B98D08374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55CF714-7D65-AA9A-2DA7-7EF26DB71FC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20</a:t>
            </a:r>
          </a:p>
        </p:txBody>
      </p:sp>
      <p:sp>
        <p:nvSpPr>
          <p:cNvPr id="5" name="TextBox 4">
            <a:extLst>
              <a:ext uri="{FF2B5EF4-FFF2-40B4-BE49-F238E27FC236}">
                <a16:creationId xmlns:a16="http://schemas.microsoft.com/office/drawing/2014/main" id="{7C322DAB-D88B-26E9-1823-88E7A80AF6D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9B1493D3-A7FA-EA21-1EC4-166134193855}"/>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038D5C2-EE5E-5B1C-9044-C4A09CA44EF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8" name="Picture 7" descr="Text&#10;&#10;AI-generated content may be incorrect.">
            <a:extLst>
              <a:ext uri="{FF2B5EF4-FFF2-40B4-BE49-F238E27FC236}">
                <a16:creationId xmlns:a16="http://schemas.microsoft.com/office/drawing/2014/main" id="{1BE5139F-D3D5-4029-AD9C-B474AAE93F4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296554" y="1473550"/>
            <a:ext cx="9598892" cy="3256766"/>
          </a:xfrm>
          <a:prstGeom prst="rect">
            <a:avLst/>
          </a:prstGeom>
          <a:ln>
            <a:noFill/>
          </a:ln>
        </p:spPr>
      </p:pic>
    </p:spTree>
    <p:extLst>
      <p:ext uri="{BB962C8B-B14F-4D97-AF65-F5344CB8AC3E}">
        <p14:creationId xmlns:p14="http://schemas.microsoft.com/office/powerpoint/2010/main" val="3339040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1A579-1AFC-F717-0459-17EAB9D9074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AC28C24-8204-E918-A896-E85F99C67BCB}"/>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178B48F-520A-A5C7-7BD2-01074662038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21</a:t>
            </a:r>
          </a:p>
        </p:txBody>
      </p:sp>
      <p:sp>
        <p:nvSpPr>
          <p:cNvPr id="5" name="TextBox 4">
            <a:extLst>
              <a:ext uri="{FF2B5EF4-FFF2-40B4-BE49-F238E27FC236}">
                <a16:creationId xmlns:a16="http://schemas.microsoft.com/office/drawing/2014/main" id="{EB1E66B5-52C0-90E9-8C45-5A75E9A7A4D5}"/>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1FE7CFC0-1F6C-BF42-23F3-9119BC119F58}"/>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4106363-995B-F65A-5359-638B6FE0A017}"/>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23870E6C-194E-256E-17B2-303BAA0A78DE}"/>
              </a:ext>
            </a:extLst>
          </p:cNvPr>
          <p:cNvSpPr txBox="1"/>
          <p:nvPr/>
        </p:nvSpPr>
        <p:spPr>
          <a:xfrm>
            <a:off x="85344" y="2340450"/>
            <a:ext cx="6229986" cy="1569660"/>
          </a:xfrm>
          <a:prstGeom prst="rect">
            <a:avLst/>
          </a:prstGeom>
          <a:noFill/>
        </p:spPr>
        <p:txBody>
          <a:bodyPr wrap="square">
            <a:spAutoFit/>
          </a:bodyPr>
          <a:lstStyle/>
          <a:p>
            <a:pPr algn="ctr"/>
            <a:r>
              <a:rPr lang="en-US" sz="4800">
                <a:latin typeface="Avenir Next LT Pro" panose="020B0504020202020204" pitchFamily="34" charset="0"/>
              </a:rPr>
              <a:t>How do animals communicate?</a:t>
            </a:r>
            <a:endParaRPr lang="en-US" sz="4800"/>
          </a:p>
        </p:txBody>
      </p:sp>
      <p:pic>
        <p:nvPicPr>
          <p:cNvPr id="3" name="Picture 2">
            <a:extLst>
              <a:ext uri="{FF2B5EF4-FFF2-40B4-BE49-F238E27FC236}">
                <a16:creationId xmlns:a16="http://schemas.microsoft.com/office/drawing/2014/main" id="{1689177C-A6C8-8F6A-9AAC-422A0425A1A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175686" y="208935"/>
            <a:ext cx="4690269" cy="5825613"/>
          </a:xfrm>
          <a:prstGeom prst="rect">
            <a:avLst/>
          </a:prstGeom>
          <a:ln>
            <a:noFill/>
          </a:ln>
          <a:effectLst>
            <a:softEdge rad="112500"/>
          </a:effectLst>
        </p:spPr>
      </p:pic>
    </p:spTree>
    <p:extLst>
      <p:ext uri="{BB962C8B-B14F-4D97-AF65-F5344CB8AC3E}">
        <p14:creationId xmlns:p14="http://schemas.microsoft.com/office/powerpoint/2010/main" val="2985597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339F8-1CD4-14CA-673E-DE06EAE230C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A8C081E-1AC8-7FD6-4F71-B7966B51C03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191284-52FA-8096-4B55-39C95C0AE21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22</a:t>
            </a:r>
          </a:p>
        </p:txBody>
      </p:sp>
      <p:sp>
        <p:nvSpPr>
          <p:cNvPr id="5" name="TextBox 4">
            <a:extLst>
              <a:ext uri="{FF2B5EF4-FFF2-40B4-BE49-F238E27FC236}">
                <a16:creationId xmlns:a16="http://schemas.microsoft.com/office/drawing/2014/main" id="{B7EC41C6-4B34-F5BF-A49A-B3FB54EBCD7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768653FF-8E41-712C-0481-A45BA1A7718E}"/>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91F0D35-952D-B903-A897-E04148A3217C}"/>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grpSp>
        <p:nvGrpSpPr>
          <p:cNvPr id="12" name="Group 11">
            <a:extLst>
              <a:ext uri="{FF2B5EF4-FFF2-40B4-BE49-F238E27FC236}">
                <a16:creationId xmlns:a16="http://schemas.microsoft.com/office/drawing/2014/main" id="{AF84818F-A5F2-3433-2035-5D944D5A7EB3}"/>
              </a:ext>
            </a:extLst>
          </p:cNvPr>
          <p:cNvGrpSpPr/>
          <p:nvPr/>
        </p:nvGrpSpPr>
        <p:grpSpPr>
          <a:xfrm>
            <a:off x="1424381" y="122275"/>
            <a:ext cx="9343237" cy="5975189"/>
            <a:chOff x="1150070" y="122275"/>
            <a:chExt cx="9343237" cy="5975189"/>
          </a:xfrm>
        </p:grpSpPr>
        <p:pic>
          <p:nvPicPr>
            <p:cNvPr id="8" name="Picture 7" descr="Text&#10;&#10;AI-generated content may be incorrect.">
              <a:extLst>
                <a:ext uri="{FF2B5EF4-FFF2-40B4-BE49-F238E27FC236}">
                  <a16:creationId xmlns:a16="http://schemas.microsoft.com/office/drawing/2014/main" id="{564ADC9E-7488-6F90-327A-591538087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070" y="122275"/>
              <a:ext cx="4629206" cy="5972470"/>
            </a:xfrm>
            <a:prstGeom prst="rect">
              <a:avLst/>
            </a:prstGeom>
          </p:spPr>
        </p:pic>
        <p:pic>
          <p:nvPicPr>
            <p:cNvPr id="11" name="Picture 10">
              <a:extLst>
                <a:ext uri="{FF2B5EF4-FFF2-40B4-BE49-F238E27FC236}">
                  <a16:creationId xmlns:a16="http://schemas.microsoft.com/office/drawing/2014/main" id="{7B48F47A-9B0F-6773-B12B-5CEEF5F87C22}"/>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5930104" y="122275"/>
              <a:ext cx="4563203" cy="5975189"/>
            </a:xfrm>
            <a:prstGeom prst="rect">
              <a:avLst/>
            </a:prstGeom>
          </p:spPr>
        </p:pic>
      </p:grpSp>
    </p:spTree>
    <p:extLst>
      <p:ext uri="{BB962C8B-B14F-4D97-AF65-F5344CB8AC3E}">
        <p14:creationId xmlns:p14="http://schemas.microsoft.com/office/powerpoint/2010/main" val="275946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74A8D-2127-FF6C-D0F1-4CF8174A91A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31898DB-D31B-9804-24A9-EF1B453C244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EDEC5D8-AE0E-B63B-70E3-4BEBAB46451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23</a:t>
            </a:r>
          </a:p>
        </p:txBody>
      </p:sp>
      <p:sp>
        <p:nvSpPr>
          <p:cNvPr id="5" name="TextBox 4">
            <a:extLst>
              <a:ext uri="{FF2B5EF4-FFF2-40B4-BE49-F238E27FC236}">
                <a16:creationId xmlns:a16="http://schemas.microsoft.com/office/drawing/2014/main" id="{A9A8EB97-B84C-6173-EDA7-DEE7A2D6612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3C69DD07-2691-9AC8-625E-384AA1C6697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0D6C89D-7178-ADA8-97BB-4A11AD26DC2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Text&#10;&#10;AI-generated content may be incorrect.">
            <a:extLst>
              <a:ext uri="{FF2B5EF4-FFF2-40B4-BE49-F238E27FC236}">
                <a16:creationId xmlns:a16="http://schemas.microsoft.com/office/drawing/2014/main" id="{4AFD9B57-21AA-2203-E290-8F469F50739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387564" y="122275"/>
            <a:ext cx="4650569" cy="5975189"/>
          </a:xfrm>
          <a:prstGeom prst="rect">
            <a:avLst/>
          </a:prstGeom>
        </p:spPr>
      </p:pic>
      <p:pic>
        <p:nvPicPr>
          <p:cNvPr id="13" name="Picture 12" descr="Text, timeline&#10;&#10;AI-generated content may be incorrect.">
            <a:extLst>
              <a:ext uri="{FF2B5EF4-FFF2-40B4-BE49-F238E27FC236}">
                <a16:creationId xmlns:a16="http://schemas.microsoft.com/office/drawing/2014/main" id="{82E51DBB-441E-C996-4B7F-B16A4432F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6815" y="122275"/>
            <a:ext cx="4650569" cy="5975189"/>
          </a:xfrm>
          <a:prstGeom prst="rect">
            <a:avLst/>
          </a:prstGeom>
        </p:spPr>
      </p:pic>
    </p:spTree>
    <p:extLst>
      <p:ext uri="{BB962C8B-B14F-4D97-AF65-F5344CB8AC3E}">
        <p14:creationId xmlns:p14="http://schemas.microsoft.com/office/powerpoint/2010/main" val="1682384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46633-7684-7B0B-9F65-6073569EAC6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23BA5AC-60CB-B3E5-15BF-929DB70AE2F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5904C63F-CB68-88EF-5DED-BE9C565C4DA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24</a:t>
            </a:r>
          </a:p>
        </p:txBody>
      </p:sp>
      <p:sp>
        <p:nvSpPr>
          <p:cNvPr id="5" name="TextBox 4">
            <a:extLst>
              <a:ext uri="{FF2B5EF4-FFF2-40B4-BE49-F238E27FC236}">
                <a16:creationId xmlns:a16="http://schemas.microsoft.com/office/drawing/2014/main" id="{E9F57CFC-E5DC-CED5-E762-79EF54428EC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2A3ED703-BEBC-70F5-E609-D04A359018E5}"/>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6EA869-245E-5985-825B-C5F616819BB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DF1BDF98-3BE8-69AC-6D69-7959B2B0B75A}"/>
              </a:ext>
            </a:extLst>
          </p:cNvPr>
          <p:cNvSpPr txBox="1"/>
          <p:nvPr/>
        </p:nvSpPr>
        <p:spPr>
          <a:xfrm>
            <a:off x="5955323" y="1961802"/>
            <a:ext cx="5654508" cy="2308324"/>
          </a:xfrm>
          <a:prstGeom prst="rect">
            <a:avLst/>
          </a:prstGeom>
          <a:noFill/>
        </p:spPr>
        <p:txBody>
          <a:bodyPr wrap="square">
            <a:spAutoFit/>
          </a:bodyPr>
          <a:lstStyle/>
          <a:p>
            <a:pPr algn="ctr"/>
            <a:r>
              <a:rPr lang="en-US" sz="4800">
                <a:latin typeface="Avenir Next LT Pro" panose="020B0504020202020204" pitchFamily="34" charset="0"/>
              </a:rPr>
              <a:t>How do the turkeys communicate with one another?</a:t>
            </a:r>
            <a:endParaRPr lang="en-US" sz="4800"/>
          </a:p>
        </p:txBody>
      </p:sp>
      <p:pic>
        <p:nvPicPr>
          <p:cNvPr id="4098" name="Picture 2" descr="082008&amp;#32;wild&amp;#32;turkey-18">
            <a:extLst>
              <a:ext uri="{FF2B5EF4-FFF2-40B4-BE49-F238E27FC236}">
                <a16:creationId xmlns:a16="http://schemas.microsoft.com/office/drawing/2014/main" id="{9DFFCC73-3ACD-E1F2-1FF0-7046D6855FF1}"/>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555967"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9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0B991-C1DF-44AD-6271-FC287ADC317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3A78AEC-C047-9313-3A32-FF3C15B88B1F}"/>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E544592-CB37-8C67-FE14-18EF6477D5A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25</a:t>
            </a:r>
          </a:p>
        </p:txBody>
      </p:sp>
      <p:sp>
        <p:nvSpPr>
          <p:cNvPr id="5" name="TextBox 4">
            <a:extLst>
              <a:ext uri="{FF2B5EF4-FFF2-40B4-BE49-F238E27FC236}">
                <a16:creationId xmlns:a16="http://schemas.microsoft.com/office/drawing/2014/main" id="{58652423-A1A9-19AA-A716-B272785B8CF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93403BCA-EAC2-2799-A1E8-6FBB1F2692C3}"/>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FD69B7-AF58-B0C2-474F-8F55E6E9B688}"/>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B0892C44-B516-E516-6002-B17ECAEE0CC1}"/>
              </a:ext>
            </a:extLst>
          </p:cNvPr>
          <p:cNvSpPr txBox="1"/>
          <p:nvPr/>
        </p:nvSpPr>
        <p:spPr>
          <a:xfrm>
            <a:off x="1199419" y="2598003"/>
            <a:ext cx="9793161" cy="830997"/>
          </a:xfrm>
          <a:prstGeom prst="rect">
            <a:avLst/>
          </a:prstGeom>
          <a:noFill/>
        </p:spPr>
        <p:txBody>
          <a:bodyPr wrap="square">
            <a:spAutoFit/>
          </a:bodyPr>
          <a:lstStyle/>
          <a:p>
            <a:pPr algn="ctr"/>
            <a:r>
              <a:rPr lang="en-US" sz="4800">
                <a:latin typeface="Avenir Next LT Pro" panose="020B0504020202020204" pitchFamily="34" charset="0"/>
              </a:rPr>
              <a:t>Can you make a few of their calls?</a:t>
            </a:r>
            <a:endParaRPr lang="en-US" sz="4800"/>
          </a:p>
        </p:txBody>
      </p:sp>
    </p:spTree>
    <p:extLst>
      <p:ext uri="{BB962C8B-B14F-4D97-AF65-F5344CB8AC3E}">
        <p14:creationId xmlns:p14="http://schemas.microsoft.com/office/powerpoint/2010/main" val="7741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A5112-373B-3BF8-B255-09376CB7C55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3AA2D9-AC83-EC2C-6FF7-43394A8F22A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6EDA41C-308A-D534-A549-B54CDCCE22C0}"/>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26</a:t>
            </a:r>
          </a:p>
        </p:txBody>
      </p:sp>
      <p:sp>
        <p:nvSpPr>
          <p:cNvPr id="5" name="TextBox 4">
            <a:extLst>
              <a:ext uri="{FF2B5EF4-FFF2-40B4-BE49-F238E27FC236}">
                <a16:creationId xmlns:a16="http://schemas.microsoft.com/office/drawing/2014/main" id="{071FA8D3-36A1-5874-39C1-B2E7A67FC9EF}"/>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1C289B3B-EB69-598F-ED5D-E272C5720D9F}"/>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384347B-598B-EC7F-7599-661EF7F0BD1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C1897D82-2ED6-97B1-4DCA-F7E707F10F5E}"/>
              </a:ext>
            </a:extLst>
          </p:cNvPr>
          <p:cNvSpPr txBox="1"/>
          <p:nvPr/>
        </p:nvSpPr>
        <p:spPr>
          <a:xfrm>
            <a:off x="5633813" y="562886"/>
            <a:ext cx="6074370" cy="5262979"/>
          </a:xfrm>
          <a:prstGeom prst="rect">
            <a:avLst/>
          </a:prstGeom>
          <a:noFill/>
        </p:spPr>
        <p:txBody>
          <a:bodyPr wrap="square" lIns="91440" tIns="45720" rIns="91440" bIns="45720" anchor="t">
            <a:spAutoFit/>
          </a:bodyPr>
          <a:lstStyle/>
          <a:p>
            <a:pPr algn="ctr"/>
            <a:r>
              <a:rPr lang="en-US" sz="4800" dirty="0">
                <a:latin typeface="Avenir Next LT Pro"/>
              </a:rPr>
              <a:t>What about across longer distances. </a:t>
            </a:r>
          </a:p>
          <a:p>
            <a:pPr algn="ctr"/>
            <a:endParaRPr lang="en-US" sz="4800">
              <a:latin typeface="Avenir Next LT Pro" panose="020B0504020202020204" pitchFamily="34" charset="0"/>
            </a:endParaRPr>
          </a:p>
          <a:p>
            <a:pPr algn="ctr"/>
            <a:r>
              <a:rPr lang="en-US" sz="4800" dirty="0">
                <a:latin typeface="Avenir Next LT Pro"/>
              </a:rPr>
              <a:t>Why do people need to communicate across longer distances?</a:t>
            </a:r>
          </a:p>
        </p:txBody>
      </p:sp>
      <p:pic>
        <p:nvPicPr>
          <p:cNvPr id="10" name="Picture 9" descr="Child celebrating birthday">
            <a:extLst>
              <a:ext uri="{FF2B5EF4-FFF2-40B4-BE49-F238E27FC236}">
                <a16:creationId xmlns:a16="http://schemas.microsoft.com/office/drawing/2014/main" id="{26AEB9DA-19EE-9E27-9D58-B32CFDA94BB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 y="0"/>
            <a:ext cx="5149996" cy="6231928"/>
          </a:xfrm>
          <a:prstGeom prst="rect">
            <a:avLst/>
          </a:prstGeom>
          <a:effectLst>
            <a:softEdge rad="635000"/>
          </a:effectLst>
        </p:spPr>
      </p:pic>
    </p:spTree>
    <p:extLst>
      <p:ext uri="{BB962C8B-B14F-4D97-AF65-F5344CB8AC3E}">
        <p14:creationId xmlns:p14="http://schemas.microsoft.com/office/powerpoint/2010/main" val="1957580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44878-5DFF-3A2F-95B3-FF9C53FAB0F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6F432A9-E307-3CD9-FDD1-2BE74D3AB27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5B8E6A7-E398-EDE1-AA04-1C82CE1BDFF1}"/>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27</a:t>
            </a:r>
          </a:p>
        </p:txBody>
      </p:sp>
      <p:sp>
        <p:nvSpPr>
          <p:cNvPr id="5" name="TextBox 4">
            <a:extLst>
              <a:ext uri="{FF2B5EF4-FFF2-40B4-BE49-F238E27FC236}">
                <a16:creationId xmlns:a16="http://schemas.microsoft.com/office/drawing/2014/main" id="{AA8B09A2-EDEF-8370-2885-F96343BB65AD}"/>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ADED9FCC-8CEF-3E12-E752-C945A0073375}"/>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85A91-7F99-E4A7-3AC9-FE3440CFB50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ECFC3652-BC78-6D45-922F-F888C78FA246}"/>
              </a:ext>
            </a:extLst>
          </p:cNvPr>
          <p:cNvSpPr txBox="1"/>
          <p:nvPr/>
        </p:nvSpPr>
        <p:spPr>
          <a:xfrm>
            <a:off x="567741" y="2331134"/>
            <a:ext cx="7221970" cy="1569660"/>
          </a:xfrm>
          <a:prstGeom prst="rect">
            <a:avLst/>
          </a:prstGeom>
          <a:noFill/>
        </p:spPr>
        <p:txBody>
          <a:bodyPr wrap="square">
            <a:spAutoFit/>
          </a:bodyPr>
          <a:lstStyle/>
          <a:p>
            <a:pPr algn="ctr"/>
            <a:r>
              <a:rPr lang="en-US" sz="4800">
                <a:latin typeface="Avenir Next LT Pro" panose="020B0504020202020204" pitchFamily="34" charset="0"/>
              </a:rPr>
              <a:t>Do we use light to communicate, too?</a:t>
            </a:r>
            <a:endParaRPr lang="en-US" sz="4800"/>
          </a:p>
        </p:txBody>
      </p:sp>
      <p:pic>
        <p:nvPicPr>
          <p:cNvPr id="8" name="Picture 7" descr="Neon sign on a wall">
            <a:extLst>
              <a:ext uri="{FF2B5EF4-FFF2-40B4-BE49-F238E27FC236}">
                <a16:creationId xmlns:a16="http://schemas.microsoft.com/office/drawing/2014/main" id="{18434B31-01EE-14CD-A2B6-E11D297DA355}"/>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37797" y="0"/>
            <a:ext cx="4154203" cy="6231928"/>
          </a:xfrm>
          <a:prstGeom prst="rect">
            <a:avLst/>
          </a:prstGeom>
          <a:effectLst>
            <a:softEdge rad="635000"/>
          </a:effectLst>
        </p:spPr>
      </p:pic>
    </p:spTree>
    <p:extLst>
      <p:ext uri="{BB962C8B-B14F-4D97-AF65-F5344CB8AC3E}">
        <p14:creationId xmlns:p14="http://schemas.microsoft.com/office/powerpoint/2010/main" val="2889976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354B8A-1DDB-DF43-028C-6DCB2E4BC33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BD9C470-262C-06F2-64A7-B345CCC3C9C5}"/>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6992B85-C08B-00A6-4F94-EA5EEC30E8A4}"/>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28</a:t>
            </a:r>
          </a:p>
        </p:txBody>
      </p:sp>
      <p:sp>
        <p:nvSpPr>
          <p:cNvPr id="5" name="TextBox 4">
            <a:extLst>
              <a:ext uri="{FF2B5EF4-FFF2-40B4-BE49-F238E27FC236}">
                <a16:creationId xmlns:a16="http://schemas.microsoft.com/office/drawing/2014/main" id="{7531F433-BD27-30D7-7251-A52FC2183A56}"/>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B9BFD9C2-0359-9361-7A2B-1E7B021F0956}"/>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FDEF96-CCF3-242D-5796-7C3DE420F7E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1E7AD3D4-2E54-1B67-83E9-67FD09F8E79D}"/>
              </a:ext>
            </a:extLst>
          </p:cNvPr>
          <p:cNvSpPr txBox="1"/>
          <p:nvPr/>
        </p:nvSpPr>
        <p:spPr>
          <a:xfrm>
            <a:off x="6436965" y="1983186"/>
            <a:ext cx="5414069" cy="2308324"/>
          </a:xfrm>
          <a:prstGeom prst="rect">
            <a:avLst/>
          </a:prstGeom>
          <a:noFill/>
        </p:spPr>
        <p:txBody>
          <a:bodyPr wrap="square">
            <a:spAutoFit/>
          </a:bodyPr>
          <a:lstStyle/>
          <a:p>
            <a:pPr algn="ctr"/>
            <a:r>
              <a:rPr lang="en-US" sz="4800">
                <a:latin typeface="Avenir Next LT Pro" panose="020B0504020202020204" pitchFamily="34" charset="0"/>
              </a:rPr>
              <a:t>When a fire truck rolls by, what do we hear and see?</a:t>
            </a:r>
            <a:endParaRPr lang="en-US" sz="4800"/>
          </a:p>
        </p:txBody>
      </p:sp>
      <p:pic>
        <p:nvPicPr>
          <p:cNvPr id="8" name="Picture 7" descr="Fire engine in front of the station">
            <a:extLst>
              <a:ext uri="{FF2B5EF4-FFF2-40B4-BE49-F238E27FC236}">
                <a16:creationId xmlns:a16="http://schemas.microsoft.com/office/drawing/2014/main" id="{85C12518-3109-64E3-8571-6594F21B96B1}"/>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1" y="1"/>
            <a:ext cx="6095999" cy="6274694"/>
          </a:xfrm>
          <a:prstGeom prst="rect">
            <a:avLst/>
          </a:prstGeom>
          <a:effectLst>
            <a:softEdge rad="635000"/>
          </a:effectLst>
        </p:spPr>
      </p:pic>
    </p:spTree>
    <p:extLst>
      <p:ext uri="{BB962C8B-B14F-4D97-AF65-F5344CB8AC3E}">
        <p14:creationId xmlns:p14="http://schemas.microsoft.com/office/powerpoint/2010/main" val="18049475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D1277-308E-6106-BBBA-4857B20B79A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B215E74-76E2-F3F7-BD2A-E09D9556865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0549E3-8277-FB8C-A056-F18A717AF23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29</a:t>
            </a:r>
          </a:p>
        </p:txBody>
      </p:sp>
      <p:sp>
        <p:nvSpPr>
          <p:cNvPr id="5" name="TextBox 4">
            <a:extLst>
              <a:ext uri="{FF2B5EF4-FFF2-40B4-BE49-F238E27FC236}">
                <a16:creationId xmlns:a16="http://schemas.microsoft.com/office/drawing/2014/main" id="{4007116B-8765-9DA2-D05E-15B55ABBF20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24A848BD-2911-05A5-B8DB-C4DBAE6437A3}"/>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7747E6-E6A4-4E26-9FA6-56562443C70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E1A7197F-874B-82D1-B99E-63B50C67F34C}"/>
              </a:ext>
            </a:extLst>
          </p:cNvPr>
          <p:cNvSpPr txBox="1"/>
          <p:nvPr/>
        </p:nvSpPr>
        <p:spPr>
          <a:xfrm>
            <a:off x="456966" y="1232049"/>
            <a:ext cx="6459883" cy="3785652"/>
          </a:xfrm>
          <a:prstGeom prst="rect">
            <a:avLst/>
          </a:prstGeom>
          <a:noFill/>
        </p:spPr>
        <p:txBody>
          <a:bodyPr wrap="square">
            <a:spAutoFit/>
          </a:bodyPr>
          <a:lstStyle/>
          <a:p>
            <a:pPr algn="ctr"/>
            <a:r>
              <a:rPr lang="en-US" sz="4800">
                <a:latin typeface="Avenir Next LT Pro" panose="020B0504020202020204" pitchFamily="34" charset="0"/>
              </a:rPr>
              <a:t>How do people communicate using light and sound across longer distances today?</a:t>
            </a:r>
            <a:endParaRPr lang="en-US" sz="4800"/>
          </a:p>
        </p:txBody>
      </p:sp>
      <p:pic>
        <p:nvPicPr>
          <p:cNvPr id="8" name="Picture 7" descr="Women waving in video chat on smartphone">
            <a:extLst>
              <a:ext uri="{FF2B5EF4-FFF2-40B4-BE49-F238E27FC236}">
                <a16:creationId xmlns:a16="http://schemas.microsoft.com/office/drawing/2014/main" id="{A5E2EA08-F180-D210-D30C-9BBD07512B9E}"/>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373815" y="0"/>
            <a:ext cx="4818185" cy="6249751"/>
          </a:xfrm>
          <a:prstGeom prst="rect">
            <a:avLst/>
          </a:prstGeom>
          <a:effectLst>
            <a:softEdge rad="635000"/>
          </a:effectLst>
        </p:spPr>
      </p:pic>
    </p:spTree>
    <p:extLst>
      <p:ext uri="{BB962C8B-B14F-4D97-AF65-F5344CB8AC3E}">
        <p14:creationId xmlns:p14="http://schemas.microsoft.com/office/powerpoint/2010/main" val="1444331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5EB6-BDC1-35DD-4DCD-0134775790E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F86604-B116-E224-1400-0F7CC483D0A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87A1825-1E95-2C89-EA79-ECBF68E2F92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a:t>
            </a:r>
          </a:p>
        </p:txBody>
      </p:sp>
      <p:sp>
        <p:nvSpPr>
          <p:cNvPr id="5" name="TextBox 4">
            <a:extLst>
              <a:ext uri="{FF2B5EF4-FFF2-40B4-BE49-F238E27FC236}">
                <a16:creationId xmlns:a16="http://schemas.microsoft.com/office/drawing/2014/main" id="{F7DEDC44-28B6-6CC0-B153-C36E9E37449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6" name="Rectangle: Rounded Corners 5">
            <a:extLst>
              <a:ext uri="{FF2B5EF4-FFF2-40B4-BE49-F238E27FC236}">
                <a16:creationId xmlns:a16="http://schemas.microsoft.com/office/drawing/2014/main" id="{128F4A03-7258-0D18-543E-4BB8F61B94B3}"/>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2E5CC4-BFB5-BB56-7C9B-1B6DB836D759}"/>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A cat looking at a fish&#10;&#10;AI-generated content may be incorrect.">
            <a:extLst>
              <a:ext uri="{FF2B5EF4-FFF2-40B4-BE49-F238E27FC236}">
                <a16:creationId xmlns:a16="http://schemas.microsoft.com/office/drawing/2014/main" id="{16902CD2-DF1F-D3FC-39B1-362E5307A2C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888272" y="454649"/>
            <a:ext cx="4122485" cy="5334206"/>
          </a:xfrm>
          <a:prstGeom prst="rect">
            <a:avLst/>
          </a:prstGeom>
          <a:ln>
            <a:solidFill>
              <a:schemeClr val="tx1"/>
            </a:solidFill>
          </a:ln>
        </p:spPr>
      </p:pic>
      <p:pic>
        <p:nvPicPr>
          <p:cNvPr id="11" name="Picture 10" descr="A picture containing text, bird&#10;&#10;AI-generated content may be incorrect.">
            <a:extLst>
              <a:ext uri="{FF2B5EF4-FFF2-40B4-BE49-F238E27FC236}">
                <a16:creationId xmlns:a16="http://schemas.microsoft.com/office/drawing/2014/main" id="{7C7239DC-DD68-30BB-B219-940A7DE7524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81840" y="454649"/>
            <a:ext cx="4121887" cy="5334206"/>
          </a:xfrm>
          <a:prstGeom prst="rect">
            <a:avLst/>
          </a:prstGeom>
          <a:ln>
            <a:solidFill>
              <a:schemeClr val="tx1"/>
            </a:solidFill>
          </a:ln>
        </p:spPr>
      </p:pic>
    </p:spTree>
    <p:extLst>
      <p:ext uri="{BB962C8B-B14F-4D97-AF65-F5344CB8AC3E}">
        <p14:creationId xmlns:p14="http://schemas.microsoft.com/office/powerpoint/2010/main" val="4271429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A1DDB-EFFB-CAD8-FBE9-472CEBAAAAD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55E89D4-9582-3D48-79AA-490DE57429E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1AABAB8-718D-314E-3BE3-AF39A09892F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30</a:t>
            </a:r>
          </a:p>
        </p:txBody>
      </p:sp>
      <p:sp>
        <p:nvSpPr>
          <p:cNvPr id="5" name="TextBox 4">
            <a:extLst>
              <a:ext uri="{FF2B5EF4-FFF2-40B4-BE49-F238E27FC236}">
                <a16:creationId xmlns:a16="http://schemas.microsoft.com/office/drawing/2014/main" id="{3FD969AB-7553-6168-B0A6-59F68DF924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Explain</a:t>
            </a:r>
          </a:p>
        </p:txBody>
      </p:sp>
      <p:sp>
        <p:nvSpPr>
          <p:cNvPr id="6" name="Rectangle: Rounded Corners 5">
            <a:extLst>
              <a:ext uri="{FF2B5EF4-FFF2-40B4-BE49-F238E27FC236}">
                <a16:creationId xmlns:a16="http://schemas.microsoft.com/office/drawing/2014/main" id="{ADCD50D2-D3E3-8376-DF0C-167C3EC6ACB1}"/>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21FD4A6-D71B-D1BC-27CC-1FB60397065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436DE7ED-77E4-9393-39F4-50F041800844}"/>
              </a:ext>
            </a:extLst>
          </p:cNvPr>
          <p:cNvSpPr txBox="1"/>
          <p:nvPr/>
        </p:nvSpPr>
        <p:spPr>
          <a:xfrm>
            <a:off x="1182038" y="1594215"/>
            <a:ext cx="9827923" cy="3046988"/>
          </a:xfrm>
          <a:prstGeom prst="rect">
            <a:avLst/>
          </a:prstGeom>
          <a:noFill/>
        </p:spPr>
        <p:txBody>
          <a:bodyPr wrap="square">
            <a:spAutoFit/>
          </a:bodyPr>
          <a:lstStyle/>
          <a:p>
            <a:pPr algn="ctr"/>
            <a:r>
              <a:rPr lang="en-US" sz="4800">
                <a:latin typeface="Avenir Next LT Pro" panose="020B0504020202020204" pitchFamily="34" charset="0"/>
              </a:rPr>
              <a:t>What scenarios could we come up with to notify everyone in the class to do something, like getting quiet to listen to the teacher.</a:t>
            </a:r>
            <a:endParaRPr lang="en-US" sz="4800"/>
          </a:p>
        </p:txBody>
      </p:sp>
    </p:spTree>
    <p:extLst>
      <p:ext uri="{BB962C8B-B14F-4D97-AF65-F5344CB8AC3E}">
        <p14:creationId xmlns:p14="http://schemas.microsoft.com/office/powerpoint/2010/main" val="3816871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DA316-309C-1E95-0AC0-4CD429EFFB4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CC182AB-ABBB-82B7-CABC-FD6D15C6CC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B1B0587-A9F6-70E5-A118-95EDC0464992}"/>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31</a:t>
            </a:r>
          </a:p>
        </p:txBody>
      </p:sp>
      <p:sp>
        <p:nvSpPr>
          <p:cNvPr id="5" name="TextBox 4">
            <a:extLst>
              <a:ext uri="{FF2B5EF4-FFF2-40B4-BE49-F238E27FC236}">
                <a16:creationId xmlns:a16="http://schemas.microsoft.com/office/drawing/2014/main" id="{F95BCD78-5115-52B5-DF79-9B0D81899083}"/>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6E9D333E-31E0-11F5-3275-34F30AEA46FD}"/>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7BA114-7E1E-AF91-0148-9101340A8886}"/>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018A85F2-50EE-5483-D832-619D16E85358}"/>
              </a:ext>
            </a:extLst>
          </p:cNvPr>
          <p:cNvSpPr txBox="1"/>
          <p:nvPr/>
        </p:nvSpPr>
        <p:spPr>
          <a:xfrm>
            <a:off x="1182038" y="925999"/>
            <a:ext cx="9827923" cy="4524315"/>
          </a:xfrm>
          <a:prstGeom prst="rect">
            <a:avLst/>
          </a:prstGeom>
          <a:noFill/>
        </p:spPr>
        <p:txBody>
          <a:bodyPr wrap="square">
            <a:spAutoFit/>
          </a:bodyPr>
          <a:lstStyle/>
          <a:p>
            <a:pPr algn="ctr"/>
            <a:r>
              <a:rPr lang="en-US" sz="4800">
                <a:latin typeface="Avenir Next LT Pro" panose="020B0504020202020204" pitchFamily="34" charset="0"/>
              </a:rPr>
              <a:t>With your partner use light and sound to create a secret code to send a message. Create three different messages that you can use, and have your partner identify the messages.</a:t>
            </a:r>
            <a:endParaRPr lang="en-US" sz="4800"/>
          </a:p>
        </p:txBody>
      </p:sp>
    </p:spTree>
    <p:extLst>
      <p:ext uri="{BB962C8B-B14F-4D97-AF65-F5344CB8AC3E}">
        <p14:creationId xmlns:p14="http://schemas.microsoft.com/office/powerpoint/2010/main" val="954127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43004-6A08-486F-D496-8CA0E2C6199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F769648-E9B7-C92C-DA39-EA70F5AEDC04}"/>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F3C5500E-AECC-5659-85D1-CD1D39E8C69F}"/>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32</a:t>
            </a:r>
          </a:p>
        </p:txBody>
      </p:sp>
      <p:sp>
        <p:nvSpPr>
          <p:cNvPr id="5" name="TextBox 4">
            <a:extLst>
              <a:ext uri="{FF2B5EF4-FFF2-40B4-BE49-F238E27FC236}">
                <a16:creationId xmlns:a16="http://schemas.microsoft.com/office/drawing/2014/main" id="{EEFEE249-A997-4847-AFEC-57F6A04C63E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CCCB2947-6335-4F36-9E7E-2AADB371E9CF}"/>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E5A393-CCB9-4F68-7634-154E783B0C2D}"/>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532DEF4E-D5F9-474A-7DE5-73B7E929A3A0}"/>
              </a:ext>
            </a:extLst>
          </p:cNvPr>
          <p:cNvSpPr txBox="1"/>
          <p:nvPr/>
        </p:nvSpPr>
        <p:spPr>
          <a:xfrm>
            <a:off x="1182038" y="2225471"/>
            <a:ext cx="9827923" cy="1569660"/>
          </a:xfrm>
          <a:prstGeom prst="rect">
            <a:avLst/>
          </a:prstGeom>
          <a:noFill/>
        </p:spPr>
        <p:txBody>
          <a:bodyPr wrap="square">
            <a:spAutoFit/>
          </a:bodyPr>
          <a:lstStyle/>
          <a:p>
            <a:pPr algn="ctr"/>
            <a:r>
              <a:rPr lang="en-US" sz="4800">
                <a:latin typeface="Avenir Next LT Pro" panose="020B0504020202020204" pitchFamily="34" charset="0"/>
              </a:rPr>
              <a:t>What three coded messages are you sending to your partner?</a:t>
            </a:r>
            <a:endParaRPr lang="en-US" sz="4800"/>
          </a:p>
        </p:txBody>
      </p:sp>
    </p:spTree>
    <p:extLst>
      <p:ext uri="{BB962C8B-B14F-4D97-AF65-F5344CB8AC3E}">
        <p14:creationId xmlns:p14="http://schemas.microsoft.com/office/powerpoint/2010/main" val="4038480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15B0B-6B36-9AE4-A25B-34CE77A7E9F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399C054-343C-778A-752C-9A8C204FDEC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748B5E9-1B6A-3754-972E-16FAB3CBBBAD}"/>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33</a:t>
            </a:r>
          </a:p>
        </p:txBody>
      </p:sp>
      <p:sp>
        <p:nvSpPr>
          <p:cNvPr id="5" name="TextBox 4">
            <a:extLst>
              <a:ext uri="{FF2B5EF4-FFF2-40B4-BE49-F238E27FC236}">
                <a16:creationId xmlns:a16="http://schemas.microsoft.com/office/drawing/2014/main" id="{1CA8B173-90E7-E267-B6F6-8AEA685BEF0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2E596C34-600D-01AE-43B2-7D292ED1CBBA}"/>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062C903-5FD4-A1AF-409F-B0589D414D3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870D778A-CCDE-194C-9ECC-3EB9E320AE37}"/>
              </a:ext>
            </a:extLst>
          </p:cNvPr>
          <p:cNvSpPr txBox="1"/>
          <p:nvPr/>
        </p:nvSpPr>
        <p:spPr>
          <a:xfrm>
            <a:off x="1182038" y="1838054"/>
            <a:ext cx="9827923" cy="2308324"/>
          </a:xfrm>
          <a:prstGeom prst="rect">
            <a:avLst/>
          </a:prstGeom>
          <a:noFill/>
        </p:spPr>
        <p:txBody>
          <a:bodyPr wrap="square">
            <a:spAutoFit/>
          </a:bodyPr>
          <a:lstStyle/>
          <a:p>
            <a:pPr algn="ctr"/>
            <a:r>
              <a:rPr lang="en-US" sz="4800">
                <a:latin typeface="Avenir Next LT Pro" panose="020B0504020202020204" pitchFamily="34" charset="0"/>
              </a:rPr>
              <a:t>Are you going to use light or sound, or even body language, to communicate your message?</a:t>
            </a:r>
            <a:endParaRPr lang="en-US" sz="4800"/>
          </a:p>
        </p:txBody>
      </p:sp>
    </p:spTree>
    <p:extLst>
      <p:ext uri="{BB962C8B-B14F-4D97-AF65-F5344CB8AC3E}">
        <p14:creationId xmlns:p14="http://schemas.microsoft.com/office/powerpoint/2010/main" val="18271365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E1C4-320D-A133-6F08-F97A7793591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9408B3F-7E7B-C200-307B-0641BBFCB7CA}"/>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F1662AB-54FE-76E5-2114-5193D3D7B36B}"/>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34</a:t>
            </a:r>
          </a:p>
        </p:txBody>
      </p:sp>
      <p:sp>
        <p:nvSpPr>
          <p:cNvPr id="5" name="TextBox 4">
            <a:extLst>
              <a:ext uri="{FF2B5EF4-FFF2-40B4-BE49-F238E27FC236}">
                <a16:creationId xmlns:a16="http://schemas.microsoft.com/office/drawing/2014/main" id="{AEB0F107-5C77-F382-2F97-FB4C9FBAEEF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FD690CEC-4514-58C4-8ECE-A47A1C0CB12A}"/>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3D94D55-BF6B-610D-80C0-072FF16362C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082893FA-D126-9E6D-C71F-5392AF23D385}"/>
              </a:ext>
            </a:extLst>
          </p:cNvPr>
          <p:cNvSpPr txBox="1"/>
          <p:nvPr/>
        </p:nvSpPr>
        <p:spPr>
          <a:xfrm>
            <a:off x="1182038" y="1957630"/>
            <a:ext cx="9827923" cy="2308324"/>
          </a:xfrm>
          <a:prstGeom prst="rect">
            <a:avLst/>
          </a:prstGeom>
          <a:noFill/>
        </p:spPr>
        <p:txBody>
          <a:bodyPr wrap="square">
            <a:spAutoFit/>
          </a:bodyPr>
          <a:lstStyle/>
          <a:p>
            <a:pPr algn="ctr"/>
            <a:r>
              <a:rPr lang="en-US" sz="4800">
                <a:latin typeface="Avenir Next LT Pro" panose="020B0504020202020204" pitchFamily="34" charset="0"/>
              </a:rPr>
              <a:t>Are there other codes that you would want to create to communicate more?</a:t>
            </a:r>
            <a:endParaRPr lang="en-US" sz="4800"/>
          </a:p>
        </p:txBody>
      </p:sp>
    </p:spTree>
    <p:extLst>
      <p:ext uri="{BB962C8B-B14F-4D97-AF65-F5344CB8AC3E}">
        <p14:creationId xmlns:p14="http://schemas.microsoft.com/office/powerpoint/2010/main" val="2748626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E61CE-B979-22E7-844B-46F1DB02C96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767143C-C6CF-B911-9B92-CF297E191E79}"/>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C812B024-D176-D0DD-16D1-723AD0BE01F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35</a:t>
            </a:r>
          </a:p>
        </p:txBody>
      </p:sp>
      <p:sp>
        <p:nvSpPr>
          <p:cNvPr id="5" name="TextBox 4">
            <a:extLst>
              <a:ext uri="{FF2B5EF4-FFF2-40B4-BE49-F238E27FC236}">
                <a16:creationId xmlns:a16="http://schemas.microsoft.com/office/drawing/2014/main" id="{451B93BA-DED5-65A4-EF83-F9F8CE9BE76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77CFFF1C-0CCA-0AFE-4A65-61E3BC666DE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005418-69D8-4A7F-DBF3-4DA3BB2DFC3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8CD3330A-97B4-F7CC-473F-278CBA5B4683}"/>
              </a:ext>
            </a:extLst>
          </p:cNvPr>
          <p:cNvSpPr txBox="1"/>
          <p:nvPr/>
        </p:nvSpPr>
        <p:spPr>
          <a:xfrm>
            <a:off x="1182038" y="2598003"/>
            <a:ext cx="9827923" cy="830997"/>
          </a:xfrm>
          <a:prstGeom prst="rect">
            <a:avLst/>
          </a:prstGeom>
          <a:noFill/>
        </p:spPr>
        <p:txBody>
          <a:bodyPr wrap="square">
            <a:spAutoFit/>
          </a:bodyPr>
          <a:lstStyle/>
          <a:p>
            <a:pPr algn="ctr"/>
            <a:r>
              <a:rPr lang="en-US" sz="4800" b="1">
                <a:latin typeface="Avenir Next LT Pro" panose="020B0504020202020204" pitchFamily="34" charset="0"/>
              </a:rPr>
              <a:t>Go Outside!</a:t>
            </a:r>
            <a:endParaRPr lang="en-US" sz="4800" b="1"/>
          </a:p>
        </p:txBody>
      </p:sp>
    </p:spTree>
    <p:extLst>
      <p:ext uri="{BB962C8B-B14F-4D97-AF65-F5344CB8AC3E}">
        <p14:creationId xmlns:p14="http://schemas.microsoft.com/office/powerpoint/2010/main" val="1735243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88539-8C26-899A-6965-4CAFE7B41A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C75152F-ECE4-B767-DEA0-C48CFE7111D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A37B9D54-F444-51DB-51C0-9F663351BB76}"/>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36</a:t>
            </a:r>
          </a:p>
        </p:txBody>
      </p:sp>
      <p:sp>
        <p:nvSpPr>
          <p:cNvPr id="5" name="TextBox 4">
            <a:extLst>
              <a:ext uri="{FF2B5EF4-FFF2-40B4-BE49-F238E27FC236}">
                <a16:creationId xmlns:a16="http://schemas.microsoft.com/office/drawing/2014/main" id="{C0364A46-E2C3-5FEC-1486-4CFCDF4D95F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50BB59E3-489B-FF34-33C1-008C96D40684}"/>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AD276BE-ECA7-172E-4B1C-8AE36EE601D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grpSp>
        <p:nvGrpSpPr>
          <p:cNvPr id="10" name="Group 9">
            <a:extLst>
              <a:ext uri="{FF2B5EF4-FFF2-40B4-BE49-F238E27FC236}">
                <a16:creationId xmlns:a16="http://schemas.microsoft.com/office/drawing/2014/main" id="{4E60563F-6122-76DF-238D-D831ECB51DC1}"/>
              </a:ext>
            </a:extLst>
          </p:cNvPr>
          <p:cNvGrpSpPr/>
          <p:nvPr/>
        </p:nvGrpSpPr>
        <p:grpSpPr>
          <a:xfrm>
            <a:off x="1470728" y="1594215"/>
            <a:ext cx="9250544" cy="3046988"/>
            <a:chOff x="1135591" y="1594215"/>
            <a:chExt cx="9250544" cy="3046988"/>
          </a:xfrm>
        </p:grpSpPr>
        <p:sp>
          <p:nvSpPr>
            <p:cNvPr id="7" name="TextBox 6">
              <a:extLst>
                <a:ext uri="{FF2B5EF4-FFF2-40B4-BE49-F238E27FC236}">
                  <a16:creationId xmlns:a16="http://schemas.microsoft.com/office/drawing/2014/main" id="{0666B470-7DDF-4E93-4F04-B3A30149D6C9}"/>
                </a:ext>
              </a:extLst>
            </p:cNvPr>
            <p:cNvSpPr txBox="1"/>
            <p:nvPr/>
          </p:nvSpPr>
          <p:spPr>
            <a:xfrm>
              <a:off x="1135591" y="1594215"/>
              <a:ext cx="6086270" cy="3046988"/>
            </a:xfrm>
            <a:prstGeom prst="rect">
              <a:avLst/>
            </a:prstGeom>
            <a:noFill/>
          </p:spPr>
          <p:txBody>
            <a:bodyPr wrap="square">
              <a:spAutoFit/>
            </a:bodyPr>
            <a:lstStyle/>
            <a:p>
              <a:pPr algn="ctr"/>
              <a:r>
                <a:rPr lang="en-US" sz="4800">
                  <a:latin typeface="Avenir Next LT Pro" panose="020B0504020202020204" pitchFamily="34" charset="0"/>
                </a:rPr>
                <a:t>Make a list of important words or ideas that need to be communicated.</a:t>
              </a:r>
              <a:endParaRPr lang="en-US" sz="4800"/>
            </a:p>
          </p:txBody>
        </p:sp>
        <p:pic>
          <p:nvPicPr>
            <p:cNvPr id="8" name="Graphic 7" descr="List outline">
              <a:extLst>
                <a:ext uri="{FF2B5EF4-FFF2-40B4-BE49-F238E27FC236}">
                  <a16:creationId xmlns:a16="http://schemas.microsoft.com/office/drawing/2014/main" id="{CE7486E1-7C75-265A-3697-88AB27E530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7642" y="1594215"/>
              <a:ext cx="2778493" cy="2778493"/>
            </a:xfrm>
            <a:prstGeom prst="rect">
              <a:avLst/>
            </a:prstGeom>
          </p:spPr>
        </p:pic>
      </p:grpSp>
    </p:spTree>
    <p:extLst>
      <p:ext uri="{BB962C8B-B14F-4D97-AF65-F5344CB8AC3E}">
        <p14:creationId xmlns:p14="http://schemas.microsoft.com/office/powerpoint/2010/main" val="1946947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9457-F120-2CE6-3BD7-8FC7B0A35D4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B85E5CB-9107-8D94-F82D-7C595F4EC643}"/>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22F1CCC-8318-D185-0F8D-028BBA8A0AC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37</a:t>
            </a:r>
          </a:p>
        </p:txBody>
      </p:sp>
      <p:sp>
        <p:nvSpPr>
          <p:cNvPr id="5" name="TextBox 4">
            <a:extLst>
              <a:ext uri="{FF2B5EF4-FFF2-40B4-BE49-F238E27FC236}">
                <a16:creationId xmlns:a16="http://schemas.microsoft.com/office/drawing/2014/main" id="{C7E7AC06-A52F-D0B0-FE2D-F83E15A10567}"/>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F898CBE2-2D28-8256-996C-08BE350EAFFE}"/>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EB1AACF-B91F-D675-76F3-744C153B11BA}"/>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482E13E5-E385-2171-FD7A-5493B64A37F9}"/>
              </a:ext>
            </a:extLst>
          </p:cNvPr>
          <p:cNvSpPr txBox="1"/>
          <p:nvPr/>
        </p:nvSpPr>
        <p:spPr>
          <a:xfrm>
            <a:off x="6380107" y="1229876"/>
            <a:ext cx="5293232" cy="3785652"/>
          </a:xfrm>
          <a:prstGeom prst="rect">
            <a:avLst/>
          </a:prstGeom>
          <a:noFill/>
        </p:spPr>
        <p:txBody>
          <a:bodyPr wrap="square">
            <a:spAutoFit/>
          </a:bodyPr>
          <a:lstStyle/>
          <a:p>
            <a:pPr algn="ctr"/>
            <a:r>
              <a:rPr lang="en-US" sz="4800">
                <a:latin typeface="Avenir Next LT Pro" panose="020B0504020202020204" pitchFamily="34" charset="0"/>
              </a:rPr>
              <a:t>What messages would animals use to communicate to one another?</a:t>
            </a:r>
            <a:endParaRPr lang="en-US" sz="4800"/>
          </a:p>
        </p:txBody>
      </p:sp>
      <p:pic>
        <p:nvPicPr>
          <p:cNvPr id="6146" name="Picture 2" descr="Northern&amp;#95;Cardinal&amp;#95;2320">
            <a:extLst>
              <a:ext uri="{FF2B5EF4-FFF2-40B4-BE49-F238E27FC236}">
                <a16:creationId xmlns:a16="http://schemas.microsoft.com/office/drawing/2014/main" id="{97BB7F27-76CE-71E5-8572-B4A8514DF6FD}"/>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0" y="0"/>
            <a:ext cx="5787189" cy="6245404"/>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0923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FE48-F1FE-0DDA-8283-2F615A065E3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CCADC73-54CF-6419-D67A-3F6CA86FD12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23643BC-E45F-F04C-84D2-2C4589D17CC8}"/>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38</a:t>
            </a:r>
          </a:p>
        </p:txBody>
      </p:sp>
      <p:sp>
        <p:nvSpPr>
          <p:cNvPr id="5" name="TextBox 4">
            <a:extLst>
              <a:ext uri="{FF2B5EF4-FFF2-40B4-BE49-F238E27FC236}">
                <a16:creationId xmlns:a16="http://schemas.microsoft.com/office/drawing/2014/main" id="{9919BD7A-8D4D-9B7B-BDB6-480E0CE8224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8E10B1F4-C544-F2F9-2AF2-FB435B641BBD}"/>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430025D-3D1C-3C38-2DF4-01CEF6F1D2A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93930359-E85A-2999-A7CA-C55591D1E022}"/>
              </a:ext>
            </a:extLst>
          </p:cNvPr>
          <p:cNvSpPr txBox="1"/>
          <p:nvPr/>
        </p:nvSpPr>
        <p:spPr>
          <a:xfrm>
            <a:off x="1233595" y="190780"/>
            <a:ext cx="2515119" cy="584775"/>
          </a:xfrm>
          <a:prstGeom prst="rect">
            <a:avLst/>
          </a:prstGeom>
          <a:noFill/>
        </p:spPr>
        <p:txBody>
          <a:bodyPr wrap="square">
            <a:spAutoFit/>
          </a:bodyPr>
          <a:lstStyle/>
          <a:p>
            <a:pPr algn="ctr"/>
            <a:r>
              <a:rPr lang="en-US" sz="3200" b="1">
                <a:latin typeface="Avenir Next LT Pro" panose="020B0504020202020204" pitchFamily="34" charset="0"/>
              </a:rPr>
              <a:t>Message</a:t>
            </a:r>
            <a:endParaRPr lang="en-US" sz="3200" b="1"/>
          </a:p>
        </p:txBody>
      </p:sp>
      <p:sp>
        <p:nvSpPr>
          <p:cNvPr id="3" name="TextBox 2">
            <a:extLst>
              <a:ext uri="{FF2B5EF4-FFF2-40B4-BE49-F238E27FC236}">
                <a16:creationId xmlns:a16="http://schemas.microsoft.com/office/drawing/2014/main" id="{52DEFF4B-1201-7791-DD7E-6FE9F12EA627}"/>
              </a:ext>
            </a:extLst>
          </p:cNvPr>
          <p:cNvSpPr txBox="1"/>
          <p:nvPr/>
        </p:nvSpPr>
        <p:spPr>
          <a:xfrm>
            <a:off x="6769557" y="190780"/>
            <a:ext cx="3757766" cy="584775"/>
          </a:xfrm>
          <a:prstGeom prst="rect">
            <a:avLst/>
          </a:prstGeom>
          <a:noFill/>
        </p:spPr>
        <p:txBody>
          <a:bodyPr wrap="square">
            <a:spAutoFit/>
          </a:bodyPr>
          <a:lstStyle/>
          <a:p>
            <a:pPr algn="ctr"/>
            <a:r>
              <a:rPr lang="en-US" sz="3200" b="1">
                <a:latin typeface="Avenir Next LT Pro" panose="020B0504020202020204" pitchFamily="34" charset="0"/>
              </a:rPr>
              <a:t>Animal Example</a:t>
            </a:r>
            <a:endParaRPr lang="en-US" sz="3200" b="1"/>
          </a:p>
        </p:txBody>
      </p:sp>
      <p:cxnSp>
        <p:nvCxnSpPr>
          <p:cNvPr id="10" name="Straight Connector 9">
            <a:extLst>
              <a:ext uri="{FF2B5EF4-FFF2-40B4-BE49-F238E27FC236}">
                <a16:creationId xmlns:a16="http://schemas.microsoft.com/office/drawing/2014/main" id="{4FFFB652-AC41-665D-212E-851B77CF5149}"/>
              </a:ext>
            </a:extLst>
          </p:cNvPr>
          <p:cNvCxnSpPr/>
          <p:nvPr/>
        </p:nvCxnSpPr>
        <p:spPr>
          <a:xfrm>
            <a:off x="4747846" y="245372"/>
            <a:ext cx="0" cy="568569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F2EB461-1367-A7C8-463D-9E67F1E94127}"/>
              </a:ext>
            </a:extLst>
          </p:cNvPr>
          <p:cNvCxnSpPr>
            <a:cxnSpLocks/>
          </p:cNvCxnSpPr>
          <p:nvPr/>
        </p:nvCxnSpPr>
        <p:spPr>
          <a:xfrm>
            <a:off x="337306" y="844062"/>
            <a:ext cx="1152093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2586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00818-C587-6A85-B7D2-3E098DA8FB6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4F1691-6679-90EA-C47E-04114BBD595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0EBBC735-21E7-DF87-1CCA-3999323967B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39</a:t>
            </a:r>
          </a:p>
        </p:txBody>
      </p:sp>
      <p:sp>
        <p:nvSpPr>
          <p:cNvPr id="5" name="TextBox 4">
            <a:extLst>
              <a:ext uri="{FF2B5EF4-FFF2-40B4-BE49-F238E27FC236}">
                <a16:creationId xmlns:a16="http://schemas.microsoft.com/office/drawing/2014/main" id="{A96F4F3C-3914-7E41-3A42-08C4532B83B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17A22A2B-3731-846F-8448-728514076D32}"/>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F72AF63-0826-F424-9881-98B1B5386230}"/>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4739E833-5130-2269-1B7E-B4B49BC36EA2}"/>
              </a:ext>
            </a:extLst>
          </p:cNvPr>
          <p:cNvSpPr txBox="1"/>
          <p:nvPr/>
        </p:nvSpPr>
        <p:spPr>
          <a:xfrm>
            <a:off x="4975927" y="1728679"/>
            <a:ext cx="6969887" cy="3046988"/>
          </a:xfrm>
          <a:prstGeom prst="rect">
            <a:avLst/>
          </a:prstGeom>
          <a:noFill/>
        </p:spPr>
        <p:txBody>
          <a:bodyPr wrap="square">
            <a:spAutoFit/>
          </a:bodyPr>
          <a:lstStyle/>
          <a:p>
            <a:pPr algn="ctr"/>
            <a:r>
              <a:rPr lang="en-US" sz="4800">
                <a:latin typeface="Avenir Next LT Pro" panose="020B0504020202020204" pitchFamily="34" charset="0"/>
              </a:rPr>
              <a:t>Pick one example from the board, then write the message and draw the animal behavior.</a:t>
            </a:r>
            <a:endParaRPr lang="en-US" sz="4800"/>
          </a:p>
        </p:txBody>
      </p:sp>
      <p:pic>
        <p:nvPicPr>
          <p:cNvPr id="8" name="Picture 7" descr="Text&#10;&#10;AI-generated content may be incorrect.">
            <a:extLst>
              <a:ext uri="{FF2B5EF4-FFF2-40B4-BE49-F238E27FC236}">
                <a16:creationId xmlns:a16="http://schemas.microsoft.com/office/drawing/2014/main" id="{267B4F28-0700-3CD4-8855-DD79FD49A4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05965" y="106886"/>
            <a:ext cx="4665327" cy="6037482"/>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91EF5A2C-5854-AFC1-D12A-C1277D0FCCE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134626" y="68266"/>
            <a:ext cx="950409" cy="1293930"/>
          </a:xfrm>
          <a:prstGeom prst="rect">
            <a:avLst/>
          </a:prstGeom>
        </p:spPr>
      </p:pic>
    </p:spTree>
    <p:extLst>
      <p:ext uri="{BB962C8B-B14F-4D97-AF65-F5344CB8AC3E}">
        <p14:creationId xmlns:p14="http://schemas.microsoft.com/office/powerpoint/2010/main" val="353675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C5B59-A6FD-23F1-0A61-9A2D2FC20AD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51F15B6-4FFB-DAF1-EC66-0CE7F941E43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932A8A16-6D01-240E-26D0-5F0F51AE21A1}"/>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a:t>
            </a:r>
          </a:p>
        </p:txBody>
      </p:sp>
      <p:sp>
        <p:nvSpPr>
          <p:cNvPr id="5" name="TextBox 4">
            <a:extLst>
              <a:ext uri="{FF2B5EF4-FFF2-40B4-BE49-F238E27FC236}">
                <a16:creationId xmlns:a16="http://schemas.microsoft.com/office/drawing/2014/main" id="{B988C284-0A4A-A018-F97F-D7DB0275550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12" name="TextBox 11">
            <a:extLst>
              <a:ext uri="{FF2B5EF4-FFF2-40B4-BE49-F238E27FC236}">
                <a16:creationId xmlns:a16="http://schemas.microsoft.com/office/drawing/2014/main" id="{EDD3AEBB-9EA0-F048-3A33-07F6884B5277}"/>
              </a:ext>
            </a:extLst>
          </p:cNvPr>
          <p:cNvSpPr txBox="1"/>
          <p:nvPr/>
        </p:nvSpPr>
        <p:spPr>
          <a:xfrm>
            <a:off x="4178726" y="2331134"/>
            <a:ext cx="7782740" cy="1569660"/>
          </a:xfrm>
          <a:prstGeom prst="rect">
            <a:avLst/>
          </a:prstGeom>
          <a:noFill/>
        </p:spPr>
        <p:txBody>
          <a:bodyPr wrap="square">
            <a:spAutoFit/>
          </a:bodyPr>
          <a:lstStyle/>
          <a:p>
            <a:pPr algn="ctr"/>
            <a:r>
              <a:rPr lang="en-US" sz="4800">
                <a:latin typeface="Avenir Next LT Pro" panose="020B0504020202020204" pitchFamily="34" charset="0"/>
              </a:rPr>
              <a:t>What do all those animals have in </a:t>
            </a:r>
            <a:r>
              <a:rPr lang="en-US" sz="4800" b="1">
                <a:latin typeface="Avenir Next LT Pro" panose="020B0504020202020204" pitchFamily="34" charset="0"/>
              </a:rPr>
              <a:t>common</a:t>
            </a:r>
            <a:r>
              <a:rPr lang="en-US" sz="4800">
                <a:latin typeface="Avenir Next LT Pro" panose="020B0504020202020204" pitchFamily="34" charset="0"/>
              </a:rPr>
              <a:t>?</a:t>
            </a:r>
          </a:p>
        </p:txBody>
      </p:sp>
      <p:sp>
        <p:nvSpPr>
          <p:cNvPr id="6" name="Rectangle: Rounded Corners 5">
            <a:extLst>
              <a:ext uri="{FF2B5EF4-FFF2-40B4-BE49-F238E27FC236}">
                <a16:creationId xmlns:a16="http://schemas.microsoft.com/office/drawing/2014/main" id="{D24A5C93-C091-5E60-2A8F-0AF16ADB6515}"/>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7192FA-5330-BBAE-454E-22653D952B0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2050" name="Picture 2" descr="Bobcat&amp;#95;0094-byn082323.dng">
            <a:extLst>
              <a:ext uri="{FF2B5EF4-FFF2-40B4-BE49-F238E27FC236}">
                <a16:creationId xmlns:a16="http://schemas.microsoft.com/office/drawing/2014/main" id="{E289F7D5-30E7-0F21-E715-87C7ED8EE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7064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4B74E-7F63-079B-C039-B2422265025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8EF19B5-2D25-EA33-3EE8-283E27FD9097}"/>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89BE0BB4-3E6E-32F1-12F9-823A6A677E6C}"/>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40</a:t>
            </a:r>
          </a:p>
        </p:txBody>
      </p:sp>
      <p:sp>
        <p:nvSpPr>
          <p:cNvPr id="5" name="TextBox 4">
            <a:extLst>
              <a:ext uri="{FF2B5EF4-FFF2-40B4-BE49-F238E27FC236}">
                <a16:creationId xmlns:a16="http://schemas.microsoft.com/office/drawing/2014/main" id="{AA7F60CF-70CE-C442-D4FB-D50FAE2F82F9}"/>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Elaborate</a:t>
            </a:r>
          </a:p>
        </p:txBody>
      </p:sp>
      <p:sp>
        <p:nvSpPr>
          <p:cNvPr id="6" name="Rectangle: Rounded Corners 5">
            <a:extLst>
              <a:ext uri="{FF2B5EF4-FFF2-40B4-BE49-F238E27FC236}">
                <a16:creationId xmlns:a16="http://schemas.microsoft.com/office/drawing/2014/main" id="{0F909E5E-7B39-97A2-03CB-DA7470F1095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603EB85-72D9-29B7-F524-CA24BA581084}"/>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B0C886F6-9661-884A-A80E-CFBBC3C639EC}"/>
              </a:ext>
            </a:extLst>
          </p:cNvPr>
          <p:cNvSpPr txBox="1"/>
          <p:nvPr/>
        </p:nvSpPr>
        <p:spPr>
          <a:xfrm>
            <a:off x="585719" y="1199407"/>
            <a:ext cx="6969887" cy="3046988"/>
          </a:xfrm>
          <a:prstGeom prst="rect">
            <a:avLst/>
          </a:prstGeom>
          <a:noFill/>
        </p:spPr>
        <p:txBody>
          <a:bodyPr wrap="square" lIns="91440" tIns="45720" rIns="91440" bIns="45720" anchor="t">
            <a:spAutoFit/>
          </a:bodyPr>
          <a:lstStyle/>
          <a:p>
            <a:pPr algn="ctr"/>
            <a:r>
              <a:rPr lang="en-US" sz="4800">
                <a:latin typeface="Avenir Next LT Pro"/>
              </a:rPr>
              <a:t>What is this animal using to communicate? </a:t>
            </a:r>
          </a:p>
          <a:p>
            <a:pPr algn="ctr"/>
            <a:endParaRPr lang="en-US" sz="4800" b="1">
              <a:latin typeface="Avenir Next LT Pro"/>
            </a:endParaRPr>
          </a:p>
          <a:p>
            <a:pPr algn="ctr"/>
            <a:r>
              <a:rPr lang="en-US" sz="4800" b="1">
                <a:latin typeface="Avenir Next LT Pro"/>
              </a:rPr>
              <a:t>Body </a:t>
            </a:r>
            <a:r>
              <a:rPr lang="en-US" sz="4800">
                <a:latin typeface="Avenir Next LT Pro"/>
              </a:rPr>
              <a:t>or </a:t>
            </a:r>
            <a:r>
              <a:rPr lang="en-US" sz="4800" b="1">
                <a:latin typeface="Avenir Next LT Pro"/>
              </a:rPr>
              <a:t>sound</a:t>
            </a:r>
            <a:r>
              <a:rPr lang="en-US" sz="4800">
                <a:latin typeface="Avenir Next LT Pro"/>
              </a:rPr>
              <a:t>?</a:t>
            </a:r>
            <a:endParaRPr lang="en-US" sz="4800">
              <a:latin typeface="Aptos" panose="02110004020202020204"/>
            </a:endParaRPr>
          </a:p>
        </p:txBody>
      </p:sp>
      <p:pic>
        <p:nvPicPr>
          <p:cNvPr id="7170" name="Picture 2" descr="Skunk&amp;#95;0066-byn082323.dng">
            <a:extLst>
              <a:ext uri="{FF2B5EF4-FFF2-40B4-BE49-F238E27FC236}">
                <a16:creationId xmlns:a16="http://schemas.microsoft.com/office/drawing/2014/main" id="{0FBB22B1-CDAD-4045-C508-80249965D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66" y="0"/>
            <a:ext cx="4151734"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187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44321-B4FB-5E9C-AC8C-3CEAD5C818C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7A1977-ECC6-56CE-D7CC-2F2B7917B46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682F6017-0530-69E7-908A-83C336BF7155}"/>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41</a:t>
            </a:r>
          </a:p>
        </p:txBody>
      </p:sp>
      <p:sp>
        <p:nvSpPr>
          <p:cNvPr id="5" name="TextBox 4">
            <a:extLst>
              <a:ext uri="{FF2B5EF4-FFF2-40B4-BE49-F238E27FC236}">
                <a16:creationId xmlns:a16="http://schemas.microsoft.com/office/drawing/2014/main" id="{3046239A-D3F5-A3B2-3DDC-0BAD19759A1E}"/>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Evaluate</a:t>
            </a:r>
          </a:p>
        </p:txBody>
      </p:sp>
      <p:sp>
        <p:nvSpPr>
          <p:cNvPr id="6" name="Rectangle: Rounded Corners 5">
            <a:extLst>
              <a:ext uri="{FF2B5EF4-FFF2-40B4-BE49-F238E27FC236}">
                <a16:creationId xmlns:a16="http://schemas.microsoft.com/office/drawing/2014/main" id="{55EC9FB0-36D5-547F-9CFB-158AF4F503E4}"/>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B89B8B-5E7C-83E5-0B2B-EB259AD54B6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D6B211D8-3B6D-EFB9-B704-D069029923C2}"/>
              </a:ext>
            </a:extLst>
          </p:cNvPr>
          <p:cNvSpPr txBox="1"/>
          <p:nvPr/>
        </p:nvSpPr>
        <p:spPr>
          <a:xfrm>
            <a:off x="663824" y="1788217"/>
            <a:ext cx="6002650" cy="3046988"/>
          </a:xfrm>
          <a:prstGeom prst="rect">
            <a:avLst/>
          </a:prstGeom>
          <a:noFill/>
        </p:spPr>
        <p:txBody>
          <a:bodyPr wrap="square">
            <a:spAutoFit/>
          </a:bodyPr>
          <a:lstStyle/>
          <a:p>
            <a:pPr algn="ctr"/>
            <a:r>
              <a:rPr lang="en-US" sz="4800" b="1">
                <a:latin typeface="Avenir Next LT Pro" panose="020B0504020202020204" pitchFamily="34" charset="0"/>
              </a:rPr>
              <a:t>Guiding Question:</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How do animals communicate?</a:t>
            </a:r>
            <a:endParaRPr lang="en-US" sz="4800"/>
          </a:p>
        </p:txBody>
      </p:sp>
      <p:pic>
        <p:nvPicPr>
          <p:cNvPr id="8" name="Picture 7" descr="Text&#10;&#10;AI-generated content may be incorrect.">
            <a:extLst>
              <a:ext uri="{FF2B5EF4-FFF2-40B4-BE49-F238E27FC236}">
                <a16:creationId xmlns:a16="http://schemas.microsoft.com/office/drawing/2014/main" id="{37DD58A5-0789-C04D-053C-A2362C68D94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08985" y="85357"/>
            <a:ext cx="4697671" cy="6079340"/>
          </a:xfrm>
          <a:prstGeom prst="rect">
            <a:avLst/>
          </a:prstGeom>
          <a:ln>
            <a:solidFill>
              <a:schemeClr val="tx1"/>
            </a:solidFill>
          </a:ln>
        </p:spPr>
      </p:pic>
      <p:pic>
        <p:nvPicPr>
          <p:cNvPr id="10" name="Picture 9" descr="A picture containing text, silhouette&#10;&#10;AI-generated content may be incorrect.">
            <a:extLst>
              <a:ext uri="{FF2B5EF4-FFF2-40B4-BE49-F238E27FC236}">
                <a16:creationId xmlns:a16="http://schemas.microsoft.com/office/drawing/2014/main" id="{C846D780-A07C-5C72-759B-2E2A54960EA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85357"/>
            <a:ext cx="967027" cy="1356836"/>
          </a:xfrm>
          <a:prstGeom prst="rect">
            <a:avLst/>
          </a:prstGeom>
        </p:spPr>
      </p:pic>
    </p:spTree>
    <p:extLst>
      <p:ext uri="{BB962C8B-B14F-4D97-AF65-F5344CB8AC3E}">
        <p14:creationId xmlns:p14="http://schemas.microsoft.com/office/powerpoint/2010/main" val="1058906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EB19C-5FE0-367E-949B-99F415B3104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D75A1FD-359D-7EEF-99BF-0E44D9FB5221}"/>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E305A1A9-D024-B2EF-ADBD-9983380CEDC7}"/>
              </a:ext>
            </a:extLst>
          </p:cNvPr>
          <p:cNvSpPr txBox="1"/>
          <p:nvPr/>
        </p:nvSpPr>
        <p:spPr>
          <a:xfrm>
            <a:off x="11609831" y="6366393"/>
            <a:ext cx="496825"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42</a:t>
            </a:r>
          </a:p>
        </p:txBody>
      </p:sp>
      <p:sp>
        <p:nvSpPr>
          <p:cNvPr id="5" name="TextBox 4">
            <a:extLst>
              <a:ext uri="{FF2B5EF4-FFF2-40B4-BE49-F238E27FC236}">
                <a16:creationId xmlns:a16="http://schemas.microsoft.com/office/drawing/2014/main" id="{3DA61787-69BE-60CF-4C54-2140B633CD6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Evaluate</a:t>
            </a:r>
          </a:p>
        </p:txBody>
      </p:sp>
      <p:sp>
        <p:nvSpPr>
          <p:cNvPr id="6" name="Rectangle: Rounded Corners 5">
            <a:extLst>
              <a:ext uri="{FF2B5EF4-FFF2-40B4-BE49-F238E27FC236}">
                <a16:creationId xmlns:a16="http://schemas.microsoft.com/office/drawing/2014/main" id="{71916F92-16DD-16AA-7D4D-579101FCD1A8}"/>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1A723B6E-3A50-0F8E-E4E2-44D0C3A17CEB}"/>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90FC39DF-E3B7-6CB1-78ED-D1B792201122}"/>
              </a:ext>
            </a:extLst>
          </p:cNvPr>
          <p:cNvSpPr txBox="1"/>
          <p:nvPr/>
        </p:nvSpPr>
        <p:spPr>
          <a:xfrm>
            <a:off x="597409" y="2709528"/>
            <a:ext cx="6002650" cy="830997"/>
          </a:xfrm>
          <a:prstGeom prst="rect">
            <a:avLst/>
          </a:prstGeom>
          <a:noFill/>
        </p:spPr>
        <p:txBody>
          <a:bodyPr wrap="square">
            <a:spAutoFit/>
          </a:bodyPr>
          <a:lstStyle/>
          <a:p>
            <a:pPr algn="ctr"/>
            <a:r>
              <a:rPr lang="en-US" sz="4800" b="1">
                <a:latin typeface="Avenir Next LT Pro" panose="020B0504020202020204" pitchFamily="34" charset="0"/>
              </a:rPr>
              <a:t>Answers</a:t>
            </a:r>
          </a:p>
        </p:txBody>
      </p:sp>
      <p:pic>
        <p:nvPicPr>
          <p:cNvPr id="8" name="Picture 7" descr="Text&#10;&#10;AI-generated content may be incorrect.">
            <a:extLst>
              <a:ext uri="{FF2B5EF4-FFF2-40B4-BE49-F238E27FC236}">
                <a16:creationId xmlns:a16="http://schemas.microsoft.com/office/drawing/2014/main" id="{E76495BB-81AC-8031-A191-46B862FD075A}"/>
              </a:ext>
            </a:extLst>
          </p:cNvPr>
          <p:cNvPicPr>
            <a:picLocks noGrp="1" noRot="1" noChangeAspect="1" noMove="1" noResize="1" noEditPoints="1" noAdjustHandles="1" noChangeArrowheads="1" noChangeShapeType="1" noCrop="1"/>
          </p:cNvPicPr>
          <p:nvPr/>
        </p:nvPicPr>
        <p:blipFill>
          <a:blip r:embed="rId3" cstate="screen">
            <a:extLst>
              <a:ext uri="{28A0092B-C50C-407E-A947-70E740481C1C}">
                <a14:useLocalDpi xmlns:a14="http://schemas.microsoft.com/office/drawing/2010/main" val="0"/>
              </a:ext>
            </a:extLst>
          </a:blip>
          <a:stretch>
            <a:fillRect/>
          </a:stretch>
        </p:blipFill>
        <p:spPr>
          <a:xfrm>
            <a:off x="7408985" y="85357"/>
            <a:ext cx="4697671" cy="6079340"/>
          </a:xfrm>
          <a:prstGeom prst="rect">
            <a:avLst/>
          </a:prstGeom>
          <a:ln>
            <a:solidFill>
              <a:schemeClr val="tx1"/>
            </a:solidFill>
          </a:ln>
        </p:spPr>
      </p:pic>
      <p:sp>
        <p:nvSpPr>
          <p:cNvPr id="3" name="Oval 2">
            <a:extLst>
              <a:ext uri="{FF2B5EF4-FFF2-40B4-BE49-F238E27FC236}">
                <a16:creationId xmlns:a16="http://schemas.microsoft.com/office/drawing/2014/main" id="{B2618153-36D9-B4E2-96C6-C75611F57E4B}"/>
              </a:ext>
            </a:extLst>
          </p:cNvPr>
          <p:cNvSpPr/>
          <p:nvPr/>
        </p:nvSpPr>
        <p:spPr>
          <a:xfrm>
            <a:off x="9220200" y="1819275"/>
            <a:ext cx="1333500" cy="79057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4830AF3-B028-960A-8570-9232BA27AEE0}"/>
              </a:ext>
            </a:extLst>
          </p:cNvPr>
          <p:cNvSpPr txBox="1"/>
          <p:nvPr/>
        </p:nvSpPr>
        <p:spPr>
          <a:xfrm>
            <a:off x="10553700" y="3853935"/>
            <a:ext cx="60960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body</a:t>
            </a:r>
            <a:endParaRPr lang="en-US" sz="1400">
              <a:solidFill>
                <a:srgbClr val="FF0000"/>
              </a:solidFill>
            </a:endParaRPr>
          </a:p>
        </p:txBody>
      </p:sp>
      <p:sp>
        <p:nvSpPr>
          <p:cNvPr id="13" name="TextBox 12">
            <a:extLst>
              <a:ext uri="{FF2B5EF4-FFF2-40B4-BE49-F238E27FC236}">
                <a16:creationId xmlns:a16="http://schemas.microsoft.com/office/drawing/2014/main" id="{071AB042-CD16-BE32-26DE-D0E286206B3D}"/>
              </a:ext>
            </a:extLst>
          </p:cNvPr>
          <p:cNvSpPr txBox="1"/>
          <p:nvPr/>
        </p:nvSpPr>
        <p:spPr>
          <a:xfrm>
            <a:off x="10467975" y="4307886"/>
            <a:ext cx="78105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sound</a:t>
            </a:r>
            <a:endParaRPr lang="en-US" sz="1400">
              <a:solidFill>
                <a:srgbClr val="FF0000"/>
              </a:solidFill>
            </a:endParaRPr>
          </a:p>
        </p:txBody>
      </p:sp>
      <p:sp>
        <p:nvSpPr>
          <p:cNvPr id="14" name="TextBox 13">
            <a:extLst>
              <a:ext uri="{FF2B5EF4-FFF2-40B4-BE49-F238E27FC236}">
                <a16:creationId xmlns:a16="http://schemas.microsoft.com/office/drawing/2014/main" id="{AD357D2E-03E6-4635-F47F-CF39A7B9264D}"/>
              </a:ext>
            </a:extLst>
          </p:cNvPr>
          <p:cNvSpPr txBox="1"/>
          <p:nvPr/>
        </p:nvSpPr>
        <p:spPr>
          <a:xfrm>
            <a:off x="8439150" y="5098987"/>
            <a:ext cx="78105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sounds</a:t>
            </a:r>
            <a:endParaRPr lang="en-US" sz="1400">
              <a:solidFill>
                <a:srgbClr val="FF0000"/>
              </a:solidFill>
            </a:endParaRPr>
          </a:p>
        </p:txBody>
      </p:sp>
      <p:sp>
        <p:nvSpPr>
          <p:cNvPr id="15" name="TextBox 14">
            <a:extLst>
              <a:ext uri="{FF2B5EF4-FFF2-40B4-BE49-F238E27FC236}">
                <a16:creationId xmlns:a16="http://schemas.microsoft.com/office/drawing/2014/main" id="{E5DFEC88-AE7A-C64A-CF14-AA3F65ECA1FE}"/>
              </a:ext>
            </a:extLst>
          </p:cNvPr>
          <p:cNvSpPr txBox="1"/>
          <p:nvPr/>
        </p:nvSpPr>
        <p:spPr>
          <a:xfrm>
            <a:off x="8336671" y="4911483"/>
            <a:ext cx="1333499"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communicate</a:t>
            </a:r>
            <a:endParaRPr lang="en-US" sz="1400">
              <a:solidFill>
                <a:srgbClr val="FF0000"/>
              </a:solidFill>
            </a:endParaRPr>
          </a:p>
        </p:txBody>
      </p:sp>
      <p:sp>
        <p:nvSpPr>
          <p:cNvPr id="16" name="TextBox 15">
            <a:extLst>
              <a:ext uri="{FF2B5EF4-FFF2-40B4-BE49-F238E27FC236}">
                <a16:creationId xmlns:a16="http://schemas.microsoft.com/office/drawing/2014/main" id="{5A95AE93-5A75-05D2-8436-6D9D3F4CA5D8}"/>
              </a:ext>
            </a:extLst>
          </p:cNvPr>
          <p:cNvSpPr txBox="1"/>
          <p:nvPr/>
        </p:nvSpPr>
        <p:spPr>
          <a:xfrm>
            <a:off x="10553700" y="4911482"/>
            <a:ext cx="781050" cy="307777"/>
          </a:xfrm>
          <a:prstGeom prst="rect">
            <a:avLst/>
          </a:prstGeom>
          <a:noFill/>
        </p:spPr>
        <p:txBody>
          <a:bodyPr wrap="square">
            <a:spAutoFit/>
          </a:bodyPr>
          <a:lstStyle/>
          <a:p>
            <a:r>
              <a:rPr lang="en-US" sz="1400">
                <a:solidFill>
                  <a:srgbClr val="FF0000"/>
                </a:solidFill>
                <a:latin typeface="Avenir Next LT Pro" panose="020B0504020202020204" pitchFamily="34" charset="0"/>
              </a:rPr>
              <a:t>body</a:t>
            </a:r>
            <a:endParaRPr lang="en-US" sz="1400">
              <a:solidFill>
                <a:srgbClr val="FF0000"/>
              </a:solidFill>
            </a:endParaRPr>
          </a:p>
        </p:txBody>
      </p:sp>
      <p:pic>
        <p:nvPicPr>
          <p:cNvPr id="11" name="Picture 10" descr="A picture containing text, silhouette&#10;&#10;AI-generated content may be incorrect.">
            <a:extLst>
              <a:ext uri="{FF2B5EF4-FFF2-40B4-BE49-F238E27FC236}">
                <a16:creationId xmlns:a16="http://schemas.microsoft.com/office/drawing/2014/main" id="{95B8689E-E2D2-E2CB-B292-E5C8B368E92A}"/>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5344" y="85357"/>
            <a:ext cx="967027" cy="1356836"/>
          </a:xfrm>
          <a:prstGeom prst="rect">
            <a:avLst/>
          </a:prstGeom>
        </p:spPr>
      </p:pic>
    </p:spTree>
    <p:extLst>
      <p:ext uri="{BB962C8B-B14F-4D97-AF65-F5344CB8AC3E}">
        <p14:creationId xmlns:p14="http://schemas.microsoft.com/office/powerpoint/2010/main" val="156947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B892A-9290-06F9-FAA9-2F6F95511DB8}"/>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A7A0393-CBFE-13F0-6F7F-848EEA344B60}"/>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3E7D9C7D-4D78-FF42-86BB-237EB548A6EF}"/>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5</a:t>
            </a:r>
          </a:p>
        </p:txBody>
      </p:sp>
      <p:sp>
        <p:nvSpPr>
          <p:cNvPr id="5" name="TextBox 4">
            <a:extLst>
              <a:ext uri="{FF2B5EF4-FFF2-40B4-BE49-F238E27FC236}">
                <a16:creationId xmlns:a16="http://schemas.microsoft.com/office/drawing/2014/main" id="{9FE329E7-DAF5-B631-F275-B3A4349C6621}"/>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12" name="TextBox 11">
            <a:extLst>
              <a:ext uri="{FF2B5EF4-FFF2-40B4-BE49-F238E27FC236}">
                <a16:creationId xmlns:a16="http://schemas.microsoft.com/office/drawing/2014/main" id="{65CA01DB-E429-1F8E-8C81-A1A2E4222CB1}"/>
              </a:ext>
            </a:extLst>
          </p:cNvPr>
          <p:cNvSpPr txBox="1"/>
          <p:nvPr/>
        </p:nvSpPr>
        <p:spPr>
          <a:xfrm>
            <a:off x="374584" y="2334130"/>
            <a:ext cx="6273423" cy="1569660"/>
          </a:xfrm>
          <a:prstGeom prst="rect">
            <a:avLst/>
          </a:prstGeom>
          <a:noFill/>
        </p:spPr>
        <p:txBody>
          <a:bodyPr wrap="square">
            <a:spAutoFit/>
          </a:bodyPr>
          <a:lstStyle/>
          <a:p>
            <a:pPr algn="ctr"/>
            <a:r>
              <a:rPr lang="en-US" sz="4800">
                <a:latin typeface="Avenir Next LT Pro" panose="020B0504020202020204" pitchFamily="34" charset="0"/>
              </a:rPr>
              <a:t>How do animals communicate?</a:t>
            </a:r>
          </a:p>
        </p:txBody>
      </p:sp>
      <p:sp>
        <p:nvSpPr>
          <p:cNvPr id="6" name="Rectangle: Rounded Corners 5">
            <a:extLst>
              <a:ext uri="{FF2B5EF4-FFF2-40B4-BE49-F238E27FC236}">
                <a16:creationId xmlns:a16="http://schemas.microsoft.com/office/drawing/2014/main" id="{46472519-0599-6501-6490-D280EE5F4483}"/>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175DA0E-38AB-ECDE-18DA-A47E459D231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A picture containing text&#10;&#10;AI-generated content may be incorrect.">
            <a:extLst>
              <a:ext uri="{FF2B5EF4-FFF2-40B4-BE49-F238E27FC236}">
                <a16:creationId xmlns:a16="http://schemas.microsoft.com/office/drawing/2014/main" id="{4EEDF72E-98BC-2D5E-CE75-4B479F44450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9606" y="73222"/>
            <a:ext cx="4707050" cy="6091476"/>
          </a:xfrm>
          <a:prstGeom prst="rect">
            <a:avLst/>
          </a:prstGeom>
          <a:ln>
            <a:solidFill>
              <a:schemeClr val="tx1"/>
            </a:solidFill>
          </a:ln>
        </p:spPr>
      </p:pic>
    </p:spTree>
    <p:extLst>
      <p:ext uri="{BB962C8B-B14F-4D97-AF65-F5344CB8AC3E}">
        <p14:creationId xmlns:p14="http://schemas.microsoft.com/office/powerpoint/2010/main" val="1012415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8548-70E7-5475-7607-7F9DB6F68F1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1315EA7-323C-9F15-B288-A97B84B8FE5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263DC338-B5C5-A012-B82A-9206AF948D84}"/>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2</a:t>
            </a:r>
          </a:p>
        </p:txBody>
      </p:sp>
      <p:sp>
        <p:nvSpPr>
          <p:cNvPr id="5" name="TextBox 4">
            <a:extLst>
              <a:ext uri="{FF2B5EF4-FFF2-40B4-BE49-F238E27FC236}">
                <a16:creationId xmlns:a16="http://schemas.microsoft.com/office/drawing/2014/main" id="{D1AEC9D7-454D-D339-13E5-FA1BEDC23F22}"/>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6" name="Rectangle: Rounded Corners 5">
            <a:extLst>
              <a:ext uri="{FF2B5EF4-FFF2-40B4-BE49-F238E27FC236}">
                <a16:creationId xmlns:a16="http://schemas.microsoft.com/office/drawing/2014/main" id="{FFDDD77F-7AE6-A7D2-C251-0E9B9E9D2C64}"/>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71D6E5-D4FF-1F25-DB08-093498569F83}"/>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sp>
        <p:nvSpPr>
          <p:cNvPr id="7" name="TextBox 6">
            <a:extLst>
              <a:ext uri="{FF2B5EF4-FFF2-40B4-BE49-F238E27FC236}">
                <a16:creationId xmlns:a16="http://schemas.microsoft.com/office/drawing/2014/main" id="{F6114A1A-2094-F44E-2CE6-36C7889FA3E3}"/>
              </a:ext>
            </a:extLst>
          </p:cNvPr>
          <p:cNvSpPr txBox="1"/>
          <p:nvPr/>
        </p:nvSpPr>
        <p:spPr>
          <a:xfrm>
            <a:off x="1424712" y="1936638"/>
            <a:ext cx="8796235" cy="2308324"/>
          </a:xfrm>
          <a:prstGeom prst="rect">
            <a:avLst/>
          </a:prstGeom>
          <a:noFill/>
        </p:spPr>
        <p:txBody>
          <a:bodyPr wrap="square" lIns="91440" tIns="45720" rIns="91440" bIns="45720" anchor="t">
            <a:spAutoFit/>
          </a:bodyPr>
          <a:lstStyle/>
          <a:p>
            <a:pPr algn="ctr"/>
            <a:r>
              <a:rPr lang="en-US" sz="4800">
                <a:latin typeface="Avenir Next LT Pro"/>
              </a:rPr>
              <a:t>Play the </a:t>
            </a:r>
            <a:r>
              <a:rPr lang="en-US" sz="4800" i="1">
                <a:latin typeface="Avenir Next LT Pro"/>
              </a:rPr>
              <a:t>Critter Rock </a:t>
            </a:r>
            <a:r>
              <a:rPr lang="en-US" sz="4800">
                <a:latin typeface="Avenir Next LT Pro"/>
              </a:rPr>
              <a:t>Jabber Jaws Song!</a:t>
            </a:r>
            <a:br>
              <a:rPr lang="en-US" sz="4800">
                <a:latin typeface="Avenir Next LT Pro" panose="020B0504020202020204" pitchFamily="34" charset="0"/>
              </a:rPr>
            </a:br>
            <a:endParaRPr lang="en-US" sz="4800">
              <a:latin typeface="Avenir Next LT Pro" panose="020B0504020202020204" pitchFamily="34" charset="0"/>
            </a:endParaRPr>
          </a:p>
        </p:txBody>
      </p:sp>
      <p:grpSp>
        <p:nvGrpSpPr>
          <p:cNvPr id="12" name="Group 11">
            <a:extLst>
              <a:ext uri="{FF2B5EF4-FFF2-40B4-BE49-F238E27FC236}">
                <a16:creationId xmlns:a16="http://schemas.microsoft.com/office/drawing/2014/main" id="{FA89E52B-1F3D-B148-941E-DD6B58F8896D}"/>
              </a:ext>
            </a:extLst>
          </p:cNvPr>
          <p:cNvGrpSpPr/>
          <p:nvPr/>
        </p:nvGrpSpPr>
        <p:grpSpPr>
          <a:xfrm>
            <a:off x="3229227" y="3780702"/>
            <a:ext cx="6094476" cy="465259"/>
            <a:chOff x="3047238" y="3303221"/>
            <a:chExt cx="6094476" cy="465259"/>
          </a:xfrm>
        </p:grpSpPr>
        <p:sp>
          <p:nvSpPr>
            <p:cNvPr id="8" name="TextBox 7">
              <a:extLst>
                <a:ext uri="{FF2B5EF4-FFF2-40B4-BE49-F238E27FC236}">
                  <a16:creationId xmlns:a16="http://schemas.microsoft.com/office/drawing/2014/main" id="{212FD420-551C-45B4-D87D-3645050AC4D7}"/>
                </a:ext>
              </a:extLst>
            </p:cNvPr>
            <p:cNvSpPr txBox="1"/>
            <p:nvPr/>
          </p:nvSpPr>
          <p:spPr>
            <a:xfrm>
              <a:off x="3998430" y="3303221"/>
              <a:ext cx="5132239" cy="461665"/>
            </a:xfrm>
            <a:prstGeom prst="rect">
              <a:avLst/>
            </a:prstGeom>
            <a:noFill/>
          </p:spPr>
          <p:txBody>
            <a:bodyPr wrap="square">
              <a:spAutoFit/>
            </a:bodyPr>
            <a:lstStyle/>
            <a:p>
              <a:r>
                <a:rPr lang="en-US" sz="2400">
                  <a:ea typeface="+mn-lt"/>
                  <a:cs typeface="+mn-lt"/>
                  <a:hlinkClick r:id="rId3"/>
                </a:rPr>
                <a:t>Critter Rock - Jabber Jaws - YouTube</a:t>
              </a:r>
              <a:endParaRPr lang="en-US" sz="2400"/>
            </a:p>
          </p:txBody>
        </p:sp>
        <p:sp>
          <p:nvSpPr>
            <p:cNvPr id="11" name="TextBox 10">
              <a:extLst>
                <a:ext uri="{FF2B5EF4-FFF2-40B4-BE49-F238E27FC236}">
                  <a16:creationId xmlns:a16="http://schemas.microsoft.com/office/drawing/2014/main" id="{43A4AEF9-EFB4-488D-8596-0D2C68C29120}"/>
                </a:ext>
              </a:extLst>
            </p:cNvPr>
            <p:cNvSpPr txBox="1"/>
            <p:nvPr/>
          </p:nvSpPr>
          <p:spPr>
            <a:xfrm>
              <a:off x="3047238" y="3306815"/>
              <a:ext cx="6094476" cy="461665"/>
            </a:xfrm>
            <a:prstGeom prst="rect">
              <a:avLst/>
            </a:prstGeom>
            <a:noFill/>
          </p:spPr>
          <p:txBody>
            <a:bodyPr wrap="square" lIns="91440" tIns="45720" rIns="91440" bIns="45720" anchor="t">
              <a:spAutoFit/>
            </a:bodyPr>
            <a:lstStyle/>
            <a:p>
              <a:r>
                <a:rPr lang="en-US" sz="2400" b="1">
                  <a:latin typeface="Avenir Next LT Pro"/>
                </a:rPr>
                <a:t>Link: </a:t>
              </a:r>
              <a:endParaRPr lang="en-US" sz="2400" b="1"/>
            </a:p>
          </p:txBody>
        </p:sp>
      </p:grpSp>
    </p:spTree>
    <p:extLst>
      <p:ext uri="{BB962C8B-B14F-4D97-AF65-F5344CB8AC3E}">
        <p14:creationId xmlns:p14="http://schemas.microsoft.com/office/powerpoint/2010/main" val="3991095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B0C99-D1BC-4E83-7A79-5C0FDEB023D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D865D4-1D50-04AB-5EE3-0A90F55ACEEE}"/>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D667A3BF-6F41-08B7-A6BD-3A2263F339B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7</a:t>
            </a:r>
          </a:p>
        </p:txBody>
      </p:sp>
      <p:sp>
        <p:nvSpPr>
          <p:cNvPr id="5" name="TextBox 4">
            <a:extLst>
              <a:ext uri="{FF2B5EF4-FFF2-40B4-BE49-F238E27FC236}">
                <a16:creationId xmlns:a16="http://schemas.microsoft.com/office/drawing/2014/main" id="{82289FC1-E1B7-5E6C-F4BE-87443541DB5A}"/>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Engage</a:t>
            </a:r>
          </a:p>
        </p:txBody>
      </p:sp>
      <p:sp>
        <p:nvSpPr>
          <p:cNvPr id="12" name="TextBox 11">
            <a:extLst>
              <a:ext uri="{FF2B5EF4-FFF2-40B4-BE49-F238E27FC236}">
                <a16:creationId xmlns:a16="http://schemas.microsoft.com/office/drawing/2014/main" id="{4B2C8DEC-4DEF-13AA-08A7-EAA2DFEB36EA}"/>
              </a:ext>
            </a:extLst>
          </p:cNvPr>
          <p:cNvSpPr txBox="1"/>
          <p:nvPr/>
        </p:nvSpPr>
        <p:spPr>
          <a:xfrm>
            <a:off x="337306" y="915361"/>
            <a:ext cx="7165464" cy="4401205"/>
          </a:xfrm>
          <a:prstGeom prst="rect">
            <a:avLst/>
          </a:prstGeom>
          <a:noFill/>
        </p:spPr>
        <p:txBody>
          <a:bodyPr wrap="square" lIns="91440" tIns="45720" rIns="91440" bIns="45720" anchor="t">
            <a:spAutoFit/>
          </a:bodyPr>
          <a:lstStyle/>
          <a:p>
            <a:pPr algn="ctr"/>
            <a:r>
              <a:rPr lang="en-US" sz="4000">
                <a:latin typeface="Avenir Next LT Pro"/>
              </a:rPr>
              <a:t>What does </a:t>
            </a:r>
            <a:r>
              <a:rPr lang="en-US" sz="4000" b="1">
                <a:latin typeface="Avenir Next LT Pro"/>
              </a:rPr>
              <a:t>communicate </a:t>
            </a:r>
            <a:r>
              <a:rPr lang="en-US" sz="4000">
                <a:latin typeface="Avenir Next LT Pro"/>
              </a:rPr>
              <a:t>mean?</a:t>
            </a:r>
          </a:p>
          <a:p>
            <a:pPr algn="ctr"/>
            <a:endParaRPr lang="en-US" sz="4000">
              <a:latin typeface="Avenir Next LT Pro" panose="020B0504020202020204" pitchFamily="34" charset="0"/>
            </a:endParaRPr>
          </a:p>
          <a:p>
            <a:pPr algn="ctr"/>
            <a:r>
              <a:rPr lang="en-US" sz="4000">
                <a:latin typeface="Avenir Next LT Pro"/>
              </a:rPr>
              <a:t>After listening to the song, what are some examples of </a:t>
            </a:r>
            <a:r>
              <a:rPr lang="en-US" sz="4000" b="1">
                <a:latin typeface="Avenir Next LT Pro"/>
              </a:rPr>
              <a:t>communication </a:t>
            </a:r>
            <a:r>
              <a:rPr lang="en-US" sz="4000">
                <a:latin typeface="Avenir Next LT Pro"/>
              </a:rPr>
              <a:t>you can think of?</a:t>
            </a:r>
          </a:p>
        </p:txBody>
      </p:sp>
      <p:sp>
        <p:nvSpPr>
          <p:cNvPr id="6" name="Rectangle: Rounded Corners 5">
            <a:extLst>
              <a:ext uri="{FF2B5EF4-FFF2-40B4-BE49-F238E27FC236}">
                <a16:creationId xmlns:a16="http://schemas.microsoft.com/office/drawing/2014/main" id="{2B6B9234-2CCF-09D4-3C53-ED7F9DB5EFD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82BBEEA-ED86-3CFD-FDD8-7B8F57318D35}"/>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3074" name="Picture 2" descr="Monarch&amp;#95;Butterfly&amp;#95;1781">
            <a:extLst>
              <a:ext uri="{FF2B5EF4-FFF2-40B4-BE49-F238E27FC236}">
                <a16:creationId xmlns:a16="http://schemas.microsoft.com/office/drawing/2014/main" id="{AA3ED4B8-24F4-A695-5587-0BADFDB5E1EE}"/>
              </a:ext>
            </a:extLst>
          </p:cNvP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a:fillRect/>
          </a:stretch>
        </p:blipFill>
        <p:spPr bwMode="auto">
          <a:xfrm>
            <a:off x="7587861" y="0"/>
            <a:ext cx="4604139" cy="6231928"/>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147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44B82-F3BC-D612-AEB7-44773134D3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5D3F114-0222-91A3-E7AD-58BFEE9D5D7D}"/>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14D22F29-C319-FB34-2998-E3435439FDDB}"/>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8</a:t>
            </a:r>
          </a:p>
        </p:txBody>
      </p:sp>
      <p:sp>
        <p:nvSpPr>
          <p:cNvPr id="5" name="TextBox 4">
            <a:extLst>
              <a:ext uri="{FF2B5EF4-FFF2-40B4-BE49-F238E27FC236}">
                <a16:creationId xmlns:a16="http://schemas.microsoft.com/office/drawing/2014/main" id="{F6415653-90BF-DAB0-7424-DCAC491E250B}"/>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A1FB30C3-FBA6-D903-B9E0-D3AC1E482DB2}"/>
              </a:ext>
            </a:extLst>
          </p:cNvPr>
          <p:cNvSpPr txBox="1"/>
          <p:nvPr/>
        </p:nvSpPr>
        <p:spPr>
          <a:xfrm>
            <a:off x="4887470" y="853806"/>
            <a:ext cx="6816695" cy="4524315"/>
          </a:xfrm>
          <a:prstGeom prst="rect">
            <a:avLst/>
          </a:prstGeom>
          <a:noFill/>
        </p:spPr>
        <p:txBody>
          <a:bodyPr wrap="square" lIns="91440" tIns="45720" rIns="91440" bIns="45720" anchor="t">
            <a:spAutoFit/>
          </a:bodyPr>
          <a:lstStyle/>
          <a:p>
            <a:pPr algn="ctr"/>
            <a:r>
              <a:rPr lang="en-US" sz="4800">
                <a:latin typeface="Avenir Next LT Pro"/>
              </a:rPr>
              <a:t>Let’s first look at how different materials are used to </a:t>
            </a:r>
            <a:r>
              <a:rPr lang="en-US" sz="4800" b="1">
                <a:latin typeface="Avenir Next LT Pro"/>
              </a:rPr>
              <a:t>communicate</a:t>
            </a:r>
            <a:r>
              <a:rPr lang="en-US" sz="4800">
                <a:latin typeface="Avenir Next LT Pro"/>
              </a:rPr>
              <a:t>.</a:t>
            </a:r>
          </a:p>
          <a:p>
            <a:pPr algn="ctr"/>
            <a:endParaRPr lang="en-US" sz="4800">
              <a:latin typeface="Avenir Next LT Pro" panose="020B0504020202020204" pitchFamily="34" charset="0"/>
            </a:endParaRPr>
          </a:p>
          <a:p>
            <a:pPr algn="ctr"/>
            <a:r>
              <a:rPr lang="en-US" sz="4800">
                <a:latin typeface="Avenir Next LT Pro" panose="020B0504020202020204" pitchFamily="34" charset="0"/>
              </a:rPr>
              <a:t>What are some that you can think of already.</a:t>
            </a:r>
          </a:p>
        </p:txBody>
      </p:sp>
      <p:sp>
        <p:nvSpPr>
          <p:cNvPr id="6" name="Rectangle: Rounded Corners 5">
            <a:extLst>
              <a:ext uri="{FF2B5EF4-FFF2-40B4-BE49-F238E27FC236}">
                <a16:creationId xmlns:a16="http://schemas.microsoft.com/office/drawing/2014/main" id="{19D2FFDC-0F9F-228C-B4D6-F49F8D666DF7}"/>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CD6347A-8F9C-AEDD-5F90-F26406796131}"/>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Alarm clock on bedside table">
            <a:extLst>
              <a:ext uri="{FF2B5EF4-FFF2-40B4-BE49-F238E27FC236}">
                <a16:creationId xmlns:a16="http://schemas.microsoft.com/office/drawing/2014/main" id="{338EF9BC-E879-7579-DDC4-0321227101C6}"/>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0" y="0"/>
            <a:ext cx="4399635" cy="6231928"/>
          </a:xfrm>
          <a:prstGeom prst="rect">
            <a:avLst/>
          </a:prstGeom>
          <a:effectLst>
            <a:softEdge rad="635000"/>
          </a:effectLst>
        </p:spPr>
      </p:pic>
    </p:spTree>
    <p:extLst>
      <p:ext uri="{BB962C8B-B14F-4D97-AF65-F5344CB8AC3E}">
        <p14:creationId xmlns:p14="http://schemas.microsoft.com/office/powerpoint/2010/main" val="2935940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CE5B6-C83D-3D97-104C-2AD48C2A5E2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E9AA54-7F99-2B41-623E-AB88A6D0B7DC}"/>
              </a:ext>
            </a:extLst>
          </p:cNvPr>
          <p:cNvSpPr>
            <a:spLocks noGrp="1" noRot="1" noMove="1" noResize="1" noEditPoints="1" noAdjustHandles="1" noChangeArrowheads="1" noChangeShapeType="1"/>
          </p:cNvSpPr>
          <p:nvPr/>
        </p:nvSpPr>
        <p:spPr>
          <a:xfrm>
            <a:off x="0" y="6231929"/>
            <a:ext cx="12192000" cy="63826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bg1"/>
              </a:solidFill>
              <a:latin typeface="Aptos Light" panose="020F0502020204030204" pitchFamily="34" charset="0"/>
            </a:endParaRPr>
          </a:p>
        </p:txBody>
      </p:sp>
      <p:sp>
        <p:nvSpPr>
          <p:cNvPr id="4" name="TextBox 3">
            <a:extLst>
              <a:ext uri="{FF2B5EF4-FFF2-40B4-BE49-F238E27FC236}">
                <a16:creationId xmlns:a16="http://schemas.microsoft.com/office/drawing/2014/main" id="{4874FCD4-603F-6630-8B8D-3C48DD5E8F05}"/>
              </a:ext>
            </a:extLst>
          </p:cNvPr>
          <p:cNvSpPr txBox="1"/>
          <p:nvPr/>
        </p:nvSpPr>
        <p:spPr>
          <a:xfrm>
            <a:off x="11795759" y="6366393"/>
            <a:ext cx="310897"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9</a:t>
            </a:r>
          </a:p>
        </p:txBody>
      </p:sp>
      <p:sp>
        <p:nvSpPr>
          <p:cNvPr id="5" name="TextBox 4">
            <a:extLst>
              <a:ext uri="{FF2B5EF4-FFF2-40B4-BE49-F238E27FC236}">
                <a16:creationId xmlns:a16="http://schemas.microsoft.com/office/drawing/2014/main" id="{7BF499D5-8849-FA0D-CE26-07ECAD8CBAE0}"/>
              </a:ext>
            </a:extLst>
          </p:cNvPr>
          <p:cNvSpPr txBox="1"/>
          <p:nvPr/>
        </p:nvSpPr>
        <p:spPr>
          <a:xfrm>
            <a:off x="597409" y="6366393"/>
            <a:ext cx="7162634" cy="369332"/>
          </a:xfrm>
          <a:prstGeom prst="rect">
            <a:avLst/>
          </a:prstGeom>
          <a:noFill/>
        </p:spPr>
        <p:txBody>
          <a:bodyPr wrap="square" rtlCol="0">
            <a:spAutoFit/>
          </a:bodyPr>
          <a:lstStyle/>
          <a:p>
            <a:r>
              <a:rPr lang="en-US">
                <a:solidFill>
                  <a:schemeClr val="bg1"/>
                </a:solidFill>
                <a:latin typeface="Avenir Next LT Pro" panose="020B0504020202020204" pitchFamily="34" charset="0"/>
              </a:rPr>
              <a:t>Exploring Missouri – 3A Sounds Like a Plan: Explore</a:t>
            </a:r>
          </a:p>
        </p:txBody>
      </p:sp>
      <p:sp>
        <p:nvSpPr>
          <p:cNvPr id="12" name="TextBox 11">
            <a:extLst>
              <a:ext uri="{FF2B5EF4-FFF2-40B4-BE49-F238E27FC236}">
                <a16:creationId xmlns:a16="http://schemas.microsoft.com/office/drawing/2014/main" id="{5F310B07-5113-A2B7-B1F4-FA8640623212}"/>
              </a:ext>
            </a:extLst>
          </p:cNvPr>
          <p:cNvSpPr txBox="1"/>
          <p:nvPr/>
        </p:nvSpPr>
        <p:spPr>
          <a:xfrm>
            <a:off x="374584" y="484474"/>
            <a:ext cx="6272401" cy="5262979"/>
          </a:xfrm>
          <a:prstGeom prst="rect">
            <a:avLst/>
          </a:prstGeom>
          <a:noFill/>
        </p:spPr>
        <p:txBody>
          <a:bodyPr wrap="square" lIns="91440" tIns="45720" rIns="91440" bIns="45720" anchor="t">
            <a:spAutoFit/>
          </a:bodyPr>
          <a:lstStyle/>
          <a:p>
            <a:pPr algn="ctr"/>
            <a:r>
              <a:rPr lang="en-US" sz="4800">
                <a:latin typeface="Avenir Next LT Pro"/>
              </a:rPr>
              <a:t>What senses do we use to </a:t>
            </a:r>
            <a:r>
              <a:rPr lang="en-US" sz="4800" b="1">
                <a:latin typeface="Avenir Next LT Pro"/>
              </a:rPr>
              <a:t>communicate</a:t>
            </a:r>
            <a:r>
              <a:rPr lang="en-US" sz="4800">
                <a:latin typeface="Avenir Next LT Pro"/>
              </a:rPr>
              <a:t>? </a:t>
            </a:r>
          </a:p>
          <a:p>
            <a:pPr algn="ctr"/>
            <a:endParaRPr lang="en-US" sz="4800">
              <a:latin typeface="Avenir Next LT Pro"/>
            </a:endParaRPr>
          </a:p>
          <a:p>
            <a:pPr algn="ctr"/>
            <a:r>
              <a:rPr lang="en-US" sz="4800">
                <a:latin typeface="Avenir Next LT Pro"/>
              </a:rPr>
              <a:t>Is it only by </a:t>
            </a:r>
            <a:r>
              <a:rPr lang="en-US" sz="4800" b="1">
                <a:latin typeface="Avenir Next LT Pro"/>
              </a:rPr>
              <a:t>sight</a:t>
            </a:r>
            <a:r>
              <a:rPr lang="en-US" sz="4800">
                <a:latin typeface="Avenir Next LT Pro"/>
              </a:rPr>
              <a:t>?</a:t>
            </a:r>
          </a:p>
          <a:p>
            <a:pPr algn="ctr"/>
            <a:endParaRPr lang="en-US" sz="4800">
              <a:latin typeface="Avenir Next LT Pro"/>
            </a:endParaRPr>
          </a:p>
          <a:p>
            <a:pPr algn="ctr"/>
            <a:r>
              <a:rPr lang="en-US" sz="4800">
                <a:latin typeface="Avenir Next LT Pro"/>
              </a:rPr>
              <a:t> What about </a:t>
            </a:r>
            <a:r>
              <a:rPr lang="en-US" sz="4800" b="1">
                <a:latin typeface="Avenir Next LT Pro"/>
              </a:rPr>
              <a:t>sound</a:t>
            </a:r>
            <a:r>
              <a:rPr lang="en-US" sz="4800">
                <a:latin typeface="Avenir Next LT Pro"/>
              </a:rPr>
              <a:t>?</a:t>
            </a:r>
          </a:p>
        </p:txBody>
      </p:sp>
      <p:sp>
        <p:nvSpPr>
          <p:cNvPr id="6" name="Rectangle: Rounded Corners 5">
            <a:extLst>
              <a:ext uri="{FF2B5EF4-FFF2-40B4-BE49-F238E27FC236}">
                <a16:creationId xmlns:a16="http://schemas.microsoft.com/office/drawing/2014/main" id="{6993405D-97C8-7CE8-F12C-BF141966A499}"/>
              </a:ext>
            </a:extLst>
          </p:cNvPr>
          <p:cNvSpPr/>
          <p:nvPr/>
        </p:nvSpPr>
        <p:spPr>
          <a:xfrm>
            <a:off x="88894" y="6299161"/>
            <a:ext cx="496825" cy="503796"/>
          </a:xfrm>
          <a:prstGeom prst="roundRect">
            <a:avLst/>
          </a:prstGeom>
          <a:solidFill>
            <a:srgbClr val="37B6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C299DC5-4314-9C76-6BCB-0D88682D2B0F}"/>
              </a:ext>
            </a:extLst>
          </p:cNvPr>
          <p:cNvSpPr txBox="1"/>
          <p:nvPr/>
        </p:nvSpPr>
        <p:spPr>
          <a:xfrm>
            <a:off x="85344" y="6351004"/>
            <a:ext cx="578480" cy="400110"/>
          </a:xfrm>
          <a:prstGeom prst="rect">
            <a:avLst/>
          </a:prstGeom>
          <a:noFill/>
        </p:spPr>
        <p:txBody>
          <a:bodyPr wrap="square">
            <a:spAutoFit/>
          </a:bodyPr>
          <a:lstStyle/>
          <a:p>
            <a:r>
              <a:rPr lang="en-US" sz="2000">
                <a:latin typeface="Bitter SemiBold" pitchFamily="2" charset="0"/>
              </a:rPr>
              <a:t>3A</a:t>
            </a:r>
            <a:endParaRPr lang="en-US" sz="2000"/>
          </a:p>
        </p:txBody>
      </p:sp>
      <p:pic>
        <p:nvPicPr>
          <p:cNvPr id="7" name="Picture 6" descr="Girl with headphones">
            <a:extLst>
              <a:ext uri="{FF2B5EF4-FFF2-40B4-BE49-F238E27FC236}">
                <a16:creationId xmlns:a16="http://schemas.microsoft.com/office/drawing/2014/main" id="{2DA53868-07F7-670C-9C70-D1570448BEDB}"/>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a:xfrm>
            <a:off x="7142754" y="0"/>
            <a:ext cx="5060936" cy="6231928"/>
          </a:xfrm>
          <a:prstGeom prst="rect">
            <a:avLst/>
          </a:prstGeom>
          <a:effectLst>
            <a:softEdge rad="635000"/>
          </a:effectLst>
        </p:spPr>
      </p:pic>
    </p:spTree>
    <p:extLst>
      <p:ext uri="{BB962C8B-B14F-4D97-AF65-F5344CB8AC3E}">
        <p14:creationId xmlns:p14="http://schemas.microsoft.com/office/powerpoint/2010/main" val="30046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2340</Words>
  <Application>Microsoft Office PowerPoint</Application>
  <PresentationFormat>Widescreen</PresentationFormat>
  <Paragraphs>299</Paragraphs>
  <Slides>42</Slides>
  <Notes>41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Aptos Display</vt:lpstr>
      <vt:lpstr>Aptos Light</vt:lpstr>
      <vt:lpstr>Arial</vt:lpstr>
      <vt:lpstr>Avenir Next LT Pro</vt:lpstr>
      <vt:lpstr>Bitter</vt:lpstr>
      <vt:lpstr>Bitter SemiBold</vt:lpstr>
      <vt:lpstr>Montserrat Medium</vt:lpstr>
      <vt:lpstr>Shadows Into Light Two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Lydia Princ</dc:creator>
  <cp:lastModifiedBy>Wendy Parrett</cp:lastModifiedBy>
  <cp:revision>7</cp:revision>
  <dcterms:created xsi:type="dcterms:W3CDTF">2025-07-08T15:00:02Z</dcterms:created>
  <dcterms:modified xsi:type="dcterms:W3CDTF">2025-08-14T14:26:02Z</dcterms:modified>
</cp:coreProperties>
</file>