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301" r:id="rId3"/>
    <p:sldId id="302" r:id="rId4"/>
    <p:sldId id="30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7731B-E9E2-210B-BC97-EFBCA7885666}" v="9" dt="2025-08-12T17:42:49.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883BF-3C30-49A5-B7C7-B2F0D0D56531}"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6D351-EC9D-4114-92BF-01FFD87BEAD4}" type="slidenum">
              <a:rPr lang="en-US" smtClean="0"/>
              <a:t>‹#›</a:t>
            </a:fld>
            <a:endParaRPr lang="en-US"/>
          </a:p>
        </p:txBody>
      </p:sp>
    </p:spTree>
    <p:extLst>
      <p:ext uri="{BB962C8B-B14F-4D97-AF65-F5344CB8AC3E}">
        <p14:creationId xmlns:p14="http://schemas.microsoft.com/office/powerpoint/2010/main" val="233788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a:t>Have students turn to the </a:t>
            </a:r>
            <a:r>
              <a:rPr lang="en-US" b="1"/>
              <a:t>Unit 2 Exploring the Phenomenon Talk About It </a:t>
            </a:r>
            <a:r>
              <a:rPr lang="en-US"/>
              <a:t>section on pages 18-19.</a:t>
            </a:r>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DD6F3-3C12-EFFC-4C60-4EC895E92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3DB7A-19C2-4908-2716-A5E28DF97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7E3AA-5FC3-6AB0-F1DD-12F84D9C08B1}"/>
              </a:ext>
            </a:extLst>
          </p:cNvPr>
          <p:cNvSpPr>
            <a:spLocks noGrp="1"/>
          </p:cNvSpPr>
          <p:nvPr>
            <p:ph type="body" idx="1"/>
          </p:nvPr>
        </p:nvSpPr>
        <p:spPr/>
        <p:txBody>
          <a:bodyPr/>
          <a:lstStyle/>
          <a:p>
            <a:r>
              <a:rPr lang="en-US"/>
              <a:t>Using the pictures at the beginning of the lesson, have students turn and talk to a classmate and discuss why insects may make sounds. Share answers as a class. </a:t>
            </a:r>
          </a:p>
          <a:p>
            <a:endParaRPr lang="en-US"/>
          </a:p>
          <a:p>
            <a:r>
              <a:rPr lang="en-US" b="1"/>
              <a:t>Rubric:</a:t>
            </a:r>
          </a:p>
          <a:p>
            <a:pPr marL="171450" indent="-171450">
              <a:buFont typeface="Arial" panose="020B0604020202020204" pitchFamily="34" charset="0"/>
              <a:buChar char="•"/>
            </a:pPr>
            <a:r>
              <a:rPr lang="en-US"/>
              <a:t>3 (Meets) – Student references that all the insects use sound to communicate and call to one another. Student references that they use their wings to make the sounds which causes vibrations and creates sound waves that travel everywhere.</a:t>
            </a:r>
          </a:p>
          <a:p>
            <a:pPr marL="171450" indent="-171450">
              <a:buFont typeface="Arial" panose="020B0604020202020204" pitchFamily="34" charset="0"/>
              <a:buChar char="•"/>
            </a:pPr>
            <a:r>
              <a:rPr lang="en-US"/>
              <a:t>2 (Partially meets) – Student either references that insects communicate or references how sound travels.</a:t>
            </a:r>
          </a:p>
          <a:p>
            <a:pPr marL="171450" indent="-171450">
              <a:buFont typeface="Arial" panose="020B0604020202020204" pitchFamily="34" charset="0"/>
              <a:buChar char="•"/>
            </a:pPr>
            <a:r>
              <a:rPr lang="en-US"/>
              <a:t>1 (Doesn’t meet) – Student does not reference insect communication and does not refer to how sound travels through vibrations in all directions. </a:t>
            </a:r>
          </a:p>
        </p:txBody>
      </p:sp>
      <p:sp>
        <p:nvSpPr>
          <p:cNvPr id="4" name="Slide Number Placeholder 3">
            <a:extLst>
              <a:ext uri="{FF2B5EF4-FFF2-40B4-BE49-F238E27FC236}">
                <a16:creationId xmlns:a16="http://schemas.microsoft.com/office/drawing/2014/main" id="{6D2871F1-3D39-D81E-8A3F-D433E1181719}"/>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97033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67B25-E87A-E63F-4069-B80BAE62A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41AAB-C8BB-2B23-84B2-4A01E4F01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5805F-1872-70E0-0EFD-30052A718DEB}"/>
              </a:ext>
            </a:extLst>
          </p:cNvPr>
          <p:cNvSpPr>
            <a:spLocks noGrp="1"/>
          </p:cNvSpPr>
          <p:nvPr>
            <p:ph type="body" idx="1"/>
          </p:nvPr>
        </p:nvSpPr>
        <p:spPr/>
        <p:txBody>
          <a:bodyPr/>
          <a:lstStyle/>
          <a:p>
            <a:r>
              <a:rPr lang="en-US"/>
              <a:t>Students will create a sound map in their student guides. With their guides and a pencil, go outside to the schoolyard again. Designate boundaries of where the students can sit. Allow students time to find a spot for themselves somewhere in the boundary. In their spot, they will close their eyes for one minute and listen to all of the sounds around them. After one minute, they will open their eyes and use student guide </a:t>
            </a:r>
            <a:r>
              <a:rPr lang="en-US" b="1"/>
              <a:t>Unit 2 Putting It All Together section </a:t>
            </a:r>
            <a:r>
              <a:rPr lang="en-US"/>
              <a:t>on Page 31 to draw their sound map. Have them mark, draw, and label where they heard a sound. They can either draw a sound wave from that sound to them or they can write if it was loud or soft.</a:t>
            </a:r>
          </a:p>
          <a:p>
            <a:endParaRPr lang="en-US"/>
          </a:p>
          <a:p>
            <a:r>
              <a:rPr lang="en-US" b="1"/>
              <a:t>Rubric:</a:t>
            </a:r>
          </a:p>
          <a:p>
            <a:pPr marL="171450" indent="-171450">
              <a:buFont typeface="Arial" panose="020B0604020202020204" pitchFamily="34" charset="0"/>
              <a:buChar char="•"/>
            </a:pPr>
            <a:r>
              <a:rPr lang="en-US"/>
              <a:t>3 (Meets) – Student shows at least three drawings of different organisms or sources of sound with all sound waves drawn toward the cartoon student or loud/soft words written next to the source. </a:t>
            </a:r>
          </a:p>
          <a:p>
            <a:pPr marL="171450" indent="-171450">
              <a:buFont typeface="Arial" panose="020B0604020202020204" pitchFamily="34" charset="0"/>
              <a:buChar char="•"/>
            </a:pPr>
            <a:r>
              <a:rPr lang="en-US"/>
              <a:t>2 (Partially meets) – Student shows at least two drawings of different organisms or sources of sound with two sound waves drawn towards the cartoon student or loud/soft words written next to the source.</a:t>
            </a:r>
          </a:p>
          <a:p>
            <a:pPr marL="171450" indent="-171450">
              <a:buFont typeface="Arial" panose="020B0604020202020204" pitchFamily="34" charset="0"/>
              <a:buChar char="•"/>
            </a:pPr>
            <a:r>
              <a:rPr lang="en-US"/>
              <a:t>1 (Doesn’t meet) – Student shows at least one drawing of an organism or source of sound with one sound eave drawn towards the cartoon student or loud/soft words written next to the source.</a:t>
            </a:r>
          </a:p>
          <a:p>
            <a:endParaRPr lang="en-US"/>
          </a:p>
        </p:txBody>
      </p:sp>
      <p:sp>
        <p:nvSpPr>
          <p:cNvPr id="4" name="Slide Number Placeholder 3">
            <a:extLst>
              <a:ext uri="{FF2B5EF4-FFF2-40B4-BE49-F238E27FC236}">
                <a16:creationId xmlns:a16="http://schemas.microsoft.com/office/drawing/2014/main" id="{5C7D4170-9956-B4D4-A81B-AC369AC28EA0}"/>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36904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43BF-5EDC-B99C-9802-C78F94233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F2F2CF-F3A8-D795-E01E-F26FCDA3AE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653F8-6B00-4C05-BF29-FE1A67532DEE}"/>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5" name="Footer Placeholder 4">
            <a:extLst>
              <a:ext uri="{FF2B5EF4-FFF2-40B4-BE49-F238E27FC236}">
                <a16:creationId xmlns:a16="http://schemas.microsoft.com/office/drawing/2014/main" id="{A1980FFC-19B5-CFD4-5F95-C4716298E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1E971-415F-B181-6D70-56CD0E480765}"/>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253690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482F-3CCB-3D48-C516-6A3BAD404E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69AABE-040E-EB56-5255-ED92BFE6B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ABA6C-099D-7F4D-9E6C-F08917B8E85D}"/>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5" name="Footer Placeholder 4">
            <a:extLst>
              <a:ext uri="{FF2B5EF4-FFF2-40B4-BE49-F238E27FC236}">
                <a16:creationId xmlns:a16="http://schemas.microsoft.com/office/drawing/2014/main" id="{E3C11792-DF95-B585-1A44-42CBDE743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25341-5EFB-C440-49D4-0D9605601AD6}"/>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373412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5AB76-DB5F-5A95-D9EC-2E99BEDFF1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9AC445-9678-879F-6587-9C21D21EA9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9E39C-5719-0580-B2B0-002C692A8D88}"/>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5" name="Footer Placeholder 4">
            <a:extLst>
              <a:ext uri="{FF2B5EF4-FFF2-40B4-BE49-F238E27FC236}">
                <a16:creationId xmlns:a16="http://schemas.microsoft.com/office/drawing/2014/main" id="{7C5ADFF1-92F3-9122-C2B5-AF07EF38C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080AA-ED87-B7A4-92CE-522B96C397E1}"/>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147349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B017-AE5C-35FF-BC5C-2069361B2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C4E6A-BFEF-D042-369E-D73273EC01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675A-257A-47D1-89BD-5EA1FCC29D35}"/>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5" name="Footer Placeholder 4">
            <a:extLst>
              <a:ext uri="{FF2B5EF4-FFF2-40B4-BE49-F238E27FC236}">
                <a16:creationId xmlns:a16="http://schemas.microsoft.com/office/drawing/2014/main" id="{F9CC0DD1-6E3D-3E74-59D4-3165FFA9D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2B990-AA69-AA3E-09F9-1252D22B7FC1}"/>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50004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A160-0821-E831-5B9E-2A117A6C55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FD5309-3BB5-FB3D-CA2C-056CFC00BB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74C91-BDEC-BCA0-962A-6F250992F56D}"/>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5" name="Footer Placeholder 4">
            <a:extLst>
              <a:ext uri="{FF2B5EF4-FFF2-40B4-BE49-F238E27FC236}">
                <a16:creationId xmlns:a16="http://schemas.microsoft.com/office/drawing/2014/main" id="{B617EF44-FD0D-6976-D0B4-BF1FB7923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6CFCF-2CDE-5573-DD73-51406F242299}"/>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291636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F8D-9EDB-6C18-6425-F9BC352395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B88859-2DC6-05D9-92DE-8768730209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19CCAA-1EC0-E8B3-23F2-142AC3B01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23AAC-2DE0-D6B9-F20B-F5869B882B0A}"/>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6" name="Footer Placeholder 5">
            <a:extLst>
              <a:ext uri="{FF2B5EF4-FFF2-40B4-BE49-F238E27FC236}">
                <a16:creationId xmlns:a16="http://schemas.microsoft.com/office/drawing/2014/main" id="{D276E94D-3369-B6C7-673A-DBD4B1CE1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6E9BF-4A44-F6D2-8B52-01A4EC8BEACA}"/>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100170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DE6E-FCDF-F791-BED3-8C78B3D6EB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5D75A1-2063-8687-73B4-1F828C36A6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908DF1-2416-A2D9-E3CF-592719AF93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9C68EC-946B-DF97-5D07-29D0B1B78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FFC77-2E05-C36A-3BB3-E2D1C50976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1BE2E9-338C-56D9-7F98-FD8D98185297}"/>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8" name="Footer Placeholder 7">
            <a:extLst>
              <a:ext uri="{FF2B5EF4-FFF2-40B4-BE49-F238E27FC236}">
                <a16:creationId xmlns:a16="http://schemas.microsoft.com/office/drawing/2014/main" id="{DB40CB1F-7DC3-1EB3-36F5-C2782C92D2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5DF6D4-D64E-17F1-2D0F-2347D0C1F707}"/>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373437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B317-6115-4C1D-5380-1B356F23CB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4D022B-5FC4-EBAD-9586-2BA82F0494E9}"/>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4" name="Footer Placeholder 3">
            <a:extLst>
              <a:ext uri="{FF2B5EF4-FFF2-40B4-BE49-F238E27FC236}">
                <a16:creationId xmlns:a16="http://schemas.microsoft.com/office/drawing/2014/main" id="{0E136761-E80F-64F8-AA13-C4161C75A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102A5-8F02-F9CE-E5A8-84AB9EF5B0FF}"/>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16400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9226F-DF87-8B7D-3320-C6AA6DC8C3A1}"/>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3" name="Footer Placeholder 2">
            <a:extLst>
              <a:ext uri="{FF2B5EF4-FFF2-40B4-BE49-F238E27FC236}">
                <a16:creationId xmlns:a16="http://schemas.microsoft.com/office/drawing/2014/main" id="{2FD64901-D8E2-FBC5-E472-4204841E94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CAE147-00B6-B65D-063B-606156EC00F4}"/>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263503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210F-3F9D-7B21-1186-9C5765B4A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E3E526-4ECC-4722-6D55-85F69E568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F2FEB3-0E08-269E-6157-0331F01CD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511DFE-7491-C9EA-3947-83DAF439FCB9}"/>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6" name="Footer Placeholder 5">
            <a:extLst>
              <a:ext uri="{FF2B5EF4-FFF2-40B4-BE49-F238E27FC236}">
                <a16:creationId xmlns:a16="http://schemas.microsoft.com/office/drawing/2014/main" id="{ED8B92F2-A5BD-58BF-0587-800A9B1F0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54DB3-6A67-19F5-8574-B772EF292304}"/>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42811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5BA8-C0DB-1A25-3448-4D9B05F112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DF4A87-76F3-8258-8F99-B74A070725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F6DEC-D430-CD88-97A3-7BE271C8F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C9708-4243-9E13-A65B-A4C098B5988E}"/>
              </a:ext>
            </a:extLst>
          </p:cNvPr>
          <p:cNvSpPr>
            <a:spLocks noGrp="1"/>
          </p:cNvSpPr>
          <p:nvPr>
            <p:ph type="dt" sz="half" idx="10"/>
          </p:nvPr>
        </p:nvSpPr>
        <p:spPr/>
        <p:txBody>
          <a:bodyPr/>
          <a:lstStyle/>
          <a:p>
            <a:fld id="{6AFFD53C-389D-4E81-AEC6-9E179ED64193}" type="datetimeFigureOut">
              <a:rPr lang="en-US" smtClean="0"/>
              <a:t>8/13/2025</a:t>
            </a:fld>
            <a:endParaRPr lang="en-US"/>
          </a:p>
        </p:txBody>
      </p:sp>
      <p:sp>
        <p:nvSpPr>
          <p:cNvPr id="6" name="Footer Placeholder 5">
            <a:extLst>
              <a:ext uri="{FF2B5EF4-FFF2-40B4-BE49-F238E27FC236}">
                <a16:creationId xmlns:a16="http://schemas.microsoft.com/office/drawing/2014/main" id="{938AF58C-74F8-3C86-F61C-E91D5DC10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C7318-8C7C-3C4F-2BB9-216C6C85A4EF}"/>
              </a:ext>
            </a:extLst>
          </p:cNvPr>
          <p:cNvSpPr>
            <a:spLocks noGrp="1"/>
          </p:cNvSpPr>
          <p:nvPr>
            <p:ph type="sldNum" sz="quarter" idx="12"/>
          </p:nvPr>
        </p:nvSpPr>
        <p:spPr/>
        <p:txBody>
          <a:bodyPr/>
          <a:lstStyle/>
          <a:p>
            <a:fld id="{3899D94B-925B-467C-93EF-74DFEFB62BEA}" type="slidenum">
              <a:rPr lang="en-US" smtClean="0"/>
              <a:t>‹#›</a:t>
            </a:fld>
            <a:endParaRPr lang="en-US"/>
          </a:p>
        </p:txBody>
      </p:sp>
    </p:spTree>
    <p:extLst>
      <p:ext uri="{BB962C8B-B14F-4D97-AF65-F5344CB8AC3E}">
        <p14:creationId xmlns:p14="http://schemas.microsoft.com/office/powerpoint/2010/main" val="236030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945941-4FE5-1BB3-2ABE-406A835A4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DD6A9-921B-AA71-1262-4BC00CB73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E7BB2-FE7F-003D-4751-66B446CE03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FFD53C-389D-4E81-AEC6-9E179ED64193}" type="datetimeFigureOut">
              <a:rPr lang="en-US" smtClean="0"/>
              <a:t>8/13/2025</a:t>
            </a:fld>
            <a:endParaRPr lang="en-US"/>
          </a:p>
        </p:txBody>
      </p:sp>
      <p:sp>
        <p:nvSpPr>
          <p:cNvPr id="5" name="Footer Placeholder 4">
            <a:extLst>
              <a:ext uri="{FF2B5EF4-FFF2-40B4-BE49-F238E27FC236}">
                <a16:creationId xmlns:a16="http://schemas.microsoft.com/office/drawing/2014/main" id="{80594FA2-498D-71A6-33A0-BD703C2AD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DEDFAF1-E1C8-EE2F-6D34-734E32670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99D94B-925B-467C-93EF-74DFEFB62BEA}" type="slidenum">
              <a:rPr lang="en-US" smtClean="0"/>
              <a:t>‹#›</a:t>
            </a:fld>
            <a:endParaRPr lang="en-US"/>
          </a:p>
        </p:txBody>
      </p:sp>
    </p:spTree>
    <p:extLst>
      <p:ext uri="{BB962C8B-B14F-4D97-AF65-F5344CB8AC3E}">
        <p14:creationId xmlns:p14="http://schemas.microsoft.com/office/powerpoint/2010/main" val="9962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18"/>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FDD8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F7A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FDD8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574767" y="3873698"/>
            <a:ext cx="753762" cy="2554593"/>
          </a:xfrm>
          <a:prstGeom prst="snip2Same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7716644" y="4889384"/>
            <a:ext cx="4512298" cy="523220"/>
          </a:xfrm>
          <a:prstGeom prst="rect">
            <a:avLst/>
          </a:prstGeom>
          <a:noFill/>
        </p:spPr>
        <p:txBody>
          <a:bodyPr wrap="square">
            <a:spAutoFit/>
          </a:bodyPr>
          <a:lstStyle/>
          <a:p>
            <a:pPr algn="r"/>
            <a:r>
              <a:rPr lang="en-US" sz="2800" b="1">
                <a:latin typeface="Bitter" pitchFamily="2" charset="0"/>
              </a:rPr>
              <a:t>Unit 2 Review</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Unit 2 Review</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173735" y="6351004"/>
            <a:ext cx="219457" cy="400110"/>
          </a:xfrm>
          <a:prstGeom prst="rect">
            <a:avLst/>
          </a:prstGeom>
          <a:noFill/>
        </p:spPr>
        <p:txBody>
          <a:bodyPr wrap="square">
            <a:spAutoFit/>
          </a:bodyPr>
          <a:lstStyle/>
          <a:p>
            <a:r>
              <a:rPr lang="en-US" sz="2000">
                <a:latin typeface="Bitter SemiBold" pitchFamily="2" charset="0"/>
              </a:rPr>
              <a:t>2</a:t>
            </a:r>
            <a:endParaRPr lang="en-US" sz="2000"/>
          </a:p>
        </p:txBody>
      </p:sp>
      <p:grpSp>
        <p:nvGrpSpPr>
          <p:cNvPr id="3" name="Group 2">
            <a:extLst>
              <a:ext uri="{FF2B5EF4-FFF2-40B4-BE49-F238E27FC236}">
                <a16:creationId xmlns:a16="http://schemas.microsoft.com/office/drawing/2014/main" id="{A2EAFA7A-649A-7673-0367-9F51944EADA0}"/>
              </a:ext>
            </a:extLst>
          </p:cNvPr>
          <p:cNvGrpSpPr/>
          <p:nvPr/>
        </p:nvGrpSpPr>
        <p:grpSpPr>
          <a:xfrm>
            <a:off x="1613895" y="321834"/>
            <a:ext cx="8964209" cy="5634668"/>
            <a:chOff x="1741938" y="321834"/>
            <a:chExt cx="8964209" cy="5634668"/>
          </a:xfrm>
        </p:grpSpPr>
        <p:pic>
          <p:nvPicPr>
            <p:cNvPr id="7" name="Picture 6" descr="Map&#10;&#10;AI-generated content may be incorrect.">
              <a:extLst>
                <a:ext uri="{FF2B5EF4-FFF2-40B4-BE49-F238E27FC236}">
                  <a16:creationId xmlns:a16="http://schemas.microsoft.com/office/drawing/2014/main" id="{6D8DB13E-EED9-5CDF-1E71-AAAF66AB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938" y="321834"/>
              <a:ext cx="4354062" cy="5634668"/>
            </a:xfrm>
            <a:prstGeom prst="rect">
              <a:avLst/>
            </a:prstGeom>
            <a:ln>
              <a:solidFill>
                <a:schemeClr val="tx1"/>
              </a:solidFill>
            </a:ln>
          </p:spPr>
        </p:pic>
        <p:pic>
          <p:nvPicPr>
            <p:cNvPr id="8" name="Picture 7" descr="A picture containing map&#10;&#10;AI-generated content may be incorrect.">
              <a:extLst>
                <a:ext uri="{FF2B5EF4-FFF2-40B4-BE49-F238E27FC236}">
                  <a16:creationId xmlns:a16="http://schemas.microsoft.com/office/drawing/2014/main" id="{14FA618F-44E6-60BD-5987-CBA6CD518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085" y="321834"/>
              <a:ext cx="4354062" cy="5634668"/>
            </a:xfrm>
            <a:prstGeom prst="rect">
              <a:avLst/>
            </a:prstGeom>
            <a:ln>
              <a:solidFill>
                <a:schemeClr val="tx1"/>
              </a:solidFill>
            </a:ln>
          </p:spPr>
        </p:pic>
      </p:grpSp>
    </p:spTree>
    <p:extLst>
      <p:ext uri="{BB962C8B-B14F-4D97-AF65-F5344CB8AC3E}">
        <p14:creationId xmlns:p14="http://schemas.microsoft.com/office/powerpoint/2010/main" val="23192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359BB-40D3-6DDF-456B-9B056A5E291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65A697-BF3F-1EAE-D48A-4E02F6EF79A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BEAF9D6-B81C-EAEE-1283-814BC9BAEEB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D9ACEF2E-905B-46ED-849C-BD81D134BF1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Unit 2 Review</a:t>
            </a:r>
          </a:p>
        </p:txBody>
      </p:sp>
      <p:sp>
        <p:nvSpPr>
          <p:cNvPr id="12" name="TextBox 11">
            <a:extLst>
              <a:ext uri="{FF2B5EF4-FFF2-40B4-BE49-F238E27FC236}">
                <a16:creationId xmlns:a16="http://schemas.microsoft.com/office/drawing/2014/main" id="{3F52377B-D4FA-8384-4042-CBB987680F2C}"/>
              </a:ext>
            </a:extLst>
          </p:cNvPr>
          <p:cNvSpPr txBox="1"/>
          <p:nvPr/>
        </p:nvSpPr>
        <p:spPr>
          <a:xfrm>
            <a:off x="1858778" y="2155534"/>
            <a:ext cx="8474444" cy="2308324"/>
          </a:xfrm>
          <a:prstGeom prst="rect">
            <a:avLst/>
          </a:prstGeom>
          <a:noFill/>
        </p:spPr>
        <p:txBody>
          <a:bodyPr wrap="square" lIns="91440" tIns="45720" rIns="91440" bIns="45720" anchor="t">
            <a:spAutoFit/>
          </a:bodyPr>
          <a:lstStyle/>
          <a:p>
            <a:pPr algn="ctr"/>
            <a:r>
              <a:rPr lang="en-US" sz="4800">
                <a:latin typeface="Avenir Next LT Pro"/>
              </a:rPr>
              <a:t>Turn and talk to a classmate and </a:t>
            </a:r>
            <a:r>
              <a:rPr lang="en-US" sz="4800" b="1">
                <a:latin typeface="Avenir Next LT Pro"/>
              </a:rPr>
              <a:t>discuss</a:t>
            </a:r>
            <a:r>
              <a:rPr lang="en-US" sz="4800">
                <a:latin typeface="Avenir Next LT Pro"/>
              </a:rPr>
              <a:t> why insects may make </a:t>
            </a:r>
            <a:r>
              <a:rPr lang="en-US" sz="4800" b="1">
                <a:latin typeface="Avenir Next LT Pro"/>
              </a:rPr>
              <a:t>sounds</a:t>
            </a:r>
            <a:r>
              <a:rPr lang="en-US" sz="4800">
                <a:latin typeface="Avenir Next LT Pro"/>
              </a:rPr>
              <a:t>.</a:t>
            </a:r>
          </a:p>
        </p:txBody>
      </p:sp>
      <p:sp>
        <p:nvSpPr>
          <p:cNvPr id="6" name="Rectangle: Rounded Corners 5">
            <a:extLst>
              <a:ext uri="{FF2B5EF4-FFF2-40B4-BE49-F238E27FC236}">
                <a16:creationId xmlns:a16="http://schemas.microsoft.com/office/drawing/2014/main" id="{69BA74E9-FAC0-7382-56FB-197F80AE0C6A}"/>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6157E42-EDD0-7E67-8C99-FB0A02DD54A5}"/>
              </a:ext>
            </a:extLst>
          </p:cNvPr>
          <p:cNvSpPr txBox="1"/>
          <p:nvPr/>
        </p:nvSpPr>
        <p:spPr>
          <a:xfrm>
            <a:off x="173735" y="6351004"/>
            <a:ext cx="219457" cy="400110"/>
          </a:xfrm>
          <a:prstGeom prst="rect">
            <a:avLst/>
          </a:prstGeom>
          <a:noFill/>
        </p:spPr>
        <p:txBody>
          <a:bodyPr wrap="square">
            <a:spAutoFit/>
          </a:bodyPr>
          <a:lstStyle/>
          <a:p>
            <a:r>
              <a:rPr lang="en-US" sz="2000">
                <a:latin typeface="Bitter SemiBold" pitchFamily="2" charset="0"/>
              </a:rPr>
              <a:t>2</a:t>
            </a:r>
            <a:endParaRPr lang="en-US" sz="2000"/>
          </a:p>
        </p:txBody>
      </p:sp>
      <p:pic>
        <p:nvPicPr>
          <p:cNvPr id="10" name="Picture 9" descr="A picture containing silhouette, night sky&#10;&#10;AI-generated content may be incorrect.">
            <a:extLst>
              <a:ext uri="{FF2B5EF4-FFF2-40B4-BE49-F238E27FC236}">
                <a16:creationId xmlns:a16="http://schemas.microsoft.com/office/drawing/2014/main" id="{7A7989EB-F1CD-0CC8-C2ED-F99882B0CE58}"/>
              </a:ext>
            </a:extLst>
          </p:cNvPr>
          <p:cNvPicPr>
            <a:picLocks noChangeAspect="1"/>
          </p:cNvPicPr>
          <p:nvPr/>
        </p:nvPicPr>
        <p:blipFill>
          <a:blip r:embed="rId3">
            <a:extLst>
              <a:ext uri="{28A0092B-C50C-407E-A947-70E740481C1C}">
                <a14:useLocalDpi xmlns:a14="http://schemas.microsoft.com/office/drawing/2010/main" val="0"/>
              </a:ext>
            </a:extLst>
          </a:blip>
          <a:srcRect t="18950"/>
          <a:stretch/>
        </p:blipFill>
        <p:spPr>
          <a:xfrm>
            <a:off x="82643" y="122275"/>
            <a:ext cx="1029532" cy="1447145"/>
          </a:xfrm>
          <a:prstGeom prst="rect">
            <a:avLst/>
          </a:prstGeom>
        </p:spPr>
      </p:pic>
    </p:spTree>
    <p:extLst>
      <p:ext uri="{BB962C8B-B14F-4D97-AF65-F5344CB8AC3E}">
        <p14:creationId xmlns:p14="http://schemas.microsoft.com/office/powerpoint/2010/main" val="178217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1171E-95EB-14A8-133D-7CFCFDF3AB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51A84E-059A-17CA-9253-4921C6BBEC6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31A5003-892A-46D3-1CC2-B99B99373DC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27D96AC7-7EE9-9222-3FC0-C3BDEAEBB13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Unit 2 Review</a:t>
            </a:r>
          </a:p>
        </p:txBody>
      </p:sp>
      <p:sp>
        <p:nvSpPr>
          <p:cNvPr id="12" name="TextBox 11">
            <a:extLst>
              <a:ext uri="{FF2B5EF4-FFF2-40B4-BE49-F238E27FC236}">
                <a16:creationId xmlns:a16="http://schemas.microsoft.com/office/drawing/2014/main" id="{9BC42187-5CE3-6623-E14B-BB7FE0C12D82}"/>
              </a:ext>
            </a:extLst>
          </p:cNvPr>
          <p:cNvSpPr txBox="1"/>
          <p:nvPr/>
        </p:nvSpPr>
        <p:spPr>
          <a:xfrm>
            <a:off x="5817055" y="1566034"/>
            <a:ext cx="5326324" cy="2970044"/>
          </a:xfrm>
          <a:prstGeom prst="rect">
            <a:avLst/>
          </a:prstGeom>
          <a:noFill/>
        </p:spPr>
        <p:txBody>
          <a:bodyPr wrap="square" lIns="91440" tIns="45720" rIns="91440" bIns="45720" anchor="t">
            <a:spAutoFit/>
          </a:bodyPr>
          <a:lstStyle/>
          <a:p>
            <a:pPr algn="ctr"/>
            <a:r>
              <a:rPr lang="en-US" sz="4300" b="1">
                <a:latin typeface="Avenir Next LT Pro"/>
              </a:rPr>
              <a:t>Go outside:</a:t>
            </a:r>
            <a:endParaRPr lang="en-US" dirty="0">
              <a:latin typeface="Avenir Next LT Pro"/>
            </a:endParaRPr>
          </a:p>
          <a:p>
            <a:pPr algn="ctr"/>
            <a:endParaRPr lang="en-US" sz="4800" dirty="0">
              <a:latin typeface="Avenir Next LT Pro"/>
            </a:endParaRPr>
          </a:p>
          <a:p>
            <a:pPr algn="ctr"/>
            <a:r>
              <a:rPr lang="en-US" sz="4800" dirty="0">
                <a:latin typeface="Avenir Next LT Pro"/>
              </a:rPr>
              <a:t>Let’s create a sound map!</a:t>
            </a:r>
            <a:endParaRPr lang="en-US"/>
          </a:p>
        </p:txBody>
      </p:sp>
      <p:sp>
        <p:nvSpPr>
          <p:cNvPr id="6" name="Rectangle: Rounded Corners 5">
            <a:extLst>
              <a:ext uri="{FF2B5EF4-FFF2-40B4-BE49-F238E27FC236}">
                <a16:creationId xmlns:a16="http://schemas.microsoft.com/office/drawing/2014/main" id="{DED30F36-B1E7-C59C-7F92-020048FA96C9}"/>
              </a:ext>
            </a:extLst>
          </p:cNvPr>
          <p:cNvSpPr/>
          <p:nvPr/>
        </p:nvSpPr>
        <p:spPr>
          <a:xfrm>
            <a:off x="88894" y="6299161"/>
            <a:ext cx="496825" cy="503796"/>
          </a:xfrm>
          <a:prstGeom prst="roundRect">
            <a:avLst/>
          </a:prstGeom>
          <a:solidFill>
            <a:srgbClr val="FDD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472124-1B33-E5A3-DCAC-8A5CF2510DEB}"/>
              </a:ext>
            </a:extLst>
          </p:cNvPr>
          <p:cNvSpPr txBox="1"/>
          <p:nvPr/>
        </p:nvSpPr>
        <p:spPr>
          <a:xfrm>
            <a:off x="173735" y="6351004"/>
            <a:ext cx="219457" cy="400110"/>
          </a:xfrm>
          <a:prstGeom prst="rect">
            <a:avLst/>
          </a:prstGeom>
          <a:noFill/>
        </p:spPr>
        <p:txBody>
          <a:bodyPr wrap="square">
            <a:spAutoFit/>
          </a:bodyPr>
          <a:lstStyle/>
          <a:p>
            <a:r>
              <a:rPr lang="en-US" sz="2000">
                <a:latin typeface="Bitter SemiBold" pitchFamily="2" charset="0"/>
              </a:rPr>
              <a:t>2</a:t>
            </a:r>
            <a:endParaRPr lang="en-US" sz="2000"/>
          </a:p>
        </p:txBody>
      </p:sp>
      <p:pic>
        <p:nvPicPr>
          <p:cNvPr id="7" name="Picture 6" descr="Text, letter&#10;&#10;AI-generated content may be incorrect.">
            <a:extLst>
              <a:ext uri="{FF2B5EF4-FFF2-40B4-BE49-F238E27FC236}">
                <a16:creationId xmlns:a16="http://schemas.microsoft.com/office/drawing/2014/main" id="{24CA4CA7-7747-5360-65C8-2374968BB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06886"/>
            <a:ext cx="4681035" cy="6057810"/>
          </a:xfrm>
          <a:prstGeom prst="rect">
            <a:avLst/>
          </a:prstGeom>
          <a:ln>
            <a:solidFill>
              <a:schemeClr val="tx1"/>
            </a:solidFill>
          </a:ln>
        </p:spPr>
      </p:pic>
    </p:spTree>
    <p:extLst>
      <p:ext uri="{BB962C8B-B14F-4D97-AF65-F5344CB8AC3E}">
        <p14:creationId xmlns:p14="http://schemas.microsoft.com/office/powerpoint/2010/main" val="2083131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448</Words>
  <Application>Microsoft Office PowerPoint</Application>
  <PresentationFormat>Widescreen</PresentationFormat>
  <Paragraphs>32</Paragraphs>
  <Slides>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4</cp:revision>
  <dcterms:created xsi:type="dcterms:W3CDTF">2025-07-08T13:33:32Z</dcterms:created>
  <dcterms:modified xsi:type="dcterms:W3CDTF">2025-08-14T00:19:03Z</dcterms:modified>
</cp:coreProperties>
</file>