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306" r:id="rId3"/>
    <p:sldId id="307" r:id="rId4"/>
    <p:sldId id="308" r:id="rId5"/>
    <p:sldId id="309" r:id="rId6"/>
    <p:sldId id="311" r:id="rId7"/>
    <p:sldId id="312" r:id="rId8"/>
    <p:sldId id="313" r:id="rId9"/>
    <p:sldId id="314" r:id="rId10"/>
    <p:sldId id="315" r:id="rId11"/>
    <p:sldId id="316" r:id="rId12"/>
    <p:sldId id="317" r:id="rId13"/>
    <p:sldId id="318" r:id="rId14"/>
    <p:sldId id="31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D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DDF8D2-AAED-F4E5-F60D-55143316D473}" v="60" dt="2025-08-27T12:45:37.236"/>
    <p1510:client id="{BCEA35B2-6B07-183A-717A-AAEC53BA422C}" v="1" dt="2025-08-28T14:38:08.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317" autoAdjust="0"/>
  </p:normalViewPr>
  <p:slideViewPr>
    <p:cSldViewPr snapToGrid="0">
      <p:cViewPr varScale="1">
        <p:scale>
          <a:sx n="70" d="100"/>
          <a:sy n="70" d="100"/>
        </p:scale>
        <p:origin x="21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EE5E5-82FC-435D-9E29-D9FA70495CCA}"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74799-C29D-49BF-869D-EAD6C514A092}" type="slidenum">
              <a:rPr lang="en-US" smtClean="0"/>
              <a:t>‹#›</a:t>
            </a:fld>
            <a:endParaRPr lang="en-US"/>
          </a:p>
        </p:txBody>
      </p:sp>
    </p:spTree>
    <p:extLst>
      <p:ext uri="{BB962C8B-B14F-4D97-AF65-F5344CB8AC3E}">
        <p14:creationId xmlns:p14="http://schemas.microsoft.com/office/powerpoint/2010/main" val="369930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9A200-6E06-81B3-8984-D4DDCB861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EC5C5-5C7A-E5D1-1DB2-98A8A2E22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EC3C3-28B8-327C-9A40-5911900D847A}"/>
              </a:ext>
            </a:extLst>
          </p:cNvPr>
          <p:cNvSpPr>
            <a:spLocks noGrp="1"/>
          </p:cNvSpPr>
          <p:nvPr>
            <p:ph type="body" idx="1"/>
          </p:nvPr>
        </p:nvSpPr>
        <p:spPr/>
        <p:txBody>
          <a:bodyPr/>
          <a:lstStyle/>
          <a:p>
            <a:r>
              <a:rPr lang="en-US" i="0" dirty="0"/>
              <a:t>Have students turn to the </a:t>
            </a:r>
            <a:r>
              <a:rPr lang="en-US" b="1" i="0" dirty="0"/>
              <a:t>Unit 2 Exploring the Phenomenon </a:t>
            </a:r>
            <a:r>
              <a:rPr lang="en-US" i="0" dirty="0"/>
              <a:t>and </a:t>
            </a:r>
            <a:r>
              <a:rPr lang="en-US" b="1" i="0" dirty="0"/>
              <a:t>Talk About It </a:t>
            </a:r>
            <a:r>
              <a:rPr lang="en-US" i="0" dirty="0"/>
              <a:t>section on pages 38-39. </a:t>
            </a:r>
          </a:p>
        </p:txBody>
      </p:sp>
      <p:sp>
        <p:nvSpPr>
          <p:cNvPr id="4" name="Slide Number Placeholder 3">
            <a:extLst>
              <a:ext uri="{FF2B5EF4-FFF2-40B4-BE49-F238E27FC236}">
                <a16:creationId xmlns:a16="http://schemas.microsoft.com/office/drawing/2014/main" id="{91DDFFCE-87E1-B7F6-85D5-0FEB2C67F4D3}"/>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365625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DB76A-87B5-603B-DA2C-2785437C3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442A9-B3B9-478C-23AC-6549C0632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C05A0-2806-C7C4-72C1-4A8E541A0EFD}"/>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BFED1E44-C40A-4F3A-417C-F3330A323EC7}"/>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2867408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45444-9165-B9A5-D26F-9294F1CC4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BE314-B98F-C7A9-869F-346BFFF55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F9C90-03A1-1248-F6A0-F217CBEA3283}"/>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8D656E9D-D218-D270-25FE-0CAC5EE7500B}"/>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360828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FEFCE-D747-8CC7-E05C-6D4C605633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6D82C5-789C-F0A6-A1FE-900090EF2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298CA2-FC05-05AD-83BB-7822C3EFF8FC}"/>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C3E9A658-8A61-0693-4A78-4602CE5B2D7F}"/>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2849544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95D56-E8E9-35D9-ED20-0E119A0D8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42A7C-0469-BF3E-7F76-B93DFE51C0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AB3E8-F8D2-0CB4-35FD-E1D2A8C8DFC1}"/>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7A7BCFBE-D3FF-32A5-EE59-C1BBFE4F2AA0}"/>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416685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FFE83-BFDA-228F-03FC-B382F1F8D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F7B89-F257-811C-030B-6127507DD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43E46-BEDB-7856-4C24-69F30462D304}"/>
              </a:ext>
            </a:extLst>
          </p:cNvPr>
          <p:cNvSpPr>
            <a:spLocks noGrp="1"/>
          </p:cNvSpPr>
          <p:nvPr>
            <p:ph type="body" idx="1"/>
          </p:nvPr>
        </p:nvSpPr>
        <p:spPr/>
        <p:txBody>
          <a:bodyPr/>
          <a:lstStyle/>
          <a:p>
            <a:r>
              <a:rPr lang="en-US" i="0" dirty="0"/>
              <a:t>Using the pictures at the beginning of the lesson, have students turn and talk to a classmate and describe the different habitat types.</a:t>
            </a:r>
          </a:p>
        </p:txBody>
      </p:sp>
      <p:sp>
        <p:nvSpPr>
          <p:cNvPr id="4" name="Slide Number Placeholder 3">
            <a:extLst>
              <a:ext uri="{FF2B5EF4-FFF2-40B4-BE49-F238E27FC236}">
                <a16:creationId xmlns:a16="http://schemas.microsoft.com/office/drawing/2014/main" id="{4AAC11F2-BF57-1FE4-8FEF-F53968C6E068}"/>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95060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9F132-0AF4-26C1-43C6-3FDE3721F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E88DE-968C-953E-6D62-632FD83917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14157-1400-AF1F-AA98-B08F8A10B07C}"/>
              </a:ext>
            </a:extLst>
          </p:cNvPr>
          <p:cNvSpPr>
            <a:spLocks noGrp="1"/>
          </p:cNvSpPr>
          <p:nvPr>
            <p:ph type="body" idx="1"/>
          </p:nvPr>
        </p:nvSpPr>
        <p:spPr/>
        <p:txBody>
          <a:bodyPr/>
          <a:lstStyle/>
          <a:p>
            <a:r>
              <a:rPr lang="en-US" i="0" dirty="0"/>
              <a:t>(Student mentions a variety of types of plants and animals in each habitat. The animals and plants live here because this is where their needs are met, like water, food, shelter, and space.)</a:t>
            </a:r>
          </a:p>
          <a:p>
            <a:endParaRPr lang="en-US" dirty="0"/>
          </a:p>
          <a:p>
            <a:r>
              <a:rPr lang="en-US" dirty="0"/>
              <a:t>Animals in Picture: Red milkweed beetle</a:t>
            </a:r>
          </a:p>
        </p:txBody>
      </p:sp>
      <p:sp>
        <p:nvSpPr>
          <p:cNvPr id="4" name="Slide Number Placeholder 3">
            <a:extLst>
              <a:ext uri="{FF2B5EF4-FFF2-40B4-BE49-F238E27FC236}">
                <a16:creationId xmlns:a16="http://schemas.microsoft.com/office/drawing/2014/main" id="{55DC2EFD-A2A1-DF43-00CE-4309956797BB}"/>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242106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0390A-4DB4-1BF1-A11E-8F0D6056C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FF5D63-6589-74C6-8ED9-E504E0514D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C7B19-0CCA-81D5-8D70-97A4AA1571D3}"/>
              </a:ext>
            </a:extLst>
          </p:cNvPr>
          <p:cNvSpPr>
            <a:spLocks noGrp="1"/>
          </p:cNvSpPr>
          <p:nvPr>
            <p:ph type="body" idx="1"/>
          </p:nvPr>
        </p:nvSpPr>
        <p:spPr/>
        <p:txBody>
          <a:bodyPr/>
          <a:lstStyle/>
          <a:p>
            <a:r>
              <a:rPr lang="en-US" i="0" dirty="0"/>
              <a:t>(Both habitats show a healthy diversity of plants and animals because there are many different types of plants and animals in each habitat. Students can share their total numbers from the evidence section on </a:t>
            </a:r>
            <a:r>
              <a:rPr lang="en-US" b="1" i="0" dirty="0"/>
              <a:t>2C Claim, Evidence, Reasoning </a:t>
            </a:r>
            <a:r>
              <a:rPr lang="en-US" i="0" dirty="0"/>
              <a:t>on Page 63 of the student guide.)</a:t>
            </a:r>
          </a:p>
          <a:p>
            <a:endParaRPr lang="en-US" i="0" dirty="0"/>
          </a:p>
          <a:p>
            <a:r>
              <a:rPr lang="en-US" b="1" i="0" dirty="0"/>
              <a:t>Rubric:</a:t>
            </a:r>
          </a:p>
          <a:p>
            <a:pPr marL="171450" indent="-171450">
              <a:buFont typeface="Arial" panose="020B0604020202020204" pitchFamily="34" charset="0"/>
              <a:buChar char="•"/>
            </a:pPr>
            <a:r>
              <a:rPr lang="en-US" i="0" dirty="0"/>
              <a:t>3 (Meets) – Student explains the types of habitats in the illustrations and offers ideas of plants and animals that would live there and why. Student explains that the pictures show a healthy diversity of plants and animals and explains that they can see many different types of plants and animals in each habitat. Student gives details from the picture to support their claim.</a:t>
            </a:r>
          </a:p>
          <a:p>
            <a:pPr marL="171450" indent="-171450">
              <a:buFont typeface="Arial" panose="020B0604020202020204" pitchFamily="34" charset="0"/>
              <a:buChar char="•"/>
            </a:pPr>
            <a:r>
              <a:rPr lang="en-US" i="0" dirty="0"/>
              <a:t>2 (Partially meets) – Student explains 1 of the 2 types of habitats in the illustrations and offers ideas of plants and animals that would live there and why. Student somewhat explains that the pictures show a healthy diversity of plants and animals in each habitat. Student gives some details from the picture to support their claim.</a:t>
            </a:r>
          </a:p>
          <a:p>
            <a:pPr marL="171450" indent="-171450">
              <a:buFont typeface="Arial" panose="020B0604020202020204" pitchFamily="34" charset="0"/>
              <a:buChar char="•"/>
            </a:pPr>
            <a:r>
              <a:rPr lang="en-US" i="0" dirty="0"/>
              <a:t>1 (Doesn’t meet) – Student does not provide an explanation of habitat types or does not describe the diversity of plants and animals that are living there.</a:t>
            </a:r>
          </a:p>
          <a:p>
            <a:endParaRPr lang="en-US" i="0" dirty="0"/>
          </a:p>
          <a:p>
            <a:r>
              <a:rPr lang="en-US" dirty="0"/>
              <a:t>Animal in Picture: Eastern cottontail rabbit</a:t>
            </a:r>
          </a:p>
        </p:txBody>
      </p:sp>
      <p:sp>
        <p:nvSpPr>
          <p:cNvPr id="4" name="Slide Number Placeholder 3">
            <a:extLst>
              <a:ext uri="{FF2B5EF4-FFF2-40B4-BE49-F238E27FC236}">
                <a16:creationId xmlns:a16="http://schemas.microsoft.com/office/drawing/2014/main" id="{AAA9FB6A-1B85-5A98-9E2D-8EBE47C0373A}"/>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332825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18E5F-859C-EEFF-3678-99F5CCB98B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18A74-CB56-EE09-A298-E59CD3886E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DEC902-50A0-41A0-5777-39144D5C9791}"/>
              </a:ext>
            </a:extLst>
          </p:cNvPr>
          <p:cNvSpPr>
            <a:spLocks noGrp="1"/>
          </p:cNvSpPr>
          <p:nvPr>
            <p:ph type="body" idx="1"/>
          </p:nvPr>
        </p:nvSpPr>
        <p:spPr/>
        <p:txBody>
          <a:bodyPr/>
          <a:lstStyle/>
          <a:p>
            <a:r>
              <a:rPr lang="en-US" i="0" dirty="0"/>
              <a:t>Have students go outside for 10-15 minutes. Students will locate two different types of microhabitats in their schoolyard to compare. Using the </a:t>
            </a:r>
            <a:r>
              <a:rPr lang="en-US" b="1" i="0" dirty="0"/>
              <a:t>Putting It All Together </a:t>
            </a:r>
            <a:r>
              <a:rPr lang="en-US" i="0" dirty="0"/>
              <a:t>on pages 70-71 of the student guide, students will write the location of the two microhabitats, a description of both, the numbers of plants and animals in each habitat, and will list or draw the plants or animals found.</a:t>
            </a:r>
          </a:p>
          <a:p>
            <a:endParaRPr lang="en-US" i="0" dirty="0"/>
          </a:p>
          <a:p>
            <a:r>
              <a:rPr lang="en-US" b="1" i="0" dirty="0"/>
              <a:t>Rubric:</a:t>
            </a:r>
          </a:p>
          <a:p>
            <a:pPr marL="171450" indent="-171450">
              <a:buFont typeface="Arial" panose="020B0604020202020204" pitchFamily="34" charset="0"/>
              <a:buChar char="•"/>
            </a:pPr>
            <a:r>
              <a:rPr lang="en-US" i="0" dirty="0"/>
              <a:t>3 (Meets) – Student writes and describes both microhabitats. Student writes the number of plants and animals found in each microhabitat. Student lists or draws the plants or animals found in each microhabitat. Student writes the correct microhabitat with the highest diversity and answers the discussion questions correctly, referencing the definition of habitat.</a:t>
            </a:r>
          </a:p>
          <a:p>
            <a:pPr marL="171450" indent="-171450">
              <a:buFont typeface="Arial" panose="020B0604020202020204" pitchFamily="34" charset="0"/>
              <a:buChar char="•"/>
            </a:pPr>
            <a:r>
              <a:rPr lang="en-US" i="0" dirty="0"/>
              <a:t>2 (Partially meets) – Student may or may not write and describe both microhabitats. Student may or may not write the number of plants and animals found in each microhabitat. Student may or may not write list or draw the plants or animals found in each microhabitat. Student may or may not write the correct microhabitat with the highest diversity and answers the discussion questions correctly, referencing the definition of habitat. </a:t>
            </a:r>
          </a:p>
          <a:p>
            <a:pPr marL="171450" indent="-171450">
              <a:buFont typeface="Arial" panose="020B0604020202020204" pitchFamily="34" charset="0"/>
              <a:buChar char="•"/>
            </a:pPr>
            <a:r>
              <a:rPr lang="en-US" i="0" dirty="0"/>
              <a:t>1 (Doesn’t meet) – Student does not complete the chart and does not participate in discussion.</a:t>
            </a:r>
          </a:p>
        </p:txBody>
      </p:sp>
      <p:sp>
        <p:nvSpPr>
          <p:cNvPr id="4" name="Slide Number Placeholder 3">
            <a:extLst>
              <a:ext uri="{FF2B5EF4-FFF2-40B4-BE49-F238E27FC236}">
                <a16:creationId xmlns:a16="http://schemas.microsoft.com/office/drawing/2014/main" id="{CE99007F-0291-0832-1A24-C68E1C57E71B}"/>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162039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9C04E-70B1-8DEE-469C-291BA2A75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3F9CB0-1A53-6BE8-FB13-096477A27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3D534-CCAA-5010-5C77-045DF47CB3CC}"/>
              </a:ext>
            </a:extLst>
          </p:cNvPr>
          <p:cNvSpPr>
            <a:spLocks noGrp="1"/>
          </p:cNvSpPr>
          <p:nvPr>
            <p:ph type="body" idx="1"/>
          </p:nvPr>
        </p:nvSpPr>
        <p:spPr/>
        <p:txBody>
          <a:bodyPr/>
          <a:lstStyle/>
          <a:p>
            <a:r>
              <a:rPr lang="en-US" i="0" dirty="0"/>
              <a:t>(Student answers will vary.)</a:t>
            </a:r>
          </a:p>
        </p:txBody>
      </p:sp>
      <p:sp>
        <p:nvSpPr>
          <p:cNvPr id="4" name="Slide Number Placeholder 3">
            <a:extLst>
              <a:ext uri="{FF2B5EF4-FFF2-40B4-BE49-F238E27FC236}">
                <a16:creationId xmlns:a16="http://schemas.microsoft.com/office/drawing/2014/main" id="{03CECA02-69AA-F5E5-DAA0-27A1C1F8E027}"/>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48868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906C9-3107-B994-24AB-9F447A58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16061-771F-F2E1-141A-D4E87D9EC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8B638-C3B4-B218-86F6-3B2843A83109}"/>
              </a:ext>
            </a:extLst>
          </p:cNvPr>
          <p:cNvSpPr>
            <a:spLocks noGrp="1"/>
          </p:cNvSpPr>
          <p:nvPr>
            <p:ph type="body" idx="1"/>
          </p:nvPr>
        </p:nvSpPr>
        <p:spPr/>
        <p:txBody>
          <a:bodyPr/>
          <a:lstStyle/>
          <a:p>
            <a:r>
              <a:rPr lang="en-US" i="0" dirty="0"/>
              <a:t>(Student lists the microhabitat). (Student should reference that the habitat has food, water, shelter, and space needed for the plants or animals to survive and grow.)</a:t>
            </a:r>
          </a:p>
        </p:txBody>
      </p:sp>
      <p:sp>
        <p:nvSpPr>
          <p:cNvPr id="4" name="Slide Number Placeholder 3">
            <a:extLst>
              <a:ext uri="{FF2B5EF4-FFF2-40B4-BE49-F238E27FC236}">
                <a16:creationId xmlns:a16="http://schemas.microsoft.com/office/drawing/2014/main" id="{0E83D1E9-0A5A-FC58-698C-84998BEA0B8D}"/>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3723269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A8F86-F37A-6D3B-8386-672F498BC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492D2-FD43-E246-0401-1311B983D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6046F4-4F2C-EAAF-18C7-17EF2BE190CA}"/>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319A81C0-95F3-233F-CED0-771D3A805BBC}"/>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2492254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9B5EA-B51D-53C5-3860-2169BB3E24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96ADF-05EF-22F1-D6F7-FC05EF3A98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665FD-9F77-36AA-80FC-D0BB8FF18813}"/>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3946968E-D997-3A05-D8C1-C85830A8C241}"/>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225985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6CDD-6C3E-D3B1-C6F7-6FDD9E8AEF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E6B728-AFEA-3C32-3966-6F519794C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1C8F7E-BA73-7DAD-2570-BB9938958259}"/>
              </a:ext>
            </a:extLst>
          </p:cNvPr>
          <p:cNvSpPr>
            <a:spLocks noGrp="1"/>
          </p:cNvSpPr>
          <p:nvPr>
            <p:ph type="dt" sz="half" idx="10"/>
          </p:nvPr>
        </p:nvSpPr>
        <p:spPr/>
        <p:txBody>
          <a:bodyPr/>
          <a:lstStyle/>
          <a:p>
            <a:fld id="{251CCD59-7988-4499-A4A6-B5C293D08725}" type="datetimeFigureOut">
              <a:rPr lang="en-US" smtClean="0"/>
              <a:t>8/29/2025</a:t>
            </a:fld>
            <a:endParaRPr lang="en-US"/>
          </a:p>
        </p:txBody>
      </p:sp>
      <p:sp>
        <p:nvSpPr>
          <p:cNvPr id="5" name="Footer Placeholder 4">
            <a:extLst>
              <a:ext uri="{FF2B5EF4-FFF2-40B4-BE49-F238E27FC236}">
                <a16:creationId xmlns:a16="http://schemas.microsoft.com/office/drawing/2014/main" id="{28179E58-A81E-14A8-0492-C87DFCAB4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D7993-E1C9-449F-514B-317CFA5B5A27}"/>
              </a:ext>
            </a:extLst>
          </p:cNvPr>
          <p:cNvSpPr>
            <a:spLocks noGrp="1"/>
          </p:cNvSpPr>
          <p:nvPr>
            <p:ph type="sldNum" sz="quarter" idx="12"/>
          </p:nvPr>
        </p:nvSpPr>
        <p:spPr/>
        <p:txBody>
          <a:bodyPr/>
          <a:lstStyle/>
          <a:p>
            <a:fld id="{7CC258D6-AA5B-42BD-ABB3-5B9F1053723A}" type="slidenum">
              <a:rPr lang="en-US" smtClean="0"/>
              <a:t>‹#›</a:t>
            </a:fld>
            <a:endParaRPr lang="en-US"/>
          </a:p>
        </p:txBody>
      </p:sp>
    </p:spTree>
    <p:extLst>
      <p:ext uri="{BB962C8B-B14F-4D97-AF65-F5344CB8AC3E}">
        <p14:creationId xmlns:p14="http://schemas.microsoft.com/office/powerpoint/2010/main" val="67240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F2C0-AA6E-B8E0-DF1C-C9BE8CE2F2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E13BB2-6488-D922-2636-EA03FEB3B8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CF401-8604-41D8-7D1E-5940E17043F0}"/>
              </a:ext>
            </a:extLst>
          </p:cNvPr>
          <p:cNvSpPr>
            <a:spLocks noGrp="1"/>
          </p:cNvSpPr>
          <p:nvPr>
            <p:ph type="dt" sz="half" idx="10"/>
          </p:nvPr>
        </p:nvSpPr>
        <p:spPr/>
        <p:txBody>
          <a:bodyPr/>
          <a:lstStyle/>
          <a:p>
            <a:fld id="{251CCD59-7988-4499-A4A6-B5C293D08725}" type="datetimeFigureOut">
              <a:rPr lang="en-US" smtClean="0"/>
              <a:t>8/29/2025</a:t>
            </a:fld>
            <a:endParaRPr lang="en-US"/>
          </a:p>
        </p:txBody>
      </p:sp>
      <p:sp>
        <p:nvSpPr>
          <p:cNvPr id="5" name="Footer Placeholder 4">
            <a:extLst>
              <a:ext uri="{FF2B5EF4-FFF2-40B4-BE49-F238E27FC236}">
                <a16:creationId xmlns:a16="http://schemas.microsoft.com/office/drawing/2014/main" id="{80C721B0-432E-F739-C391-59FF5F0A5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3AACE-5616-B618-2DE6-9E10C509611C}"/>
              </a:ext>
            </a:extLst>
          </p:cNvPr>
          <p:cNvSpPr>
            <a:spLocks noGrp="1"/>
          </p:cNvSpPr>
          <p:nvPr>
            <p:ph type="sldNum" sz="quarter" idx="12"/>
          </p:nvPr>
        </p:nvSpPr>
        <p:spPr/>
        <p:txBody>
          <a:bodyPr/>
          <a:lstStyle/>
          <a:p>
            <a:fld id="{7CC258D6-AA5B-42BD-ABB3-5B9F1053723A}" type="slidenum">
              <a:rPr lang="en-US" smtClean="0"/>
              <a:t>‹#›</a:t>
            </a:fld>
            <a:endParaRPr lang="en-US"/>
          </a:p>
        </p:txBody>
      </p:sp>
    </p:spTree>
    <p:extLst>
      <p:ext uri="{BB962C8B-B14F-4D97-AF65-F5344CB8AC3E}">
        <p14:creationId xmlns:p14="http://schemas.microsoft.com/office/powerpoint/2010/main" val="159541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407A6-98B0-319D-1E7D-BA0F43FDBC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5E379F-B218-15B3-BBC5-7C01EC9F8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24FC3-C2DF-470F-D85E-7F4A53E60706}"/>
              </a:ext>
            </a:extLst>
          </p:cNvPr>
          <p:cNvSpPr>
            <a:spLocks noGrp="1"/>
          </p:cNvSpPr>
          <p:nvPr>
            <p:ph type="dt" sz="half" idx="10"/>
          </p:nvPr>
        </p:nvSpPr>
        <p:spPr/>
        <p:txBody>
          <a:bodyPr/>
          <a:lstStyle/>
          <a:p>
            <a:fld id="{251CCD59-7988-4499-A4A6-B5C293D08725}" type="datetimeFigureOut">
              <a:rPr lang="en-US" smtClean="0"/>
              <a:t>8/29/2025</a:t>
            </a:fld>
            <a:endParaRPr lang="en-US"/>
          </a:p>
        </p:txBody>
      </p:sp>
      <p:sp>
        <p:nvSpPr>
          <p:cNvPr id="5" name="Footer Placeholder 4">
            <a:extLst>
              <a:ext uri="{FF2B5EF4-FFF2-40B4-BE49-F238E27FC236}">
                <a16:creationId xmlns:a16="http://schemas.microsoft.com/office/drawing/2014/main" id="{B4A180C6-6CA9-484B-16C4-3C63F6CDE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42EEA-A593-3859-DD9E-CF3E5573764E}"/>
              </a:ext>
            </a:extLst>
          </p:cNvPr>
          <p:cNvSpPr>
            <a:spLocks noGrp="1"/>
          </p:cNvSpPr>
          <p:nvPr>
            <p:ph type="sldNum" sz="quarter" idx="12"/>
          </p:nvPr>
        </p:nvSpPr>
        <p:spPr/>
        <p:txBody>
          <a:bodyPr/>
          <a:lstStyle/>
          <a:p>
            <a:fld id="{7CC258D6-AA5B-42BD-ABB3-5B9F1053723A}" type="slidenum">
              <a:rPr lang="en-US" smtClean="0"/>
              <a:t>‹#›</a:t>
            </a:fld>
            <a:endParaRPr lang="en-US"/>
          </a:p>
        </p:txBody>
      </p:sp>
    </p:spTree>
    <p:extLst>
      <p:ext uri="{BB962C8B-B14F-4D97-AF65-F5344CB8AC3E}">
        <p14:creationId xmlns:p14="http://schemas.microsoft.com/office/powerpoint/2010/main" val="391071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78E7-3D4A-E450-48D9-6EC7C7727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211E86-F6C9-5F47-79EC-6C9C105F3B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71FC2-7115-5211-7CB8-EEDD0DB5BEB1}"/>
              </a:ext>
            </a:extLst>
          </p:cNvPr>
          <p:cNvSpPr>
            <a:spLocks noGrp="1"/>
          </p:cNvSpPr>
          <p:nvPr>
            <p:ph type="dt" sz="half" idx="10"/>
          </p:nvPr>
        </p:nvSpPr>
        <p:spPr/>
        <p:txBody>
          <a:bodyPr/>
          <a:lstStyle/>
          <a:p>
            <a:fld id="{251CCD59-7988-4499-A4A6-B5C293D08725}" type="datetimeFigureOut">
              <a:rPr lang="en-US" smtClean="0"/>
              <a:t>8/29/2025</a:t>
            </a:fld>
            <a:endParaRPr lang="en-US"/>
          </a:p>
        </p:txBody>
      </p:sp>
      <p:sp>
        <p:nvSpPr>
          <p:cNvPr id="5" name="Footer Placeholder 4">
            <a:extLst>
              <a:ext uri="{FF2B5EF4-FFF2-40B4-BE49-F238E27FC236}">
                <a16:creationId xmlns:a16="http://schemas.microsoft.com/office/drawing/2014/main" id="{F9EF53AA-0964-1AE3-CB1A-879B1B340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447FB-823D-4C81-76CA-3413ACDD104D}"/>
              </a:ext>
            </a:extLst>
          </p:cNvPr>
          <p:cNvSpPr>
            <a:spLocks noGrp="1"/>
          </p:cNvSpPr>
          <p:nvPr>
            <p:ph type="sldNum" sz="quarter" idx="12"/>
          </p:nvPr>
        </p:nvSpPr>
        <p:spPr/>
        <p:txBody>
          <a:bodyPr/>
          <a:lstStyle/>
          <a:p>
            <a:fld id="{7CC258D6-AA5B-42BD-ABB3-5B9F1053723A}" type="slidenum">
              <a:rPr lang="en-US" smtClean="0"/>
              <a:t>‹#›</a:t>
            </a:fld>
            <a:endParaRPr lang="en-US"/>
          </a:p>
        </p:txBody>
      </p:sp>
    </p:spTree>
    <p:extLst>
      <p:ext uri="{BB962C8B-B14F-4D97-AF65-F5344CB8AC3E}">
        <p14:creationId xmlns:p14="http://schemas.microsoft.com/office/powerpoint/2010/main" val="2157801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E76A-D1D0-76D4-3134-C37F78C20A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7EB793-C7C2-DE5C-CE18-F70C88F56E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758A1-F0BA-4546-3941-8BD6AAC205CA}"/>
              </a:ext>
            </a:extLst>
          </p:cNvPr>
          <p:cNvSpPr>
            <a:spLocks noGrp="1"/>
          </p:cNvSpPr>
          <p:nvPr>
            <p:ph type="dt" sz="half" idx="10"/>
          </p:nvPr>
        </p:nvSpPr>
        <p:spPr/>
        <p:txBody>
          <a:bodyPr/>
          <a:lstStyle/>
          <a:p>
            <a:fld id="{251CCD59-7988-4499-A4A6-B5C293D08725}" type="datetimeFigureOut">
              <a:rPr lang="en-US" smtClean="0"/>
              <a:t>8/29/2025</a:t>
            </a:fld>
            <a:endParaRPr lang="en-US"/>
          </a:p>
        </p:txBody>
      </p:sp>
      <p:sp>
        <p:nvSpPr>
          <p:cNvPr id="5" name="Footer Placeholder 4">
            <a:extLst>
              <a:ext uri="{FF2B5EF4-FFF2-40B4-BE49-F238E27FC236}">
                <a16:creationId xmlns:a16="http://schemas.microsoft.com/office/drawing/2014/main" id="{9B191FE4-9F90-2BEA-77B4-35A45A01F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45B3C-7B0F-36D6-D72B-C2D3D74D0063}"/>
              </a:ext>
            </a:extLst>
          </p:cNvPr>
          <p:cNvSpPr>
            <a:spLocks noGrp="1"/>
          </p:cNvSpPr>
          <p:nvPr>
            <p:ph type="sldNum" sz="quarter" idx="12"/>
          </p:nvPr>
        </p:nvSpPr>
        <p:spPr/>
        <p:txBody>
          <a:bodyPr/>
          <a:lstStyle/>
          <a:p>
            <a:fld id="{7CC258D6-AA5B-42BD-ABB3-5B9F1053723A}" type="slidenum">
              <a:rPr lang="en-US" smtClean="0"/>
              <a:t>‹#›</a:t>
            </a:fld>
            <a:endParaRPr lang="en-US"/>
          </a:p>
        </p:txBody>
      </p:sp>
    </p:spTree>
    <p:extLst>
      <p:ext uri="{BB962C8B-B14F-4D97-AF65-F5344CB8AC3E}">
        <p14:creationId xmlns:p14="http://schemas.microsoft.com/office/powerpoint/2010/main" val="233258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5BD5-C04E-6062-CF2D-F940ECE914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7AD15A-05DB-76CB-987C-2C05EEACB2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7417B9-6248-344B-8041-B8D586F016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14153B-013D-71FE-5AF7-31A930CDFF8B}"/>
              </a:ext>
            </a:extLst>
          </p:cNvPr>
          <p:cNvSpPr>
            <a:spLocks noGrp="1"/>
          </p:cNvSpPr>
          <p:nvPr>
            <p:ph type="dt" sz="half" idx="10"/>
          </p:nvPr>
        </p:nvSpPr>
        <p:spPr/>
        <p:txBody>
          <a:bodyPr/>
          <a:lstStyle/>
          <a:p>
            <a:fld id="{251CCD59-7988-4499-A4A6-B5C293D08725}" type="datetimeFigureOut">
              <a:rPr lang="en-US" smtClean="0"/>
              <a:t>8/29/2025</a:t>
            </a:fld>
            <a:endParaRPr lang="en-US"/>
          </a:p>
        </p:txBody>
      </p:sp>
      <p:sp>
        <p:nvSpPr>
          <p:cNvPr id="6" name="Footer Placeholder 5">
            <a:extLst>
              <a:ext uri="{FF2B5EF4-FFF2-40B4-BE49-F238E27FC236}">
                <a16:creationId xmlns:a16="http://schemas.microsoft.com/office/drawing/2014/main" id="{C18B4F86-CCD3-D100-28AC-4E879D866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DF1814-51BF-43B8-B1BA-1CE368B15E62}"/>
              </a:ext>
            </a:extLst>
          </p:cNvPr>
          <p:cNvSpPr>
            <a:spLocks noGrp="1"/>
          </p:cNvSpPr>
          <p:nvPr>
            <p:ph type="sldNum" sz="quarter" idx="12"/>
          </p:nvPr>
        </p:nvSpPr>
        <p:spPr/>
        <p:txBody>
          <a:bodyPr/>
          <a:lstStyle/>
          <a:p>
            <a:fld id="{7CC258D6-AA5B-42BD-ABB3-5B9F1053723A}" type="slidenum">
              <a:rPr lang="en-US" smtClean="0"/>
              <a:t>‹#›</a:t>
            </a:fld>
            <a:endParaRPr lang="en-US"/>
          </a:p>
        </p:txBody>
      </p:sp>
    </p:spTree>
    <p:extLst>
      <p:ext uri="{BB962C8B-B14F-4D97-AF65-F5344CB8AC3E}">
        <p14:creationId xmlns:p14="http://schemas.microsoft.com/office/powerpoint/2010/main" val="193324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4BDB-0F6C-F251-572D-C7FD5AAA9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0CBFB0-8F42-FA49-12E4-11453367FB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26650-534B-9206-BEB2-98D7009D8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30C67D-E805-F61D-774B-445A782C80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254CE5-194A-859D-F959-39CC7C7947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1FE776-0E27-AA15-F040-57565ED12CCD}"/>
              </a:ext>
            </a:extLst>
          </p:cNvPr>
          <p:cNvSpPr>
            <a:spLocks noGrp="1"/>
          </p:cNvSpPr>
          <p:nvPr>
            <p:ph type="dt" sz="half" idx="10"/>
          </p:nvPr>
        </p:nvSpPr>
        <p:spPr/>
        <p:txBody>
          <a:bodyPr/>
          <a:lstStyle/>
          <a:p>
            <a:fld id="{251CCD59-7988-4499-A4A6-B5C293D08725}" type="datetimeFigureOut">
              <a:rPr lang="en-US" smtClean="0"/>
              <a:t>8/29/2025</a:t>
            </a:fld>
            <a:endParaRPr lang="en-US"/>
          </a:p>
        </p:txBody>
      </p:sp>
      <p:sp>
        <p:nvSpPr>
          <p:cNvPr id="8" name="Footer Placeholder 7">
            <a:extLst>
              <a:ext uri="{FF2B5EF4-FFF2-40B4-BE49-F238E27FC236}">
                <a16:creationId xmlns:a16="http://schemas.microsoft.com/office/drawing/2014/main" id="{5C894DD7-0225-03F8-57F5-A42BDD3296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285BAF-FAB2-570B-BB30-4506C3A33C60}"/>
              </a:ext>
            </a:extLst>
          </p:cNvPr>
          <p:cNvSpPr>
            <a:spLocks noGrp="1"/>
          </p:cNvSpPr>
          <p:nvPr>
            <p:ph type="sldNum" sz="quarter" idx="12"/>
          </p:nvPr>
        </p:nvSpPr>
        <p:spPr/>
        <p:txBody>
          <a:bodyPr/>
          <a:lstStyle/>
          <a:p>
            <a:fld id="{7CC258D6-AA5B-42BD-ABB3-5B9F1053723A}" type="slidenum">
              <a:rPr lang="en-US" smtClean="0"/>
              <a:t>‹#›</a:t>
            </a:fld>
            <a:endParaRPr lang="en-US"/>
          </a:p>
        </p:txBody>
      </p:sp>
    </p:spTree>
    <p:extLst>
      <p:ext uri="{BB962C8B-B14F-4D97-AF65-F5344CB8AC3E}">
        <p14:creationId xmlns:p14="http://schemas.microsoft.com/office/powerpoint/2010/main" val="3340706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CBFE-F179-CAF7-D0AC-2E6DDFFF74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0A01C2-5845-62B9-6050-4932DD4EEE43}"/>
              </a:ext>
            </a:extLst>
          </p:cNvPr>
          <p:cNvSpPr>
            <a:spLocks noGrp="1"/>
          </p:cNvSpPr>
          <p:nvPr>
            <p:ph type="dt" sz="half" idx="10"/>
          </p:nvPr>
        </p:nvSpPr>
        <p:spPr/>
        <p:txBody>
          <a:bodyPr/>
          <a:lstStyle/>
          <a:p>
            <a:fld id="{251CCD59-7988-4499-A4A6-B5C293D08725}" type="datetimeFigureOut">
              <a:rPr lang="en-US" smtClean="0"/>
              <a:t>8/29/2025</a:t>
            </a:fld>
            <a:endParaRPr lang="en-US"/>
          </a:p>
        </p:txBody>
      </p:sp>
      <p:sp>
        <p:nvSpPr>
          <p:cNvPr id="4" name="Footer Placeholder 3">
            <a:extLst>
              <a:ext uri="{FF2B5EF4-FFF2-40B4-BE49-F238E27FC236}">
                <a16:creationId xmlns:a16="http://schemas.microsoft.com/office/drawing/2014/main" id="{D9803745-759A-4B5F-B300-048E5D1100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FDD437-3E91-4D0E-8443-873A1267C7F0}"/>
              </a:ext>
            </a:extLst>
          </p:cNvPr>
          <p:cNvSpPr>
            <a:spLocks noGrp="1"/>
          </p:cNvSpPr>
          <p:nvPr>
            <p:ph type="sldNum" sz="quarter" idx="12"/>
          </p:nvPr>
        </p:nvSpPr>
        <p:spPr/>
        <p:txBody>
          <a:bodyPr/>
          <a:lstStyle/>
          <a:p>
            <a:fld id="{7CC258D6-AA5B-42BD-ABB3-5B9F1053723A}" type="slidenum">
              <a:rPr lang="en-US" smtClean="0"/>
              <a:t>‹#›</a:t>
            </a:fld>
            <a:endParaRPr lang="en-US"/>
          </a:p>
        </p:txBody>
      </p:sp>
    </p:spTree>
    <p:extLst>
      <p:ext uri="{BB962C8B-B14F-4D97-AF65-F5344CB8AC3E}">
        <p14:creationId xmlns:p14="http://schemas.microsoft.com/office/powerpoint/2010/main" val="2979530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E1CC8-1BBF-C21A-7B6A-FAE6D4C6ACC8}"/>
              </a:ext>
            </a:extLst>
          </p:cNvPr>
          <p:cNvSpPr>
            <a:spLocks noGrp="1"/>
          </p:cNvSpPr>
          <p:nvPr>
            <p:ph type="dt" sz="half" idx="10"/>
          </p:nvPr>
        </p:nvSpPr>
        <p:spPr/>
        <p:txBody>
          <a:bodyPr/>
          <a:lstStyle/>
          <a:p>
            <a:fld id="{251CCD59-7988-4499-A4A6-B5C293D08725}" type="datetimeFigureOut">
              <a:rPr lang="en-US" smtClean="0"/>
              <a:t>8/29/2025</a:t>
            </a:fld>
            <a:endParaRPr lang="en-US"/>
          </a:p>
        </p:txBody>
      </p:sp>
      <p:sp>
        <p:nvSpPr>
          <p:cNvPr id="3" name="Footer Placeholder 2">
            <a:extLst>
              <a:ext uri="{FF2B5EF4-FFF2-40B4-BE49-F238E27FC236}">
                <a16:creationId xmlns:a16="http://schemas.microsoft.com/office/drawing/2014/main" id="{9C1F025D-373C-5E70-8A6C-4D110925EA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152285-F91F-CDA8-F2A6-B12A832044EA}"/>
              </a:ext>
            </a:extLst>
          </p:cNvPr>
          <p:cNvSpPr>
            <a:spLocks noGrp="1"/>
          </p:cNvSpPr>
          <p:nvPr>
            <p:ph type="sldNum" sz="quarter" idx="12"/>
          </p:nvPr>
        </p:nvSpPr>
        <p:spPr/>
        <p:txBody>
          <a:bodyPr/>
          <a:lstStyle/>
          <a:p>
            <a:fld id="{7CC258D6-AA5B-42BD-ABB3-5B9F1053723A}" type="slidenum">
              <a:rPr lang="en-US" smtClean="0"/>
              <a:t>‹#›</a:t>
            </a:fld>
            <a:endParaRPr lang="en-US"/>
          </a:p>
        </p:txBody>
      </p:sp>
    </p:spTree>
    <p:extLst>
      <p:ext uri="{BB962C8B-B14F-4D97-AF65-F5344CB8AC3E}">
        <p14:creationId xmlns:p14="http://schemas.microsoft.com/office/powerpoint/2010/main" val="52237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AF96-8FD7-E316-3807-B0C7E5155E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7CC04C-AEA2-C7C6-7D0D-28D8BA896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8E7CE-BDFB-BDE1-299C-7CD33FADB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755554-A201-E872-1556-BF9430660DD3}"/>
              </a:ext>
            </a:extLst>
          </p:cNvPr>
          <p:cNvSpPr>
            <a:spLocks noGrp="1"/>
          </p:cNvSpPr>
          <p:nvPr>
            <p:ph type="dt" sz="half" idx="10"/>
          </p:nvPr>
        </p:nvSpPr>
        <p:spPr/>
        <p:txBody>
          <a:bodyPr/>
          <a:lstStyle/>
          <a:p>
            <a:fld id="{251CCD59-7988-4499-A4A6-B5C293D08725}" type="datetimeFigureOut">
              <a:rPr lang="en-US" smtClean="0"/>
              <a:t>8/29/2025</a:t>
            </a:fld>
            <a:endParaRPr lang="en-US"/>
          </a:p>
        </p:txBody>
      </p:sp>
      <p:sp>
        <p:nvSpPr>
          <p:cNvPr id="6" name="Footer Placeholder 5">
            <a:extLst>
              <a:ext uri="{FF2B5EF4-FFF2-40B4-BE49-F238E27FC236}">
                <a16:creationId xmlns:a16="http://schemas.microsoft.com/office/drawing/2014/main" id="{A9C94164-7B07-FDED-AD09-559C31016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05FFB-13E0-5148-6788-AFD124413F78}"/>
              </a:ext>
            </a:extLst>
          </p:cNvPr>
          <p:cNvSpPr>
            <a:spLocks noGrp="1"/>
          </p:cNvSpPr>
          <p:nvPr>
            <p:ph type="sldNum" sz="quarter" idx="12"/>
          </p:nvPr>
        </p:nvSpPr>
        <p:spPr/>
        <p:txBody>
          <a:bodyPr/>
          <a:lstStyle/>
          <a:p>
            <a:fld id="{7CC258D6-AA5B-42BD-ABB3-5B9F1053723A}" type="slidenum">
              <a:rPr lang="en-US" smtClean="0"/>
              <a:t>‹#›</a:t>
            </a:fld>
            <a:endParaRPr lang="en-US"/>
          </a:p>
        </p:txBody>
      </p:sp>
    </p:spTree>
    <p:extLst>
      <p:ext uri="{BB962C8B-B14F-4D97-AF65-F5344CB8AC3E}">
        <p14:creationId xmlns:p14="http://schemas.microsoft.com/office/powerpoint/2010/main" val="351384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8038-9A62-E7A4-A7B2-058E0CF6EA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810DFB-FD54-DD59-C0B3-29C32182F8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D4634E-CE8F-0F47-7B65-834740B7D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3B5A4B-490C-E389-79C1-9ABE35ABB323}"/>
              </a:ext>
            </a:extLst>
          </p:cNvPr>
          <p:cNvSpPr>
            <a:spLocks noGrp="1"/>
          </p:cNvSpPr>
          <p:nvPr>
            <p:ph type="dt" sz="half" idx="10"/>
          </p:nvPr>
        </p:nvSpPr>
        <p:spPr/>
        <p:txBody>
          <a:bodyPr/>
          <a:lstStyle/>
          <a:p>
            <a:fld id="{251CCD59-7988-4499-A4A6-B5C293D08725}" type="datetimeFigureOut">
              <a:rPr lang="en-US" smtClean="0"/>
              <a:t>8/29/2025</a:t>
            </a:fld>
            <a:endParaRPr lang="en-US"/>
          </a:p>
        </p:txBody>
      </p:sp>
      <p:sp>
        <p:nvSpPr>
          <p:cNvPr id="6" name="Footer Placeholder 5">
            <a:extLst>
              <a:ext uri="{FF2B5EF4-FFF2-40B4-BE49-F238E27FC236}">
                <a16:creationId xmlns:a16="http://schemas.microsoft.com/office/drawing/2014/main" id="{38B9A5D4-5532-390A-441B-3A063E88A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3F4618-28C5-BA1F-EC4A-7AA68DB51EB1}"/>
              </a:ext>
            </a:extLst>
          </p:cNvPr>
          <p:cNvSpPr>
            <a:spLocks noGrp="1"/>
          </p:cNvSpPr>
          <p:nvPr>
            <p:ph type="sldNum" sz="quarter" idx="12"/>
          </p:nvPr>
        </p:nvSpPr>
        <p:spPr/>
        <p:txBody>
          <a:bodyPr/>
          <a:lstStyle/>
          <a:p>
            <a:fld id="{7CC258D6-AA5B-42BD-ABB3-5B9F1053723A}" type="slidenum">
              <a:rPr lang="en-US" smtClean="0"/>
              <a:t>‹#›</a:t>
            </a:fld>
            <a:endParaRPr lang="en-US"/>
          </a:p>
        </p:txBody>
      </p:sp>
    </p:spTree>
    <p:extLst>
      <p:ext uri="{BB962C8B-B14F-4D97-AF65-F5344CB8AC3E}">
        <p14:creationId xmlns:p14="http://schemas.microsoft.com/office/powerpoint/2010/main" val="283265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F8741D-9E0F-3EA7-E243-AF9F65377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222F54-9A59-AAD0-BE7B-139DE22A7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78CEB-076A-AC90-31D3-4DBB34E61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1CCD59-7988-4499-A4A6-B5C293D08725}" type="datetimeFigureOut">
              <a:rPr lang="en-US" smtClean="0"/>
              <a:t>8/29/2025</a:t>
            </a:fld>
            <a:endParaRPr lang="en-US"/>
          </a:p>
        </p:txBody>
      </p:sp>
      <p:sp>
        <p:nvSpPr>
          <p:cNvPr id="5" name="Footer Placeholder 4">
            <a:extLst>
              <a:ext uri="{FF2B5EF4-FFF2-40B4-BE49-F238E27FC236}">
                <a16:creationId xmlns:a16="http://schemas.microsoft.com/office/drawing/2014/main" id="{66E576A3-DEEC-6DC5-8F84-E6FEEAF02E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FEB34D-30CF-4C05-EB3D-001F002F3E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C258D6-AA5B-42BD-ABB3-5B9F1053723A}" type="slidenum">
              <a:rPr lang="en-US" smtClean="0"/>
              <a:t>‹#›</a:t>
            </a:fld>
            <a:endParaRPr lang="en-US"/>
          </a:p>
        </p:txBody>
      </p:sp>
    </p:spTree>
    <p:extLst>
      <p:ext uri="{BB962C8B-B14F-4D97-AF65-F5344CB8AC3E}">
        <p14:creationId xmlns:p14="http://schemas.microsoft.com/office/powerpoint/2010/main" val="319780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239" t="10137" b="3907"/>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D7E5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8CB1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577222" y="3862100"/>
            <a:ext cx="739718" cy="2563746"/>
          </a:xfrm>
          <a:prstGeom prst="snip2Same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dirty="0">
                <a:latin typeface="Bitter" pitchFamily="2" charset="0"/>
              </a:rPr>
              <a:t>Unit 2 Review</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dirty="0">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dirty="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4D4B7-7267-EB0E-E438-BE7C265014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B47CFD1-EEAD-4CA9-CCEA-99EB3DFD62F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593B3AE-7F51-797E-B0F0-6CCC958171B2}"/>
              </a:ext>
            </a:extLst>
          </p:cNvPr>
          <p:cNvSpPr txBox="1"/>
          <p:nvPr/>
        </p:nvSpPr>
        <p:spPr>
          <a:xfrm>
            <a:off x="11609831" y="6366393"/>
            <a:ext cx="49682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D8A45CB4-6960-E4FC-3576-940FFF1FBF6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Unit 2 Review</a:t>
            </a:r>
          </a:p>
        </p:txBody>
      </p:sp>
      <p:sp>
        <p:nvSpPr>
          <p:cNvPr id="6" name="Rectangle: Rounded Corners 5">
            <a:extLst>
              <a:ext uri="{FF2B5EF4-FFF2-40B4-BE49-F238E27FC236}">
                <a16:creationId xmlns:a16="http://schemas.microsoft.com/office/drawing/2014/main" id="{1AC6DC64-12F3-D557-9453-8B5DB1727942}"/>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9CAE90-A168-6AA0-E2D5-EE36FBBA3BCD}"/>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2</a:t>
            </a:r>
            <a:endParaRPr lang="en-US" sz="2000" dirty="0"/>
          </a:p>
        </p:txBody>
      </p:sp>
      <p:sp>
        <p:nvSpPr>
          <p:cNvPr id="8" name="Rectangle: Rounded Corners 7">
            <a:extLst>
              <a:ext uri="{FF2B5EF4-FFF2-40B4-BE49-F238E27FC236}">
                <a16:creationId xmlns:a16="http://schemas.microsoft.com/office/drawing/2014/main" id="{B51D0C44-D0E1-89AA-8C23-9E9CB07C90BC}"/>
              </a:ext>
            </a:extLst>
          </p:cNvPr>
          <p:cNvSpPr/>
          <p:nvPr/>
        </p:nvSpPr>
        <p:spPr>
          <a:xfrm>
            <a:off x="4071041" y="2343015"/>
            <a:ext cx="4049917" cy="356006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04B4608-4817-BDDC-5DBB-3A230B9FC407}"/>
              </a:ext>
            </a:extLst>
          </p:cNvPr>
          <p:cNvSpPr txBox="1"/>
          <p:nvPr/>
        </p:nvSpPr>
        <p:spPr>
          <a:xfrm>
            <a:off x="2621523" y="1183168"/>
            <a:ext cx="6948954" cy="830997"/>
          </a:xfrm>
          <a:prstGeom prst="rect">
            <a:avLst/>
          </a:prstGeom>
          <a:noFill/>
        </p:spPr>
        <p:txBody>
          <a:bodyPr wrap="square">
            <a:spAutoFit/>
          </a:bodyPr>
          <a:lstStyle/>
          <a:p>
            <a:pPr algn="ctr"/>
            <a:r>
              <a:rPr lang="en-US" sz="4800" b="1" dirty="0">
                <a:latin typeface="Avenir Next LT Pro" panose="020B0504020202020204" pitchFamily="34" charset="0"/>
              </a:rPr>
              <a:t>Math</a:t>
            </a:r>
          </a:p>
        </p:txBody>
      </p:sp>
      <p:grpSp>
        <p:nvGrpSpPr>
          <p:cNvPr id="12" name="Group 11">
            <a:extLst>
              <a:ext uri="{FF2B5EF4-FFF2-40B4-BE49-F238E27FC236}">
                <a16:creationId xmlns:a16="http://schemas.microsoft.com/office/drawing/2014/main" id="{895E5C08-0E43-9596-6246-1E4178E7C6D9}"/>
              </a:ext>
            </a:extLst>
          </p:cNvPr>
          <p:cNvGrpSpPr/>
          <p:nvPr/>
        </p:nvGrpSpPr>
        <p:grpSpPr>
          <a:xfrm>
            <a:off x="1949300" y="220720"/>
            <a:ext cx="8293399" cy="657225"/>
            <a:chOff x="1733481" y="200089"/>
            <a:chExt cx="8293399" cy="657225"/>
          </a:xfrm>
        </p:grpSpPr>
        <p:sp>
          <p:nvSpPr>
            <p:cNvPr id="13" name="TextBox 12">
              <a:extLst>
                <a:ext uri="{FF2B5EF4-FFF2-40B4-BE49-F238E27FC236}">
                  <a16:creationId xmlns:a16="http://schemas.microsoft.com/office/drawing/2014/main" id="{14626CFD-FB92-BE22-2008-0A0A361BE77B}"/>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14" name="Picture 13" descr="A picture containing clipart&#10;&#10;AI-generated content may be incorrect.">
              <a:extLst>
                <a:ext uri="{FF2B5EF4-FFF2-40B4-BE49-F238E27FC236}">
                  <a16:creationId xmlns:a16="http://schemas.microsoft.com/office/drawing/2014/main" id="{EA7BE035-D47F-7899-D9D0-A1DDC6BFAA37}"/>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5" name="TextBox 14">
            <a:extLst>
              <a:ext uri="{FF2B5EF4-FFF2-40B4-BE49-F238E27FC236}">
                <a16:creationId xmlns:a16="http://schemas.microsoft.com/office/drawing/2014/main" id="{22B0896C-F718-A4C7-2B4A-1C8087BF95C2}"/>
              </a:ext>
            </a:extLst>
          </p:cNvPr>
          <p:cNvSpPr txBox="1"/>
          <p:nvPr/>
        </p:nvSpPr>
        <p:spPr>
          <a:xfrm>
            <a:off x="4460271" y="3061824"/>
            <a:ext cx="3271456" cy="1938992"/>
          </a:xfrm>
          <a:prstGeom prst="rect">
            <a:avLst/>
          </a:prstGeom>
          <a:noFill/>
        </p:spPr>
        <p:txBody>
          <a:bodyPr wrap="square">
            <a:spAutoFit/>
          </a:bodyPr>
          <a:lstStyle/>
          <a:p>
            <a:pPr algn="ctr"/>
            <a:r>
              <a:rPr lang="en-US" sz="2400" dirty="0">
                <a:latin typeface="Avenir Next LT Pro" panose="020B0504020202020204" pitchFamily="34" charset="0"/>
              </a:rPr>
              <a:t>Measure the seedlings once a week and plot seedlings growth by height on a graph.</a:t>
            </a:r>
          </a:p>
        </p:txBody>
      </p:sp>
    </p:spTree>
    <p:extLst>
      <p:ext uri="{BB962C8B-B14F-4D97-AF65-F5344CB8AC3E}">
        <p14:creationId xmlns:p14="http://schemas.microsoft.com/office/powerpoint/2010/main" val="137109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66983-E847-D229-26BE-E3DE0E4626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3045086-E9C0-F373-C52E-8E45C0D7E02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78286A8-C375-39DC-9B01-AED17A97C822}"/>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04596666-06D9-1D25-E3C4-84647EA2BF8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Unit 2 Review</a:t>
            </a:r>
          </a:p>
        </p:txBody>
      </p:sp>
      <p:sp>
        <p:nvSpPr>
          <p:cNvPr id="6" name="Rectangle: Rounded Corners 5">
            <a:extLst>
              <a:ext uri="{FF2B5EF4-FFF2-40B4-BE49-F238E27FC236}">
                <a16:creationId xmlns:a16="http://schemas.microsoft.com/office/drawing/2014/main" id="{503E8011-D9C7-DC97-E885-7B187B855967}"/>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124C10-0B7D-7FD0-A5CD-D320406D635D}"/>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2</a:t>
            </a:r>
            <a:endParaRPr lang="en-US" sz="2000" dirty="0"/>
          </a:p>
        </p:txBody>
      </p:sp>
      <p:sp>
        <p:nvSpPr>
          <p:cNvPr id="8" name="Rectangle: Rounded Corners 7">
            <a:extLst>
              <a:ext uri="{FF2B5EF4-FFF2-40B4-BE49-F238E27FC236}">
                <a16:creationId xmlns:a16="http://schemas.microsoft.com/office/drawing/2014/main" id="{EABD8F75-DF2C-DB87-61CB-04BDF141EB6B}"/>
              </a:ext>
            </a:extLst>
          </p:cNvPr>
          <p:cNvSpPr/>
          <p:nvPr/>
        </p:nvSpPr>
        <p:spPr>
          <a:xfrm>
            <a:off x="3128684" y="2343015"/>
            <a:ext cx="5934629" cy="356006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DAF48F-5749-3022-A1DD-16DFCFD8F662}"/>
              </a:ext>
            </a:extLst>
          </p:cNvPr>
          <p:cNvSpPr txBox="1"/>
          <p:nvPr/>
        </p:nvSpPr>
        <p:spPr>
          <a:xfrm>
            <a:off x="2621523" y="1183168"/>
            <a:ext cx="6948954" cy="830997"/>
          </a:xfrm>
          <a:prstGeom prst="rect">
            <a:avLst/>
          </a:prstGeom>
          <a:noFill/>
        </p:spPr>
        <p:txBody>
          <a:bodyPr wrap="square">
            <a:spAutoFit/>
          </a:bodyPr>
          <a:lstStyle/>
          <a:p>
            <a:pPr algn="ctr"/>
            <a:r>
              <a:rPr lang="en-US" sz="4800" b="1" dirty="0">
                <a:latin typeface="Avenir Next LT Pro" panose="020B0504020202020204" pitchFamily="34" charset="0"/>
              </a:rPr>
              <a:t>Outdoor Skills</a:t>
            </a:r>
          </a:p>
        </p:txBody>
      </p:sp>
      <p:grpSp>
        <p:nvGrpSpPr>
          <p:cNvPr id="12" name="Group 11">
            <a:extLst>
              <a:ext uri="{FF2B5EF4-FFF2-40B4-BE49-F238E27FC236}">
                <a16:creationId xmlns:a16="http://schemas.microsoft.com/office/drawing/2014/main" id="{5428A446-240D-76CA-416F-DB00E8085DC4}"/>
              </a:ext>
            </a:extLst>
          </p:cNvPr>
          <p:cNvGrpSpPr/>
          <p:nvPr/>
        </p:nvGrpSpPr>
        <p:grpSpPr>
          <a:xfrm>
            <a:off x="1949300" y="220720"/>
            <a:ext cx="8293399" cy="657225"/>
            <a:chOff x="1733481" y="200089"/>
            <a:chExt cx="8293399" cy="657225"/>
          </a:xfrm>
        </p:grpSpPr>
        <p:sp>
          <p:nvSpPr>
            <p:cNvPr id="13" name="TextBox 12">
              <a:extLst>
                <a:ext uri="{FF2B5EF4-FFF2-40B4-BE49-F238E27FC236}">
                  <a16:creationId xmlns:a16="http://schemas.microsoft.com/office/drawing/2014/main" id="{586B3DC1-32B0-196D-2AA7-E8BD92EA02F1}"/>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14" name="Picture 13" descr="A picture containing clipart&#10;&#10;AI-generated content may be incorrect.">
              <a:extLst>
                <a:ext uri="{FF2B5EF4-FFF2-40B4-BE49-F238E27FC236}">
                  <a16:creationId xmlns:a16="http://schemas.microsoft.com/office/drawing/2014/main" id="{7B2CFD8A-32AA-D706-0E2D-BD6CFF0A22B9}"/>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5" name="TextBox 14">
            <a:extLst>
              <a:ext uri="{FF2B5EF4-FFF2-40B4-BE49-F238E27FC236}">
                <a16:creationId xmlns:a16="http://schemas.microsoft.com/office/drawing/2014/main" id="{2D235D30-488D-3274-5C7C-ED6C01D95F2A}"/>
              </a:ext>
            </a:extLst>
          </p:cNvPr>
          <p:cNvSpPr txBox="1"/>
          <p:nvPr/>
        </p:nvSpPr>
        <p:spPr>
          <a:xfrm>
            <a:off x="3128684" y="2400473"/>
            <a:ext cx="5934629" cy="3416320"/>
          </a:xfrm>
          <a:prstGeom prst="rect">
            <a:avLst/>
          </a:prstGeom>
          <a:noFill/>
        </p:spPr>
        <p:txBody>
          <a:bodyPr wrap="square">
            <a:spAutoFit/>
          </a:bodyPr>
          <a:lstStyle/>
          <a:p>
            <a:pPr algn="ctr"/>
            <a:r>
              <a:rPr lang="en-US" sz="2400" dirty="0">
                <a:latin typeface="Avenir Next LT Pro" panose="020B0504020202020204" pitchFamily="34" charset="0"/>
              </a:rPr>
              <a:t>Show students a picture of poison ivy and teach them how to identify poison ivy. Note the smooth surface of the leaves, the irregular shape of the leaves, how hair-like the root system is. Refer to the poison ivy information on Page 9 to sing a song about poison ivy with your students. Go outside and identify poison ivy with your students.</a:t>
            </a:r>
          </a:p>
        </p:txBody>
      </p:sp>
    </p:spTree>
    <p:extLst>
      <p:ext uri="{BB962C8B-B14F-4D97-AF65-F5344CB8AC3E}">
        <p14:creationId xmlns:p14="http://schemas.microsoft.com/office/powerpoint/2010/main" val="102576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EDC78-DC51-08F6-0E89-B71546DB871B}"/>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2A74BBA-BF48-F0D3-66CE-E4483ACCA516}"/>
              </a:ext>
            </a:extLst>
          </p:cNvPr>
          <p:cNvSpPr/>
          <p:nvPr/>
        </p:nvSpPr>
        <p:spPr>
          <a:xfrm>
            <a:off x="4071041" y="2343015"/>
            <a:ext cx="4049917" cy="356006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2856326-DE9A-7FCE-32F8-491BBF7A5DB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707728E-DF02-E40A-744A-3E743BFE0F08}"/>
              </a:ext>
            </a:extLst>
          </p:cNvPr>
          <p:cNvSpPr txBox="1"/>
          <p:nvPr/>
        </p:nvSpPr>
        <p:spPr>
          <a:xfrm>
            <a:off x="11609831" y="6366393"/>
            <a:ext cx="49682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1D40DA59-07DA-4E1A-4E07-2CF30CD7182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Unit 2 Review</a:t>
            </a:r>
          </a:p>
        </p:txBody>
      </p:sp>
      <p:sp>
        <p:nvSpPr>
          <p:cNvPr id="6" name="Rectangle: Rounded Corners 5">
            <a:extLst>
              <a:ext uri="{FF2B5EF4-FFF2-40B4-BE49-F238E27FC236}">
                <a16:creationId xmlns:a16="http://schemas.microsoft.com/office/drawing/2014/main" id="{A4833360-27CD-AE30-DDD3-540A58BE5A1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003FF2-C16F-837B-981F-965695578952}"/>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2</a:t>
            </a:r>
            <a:endParaRPr lang="en-US" sz="2000" dirty="0"/>
          </a:p>
        </p:txBody>
      </p:sp>
      <p:sp>
        <p:nvSpPr>
          <p:cNvPr id="11" name="TextBox 10">
            <a:extLst>
              <a:ext uri="{FF2B5EF4-FFF2-40B4-BE49-F238E27FC236}">
                <a16:creationId xmlns:a16="http://schemas.microsoft.com/office/drawing/2014/main" id="{81FC684B-0B79-71D3-3B1F-44A535A79928}"/>
              </a:ext>
            </a:extLst>
          </p:cNvPr>
          <p:cNvSpPr txBox="1"/>
          <p:nvPr/>
        </p:nvSpPr>
        <p:spPr>
          <a:xfrm>
            <a:off x="2621523" y="1183168"/>
            <a:ext cx="6948954" cy="830997"/>
          </a:xfrm>
          <a:prstGeom prst="rect">
            <a:avLst/>
          </a:prstGeom>
          <a:noFill/>
        </p:spPr>
        <p:txBody>
          <a:bodyPr wrap="square">
            <a:spAutoFit/>
          </a:bodyPr>
          <a:lstStyle/>
          <a:p>
            <a:pPr algn="ctr"/>
            <a:r>
              <a:rPr lang="en-US" sz="4800" b="1" dirty="0">
                <a:latin typeface="Avenir Next LT Pro" panose="020B0504020202020204" pitchFamily="34" charset="0"/>
              </a:rPr>
              <a:t>Music</a:t>
            </a:r>
          </a:p>
        </p:txBody>
      </p:sp>
      <p:grpSp>
        <p:nvGrpSpPr>
          <p:cNvPr id="12" name="Group 11">
            <a:extLst>
              <a:ext uri="{FF2B5EF4-FFF2-40B4-BE49-F238E27FC236}">
                <a16:creationId xmlns:a16="http://schemas.microsoft.com/office/drawing/2014/main" id="{6A5DBE41-CBFC-8DB3-D1DE-75EC5489E4F9}"/>
              </a:ext>
            </a:extLst>
          </p:cNvPr>
          <p:cNvGrpSpPr/>
          <p:nvPr/>
        </p:nvGrpSpPr>
        <p:grpSpPr>
          <a:xfrm>
            <a:off x="1949300" y="220720"/>
            <a:ext cx="8293399" cy="657225"/>
            <a:chOff x="1733481" y="200089"/>
            <a:chExt cx="8293399" cy="657225"/>
          </a:xfrm>
        </p:grpSpPr>
        <p:sp>
          <p:nvSpPr>
            <p:cNvPr id="13" name="TextBox 12">
              <a:extLst>
                <a:ext uri="{FF2B5EF4-FFF2-40B4-BE49-F238E27FC236}">
                  <a16:creationId xmlns:a16="http://schemas.microsoft.com/office/drawing/2014/main" id="{EFF061DF-3473-4DEB-D966-DFCAA8922EDD}"/>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14" name="Picture 13" descr="A picture containing clipart&#10;&#10;AI-generated content may be incorrect.">
              <a:extLst>
                <a:ext uri="{FF2B5EF4-FFF2-40B4-BE49-F238E27FC236}">
                  <a16:creationId xmlns:a16="http://schemas.microsoft.com/office/drawing/2014/main" id="{E3E2769E-E31F-8AA6-6AF4-3393ACE80447}"/>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5" name="TextBox 14">
            <a:extLst>
              <a:ext uri="{FF2B5EF4-FFF2-40B4-BE49-F238E27FC236}">
                <a16:creationId xmlns:a16="http://schemas.microsoft.com/office/drawing/2014/main" id="{00299E62-C28B-EEA8-7FE6-9B6037013940}"/>
              </a:ext>
            </a:extLst>
          </p:cNvPr>
          <p:cNvSpPr txBox="1"/>
          <p:nvPr/>
        </p:nvSpPr>
        <p:spPr>
          <a:xfrm>
            <a:off x="4280847" y="3159016"/>
            <a:ext cx="3630304" cy="1938992"/>
          </a:xfrm>
          <a:prstGeom prst="rect">
            <a:avLst/>
          </a:prstGeom>
          <a:noFill/>
        </p:spPr>
        <p:txBody>
          <a:bodyPr wrap="square">
            <a:spAutoFit/>
          </a:bodyPr>
          <a:lstStyle/>
          <a:p>
            <a:pPr algn="ctr"/>
            <a:r>
              <a:rPr lang="en-US" sz="2400" dirty="0">
                <a:latin typeface="Avenir Next LT Pro" panose="020B0504020202020204" pitchFamily="34" charset="0"/>
              </a:rPr>
              <a:t>Plan an experiment to play music for seedlings.</a:t>
            </a:r>
          </a:p>
          <a:p>
            <a:pPr algn="ctr"/>
            <a:endParaRPr lang="en-US" sz="2400" dirty="0">
              <a:latin typeface="Avenir Next LT Pro" panose="020B0504020202020204" pitchFamily="34" charset="0"/>
            </a:endParaRPr>
          </a:p>
          <a:p>
            <a:pPr algn="ctr"/>
            <a:r>
              <a:rPr lang="en-US" sz="2400" dirty="0">
                <a:latin typeface="Avenir Next LT Pro" panose="020B0504020202020204" pitchFamily="34" charset="0"/>
              </a:rPr>
              <a:t>Does music affect growth?</a:t>
            </a:r>
          </a:p>
        </p:txBody>
      </p:sp>
    </p:spTree>
    <p:extLst>
      <p:ext uri="{BB962C8B-B14F-4D97-AF65-F5344CB8AC3E}">
        <p14:creationId xmlns:p14="http://schemas.microsoft.com/office/powerpoint/2010/main" val="2519104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908AC-F2C6-379C-5421-AD8460C898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398E29-8C83-D9CF-E2B6-464CB0A7A50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996CD64-2A68-0E4A-620C-D34E76A94DD7}"/>
              </a:ext>
            </a:extLst>
          </p:cNvPr>
          <p:cNvSpPr txBox="1"/>
          <p:nvPr/>
        </p:nvSpPr>
        <p:spPr>
          <a:xfrm>
            <a:off x="11609831" y="6366393"/>
            <a:ext cx="49682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65EB7AB2-B776-B90F-3CCF-5B0042986BB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Unit 2 Review</a:t>
            </a:r>
          </a:p>
        </p:txBody>
      </p:sp>
      <p:sp>
        <p:nvSpPr>
          <p:cNvPr id="6" name="Rectangle: Rounded Corners 5">
            <a:extLst>
              <a:ext uri="{FF2B5EF4-FFF2-40B4-BE49-F238E27FC236}">
                <a16:creationId xmlns:a16="http://schemas.microsoft.com/office/drawing/2014/main" id="{FB2337FD-503A-1B42-10F6-D3E68A54EF82}"/>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FAB01A-62C1-447F-9782-DA2E83002A5C}"/>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2</a:t>
            </a:r>
            <a:endParaRPr lang="en-US" sz="2000" dirty="0"/>
          </a:p>
        </p:txBody>
      </p:sp>
      <p:grpSp>
        <p:nvGrpSpPr>
          <p:cNvPr id="7" name="Group 6">
            <a:extLst>
              <a:ext uri="{FF2B5EF4-FFF2-40B4-BE49-F238E27FC236}">
                <a16:creationId xmlns:a16="http://schemas.microsoft.com/office/drawing/2014/main" id="{26C0DA38-7F49-35C9-A90A-CC8F9713E7FA}"/>
              </a:ext>
            </a:extLst>
          </p:cNvPr>
          <p:cNvGrpSpPr/>
          <p:nvPr/>
        </p:nvGrpSpPr>
        <p:grpSpPr>
          <a:xfrm>
            <a:off x="1920361" y="2319388"/>
            <a:ext cx="8351277" cy="3560064"/>
            <a:chOff x="1219200" y="2450592"/>
            <a:chExt cx="8351277" cy="3560064"/>
          </a:xfrm>
          <a:solidFill>
            <a:schemeClr val="accent2">
              <a:lumMod val="20000"/>
              <a:lumOff val="80000"/>
            </a:schemeClr>
          </a:solidFill>
        </p:grpSpPr>
        <p:sp>
          <p:nvSpPr>
            <p:cNvPr id="8" name="Rectangle: Rounded Corners 7">
              <a:extLst>
                <a:ext uri="{FF2B5EF4-FFF2-40B4-BE49-F238E27FC236}">
                  <a16:creationId xmlns:a16="http://schemas.microsoft.com/office/drawing/2014/main" id="{7687B0AD-6750-F106-8B2E-EFD9A08E9A7A}"/>
                </a:ext>
              </a:extLst>
            </p:cNvPr>
            <p:cNvSpPr/>
            <p:nvPr/>
          </p:nvSpPr>
          <p:spPr>
            <a:xfrm>
              <a:off x="1219200" y="2450592"/>
              <a:ext cx="4049917" cy="356006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CCDF203-C6C9-4AD6-C64A-2BAB9E63B133}"/>
                </a:ext>
              </a:extLst>
            </p:cNvPr>
            <p:cNvSpPr/>
            <p:nvPr/>
          </p:nvSpPr>
          <p:spPr>
            <a:xfrm>
              <a:off x="5520560" y="2450592"/>
              <a:ext cx="4049917" cy="356006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67749E5C-1983-4727-A43A-EFC7090EA53D}"/>
              </a:ext>
            </a:extLst>
          </p:cNvPr>
          <p:cNvSpPr txBox="1"/>
          <p:nvPr/>
        </p:nvSpPr>
        <p:spPr>
          <a:xfrm>
            <a:off x="2621523" y="1183168"/>
            <a:ext cx="6948954" cy="830997"/>
          </a:xfrm>
          <a:prstGeom prst="rect">
            <a:avLst/>
          </a:prstGeom>
          <a:noFill/>
        </p:spPr>
        <p:txBody>
          <a:bodyPr wrap="square">
            <a:spAutoFit/>
          </a:bodyPr>
          <a:lstStyle/>
          <a:p>
            <a:pPr algn="ctr"/>
            <a:r>
              <a:rPr lang="en-US" sz="4800" b="1" dirty="0">
                <a:latin typeface="Avenir Next LT Pro" panose="020B0504020202020204" pitchFamily="34" charset="0"/>
              </a:rPr>
              <a:t>Art</a:t>
            </a:r>
          </a:p>
        </p:txBody>
      </p:sp>
      <p:grpSp>
        <p:nvGrpSpPr>
          <p:cNvPr id="12" name="Group 11">
            <a:extLst>
              <a:ext uri="{FF2B5EF4-FFF2-40B4-BE49-F238E27FC236}">
                <a16:creationId xmlns:a16="http://schemas.microsoft.com/office/drawing/2014/main" id="{6D3E5168-236A-9F4B-86B0-4F53BE4F4214}"/>
              </a:ext>
            </a:extLst>
          </p:cNvPr>
          <p:cNvGrpSpPr/>
          <p:nvPr/>
        </p:nvGrpSpPr>
        <p:grpSpPr>
          <a:xfrm>
            <a:off x="1949300" y="220720"/>
            <a:ext cx="8293399" cy="657225"/>
            <a:chOff x="1733481" y="200089"/>
            <a:chExt cx="8293399" cy="657225"/>
          </a:xfrm>
        </p:grpSpPr>
        <p:sp>
          <p:nvSpPr>
            <p:cNvPr id="13" name="TextBox 12">
              <a:extLst>
                <a:ext uri="{FF2B5EF4-FFF2-40B4-BE49-F238E27FC236}">
                  <a16:creationId xmlns:a16="http://schemas.microsoft.com/office/drawing/2014/main" id="{326B7126-89BE-672B-8CA6-61101405B643}"/>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14" name="Picture 13" descr="A picture containing clipart&#10;&#10;AI-generated content may be incorrect.">
              <a:extLst>
                <a:ext uri="{FF2B5EF4-FFF2-40B4-BE49-F238E27FC236}">
                  <a16:creationId xmlns:a16="http://schemas.microsoft.com/office/drawing/2014/main" id="{BFB00C76-E14A-753A-D8BB-7BD594E3BFA1}"/>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5" name="TextBox 14">
            <a:extLst>
              <a:ext uri="{FF2B5EF4-FFF2-40B4-BE49-F238E27FC236}">
                <a16:creationId xmlns:a16="http://schemas.microsoft.com/office/drawing/2014/main" id="{6D93957F-9475-7D03-C8D2-5F4172F86B4E}"/>
              </a:ext>
            </a:extLst>
          </p:cNvPr>
          <p:cNvSpPr txBox="1"/>
          <p:nvPr/>
        </p:nvSpPr>
        <p:spPr>
          <a:xfrm>
            <a:off x="1920360" y="3359090"/>
            <a:ext cx="4049917" cy="1200329"/>
          </a:xfrm>
          <a:prstGeom prst="rect">
            <a:avLst/>
          </a:prstGeom>
          <a:noFill/>
        </p:spPr>
        <p:txBody>
          <a:bodyPr wrap="square">
            <a:spAutoFit/>
          </a:bodyPr>
          <a:lstStyle/>
          <a:p>
            <a:pPr algn="ctr"/>
            <a:r>
              <a:rPr lang="en-US" sz="2400" dirty="0">
                <a:latin typeface="Avenir Next LT Pro" panose="020B0504020202020204" pitchFamily="34" charset="0"/>
              </a:rPr>
              <a:t>Draw pictures in your science journal of changes in plant growth.</a:t>
            </a:r>
          </a:p>
        </p:txBody>
      </p:sp>
      <p:sp>
        <p:nvSpPr>
          <p:cNvPr id="16" name="TextBox 15">
            <a:extLst>
              <a:ext uri="{FF2B5EF4-FFF2-40B4-BE49-F238E27FC236}">
                <a16:creationId xmlns:a16="http://schemas.microsoft.com/office/drawing/2014/main" id="{51955904-F2E1-E916-E5AF-667AB95DF9C3}"/>
              </a:ext>
            </a:extLst>
          </p:cNvPr>
          <p:cNvSpPr txBox="1"/>
          <p:nvPr/>
        </p:nvSpPr>
        <p:spPr>
          <a:xfrm>
            <a:off x="6221721" y="3399500"/>
            <a:ext cx="4049917" cy="1200329"/>
          </a:xfrm>
          <a:prstGeom prst="rect">
            <a:avLst/>
          </a:prstGeom>
          <a:noFill/>
        </p:spPr>
        <p:txBody>
          <a:bodyPr wrap="square">
            <a:spAutoFit/>
          </a:bodyPr>
          <a:lstStyle/>
          <a:p>
            <a:pPr algn="ctr"/>
            <a:r>
              <a:rPr lang="en-US" sz="2400" dirty="0">
                <a:latin typeface="Avenir Next LT Pro" panose="020B0504020202020204" pitchFamily="34" charset="0"/>
              </a:rPr>
              <a:t>Create a poster of a Missouri habitat of your choice.</a:t>
            </a:r>
          </a:p>
        </p:txBody>
      </p:sp>
    </p:spTree>
    <p:extLst>
      <p:ext uri="{BB962C8B-B14F-4D97-AF65-F5344CB8AC3E}">
        <p14:creationId xmlns:p14="http://schemas.microsoft.com/office/powerpoint/2010/main" val="168094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244AE-4C2D-0D0A-A96A-7DBA52D74BEB}"/>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DDCC6B1-B607-7757-8FC8-A670BC4239F0}"/>
              </a:ext>
            </a:extLst>
          </p:cNvPr>
          <p:cNvSpPr/>
          <p:nvPr/>
        </p:nvSpPr>
        <p:spPr>
          <a:xfrm>
            <a:off x="2229131" y="2343015"/>
            <a:ext cx="7733733" cy="3560064"/>
          </a:xfrm>
          <a:prstGeom prst="roundRect">
            <a:avLst/>
          </a:prstGeom>
          <a:solidFill>
            <a:srgbClr val="FCFD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8CD8D6-1E50-AF82-7190-417C7A49311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57548EC-DD67-A4FD-8C81-4B41F356EF96}"/>
              </a:ext>
            </a:extLst>
          </p:cNvPr>
          <p:cNvSpPr txBox="1"/>
          <p:nvPr/>
        </p:nvSpPr>
        <p:spPr>
          <a:xfrm>
            <a:off x="11609831" y="6366393"/>
            <a:ext cx="49682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F7819607-7566-0816-5BBE-CBC78FF8713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Unit 2 Review</a:t>
            </a:r>
          </a:p>
        </p:txBody>
      </p:sp>
      <p:sp>
        <p:nvSpPr>
          <p:cNvPr id="6" name="Rectangle: Rounded Corners 5">
            <a:extLst>
              <a:ext uri="{FF2B5EF4-FFF2-40B4-BE49-F238E27FC236}">
                <a16:creationId xmlns:a16="http://schemas.microsoft.com/office/drawing/2014/main" id="{0B5C881E-AF19-7274-77BA-A272A54E5B9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B48C6C-D268-F075-8954-E973B89DCFEA}"/>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2</a:t>
            </a:r>
            <a:endParaRPr lang="en-US" sz="2000" dirty="0"/>
          </a:p>
        </p:txBody>
      </p:sp>
      <p:sp>
        <p:nvSpPr>
          <p:cNvPr id="11" name="TextBox 10">
            <a:extLst>
              <a:ext uri="{FF2B5EF4-FFF2-40B4-BE49-F238E27FC236}">
                <a16:creationId xmlns:a16="http://schemas.microsoft.com/office/drawing/2014/main" id="{9C6E2BA0-4C64-FAF4-CBE3-26CE100DCDE1}"/>
              </a:ext>
            </a:extLst>
          </p:cNvPr>
          <p:cNvSpPr txBox="1"/>
          <p:nvPr/>
        </p:nvSpPr>
        <p:spPr>
          <a:xfrm>
            <a:off x="2054563" y="1206795"/>
            <a:ext cx="8082871" cy="830997"/>
          </a:xfrm>
          <a:prstGeom prst="rect">
            <a:avLst/>
          </a:prstGeom>
          <a:noFill/>
        </p:spPr>
        <p:txBody>
          <a:bodyPr wrap="square">
            <a:spAutoFit/>
          </a:bodyPr>
          <a:lstStyle/>
          <a:p>
            <a:pPr algn="ctr"/>
            <a:r>
              <a:rPr lang="en-US" sz="4800" b="1" dirty="0">
                <a:latin typeface="Avenir Next LT Pro" panose="020B0504020202020204" pitchFamily="34" charset="0"/>
              </a:rPr>
              <a:t>Physical Education/Dance</a:t>
            </a:r>
          </a:p>
        </p:txBody>
      </p:sp>
      <p:grpSp>
        <p:nvGrpSpPr>
          <p:cNvPr id="12" name="Group 11">
            <a:extLst>
              <a:ext uri="{FF2B5EF4-FFF2-40B4-BE49-F238E27FC236}">
                <a16:creationId xmlns:a16="http://schemas.microsoft.com/office/drawing/2014/main" id="{8A291EA0-8903-A04B-55AE-9C4E90FCCD27}"/>
              </a:ext>
            </a:extLst>
          </p:cNvPr>
          <p:cNvGrpSpPr/>
          <p:nvPr/>
        </p:nvGrpSpPr>
        <p:grpSpPr>
          <a:xfrm>
            <a:off x="1949300" y="220720"/>
            <a:ext cx="8293399" cy="657225"/>
            <a:chOff x="1733481" y="200089"/>
            <a:chExt cx="8293399" cy="657225"/>
          </a:xfrm>
        </p:grpSpPr>
        <p:sp>
          <p:nvSpPr>
            <p:cNvPr id="13" name="TextBox 12">
              <a:extLst>
                <a:ext uri="{FF2B5EF4-FFF2-40B4-BE49-F238E27FC236}">
                  <a16:creationId xmlns:a16="http://schemas.microsoft.com/office/drawing/2014/main" id="{413EFDA8-4E24-C15F-B791-ACE52892E18C}"/>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14" name="Picture 13" descr="A picture containing clipart&#10;&#10;AI-generated content may be incorrect.">
              <a:extLst>
                <a:ext uri="{FF2B5EF4-FFF2-40B4-BE49-F238E27FC236}">
                  <a16:creationId xmlns:a16="http://schemas.microsoft.com/office/drawing/2014/main" id="{018DAE7C-F322-0983-4C43-4CA6F64E24D3}"/>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5" name="TextBox 14">
            <a:extLst>
              <a:ext uri="{FF2B5EF4-FFF2-40B4-BE49-F238E27FC236}">
                <a16:creationId xmlns:a16="http://schemas.microsoft.com/office/drawing/2014/main" id="{22EF81CE-1D76-5502-CF3A-971987364C0B}"/>
              </a:ext>
            </a:extLst>
          </p:cNvPr>
          <p:cNvSpPr txBox="1"/>
          <p:nvPr/>
        </p:nvSpPr>
        <p:spPr>
          <a:xfrm>
            <a:off x="2229131" y="2426700"/>
            <a:ext cx="7733733" cy="3416320"/>
          </a:xfrm>
          <a:prstGeom prst="rect">
            <a:avLst/>
          </a:prstGeom>
          <a:noFill/>
        </p:spPr>
        <p:txBody>
          <a:bodyPr wrap="square">
            <a:spAutoFit/>
          </a:bodyPr>
          <a:lstStyle/>
          <a:p>
            <a:pPr algn="ctr"/>
            <a:r>
              <a:rPr lang="en-US" sz="2400" dirty="0">
                <a:latin typeface="Avenir Next LT Pro" panose="020B0504020202020204" pitchFamily="34" charset="0"/>
              </a:rPr>
              <a:t>With your students, brainstorm a list of growing conditions and alterations. Take students outside and stand in the sun. Students plant their feet (roots) to stay in place. Giving students directions, have students stretch arms toward the sun as if growing then wilt from lack of water. As you pretend to water students, they spring back to life, pretending to slurp water up through their roots. Have students act out all the different conditions on the brainstormed list.</a:t>
            </a:r>
          </a:p>
        </p:txBody>
      </p:sp>
    </p:spTree>
    <p:extLst>
      <p:ext uri="{BB962C8B-B14F-4D97-AF65-F5344CB8AC3E}">
        <p14:creationId xmlns:p14="http://schemas.microsoft.com/office/powerpoint/2010/main" val="131270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5EC19-EDFE-099C-E764-8A56D4308CE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5D32EF-96D2-C3E8-A358-9C8BB8BB6EE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80D4C7B-99FD-623D-4D08-68AD96EEB84B}"/>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18920A35-8A99-4A00-90EE-47C56509C9A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Unit 2 Review</a:t>
            </a:r>
          </a:p>
        </p:txBody>
      </p:sp>
      <p:sp>
        <p:nvSpPr>
          <p:cNvPr id="6" name="Rectangle: Rounded Corners 5">
            <a:extLst>
              <a:ext uri="{FF2B5EF4-FFF2-40B4-BE49-F238E27FC236}">
                <a16:creationId xmlns:a16="http://schemas.microsoft.com/office/drawing/2014/main" id="{75E03C52-7C37-B435-CF1A-AF6FF6885FEC}"/>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8A4F9B-DF50-C653-07B7-19B60DAF0374}"/>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2</a:t>
            </a:r>
            <a:endParaRPr lang="en-US" sz="2000" dirty="0"/>
          </a:p>
        </p:txBody>
      </p:sp>
      <p:grpSp>
        <p:nvGrpSpPr>
          <p:cNvPr id="12" name="Group 11">
            <a:extLst>
              <a:ext uri="{FF2B5EF4-FFF2-40B4-BE49-F238E27FC236}">
                <a16:creationId xmlns:a16="http://schemas.microsoft.com/office/drawing/2014/main" id="{433B377A-DFCF-A005-81C5-C9B3FBD2672D}"/>
              </a:ext>
            </a:extLst>
          </p:cNvPr>
          <p:cNvGrpSpPr/>
          <p:nvPr/>
        </p:nvGrpSpPr>
        <p:grpSpPr>
          <a:xfrm>
            <a:off x="1498851" y="110928"/>
            <a:ext cx="9415595" cy="5963532"/>
            <a:chOff x="1487816" y="122275"/>
            <a:chExt cx="9415595" cy="5963532"/>
          </a:xfrm>
        </p:grpSpPr>
        <p:pic>
          <p:nvPicPr>
            <p:cNvPr id="7" name="Picture 6" descr="Map&#10;&#10;AI-generated content may be incorrect.">
              <a:extLst>
                <a:ext uri="{FF2B5EF4-FFF2-40B4-BE49-F238E27FC236}">
                  <a16:creationId xmlns:a16="http://schemas.microsoft.com/office/drawing/2014/main" id="{BA5C7408-DA75-5353-65FA-7EBBCE450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816" y="122275"/>
              <a:ext cx="4608184" cy="5963532"/>
            </a:xfrm>
            <a:prstGeom prst="rect">
              <a:avLst/>
            </a:prstGeom>
            <a:ln>
              <a:solidFill>
                <a:schemeClr val="tx1"/>
              </a:solidFill>
            </a:ln>
          </p:spPr>
        </p:pic>
        <p:pic>
          <p:nvPicPr>
            <p:cNvPr id="10" name="Picture 9" descr="Calendar, map&#10;&#10;AI-generated content may be incorrect.">
              <a:extLst>
                <a:ext uri="{FF2B5EF4-FFF2-40B4-BE49-F238E27FC236}">
                  <a16:creationId xmlns:a16="http://schemas.microsoft.com/office/drawing/2014/main" id="{188BA63F-D083-302C-9367-E858401D07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5227" y="122275"/>
              <a:ext cx="4608184" cy="5963532"/>
            </a:xfrm>
            <a:prstGeom prst="rect">
              <a:avLst/>
            </a:prstGeom>
            <a:ln>
              <a:solidFill>
                <a:schemeClr val="tx1"/>
              </a:solidFill>
            </a:ln>
          </p:spPr>
        </p:pic>
      </p:grpSp>
    </p:spTree>
    <p:extLst>
      <p:ext uri="{BB962C8B-B14F-4D97-AF65-F5344CB8AC3E}">
        <p14:creationId xmlns:p14="http://schemas.microsoft.com/office/powerpoint/2010/main" val="410456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1B81-ED3D-3EF1-424A-0B40C1A989F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867EBDC-BE5C-9A96-FB4A-88A30ACF8A7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C158FAF-9BDB-885B-985A-5746A64D3D5B}"/>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DB6B8256-493A-A85C-CAF7-30C5964B744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Unit 2 Review</a:t>
            </a:r>
          </a:p>
        </p:txBody>
      </p:sp>
      <p:sp>
        <p:nvSpPr>
          <p:cNvPr id="6" name="Rectangle: Rounded Corners 5">
            <a:extLst>
              <a:ext uri="{FF2B5EF4-FFF2-40B4-BE49-F238E27FC236}">
                <a16:creationId xmlns:a16="http://schemas.microsoft.com/office/drawing/2014/main" id="{8122383B-B45C-BB23-E150-1DE2E9517865}"/>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6C445F7-D235-D051-3EA8-DDAFF2F06C47}"/>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2</a:t>
            </a:r>
            <a:endParaRPr lang="en-US" sz="2000" dirty="0"/>
          </a:p>
        </p:txBody>
      </p:sp>
      <p:sp>
        <p:nvSpPr>
          <p:cNvPr id="11" name="TextBox 10">
            <a:extLst>
              <a:ext uri="{FF2B5EF4-FFF2-40B4-BE49-F238E27FC236}">
                <a16:creationId xmlns:a16="http://schemas.microsoft.com/office/drawing/2014/main" id="{44986218-05DF-65C7-5A06-F12E3C1EFACD}"/>
              </a:ext>
            </a:extLst>
          </p:cNvPr>
          <p:cNvSpPr txBox="1"/>
          <p:nvPr/>
        </p:nvSpPr>
        <p:spPr>
          <a:xfrm>
            <a:off x="2026409" y="1971530"/>
            <a:ext cx="8139182" cy="2308324"/>
          </a:xfrm>
          <a:prstGeom prst="rect">
            <a:avLst/>
          </a:prstGeom>
          <a:noFill/>
        </p:spPr>
        <p:txBody>
          <a:bodyPr wrap="square">
            <a:spAutoFit/>
          </a:bodyPr>
          <a:lstStyle/>
          <a:p>
            <a:pPr algn="ctr"/>
            <a:r>
              <a:rPr lang="en-US" sz="4800" b="1" dirty="0">
                <a:latin typeface="Avenir Next LT Pro" panose="020B0504020202020204" pitchFamily="34" charset="0"/>
              </a:rPr>
              <a:t>Turn and talk </a:t>
            </a:r>
            <a:r>
              <a:rPr lang="en-US" sz="4800" dirty="0">
                <a:latin typeface="Avenir Next LT Pro" panose="020B0504020202020204" pitchFamily="34" charset="0"/>
              </a:rPr>
              <a:t>to a classmate and describe the different habitat types.</a:t>
            </a:r>
          </a:p>
        </p:txBody>
      </p:sp>
    </p:spTree>
    <p:extLst>
      <p:ext uri="{BB962C8B-B14F-4D97-AF65-F5344CB8AC3E}">
        <p14:creationId xmlns:p14="http://schemas.microsoft.com/office/powerpoint/2010/main" val="313754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3A4D2-28C4-3B55-67B6-6B64DD66F15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4AAEF2E-EC94-00B4-833B-F8BC50F095F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EEFE4EC-80CE-F3BB-4C79-41E545434057}"/>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ADB9A487-2102-27EC-79C2-B2E8A353DC36}"/>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Unit 2 Review</a:t>
            </a:r>
          </a:p>
        </p:txBody>
      </p:sp>
      <p:sp>
        <p:nvSpPr>
          <p:cNvPr id="6" name="Rectangle: Rounded Corners 5">
            <a:extLst>
              <a:ext uri="{FF2B5EF4-FFF2-40B4-BE49-F238E27FC236}">
                <a16:creationId xmlns:a16="http://schemas.microsoft.com/office/drawing/2014/main" id="{9C5E7BA4-9262-B6D6-41AD-ABC70BD3EC86}"/>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E40EFC5-1D13-A266-D894-32E3657A2E9E}"/>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2</a:t>
            </a:r>
            <a:endParaRPr lang="en-US" sz="2000" dirty="0"/>
          </a:p>
        </p:txBody>
      </p:sp>
      <p:sp>
        <p:nvSpPr>
          <p:cNvPr id="11" name="TextBox 10">
            <a:extLst>
              <a:ext uri="{FF2B5EF4-FFF2-40B4-BE49-F238E27FC236}">
                <a16:creationId xmlns:a16="http://schemas.microsoft.com/office/drawing/2014/main" id="{72C56970-1276-3A73-897B-91E309A402AE}"/>
              </a:ext>
            </a:extLst>
          </p:cNvPr>
          <p:cNvSpPr txBox="1"/>
          <p:nvPr/>
        </p:nvSpPr>
        <p:spPr>
          <a:xfrm>
            <a:off x="467357" y="1669142"/>
            <a:ext cx="7422737" cy="3046988"/>
          </a:xfrm>
          <a:prstGeom prst="rect">
            <a:avLst/>
          </a:prstGeom>
          <a:noFill/>
        </p:spPr>
        <p:txBody>
          <a:bodyPr wrap="square">
            <a:spAutoFit/>
          </a:bodyPr>
          <a:lstStyle/>
          <a:p>
            <a:pPr algn="ctr"/>
            <a:r>
              <a:rPr lang="en-US" sz="4800" dirty="0">
                <a:latin typeface="Avenir Next LT Pro" panose="020B0504020202020204" pitchFamily="34" charset="0"/>
              </a:rPr>
              <a:t>What plants and animals (including insects and tiny creatures) would live here? Why?</a:t>
            </a:r>
          </a:p>
        </p:txBody>
      </p:sp>
      <p:pic>
        <p:nvPicPr>
          <p:cNvPr id="1026" name="Picture 2" descr="Red&amp;#95;Milkweed&amp;#95;Beetle&amp;#95;0104-byn090223">
            <a:extLst>
              <a:ext uri="{FF2B5EF4-FFF2-40B4-BE49-F238E27FC236}">
                <a16:creationId xmlns:a16="http://schemas.microsoft.com/office/drawing/2014/main" id="{F2E209E9-8579-11BF-5E40-EE83E4FDF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191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A9F2B-C241-874A-3D73-BD80B58C670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4FE446-A8CA-5DB6-2C14-DB91B0FB893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007CCE0-6391-68FB-6CC6-FC36C54715A4}"/>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6D4183B7-FE88-F5EE-1EA4-B1A8A54AE4E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Unit 2 Review</a:t>
            </a:r>
          </a:p>
        </p:txBody>
      </p:sp>
      <p:sp>
        <p:nvSpPr>
          <p:cNvPr id="6" name="Rectangle: Rounded Corners 5">
            <a:extLst>
              <a:ext uri="{FF2B5EF4-FFF2-40B4-BE49-F238E27FC236}">
                <a16:creationId xmlns:a16="http://schemas.microsoft.com/office/drawing/2014/main" id="{E27DC651-0D76-55C4-8974-A5E8B7628178}"/>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382AD4-E1B1-650A-5B79-934847E3E181}"/>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2</a:t>
            </a:r>
            <a:endParaRPr lang="en-US" sz="2000" dirty="0"/>
          </a:p>
        </p:txBody>
      </p:sp>
      <p:sp>
        <p:nvSpPr>
          <p:cNvPr id="3" name="TextBox 2">
            <a:extLst>
              <a:ext uri="{FF2B5EF4-FFF2-40B4-BE49-F238E27FC236}">
                <a16:creationId xmlns:a16="http://schemas.microsoft.com/office/drawing/2014/main" id="{B35059AE-43B5-52B4-5248-02A3285284C1}"/>
              </a:ext>
            </a:extLst>
          </p:cNvPr>
          <p:cNvSpPr txBox="1"/>
          <p:nvPr/>
        </p:nvSpPr>
        <p:spPr>
          <a:xfrm>
            <a:off x="5748211" y="1594215"/>
            <a:ext cx="6047548" cy="3046988"/>
          </a:xfrm>
          <a:prstGeom prst="rect">
            <a:avLst/>
          </a:prstGeom>
          <a:noFill/>
        </p:spPr>
        <p:txBody>
          <a:bodyPr wrap="square">
            <a:spAutoFit/>
          </a:bodyPr>
          <a:lstStyle/>
          <a:p>
            <a:pPr algn="ctr"/>
            <a:r>
              <a:rPr lang="en-US" sz="4800" dirty="0">
                <a:latin typeface="Avenir Next LT Pro" panose="020B0504020202020204" pitchFamily="34" charset="0"/>
              </a:rPr>
              <a:t>Is this a healthy diversity of plants and animals? Why or why not?</a:t>
            </a:r>
          </a:p>
        </p:txBody>
      </p:sp>
      <p:pic>
        <p:nvPicPr>
          <p:cNvPr id="2050" name="Picture 2" descr="Cotton&amp;#95;tailed&amp;#32;Rabbit&amp;#95;0199-byn082323.dng">
            <a:extLst>
              <a:ext uri="{FF2B5EF4-FFF2-40B4-BE49-F238E27FC236}">
                <a16:creationId xmlns:a16="http://schemas.microsoft.com/office/drawing/2014/main" id="{A6EE6C69-77D8-936E-ED6A-D2EF625681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432" r="8926"/>
          <a:stretch>
            <a:fillRect/>
          </a:stretch>
        </p:blipFill>
        <p:spPr bwMode="auto">
          <a:xfrm>
            <a:off x="0" y="0"/>
            <a:ext cx="5578738"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620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E357C-D653-FEB5-D266-821A53586BD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9DCB814-F906-A72C-14D9-A38CA644111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5BFE8A2-D78A-B0AF-9512-BA6523D66543}"/>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B18BE2DA-A28B-FB69-327C-4E95B9512DCE}"/>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Unit 2 Review</a:t>
            </a:r>
          </a:p>
        </p:txBody>
      </p:sp>
      <p:sp>
        <p:nvSpPr>
          <p:cNvPr id="6" name="Rectangle: Rounded Corners 5">
            <a:extLst>
              <a:ext uri="{FF2B5EF4-FFF2-40B4-BE49-F238E27FC236}">
                <a16:creationId xmlns:a16="http://schemas.microsoft.com/office/drawing/2014/main" id="{3D8DE90A-904E-DFB4-B30C-6343F427CF13}"/>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3780F97-7BB1-B18D-D0D8-B10E45DECF87}"/>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2</a:t>
            </a:r>
            <a:endParaRPr lang="en-US" sz="2000" dirty="0"/>
          </a:p>
        </p:txBody>
      </p:sp>
      <p:sp>
        <p:nvSpPr>
          <p:cNvPr id="3" name="TextBox 2">
            <a:extLst>
              <a:ext uri="{FF2B5EF4-FFF2-40B4-BE49-F238E27FC236}">
                <a16:creationId xmlns:a16="http://schemas.microsoft.com/office/drawing/2014/main" id="{FC3C7D2C-17EE-E49C-A238-DE35AC21C86B}"/>
              </a:ext>
            </a:extLst>
          </p:cNvPr>
          <p:cNvSpPr txBox="1"/>
          <p:nvPr/>
        </p:nvSpPr>
        <p:spPr>
          <a:xfrm rot="10800000" flipV="1">
            <a:off x="-49306" y="4939539"/>
            <a:ext cx="11845697" cy="1372599"/>
          </a:xfrm>
          <a:prstGeom prst="rect">
            <a:avLst/>
          </a:prstGeom>
          <a:noFill/>
        </p:spPr>
        <p:txBody>
          <a:bodyPr wrap="square" lIns="91440" tIns="45720" rIns="91440" bIns="45720" anchor="t">
            <a:spAutoFit/>
          </a:bodyPr>
          <a:lstStyle/>
          <a:p>
            <a:pPr algn="ctr"/>
            <a:r>
              <a:rPr lang="en-US" sz="4000" b="1" dirty="0">
                <a:latin typeface="Avenir Next LT Pro"/>
              </a:rPr>
              <a:t>Compare</a:t>
            </a:r>
            <a:r>
              <a:rPr lang="en-US" sz="4000" dirty="0">
                <a:latin typeface="Avenir Next LT Pro"/>
              </a:rPr>
              <a:t> two different types of microhabitats in your schoolyard</a:t>
            </a:r>
          </a:p>
        </p:txBody>
      </p:sp>
      <p:pic>
        <p:nvPicPr>
          <p:cNvPr id="8" name="Picture 7" descr="Diagram&#10;&#10;AI-generated content may be incorrect.">
            <a:extLst>
              <a:ext uri="{FF2B5EF4-FFF2-40B4-BE49-F238E27FC236}">
                <a16:creationId xmlns:a16="http://schemas.microsoft.com/office/drawing/2014/main" id="{D24D031B-875D-B5B9-83E2-594B5973D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368" y="203069"/>
            <a:ext cx="3645277" cy="4717417"/>
          </a:xfrm>
          <a:prstGeom prst="rect">
            <a:avLst/>
          </a:prstGeom>
          <a:ln>
            <a:solidFill>
              <a:schemeClr val="tx1"/>
            </a:solidFill>
          </a:ln>
        </p:spPr>
      </p:pic>
      <p:pic>
        <p:nvPicPr>
          <p:cNvPr id="11" name="Picture 10" descr="Letter&#10;&#10;AI-generated content may be incorrect.">
            <a:extLst>
              <a:ext uri="{FF2B5EF4-FFF2-40B4-BE49-F238E27FC236}">
                <a16:creationId xmlns:a16="http://schemas.microsoft.com/office/drawing/2014/main" id="{02F46A70-53FF-FCDE-09D4-B6CB626D5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2919" y="203069"/>
            <a:ext cx="3645277" cy="4717417"/>
          </a:xfrm>
          <a:prstGeom prst="rect">
            <a:avLst/>
          </a:prstGeom>
          <a:ln>
            <a:solidFill>
              <a:schemeClr val="tx1"/>
            </a:solidFill>
          </a:ln>
        </p:spPr>
      </p:pic>
      <p:pic>
        <p:nvPicPr>
          <p:cNvPr id="12" name="Picture 11">
            <a:extLst>
              <a:ext uri="{FF2B5EF4-FFF2-40B4-BE49-F238E27FC236}">
                <a16:creationId xmlns:a16="http://schemas.microsoft.com/office/drawing/2014/main" id="{338C9E9F-F7F2-6E80-691C-18EA4FE26052}"/>
              </a:ext>
            </a:extLst>
          </p:cNvPr>
          <p:cNvPicPr>
            <a:picLocks noChangeAspect="1"/>
          </p:cNvPicPr>
          <p:nvPr/>
        </p:nvPicPr>
        <p:blipFill>
          <a:blip r:embed="rId5"/>
          <a:stretch>
            <a:fillRect/>
          </a:stretch>
        </p:blipFill>
        <p:spPr>
          <a:xfrm>
            <a:off x="642442" y="105007"/>
            <a:ext cx="3385647" cy="3213211"/>
          </a:xfrm>
          <a:prstGeom prst="rect">
            <a:avLst/>
          </a:prstGeom>
        </p:spPr>
      </p:pic>
      <p:pic>
        <p:nvPicPr>
          <p:cNvPr id="14" name="Picture 13">
            <a:extLst>
              <a:ext uri="{FF2B5EF4-FFF2-40B4-BE49-F238E27FC236}">
                <a16:creationId xmlns:a16="http://schemas.microsoft.com/office/drawing/2014/main" id="{A1F00F09-8F88-58C5-0C58-246F912F9EC8}"/>
              </a:ext>
            </a:extLst>
          </p:cNvPr>
          <p:cNvPicPr>
            <a:picLocks noChangeAspect="1"/>
          </p:cNvPicPr>
          <p:nvPr/>
        </p:nvPicPr>
        <p:blipFill>
          <a:blip r:embed="rId6"/>
          <a:stretch>
            <a:fillRect/>
          </a:stretch>
        </p:blipFill>
        <p:spPr>
          <a:xfrm>
            <a:off x="640195" y="3415865"/>
            <a:ext cx="3349337" cy="1602223"/>
          </a:xfrm>
          <a:prstGeom prst="rect">
            <a:avLst/>
          </a:prstGeom>
        </p:spPr>
      </p:pic>
    </p:spTree>
    <p:extLst>
      <p:ext uri="{BB962C8B-B14F-4D97-AF65-F5344CB8AC3E}">
        <p14:creationId xmlns:p14="http://schemas.microsoft.com/office/powerpoint/2010/main" val="47340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D4E72-46C0-B5EC-A41E-A47936FCE60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8483FB9-8AB9-E3CF-D301-1B4FDF21DC1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01D8597-D79F-AA6C-94BF-716A95F4CB35}"/>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B31332FB-9E11-AE8D-6DE4-341669CFF14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Unit 2 Review</a:t>
            </a:r>
          </a:p>
        </p:txBody>
      </p:sp>
      <p:sp>
        <p:nvSpPr>
          <p:cNvPr id="6" name="Rectangle: Rounded Corners 5">
            <a:extLst>
              <a:ext uri="{FF2B5EF4-FFF2-40B4-BE49-F238E27FC236}">
                <a16:creationId xmlns:a16="http://schemas.microsoft.com/office/drawing/2014/main" id="{173ED83C-011F-9F7F-E8B9-3603DFC99C96}"/>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48A569-F373-3AAE-8750-DE9302298A9F}"/>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2</a:t>
            </a:r>
            <a:endParaRPr lang="en-US" sz="2000" dirty="0"/>
          </a:p>
        </p:txBody>
      </p:sp>
      <p:sp>
        <p:nvSpPr>
          <p:cNvPr id="3" name="TextBox 2">
            <a:extLst>
              <a:ext uri="{FF2B5EF4-FFF2-40B4-BE49-F238E27FC236}">
                <a16:creationId xmlns:a16="http://schemas.microsoft.com/office/drawing/2014/main" id="{B33B2538-160D-C463-9033-345489B1C851}"/>
              </a:ext>
            </a:extLst>
          </p:cNvPr>
          <p:cNvSpPr txBox="1"/>
          <p:nvPr/>
        </p:nvSpPr>
        <p:spPr>
          <a:xfrm>
            <a:off x="1330605" y="1976353"/>
            <a:ext cx="9530790" cy="2308324"/>
          </a:xfrm>
          <a:prstGeom prst="rect">
            <a:avLst/>
          </a:prstGeom>
          <a:noFill/>
        </p:spPr>
        <p:txBody>
          <a:bodyPr wrap="square">
            <a:spAutoFit/>
          </a:bodyPr>
          <a:lstStyle/>
          <a:p>
            <a:pPr algn="ctr"/>
            <a:r>
              <a:rPr lang="en-US" sz="4800" dirty="0">
                <a:latin typeface="Avenir Next LT Pro" panose="020B0504020202020204" pitchFamily="34" charset="0"/>
              </a:rPr>
              <a:t>Can you find the same plant or animal in the other microhabitat you explored? Why or why not?</a:t>
            </a:r>
          </a:p>
        </p:txBody>
      </p:sp>
    </p:spTree>
    <p:extLst>
      <p:ext uri="{BB962C8B-B14F-4D97-AF65-F5344CB8AC3E}">
        <p14:creationId xmlns:p14="http://schemas.microsoft.com/office/powerpoint/2010/main" val="228016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2C78E-A747-FF51-7009-2B211021F6F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D0F2F7-B2BF-9EF3-83A9-3668C7A112B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1A0E101-FE2E-1AC0-7181-674306E4564B}"/>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A187D39C-AAC8-DE92-8C85-6E001CABDB84}"/>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Unit 2 Review</a:t>
            </a:r>
          </a:p>
        </p:txBody>
      </p:sp>
      <p:sp>
        <p:nvSpPr>
          <p:cNvPr id="6" name="Rectangle: Rounded Corners 5">
            <a:extLst>
              <a:ext uri="{FF2B5EF4-FFF2-40B4-BE49-F238E27FC236}">
                <a16:creationId xmlns:a16="http://schemas.microsoft.com/office/drawing/2014/main" id="{0C6D8D1F-AE4B-3A4A-F5CB-744A47B267B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DE53A6-7582-4C07-C516-9F46258169C6}"/>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2</a:t>
            </a:r>
            <a:endParaRPr lang="en-US" sz="2000" dirty="0"/>
          </a:p>
        </p:txBody>
      </p:sp>
      <p:sp>
        <p:nvSpPr>
          <p:cNvPr id="3" name="TextBox 2">
            <a:extLst>
              <a:ext uri="{FF2B5EF4-FFF2-40B4-BE49-F238E27FC236}">
                <a16:creationId xmlns:a16="http://schemas.microsoft.com/office/drawing/2014/main" id="{DB269868-23B4-8500-2580-1DCBEBC78F0C}"/>
              </a:ext>
            </a:extLst>
          </p:cNvPr>
          <p:cNvSpPr txBox="1"/>
          <p:nvPr/>
        </p:nvSpPr>
        <p:spPr>
          <a:xfrm>
            <a:off x="1119344" y="1635526"/>
            <a:ext cx="9953311" cy="3046988"/>
          </a:xfrm>
          <a:prstGeom prst="rect">
            <a:avLst/>
          </a:prstGeom>
          <a:noFill/>
        </p:spPr>
        <p:txBody>
          <a:bodyPr wrap="square">
            <a:spAutoFit/>
          </a:bodyPr>
          <a:lstStyle/>
          <a:p>
            <a:pPr algn="ctr"/>
            <a:r>
              <a:rPr lang="en-US" sz="4800" dirty="0">
                <a:latin typeface="Avenir Next LT Pro" panose="020B0504020202020204" pitchFamily="34" charset="0"/>
              </a:rPr>
              <a:t>Which microhabitat has the biggest amount of diversity of the plants and animals you studied in your schoolyard?</a:t>
            </a:r>
          </a:p>
        </p:txBody>
      </p:sp>
    </p:spTree>
    <p:extLst>
      <p:ext uri="{BB962C8B-B14F-4D97-AF65-F5344CB8AC3E}">
        <p14:creationId xmlns:p14="http://schemas.microsoft.com/office/powerpoint/2010/main" val="294439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4E53B-9276-89F5-1FB6-5C89B4C7B7F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2A39718-8CA2-4D81-E9BD-5982C88FDA5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C95F946-A1CE-0D02-79C0-73C70FBFABF5}"/>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89505FD4-EA90-046E-BF91-8E88F909F81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Unit 2 Review</a:t>
            </a:r>
          </a:p>
        </p:txBody>
      </p:sp>
      <p:sp>
        <p:nvSpPr>
          <p:cNvPr id="6" name="Rectangle: Rounded Corners 5">
            <a:extLst>
              <a:ext uri="{FF2B5EF4-FFF2-40B4-BE49-F238E27FC236}">
                <a16:creationId xmlns:a16="http://schemas.microsoft.com/office/drawing/2014/main" id="{ECFC4444-2C88-3DC5-A947-6DD3F4117634}"/>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DC6AED-DE98-D9F7-6099-A5F19DD8A02D}"/>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2</a:t>
            </a:r>
            <a:endParaRPr lang="en-US" sz="2000" dirty="0"/>
          </a:p>
        </p:txBody>
      </p:sp>
      <p:grpSp>
        <p:nvGrpSpPr>
          <p:cNvPr id="7" name="Group 6">
            <a:extLst>
              <a:ext uri="{FF2B5EF4-FFF2-40B4-BE49-F238E27FC236}">
                <a16:creationId xmlns:a16="http://schemas.microsoft.com/office/drawing/2014/main" id="{4C4CD820-3BE7-487D-7171-258334148867}"/>
              </a:ext>
            </a:extLst>
          </p:cNvPr>
          <p:cNvGrpSpPr/>
          <p:nvPr/>
        </p:nvGrpSpPr>
        <p:grpSpPr>
          <a:xfrm>
            <a:off x="1920361" y="2319388"/>
            <a:ext cx="8351277" cy="3560064"/>
            <a:chOff x="1219200" y="2450592"/>
            <a:chExt cx="8351277" cy="3560064"/>
          </a:xfrm>
        </p:grpSpPr>
        <p:sp>
          <p:nvSpPr>
            <p:cNvPr id="8" name="Rectangle: Rounded Corners 7">
              <a:extLst>
                <a:ext uri="{FF2B5EF4-FFF2-40B4-BE49-F238E27FC236}">
                  <a16:creationId xmlns:a16="http://schemas.microsoft.com/office/drawing/2014/main" id="{F7685EE1-A4F6-3283-54FB-85A06B7838DC}"/>
                </a:ext>
              </a:extLst>
            </p:cNvPr>
            <p:cNvSpPr/>
            <p:nvPr/>
          </p:nvSpPr>
          <p:spPr>
            <a:xfrm>
              <a:off x="1219200" y="2450592"/>
              <a:ext cx="4049917" cy="3560064"/>
            </a:xfrm>
            <a:prstGeom prst="round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F176826-AD80-F0F7-362F-CFB105E9E01C}"/>
                </a:ext>
              </a:extLst>
            </p:cNvPr>
            <p:cNvSpPr/>
            <p:nvPr/>
          </p:nvSpPr>
          <p:spPr>
            <a:xfrm>
              <a:off x="5520560" y="2450592"/>
              <a:ext cx="4049917" cy="3560064"/>
            </a:xfrm>
            <a:prstGeom prst="round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392C231-E206-846A-0C87-B92A2B50740F}"/>
              </a:ext>
            </a:extLst>
          </p:cNvPr>
          <p:cNvSpPr txBox="1"/>
          <p:nvPr/>
        </p:nvSpPr>
        <p:spPr>
          <a:xfrm>
            <a:off x="2621523" y="1183168"/>
            <a:ext cx="6948954" cy="830997"/>
          </a:xfrm>
          <a:prstGeom prst="rect">
            <a:avLst/>
          </a:prstGeom>
          <a:noFill/>
        </p:spPr>
        <p:txBody>
          <a:bodyPr wrap="square">
            <a:spAutoFit/>
          </a:bodyPr>
          <a:lstStyle/>
          <a:p>
            <a:pPr algn="ctr"/>
            <a:r>
              <a:rPr lang="en-US" sz="4800" b="1" dirty="0">
                <a:latin typeface="Avenir Next LT Pro" panose="020B0504020202020204" pitchFamily="34" charset="0"/>
              </a:rPr>
              <a:t>English Language Arts</a:t>
            </a:r>
          </a:p>
        </p:txBody>
      </p:sp>
      <p:grpSp>
        <p:nvGrpSpPr>
          <p:cNvPr id="12" name="Group 11">
            <a:extLst>
              <a:ext uri="{FF2B5EF4-FFF2-40B4-BE49-F238E27FC236}">
                <a16:creationId xmlns:a16="http://schemas.microsoft.com/office/drawing/2014/main" id="{E3A3B37A-B643-13B0-149C-6A9139346354}"/>
              </a:ext>
            </a:extLst>
          </p:cNvPr>
          <p:cNvGrpSpPr/>
          <p:nvPr/>
        </p:nvGrpSpPr>
        <p:grpSpPr>
          <a:xfrm>
            <a:off x="1949300" y="220720"/>
            <a:ext cx="8293399" cy="657225"/>
            <a:chOff x="1733481" y="200089"/>
            <a:chExt cx="8293399" cy="657225"/>
          </a:xfrm>
        </p:grpSpPr>
        <p:sp>
          <p:nvSpPr>
            <p:cNvPr id="13" name="TextBox 12">
              <a:extLst>
                <a:ext uri="{FF2B5EF4-FFF2-40B4-BE49-F238E27FC236}">
                  <a16:creationId xmlns:a16="http://schemas.microsoft.com/office/drawing/2014/main" id="{605CD1F6-1F94-F37F-323E-915C02BABE63}"/>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14" name="Picture 13" descr="A picture containing clipart&#10;&#10;AI-generated content may be incorrect.">
              <a:extLst>
                <a:ext uri="{FF2B5EF4-FFF2-40B4-BE49-F238E27FC236}">
                  <a16:creationId xmlns:a16="http://schemas.microsoft.com/office/drawing/2014/main" id="{4476CD57-0612-66AF-2767-B0D727FB4B00}"/>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5" name="TextBox 14">
            <a:extLst>
              <a:ext uri="{FF2B5EF4-FFF2-40B4-BE49-F238E27FC236}">
                <a16:creationId xmlns:a16="http://schemas.microsoft.com/office/drawing/2014/main" id="{546DAFF2-82A7-CF49-25C6-525FDA9C1326}"/>
              </a:ext>
            </a:extLst>
          </p:cNvPr>
          <p:cNvSpPr txBox="1"/>
          <p:nvPr/>
        </p:nvSpPr>
        <p:spPr>
          <a:xfrm>
            <a:off x="1949300" y="2822147"/>
            <a:ext cx="4049917" cy="2554545"/>
          </a:xfrm>
          <a:prstGeom prst="rect">
            <a:avLst/>
          </a:prstGeom>
          <a:noFill/>
        </p:spPr>
        <p:txBody>
          <a:bodyPr wrap="square">
            <a:spAutoFit/>
          </a:bodyPr>
          <a:lstStyle/>
          <a:p>
            <a:pPr algn="ctr"/>
            <a:r>
              <a:rPr lang="en-US" sz="2000" dirty="0">
                <a:latin typeface="Avenir Next LT Pro" panose="020B0504020202020204" pitchFamily="34" charset="0"/>
              </a:rPr>
              <a:t>Create a list of open-ended questions to determine how growing conditions affect plants. Record detailed notes as you carry out your experiment. Gather evidence. Evaluate results. Present information in a written report and/or display.</a:t>
            </a:r>
          </a:p>
        </p:txBody>
      </p:sp>
      <p:sp>
        <p:nvSpPr>
          <p:cNvPr id="16" name="TextBox 15">
            <a:extLst>
              <a:ext uri="{FF2B5EF4-FFF2-40B4-BE49-F238E27FC236}">
                <a16:creationId xmlns:a16="http://schemas.microsoft.com/office/drawing/2014/main" id="{0132FF4C-E782-18C5-29EF-67425A7589F7}"/>
              </a:ext>
            </a:extLst>
          </p:cNvPr>
          <p:cNvSpPr txBox="1"/>
          <p:nvPr/>
        </p:nvSpPr>
        <p:spPr>
          <a:xfrm>
            <a:off x="6192782" y="2576001"/>
            <a:ext cx="4049917" cy="3170099"/>
          </a:xfrm>
          <a:prstGeom prst="rect">
            <a:avLst/>
          </a:prstGeom>
          <a:noFill/>
        </p:spPr>
        <p:txBody>
          <a:bodyPr wrap="square">
            <a:spAutoFit/>
          </a:bodyPr>
          <a:lstStyle/>
          <a:p>
            <a:pPr algn="ctr"/>
            <a:r>
              <a:rPr lang="en-US" sz="2000" dirty="0">
                <a:latin typeface="Avenir Next LT Pro" panose="020B0504020202020204" pitchFamily="34" charset="0"/>
              </a:rPr>
              <a:t>Write a story “the day in the life of a seedling.” Using vivid language to describe how the seedling takes up water, grows roots, extends its leaves toward the sun.</a:t>
            </a:r>
          </a:p>
          <a:p>
            <a:pPr algn="ctr"/>
            <a:endParaRPr lang="en-US" sz="2000" dirty="0">
              <a:latin typeface="Avenir Next LT Pro" panose="020B0504020202020204" pitchFamily="34" charset="0"/>
            </a:endParaRPr>
          </a:p>
          <a:p>
            <a:pPr algn="ctr"/>
            <a:r>
              <a:rPr lang="en-US" sz="2000" dirty="0">
                <a:latin typeface="Avenir Next LT Pro" panose="020B0504020202020204" pitchFamily="34" charset="0"/>
              </a:rPr>
              <a:t>What might your seedling see outside the window while it grows?</a:t>
            </a:r>
          </a:p>
        </p:txBody>
      </p:sp>
    </p:spTree>
    <p:extLst>
      <p:ext uri="{BB962C8B-B14F-4D97-AF65-F5344CB8AC3E}">
        <p14:creationId xmlns:p14="http://schemas.microsoft.com/office/powerpoint/2010/main" val="1367763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TotalTime>
  <Words>1159</Words>
  <Application>Microsoft Office PowerPoint</Application>
  <PresentationFormat>Widescreen</PresentationFormat>
  <Paragraphs>102</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Lydia Princ</cp:lastModifiedBy>
  <cp:revision>53</cp:revision>
  <dcterms:created xsi:type="dcterms:W3CDTF">2025-07-23T18:52:35Z</dcterms:created>
  <dcterms:modified xsi:type="dcterms:W3CDTF">2025-08-29T17:42:05Z</dcterms:modified>
</cp:coreProperties>
</file>