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306" r:id="rId3"/>
    <p:sldId id="308" r:id="rId4"/>
    <p:sldId id="309" r:id="rId5"/>
    <p:sldId id="310" r:id="rId6"/>
    <p:sldId id="311" r:id="rId7"/>
    <p:sldId id="312" r:id="rId8"/>
    <p:sldId id="313" r:id="rId9"/>
    <p:sldId id="314" r:id="rId10"/>
    <p:sldId id="315" r:id="rId11"/>
    <p:sldId id="316" r:id="rId12"/>
    <p:sldId id="317" r:id="rId13"/>
    <p:sldId id="318" r:id="rId14"/>
    <p:sldId id="319" r:id="rId15"/>
    <p:sldId id="320" r:id="rId16"/>
    <p:sldId id="321" r:id="rId17"/>
    <p:sldId id="322" r:id="rId18"/>
    <p:sldId id="350" r:id="rId19"/>
    <p:sldId id="349" r:id="rId20"/>
    <p:sldId id="351" r:id="rId21"/>
    <p:sldId id="323"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 id="336" r:id="rId35"/>
    <p:sldId id="337" r:id="rId36"/>
    <p:sldId id="338" r:id="rId37"/>
    <p:sldId id="339" r:id="rId38"/>
    <p:sldId id="340" r:id="rId39"/>
    <p:sldId id="341" r:id="rId40"/>
    <p:sldId id="342" r:id="rId41"/>
    <p:sldId id="343" r:id="rId42"/>
    <p:sldId id="344" r:id="rId43"/>
    <p:sldId id="345" r:id="rId44"/>
    <p:sldId id="346" r:id="rId45"/>
    <p:sldId id="347" r:id="rId46"/>
    <p:sldId id="34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74D942-2355-193B-D4D6-7EE826AEB4DD}" name="Ginger Miller" initials="GM" userId="S::ginger.miller@mdc.mo.gov::36ef6fd1-dde1-4909-b00a-4f0d768f057b" providerId="AD"/>
  <p188:author id="{0CFC2786-F008-0EB2-D9A8-1F12EEA6CE5B}" name="Wendy Parrett" initials="WP" userId="S::wendy.parrett@mdc.mo.gov::e75cd84c-1935-4997-9548-8fd9dced76a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AF8CF3-09E5-DE6F-7CEC-E0C44BA2E4ED}" v="1" dt="2025-08-27T14:41:10.075"/>
    <p1510:client id="{8A8BB47F-F807-4F27-AA8F-3C5A3EF55EAA}" v="1" dt="2025-08-27T15:12:18.118"/>
    <p1510:client id="{A3EEA589-DD10-E39D-F77D-FA55D7F71DB2}" v="257" dt="2025-08-26T17:03:43.969"/>
    <p1510:client id="{CD29D741-9EBB-9802-9C04-273A7A79F576}" v="15" dt="2025-08-26T18:08:10.1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1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dy Parrett" userId="e75cd84c-1935-4997-9548-8fd9dced76ae" providerId="ADAL" clId="{8A8BB47F-F807-4F27-AA8F-3C5A3EF55EAA}"/>
    <pc:docChg chg="modSld">
      <pc:chgData name="Wendy Parrett" userId="e75cd84c-1935-4997-9548-8fd9dced76ae" providerId="ADAL" clId="{8A8BB47F-F807-4F27-AA8F-3C5A3EF55EAA}" dt="2025-08-27T14:51:30.646" v="0" actId="6549"/>
      <pc:docMkLst>
        <pc:docMk/>
      </pc:docMkLst>
      <pc:sldChg chg="modSp mod">
        <pc:chgData name="Wendy Parrett" userId="e75cd84c-1935-4997-9548-8fd9dced76ae" providerId="ADAL" clId="{8A8BB47F-F807-4F27-AA8F-3C5A3EF55EAA}" dt="2025-08-27T14:51:30.646" v="0" actId="6549"/>
        <pc:sldMkLst>
          <pc:docMk/>
          <pc:sldMk cId="1644980294" sldId="320"/>
        </pc:sldMkLst>
        <pc:spChg chg="mod">
          <ac:chgData name="Wendy Parrett" userId="e75cd84c-1935-4997-9548-8fd9dced76ae" providerId="ADAL" clId="{8A8BB47F-F807-4F27-AA8F-3C5A3EF55EAA}" dt="2025-08-27T14:51:30.646" v="0" actId="6549"/>
          <ac:spMkLst>
            <pc:docMk/>
            <pc:sldMk cId="1644980294" sldId="320"/>
            <ac:spMk id="11" creationId="{4B6C6132-B7E5-1B50-C1DB-2FC0CFA124C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F25575-9971-405D-AB3C-DD38706036B7}" type="datetimeFigureOut">
              <a:rPr lang="en-US" smtClean="0"/>
              <a:t>8/27/2025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699B8B-8553-4832-8497-A6AB0A294E6A}" type="slidenum">
              <a:rPr lang="en-US" smtClean="0"/>
              <a:t>‹#›</a:t>
            </a:fld>
            <a:endParaRPr lang="en-US"/>
          </a:p>
        </p:txBody>
      </p:sp>
    </p:spTree>
    <p:extLst>
      <p:ext uri="{BB962C8B-B14F-4D97-AF65-F5344CB8AC3E}">
        <p14:creationId xmlns:p14="http://schemas.microsoft.com/office/powerpoint/2010/main" val="349733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12EED-E0B8-A22E-61C9-DBC3843766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223BB5-8444-753C-47F0-AE058FF2FF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F7041D-9DB9-1AAA-706B-FA14805AA210}"/>
              </a:ext>
            </a:extLst>
          </p:cNvPr>
          <p:cNvSpPr>
            <a:spLocks noGrp="1"/>
          </p:cNvSpPr>
          <p:nvPr>
            <p:ph type="body" idx="1"/>
          </p:nvPr>
        </p:nvSpPr>
        <p:spPr/>
        <p:txBody>
          <a:bodyPr/>
          <a:lstStyle/>
          <a:p>
            <a:r>
              <a:rPr lang="en-US" i="0" dirty="0"/>
              <a:t>Have students open their student guides to the </a:t>
            </a:r>
            <a:r>
              <a:rPr lang="en-US" b="1" i="0" dirty="0"/>
              <a:t>Lesson 2C Habitat Is Where It’s At! </a:t>
            </a:r>
            <a:r>
              <a:rPr lang="en-US" i="0" dirty="0"/>
              <a:t>Introduction on pages 56-57. </a:t>
            </a:r>
          </a:p>
          <a:p>
            <a:endParaRPr lang="en-US" b="1" dirty="0"/>
          </a:p>
          <a:p>
            <a:r>
              <a:rPr lang="en-US" b="1" dirty="0"/>
              <a:t>Guiding Question: </a:t>
            </a:r>
            <a:r>
              <a:rPr lang="en-US" dirty="0"/>
              <a:t>Are the numbers of plants and animals different in different places?</a:t>
            </a:r>
          </a:p>
          <a:p>
            <a:endParaRPr lang="en-US" dirty="0"/>
          </a:p>
          <a:p>
            <a:r>
              <a:rPr lang="en-US" dirty="0"/>
              <a:t>What do you notice about these photos? Do you see the same plants and animals in each? How many plants and animals can you find in both pictures? </a:t>
            </a:r>
          </a:p>
        </p:txBody>
      </p:sp>
      <p:sp>
        <p:nvSpPr>
          <p:cNvPr id="4" name="Slide Number Placeholder 3">
            <a:extLst>
              <a:ext uri="{FF2B5EF4-FFF2-40B4-BE49-F238E27FC236}">
                <a16:creationId xmlns:a16="http://schemas.microsoft.com/office/drawing/2014/main" id="{EFD55275-E7BF-8476-56A2-40B845103731}"/>
              </a:ext>
            </a:extLst>
          </p:cNvPr>
          <p:cNvSpPr>
            <a:spLocks noGrp="1"/>
          </p:cNvSpPr>
          <p:nvPr>
            <p:ph type="sldNum" sz="quarter" idx="5"/>
          </p:nvPr>
        </p:nvSpPr>
        <p:spPr/>
        <p:txBody>
          <a:bodyPr/>
          <a:lstStyle/>
          <a:p>
            <a:fld id="{F7C19E1B-9841-4947-956E-4E7489943B16}" type="slidenum">
              <a:rPr lang="en-US" smtClean="0"/>
              <a:t>2</a:t>
            </a:fld>
            <a:endParaRPr lang="en-US"/>
          </a:p>
        </p:txBody>
      </p:sp>
    </p:spTree>
    <p:extLst>
      <p:ext uri="{BB962C8B-B14F-4D97-AF65-F5344CB8AC3E}">
        <p14:creationId xmlns:p14="http://schemas.microsoft.com/office/powerpoint/2010/main" val="2297225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3CAB8-1405-AD06-6447-958A89861F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36D903-5E9A-CAFA-363E-5E815B1E68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8DF043-B4C7-4B65-B709-9C743F8FDC71}"/>
              </a:ext>
            </a:extLst>
          </p:cNvPr>
          <p:cNvSpPr>
            <a:spLocks noGrp="1"/>
          </p:cNvSpPr>
          <p:nvPr>
            <p:ph type="body" idx="1"/>
          </p:nvPr>
        </p:nvSpPr>
        <p:spPr/>
        <p:txBody>
          <a:bodyPr/>
          <a:lstStyle/>
          <a:p>
            <a:r>
              <a:rPr lang="en-US"/>
              <a:t>Animal in Picture: Dickcissel</a:t>
            </a:r>
            <a:endParaRPr lang="en-US" i="0"/>
          </a:p>
        </p:txBody>
      </p:sp>
      <p:sp>
        <p:nvSpPr>
          <p:cNvPr id="4" name="Slide Number Placeholder 3">
            <a:extLst>
              <a:ext uri="{FF2B5EF4-FFF2-40B4-BE49-F238E27FC236}">
                <a16:creationId xmlns:a16="http://schemas.microsoft.com/office/drawing/2014/main" id="{C77B9C09-DCFE-F297-A5B3-28E65FCB00DE}"/>
              </a:ext>
            </a:extLst>
          </p:cNvPr>
          <p:cNvSpPr>
            <a:spLocks noGrp="1"/>
          </p:cNvSpPr>
          <p:nvPr>
            <p:ph type="sldNum" sz="quarter" idx="5"/>
          </p:nvPr>
        </p:nvSpPr>
        <p:spPr/>
        <p:txBody>
          <a:bodyPr/>
          <a:lstStyle/>
          <a:p>
            <a:fld id="{F7C19E1B-9841-4947-956E-4E7489943B16}" type="slidenum">
              <a:rPr lang="en-US" smtClean="0"/>
              <a:t>11</a:t>
            </a:fld>
            <a:endParaRPr lang="en-US"/>
          </a:p>
        </p:txBody>
      </p:sp>
    </p:spTree>
    <p:extLst>
      <p:ext uri="{BB962C8B-B14F-4D97-AF65-F5344CB8AC3E}">
        <p14:creationId xmlns:p14="http://schemas.microsoft.com/office/powerpoint/2010/main" val="3636261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F13F4-82D4-036A-84AE-203DDE3244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A74DA8-77E9-F723-AF62-4B27D49695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0E5C76-BB75-D1FC-5A78-692AA41AF36C}"/>
              </a:ext>
            </a:extLst>
          </p:cNvPr>
          <p:cNvSpPr>
            <a:spLocks noGrp="1"/>
          </p:cNvSpPr>
          <p:nvPr>
            <p:ph type="body" idx="1"/>
          </p:nvPr>
        </p:nvSpPr>
        <p:spPr/>
        <p:txBody>
          <a:bodyPr/>
          <a:lstStyle/>
          <a:p>
            <a:r>
              <a:rPr lang="en-US"/>
              <a:t>Animal in Picture: Bull frog</a:t>
            </a:r>
            <a:endParaRPr lang="en-US" i="0"/>
          </a:p>
        </p:txBody>
      </p:sp>
      <p:sp>
        <p:nvSpPr>
          <p:cNvPr id="4" name="Slide Number Placeholder 3">
            <a:extLst>
              <a:ext uri="{FF2B5EF4-FFF2-40B4-BE49-F238E27FC236}">
                <a16:creationId xmlns:a16="http://schemas.microsoft.com/office/drawing/2014/main" id="{AEFD0DCE-EF97-F532-488D-2CCA55D67E13}"/>
              </a:ext>
            </a:extLst>
          </p:cNvPr>
          <p:cNvSpPr>
            <a:spLocks noGrp="1"/>
          </p:cNvSpPr>
          <p:nvPr>
            <p:ph type="sldNum" sz="quarter" idx="5"/>
          </p:nvPr>
        </p:nvSpPr>
        <p:spPr/>
        <p:txBody>
          <a:bodyPr/>
          <a:lstStyle/>
          <a:p>
            <a:fld id="{F7C19E1B-9841-4947-956E-4E7489943B16}" type="slidenum">
              <a:rPr lang="en-US" smtClean="0"/>
              <a:t>12</a:t>
            </a:fld>
            <a:endParaRPr lang="en-US"/>
          </a:p>
        </p:txBody>
      </p:sp>
    </p:spTree>
    <p:extLst>
      <p:ext uri="{BB962C8B-B14F-4D97-AF65-F5344CB8AC3E}">
        <p14:creationId xmlns:p14="http://schemas.microsoft.com/office/powerpoint/2010/main" val="1016834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3FA81-AEA9-ED5E-F5CC-4E223149E8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42A518-8BBD-2EDE-6AA2-5D11A057FF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9A0F42-4B83-02FF-4344-B2AD766B63C6}"/>
              </a:ext>
            </a:extLst>
          </p:cNvPr>
          <p:cNvSpPr>
            <a:spLocks noGrp="1"/>
          </p:cNvSpPr>
          <p:nvPr>
            <p:ph type="body" idx="1"/>
          </p:nvPr>
        </p:nvSpPr>
        <p:spPr/>
        <p:txBody>
          <a:bodyPr/>
          <a:lstStyle/>
          <a:p>
            <a:r>
              <a:rPr lang="en-US" b="1" i="0"/>
              <a:t>Take Home Activity:</a:t>
            </a:r>
          </a:p>
          <a:p>
            <a:endParaRPr lang="en-US" i="0"/>
          </a:p>
          <a:p>
            <a:r>
              <a:rPr lang="en-US" i="0"/>
              <a:t>Predict what you might find in your neighborhood or backyard and repeat this exercise in your neighborhood or backyard tonight and bring your drawings to school tomorrow.</a:t>
            </a:r>
          </a:p>
        </p:txBody>
      </p:sp>
      <p:sp>
        <p:nvSpPr>
          <p:cNvPr id="4" name="Slide Number Placeholder 3">
            <a:extLst>
              <a:ext uri="{FF2B5EF4-FFF2-40B4-BE49-F238E27FC236}">
                <a16:creationId xmlns:a16="http://schemas.microsoft.com/office/drawing/2014/main" id="{11783BF3-4FE4-D26C-2F9A-52BB39757D8F}"/>
              </a:ext>
            </a:extLst>
          </p:cNvPr>
          <p:cNvSpPr>
            <a:spLocks noGrp="1"/>
          </p:cNvSpPr>
          <p:nvPr>
            <p:ph type="sldNum" sz="quarter" idx="5"/>
          </p:nvPr>
        </p:nvSpPr>
        <p:spPr/>
        <p:txBody>
          <a:bodyPr/>
          <a:lstStyle/>
          <a:p>
            <a:fld id="{F7C19E1B-9841-4947-956E-4E7489943B16}" type="slidenum">
              <a:rPr lang="en-US" smtClean="0"/>
              <a:t>13</a:t>
            </a:fld>
            <a:endParaRPr lang="en-US"/>
          </a:p>
        </p:txBody>
      </p:sp>
    </p:spTree>
    <p:extLst>
      <p:ext uri="{BB962C8B-B14F-4D97-AF65-F5344CB8AC3E}">
        <p14:creationId xmlns:p14="http://schemas.microsoft.com/office/powerpoint/2010/main" val="1336544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6B07C-7087-1374-15BC-4AEB43BD24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17E63B-EC49-8FE7-9AC1-A31BC220DE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9AEAA2-224C-CD4B-390D-BAD32914FC3E}"/>
              </a:ext>
            </a:extLst>
          </p:cNvPr>
          <p:cNvSpPr>
            <a:spLocks noGrp="1"/>
          </p:cNvSpPr>
          <p:nvPr>
            <p:ph type="body" idx="1"/>
          </p:nvPr>
        </p:nvSpPr>
        <p:spPr/>
        <p:txBody>
          <a:bodyPr/>
          <a:lstStyle/>
          <a:p>
            <a:r>
              <a:rPr lang="en-US" i="0"/>
              <a:t>Add observations to the student guide </a:t>
            </a:r>
            <a:r>
              <a:rPr lang="en-US" b="1" i="0"/>
              <a:t>Draw It! 2C Habitat At Home </a:t>
            </a:r>
            <a:r>
              <a:rPr lang="en-US" i="0"/>
              <a:t>section on Page 59.</a:t>
            </a:r>
          </a:p>
        </p:txBody>
      </p:sp>
      <p:sp>
        <p:nvSpPr>
          <p:cNvPr id="4" name="Slide Number Placeholder 3">
            <a:extLst>
              <a:ext uri="{FF2B5EF4-FFF2-40B4-BE49-F238E27FC236}">
                <a16:creationId xmlns:a16="http://schemas.microsoft.com/office/drawing/2014/main" id="{4BCB87D2-40B0-C7DB-F84E-83B224F2C807}"/>
              </a:ext>
            </a:extLst>
          </p:cNvPr>
          <p:cNvSpPr>
            <a:spLocks noGrp="1"/>
          </p:cNvSpPr>
          <p:nvPr>
            <p:ph type="sldNum" sz="quarter" idx="5"/>
          </p:nvPr>
        </p:nvSpPr>
        <p:spPr/>
        <p:txBody>
          <a:bodyPr/>
          <a:lstStyle/>
          <a:p>
            <a:fld id="{F7C19E1B-9841-4947-956E-4E7489943B16}" type="slidenum">
              <a:rPr lang="en-US" smtClean="0"/>
              <a:t>14</a:t>
            </a:fld>
            <a:endParaRPr lang="en-US"/>
          </a:p>
        </p:txBody>
      </p:sp>
    </p:spTree>
    <p:extLst>
      <p:ext uri="{BB962C8B-B14F-4D97-AF65-F5344CB8AC3E}">
        <p14:creationId xmlns:p14="http://schemas.microsoft.com/office/powerpoint/2010/main" val="2698538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6D56D-CCF9-0F11-07DF-9C87F41CA8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B0D1A9-18E6-09B2-39DC-04BA1E3240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2980D4-B85C-EADA-63CA-CF46D925BDCD}"/>
              </a:ext>
            </a:extLst>
          </p:cNvPr>
          <p:cNvSpPr>
            <a:spLocks noGrp="1"/>
          </p:cNvSpPr>
          <p:nvPr>
            <p:ph type="body" idx="1"/>
          </p:nvPr>
        </p:nvSpPr>
        <p:spPr/>
        <p:txBody>
          <a:bodyPr/>
          <a:lstStyle/>
          <a:p>
            <a:r>
              <a:rPr lang="en-US" i="0"/>
              <a:t>The next day, ask the class to describe what they saw outside in the schoolyard and at home. Have them label each drawing as a plant or animals by writing “A” for animal or “P” for plant next to their drawing. </a:t>
            </a:r>
          </a:p>
        </p:txBody>
      </p:sp>
      <p:sp>
        <p:nvSpPr>
          <p:cNvPr id="4" name="Slide Number Placeholder 3">
            <a:extLst>
              <a:ext uri="{FF2B5EF4-FFF2-40B4-BE49-F238E27FC236}">
                <a16:creationId xmlns:a16="http://schemas.microsoft.com/office/drawing/2014/main" id="{F9DD5266-A744-06D8-0D44-E34E7A33D924}"/>
              </a:ext>
            </a:extLst>
          </p:cNvPr>
          <p:cNvSpPr>
            <a:spLocks noGrp="1"/>
          </p:cNvSpPr>
          <p:nvPr>
            <p:ph type="sldNum" sz="quarter" idx="5"/>
          </p:nvPr>
        </p:nvSpPr>
        <p:spPr/>
        <p:txBody>
          <a:bodyPr/>
          <a:lstStyle/>
          <a:p>
            <a:fld id="{F7C19E1B-9841-4947-956E-4E7489943B16}" type="slidenum">
              <a:rPr lang="en-US" smtClean="0"/>
              <a:t>15</a:t>
            </a:fld>
            <a:endParaRPr lang="en-US"/>
          </a:p>
        </p:txBody>
      </p:sp>
    </p:spTree>
    <p:extLst>
      <p:ext uri="{BB962C8B-B14F-4D97-AF65-F5344CB8AC3E}">
        <p14:creationId xmlns:p14="http://schemas.microsoft.com/office/powerpoint/2010/main" val="1455028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AD605-0433-A6F0-689C-F75EC5815C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071857-5224-E149-52B2-04C1AC8157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252902-11F1-6540-220C-109674DD1A12}"/>
              </a:ext>
            </a:extLst>
          </p:cNvPr>
          <p:cNvSpPr>
            <a:spLocks noGrp="1"/>
          </p:cNvSpPr>
          <p:nvPr>
            <p:ph type="body" idx="1"/>
          </p:nvPr>
        </p:nvSpPr>
        <p:spPr/>
        <p:txBody>
          <a:bodyPr/>
          <a:lstStyle/>
          <a:p>
            <a:endParaRPr lang="en-US" i="0"/>
          </a:p>
        </p:txBody>
      </p:sp>
      <p:sp>
        <p:nvSpPr>
          <p:cNvPr id="4" name="Slide Number Placeholder 3">
            <a:extLst>
              <a:ext uri="{FF2B5EF4-FFF2-40B4-BE49-F238E27FC236}">
                <a16:creationId xmlns:a16="http://schemas.microsoft.com/office/drawing/2014/main" id="{BC9D25B8-C4F7-B209-F674-7C7024E91968}"/>
              </a:ext>
            </a:extLst>
          </p:cNvPr>
          <p:cNvSpPr>
            <a:spLocks noGrp="1"/>
          </p:cNvSpPr>
          <p:nvPr>
            <p:ph type="sldNum" sz="quarter" idx="5"/>
          </p:nvPr>
        </p:nvSpPr>
        <p:spPr/>
        <p:txBody>
          <a:bodyPr/>
          <a:lstStyle/>
          <a:p>
            <a:fld id="{F7C19E1B-9841-4947-956E-4E7489943B16}" type="slidenum">
              <a:rPr lang="en-US" smtClean="0"/>
              <a:t>16</a:t>
            </a:fld>
            <a:endParaRPr lang="en-US"/>
          </a:p>
        </p:txBody>
      </p:sp>
    </p:spTree>
    <p:extLst>
      <p:ext uri="{BB962C8B-B14F-4D97-AF65-F5344CB8AC3E}">
        <p14:creationId xmlns:p14="http://schemas.microsoft.com/office/powerpoint/2010/main" val="1717671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4DC24-CF73-7438-D48F-AF46FFC44D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579A1C-5034-B375-7E26-9E766496C6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99501C-C975-C966-E281-9A0253300B69}"/>
              </a:ext>
            </a:extLst>
          </p:cNvPr>
          <p:cNvSpPr>
            <a:spLocks noGrp="1"/>
          </p:cNvSpPr>
          <p:nvPr>
            <p:ph type="body" idx="1"/>
          </p:nvPr>
        </p:nvSpPr>
        <p:spPr/>
        <p:txBody>
          <a:bodyPr/>
          <a:lstStyle/>
          <a:p>
            <a:r>
              <a:rPr lang="en-US" i="0"/>
              <a:t>Read the </a:t>
            </a:r>
            <a:r>
              <a:rPr lang="en-US" b="1" i="0"/>
              <a:t>Read Together 2C Healthy Habitats </a:t>
            </a:r>
            <a:r>
              <a:rPr lang="en-US" i="0"/>
              <a:t>section on Page 60. </a:t>
            </a:r>
          </a:p>
        </p:txBody>
      </p:sp>
      <p:sp>
        <p:nvSpPr>
          <p:cNvPr id="4" name="Slide Number Placeholder 3">
            <a:extLst>
              <a:ext uri="{FF2B5EF4-FFF2-40B4-BE49-F238E27FC236}">
                <a16:creationId xmlns:a16="http://schemas.microsoft.com/office/drawing/2014/main" id="{6433A1DE-5B52-3F9A-D76A-39D24156A7C1}"/>
              </a:ext>
            </a:extLst>
          </p:cNvPr>
          <p:cNvSpPr>
            <a:spLocks noGrp="1"/>
          </p:cNvSpPr>
          <p:nvPr>
            <p:ph type="sldNum" sz="quarter" idx="5"/>
          </p:nvPr>
        </p:nvSpPr>
        <p:spPr/>
        <p:txBody>
          <a:bodyPr/>
          <a:lstStyle/>
          <a:p>
            <a:fld id="{F7C19E1B-9841-4947-956E-4E7489943B16}" type="slidenum">
              <a:rPr lang="en-US" smtClean="0"/>
              <a:t>17</a:t>
            </a:fld>
            <a:endParaRPr lang="en-US"/>
          </a:p>
        </p:txBody>
      </p:sp>
    </p:spTree>
    <p:extLst>
      <p:ext uri="{BB962C8B-B14F-4D97-AF65-F5344CB8AC3E}">
        <p14:creationId xmlns:p14="http://schemas.microsoft.com/office/powerpoint/2010/main" val="1739331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D89AD-4845-CAAE-AB15-FC8EDD0002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A1872F-9615-9FA5-5175-02D04F84D7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28D345-FCBD-C76F-50AD-BF5F5306564A}"/>
              </a:ext>
            </a:extLst>
          </p:cNvPr>
          <p:cNvSpPr>
            <a:spLocks noGrp="1"/>
          </p:cNvSpPr>
          <p:nvPr>
            <p:ph type="body" idx="1"/>
          </p:nvPr>
        </p:nvSpPr>
        <p:spPr/>
        <p:txBody>
          <a:bodyPr/>
          <a:lstStyle/>
          <a:p>
            <a:r>
              <a:rPr lang="en-US" i="0"/>
              <a:t>Read the </a:t>
            </a:r>
            <a:r>
              <a:rPr lang="en-US" b="1" i="0"/>
              <a:t>Read Together 2C Healthy Habitats </a:t>
            </a:r>
            <a:r>
              <a:rPr lang="en-US" i="0"/>
              <a:t>section on Page 60. </a:t>
            </a:r>
          </a:p>
        </p:txBody>
      </p:sp>
      <p:sp>
        <p:nvSpPr>
          <p:cNvPr id="4" name="Slide Number Placeholder 3">
            <a:extLst>
              <a:ext uri="{FF2B5EF4-FFF2-40B4-BE49-F238E27FC236}">
                <a16:creationId xmlns:a16="http://schemas.microsoft.com/office/drawing/2014/main" id="{D17C8CE6-3055-E60E-E18B-3958B0641D3E}"/>
              </a:ext>
            </a:extLst>
          </p:cNvPr>
          <p:cNvSpPr>
            <a:spLocks noGrp="1"/>
          </p:cNvSpPr>
          <p:nvPr>
            <p:ph type="sldNum" sz="quarter" idx="5"/>
          </p:nvPr>
        </p:nvSpPr>
        <p:spPr/>
        <p:txBody>
          <a:bodyPr/>
          <a:lstStyle/>
          <a:p>
            <a:fld id="{F7C19E1B-9841-4947-956E-4E7489943B16}" type="slidenum">
              <a:rPr lang="en-US" smtClean="0"/>
              <a:t>18</a:t>
            </a:fld>
            <a:endParaRPr lang="en-US"/>
          </a:p>
        </p:txBody>
      </p:sp>
    </p:spTree>
    <p:extLst>
      <p:ext uri="{BB962C8B-B14F-4D97-AF65-F5344CB8AC3E}">
        <p14:creationId xmlns:p14="http://schemas.microsoft.com/office/powerpoint/2010/main" val="3121715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97FE2-3B0F-44F0-175E-0FDD4BF686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93F991-5AC0-93EC-E791-01A8ED9623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D90A8F-82E6-FA8D-8033-17B3A16998B3}"/>
              </a:ext>
            </a:extLst>
          </p:cNvPr>
          <p:cNvSpPr>
            <a:spLocks noGrp="1"/>
          </p:cNvSpPr>
          <p:nvPr>
            <p:ph type="body" idx="1"/>
          </p:nvPr>
        </p:nvSpPr>
        <p:spPr/>
        <p:txBody>
          <a:bodyPr/>
          <a:lstStyle/>
          <a:p>
            <a:r>
              <a:rPr lang="en-US" i="0"/>
              <a:t>Read the </a:t>
            </a:r>
            <a:r>
              <a:rPr lang="en-US" b="1" i="0"/>
              <a:t>Read Together 2C Healthy Habitats </a:t>
            </a:r>
            <a:r>
              <a:rPr lang="en-US" i="0"/>
              <a:t>section on Page 60. </a:t>
            </a:r>
          </a:p>
        </p:txBody>
      </p:sp>
      <p:sp>
        <p:nvSpPr>
          <p:cNvPr id="4" name="Slide Number Placeholder 3">
            <a:extLst>
              <a:ext uri="{FF2B5EF4-FFF2-40B4-BE49-F238E27FC236}">
                <a16:creationId xmlns:a16="http://schemas.microsoft.com/office/drawing/2014/main" id="{3A108D0E-F3FE-A5A5-CE97-C5DB9269A96D}"/>
              </a:ext>
            </a:extLst>
          </p:cNvPr>
          <p:cNvSpPr>
            <a:spLocks noGrp="1"/>
          </p:cNvSpPr>
          <p:nvPr>
            <p:ph type="sldNum" sz="quarter" idx="5"/>
          </p:nvPr>
        </p:nvSpPr>
        <p:spPr/>
        <p:txBody>
          <a:bodyPr/>
          <a:lstStyle/>
          <a:p>
            <a:fld id="{F7C19E1B-9841-4947-956E-4E7489943B16}" type="slidenum">
              <a:rPr lang="en-US" smtClean="0"/>
              <a:t>19</a:t>
            </a:fld>
            <a:endParaRPr lang="en-US"/>
          </a:p>
        </p:txBody>
      </p:sp>
    </p:spTree>
    <p:extLst>
      <p:ext uri="{BB962C8B-B14F-4D97-AF65-F5344CB8AC3E}">
        <p14:creationId xmlns:p14="http://schemas.microsoft.com/office/powerpoint/2010/main" val="100653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F2FBC-2160-B579-1F8D-4B907A3ACA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64F175-7F46-D802-A120-1B1979E139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2537F8-B4CB-310F-5E8D-7655835B171D}"/>
              </a:ext>
            </a:extLst>
          </p:cNvPr>
          <p:cNvSpPr>
            <a:spLocks noGrp="1"/>
          </p:cNvSpPr>
          <p:nvPr>
            <p:ph type="body" idx="1"/>
          </p:nvPr>
        </p:nvSpPr>
        <p:spPr/>
        <p:txBody>
          <a:bodyPr/>
          <a:lstStyle/>
          <a:p>
            <a:r>
              <a:rPr lang="en-US" i="0"/>
              <a:t>Read the </a:t>
            </a:r>
            <a:r>
              <a:rPr lang="en-US" b="1" i="0"/>
              <a:t>Read Together 2C Healthy Habitats </a:t>
            </a:r>
            <a:r>
              <a:rPr lang="en-US" i="0"/>
              <a:t>section on Page 60. </a:t>
            </a:r>
          </a:p>
        </p:txBody>
      </p:sp>
      <p:sp>
        <p:nvSpPr>
          <p:cNvPr id="4" name="Slide Number Placeholder 3">
            <a:extLst>
              <a:ext uri="{FF2B5EF4-FFF2-40B4-BE49-F238E27FC236}">
                <a16:creationId xmlns:a16="http://schemas.microsoft.com/office/drawing/2014/main" id="{922BE389-22CC-F4E5-4CF0-13EF1CDA39DB}"/>
              </a:ext>
            </a:extLst>
          </p:cNvPr>
          <p:cNvSpPr>
            <a:spLocks noGrp="1"/>
          </p:cNvSpPr>
          <p:nvPr>
            <p:ph type="sldNum" sz="quarter" idx="5"/>
          </p:nvPr>
        </p:nvSpPr>
        <p:spPr/>
        <p:txBody>
          <a:bodyPr/>
          <a:lstStyle/>
          <a:p>
            <a:fld id="{F7C19E1B-9841-4947-956E-4E7489943B16}" type="slidenum">
              <a:rPr lang="en-US" smtClean="0"/>
              <a:t>20</a:t>
            </a:fld>
            <a:endParaRPr lang="en-US"/>
          </a:p>
        </p:txBody>
      </p:sp>
    </p:spTree>
    <p:extLst>
      <p:ext uri="{BB962C8B-B14F-4D97-AF65-F5344CB8AC3E}">
        <p14:creationId xmlns:p14="http://schemas.microsoft.com/office/powerpoint/2010/main" val="1967254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33E38-961E-5B75-1457-9824D6CF06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CEA391-BB10-366F-C445-F7F7459F60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3CD8F6-09D7-A7FB-7EDC-1FE77DD498C4}"/>
              </a:ext>
            </a:extLst>
          </p:cNvPr>
          <p:cNvSpPr>
            <a:spLocks noGrp="1"/>
          </p:cNvSpPr>
          <p:nvPr>
            <p:ph type="body" idx="1"/>
          </p:nvPr>
        </p:nvSpPr>
        <p:spPr/>
        <p:txBody>
          <a:bodyPr/>
          <a:lstStyle/>
          <a:p>
            <a:r>
              <a:rPr lang="en-US" i="0"/>
              <a:t>Take the class outside to explore their schoolyard. Have them bring their student guides. Discuss the difference between a living thing and a nonliving thing. A </a:t>
            </a:r>
            <a:r>
              <a:rPr lang="en-US" b="1" i="0"/>
              <a:t>living thing </a:t>
            </a:r>
            <a:r>
              <a:rPr lang="en-US" i="0"/>
              <a:t>can grow and reproduce.</a:t>
            </a:r>
          </a:p>
          <a:p>
            <a:endParaRPr lang="en-US"/>
          </a:p>
          <a:p>
            <a:r>
              <a:rPr lang="en-US"/>
              <a:t>Animal in Picture: Virginia opossum</a:t>
            </a:r>
          </a:p>
        </p:txBody>
      </p:sp>
      <p:sp>
        <p:nvSpPr>
          <p:cNvPr id="4" name="Slide Number Placeholder 3">
            <a:extLst>
              <a:ext uri="{FF2B5EF4-FFF2-40B4-BE49-F238E27FC236}">
                <a16:creationId xmlns:a16="http://schemas.microsoft.com/office/drawing/2014/main" id="{C3EB04DE-D53E-F24E-8BCE-076FEF494A06}"/>
              </a:ext>
            </a:extLst>
          </p:cNvPr>
          <p:cNvSpPr>
            <a:spLocks noGrp="1"/>
          </p:cNvSpPr>
          <p:nvPr>
            <p:ph type="sldNum" sz="quarter" idx="5"/>
          </p:nvPr>
        </p:nvSpPr>
        <p:spPr/>
        <p:txBody>
          <a:bodyPr/>
          <a:lstStyle/>
          <a:p>
            <a:fld id="{F7C19E1B-9841-4947-956E-4E7489943B16}" type="slidenum">
              <a:rPr lang="en-US" smtClean="0"/>
              <a:t>3</a:t>
            </a:fld>
            <a:endParaRPr lang="en-US"/>
          </a:p>
        </p:txBody>
      </p:sp>
    </p:spTree>
    <p:extLst>
      <p:ext uri="{BB962C8B-B14F-4D97-AF65-F5344CB8AC3E}">
        <p14:creationId xmlns:p14="http://schemas.microsoft.com/office/powerpoint/2010/main" val="4144811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F345E-28F1-C3E1-75BC-E794B80088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9F2AE8-CD71-DE8F-63AE-9E0707B03A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17EFDA-A88C-C419-2F30-9BBBFFE32EC1}"/>
              </a:ext>
            </a:extLst>
          </p:cNvPr>
          <p:cNvSpPr>
            <a:spLocks noGrp="1"/>
          </p:cNvSpPr>
          <p:nvPr>
            <p:ph type="body" idx="1"/>
          </p:nvPr>
        </p:nvSpPr>
        <p:spPr/>
        <p:txBody>
          <a:bodyPr/>
          <a:lstStyle/>
          <a:p>
            <a:r>
              <a:rPr lang="en-US" i="0"/>
              <a:t>(Because it offers food, water, shelter, and space for all those things to be able to survive. Describe the type of food, water, shelter, and space found in the habitat with higher diversity that can support the living things found.)</a:t>
            </a:r>
          </a:p>
        </p:txBody>
      </p:sp>
      <p:sp>
        <p:nvSpPr>
          <p:cNvPr id="4" name="Slide Number Placeholder 3">
            <a:extLst>
              <a:ext uri="{FF2B5EF4-FFF2-40B4-BE49-F238E27FC236}">
                <a16:creationId xmlns:a16="http://schemas.microsoft.com/office/drawing/2014/main" id="{B831DC7A-84C5-14F3-FBB5-8CE364899A66}"/>
              </a:ext>
            </a:extLst>
          </p:cNvPr>
          <p:cNvSpPr>
            <a:spLocks noGrp="1"/>
          </p:cNvSpPr>
          <p:nvPr>
            <p:ph type="sldNum" sz="quarter" idx="5"/>
          </p:nvPr>
        </p:nvSpPr>
        <p:spPr/>
        <p:txBody>
          <a:bodyPr/>
          <a:lstStyle/>
          <a:p>
            <a:fld id="{F7C19E1B-9841-4947-956E-4E7489943B16}" type="slidenum">
              <a:rPr lang="en-US" smtClean="0"/>
              <a:t>21</a:t>
            </a:fld>
            <a:endParaRPr lang="en-US"/>
          </a:p>
        </p:txBody>
      </p:sp>
    </p:spTree>
    <p:extLst>
      <p:ext uri="{BB962C8B-B14F-4D97-AF65-F5344CB8AC3E}">
        <p14:creationId xmlns:p14="http://schemas.microsoft.com/office/powerpoint/2010/main" val="2526478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79B12-1605-4962-5F0B-1843557302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13A9D4-8EB0-D367-D963-55604D743A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B7EBCE-39F6-AB76-925D-0F12E168ADC2}"/>
              </a:ext>
            </a:extLst>
          </p:cNvPr>
          <p:cNvSpPr>
            <a:spLocks noGrp="1"/>
          </p:cNvSpPr>
          <p:nvPr>
            <p:ph type="body" idx="1"/>
          </p:nvPr>
        </p:nvSpPr>
        <p:spPr/>
        <p:txBody>
          <a:bodyPr/>
          <a:lstStyle/>
          <a:p>
            <a:r>
              <a:rPr lang="en-US" i="0"/>
              <a:t>(Possible answer: there was not enough food, water, shelter, or space for those plants and animals. Describe the type of food, water, shelter, and space found in the habitat with lower diversity that may be lacking to support the living things found.)</a:t>
            </a:r>
          </a:p>
        </p:txBody>
      </p:sp>
      <p:sp>
        <p:nvSpPr>
          <p:cNvPr id="4" name="Slide Number Placeholder 3">
            <a:extLst>
              <a:ext uri="{FF2B5EF4-FFF2-40B4-BE49-F238E27FC236}">
                <a16:creationId xmlns:a16="http://schemas.microsoft.com/office/drawing/2014/main" id="{D1D76DCF-B316-900A-7011-46AB0B090988}"/>
              </a:ext>
            </a:extLst>
          </p:cNvPr>
          <p:cNvSpPr>
            <a:spLocks noGrp="1"/>
          </p:cNvSpPr>
          <p:nvPr>
            <p:ph type="sldNum" sz="quarter" idx="5"/>
          </p:nvPr>
        </p:nvSpPr>
        <p:spPr/>
        <p:txBody>
          <a:bodyPr/>
          <a:lstStyle/>
          <a:p>
            <a:fld id="{F7C19E1B-9841-4947-956E-4E7489943B16}" type="slidenum">
              <a:rPr lang="en-US" smtClean="0"/>
              <a:t>22</a:t>
            </a:fld>
            <a:endParaRPr lang="en-US"/>
          </a:p>
        </p:txBody>
      </p:sp>
    </p:spTree>
    <p:extLst>
      <p:ext uri="{BB962C8B-B14F-4D97-AF65-F5344CB8AC3E}">
        <p14:creationId xmlns:p14="http://schemas.microsoft.com/office/powerpoint/2010/main" val="3368123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313CD-36EC-5C3E-0546-3588F9E217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F38A2F-C438-11B4-AE60-4043D3DAAD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8EF278-1A60-B852-5AB6-808D66400629}"/>
              </a:ext>
            </a:extLst>
          </p:cNvPr>
          <p:cNvSpPr>
            <a:spLocks noGrp="1"/>
          </p:cNvSpPr>
          <p:nvPr>
            <p:ph type="body" idx="1"/>
          </p:nvPr>
        </p:nvSpPr>
        <p:spPr/>
        <p:txBody>
          <a:bodyPr/>
          <a:lstStyle/>
          <a:p>
            <a:r>
              <a:rPr lang="en-US" i="1"/>
              <a:t>We are going to look at three different habitats and the plants and animals that live there: a glade, a prairie, and a pond. We are also going to make a chart on the board of each habitat and write the different plant and animals that we will see.</a:t>
            </a:r>
          </a:p>
        </p:txBody>
      </p:sp>
      <p:sp>
        <p:nvSpPr>
          <p:cNvPr id="4" name="Slide Number Placeholder 3">
            <a:extLst>
              <a:ext uri="{FF2B5EF4-FFF2-40B4-BE49-F238E27FC236}">
                <a16:creationId xmlns:a16="http://schemas.microsoft.com/office/drawing/2014/main" id="{CC614ABB-D142-767C-7D22-1864151E0979}"/>
              </a:ext>
            </a:extLst>
          </p:cNvPr>
          <p:cNvSpPr>
            <a:spLocks noGrp="1"/>
          </p:cNvSpPr>
          <p:nvPr>
            <p:ph type="sldNum" sz="quarter" idx="5"/>
          </p:nvPr>
        </p:nvSpPr>
        <p:spPr/>
        <p:txBody>
          <a:bodyPr/>
          <a:lstStyle/>
          <a:p>
            <a:fld id="{F7C19E1B-9841-4947-956E-4E7489943B16}" type="slidenum">
              <a:rPr lang="en-US" smtClean="0"/>
              <a:t>23</a:t>
            </a:fld>
            <a:endParaRPr lang="en-US"/>
          </a:p>
        </p:txBody>
      </p:sp>
    </p:spTree>
    <p:extLst>
      <p:ext uri="{BB962C8B-B14F-4D97-AF65-F5344CB8AC3E}">
        <p14:creationId xmlns:p14="http://schemas.microsoft.com/office/powerpoint/2010/main" val="284835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CFD9D-4C12-76F8-A751-BD4DE6E311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19ED68-64FB-18D0-85CF-6509D90FF7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45F401-4C45-980A-AAD1-371E740EF683}"/>
              </a:ext>
            </a:extLst>
          </p:cNvPr>
          <p:cNvSpPr>
            <a:spLocks noGrp="1"/>
          </p:cNvSpPr>
          <p:nvPr>
            <p:ph type="body" idx="1"/>
          </p:nvPr>
        </p:nvSpPr>
        <p:spPr/>
        <p:txBody>
          <a:bodyPr/>
          <a:lstStyle/>
          <a:p>
            <a:r>
              <a:rPr lang="en-US" i="0"/>
              <a:t>A </a:t>
            </a:r>
            <a:r>
              <a:rPr lang="en-US" b="1" i="0"/>
              <a:t>glade</a:t>
            </a:r>
            <a:r>
              <a:rPr lang="en-US" i="0"/>
              <a:t> is a habitat that is rocky and dry, gets a lot of sunlight, and may have small shrubby trees or no trees. It looks like a desert.</a:t>
            </a:r>
          </a:p>
        </p:txBody>
      </p:sp>
      <p:sp>
        <p:nvSpPr>
          <p:cNvPr id="4" name="Slide Number Placeholder 3">
            <a:extLst>
              <a:ext uri="{FF2B5EF4-FFF2-40B4-BE49-F238E27FC236}">
                <a16:creationId xmlns:a16="http://schemas.microsoft.com/office/drawing/2014/main" id="{DD1A9AB2-CAD1-D59D-1D6A-D47C0813FB64}"/>
              </a:ext>
            </a:extLst>
          </p:cNvPr>
          <p:cNvSpPr>
            <a:spLocks noGrp="1"/>
          </p:cNvSpPr>
          <p:nvPr>
            <p:ph type="sldNum" sz="quarter" idx="5"/>
          </p:nvPr>
        </p:nvSpPr>
        <p:spPr/>
        <p:txBody>
          <a:bodyPr/>
          <a:lstStyle/>
          <a:p>
            <a:fld id="{F7C19E1B-9841-4947-956E-4E7489943B16}" type="slidenum">
              <a:rPr lang="en-US" smtClean="0"/>
              <a:t>24</a:t>
            </a:fld>
            <a:endParaRPr lang="en-US"/>
          </a:p>
        </p:txBody>
      </p:sp>
    </p:spTree>
    <p:extLst>
      <p:ext uri="{BB962C8B-B14F-4D97-AF65-F5344CB8AC3E}">
        <p14:creationId xmlns:p14="http://schemas.microsoft.com/office/powerpoint/2010/main" val="1524902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04FD1-71C2-CE6A-E97C-13431A158D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B798CF-8202-3ACB-801F-41EBAB8E8C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F6A69E-8CFF-DD58-1C8B-4825BCE63780}"/>
              </a:ext>
            </a:extLst>
          </p:cNvPr>
          <p:cNvSpPr>
            <a:spLocks noGrp="1"/>
          </p:cNvSpPr>
          <p:nvPr>
            <p:ph type="body" idx="1"/>
          </p:nvPr>
        </p:nvSpPr>
        <p:spPr/>
        <p:txBody>
          <a:bodyPr/>
          <a:lstStyle/>
          <a:p>
            <a:r>
              <a:rPr lang="en-US" i="0"/>
              <a:t>From the MDC Teacher Portal, display </a:t>
            </a:r>
            <a:r>
              <a:rPr lang="en-US" i="1"/>
              <a:t>Life on the Rocks </a:t>
            </a:r>
            <a:r>
              <a:rPr lang="en-US" i="0"/>
              <a:t>by Bonnie Chasteen from the July/August 2019 issue of </a:t>
            </a:r>
            <a:r>
              <a:rPr lang="en-US" i="1" err="1"/>
              <a:t>Xplor</a:t>
            </a:r>
            <a:r>
              <a:rPr lang="en-US" i="0"/>
              <a:t>. Display and scroll through the entire article for the class.</a:t>
            </a:r>
          </a:p>
        </p:txBody>
      </p:sp>
      <p:sp>
        <p:nvSpPr>
          <p:cNvPr id="4" name="Slide Number Placeholder 3">
            <a:extLst>
              <a:ext uri="{FF2B5EF4-FFF2-40B4-BE49-F238E27FC236}">
                <a16:creationId xmlns:a16="http://schemas.microsoft.com/office/drawing/2014/main" id="{D6DC0C32-53BE-1845-4538-4891398EF08A}"/>
              </a:ext>
            </a:extLst>
          </p:cNvPr>
          <p:cNvSpPr>
            <a:spLocks noGrp="1"/>
          </p:cNvSpPr>
          <p:nvPr>
            <p:ph type="sldNum" sz="quarter" idx="5"/>
          </p:nvPr>
        </p:nvSpPr>
        <p:spPr/>
        <p:txBody>
          <a:bodyPr/>
          <a:lstStyle/>
          <a:p>
            <a:fld id="{F7C19E1B-9841-4947-956E-4E7489943B16}" type="slidenum">
              <a:rPr lang="en-US" smtClean="0"/>
              <a:t>25</a:t>
            </a:fld>
            <a:endParaRPr lang="en-US"/>
          </a:p>
        </p:txBody>
      </p:sp>
    </p:spTree>
    <p:extLst>
      <p:ext uri="{BB962C8B-B14F-4D97-AF65-F5344CB8AC3E}">
        <p14:creationId xmlns:p14="http://schemas.microsoft.com/office/powerpoint/2010/main" val="3972830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41683-8E33-2C2B-F17D-AB93A7B269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59FD1C-54CB-C7D0-2553-C0FB62A035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14C6F9-DEFE-3616-B446-372F697DC6DE}"/>
              </a:ext>
            </a:extLst>
          </p:cNvPr>
          <p:cNvSpPr>
            <a:spLocks noGrp="1"/>
          </p:cNvSpPr>
          <p:nvPr>
            <p:ph type="body" idx="1"/>
          </p:nvPr>
        </p:nvSpPr>
        <p:spPr/>
        <p:txBody>
          <a:bodyPr/>
          <a:lstStyle/>
          <a:p>
            <a:endParaRPr lang="en-US" i="0"/>
          </a:p>
        </p:txBody>
      </p:sp>
      <p:sp>
        <p:nvSpPr>
          <p:cNvPr id="4" name="Slide Number Placeholder 3">
            <a:extLst>
              <a:ext uri="{FF2B5EF4-FFF2-40B4-BE49-F238E27FC236}">
                <a16:creationId xmlns:a16="http://schemas.microsoft.com/office/drawing/2014/main" id="{774B4C11-68EC-1FC3-F216-0E1CEC1222A0}"/>
              </a:ext>
            </a:extLst>
          </p:cNvPr>
          <p:cNvSpPr>
            <a:spLocks noGrp="1"/>
          </p:cNvSpPr>
          <p:nvPr>
            <p:ph type="sldNum" sz="quarter" idx="5"/>
          </p:nvPr>
        </p:nvSpPr>
        <p:spPr/>
        <p:txBody>
          <a:bodyPr/>
          <a:lstStyle/>
          <a:p>
            <a:fld id="{F7C19E1B-9841-4947-956E-4E7489943B16}" type="slidenum">
              <a:rPr lang="en-US" smtClean="0"/>
              <a:t>26</a:t>
            </a:fld>
            <a:endParaRPr lang="en-US"/>
          </a:p>
        </p:txBody>
      </p:sp>
    </p:spTree>
    <p:extLst>
      <p:ext uri="{BB962C8B-B14F-4D97-AF65-F5344CB8AC3E}">
        <p14:creationId xmlns:p14="http://schemas.microsoft.com/office/powerpoint/2010/main" val="17642131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82B6D-705F-D56F-0113-06E8410700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1BF116-08F6-7331-1CD1-4BAB332112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4EFFEC-A75F-28A6-2875-C010721DDEAC}"/>
              </a:ext>
            </a:extLst>
          </p:cNvPr>
          <p:cNvSpPr>
            <a:spLocks noGrp="1"/>
          </p:cNvSpPr>
          <p:nvPr>
            <p:ph type="body" idx="1"/>
          </p:nvPr>
        </p:nvSpPr>
        <p:spPr/>
        <p:txBody>
          <a:bodyPr/>
          <a:lstStyle/>
          <a:p>
            <a:r>
              <a:rPr lang="en-US" i="0"/>
              <a:t>Create a class list of the different kinds of plants and animals found in the glade. (</a:t>
            </a:r>
            <a:r>
              <a:rPr lang="en-US" b="1" i="0"/>
              <a:t>Teacher Note: </a:t>
            </a:r>
            <a:r>
              <a:rPr lang="en-US" i="0"/>
              <a:t>There are approximately 7 animals and 5 plants in the article.)</a:t>
            </a:r>
          </a:p>
        </p:txBody>
      </p:sp>
      <p:sp>
        <p:nvSpPr>
          <p:cNvPr id="4" name="Slide Number Placeholder 3">
            <a:extLst>
              <a:ext uri="{FF2B5EF4-FFF2-40B4-BE49-F238E27FC236}">
                <a16:creationId xmlns:a16="http://schemas.microsoft.com/office/drawing/2014/main" id="{F146EFE4-EFF1-DA8A-478C-F3AF5E3CB597}"/>
              </a:ext>
            </a:extLst>
          </p:cNvPr>
          <p:cNvSpPr>
            <a:spLocks noGrp="1"/>
          </p:cNvSpPr>
          <p:nvPr>
            <p:ph type="sldNum" sz="quarter" idx="5"/>
          </p:nvPr>
        </p:nvSpPr>
        <p:spPr/>
        <p:txBody>
          <a:bodyPr/>
          <a:lstStyle/>
          <a:p>
            <a:fld id="{F7C19E1B-9841-4947-956E-4E7489943B16}" type="slidenum">
              <a:rPr lang="en-US" smtClean="0"/>
              <a:t>27</a:t>
            </a:fld>
            <a:endParaRPr lang="en-US"/>
          </a:p>
        </p:txBody>
      </p:sp>
    </p:spTree>
    <p:extLst>
      <p:ext uri="{BB962C8B-B14F-4D97-AF65-F5344CB8AC3E}">
        <p14:creationId xmlns:p14="http://schemas.microsoft.com/office/powerpoint/2010/main" val="824082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F8944-67D4-AFA1-65B6-DA715EB568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9D6A98-905D-FA46-D38B-CB698DDC23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1092DB-CA9D-BEF3-F670-4F22B8F7D55C}"/>
              </a:ext>
            </a:extLst>
          </p:cNvPr>
          <p:cNvSpPr>
            <a:spLocks noGrp="1"/>
          </p:cNvSpPr>
          <p:nvPr>
            <p:ph type="body" idx="1"/>
          </p:nvPr>
        </p:nvSpPr>
        <p:spPr/>
        <p:txBody>
          <a:bodyPr/>
          <a:lstStyle/>
          <a:p>
            <a:r>
              <a:rPr lang="en-US" i="0"/>
              <a:t>(Rocky, lots of sun, not a lot of soil, almost like a desert.)</a:t>
            </a:r>
          </a:p>
        </p:txBody>
      </p:sp>
      <p:sp>
        <p:nvSpPr>
          <p:cNvPr id="4" name="Slide Number Placeholder 3">
            <a:extLst>
              <a:ext uri="{FF2B5EF4-FFF2-40B4-BE49-F238E27FC236}">
                <a16:creationId xmlns:a16="http://schemas.microsoft.com/office/drawing/2014/main" id="{BF4C3F81-8A87-9E46-149F-3D1033172FDC}"/>
              </a:ext>
            </a:extLst>
          </p:cNvPr>
          <p:cNvSpPr>
            <a:spLocks noGrp="1"/>
          </p:cNvSpPr>
          <p:nvPr>
            <p:ph type="sldNum" sz="quarter" idx="5"/>
          </p:nvPr>
        </p:nvSpPr>
        <p:spPr/>
        <p:txBody>
          <a:bodyPr/>
          <a:lstStyle/>
          <a:p>
            <a:fld id="{F7C19E1B-9841-4947-956E-4E7489943B16}" type="slidenum">
              <a:rPr lang="en-US" smtClean="0"/>
              <a:t>28</a:t>
            </a:fld>
            <a:endParaRPr lang="en-US"/>
          </a:p>
        </p:txBody>
      </p:sp>
    </p:spTree>
    <p:extLst>
      <p:ext uri="{BB962C8B-B14F-4D97-AF65-F5344CB8AC3E}">
        <p14:creationId xmlns:p14="http://schemas.microsoft.com/office/powerpoint/2010/main" val="25572779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13E36-72E6-892A-102A-3AE869724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BCE15-BE01-3361-27D5-819C4C2CB3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EB8A8E-17E6-DC63-EBA6-1403F33B455A}"/>
              </a:ext>
            </a:extLst>
          </p:cNvPr>
          <p:cNvSpPr>
            <a:spLocks noGrp="1"/>
          </p:cNvSpPr>
          <p:nvPr>
            <p:ph type="body" idx="1"/>
          </p:nvPr>
        </p:nvSpPr>
        <p:spPr/>
        <p:txBody>
          <a:bodyPr/>
          <a:lstStyle/>
          <a:p>
            <a:endParaRPr lang="en-US" i="0"/>
          </a:p>
        </p:txBody>
      </p:sp>
      <p:sp>
        <p:nvSpPr>
          <p:cNvPr id="4" name="Slide Number Placeholder 3">
            <a:extLst>
              <a:ext uri="{FF2B5EF4-FFF2-40B4-BE49-F238E27FC236}">
                <a16:creationId xmlns:a16="http://schemas.microsoft.com/office/drawing/2014/main" id="{95830DDC-B545-CAE3-8533-A25EC822C574}"/>
              </a:ext>
            </a:extLst>
          </p:cNvPr>
          <p:cNvSpPr>
            <a:spLocks noGrp="1"/>
          </p:cNvSpPr>
          <p:nvPr>
            <p:ph type="sldNum" sz="quarter" idx="5"/>
          </p:nvPr>
        </p:nvSpPr>
        <p:spPr/>
        <p:txBody>
          <a:bodyPr/>
          <a:lstStyle/>
          <a:p>
            <a:fld id="{F7C19E1B-9841-4947-956E-4E7489943B16}" type="slidenum">
              <a:rPr lang="en-US" smtClean="0"/>
              <a:t>29</a:t>
            </a:fld>
            <a:endParaRPr lang="en-US"/>
          </a:p>
        </p:txBody>
      </p:sp>
    </p:spTree>
    <p:extLst>
      <p:ext uri="{BB962C8B-B14F-4D97-AF65-F5344CB8AC3E}">
        <p14:creationId xmlns:p14="http://schemas.microsoft.com/office/powerpoint/2010/main" val="40686396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13108-72C9-10AC-E7ED-E71635BF26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466F0A-C103-0FBA-E240-D32CB2816B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F0A0B3-FB3E-E0EE-3F40-2DE056D760DB}"/>
              </a:ext>
            </a:extLst>
          </p:cNvPr>
          <p:cNvSpPr>
            <a:spLocks noGrp="1"/>
          </p:cNvSpPr>
          <p:nvPr>
            <p:ph type="body" idx="1"/>
          </p:nvPr>
        </p:nvSpPr>
        <p:spPr/>
        <p:txBody>
          <a:bodyPr/>
          <a:lstStyle/>
          <a:p>
            <a:r>
              <a:rPr lang="en-US" i="0"/>
              <a:t>From the MDC Teacher Portal, display the</a:t>
            </a:r>
            <a:r>
              <a:rPr lang="en-US" i="1"/>
              <a:t> Sea of Grass </a:t>
            </a:r>
            <a:r>
              <a:rPr lang="en-US" i="0"/>
              <a:t>by Matt Seek from the May/June 2018 issue of </a:t>
            </a:r>
            <a:r>
              <a:rPr lang="en-US" i="1" err="1"/>
              <a:t>Xplor</a:t>
            </a:r>
            <a:r>
              <a:rPr lang="en-US" i="0"/>
              <a:t>. Display and scroll through the entire article for the class.</a:t>
            </a:r>
          </a:p>
        </p:txBody>
      </p:sp>
      <p:sp>
        <p:nvSpPr>
          <p:cNvPr id="4" name="Slide Number Placeholder 3">
            <a:extLst>
              <a:ext uri="{FF2B5EF4-FFF2-40B4-BE49-F238E27FC236}">
                <a16:creationId xmlns:a16="http://schemas.microsoft.com/office/drawing/2014/main" id="{71FAA2F3-0DB7-79BC-CD75-AB08DA883E5C}"/>
              </a:ext>
            </a:extLst>
          </p:cNvPr>
          <p:cNvSpPr>
            <a:spLocks noGrp="1"/>
          </p:cNvSpPr>
          <p:nvPr>
            <p:ph type="sldNum" sz="quarter" idx="5"/>
          </p:nvPr>
        </p:nvSpPr>
        <p:spPr/>
        <p:txBody>
          <a:bodyPr/>
          <a:lstStyle/>
          <a:p>
            <a:fld id="{F7C19E1B-9841-4947-956E-4E7489943B16}" type="slidenum">
              <a:rPr lang="en-US" smtClean="0"/>
              <a:t>30</a:t>
            </a:fld>
            <a:endParaRPr lang="en-US"/>
          </a:p>
        </p:txBody>
      </p:sp>
    </p:spTree>
    <p:extLst>
      <p:ext uri="{BB962C8B-B14F-4D97-AF65-F5344CB8AC3E}">
        <p14:creationId xmlns:p14="http://schemas.microsoft.com/office/powerpoint/2010/main" val="1209043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DF4DC-D2C6-D069-65B3-FD0769BF5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540DB0-1AD8-9D3C-83E2-CE801B8F5E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0C1D0D-9CA8-40BC-3415-287F20DCE5EA}"/>
              </a:ext>
            </a:extLst>
          </p:cNvPr>
          <p:cNvSpPr>
            <a:spLocks noGrp="1"/>
          </p:cNvSpPr>
          <p:nvPr>
            <p:ph type="body" idx="1"/>
          </p:nvPr>
        </p:nvSpPr>
        <p:spPr/>
        <p:txBody>
          <a:bodyPr/>
          <a:lstStyle/>
          <a:p>
            <a:r>
              <a:rPr lang="en-US" i="0" dirty="0"/>
              <a:t>(Examples would be types of plants, animals, insects, birds, spiders, worms, etc.)</a:t>
            </a:r>
          </a:p>
          <a:p>
            <a:endParaRPr lang="en-US" i="0"/>
          </a:p>
          <a:p>
            <a:r>
              <a:rPr lang="en-US" i="0"/>
              <a:t>Plant in Picture: Dogwood</a:t>
            </a:r>
            <a:r>
              <a:rPr lang="en-US"/>
              <a:t> tree flowers</a:t>
            </a:r>
            <a:endParaRPr lang="en-US" i="0"/>
          </a:p>
        </p:txBody>
      </p:sp>
      <p:sp>
        <p:nvSpPr>
          <p:cNvPr id="4" name="Slide Number Placeholder 3">
            <a:extLst>
              <a:ext uri="{FF2B5EF4-FFF2-40B4-BE49-F238E27FC236}">
                <a16:creationId xmlns:a16="http://schemas.microsoft.com/office/drawing/2014/main" id="{C7D5E3B1-409B-97E3-FAA3-D0DF633AAD40}"/>
              </a:ext>
            </a:extLst>
          </p:cNvPr>
          <p:cNvSpPr>
            <a:spLocks noGrp="1"/>
          </p:cNvSpPr>
          <p:nvPr>
            <p:ph type="sldNum" sz="quarter" idx="5"/>
          </p:nvPr>
        </p:nvSpPr>
        <p:spPr/>
        <p:txBody>
          <a:bodyPr/>
          <a:lstStyle/>
          <a:p>
            <a:fld id="{F7C19E1B-9841-4947-956E-4E7489943B16}" type="slidenum">
              <a:rPr lang="en-US" smtClean="0"/>
              <a:t>4</a:t>
            </a:fld>
            <a:endParaRPr lang="en-US"/>
          </a:p>
        </p:txBody>
      </p:sp>
    </p:spTree>
    <p:extLst>
      <p:ext uri="{BB962C8B-B14F-4D97-AF65-F5344CB8AC3E}">
        <p14:creationId xmlns:p14="http://schemas.microsoft.com/office/powerpoint/2010/main" val="36759928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9E4AA-C576-25D7-D966-946286B866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6FD8B0-ED46-499B-8503-8B1BCBCC7A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E99722-EB90-7057-22C6-AD46CB7C5EBB}"/>
              </a:ext>
            </a:extLst>
          </p:cNvPr>
          <p:cNvSpPr>
            <a:spLocks noGrp="1"/>
          </p:cNvSpPr>
          <p:nvPr>
            <p:ph type="body" idx="1"/>
          </p:nvPr>
        </p:nvSpPr>
        <p:spPr/>
        <p:txBody>
          <a:bodyPr/>
          <a:lstStyle/>
          <a:p>
            <a:endParaRPr lang="en-US" i="0"/>
          </a:p>
        </p:txBody>
      </p:sp>
      <p:sp>
        <p:nvSpPr>
          <p:cNvPr id="4" name="Slide Number Placeholder 3">
            <a:extLst>
              <a:ext uri="{FF2B5EF4-FFF2-40B4-BE49-F238E27FC236}">
                <a16:creationId xmlns:a16="http://schemas.microsoft.com/office/drawing/2014/main" id="{603AE8D7-A8B7-7D76-0122-E85C89F7F498}"/>
              </a:ext>
            </a:extLst>
          </p:cNvPr>
          <p:cNvSpPr>
            <a:spLocks noGrp="1"/>
          </p:cNvSpPr>
          <p:nvPr>
            <p:ph type="sldNum" sz="quarter" idx="5"/>
          </p:nvPr>
        </p:nvSpPr>
        <p:spPr/>
        <p:txBody>
          <a:bodyPr/>
          <a:lstStyle/>
          <a:p>
            <a:fld id="{F7C19E1B-9841-4947-956E-4E7489943B16}" type="slidenum">
              <a:rPr lang="en-US" smtClean="0"/>
              <a:t>31</a:t>
            </a:fld>
            <a:endParaRPr lang="en-US"/>
          </a:p>
        </p:txBody>
      </p:sp>
    </p:spTree>
    <p:extLst>
      <p:ext uri="{BB962C8B-B14F-4D97-AF65-F5344CB8AC3E}">
        <p14:creationId xmlns:p14="http://schemas.microsoft.com/office/powerpoint/2010/main" val="38056701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37431-85F6-FAB0-3CA7-F72B1A27C4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435AAC-843E-4886-0090-159AA302BC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9A6725-528E-4399-919D-48E7F635C8B7}"/>
              </a:ext>
            </a:extLst>
          </p:cNvPr>
          <p:cNvSpPr>
            <a:spLocks noGrp="1"/>
          </p:cNvSpPr>
          <p:nvPr>
            <p:ph type="body" idx="1"/>
          </p:nvPr>
        </p:nvSpPr>
        <p:spPr/>
        <p:txBody>
          <a:bodyPr/>
          <a:lstStyle/>
          <a:p>
            <a:endParaRPr lang="en-US" i="0"/>
          </a:p>
        </p:txBody>
      </p:sp>
      <p:sp>
        <p:nvSpPr>
          <p:cNvPr id="4" name="Slide Number Placeholder 3">
            <a:extLst>
              <a:ext uri="{FF2B5EF4-FFF2-40B4-BE49-F238E27FC236}">
                <a16:creationId xmlns:a16="http://schemas.microsoft.com/office/drawing/2014/main" id="{691549EA-4EB0-E8C6-F872-0A539909F32B}"/>
              </a:ext>
            </a:extLst>
          </p:cNvPr>
          <p:cNvSpPr>
            <a:spLocks noGrp="1"/>
          </p:cNvSpPr>
          <p:nvPr>
            <p:ph type="sldNum" sz="quarter" idx="5"/>
          </p:nvPr>
        </p:nvSpPr>
        <p:spPr/>
        <p:txBody>
          <a:bodyPr/>
          <a:lstStyle/>
          <a:p>
            <a:fld id="{F7C19E1B-9841-4947-956E-4E7489943B16}" type="slidenum">
              <a:rPr lang="en-US" smtClean="0"/>
              <a:t>32</a:t>
            </a:fld>
            <a:endParaRPr lang="en-US"/>
          </a:p>
        </p:txBody>
      </p:sp>
    </p:spTree>
    <p:extLst>
      <p:ext uri="{BB962C8B-B14F-4D97-AF65-F5344CB8AC3E}">
        <p14:creationId xmlns:p14="http://schemas.microsoft.com/office/powerpoint/2010/main" val="20491440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00257-10CF-3891-520F-320F42CC06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90D388-5E4C-1D0A-7EF7-20D18F6943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CB8417-8E53-E231-7D30-A954C5813DC8}"/>
              </a:ext>
            </a:extLst>
          </p:cNvPr>
          <p:cNvSpPr>
            <a:spLocks noGrp="1"/>
          </p:cNvSpPr>
          <p:nvPr>
            <p:ph type="body" idx="1"/>
          </p:nvPr>
        </p:nvSpPr>
        <p:spPr/>
        <p:txBody>
          <a:bodyPr/>
          <a:lstStyle/>
          <a:p>
            <a:endParaRPr lang="en-US" i="0"/>
          </a:p>
        </p:txBody>
      </p:sp>
      <p:sp>
        <p:nvSpPr>
          <p:cNvPr id="4" name="Slide Number Placeholder 3">
            <a:extLst>
              <a:ext uri="{FF2B5EF4-FFF2-40B4-BE49-F238E27FC236}">
                <a16:creationId xmlns:a16="http://schemas.microsoft.com/office/drawing/2014/main" id="{A15989F2-D29D-48CF-327E-12BF0080ECFB}"/>
              </a:ext>
            </a:extLst>
          </p:cNvPr>
          <p:cNvSpPr>
            <a:spLocks noGrp="1"/>
          </p:cNvSpPr>
          <p:nvPr>
            <p:ph type="sldNum" sz="quarter" idx="5"/>
          </p:nvPr>
        </p:nvSpPr>
        <p:spPr/>
        <p:txBody>
          <a:bodyPr/>
          <a:lstStyle/>
          <a:p>
            <a:fld id="{F7C19E1B-9841-4947-956E-4E7489943B16}" type="slidenum">
              <a:rPr lang="en-US" smtClean="0"/>
              <a:t>33</a:t>
            </a:fld>
            <a:endParaRPr lang="en-US"/>
          </a:p>
        </p:txBody>
      </p:sp>
    </p:spTree>
    <p:extLst>
      <p:ext uri="{BB962C8B-B14F-4D97-AF65-F5344CB8AC3E}">
        <p14:creationId xmlns:p14="http://schemas.microsoft.com/office/powerpoint/2010/main" val="11947909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C65A0-6A13-5E91-4D43-EBD645AFAA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4CCF88-B0B4-2527-12F5-2B797388C4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E7EB17-0F3B-FF79-930D-125857208DE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a:t>Create a class list of the different kinds of plants and animals found in the prairie. (</a:t>
            </a:r>
            <a:r>
              <a:rPr lang="en-US" b="1" i="0"/>
              <a:t>Teacher Note: </a:t>
            </a:r>
            <a:r>
              <a:rPr lang="en-US" i="0"/>
              <a:t>There are approximately 15 animals and 5 plants in the article.)</a:t>
            </a:r>
          </a:p>
          <a:p>
            <a:endParaRPr lang="en-US" i="0"/>
          </a:p>
        </p:txBody>
      </p:sp>
      <p:sp>
        <p:nvSpPr>
          <p:cNvPr id="4" name="Slide Number Placeholder 3">
            <a:extLst>
              <a:ext uri="{FF2B5EF4-FFF2-40B4-BE49-F238E27FC236}">
                <a16:creationId xmlns:a16="http://schemas.microsoft.com/office/drawing/2014/main" id="{D7A28E5C-A33F-64B2-06C1-B68659F2EF02}"/>
              </a:ext>
            </a:extLst>
          </p:cNvPr>
          <p:cNvSpPr>
            <a:spLocks noGrp="1"/>
          </p:cNvSpPr>
          <p:nvPr>
            <p:ph type="sldNum" sz="quarter" idx="5"/>
          </p:nvPr>
        </p:nvSpPr>
        <p:spPr/>
        <p:txBody>
          <a:bodyPr/>
          <a:lstStyle/>
          <a:p>
            <a:fld id="{F7C19E1B-9841-4947-956E-4E7489943B16}" type="slidenum">
              <a:rPr lang="en-US" smtClean="0"/>
              <a:t>34</a:t>
            </a:fld>
            <a:endParaRPr lang="en-US"/>
          </a:p>
        </p:txBody>
      </p:sp>
    </p:spTree>
    <p:extLst>
      <p:ext uri="{BB962C8B-B14F-4D97-AF65-F5344CB8AC3E}">
        <p14:creationId xmlns:p14="http://schemas.microsoft.com/office/powerpoint/2010/main" val="26312896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D4B0C-0A87-3483-7F83-7165D6E469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B9BCC1-19A2-4731-F823-FB60CA8BF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C5EE24-6455-00FA-7A13-6F11496FBBF2}"/>
              </a:ext>
            </a:extLst>
          </p:cNvPr>
          <p:cNvSpPr>
            <a:spLocks noGrp="1"/>
          </p:cNvSpPr>
          <p:nvPr>
            <p:ph type="body" idx="1"/>
          </p:nvPr>
        </p:nvSpPr>
        <p:spPr/>
        <p:txBody>
          <a:bodyPr/>
          <a:lstStyle/>
          <a:p>
            <a:r>
              <a:rPr lang="en-US" i="0"/>
              <a:t>(Large open area of grassland, not very many trees)</a:t>
            </a:r>
          </a:p>
        </p:txBody>
      </p:sp>
      <p:sp>
        <p:nvSpPr>
          <p:cNvPr id="4" name="Slide Number Placeholder 3">
            <a:extLst>
              <a:ext uri="{FF2B5EF4-FFF2-40B4-BE49-F238E27FC236}">
                <a16:creationId xmlns:a16="http://schemas.microsoft.com/office/drawing/2014/main" id="{69875BFB-8240-1BDD-F5E3-BBA4DC2E904D}"/>
              </a:ext>
            </a:extLst>
          </p:cNvPr>
          <p:cNvSpPr>
            <a:spLocks noGrp="1"/>
          </p:cNvSpPr>
          <p:nvPr>
            <p:ph type="sldNum" sz="quarter" idx="5"/>
          </p:nvPr>
        </p:nvSpPr>
        <p:spPr/>
        <p:txBody>
          <a:bodyPr/>
          <a:lstStyle/>
          <a:p>
            <a:fld id="{F7C19E1B-9841-4947-956E-4E7489943B16}" type="slidenum">
              <a:rPr lang="en-US" smtClean="0"/>
              <a:t>35</a:t>
            </a:fld>
            <a:endParaRPr lang="en-US"/>
          </a:p>
        </p:txBody>
      </p:sp>
    </p:spTree>
    <p:extLst>
      <p:ext uri="{BB962C8B-B14F-4D97-AF65-F5344CB8AC3E}">
        <p14:creationId xmlns:p14="http://schemas.microsoft.com/office/powerpoint/2010/main" val="13725169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2EA0C-3CAB-CE98-7A85-6998876747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9B742A-D3F1-8548-CF23-4D272C7C35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BDDFE4-87F7-EDB0-E388-B0FF5DE183F0}"/>
              </a:ext>
            </a:extLst>
          </p:cNvPr>
          <p:cNvSpPr>
            <a:spLocks noGrp="1"/>
          </p:cNvSpPr>
          <p:nvPr>
            <p:ph type="body" idx="1"/>
          </p:nvPr>
        </p:nvSpPr>
        <p:spPr/>
        <p:txBody>
          <a:bodyPr/>
          <a:lstStyle/>
          <a:p>
            <a:r>
              <a:rPr lang="en-US" i="0"/>
              <a:t>From the MDC Teacher Portal, display the</a:t>
            </a:r>
            <a:r>
              <a:rPr lang="en-US" i="1"/>
              <a:t> Pond Pad </a:t>
            </a:r>
            <a:r>
              <a:rPr lang="en-US" i="0"/>
              <a:t>by Bonnie Chasteen from the July/August 2016 issue of </a:t>
            </a:r>
            <a:r>
              <a:rPr lang="en-US" i="1" err="1"/>
              <a:t>Xplor</a:t>
            </a:r>
            <a:r>
              <a:rPr lang="en-US" i="0"/>
              <a:t>. Display and scroll through the entire article for the class.</a:t>
            </a:r>
          </a:p>
        </p:txBody>
      </p:sp>
      <p:sp>
        <p:nvSpPr>
          <p:cNvPr id="4" name="Slide Number Placeholder 3">
            <a:extLst>
              <a:ext uri="{FF2B5EF4-FFF2-40B4-BE49-F238E27FC236}">
                <a16:creationId xmlns:a16="http://schemas.microsoft.com/office/drawing/2014/main" id="{6445ECAE-7C09-BAA2-8EA1-AEBFE33BFFB6}"/>
              </a:ext>
            </a:extLst>
          </p:cNvPr>
          <p:cNvSpPr>
            <a:spLocks noGrp="1"/>
          </p:cNvSpPr>
          <p:nvPr>
            <p:ph type="sldNum" sz="quarter" idx="5"/>
          </p:nvPr>
        </p:nvSpPr>
        <p:spPr/>
        <p:txBody>
          <a:bodyPr/>
          <a:lstStyle/>
          <a:p>
            <a:fld id="{F7C19E1B-9841-4947-956E-4E7489943B16}" type="slidenum">
              <a:rPr lang="en-US" smtClean="0"/>
              <a:t>36</a:t>
            </a:fld>
            <a:endParaRPr lang="en-US"/>
          </a:p>
        </p:txBody>
      </p:sp>
    </p:spTree>
    <p:extLst>
      <p:ext uri="{BB962C8B-B14F-4D97-AF65-F5344CB8AC3E}">
        <p14:creationId xmlns:p14="http://schemas.microsoft.com/office/powerpoint/2010/main" val="17071272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EF39C-5B03-7AE3-DB46-0C39D4AE9C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426313-CCA3-90B5-02CA-7C3D9D0A33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9D91FA-E960-3C52-EC66-5EA3A48DB7C9}"/>
              </a:ext>
            </a:extLst>
          </p:cNvPr>
          <p:cNvSpPr>
            <a:spLocks noGrp="1"/>
          </p:cNvSpPr>
          <p:nvPr>
            <p:ph type="body" idx="1"/>
          </p:nvPr>
        </p:nvSpPr>
        <p:spPr/>
        <p:txBody>
          <a:bodyPr/>
          <a:lstStyle/>
          <a:p>
            <a:endParaRPr lang="en-US" i="0"/>
          </a:p>
        </p:txBody>
      </p:sp>
      <p:sp>
        <p:nvSpPr>
          <p:cNvPr id="4" name="Slide Number Placeholder 3">
            <a:extLst>
              <a:ext uri="{FF2B5EF4-FFF2-40B4-BE49-F238E27FC236}">
                <a16:creationId xmlns:a16="http://schemas.microsoft.com/office/drawing/2014/main" id="{CE0C123D-F918-4DCC-E75E-EC9D6470DF59}"/>
              </a:ext>
            </a:extLst>
          </p:cNvPr>
          <p:cNvSpPr>
            <a:spLocks noGrp="1"/>
          </p:cNvSpPr>
          <p:nvPr>
            <p:ph type="sldNum" sz="quarter" idx="5"/>
          </p:nvPr>
        </p:nvSpPr>
        <p:spPr/>
        <p:txBody>
          <a:bodyPr/>
          <a:lstStyle/>
          <a:p>
            <a:fld id="{F7C19E1B-9841-4947-956E-4E7489943B16}" type="slidenum">
              <a:rPr lang="en-US" smtClean="0"/>
              <a:t>37</a:t>
            </a:fld>
            <a:endParaRPr lang="en-US"/>
          </a:p>
        </p:txBody>
      </p:sp>
    </p:spTree>
    <p:extLst>
      <p:ext uri="{BB962C8B-B14F-4D97-AF65-F5344CB8AC3E}">
        <p14:creationId xmlns:p14="http://schemas.microsoft.com/office/powerpoint/2010/main" val="2221182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E8EC7-8256-A963-73A9-C8EA044EF3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663A8-FFB9-9960-0437-1F7B3A283A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B55EF7-7D9A-E342-4625-5D9017D9DD3D}"/>
              </a:ext>
            </a:extLst>
          </p:cNvPr>
          <p:cNvSpPr>
            <a:spLocks noGrp="1"/>
          </p:cNvSpPr>
          <p:nvPr>
            <p:ph type="body" idx="1"/>
          </p:nvPr>
        </p:nvSpPr>
        <p:spPr/>
        <p:txBody>
          <a:bodyPr/>
          <a:lstStyle/>
          <a:p>
            <a:endParaRPr lang="en-US" i="0"/>
          </a:p>
        </p:txBody>
      </p:sp>
      <p:sp>
        <p:nvSpPr>
          <p:cNvPr id="4" name="Slide Number Placeholder 3">
            <a:extLst>
              <a:ext uri="{FF2B5EF4-FFF2-40B4-BE49-F238E27FC236}">
                <a16:creationId xmlns:a16="http://schemas.microsoft.com/office/drawing/2014/main" id="{BB464266-1DA5-438B-7A68-A38DC272A048}"/>
              </a:ext>
            </a:extLst>
          </p:cNvPr>
          <p:cNvSpPr>
            <a:spLocks noGrp="1"/>
          </p:cNvSpPr>
          <p:nvPr>
            <p:ph type="sldNum" sz="quarter" idx="5"/>
          </p:nvPr>
        </p:nvSpPr>
        <p:spPr/>
        <p:txBody>
          <a:bodyPr/>
          <a:lstStyle/>
          <a:p>
            <a:fld id="{F7C19E1B-9841-4947-956E-4E7489943B16}" type="slidenum">
              <a:rPr lang="en-US" smtClean="0"/>
              <a:t>38</a:t>
            </a:fld>
            <a:endParaRPr lang="en-US"/>
          </a:p>
        </p:txBody>
      </p:sp>
    </p:spTree>
    <p:extLst>
      <p:ext uri="{BB962C8B-B14F-4D97-AF65-F5344CB8AC3E}">
        <p14:creationId xmlns:p14="http://schemas.microsoft.com/office/powerpoint/2010/main" val="31347517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5FAC2-676E-D531-75C8-989283BC0D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91E536-01E4-ABDF-0CD7-189C419BD5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148FA3-7D06-0901-139B-576653007FA6}"/>
              </a:ext>
            </a:extLst>
          </p:cNvPr>
          <p:cNvSpPr>
            <a:spLocks noGrp="1"/>
          </p:cNvSpPr>
          <p:nvPr>
            <p:ph type="body" idx="1"/>
          </p:nvPr>
        </p:nvSpPr>
        <p:spPr/>
        <p:txBody>
          <a:bodyPr/>
          <a:lstStyle/>
          <a:p>
            <a:endParaRPr lang="en-US" i="0"/>
          </a:p>
        </p:txBody>
      </p:sp>
      <p:sp>
        <p:nvSpPr>
          <p:cNvPr id="4" name="Slide Number Placeholder 3">
            <a:extLst>
              <a:ext uri="{FF2B5EF4-FFF2-40B4-BE49-F238E27FC236}">
                <a16:creationId xmlns:a16="http://schemas.microsoft.com/office/drawing/2014/main" id="{D2C2C967-D7A0-661F-E625-D5A6FC094DE3}"/>
              </a:ext>
            </a:extLst>
          </p:cNvPr>
          <p:cNvSpPr>
            <a:spLocks noGrp="1"/>
          </p:cNvSpPr>
          <p:nvPr>
            <p:ph type="sldNum" sz="quarter" idx="5"/>
          </p:nvPr>
        </p:nvSpPr>
        <p:spPr/>
        <p:txBody>
          <a:bodyPr/>
          <a:lstStyle/>
          <a:p>
            <a:fld id="{F7C19E1B-9841-4947-956E-4E7489943B16}" type="slidenum">
              <a:rPr lang="en-US" smtClean="0"/>
              <a:t>39</a:t>
            </a:fld>
            <a:endParaRPr lang="en-US"/>
          </a:p>
        </p:txBody>
      </p:sp>
    </p:spTree>
    <p:extLst>
      <p:ext uri="{BB962C8B-B14F-4D97-AF65-F5344CB8AC3E}">
        <p14:creationId xmlns:p14="http://schemas.microsoft.com/office/powerpoint/2010/main" val="7407853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37C45-99A6-35B6-07AF-0F317351A8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BF5A3B-90BE-9204-9B72-B959DDC2C6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6C10C6-40DC-05FE-7F11-5C6B4CF00B0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a:t>Create a class list of the different kinds of plants and animals found in the pond. (</a:t>
            </a:r>
            <a:r>
              <a:rPr lang="en-US" b="1" i="0"/>
              <a:t>Teacher Note: </a:t>
            </a:r>
            <a:r>
              <a:rPr lang="en-US" i="0"/>
              <a:t>There are approximately 12 animals and 1 plant in the article.)</a:t>
            </a:r>
          </a:p>
          <a:p>
            <a:endParaRPr lang="en-US" i="0"/>
          </a:p>
        </p:txBody>
      </p:sp>
      <p:sp>
        <p:nvSpPr>
          <p:cNvPr id="4" name="Slide Number Placeholder 3">
            <a:extLst>
              <a:ext uri="{FF2B5EF4-FFF2-40B4-BE49-F238E27FC236}">
                <a16:creationId xmlns:a16="http://schemas.microsoft.com/office/drawing/2014/main" id="{B0D10DB8-5FC5-9C88-86D7-01FCA5F56270}"/>
              </a:ext>
            </a:extLst>
          </p:cNvPr>
          <p:cNvSpPr>
            <a:spLocks noGrp="1"/>
          </p:cNvSpPr>
          <p:nvPr>
            <p:ph type="sldNum" sz="quarter" idx="5"/>
          </p:nvPr>
        </p:nvSpPr>
        <p:spPr/>
        <p:txBody>
          <a:bodyPr/>
          <a:lstStyle/>
          <a:p>
            <a:fld id="{F7C19E1B-9841-4947-956E-4E7489943B16}" type="slidenum">
              <a:rPr lang="en-US" smtClean="0"/>
              <a:t>40</a:t>
            </a:fld>
            <a:endParaRPr lang="en-US"/>
          </a:p>
        </p:txBody>
      </p:sp>
    </p:spTree>
    <p:extLst>
      <p:ext uri="{BB962C8B-B14F-4D97-AF65-F5344CB8AC3E}">
        <p14:creationId xmlns:p14="http://schemas.microsoft.com/office/powerpoint/2010/main" val="2134234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776C6-538A-60C5-F97D-6D170155A2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F1C2D2-D123-3173-CDA9-D253428E9D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01E211-C417-F6B4-CE65-51BBADBCF684}"/>
              </a:ext>
            </a:extLst>
          </p:cNvPr>
          <p:cNvSpPr>
            <a:spLocks noGrp="1"/>
          </p:cNvSpPr>
          <p:nvPr>
            <p:ph type="body" idx="1"/>
          </p:nvPr>
        </p:nvSpPr>
        <p:spPr/>
        <p:txBody>
          <a:bodyPr/>
          <a:lstStyle/>
          <a:p>
            <a:endParaRPr lang="en-US" i="0"/>
          </a:p>
        </p:txBody>
      </p:sp>
      <p:sp>
        <p:nvSpPr>
          <p:cNvPr id="4" name="Slide Number Placeholder 3">
            <a:extLst>
              <a:ext uri="{FF2B5EF4-FFF2-40B4-BE49-F238E27FC236}">
                <a16:creationId xmlns:a16="http://schemas.microsoft.com/office/drawing/2014/main" id="{96BB8347-BE6F-A54E-3661-4AA6A6AD5332}"/>
              </a:ext>
            </a:extLst>
          </p:cNvPr>
          <p:cNvSpPr>
            <a:spLocks noGrp="1"/>
          </p:cNvSpPr>
          <p:nvPr>
            <p:ph type="sldNum" sz="quarter" idx="5"/>
          </p:nvPr>
        </p:nvSpPr>
        <p:spPr/>
        <p:txBody>
          <a:bodyPr/>
          <a:lstStyle/>
          <a:p>
            <a:fld id="{F7C19E1B-9841-4947-956E-4E7489943B16}" type="slidenum">
              <a:rPr lang="en-US" smtClean="0"/>
              <a:t>5</a:t>
            </a:fld>
            <a:endParaRPr lang="en-US"/>
          </a:p>
        </p:txBody>
      </p:sp>
    </p:spTree>
    <p:extLst>
      <p:ext uri="{BB962C8B-B14F-4D97-AF65-F5344CB8AC3E}">
        <p14:creationId xmlns:p14="http://schemas.microsoft.com/office/powerpoint/2010/main" val="25316380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57A29-90C9-B4CA-F35A-AA9448308E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E3DA50-5BCD-7AB1-2E07-DF62DE1F71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7A4B4F-3E49-FA03-D8A5-2FDF44A0CB62}"/>
              </a:ext>
            </a:extLst>
          </p:cNvPr>
          <p:cNvSpPr>
            <a:spLocks noGrp="1"/>
          </p:cNvSpPr>
          <p:nvPr>
            <p:ph type="body" idx="1"/>
          </p:nvPr>
        </p:nvSpPr>
        <p:spPr/>
        <p:txBody>
          <a:bodyPr/>
          <a:lstStyle/>
          <a:p>
            <a:r>
              <a:rPr lang="en-US" i="0"/>
              <a:t>(Small body of water.)</a:t>
            </a:r>
          </a:p>
        </p:txBody>
      </p:sp>
      <p:sp>
        <p:nvSpPr>
          <p:cNvPr id="4" name="Slide Number Placeholder 3">
            <a:extLst>
              <a:ext uri="{FF2B5EF4-FFF2-40B4-BE49-F238E27FC236}">
                <a16:creationId xmlns:a16="http://schemas.microsoft.com/office/drawing/2014/main" id="{A87FDBAD-ED15-9769-8360-DC07618A92EF}"/>
              </a:ext>
            </a:extLst>
          </p:cNvPr>
          <p:cNvSpPr>
            <a:spLocks noGrp="1"/>
          </p:cNvSpPr>
          <p:nvPr>
            <p:ph type="sldNum" sz="quarter" idx="5"/>
          </p:nvPr>
        </p:nvSpPr>
        <p:spPr/>
        <p:txBody>
          <a:bodyPr/>
          <a:lstStyle/>
          <a:p>
            <a:fld id="{F7C19E1B-9841-4947-956E-4E7489943B16}" type="slidenum">
              <a:rPr lang="en-US" smtClean="0"/>
              <a:t>41</a:t>
            </a:fld>
            <a:endParaRPr lang="en-US"/>
          </a:p>
        </p:txBody>
      </p:sp>
    </p:spTree>
    <p:extLst>
      <p:ext uri="{BB962C8B-B14F-4D97-AF65-F5344CB8AC3E}">
        <p14:creationId xmlns:p14="http://schemas.microsoft.com/office/powerpoint/2010/main" val="40474627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45384-88D3-8065-25CB-98D12929F4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D6FEB8-030D-BB1F-664C-A7F9B6864B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0A7D40-E6B6-9A29-3D79-88771025789C}"/>
              </a:ext>
            </a:extLst>
          </p:cNvPr>
          <p:cNvSpPr>
            <a:spLocks noGrp="1"/>
          </p:cNvSpPr>
          <p:nvPr>
            <p:ph type="body" idx="1"/>
          </p:nvPr>
        </p:nvSpPr>
        <p:spPr/>
        <p:txBody>
          <a:bodyPr/>
          <a:lstStyle/>
          <a:p>
            <a:r>
              <a:rPr lang="en-US" i="0"/>
              <a:t>Look at your class list again.</a:t>
            </a:r>
          </a:p>
        </p:txBody>
      </p:sp>
      <p:sp>
        <p:nvSpPr>
          <p:cNvPr id="4" name="Slide Number Placeholder 3">
            <a:extLst>
              <a:ext uri="{FF2B5EF4-FFF2-40B4-BE49-F238E27FC236}">
                <a16:creationId xmlns:a16="http://schemas.microsoft.com/office/drawing/2014/main" id="{606B6115-5F1E-F5FD-55E7-D4696A48B30A}"/>
              </a:ext>
            </a:extLst>
          </p:cNvPr>
          <p:cNvSpPr>
            <a:spLocks noGrp="1"/>
          </p:cNvSpPr>
          <p:nvPr>
            <p:ph type="sldNum" sz="quarter" idx="5"/>
          </p:nvPr>
        </p:nvSpPr>
        <p:spPr/>
        <p:txBody>
          <a:bodyPr/>
          <a:lstStyle/>
          <a:p>
            <a:fld id="{F7C19E1B-9841-4947-956E-4E7489943B16}" type="slidenum">
              <a:rPr lang="en-US" smtClean="0"/>
              <a:t>42</a:t>
            </a:fld>
            <a:endParaRPr lang="en-US"/>
          </a:p>
        </p:txBody>
      </p:sp>
    </p:spTree>
    <p:extLst>
      <p:ext uri="{BB962C8B-B14F-4D97-AF65-F5344CB8AC3E}">
        <p14:creationId xmlns:p14="http://schemas.microsoft.com/office/powerpoint/2010/main" val="40357803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962A9-2E46-A7A4-1347-C8D670D09D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C8128D-9BA3-F4A8-B026-9EEFC9ACD3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54DE2C-E1F1-3850-4D91-3FCB7F36741F}"/>
              </a:ext>
            </a:extLst>
          </p:cNvPr>
          <p:cNvSpPr>
            <a:spLocks noGrp="1"/>
          </p:cNvSpPr>
          <p:nvPr>
            <p:ph type="body" idx="1"/>
          </p:nvPr>
        </p:nvSpPr>
        <p:spPr/>
        <p:txBody>
          <a:bodyPr/>
          <a:lstStyle/>
          <a:p>
            <a:r>
              <a:rPr lang="en-US" i="0"/>
              <a:t>Have students complete the bar graphs for each habitat and the numbers of plants and animals using </a:t>
            </a:r>
            <a:r>
              <a:rPr lang="en-US" b="1" i="0"/>
              <a:t>Science Notebook 2C What are the Numbers? </a:t>
            </a:r>
            <a:r>
              <a:rPr lang="en-US" i="0"/>
              <a:t>on student guide pages 61-62.</a:t>
            </a:r>
          </a:p>
        </p:txBody>
      </p:sp>
      <p:sp>
        <p:nvSpPr>
          <p:cNvPr id="4" name="Slide Number Placeholder 3">
            <a:extLst>
              <a:ext uri="{FF2B5EF4-FFF2-40B4-BE49-F238E27FC236}">
                <a16:creationId xmlns:a16="http://schemas.microsoft.com/office/drawing/2014/main" id="{16D55622-533A-F489-CE90-1A85F0E0C1C9}"/>
              </a:ext>
            </a:extLst>
          </p:cNvPr>
          <p:cNvSpPr>
            <a:spLocks noGrp="1"/>
          </p:cNvSpPr>
          <p:nvPr>
            <p:ph type="sldNum" sz="quarter" idx="5"/>
          </p:nvPr>
        </p:nvSpPr>
        <p:spPr/>
        <p:txBody>
          <a:bodyPr/>
          <a:lstStyle/>
          <a:p>
            <a:fld id="{F7C19E1B-9841-4947-956E-4E7489943B16}" type="slidenum">
              <a:rPr lang="en-US" smtClean="0"/>
              <a:t>43</a:t>
            </a:fld>
            <a:endParaRPr lang="en-US"/>
          </a:p>
        </p:txBody>
      </p:sp>
    </p:spTree>
    <p:extLst>
      <p:ext uri="{BB962C8B-B14F-4D97-AF65-F5344CB8AC3E}">
        <p14:creationId xmlns:p14="http://schemas.microsoft.com/office/powerpoint/2010/main" val="4554781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AFBC7-E630-85B0-5CD2-27F8C165D0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9F7AEA-6968-12F6-7A25-4D6920408E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7750D4-5F25-B19A-7389-71286D7AA426}"/>
              </a:ext>
            </a:extLst>
          </p:cNvPr>
          <p:cNvSpPr>
            <a:spLocks noGrp="1"/>
          </p:cNvSpPr>
          <p:nvPr>
            <p:ph type="body" idx="1"/>
          </p:nvPr>
        </p:nvSpPr>
        <p:spPr/>
        <p:txBody>
          <a:bodyPr/>
          <a:lstStyle/>
          <a:p>
            <a:endParaRPr lang="en-US" i="0"/>
          </a:p>
        </p:txBody>
      </p:sp>
      <p:sp>
        <p:nvSpPr>
          <p:cNvPr id="4" name="Slide Number Placeholder 3">
            <a:extLst>
              <a:ext uri="{FF2B5EF4-FFF2-40B4-BE49-F238E27FC236}">
                <a16:creationId xmlns:a16="http://schemas.microsoft.com/office/drawing/2014/main" id="{08F1DAD5-551D-6D5E-8AB3-B593F0B0724D}"/>
              </a:ext>
            </a:extLst>
          </p:cNvPr>
          <p:cNvSpPr>
            <a:spLocks noGrp="1"/>
          </p:cNvSpPr>
          <p:nvPr>
            <p:ph type="sldNum" sz="quarter" idx="5"/>
          </p:nvPr>
        </p:nvSpPr>
        <p:spPr/>
        <p:txBody>
          <a:bodyPr/>
          <a:lstStyle/>
          <a:p>
            <a:fld id="{F7C19E1B-9841-4947-956E-4E7489943B16}" type="slidenum">
              <a:rPr lang="en-US" smtClean="0"/>
              <a:t>44</a:t>
            </a:fld>
            <a:endParaRPr lang="en-US"/>
          </a:p>
        </p:txBody>
      </p:sp>
    </p:spTree>
    <p:extLst>
      <p:ext uri="{BB962C8B-B14F-4D97-AF65-F5344CB8AC3E}">
        <p14:creationId xmlns:p14="http://schemas.microsoft.com/office/powerpoint/2010/main" val="19999529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F0399-AED9-D45E-9349-DA19077EF5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C03CB2-E715-EB5A-1972-6B094562E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17BE5B-E899-5BCD-49E8-5EEA78EE1EFD}"/>
              </a:ext>
            </a:extLst>
          </p:cNvPr>
          <p:cNvSpPr>
            <a:spLocks noGrp="1"/>
          </p:cNvSpPr>
          <p:nvPr>
            <p:ph type="body" idx="1"/>
          </p:nvPr>
        </p:nvSpPr>
        <p:spPr/>
        <p:txBody>
          <a:bodyPr/>
          <a:lstStyle/>
          <a:p>
            <a:r>
              <a:rPr lang="en-US" b="1" dirty="0"/>
              <a:t>Guiding Question: </a:t>
            </a:r>
            <a:r>
              <a:rPr lang="en-US" dirty="0"/>
              <a:t>Are the numbers of plants and animals different in different places? </a:t>
            </a:r>
          </a:p>
          <a:p>
            <a:endParaRPr lang="en-US" dirty="0"/>
          </a:p>
          <a:p>
            <a:r>
              <a:rPr lang="en-US" i="0" dirty="0"/>
              <a:t>After exploring the concept of habitats and diversity, have students open their student guides to the </a:t>
            </a:r>
            <a:r>
              <a:rPr lang="en-US" b="1" i="0" dirty="0"/>
              <a:t>2C Claim, Evidence, Reasoning </a:t>
            </a:r>
            <a:r>
              <a:rPr lang="en-US" i="0" dirty="0"/>
              <a:t>section on Page 63. Guide students through the page by reviewing each section as a class and revisiting the scientific concepts learned to help answer each section.</a:t>
            </a:r>
            <a:endParaRPr lang="en-US"/>
          </a:p>
        </p:txBody>
      </p:sp>
      <p:sp>
        <p:nvSpPr>
          <p:cNvPr id="4" name="Slide Number Placeholder 3">
            <a:extLst>
              <a:ext uri="{FF2B5EF4-FFF2-40B4-BE49-F238E27FC236}">
                <a16:creationId xmlns:a16="http://schemas.microsoft.com/office/drawing/2014/main" id="{89BB250C-1479-B0FC-0D27-6E7E5232808E}"/>
              </a:ext>
            </a:extLst>
          </p:cNvPr>
          <p:cNvSpPr>
            <a:spLocks noGrp="1"/>
          </p:cNvSpPr>
          <p:nvPr>
            <p:ph type="sldNum" sz="quarter" idx="5"/>
          </p:nvPr>
        </p:nvSpPr>
        <p:spPr/>
        <p:txBody>
          <a:bodyPr/>
          <a:lstStyle/>
          <a:p>
            <a:fld id="{F7C19E1B-9841-4947-956E-4E7489943B16}" type="slidenum">
              <a:rPr lang="en-US" smtClean="0"/>
              <a:t>45</a:t>
            </a:fld>
            <a:endParaRPr lang="en-US"/>
          </a:p>
        </p:txBody>
      </p:sp>
    </p:spTree>
    <p:extLst>
      <p:ext uri="{BB962C8B-B14F-4D97-AF65-F5344CB8AC3E}">
        <p14:creationId xmlns:p14="http://schemas.microsoft.com/office/powerpoint/2010/main" val="28375258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C7C97-C04D-915B-AE3F-C1D5F6D79F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350139-0B88-142B-9A6A-16E07ADCF7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E4D8ED-A9C0-47E1-3E33-81B89867CEFF}"/>
              </a:ext>
            </a:extLst>
          </p:cNvPr>
          <p:cNvSpPr>
            <a:spLocks noGrp="1"/>
          </p:cNvSpPr>
          <p:nvPr>
            <p:ph type="body" idx="1"/>
          </p:nvPr>
        </p:nvSpPr>
        <p:spPr/>
        <p:txBody>
          <a:bodyPr/>
          <a:lstStyle/>
          <a:p>
            <a:r>
              <a:rPr lang="en-US" b="1" i="0"/>
              <a:t>Rubric:</a:t>
            </a:r>
          </a:p>
          <a:p>
            <a:pPr marL="171450" indent="-171450">
              <a:buFont typeface="Arial" panose="020B0604020202020204" pitchFamily="34" charset="0"/>
              <a:buChar char="•"/>
            </a:pPr>
            <a:r>
              <a:rPr lang="en-US" i="0"/>
              <a:t>4 (Exceeds) – Student circles the correct claim, writes the number of plants and animals for each habitat into the blanks within 3 or less of the correct number, defines habitat correctly and lists the essential components of a habitat, and circles the correct diversity answers.</a:t>
            </a:r>
          </a:p>
          <a:p>
            <a:pPr marL="171450" indent="-171450">
              <a:buFont typeface="Arial" panose="020B0604020202020204" pitchFamily="34" charset="0"/>
              <a:buChar char="•"/>
            </a:pPr>
            <a:r>
              <a:rPr lang="en-US" i="0"/>
              <a:t>3 (Meets) – Student circles the correct claim and writes the number of plants and animals for each habitat somewhat correctly and may or may not list the correct habitat components. They circle the correct diversity answers.</a:t>
            </a:r>
          </a:p>
          <a:p>
            <a:pPr marL="171450" indent="-171450">
              <a:buFont typeface="Arial" panose="020B0604020202020204" pitchFamily="34" charset="0"/>
              <a:buChar char="•"/>
            </a:pPr>
            <a:r>
              <a:rPr lang="en-US" i="0"/>
              <a:t>2 (Partially Meets) – Student may or may not circle the correct claim. Student writes the number of plants and animals for each habitat within 10 of the correct number. Student defines habitat somewhat correctly and may or may not list the correct habitat components. Student may or may not circle the correct diversity answers.</a:t>
            </a:r>
          </a:p>
          <a:p>
            <a:pPr marL="171450" indent="-171450">
              <a:buFont typeface="Arial" panose="020B0604020202020204" pitchFamily="34" charset="0"/>
              <a:buChar char="•"/>
            </a:pPr>
            <a:r>
              <a:rPr lang="en-US" i="0"/>
              <a:t>1 (Doesn’t Meet) – Student does not circle the correct claim, does not write any evidence into the blanks, and does not define habitat correctly or circle the correct diversity answers.</a:t>
            </a:r>
          </a:p>
        </p:txBody>
      </p:sp>
      <p:sp>
        <p:nvSpPr>
          <p:cNvPr id="4" name="Slide Number Placeholder 3">
            <a:extLst>
              <a:ext uri="{FF2B5EF4-FFF2-40B4-BE49-F238E27FC236}">
                <a16:creationId xmlns:a16="http://schemas.microsoft.com/office/drawing/2014/main" id="{D3534AD4-1DAC-5841-D54D-F964073FC231}"/>
              </a:ext>
            </a:extLst>
          </p:cNvPr>
          <p:cNvSpPr>
            <a:spLocks noGrp="1"/>
          </p:cNvSpPr>
          <p:nvPr>
            <p:ph type="sldNum" sz="quarter" idx="5"/>
          </p:nvPr>
        </p:nvSpPr>
        <p:spPr/>
        <p:txBody>
          <a:bodyPr/>
          <a:lstStyle/>
          <a:p>
            <a:fld id="{F7C19E1B-9841-4947-956E-4E7489943B16}" type="slidenum">
              <a:rPr lang="en-US" smtClean="0"/>
              <a:t>46</a:t>
            </a:fld>
            <a:endParaRPr lang="en-US"/>
          </a:p>
        </p:txBody>
      </p:sp>
    </p:spTree>
    <p:extLst>
      <p:ext uri="{BB962C8B-B14F-4D97-AF65-F5344CB8AC3E}">
        <p14:creationId xmlns:p14="http://schemas.microsoft.com/office/powerpoint/2010/main" val="4039392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584DB-0AA2-8F9E-BED6-5C4F457AB5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9EEB84-9CED-B639-73CC-397B24A4AA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9D02B8-BD7E-CA40-22F4-3543171C5B28}"/>
              </a:ext>
            </a:extLst>
          </p:cNvPr>
          <p:cNvSpPr>
            <a:spLocks noGrp="1"/>
          </p:cNvSpPr>
          <p:nvPr>
            <p:ph type="body" idx="1"/>
          </p:nvPr>
        </p:nvSpPr>
        <p:spPr/>
        <p:txBody>
          <a:bodyPr/>
          <a:lstStyle/>
          <a:p>
            <a:r>
              <a:rPr lang="en-US" i="0"/>
              <a:t>(Examples would be air, water, rocks, sticks found on the ground, any human-made thing, etc. Sunlight should also be listed and emphasized since no living thing could survive without the sun. Soil can fall into both categories as the bacteria in soil is living and will break material down, but the minerals within soil are nonliving.)</a:t>
            </a:r>
          </a:p>
        </p:txBody>
      </p:sp>
      <p:sp>
        <p:nvSpPr>
          <p:cNvPr id="4" name="Slide Number Placeholder 3">
            <a:extLst>
              <a:ext uri="{FF2B5EF4-FFF2-40B4-BE49-F238E27FC236}">
                <a16:creationId xmlns:a16="http://schemas.microsoft.com/office/drawing/2014/main" id="{A53BF37F-75B7-B389-53C4-F63AA78D10C6}"/>
              </a:ext>
            </a:extLst>
          </p:cNvPr>
          <p:cNvSpPr>
            <a:spLocks noGrp="1"/>
          </p:cNvSpPr>
          <p:nvPr>
            <p:ph type="sldNum" sz="quarter" idx="5"/>
          </p:nvPr>
        </p:nvSpPr>
        <p:spPr/>
        <p:txBody>
          <a:bodyPr/>
          <a:lstStyle/>
          <a:p>
            <a:fld id="{F7C19E1B-9841-4947-956E-4E7489943B16}" type="slidenum">
              <a:rPr lang="en-US" smtClean="0"/>
              <a:t>6</a:t>
            </a:fld>
            <a:endParaRPr lang="en-US"/>
          </a:p>
        </p:txBody>
      </p:sp>
    </p:spTree>
    <p:extLst>
      <p:ext uri="{BB962C8B-B14F-4D97-AF65-F5344CB8AC3E}">
        <p14:creationId xmlns:p14="http://schemas.microsoft.com/office/powerpoint/2010/main" val="1340123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6E6D0-E2CD-368C-9933-DB62F73671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7E158D-DF45-3A4F-8FAA-6F1F0B8C45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15FEDF-E96E-2208-A4B0-8B48CD1437BC}"/>
              </a:ext>
            </a:extLst>
          </p:cNvPr>
          <p:cNvSpPr>
            <a:spLocks noGrp="1"/>
          </p:cNvSpPr>
          <p:nvPr>
            <p:ph type="body" idx="1"/>
          </p:nvPr>
        </p:nvSpPr>
        <p:spPr/>
        <p:txBody>
          <a:bodyPr/>
          <a:lstStyle/>
          <a:p>
            <a:r>
              <a:rPr lang="en-US" i="0"/>
              <a:t>In their student guide </a:t>
            </a:r>
            <a:r>
              <a:rPr lang="en-US" b="1" i="0"/>
              <a:t>Draw It! 2C Habitat is Where It’s At! </a:t>
            </a:r>
            <a:r>
              <a:rPr lang="en-US" i="0"/>
              <a:t>section on Page 58, have students list and draw 10 living things they find outside. Have students place a checkmark if they find more than one of the same living thing.</a:t>
            </a:r>
          </a:p>
          <a:p>
            <a:endParaRPr lang="en-US" i="0"/>
          </a:p>
          <a:p>
            <a:r>
              <a:rPr lang="en-US" i="0"/>
              <a:t>Example: Ladybug XXXX</a:t>
            </a:r>
          </a:p>
          <a:p>
            <a:endParaRPr lang="en-US" i="0"/>
          </a:p>
          <a:p>
            <a:r>
              <a:rPr lang="en-US" i="0"/>
              <a:t>Once back in the classroom, ask students to share. Combine and record observations in a chart.</a:t>
            </a:r>
          </a:p>
        </p:txBody>
      </p:sp>
      <p:sp>
        <p:nvSpPr>
          <p:cNvPr id="4" name="Slide Number Placeholder 3">
            <a:extLst>
              <a:ext uri="{FF2B5EF4-FFF2-40B4-BE49-F238E27FC236}">
                <a16:creationId xmlns:a16="http://schemas.microsoft.com/office/drawing/2014/main" id="{BACFFF34-7177-38E6-1100-99A1E8CBCEE9}"/>
              </a:ext>
            </a:extLst>
          </p:cNvPr>
          <p:cNvSpPr>
            <a:spLocks noGrp="1"/>
          </p:cNvSpPr>
          <p:nvPr>
            <p:ph type="sldNum" sz="quarter" idx="5"/>
          </p:nvPr>
        </p:nvSpPr>
        <p:spPr/>
        <p:txBody>
          <a:bodyPr/>
          <a:lstStyle/>
          <a:p>
            <a:fld id="{F7C19E1B-9841-4947-956E-4E7489943B16}" type="slidenum">
              <a:rPr lang="en-US" smtClean="0"/>
              <a:t>7</a:t>
            </a:fld>
            <a:endParaRPr lang="en-US"/>
          </a:p>
        </p:txBody>
      </p:sp>
    </p:spTree>
    <p:extLst>
      <p:ext uri="{BB962C8B-B14F-4D97-AF65-F5344CB8AC3E}">
        <p14:creationId xmlns:p14="http://schemas.microsoft.com/office/powerpoint/2010/main" val="3771977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8205C-773E-D14A-3AFD-AD0C591143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F83B5E-029F-FF63-6A16-89929BD5AE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8AB6C8-86AD-4BE3-9547-5B5BFD19D8EC}"/>
              </a:ext>
            </a:extLst>
          </p:cNvPr>
          <p:cNvSpPr>
            <a:spLocks noGrp="1"/>
          </p:cNvSpPr>
          <p:nvPr>
            <p:ph type="body" idx="1"/>
          </p:nvPr>
        </p:nvSpPr>
        <p:spPr/>
        <p:txBody>
          <a:bodyPr/>
          <a:lstStyle/>
          <a:p>
            <a:endParaRPr lang="en-US" i="0"/>
          </a:p>
        </p:txBody>
      </p:sp>
      <p:sp>
        <p:nvSpPr>
          <p:cNvPr id="4" name="Slide Number Placeholder 3">
            <a:extLst>
              <a:ext uri="{FF2B5EF4-FFF2-40B4-BE49-F238E27FC236}">
                <a16:creationId xmlns:a16="http://schemas.microsoft.com/office/drawing/2014/main" id="{839DD61D-4FA1-1227-007E-EF9DDC193055}"/>
              </a:ext>
            </a:extLst>
          </p:cNvPr>
          <p:cNvSpPr>
            <a:spLocks noGrp="1"/>
          </p:cNvSpPr>
          <p:nvPr>
            <p:ph type="sldNum" sz="quarter" idx="5"/>
          </p:nvPr>
        </p:nvSpPr>
        <p:spPr/>
        <p:txBody>
          <a:bodyPr/>
          <a:lstStyle/>
          <a:p>
            <a:fld id="{F7C19E1B-9841-4947-956E-4E7489943B16}" type="slidenum">
              <a:rPr lang="en-US" smtClean="0"/>
              <a:t>8</a:t>
            </a:fld>
            <a:endParaRPr lang="en-US"/>
          </a:p>
        </p:txBody>
      </p:sp>
    </p:spTree>
    <p:extLst>
      <p:ext uri="{BB962C8B-B14F-4D97-AF65-F5344CB8AC3E}">
        <p14:creationId xmlns:p14="http://schemas.microsoft.com/office/powerpoint/2010/main" val="1507804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14903-7223-2CFB-F7D4-CDD90A2240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876E90-A6EE-F850-9194-6F7632C02C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23BD30-E4D6-6C8F-E250-956C63FA4787}"/>
              </a:ext>
            </a:extLst>
          </p:cNvPr>
          <p:cNvSpPr>
            <a:spLocks noGrp="1"/>
          </p:cNvSpPr>
          <p:nvPr>
            <p:ph type="body" idx="1"/>
          </p:nvPr>
        </p:nvSpPr>
        <p:spPr/>
        <p:txBody>
          <a:bodyPr/>
          <a:lstStyle/>
          <a:p>
            <a:r>
              <a:rPr lang="en-US" dirty="0"/>
              <a:t>Animal in </a:t>
            </a:r>
            <a:r>
              <a:rPr lang="en-US" i="0" dirty="0"/>
              <a:t>Picture: Spotted Cucumber</a:t>
            </a:r>
            <a:r>
              <a:rPr lang="en-US" dirty="0"/>
              <a:t> beetle on Daisy fleabane</a:t>
            </a:r>
            <a:endParaRPr lang="en-US" i="0" dirty="0"/>
          </a:p>
        </p:txBody>
      </p:sp>
      <p:sp>
        <p:nvSpPr>
          <p:cNvPr id="4" name="Slide Number Placeholder 3">
            <a:extLst>
              <a:ext uri="{FF2B5EF4-FFF2-40B4-BE49-F238E27FC236}">
                <a16:creationId xmlns:a16="http://schemas.microsoft.com/office/drawing/2014/main" id="{D8BD49B9-58EE-E2F0-3235-9C2390C8BF0C}"/>
              </a:ext>
            </a:extLst>
          </p:cNvPr>
          <p:cNvSpPr>
            <a:spLocks noGrp="1"/>
          </p:cNvSpPr>
          <p:nvPr>
            <p:ph type="sldNum" sz="quarter" idx="5"/>
          </p:nvPr>
        </p:nvSpPr>
        <p:spPr/>
        <p:txBody>
          <a:bodyPr/>
          <a:lstStyle/>
          <a:p>
            <a:fld id="{F7C19E1B-9841-4947-956E-4E7489943B16}" type="slidenum">
              <a:rPr lang="en-US" smtClean="0"/>
              <a:t>9</a:t>
            </a:fld>
            <a:endParaRPr lang="en-US"/>
          </a:p>
        </p:txBody>
      </p:sp>
    </p:spTree>
    <p:extLst>
      <p:ext uri="{BB962C8B-B14F-4D97-AF65-F5344CB8AC3E}">
        <p14:creationId xmlns:p14="http://schemas.microsoft.com/office/powerpoint/2010/main" val="1487210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EA52A-C988-38AE-1202-8F6EE447D2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AC6D5B-835E-6990-0BC9-7BF5A2C674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08B88E-D549-CD05-9C20-6A4FC3E635BC}"/>
              </a:ext>
            </a:extLst>
          </p:cNvPr>
          <p:cNvSpPr>
            <a:spLocks noGrp="1"/>
          </p:cNvSpPr>
          <p:nvPr>
            <p:ph type="body" idx="1"/>
          </p:nvPr>
        </p:nvSpPr>
        <p:spPr/>
        <p:txBody>
          <a:bodyPr/>
          <a:lstStyle/>
          <a:p>
            <a:r>
              <a:rPr lang="en-US"/>
              <a:t>Animal in Picture: Eastern cottontail rabbit</a:t>
            </a:r>
            <a:endParaRPr lang="en-US" i="0"/>
          </a:p>
        </p:txBody>
      </p:sp>
      <p:sp>
        <p:nvSpPr>
          <p:cNvPr id="4" name="Slide Number Placeholder 3">
            <a:extLst>
              <a:ext uri="{FF2B5EF4-FFF2-40B4-BE49-F238E27FC236}">
                <a16:creationId xmlns:a16="http://schemas.microsoft.com/office/drawing/2014/main" id="{AE18C799-726D-6111-AF66-EF29213B6B84}"/>
              </a:ext>
            </a:extLst>
          </p:cNvPr>
          <p:cNvSpPr>
            <a:spLocks noGrp="1"/>
          </p:cNvSpPr>
          <p:nvPr>
            <p:ph type="sldNum" sz="quarter" idx="5"/>
          </p:nvPr>
        </p:nvSpPr>
        <p:spPr/>
        <p:txBody>
          <a:bodyPr/>
          <a:lstStyle/>
          <a:p>
            <a:fld id="{F7C19E1B-9841-4947-956E-4E7489943B16}" type="slidenum">
              <a:rPr lang="en-US" smtClean="0"/>
              <a:t>10</a:t>
            </a:fld>
            <a:endParaRPr lang="en-US"/>
          </a:p>
        </p:txBody>
      </p:sp>
    </p:spTree>
    <p:extLst>
      <p:ext uri="{BB962C8B-B14F-4D97-AF65-F5344CB8AC3E}">
        <p14:creationId xmlns:p14="http://schemas.microsoft.com/office/powerpoint/2010/main" val="869349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AE1A4-E08F-2209-A235-894EC47505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B3A919-3EF6-C6DA-965E-C4A9AB5206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86F061-40EF-2082-7621-2A1C2F3A1452}"/>
              </a:ext>
            </a:extLst>
          </p:cNvPr>
          <p:cNvSpPr>
            <a:spLocks noGrp="1"/>
          </p:cNvSpPr>
          <p:nvPr>
            <p:ph type="dt" sz="half" idx="10"/>
          </p:nvPr>
        </p:nvSpPr>
        <p:spPr/>
        <p:txBody>
          <a:bodyPr/>
          <a:lstStyle/>
          <a:p>
            <a:fld id="{32E7FA57-5D0C-4520-AB3C-CFA06ABC34B3}" type="datetimeFigureOut">
              <a:rPr lang="en-US" smtClean="0"/>
              <a:t>8/27/2025</a:t>
            </a:fld>
            <a:endParaRPr lang="en-US"/>
          </a:p>
        </p:txBody>
      </p:sp>
      <p:sp>
        <p:nvSpPr>
          <p:cNvPr id="5" name="Footer Placeholder 4">
            <a:extLst>
              <a:ext uri="{FF2B5EF4-FFF2-40B4-BE49-F238E27FC236}">
                <a16:creationId xmlns:a16="http://schemas.microsoft.com/office/drawing/2014/main" id="{B62918E2-C920-C481-988C-CC3AF8EA47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F9B2B2-7E14-5AE8-433F-94D73F4A8F85}"/>
              </a:ext>
            </a:extLst>
          </p:cNvPr>
          <p:cNvSpPr>
            <a:spLocks noGrp="1"/>
          </p:cNvSpPr>
          <p:nvPr>
            <p:ph type="sldNum" sz="quarter" idx="12"/>
          </p:nvPr>
        </p:nvSpPr>
        <p:spPr/>
        <p:txBody>
          <a:bodyPr/>
          <a:lstStyle/>
          <a:p>
            <a:fld id="{B7767A6D-8E09-4E22-B26C-E92C5190DF2D}" type="slidenum">
              <a:rPr lang="en-US" smtClean="0"/>
              <a:t>‹#›</a:t>
            </a:fld>
            <a:endParaRPr lang="en-US"/>
          </a:p>
        </p:txBody>
      </p:sp>
    </p:spTree>
    <p:extLst>
      <p:ext uri="{BB962C8B-B14F-4D97-AF65-F5344CB8AC3E}">
        <p14:creationId xmlns:p14="http://schemas.microsoft.com/office/powerpoint/2010/main" val="4180812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852AF-507D-6700-DFA5-6D68302AB1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FE9496-FA0D-6729-9195-A7EC9947CF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9EB5D3-62F2-35F7-7FDF-74D0EBC569D1}"/>
              </a:ext>
            </a:extLst>
          </p:cNvPr>
          <p:cNvSpPr>
            <a:spLocks noGrp="1"/>
          </p:cNvSpPr>
          <p:nvPr>
            <p:ph type="dt" sz="half" idx="10"/>
          </p:nvPr>
        </p:nvSpPr>
        <p:spPr/>
        <p:txBody>
          <a:bodyPr/>
          <a:lstStyle/>
          <a:p>
            <a:fld id="{32E7FA57-5D0C-4520-AB3C-CFA06ABC34B3}" type="datetimeFigureOut">
              <a:rPr lang="en-US" smtClean="0"/>
              <a:t>8/27/2025</a:t>
            </a:fld>
            <a:endParaRPr lang="en-US"/>
          </a:p>
        </p:txBody>
      </p:sp>
      <p:sp>
        <p:nvSpPr>
          <p:cNvPr id="5" name="Footer Placeholder 4">
            <a:extLst>
              <a:ext uri="{FF2B5EF4-FFF2-40B4-BE49-F238E27FC236}">
                <a16:creationId xmlns:a16="http://schemas.microsoft.com/office/drawing/2014/main" id="{59927682-B407-4636-D68D-C7AA45CEF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EC0628-B9B0-9604-E7AA-07CAB9D5A3D0}"/>
              </a:ext>
            </a:extLst>
          </p:cNvPr>
          <p:cNvSpPr>
            <a:spLocks noGrp="1"/>
          </p:cNvSpPr>
          <p:nvPr>
            <p:ph type="sldNum" sz="quarter" idx="12"/>
          </p:nvPr>
        </p:nvSpPr>
        <p:spPr/>
        <p:txBody>
          <a:bodyPr/>
          <a:lstStyle/>
          <a:p>
            <a:fld id="{B7767A6D-8E09-4E22-B26C-E92C5190DF2D}" type="slidenum">
              <a:rPr lang="en-US" smtClean="0"/>
              <a:t>‹#›</a:t>
            </a:fld>
            <a:endParaRPr lang="en-US"/>
          </a:p>
        </p:txBody>
      </p:sp>
    </p:spTree>
    <p:extLst>
      <p:ext uri="{BB962C8B-B14F-4D97-AF65-F5344CB8AC3E}">
        <p14:creationId xmlns:p14="http://schemas.microsoft.com/office/powerpoint/2010/main" val="2159996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00BD28-56A4-AD03-2386-570CFBCAD6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14AFF2-5DDB-4C7D-77EF-1C6397C427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2986AE-1D64-B4B6-7585-A82056DEF4BD}"/>
              </a:ext>
            </a:extLst>
          </p:cNvPr>
          <p:cNvSpPr>
            <a:spLocks noGrp="1"/>
          </p:cNvSpPr>
          <p:nvPr>
            <p:ph type="dt" sz="half" idx="10"/>
          </p:nvPr>
        </p:nvSpPr>
        <p:spPr/>
        <p:txBody>
          <a:bodyPr/>
          <a:lstStyle/>
          <a:p>
            <a:fld id="{32E7FA57-5D0C-4520-AB3C-CFA06ABC34B3}" type="datetimeFigureOut">
              <a:rPr lang="en-US" smtClean="0"/>
              <a:t>8/27/2025</a:t>
            </a:fld>
            <a:endParaRPr lang="en-US"/>
          </a:p>
        </p:txBody>
      </p:sp>
      <p:sp>
        <p:nvSpPr>
          <p:cNvPr id="5" name="Footer Placeholder 4">
            <a:extLst>
              <a:ext uri="{FF2B5EF4-FFF2-40B4-BE49-F238E27FC236}">
                <a16:creationId xmlns:a16="http://schemas.microsoft.com/office/drawing/2014/main" id="{BD8BCB10-B983-7D86-58D9-719CAF0424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8A4670-0191-33C9-F2B1-3B62D1C544B0}"/>
              </a:ext>
            </a:extLst>
          </p:cNvPr>
          <p:cNvSpPr>
            <a:spLocks noGrp="1"/>
          </p:cNvSpPr>
          <p:nvPr>
            <p:ph type="sldNum" sz="quarter" idx="12"/>
          </p:nvPr>
        </p:nvSpPr>
        <p:spPr/>
        <p:txBody>
          <a:bodyPr/>
          <a:lstStyle/>
          <a:p>
            <a:fld id="{B7767A6D-8E09-4E22-B26C-E92C5190DF2D}" type="slidenum">
              <a:rPr lang="en-US" smtClean="0"/>
              <a:t>‹#›</a:t>
            </a:fld>
            <a:endParaRPr lang="en-US"/>
          </a:p>
        </p:txBody>
      </p:sp>
    </p:spTree>
    <p:extLst>
      <p:ext uri="{BB962C8B-B14F-4D97-AF65-F5344CB8AC3E}">
        <p14:creationId xmlns:p14="http://schemas.microsoft.com/office/powerpoint/2010/main" val="60682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22838-8AD2-5C67-8175-0E30CB1127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13178E-2BC8-3529-FE86-3F2CE22674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37CBD8-7639-F281-85E8-CD8B559A1463}"/>
              </a:ext>
            </a:extLst>
          </p:cNvPr>
          <p:cNvSpPr>
            <a:spLocks noGrp="1"/>
          </p:cNvSpPr>
          <p:nvPr>
            <p:ph type="dt" sz="half" idx="10"/>
          </p:nvPr>
        </p:nvSpPr>
        <p:spPr/>
        <p:txBody>
          <a:bodyPr/>
          <a:lstStyle/>
          <a:p>
            <a:fld id="{32E7FA57-5D0C-4520-AB3C-CFA06ABC34B3}" type="datetimeFigureOut">
              <a:rPr lang="en-US" smtClean="0"/>
              <a:t>8/27/2025</a:t>
            </a:fld>
            <a:endParaRPr lang="en-US"/>
          </a:p>
        </p:txBody>
      </p:sp>
      <p:sp>
        <p:nvSpPr>
          <p:cNvPr id="5" name="Footer Placeholder 4">
            <a:extLst>
              <a:ext uri="{FF2B5EF4-FFF2-40B4-BE49-F238E27FC236}">
                <a16:creationId xmlns:a16="http://schemas.microsoft.com/office/drawing/2014/main" id="{9BD9E87C-14ED-68EC-4531-1F0C975E97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854E13-5BA7-B35B-8FD2-5B25F1685570}"/>
              </a:ext>
            </a:extLst>
          </p:cNvPr>
          <p:cNvSpPr>
            <a:spLocks noGrp="1"/>
          </p:cNvSpPr>
          <p:nvPr>
            <p:ph type="sldNum" sz="quarter" idx="12"/>
          </p:nvPr>
        </p:nvSpPr>
        <p:spPr/>
        <p:txBody>
          <a:bodyPr/>
          <a:lstStyle/>
          <a:p>
            <a:fld id="{B7767A6D-8E09-4E22-B26C-E92C5190DF2D}" type="slidenum">
              <a:rPr lang="en-US" smtClean="0"/>
              <a:t>‹#›</a:t>
            </a:fld>
            <a:endParaRPr lang="en-US"/>
          </a:p>
        </p:txBody>
      </p:sp>
    </p:spTree>
    <p:extLst>
      <p:ext uri="{BB962C8B-B14F-4D97-AF65-F5344CB8AC3E}">
        <p14:creationId xmlns:p14="http://schemas.microsoft.com/office/powerpoint/2010/main" val="4191616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98735-5C50-C2E7-75B9-BA7A4FF198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0BE1DD-E58B-A4E1-2F4E-3973FEE0B1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67470F-5A23-5869-5DEC-B46314B67951}"/>
              </a:ext>
            </a:extLst>
          </p:cNvPr>
          <p:cNvSpPr>
            <a:spLocks noGrp="1"/>
          </p:cNvSpPr>
          <p:nvPr>
            <p:ph type="dt" sz="half" idx="10"/>
          </p:nvPr>
        </p:nvSpPr>
        <p:spPr/>
        <p:txBody>
          <a:bodyPr/>
          <a:lstStyle/>
          <a:p>
            <a:fld id="{32E7FA57-5D0C-4520-AB3C-CFA06ABC34B3}" type="datetimeFigureOut">
              <a:rPr lang="en-US" smtClean="0"/>
              <a:t>8/27/2025</a:t>
            </a:fld>
            <a:endParaRPr lang="en-US"/>
          </a:p>
        </p:txBody>
      </p:sp>
      <p:sp>
        <p:nvSpPr>
          <p:cNvPr id="5" name="Footer Placeholder 4">
            <a:extLst>
              <a:ext uri="{FF2B5EF4-FFF2-40B4-BE49-F238E27FC236}">
                <a16:creationId xmlns:a16="http://schemas.microsoft.com/office/drawing/2014/main" id="{C8FFA4E3-0CE6-372A-7781-D106BA999E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C5682A-FEA3-EE5C-6A91-DFB699AAD484}"/>
              </a:ext>
            </a:extLst>
          </p:cNvPr>
          <p:cNvSpPr>
            <a:spLocks noGrp="1"/>
          </p:cNvSpPr>
          <p:nvPr>
            <p:ph type="sldNum" sz="quarter" idx="12"/>
          </p:nvPr>
        </p:nvSpPr>
        <p:spPr/>
        <p:txBody>
          <a:bodyPr/>
          <a:lstStyle/>
          <a:p>
            <a:fld id="{B7767A6D-8E09-4E22-B26C-E92C5190DF2D}" type="slidenum">
              <a:rPr lang="en-US" smtClean="0"/>
              <a:t>‹#›</a:t>
            </a:fld>
            <a:endParaRPr lang="en-US"/>
          </a:p>
        </p:txBody>
      </p:sp>
    </p:spTree>
    <p:extLst>
      <p:ext uri="{BB962C8B-B14F-4D97-AF65-F5344CB8AC3E}">
        <p14:creationId xmlns:p14="http://schemas.microsoft.com/office/powerpoint/2010/main" val="1779522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F04D8-C20B-B885-0516-5A009969DB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A970B5-95A6-CF37-B6D2-1175657983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3E51BB-A2BE-616B-0116-A3DC0D7E60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0D90BF-1367-BC55-6504-30D76C27F9D5}"/>
              </a:ext>
            </a:extLst>
          </p:cNvPr>
          <p:cNvSpPr>
            <a:spLocks noGrp="1"/>
          </p:cNvSpPr>
          <p:nvPr>
            <p:ph type="dt" sz="half" idx="10"/>
          </p:nvPr>
        </p:nvSpPr>
        <p:spPr/>
        <p:txBody>
          <a:bodyPr/>
          <a:lstStyle/>
          <a:p>
            <a:fld id="{32E7FA57-5D0C-4520-AB3C-CFA06ABC34B3}" type="datetimeFigureOut">
              <a:rPr lang="en-US" smtClean="0"/>
              <a:t>8/27/2025</a:t>
            </a:fld>
            <a:endParaRPr lang="en-US"/>
          </a:p>
        </p:txBody>
      </p:sp>
      <p:sp>
        <p:nvSpPr>
          <p:cNvPr id="6" name="Footer Placeholder 5">
            <a:extLst>
              <a:ext uri="{FF2B5EF4-FFF2-40B4-BE49-F238E27FC236}">
                <a16:creationId xmlns:a16="http://schemas.microsoft.com/office/drawing/2014/main" id="{12BE743D-3A60-44E7-CB89-9800C00818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3309F1-32A8-3AB6-F581-389638E83F56}"/>
              </a:ext>
            </a:extLst>
          </p:cNvPr>
          <p:cNvSpPr>
            <a:spLocks noGrp="1"/>
          </p:cNvSpPr>
          <p:nvPr>
            <p:ph type="sldNum" sz="quarter" idx="12"/>
          </p:nvPr>
        </p:nvSpPr>
        <p:spPr/>
        <p:txBody>
          <a:bodyPr/>
          <a:lstStyle/>
          <a:p>
            <a:fld id="{B7767A6D-8E09-4E22-B26C-E92C5190DF2D}" type="slidenum">
              <a:rPr lang="en-US" smtClean="0"/>
              <a:t>‹#›</a:t>
            </a:fld>
            <a:endParaRPr lang="en-US"/>
          </a:p>
        </p:txBody>
      </p:sp>
    </p:spTree>
    <p:extLst>
      <p:ext uri="{BB962C8B-B14F-4D97-AF65-F5344CB8AC3E}">
        <p14:creationId xmlns:p14="http://schemas.microsoft.com/office/powerpoint/2010/main" val="156315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3185A-EFD6-A3FA-7F30-F7C646895A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0EB6B6-FC04-FF91-3F83-9ADD2444EF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B8C9A6-D459-0304-7F29-B943A41F21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8F5D58-7037-0445-6DF6-8A151256DF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948935-52A1-33A0-5E85-6ED2B85562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D9C493-DD5E-A359-1007-C16AEA924EAE}"/>
              </a:ext>
            </a:extLst>
          </p:cNvPr>
          <p:cNvSpPr>
            <a:spLocks noGrp="1"/>
          </p:cNvSpPr>
          <p:nvPr>
            <p:ph type="dt" sz="half" idx="10"/>
          </p:nvPr>
        </p:nvSpPr>
        <p:spPr/>
        <p:txBody>
          <a:bodyPr/>
          <a:lstStyle/>
          <a:p>
            <a:fld id="{32E7FA57-5D0C-4520-AB3C-CFA06ABC34B3}" type="datetimeFigureOut">
              <a:rPr lang="en-US" smtClean="0"/>
              <a:t>8/27/2025</a:t>
            </a:fld>
            <a:endParaRPr lang="en-US"/>
          </a:p>
        </p:txBody>
      </p:sp>
      <p:sp>
        <p:nvSpPr>
          <p:cNvPr id="8" name="Footer Placeholder 7">
            <a:extLst>
              <a:ext uri="{FF2B5EF4-FFF2-40B4-BE49-F238E27FC236}">
                <a16:creationId xmlns:a16="http://schemas.microsoft.com/office/drawing/2014/main" id="{5FAFD65B-536F-ABFD-71D2-1D4E326CDC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BCA5BA-FA32-0026-4133-9068BEE17797}"/>
              </a:ext>
            </a:extLst>
          </p:cNvPr>
          <p:cNvSpPr>
            <a:spLocks noGrp="1"/>
          </p:cNvSpPr>
          <p:nvPr>
            <p:ph type="sldNum" sz="quarter" idx="12"/>
          </p:nvPr>
        </p:nvSpPr>
        <p:spPr/>
        <p:txBody>
          <a:bodyPr/>
          <a:lstStyle/>
          <a:p>
            <a:fld id="{B7767A6D-8E09-4E22-B26C-E92C5190DF2D}" type="slidenum">
              <a:rPr lang="en-US" smtClean="0"/>
              <a:t>‹#›</a:t>
            </a:fld>
            <a:endParaRPr lang="en-US"/>
          </a:p>
        </p:txBody>
      </p:sp>
    </p:spTree>
    <p:extLst>
      <p:ext uri="{BB962C8B-B14F-4D97-AF65-F5344CB8AC3E}">
        <p14:creationId xmlns:p14="http://schemas.microsoft.com/office/powerpoint/2010/main" val="1060848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C8196-A774-197F-57AA-DB161F87AB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CC2A5E-10A5-3C5E-25AA-D4C9E8A62FC3}"/>
              </a:ext>
            </a:extLst>
          </p:cNvPr>
          <p:cNvSpPr>
            <a:spLocks noGrp="1"/>
          </p:cNvSpPr>
          <p:nvPr>
            <p:ph type="dt" sz="half" idx="10"/>
          </p:nvPr>
        </p:nvSpPr>
        <p:spPr/>
        <p:txBody>
          <a:bodyPr/>
          <a:lstStyle/>
          <a:p>
            <a:fld id="{32E7FA57-5D0C-4520-AB3C-CFA06ABC34B3}" type="datetimeFigureOut">
              <a:rPr lang="en-US" smtClean="0"/>
              <a:t>8/27/2025</a:t>
            </a:fld>
            <a:endParaRPr lang="en-US"/>
          </a:p>
        </p:txBody>
      </p:sp>
      <p:sp>
        <p:nvSpPr>
          <p:cNvPr id="4" name="Footer Placeholder 3">
            <a:extLst>
              <a:ext uri="{FF2B5EF4-FFF2-40B4-BE49-F238E27FC236}">
                <a16:creationId xmlns:a16="http://schemas.microsoft.com/office/drawing/2014/main" id="{F901ECA7-CD40-34CD-EAE9-174D417363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507058-CB7F-2FEC-D169-C0FBD4249689}"/>
              </a:ext>
            </a:extLst>
          </p:cNvPr>
          <p:cNvSpPr>
            <a:spLocks noGrp="1"/>
          </p:cNvSpPr>
          <p:nvPr>
            <p:ph type="sldNum" sz="quarter" idx="12"/>
          </p:nvPr>
        </p:nvSpPr>
        <p:spPr/>
        <p:txBody>
          <a:bodyPr/>
          <a:lstStyle/>
          <a:p>
            <a:fld id="{B7767A6D-8E09-4E22-B26C-E92C5190DF2D}" type="slidenum">
              <a:rPr lang="en-US" smtClean="0"/>
              <a:t>‹#›</a:t>
            </a:fld>
            <a:endParaRPr lang="en-US"/>
          </a:p>
        </p:txBody>
      </p:sp>
    </p:spTree>
    <p:extLst>
      <p:ext uri="{BB962C8B-B14F-4D97-AF65-F5344CB8AC3E}">
        <p14:creationId xmlns:p14="http://schemas.microsoft.com/office/powerpoint/2010/main" val="3957847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A2F9F7-39A5-9337-1F9B-7C4CADABF0DA}"/>
              </a:ext>
            </a:extLst>
          </p:cNvPr>
          <p:cNvSpPr>
            <a:spLocks noGrp="1"/>
          </p:cNvSpPr>
          <p:nvPr>
            <p:ph type="dt" sz="half" idx="10"/>
          </p:nvPr>
        </p:nvSpPr>
        <p:spPr/>
        <p:txBody>
          <a:bodyPr/>
          <a:lstStyle/>
          <a:p>
            <a:fld id="{32E7FA57-5D0C-4520-AB3C-CFA06ABC34B3}" type="datetimeFigureOut">
              <a:rPr lang="en-US" smtClean="0"/>
              <a:t>8/27/2025</a:t>
            </a:fld>
            <a:endParaRPr lang="en-US"/>
          </a:p>
        </p:txBody>
      </p:sp>
      <p:sp>
        <p:nvSpPr>
          <p:cNvPr id="3" name="Footer Placeholder 2">
            <a:extLst>
              <a:ext uri="{FF2B5EF4-FFF2-40B4-BE49-F238E27FC236}">
                <a16:creationId xmlns:a16="http://schemas.microsoft.com/office/drawing/2014/main" id="{50552583-5077-6FEE-0087-18EC16AD40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25A6D5-A125-AF81-D53A-445CB3B98A61}"/>
              </a:ext>
            </a:extLst>
          </p:cNvPr>
          <p:cNvSpPr>
            <a:spLocks noGrp="1"/>
          </p:cNvSpPr>
          <p:nvPr>
            <p:ph type="sldNum" sz="quarter" idx="12"/>
          </p:nvPr>
        </p:nvSpPr>
        <p:spPr/>
        <p:txBody>
          <a:bodyPr/>
          <a:lstStyle/>
          <a:p>
            <a:fld id="{B7767A6D-8E09-4E22-B26C-E92C5190DF2D}" type="slidenum">
              <a:rPr lang="en-US" smtClean="0"/>
              <a:t>‹#›</a:t>
            </a:fld>
            <a:endParaRPr lang="en-US"/>
          </a:p>
        </p:txBody>
      </p:sp>
    </p:spTree>
    <p:extLst>
      <p:ext uri="{BB962C8B-B14F-4D97-AF65-F5344CB8AC3E}">
        <p14:creationId xmlns:p14="http://schemas.microsoft.com/office/powerpoint/2010/main" val="2872078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1B311-AB48-883B-D2C6-0627C6C966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6DA379-D0FC-7D08-2D8F-51EEB7043A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780026-FBD7-46D2-3AAD-4F60D2F21A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48A3F2-663C-53A3-FA75-5965C9888781}"/>
              </a:ext>
            </a:extLst>
          </p:cNvPr>
          <p:cNvSpPr>
            <a:spLocks noGrp="1"/>
          </p:cNvSpPr>
          <p:nvPr>
            <p:ph type="dt" sz="half" idx="10"/>
          </p:nvPr>
        </p:nvSpPr>
        <p:spPr/>
        <p:txBody>
          <a:bodyPr/>
          <a:lstStyle/>
          <a:p>
            <a:fld id="{32E7FA57-5D0C-4520-AB3C-CFA06ABC34B3}" type="datetimeFigureOut">
              <a:rPr lang="en-US" smtClean="0"/>
              <a:t>8/27/2025</a:t>
            </a:fld>
            <a:endParaRPr lang="en-US"/>
          </a:p>
        </p:txBody>
      </p:sp>
      <p:sp>
        <p:nvSpPr>
          <p:cNvPr id="6" name="Footer Placeholder 5">
            <a:extLst>
              <a:ext uri="{FF2B5EF4-FFF2-40B4-BE49-F238E27FC236}">
                <a16:creationId xmlns:a16="http://schemas.microsoft.com/office/drawing/2014/main" id="{694F980F-4249-0DC8-109B-6082ABC957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CDC4F5-5F43-9B0B-D778-A2BB3C0D804F}"/>
              </a:ext>
            </a:extLst>
          </p:cNvPr>
          <p:cNvSpPr>
            <a:spLocks noGrp="1"/>
          </p:cNvSpPr>
          <p:nvPr>
            <p:ph type="sldNum" sz="quarter" idx="12"/>
          </p:nvPr>
        </p:nvSpPr>
        <p:spPr/>
        <p:txBody>
          <a:bodyPr/>
          <a:lstStyle/>
          <a:p>
            <a:fld id="{B7767A6D-8E09-4E22-B26C-E92C5190DF2D}" type="slidenum">
              <a:rPr lang="en-US" smtClean="0"/>
              <a:t>‹#›</a:t>
            </a:fld>
            <a:endParaRPr lang="en-US"/>
          </a:p>
        </p:txBody>
      </p:sp>
    </p:spTree>
    <p:extLst>
      <p:ext uri="{BB962C8B-B14F-4D97-AF65-F5344CB8AC3E}">
        <p14:creationId xmlns:p14="http://schemas.microsoft.com/office/powerpoint/2010/main" val="371613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C5CBF-25C9-950A-D951-3A8A6A0AAE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93874E-D93D-05E8-375E-86DBFFA80F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78F6BB-D5D0-AE2E-3E0E-AB5CDBBA42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DAE01F-4D27-4D5E-3197-DC4CE5B01DD3}"/>
              </a:ext>
            </a:extLst>
          </p:cNvPr>
          <p:cNvSpPr>
            <a:spLocks noGrp="1"/>
          </p:cNvSpPr>
          <p:nvPr>
            <p:ph type="dt" sz="half" idx="10"/>
          </p:nvPr>
        </p:nvSpPr>
        <p:spPr/>
        <p:txBody>
          <a:bodyPr/>
          <a:lstStyle/>
          <a:p>
            <a:fld id="{32E7FA57-5D0C-4520-AB3C-CFA06ABC34B3}" type="datetimeFigureOut">
              <a:rPr lang="en-US" smtClean="0"/>
              <a:t>8/27/2025</a:t>
            </a:fld>
            <a:endParaRPr lang="en-US"/>
          </a:p>
        </p:txBody>
      </p:sp>
      <p:sp>
        <p:nvSpPr>
          <p:cNvPr id="6" name="Footer Placeholder 5">
            <a:extLst>
              <a:ext uri="{FF2B5EF4-FFF2-40B4-BE49-F238E27FC236}">
                <a16:creationId xmlns:a16="http://schemas.microsoft.com/office/drawing/2014/main" id="{39D15991-4CAA-BAC9-1F37-86FB2776C1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C25712-F895-1404-9E57-4065C84086DC}"/>
              </a:ext>
            </a:extLst>
          </p:cNvPr>
          <p:cNvSpPr>
            <a:spLocks noGrp="1"/>
          </p:cNvSpPr>
          <p:nvPr>
            <p:ph type="sldNum" sz="quarter" idx="12"/>
          </p:nvPr>
        </p:nvSpPr>
        <p:spPr/>
        <p:txBody>
          <a:bodyPr/>
          <a:lstStyle/>
          <a:p>
            <a:fld id="{B7767A6D-8E09-4E22-B26C-E92C5190DF2D}" type="slidenum">
              <a:rPr lang="en-US" smtClean="0"/>
              <a:t>‹#›</a:t>
            </a:fld>
            <a:endParaRPr lang="en-US"/>
          </a:p>
        </p:txBody>
      </p:sp>
    </p:spTree>
    <p:extLst>
      <p:ext uri="{BB962C8B-B14F-4D97-AF65-F5344CB8AC3E}">
        <p14:creationId xmlns:p14="http://schemas.microsoft.com/office/powerpoint/2010/main" val="2488280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7C31D1-A2F5-018F-F8E0-D7AB00BE2D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FA402-8CDC-F2D1-5C30-2ADDF42903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454051-2D35-0750-0D05-3204CA9A8B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2E7FA57-5D0C-4520-AB3C-CFA06ABC34B3}" type="datetimeFigureOut">
              <a:rPr lang="en-US" smtClean="0"/>
              <a:t>8/27/2025</a:t>
            </a:fld>
            <a:endParaRPr lang="en-US"/>
          </a:p>
        </p:txBody>
      </p:sp>
      <p:sp>
        <p:nvSpPr>
          <p:cNvPr id="5" name="Footer Placeholder 4">
            <a:extLst>
              <a:ext uri="{FF2B5EF4-FFF2-40B4-BE49-F238E27FC236}">
                <a16:creationId xmlns:a16="http://schemas.microsoft.com/office/drawing/2014/main" id="{66543F31-0EEE-0289-4E27-25EF6A7B99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980D3D5-D326-E735-A79E-AA9547453B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7767A6D-8E09-4E22-B26C-E92C5190DF2D}" type="slidenum">
              <a:rPr lang="en-US" smtClean="0"/>
              <a:t>‹#›</a:t>
            </a:fld>
            <a:endParaRPr lang="en-US"/>
          </a:p>
        </p:txBody>
      </p:sp>
    </p:spTree>
    <p:extLst>
      <p:ext uri="{BB962C8B-B14F-4D97-AF65-F5344CB8AC3E}">
        <p14:creationId xmlns:p14="http://schemas.microsoft.com/office/powerpoint/2010/main" val="88543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hyperlink" Target="https://education.mdc.mo.gov/sites/default/files/2025-04/2C%20Life%20on%20the%20Rocks%20Xplor%20Article.pdf" TargetMode="Externa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education.mdc.mo.gov/sites/default/files/2025-04/2C%20Sea%20of%20Grass%20Xplor%20Article%20%281%29.pdf"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education.mdc.mo.gov/sites/default/files/2025-04/2C%20Pond%20Pad%20%20Xplor%20Article.pdf"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091315&amp;#32;xplor&amp;#32;road&amp;#32;trip-5">
            <a:extLst>
              <a:ext uri="{FF2B5EF4-FFF2-40B4-BE49-F238E27FC236}">
                <a16:creationId xmlns:a16="http://schemas.microsoft.com/office/drawing/2014/main" id="{C3904CFF-DD5B-4CC5-E239-9AEC045B0267}"/>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12375" y="0"/>
            <a:ext cx="12229129" cy="7091353"/>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C17D903-3FAE-0388-4F47-883814A00F4C}"/>
              </a:ext>
            </a:extLst>
          </p:cNvPr>
          <p:cNvSpPr/>
          <p:nvPr/>
        </p:nvSpPr>
        <p:spPr>
          <a:xfrm>
            <a:off x="-12375" y="5055073"/>
            <a:ext cx="12247596" cy="2036280"/>
          </a:xfrm>
          <a:custGeom>
            <a:avLst/>
            <a:gdLst>
              <a:gd name="connsiteX0" fmla="*/ 0 w 12247596"/>
              <a:gd name="connsiteY0" fmla="*/ 91440 h 1828800"/>
              <a:gd name="connsiteX1" fmla="*/ 0 w 12247596"/>
              <a:gd name="connsiteY1" fmla="*/ 91440 h 1828800"/>
              <a:gd name="connsiteX2" fmla="*/ 82296 w 12247596"/>
              <a:gd name="connsiteY2" fmla="*/ 82296 h 1828800"/>
              <a:gd name="connsiteX3" fmla="*/ 109728 w 12247596"/>
              <a:gd name="connsiteY3" fmla="*/ 73152 h 1828800"/>
              <a:gd name="connsiteX4" fmla="*/ 201168 w 12247596"/>
              <a:gd name="connsiteY4" fmla="*/ 54864 h 1828800"/>
              <a:gd name="connsiteX5" fmla="*/ 274320 w 12247596"/>
              <a:gd name="connsiteY5" fmla="*/ 36576 h 1828800"/>
              <a:gd name="connsiteX6" fmla="*/ 539496 w 12247596"/>
              <a:gd name="connsiteY6" fmla="*/ 27432 h 1828800"/>
              <a:gd name="connsiteX7" fmla="*/ 603504 w 12247596"/>
              <a:gd name="connsiteY7" fmla="*/ 18288 h 1828800"/>
              <a:gd name="connsiteX8" fmla="*/ 685800 w 12247596"/>
              <a:gd name="connsiteY8" fmla="*/ 0 h 1828800"/>
              <a:gd name="connsiteX9" fmla="*/ 1700784 w 12247596"/>
              <a:gd name="connsiteY9" fmla="*/ 27432 h 1828800"/>
              <a:gd name="connsiteX10" fmla="*/ 1737360 w 12247596"/>
              <a:gd name="connsiteY10" fmla="*/ 36576 h 1828800"/>
              <a:gd name="connsiteX11" fmla="*/ 1874520 w 12247596"/>
              <a:gd name="connsiteY11" fmla="*/ 64008 h 1828800"/>
              <a:gd name="connsiteX12" fmla="*/ 2221992 w 12247596"/>
              <a:gd name="connsiteY12" fmla="*/ 73152 h 1828800"/>
              <a:gd name="connsiteX13" fmla="*/ 2432304 w 12247596"/>
              <a:gd name="connsiteY13" fmla="*/ 109728 h 1828800"/>
              <a:gd name="connsiteX14" fmla="*/ 2523744 w 12247596"/>
              <a:gd name="connsiteY14" fmla="*/ 173736 h 1828800"/>
              <a:gd name="connsiteX15" fmla="*/ 2532888 w 12247596"/>
              <a:gd name="connsiteY15" fmla="*/ 146304 h 1828800"/>
              <a:gd name="connsiteX16" fmla="*/ 2478024 w 12247596"/>
              <a:gd name="connsiteY16" fmla="*/ 128016 h 1828800"/>
              <a:gd name="connsiteX17" fmla="*/ 2779776 w 12247596"/>
              <a:gd name="connsiteY17" fmla="*/ 155448 h 1828800"/>
              <a:gd name="connsiteX18" fmla="*/ 2907792 w 12247596"/>
              <a:gd name="connsiteY18" fmla="*/ 192024 h 1828800"/>
              <a:gd name="connsiteX19" fmla="*/ 3008376 w 12247596"/>
              <a:gd name="connsiteY19" fmla="*/ 210312 h 1828800"/>
              <a:gd name="connsiteX20" fmla="*/ 3291840 w 12247596"/>
              <a:gd name="connsiteY20" fmla="*/ 246888 h 1828800"/>
              <a:gd name="connsiteX21" fmla="*/ 3611880 w 12247596"/>
              <a:gd name="connsiteY21" fmla="*/ 320040 h 1828800"/>
              <a:gd name="connsiteX22" fmla="*/ 3913632 w 12247596"/>
              <a:gd name="connsiteY22" fmla="*/ 374904 h 1828800"/>
              <a:gd name="connsiteX23" fmla="*/ 4050792 w 12247596"/>
              <a:gd name="connsiteY23" fmla="*/ 411480 h 1828800"/>
              <a:gd name="connsiteX24" fmla="*/ 4078224 w 12247596"/>
              <a:gd name="connsiteY24" fmla="*/ 420624 h 1828800"/>
              <a:gd name="connsiteX25" fmla="*/ 4261104 w 12247596"/>
              <a:gd name="connsiteY25" fmla="*/ 429768 h 1828800"/>
              <a:gd name="connsiteX26" fmla="*/ 4361688 w 12247596"/>
              <a:gd name="connsiteY26" fmla="*/ 438912 h 1828800"/>
              <a:gd name="connsiteX27" fmla="*/ 4471416 w 12247596"/>
              <a:gd name="connsiteY27" fmla="*/ 466344 h 1828800"/>
              <a:gd name="connsiteX28" fmla="*/ 4535424 w 12247596"/>
              <a:gd name="connsiteY28" fmla="*/ 475488 h 1828800"/>
              <a:gd name="connsiteX29" fmla="*/ 4700016 w 12247596"/>
              <a:gd name="connsiteY29" fmla="*/ 493776 h 1828800"/>
              <a:gd name="connsiteX30" fmla="*/ 4800600 w 12247596"/>
              <a:gd name="connsiteY30" fmla="*/ 512064 h 1828800"/>
              <a:gd name="connsiteX31" fmla="*/ 4937760 w 12247596"/>
              <a:gd name="connsiteY31" fmla="*/ 521208 h 1828800"/>
              <a:gd name="connsiteX32" fmla="*/ 5047488 w 12247596"/>
              <a:gd name="connsiteY32" fmla="*/ 539496 h 1828800"/>
              <a:gd name="connsiteX33" fmla="*/ 5093208 w 12247596"/>
              <a:gd name="connsiteY33" fmla="*/ 548640 h 1828800"/>
              <a:gd name="connsiteX34" fmla="*/ 5148072 w 12247596"/>
              <a:gd name="connsiteY34" fmla="*/ 566928 h 1828800"/>
              <a:gd name="connsiteX35" fmla="*/ 5193792 w 12247596"/>
              <a:gd name="connsiteY35" fmla="*/ 576072 h 1828800"/>
              <a:gd name="connsiteX36" fmla="*/ 5239512 w 12247596"/>
              <a:gd name="connsiteY36" fmla="*/ 594360 h 1828800"/>
              <a:gd name="connsiteX37" fmla="*/ 5486400 w 12247596"/>
              <a:gd name="connsiteY37" fmla="*/ 621792 h 1828800"/>
              <a:gd name="connsiteX38" fmla="*/ 5586984 w 12247596"/>
              <a:gd name="connsiteY38" fmla="*/ 640080 h 1828800"/>
              <a:gd name="connsiteX39" fmla="*/ 5779008 w 12247596"/>
              <a:gd name="connsiteY39" fmla="*/ 658368 h 1828800"/>
              <a:gd name="connsiteX40" fmla="*/ 5833872 w 12247596"/>
              <a:gd name="connsiteY40" fmla="*/ 667512 h 1828800"/>
              <a:gd name="connsiteX41" fmla="*/ 5897880 w 12247596"/>
              <a:gd name="connsiteY41" fmla="*/ 676656 h 1828800"/>
              <a:gd name="connsiteX42" fmla="*/ 6089904 w 12247596"/>
              <a:gd name="connsiteY42" fmla="*/ 713232 h 1828800"/>
              <a:gd name="connsiteX43" fmla="*/ 6236208 w 12247596"/>
              <a:gd name="connsiteY43" fmla="*/ 722376 h 1828800"/>
              <a:gd name="connsiteX44" fmla="*/ 6327648 w 12247596"/>
              <a:gd name="connsiteY44" fmla="*/ 740664 h 1828800"/>
              <a:gd name="connsiteX45" fmla="*/ 6409944 w 12247596"/>
              <a:gd name="connsiteY45" fmla="*/ 758952 h 1828800"/>
              <a:gd name="connsiteX46" fmla="*/ 6519672 w 12247596"/>
              <a:gd name="connsiteY46" fmla="*/ 768096 h 1828800"/>
              <a:gd name="connsiteX47" fmla="*/ 6565392 w 12247596"/>
              <a:gd name="connsiteY47" fmla="*/ 777240 h 1828800"/>
              <a:gd name="connsiteX48" fmla="*/ 6647688 w 12247596"/>
              <a:gd name="connsiteY48" fmla="*/ 795528 h 1828800"/>
              <a:gd name="connsiteX49" fmla="*/ 6702552 w 12247596"/>
              <a:gd name="connsiteY49" fmla="*/ 804672 h 1828800"/>
              <a:gd name="connsiteX50" fmla="*/ 6739128 w 12247596"/>
              <a:gd name="connsiteY50" fmla="*/ 813816 h 1828800"/>
              <a:gd name="connsiteX51" fmla="*/ 6830568 w 12247596"/>
              <a:gd name="connsiteY51" fmla="*/ 822960 h 1828800"/>
              <a:gd name="connsiteX52" fmla="*/ 6949440 w 12247596"/>
              <a:gd name="connsiteY52" fmla="*/ 813816 h 1828800"/>
              <a:gd name="connsiteX53" fmla="*/ 6903720 w 12247596"/>
              <a:gd name="connsiteY53" fmla="*/ 786384 h 1828800"/>
              <a:gd name="connsiteX54" fmla="*/ 6757416 w 12247596"/>
              <a:gd name="connsiteY54" fmla="*/ 758952 h 1828800"/>
              <a:gd name="connsiteX55" fmla="*/ 6620256 w 12247596"/>
              <a:gd name="connsiteY55" fmla="*/ 740664 h 1828800"/>
              <a:gd name="connsiteX56" fmla="*/ 6830568 w 12247596"/>
              <a:gd name="connsiteY56" fmla="*/ 777240 h 1828800"/>
              <a:gd name="connsiteX57" fmla="*/ 6858000 w 12247596"/>
              <a:gd name="connsiteY57" fmla="*/ 786384 h 1828800"/>
              <a:gd name="connsiteX58" fmla="*/ 7251192 w 12247596"/>
              <a:gd name="connsiteY58" fmla="*/ 832104 h 1828800"/>
              <a:gd name="connsiteX59" fmla="*/ 7296912 w 12247596"/>
              <a:gd name="connsiteY59" fmla="*/ 841248 h 1828800"/>
              <a:gd name="connsiteX60" fmla="*/ 7360920 w 12247596"/>
              <a:gd name="connsiteY60" fmla="*/ 850392 h 1828800"/>
              <a:gd name="connsiteX61" fmla="*/ 7461504 w 12247596"/>
              <a:gd name="connsiteY61" fmla="*/ 877824 h 1828800"/>
              <a:gd name="connsiteX62" fmla="*/ 7534656 w 12247596"/>
              <a:gd name="connsiteY62" fmla="*/ 868680 h 1828800"/>
              <a:gd name="connsiteX63" fmla="*/ 7562088 w 12247596"/>
              <a:gd name="connsiteY63" fmla="*/ 859536 h 1828800"/>
              <a:gd name="connsiteX64" fmla="*/ 7754112 w 12247596"/>
              <a:gd name="connsiteY64" fmla="*/ 868680 h 1828800"/>
              <a:gd name="connsiteX65" fmla="*/ 7827264 w 12247596"/>
              <a:gd name="connsiteY65" fmla="*/ 886968 h 1828800"/>
              <a:gd name="connsiteX66" fmla="*/ 8065008 w 12247596"/>
              <a:gd name="connsiteY66" fmla="*/ 914400 h 1828800"/>
              <a:gd name="connsiteX67" fmla="*/ 8119872 w 12247596"/>
              <a:gd name="connsiteY67" fmla="*/ 932688 h 1828800"/>
              <a:gd name="connsiteX68" fmla="*/ 8385048 w 12247596"/>
              <a:gd name="connsiteY68" fmla="*/ 969264 h 1828800"/>
              <a:gd name="connsiteX69" fmla="*/ 8686800 w 12247596"/>
              <a:gd name="connsiteY69" fmla="*/ 1005840 h 1828800"/>
              <a:gd name="connsiteX70" fmla="*/ 9144000 w 12247596"/>
              <a:gd name="connsiteY70" fmla="*/ 1033272 h 1828800"/>
              <a:gd name="connsiteX71" fmla="*/ 9400032 w 12247596"/>
              <a:gd name="connsiteY71" fmla="*/ 1051560 h 1828800"/>
              <a:gd name="connsiteX72" fmla="*/ 9573768 w 12247596"/>
              <a:gd name="connsiteY72" fmla="*/ 1069848 h 1828800"/>
              <a:gd name="connsiteX73" fmla="*/ 9893808 w 12247596"/>
              <a:gd name="connsiteY73" fmla="*/ 1088136 h 1828800"/>
              <a:gd name="connsiteX74" fmla="*/ 10140696 w 12247596"/>
              <a:gd name="connsiteY74" fmla="*/ 1069848 h 1828800"/>
              <a:gd name="connsiteX75" fmla="*/ 10186416 w 12247596"/>
              <a:gd name="connsiteY75" fmla="*/ 1060704 h 1828800"/>
              <a:gd name="connsiteX76" fmla="*/ 10250424 w 12247596"/>
              <a:gd name="connsiteY76" fmla="*/ 1051560 h 1828800"/>
              <a:gd name="connsiteX77" fmla="*/ 10744200 w 12247596"/>
              <a:gd name="connsiteY77" fmla="*/ 1051560 h 1828800"/>
              <a:gd name="connsiteX78" fmla="*/ 10844784 w 12247596"/>
              <a:gd name="connsiteY78" fmla="*/ 1014984 h 1828800"/>
              <a:gd name="connsiteX79" fmla="*/ 10890504 w 12247596"/>
              <a:gd name="connsiteY79" fmla="*/ 987552 h 1828800"/>
              <a:gd name="connsiteX80" fmla="*/ 10954512 w 12247596"/>
              <a:gd name="connsiteY80" fmla="*/ 978408 h 1828800"/>
              <a:gd name="connsiteX81" fmla="*/ 11055096 w 12247596"/>
              <a:gd name="connsiteY81" fmla="*/ 987552 h 1828800"/>
              <a:gd name="connsiteX82" fmla="*/ 11137392 w 12247596"/>
              <a:gd name="connsiteY82" fmla="*/ 996696 h 1828800"/>
              <a:gd name="connsiteX83" fmla="*/ 11036808 w 12247596"/>
              <a:gd name="connsiteY83" fmla="*/ 1005840 h 1828800"/>
              <a:gd name="connsiteX84" fmla="*/ 11000232 w 12247596"/>
              <a:gd name="connsiteY84" fmla="*/ 1014984 h 1828800"/>
              <a:gd name="connsiteX85" fmla="*/ 10945368 w 12247596"/>
              <a:gd name="connsiteY85" fmla="*/ 1033272 h 1828800"/>
              <a:gd name="connsiteX86" fmla="*/ 10799064 w 12247596"/>
              <a:gd name="connsiteY86" fmla="*/ 1024128 h 1828800"/>
              <a:gd name="connsiteX87" fmla="*/ 10570464 w 12247596"/>
              <a:gd name="connsiteY87" fmla="*/ 987552 h 1828800"/>
              <a:gd name="connsiteX88" fmla="*/ 10469880 w 12247596"/>
              <a:gd name="connsiteY88" fmla="*/ 969264 h 1828800"/>
              <a:gd name="connsiteX89" fmla="*/ 10424160 w 12247596"/>
              <a:gd name="connsiteY89" fmla="*/ 1014984 h 1828800"/>
              <a:gd name="connsiteX90" fmla="*/ 10378440 w 12247596"/>
              <a:gd name="connsiteY90" fmla="*/ 1024128 h 1828800"/>
              <a:gd name="connsiteX91" fmla="*/ 10287000 w 12247596"/>
              <a:gd name="connsiteY91" fmla="*/ 1033272 h 1828800"/>
              <a:gd name="connsiteX92" fmla="*/ 9546336 w 12247596"/>
              <a:gd name="connsiteY92" fmla="*/ 1024128 h 1828800"/>
              <a:gd name="connsiteX93" fmla="*/ 9491472 w 12247596"/>
              <a:gd name="connsiteY93" fmla="*/ 1014984 h 1828800"/>
              <a:gd name="connsiteX94" fmla="*/ 9372600 w 12247596"/>
              <a:gd name="connsiteY94" fmla="*/ 1005840 h 1828800"/>
              <a:gd name="connsiteX95" fmla="*/ 9683496 w 12247596"/>
              <a:gd name="connsiteY95" fmla="*/ 996696 h 1828800"/>
              <a:gd name="connsiteX96" fmla="*/ 9976104 w 12247596"/>
              <a:gd name="connsiteY96" fmla="*/ 1014984 h 1828800"/>
              <a:gd name="connsiteX97" fmla="*/ 10451592 w 12247596"/>
              <a:gd name="connsiteY97" fmla="*/ 1033272 h 1828800"/>
              <a:gd name="connsiteX98" fmla="*/ 10826496 w 12247596"/>
              <a:gd name="connsiteY98" fmla="*/ 1024128 h 1828800"/>
              <a:gd name="connsiteX99" fmla="*/ 10954512 w 12247596"/>
              <a:gd name="connsiteY99" fmla="*/ 1014984 h 1828800"/>
              <a:gd name="connsiteX100" fmla="*/ 10991088 w 12247596"/>
              <a:gd name="connsiteY100" fmla="*/ 996696 h 1828800"/>
              <a:gd name="connsiteX101" fmla="*/ 11091672 w 12247596"/>
              <a:gd name="connsiteY101" fmla="*/ 987552 h 1828800"/>
              <a:gd name="connsiteX102" fmla="*/ 11137392 w 12247596"/>
              <a:gd name="connsiteY102" fmla="*/ 978408 h 1828800"/>
              <a:gd name="connsiteX103" fmla="*/ 11237976 w 12247596"/>
              <a:gd name="connsiteY103" fmla="*/ 950976 h 1828800"/>
              <a:gd name="connsiteX104" fmla="*/ 11338560 w 12247596"/>
              <a:gd name="connsiteY104" fmla="*/ 932688 h 1828800"/>
              <a:gd name="connsiteX105" fmla="*/ 11393424 w 12247596"/>
              <a:gd name="connsiteY105" fmla="*/ 914400 h 1828800"/>
              <a:gd name="connsiteX106" fmla="*/ 11594592 w 12247596"/>
              <a:gd name="connsiteY106" fmla="*/ 886968 h 1828800"/>
              <a:gd name="connsiteX107" fmla="*/ 11622024 w 12247596"/>
              <a:gd name="connsiteY107" fmla="*/ 868680 h 1828800"/>
              <a:gd name="connsiteX108" fmla="*/ 11759184 w 12247596"/>
              <a:gd name="connsiteY108" fmla="*/ 850392 h 1828800"/>
              <a:gd name="connsiteX109" fmla="*/ 11795760 w 12247596"/>
              <a:gd name="connsiteY109" fmla="*/ 841248 h 1828800"/>
              <a:gd name="connsiteX110" fmla="*/ 11823192 w 12247596"/>
              <a:gd name="connsiteY110" fmla="*/ 832104 h 1828800"/>
              <a:gd name="connsiteX111" fmla="*/ 11996928 w 12247596"/>
              <a:gd name="connsiteY111" fmla="*/ 795528 h 1828800"/>
              <a:gd name="connsiteX112" fmla="*/ 12033504 w 12247596"/>
              <a:gd name="connsiteY112" fmla="*/ 786384 h 1828800"/>
              <a:gd name="connsiteX113" fmla="*/ 12106656 w 12247596"/>
              <a:gd name="connsiteY113" fmla="*/ 758952 h 1828800"/>
              <a:gd name="connsiteX114" fmla="*/ 12225528 w 12247596"/>
              <a:gd name="connsiteY114" fmla="*/ 768096 h 1828800"/>
              <a:gd name="connsiteX115" fmla="*/ 12207240 w 12247596"/>
              <a:gd name="connsiteY115" fmla="*/ 1828800 h 1828800"/>
              <a:gd name="connsiteX116" fmla="*/ 0 w 12247596"/>
              <a:gd name="connsiteY116" fmla="*/ 1801368 h 1828800"/>
              <a:gd name="connsiteX117" fmla="*/ 0 w 12247596"/>
              <a:gd name="connsiteY117" fmla="*/ 914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247596" h="1828800">
                <a:moveTo>
                  <a:pt x="0" y="91440"/>
                </a:moveTo>
                <a:lnTo>
                  <a:pt x="0" y="91440"/>
                </a:lnTo>
                <a:cubicBezTo>
                  <a:pt x="27432" y="88392"/>
                  <a:pt x="55071" y="86834"/>
                  <a:pt x="82296" y="82296"/>
                </a:cubicBezTo>
                <a:cubicBezTo>
                  <a:pt x="91803" y="80711"/>
                  <a:pt x="100336" y="75319"/>
                  <a:pt x="109728" y="73152"/>
                </a:cubicBezTo>
                <a:cubicBezTo>
                  <a:pt x="140016" y="66163"/>
                  <a:pt x="171012" y="62403"/>
                  <a:pt x="201168" y="54864"/>
                </a:cubicBezTo>
                <a:cubicBezTo>
                  <a:pt x="225552" y="48768"/>
                  <a:pt x="249200" y="37442"/>
                  <a:pt x="274320" y="36576"/>
                </a:cubicBezTo>
                <a:lnTo>
                  <a:pt x="539496" y="27432"/>
                </a:lnTo>
                <a:cubicBezTo>
                  <a:pt x="560832" y="24384"/>
                  <a:pt x="582245" y="21831"/>
                  <a:pt x="603504" y="18288"/>
                </a:cubicBezTo>
                <a:cubicBezTo>
                  <a:pt x="638330" y="12484"/>
                  <a:pt x="652920" y="8220"/>
                  <a:pt x="685800" y="0"/>
                </a:cubicBezTo>
                <a:cubicBezTo>
                  <a:pt x="1077345" y="6636"/>
                  <a:pt x="1315904" y="6813"/>
                  <a:pt x="1700784" y="27432"/>
                </a:cubicBezTo>
                <a:cubicBezTo>
                  <a:pt x="1713333" y="28104"/>
                  <a:pt x="1725115" y="33750"/>
                  <a:pt x="1737360" y="36576"/>
                </a:cubicBezTo>
                <a:cubicBezTo>
                  <a:pt x="1751253" y="39782"/>
                  <a:pt x="1849009" y="62848"/>
                  <a:pt x="1874520" y="64008"/>
                </a:cubicBezTo>
                <a:cubicBezTo>
                  <a:pt x="1990265" y="69269"/>
                  <a:pt x="2106168" y="70104"/>
                  <a:pt x="2221992" y="73152"/>
                </a:cubicBezTo>
                <a:cubicBezTo>
                  <a:pt x="2275802" y="80839"/>
                  <a:pt x="2401376" y="97833"/>
                  <a:pt x="2432304" y="109728"/>
                </a:cubicBezTo>
                <a:cubicBezTo>
                  <a:pt x="2467030" y="123084"/>
                  <a:pt x="2493264" y="152400"/>
                  <a:pt x="2523744" y="173736"/>
                </a:cubicBezTo>
                <a:cubicBezTo>
                  <a:pt x="2526792" y="164592"/>
                  <a:pt x="2539704" y="153120"/>
                  <a:pt x="2532888" y="146304"/>
                </a:cubicBezTo>
                <a:cubicBezTo>
                  <a:pt x="2519257" y="132673"/>
                  <a:pt x="2458760" y="127303"/>
                  <a:pt x="2478024" y="128016"/>
                </a:cubicBezTo>
                <a:cubicBezTo>
                  <a:pt x="2578954" y="131754"/>
                  <a:pt x="2679192" y="146304"/>
                  <a:pt x="2779776" y="155448"/>
                </a:cubicBezTo>
                <a:cubicBezTo>
                  <a:pt x="2882827" y="176058"/>
                  <a:pt x="2756840" y="148895"/>
                  <a:pt x="2907792" y="192024"/>
                </a:cubicBezTo>
                <a:cubicBezTo>
                  <a:pt x="2927556" y="197671"/>
                  <a:pt x="2990833" y="207122"/>
                  <a:pt x="3008376" y="210312"/>
                </a:cubicBezTo>
                <a:cubicBezTo>
                  <a:pt x="3166242" y="239015"/>
                  <a:pt x="2864542" y="197584"/>
                  <a:pt x="3291840" y="246888"/>
                </a:cubicBezTo>
                <a:cubicBezTo>
                  <a:pt x="3380813" y="269131"/>
                  <a:pt x="3536659" y="309294"/>
                  <a:pt x="3611880" y="320040"/>
                </a:cubicBezTo>
                <a:cubicBezTo>
                  <a:pt x="3704582" y="333283"/>
                  <a:pt x="3846415" y="352498"/>
                  <a:pt x="3913632" y="374904"/>
                </a:cubicBezTo>
                <a:cubicBezTo>
                  <a:pt x="3984442" y="398507"/>
                  <a:pt x="3901943" y="371787"/>
                  <a:pt x="4050792" y="411480"/>
                </a:cubicBezTo>
                <a:cubicBezTo>
                  <a:pt x="4060105" y="413964"/>
                  <a:pt x="4068622" y="419789"/>
                  <a:pt x="4078224" y="420624"/>
                </a:cubicBezTo>
                <a:cubicBezTo>
                  <a:pt x="4139031" y="425912"/>
                  <a:pt x="4200194" y="425838"/>
                  <a:pt x="4261104" y="429768"/>
                </a:cubicBezTo>
                <a:cubicBezTo>
                  <a:pt x="4294700" y="431936"/>
                  <a:pt x="4328160" y="435864"/>
                  <a:pt x="4361688" y="438912"/>
                </a:cubicBezTo>
                <a:cubicBezTo>
                  <a:pt x="4398264" y="448056"/>
                  <a:pt x="4434093" y="461012"/>
                  <a:pt x="4471416" y="466344"/>
                </a:cubicBezTo>
                <a:cubicBezTo>
                  <a:pt x="4492752" y="469392"/>
                  <a:pt x="4514019" y="472970"/>
                  <a:pt x="4535424" y="475488"/>
                </a:cubicBezTo>
                <a:cubicBezTo>
                  <a:pt x="4604956" y="483668"/>
                  <a:pt x="4633659" y="483567"/>
                  <a:pt x="4700016" y="493776"/>
                </a:cubicBezTo>
                <a:cubicBezTo>
                  <a:pt x="4742524" y="500316"/>
                  <a:pt x="4755925" y="507809"/>
                  <a:pt x="4800600" y="512064"/>
                </a:cubicBezTo>
                <a:cubicBezTo>
                  <a:pt x="4846215" y="516408"/>
                  <a:pt x="4892040" y="518160"/>
                  <a:pt x="4937760" y="521208"/>
                </a:cubicBezTo>
                <a:lnTo>
                  <a:pt x="5047488" y="539496"/>
                </a:lnTo>
                <a:cubicBezTo>
                  <a:pt x="5062793" y="542197"/>
                  <a:pt x="5078214" y="544551"/>
                  <a:pt x="5093208" y="548640"/>
                </a:cubicBezTo>
                <a:cubicBezTo>
                  <a:pt x="5111806" y="553712"/>
                  <a:pt x="5129474" y="561856"/>
                  <a:pt x="5148072" y="566928"/>
                </a:cubicBezTo>
                <a:cubicBezTo>
                  <a:pt x="5163066" y="571017"/>
                  <a:pt x="5178906" y="571606"/>
                  <a:pt x="5193792" y="576072"/>
                </a:cubicBezTo>
                <a:cubicBezTo>
                  <a:pt x="5209514" y="580789"/>
                  <a:pt x="5223388" y="591289"/>
                  <a:pt x="5239512" y="594360"/>
                </a:cubicBezTo>
                <a:cubicBezTo>
                  <a:pt x="5337797" y="613081"/>
                  <a:pt x="5392647" y="610762"/>
                  <a:pt x="5486400" y="621792"/>
                </a:cubicBezTo>
                <a:cubicBezTo>
                  <a:pt x="5592890" y="634320"/>
                  <a:pt x="5492658" y="626605"/>
                  <a:pt x="5586984" y="640080"/>
                </a:cubicBezTo>
                <a:cubicBezTo>
                  <a:pt x="5677285" y="652980"/>
                  <a:pt x="5679638" y="647327"/>
                  <a:pt x="5779008" y="658368"/>
                </a:cubicBezTo>
                <a:cubicBezTo>
                  <a:pt x="5797435" y="660415"/>
                  <a:pt x="5815547" y="664693"/>
                  <a:pt x="5833872" y="667512"/>
                </a:cubicBezTo>
                <a:cubicBezTo>
                  <a:pt x="5855174" y="670789"/>
                  <a:pt x="5876675" y="672801"/>
                  <a:pt x="5897880" y="676656"/>
                </a:cubicBezTo>
                <a:cubicBezTo>
                  <a:pt x="5997284" y="694729"/>
                  <a:pt x="5872751" y="699660"/>
                  <a:pt x="6089904" y="713232"/>
                </a:cubicBezTo>
                <a:lnTo>
                  <a:pt x="6236208" y="722376"/>
                </a:lnTo>
                <a:lnTo>
                  <a:pt x="6327648" y="740664"/>
                </a:lnTo>
                <a:cubicBezTo>
                  <a:pt x="6355146" y="746453"/>
                  <a:pt x="6382125" y="754978"/>
                  <a:pt x="6409944" y="758952"/>
                </a:cubicBezTo>
                <a:cubicBezTo>
                  <a:pt x="6446278" y="764143"/>
                  <a:pt x="6483096" y="765048"/>
                  <a:pt x="6519672" y="768096"/>
                </a:cubicBezTo>
                <a:lnTo>
                  <a:pt x="6565392" y="777240"/>
                </a:lnTo>
                <a:cubicBezTo>
                  <a:pt x="6592869" y="783128"/>
                  <a:pt x="6620133" y="790017"/>
                  <a:pt x="6647688" y="795528"/>
                </a:cubicBezTo>
                <a:cubicBezTo>
                  <a:pt x="6665868" y="799164"/>
                  <a:pt x="6684372" y="801036"/>
                  <a:pt x="6702552" y="804672"/>
                </a:cubicBezTo>
                <a:cubicBezTo>
                  <a:pt x="6714875" y="807137"/>
                  <a:pt x="6726687" y="812039"/>
                  <a:pt x="6739128" y="813816"/>
                </a:cubicBezTo>
                <a:cubicBezTo>
                  <a:pt x="6769452" y="818148"/>
                  <a:pt x="6800088" y="819912"/>
                  <a:pt x="6830568" y="822960"/>
                </a:cubicBezTo>
                <a:cubicBezTo>
                  <a:pt x="6870192" y="819912"/>
                  <a:pt x="6913895" y="831589"/>
                  <a:pt x="6949440" y="813816"/>
                </a:cubicBezTo>
                <a:cubicBezTo>
                  <a:pt x="6965336" y="805868"/>
                  <a:pt x="6919900" y="793738"/>
                  <a:pt x="6903720" y="786384"/>
                </a:cubicBezTo>
                <a:cubicBezTo>
                  <a:pt x="6846041" y="760166"/>
                  <a:pt x="6826333" y="767222"/>
                  <a:pt x="6757416" y="758952"/>
                </a:cubicBezTo>
                <a:cubicBezTo>
                  <a:pt x="6711620" y="753456"/>
                  <a:pt x="6575509" y="729477"/>
                  <a:pt x="6620256" y="740664"/>
                </a:cubicBezTo>
                <a:cubicBezTo>
                  <a:pt x="6689288" y="757922"/>
                  <a:pt x="6763063" y="754738"/>
                  <a:pt x="6830568" y="777240"/>
                </a:cubicBezTo>
                <a:cubicBezTo>
                  <a:pt x="6839712" y="780288"/>
                  <a:pt x="6848568" y="784398"/>
                  <a:pt x="6858000" y="786384"/>
                </a:cubicBezTo>
                <a:cubicBezTo>
                  <a:pt x="7047036" y="826181"/>
                  <a:pt x="7018646" y="814878"/>
                  <a:pt x="7251192" y="832104"/>
                </a:cubicBezTo>
                <a:cubicBezTo>
                  <a:pt x="7266432" y="835152"/>
                  <a:pt x="7281582" y="838693"/>
                  <a:pt x="7296912" y="841248"/>
                </a:cubicBezTo>
                <a:cubicBezTo>
                  <a:pt x="7318171" y="844791"/>
                  <a:pt x="7339881" y="845717"/>
                  <a:pt x="7360920" y="850392"/>
                </a:cubicBezTo>
                <a:cubicBezTo>
                  <a:pt x="7394845" y="857931"/>
                  <a:pt x="7427976" y="868680"/>
                  <a:pt x="7461504" y="877824"/>
                </a:cubicBezTo>
                <a:cubicBezTo>
                  <a:pt x="7485888" y="874776"/>
                  <a:pt x="7510479" y="873076"/>
                  <a:pt x="7534656" y="868680"/>
                </a:cubicBezTo>
                <a:cubicBezTo>
                  <a:pt x="7544139" y="866956"/>
                  <a:pt x="7552449" y="859536"/>
                  <a:pt x="7562088" y="859536"/>
                </a:cubicBezTo>
                <a:cubicBezTo>
                  <a:pt x="7626169" y="859536"/>
                  <a:pt x="7690104" y="865632"/>
                  <a:pt x="7754112" y="868680"/>
                </a:cubicBezTo>
                <a:cubicBezTo>
                  <a:pt x="7778496" y="874776"/>
                  <a:pt x="7802397" y="883311"/>
                  <a:pt x="7827264" y="886968"/>
                </a:cubicBezTo>
                <a:cubicBezTo>
                  <a:pt x="7906189" y="898575"/>
                  <a:pt x="8065008" y="914400"/>
                  <a:pt x="8065008" y="914400"/>
                </a:cubicBezTo>
                <a:cubicBezTo>
                  <a:pt x="8083296" y="920496"/>
                  <a:pt x="8101107" y="928273"/>
                  <a:pt x="8119872" y="932688"/>
                </a:cubicBezTo>
                <a:cubicBezTo>
                  <a:pt x="8213008" y="954602"/>
                  <a:pt x="8286629" y="957334"/>
                  <a:pt x="8385048" y="969264"/>
                </a:cubicBezTo>
                <a:cubicBezTo>
                  <a:pt x="8536455" y="987616"/>
                  <a:pt x="8524800" y="991113"/>
                  <a:pt x="8686800" y="1005840"/>
                </a:cubicBezTo>
                <a:cubicBezTo>
                  <a:pt x="8909285" y="1026066"/>
                  <a:pt x="8926431" y="1024207"/>
                  <a:pt x="9144000" y="1033272"/>
                </a:cubicBezTo>
                <a:cubicBezTo>
                  <a:pt x="9362320" y="1057530"/>
                  <a:pt x="9034034" y="1022665"/>
                  <a:pt x="9400032" y="1051560"/>
                </a:cubicBezTo>
                <a:cubicBezTo>
                  <a:pt x="9458083" y="1056143"/>
                  <a:pt x="9515775" y="1064576"/>
                  <a:pt x="9573768" y="1069848"/>
                </a:cubicBezTo>
                <a:cubicBezTo>
                  <a:pt x="9679332" y="1079445"/>
                  <a:pt x="9788424" y="1083118"/>
                  <a:pt x="9893808" y="1088136"/>
                </a:cubicBezTo>
                <a:cubicBezTo>
                  <a:pt x="10052687" y="1065439"/>
                  <a:pt x="9838733" y="1094005"/>
                  <a:pt x="10140696" y="1069848"/>
                </a:cubicBezTo>
                <a:cubicBezTo>
                  <a:pt x="10156188" y="1068609"/>
                  <a:pt x="10171086" y="1063259"/>
                  <a:pt x="10186416" y="1060704"/>
                </a:cubicBezTo>
                <a:cubicBezTo>
                  <a:pt x="10207675" y="1057161"/>
                  <a:pt x="10229088" y="1054608"/>
                  <a:pt x="10250424" y="1051560"/>
                </a:cubicBezTo>
                <a:cubicBezTo>
                  <a:pt x="10447438" y="1059441"/>
                  <a:pt x="10541933" y="1068897"/>
                  <a:pt x="10744200" y="1051560"/>
                </a:cubicBezTo>
                <a:cubicBezTo>
                  <a:pt x="10754501" y="1050677"/>
                  <a:pt x="10832368" y="1021192"/>
                  <a:pt x="10844784" y="1014984"/>
                </a:cubicBezTo>
                <a:cubicBezTo>
                  <a:pt x="10860680" y="1007036"/>
                  <a:pt x="10873643" y="993172"/>
                  <a:pt x="10890504" y="987552"/>
                </a:cubicBezTo>
                <a:cubicBezTo>
                  <a:pt x="10910951" y="980736"/>
                  <a:pt x="10933176" y="981456"/>
                  <a:pt x="10954512" y="978408"/>
                </a:cubicBezTo>
                <a:lnTo>
                  <a:pt x="11055096" y="987552"/>
                </a:lnTo>
                <a:cubicBezTo>
                  <a:pt x="11082560" y="990298"/>
                  <a:pt x="11156909" y="977179"/>
                  <a:pt x="11137392" y="996696"/>
                </a:cubicBezTo>
                <a:cubicBezTo>
                  <a:pt x="11113586" y="1020502"/>
                  <a:pt x="11070336" y="1002792"/>
                  <a:pt x="11036808" y="1005840"/>
                </a:cubicBezTo>
                <a:cubicBezTo>
                  <a:pt x="11024616" y="1008888"/>
                  <a:pt x="11012269" y="1011373"/>
                  <a:pt x="11000232" y="1014984"/>
                </a:cubicBezTo>
                <a:cubicBezTo>
                  <a:pt x="10981768" y="1020523"/>
                  <a:pt x="10964625" y="1032397"/>
                  <a:pt x="10945368" y="1033272"/>
                </a:cubicBezTo>
                <a:cubicBezTo>
                  <a:pt x="10896555" y="1035491"/>
                  <a:pt x="10847832" y="1027176"/>
                  <a:pt x="10799064" y="1024128"/>
                </a:cubicBezTo>
                <a:lnTo>
                  <a:pt x="10570464" y="987552"/>
                </a:lnTo>
                <a:cubicBezTo>
                  <a:pt x="10483094" y="973900"/>
                  <a:pt x="10533733" y="985227"/>
                  <a:pt x="10469880" y="969264"/>
                </a:cubicBezTo>
                <a:cubicBezTo>
                  <a:pt x="10375585" y="1000696"/>
                  <a:pt x="10523029" y="944364"/>
                  <a:pt x="10424160" y="1014984"/>
                </a:cubicBezTo>
                <a:cubicBezTo>
                  <a:pt x="10411513" y="1024017"/>
                  <a:pt x="10393845" y="1022074"/>
                  <a:pt x="10378440" y="1024128"/>
                </a:cubicBezTo>
                <a:cubicBezTo>
                  <a:pt x="10348077" y="1028176"/>
                  <a:pt x="10317480" y="1030224"/>
                  <a:pt x="10287000" y="1033272"/>
                </a:cubicBezTo>
                <a:lnTo>
                  <a:pt x="9546336" y="1024128"/>
                </a:lnTo>
                <a:cubicBezTo>
                  <a:pt x="9527801" y="1023702"/>
                  <a:pt x="9509910" y="1016925"/>
                  <a:pt x="9491472" y="1014984"/>
                </a:cubicBezTo>
                <a:cubicBezTo>
                  <a:pt x="9451949" y="1010824"/>
                  <a:pt x="9412224" y="1008888"/>
                  <a:pt x="9372600" y="1005840"/>
                </a:cubicBezTo>
                <a:cubicBezTo>
                  <a:pt x="9476232" y="1002792"/>
                  <a:pt x="9579819" y="996696"/>
                  <a:pt x="9683496" y="996696"/>
                </a:cubicBezTo>
                <a:cubicBezTo>
                  <a:pt x="10375772" y="996696"/>
                  <a:pt x="9679847" y="1000171"/>
                  <a:pt x="9976104" y="1014984"/>
                </a:cubicBezTo>
                <a:cubicBezTo>
                  <a:pt x="10134519" y="1022905"/>
                  <a:pt x="10293096" y="1027176"/>
                  <a:pt x="10451592" y="1033272"/>
                </a:cubicBezTo>
                <a:lnTo>
                  <a:pt x="10826496" y="1024128"/>
                </a:lnTo>
                <a:cubicBezTo>
                  <a:pt x="10869248" y="1022573"/>
                  <a:pt x="10912313" y="1022017"/>
                  <a:pt x="10954512" y="1014984"/>
                </a:cubicBezTo>
                <a:cubicBezTo>
                  <a:pt x="10967958" y="1012743"/>
                  <a:pt x="10977722" y="999369"/>
                  <a:pt x="10991088" y="996696"/>
                </a:cubicBezTo>
                <a:cubicBezTo>
                  <a:pt x="11024100" y="990094"/>
                  <a:pt x="11058144" y="990600"/>
                  <a:pt x="11091672" y="987552"/>
                </a:cubicBezTo>
                <a:cubicBezTo>
                  <a:pt x="11106912" y="984504"/>
                  <a:pt x="11122314" y="982177"/>
                  <a:pt x="11137392" y="978408"/>
                </a:cubicBezTo>
                <a:cubicBezTo>
                  <a:pt x="11165243" y="971445"/>
                  <a:pt x="11207194" y="957132"/>
                  <a:pt x="11237976" y="950976"/>
                </a:cubicBezTo>
                <a:cubicBezTo>
                  <a:pt x="11271392" y="944293"/>
                  <a:pt x="11305388" y="940493"/>
                  <a:pt x="11338560" y="932688"/>
                </a:cubicBezTo>
                <a:cubicBezTo>
                  <a:pt x="11357325" y="928273"/>
                  <a:pt x="11374521" y="918181"/>
                  <a:pt x="11393424" y="914400"/>
                </a:cubicBezTo>
                <a:cubicBezTo>
                  <a:pt x="11429696" y="907146"/>
                  <a:pt x="11544838" y="893187"/>
                  <a:pt x="11594592" y="886968"/>
                </a:cubicBezTo>
                <a:cubicBezTo>
                  <a:pt x="11603736" y="880872"/>
                  <a:pt x="11611598" y="872155"/>
                  <a:pt x="11622024" y="868680"/>
                </a:cubicBezTo>
                <a:cubicBezTo>
                  <a:pt x="11642546" y="861839"/>
                  <a:pt x="11750116" y="851400"/>
                  <a:pt x="11759184" y="850392"/>
                </a:cubicBezTo>
                <a:cubicBezTo>
                  <a:pt x="11771376" y="847344"/>
                  <a:pt x="11783676" y="844700"/>
                  <a:pt x="11795760" y="841248"/>
                </a:cubicBezTo>
                <a:cubicBezTo>
                  <a:pt x="11805028" y="838600"/>
                  <a:pt x="11813767" y="834124"/>
                  <a:pt x="11823192" y="832104"/>
                </a:cubicBezTo>
                <a:cubicBezTo>
                  <a:pt x="12062426" y="780840"/>
                  <a:pt x="11806692" y="843087"/>
                  <a:pt x="11996928" y="795528"/>
                </a:cubicBezTo>
                <a:cubicBezTo>
                  <a:pt x="12009120" y="792480"/>
                  <a:pt x="12021836" y="791051"/>
                  <a:pt x="12033504" y="786384"/>
                </a:cubicBezTo>
                <a:cubicBezTo>
                  <a:pt x="12088173" y="764516"/>
                  <a:pt x="12063652" y="773287"/>
                  <a:pt x="12106656" y="758952"/>
                </a:cubicBezTo>
                <a:cubicBezTo>
                  <a:pt x="12237712" y="768313"/>
                  <a:pt x="12277453" y="768096"/>
                  <a:pt x="12225528" y="768096"/>
                </a:cubicBezTo>
                <a:lnTo>
                  <a:pt x="12207240" y="1828800"/>
                </a:lnTo>
                <a:lnTo>
                  <a:pt x="0" y="1801368"/>
                </a:lnTo>
                <a:lnTo>
                  <a:pt x="0" y="91440"/>
                </a:lnTo>
                <a:close/>
              </a:path>
            </a:pathLst>
          </a:custGeom>
          <a:solidFill>
            <a:schemeClr val="tx1"/>
          </a:solidFill>
          <a:ln>
            <a:solidFill>
              <a:srgbClr val="6A56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163B45AB-542D-D55F-0AD1-8080C208E06B}"/>
              </a:ext>
            </a:extLst>
          </p:cNvPr>
          <p:cNvSpPr/>
          <p:nvPr/>
        </p:nvSpPr>
        <p:spPr>
          <a:xfrm>
            <a:off x="-49129"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171450">
            <a:solidFill>
              <a:srgbClr val="D7E5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57FAD17-4775-0A99-6DB7-9764F2ADDFEE}"/>
              </a:ext>
            </a:extLst>
          </p:cNvPr>
          <p:cNvSpPr/>
          <p:nvPr/>
        </p:nvSpPr>
        <p:spPr>
          <a:xfrm>
            <a:off x="-36942"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76200">
            <a:solidFill>
              <a:srgbClr val="8CB1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Snipped 14">
            <a:extLst>
              <a:ext uri="{FF2B5EF4-FFF2-40B4-BE49-F238E27FC236}">
                <a16:creationId xmlns:a16="http://schemas.microsoft.com/office/drawing/2014/main" id="{5381EDB7-255A-A11B-8723-2FBFC9AAE225}"/>
              </a:ext>
            </a:extLst>
          </p:cNvPr>
          <p:cNvSpPr/>
          <p:nvPr/>
        </p:nvSpPr>
        <p:spPr>
          <a:xfrm rot="16200000">
            <a:off x="9479942" y="2764820"/>
            <a:ext cx="739718" cy="4758306"/>
          </a:xfrm>
          <a:prstGeom prst="snip2Same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8" name="TextBox 17">
            <a:extLst>
              <a:ext uri="{FF2B5EF4-FFF2-40B4-BE49-F238E27FC236}">
                <a16:creationId xmlns:a16="http://schemas.microsoft.com/office/drawing/2014/main" id="{E0B5F4BA-32CC-A69E-DA12-17F1BD4F5991}"/>
              </a:ext>
            </a:extLst>
          </p:cNvPr>
          <p:cNvSpPr txBox="1"/>
          <p:nvPr/>
        </p:nvSpPr>
        <p:spPr>
          <a:xfrm>
            <a:off x="2039112" y="4889384"/>
            <a:ext cx="10189829" cy="523220"/>
          </a:xfrm>
          <a:prstGeom prst="rect">
            <a:avLst/>
          </a:prstGeom>
          <a:noFill/>
        </p:spPr>
        <p:txBody>
          <a:bodyPr wrap="square">
            <a:spAutoFit/>
          </a:bodyPr>
          <a:lstStyle/>
          <a:p>
            <a:pPr algn="r"/>
            <a:r>
              <a:rPr lang="en-US" sz="2800" b="1">
                <a:latin typeface="Bitter" pitchFamily="2" charset="0"/>
              </a:rPr>
              <a:t>2C: Habitat is Where It’s At!</a:t>
            </a:r>
          </a:p>
        </p:txBody>
      </p:sp>
      <p:sp>
        <p:nvSpPr>
          <p:cNvPr id="20" name="TextBox 19">
            <a:extLst>
              <a:ext uri="{FF2B5EF4-FFF2-40B4-BE49-F238E27FC236}">
                <a16:creationId xmlns:a16="http://schemas.microsoft.com/office/drawing/2014/main" id="{FEF4676A-92AF-D137-1882-7F38A2645591}"/>
              </a:ext>
            </a:extLst>
          </p:cNvPr>
          <p:cNvSpPr txBox="1"/>
          <p:nvPr/>
        </p:nvSpPr>
        <p:spPr>
          <a:xfrm>
            <a:off x="6108472" y="479488"/>
            <a:ext cx="7042638" cy="1323439"/>
          </a:xfrm>
          <a:prstGeom prst="rect">
            <a:avLst/>
          </a:prstGeom>
          <a:noFill/>
        </p:spPr>
        <p:txBody>
          <a:bodyPr wrap="square">
            <a:spAutoFit/>
          </a:bodyPr>
          <a:lstStyle/>
          <a:p>
            <a:pPr algn="ctr"/>
            <a:r>
              <a:rPr lang="en-US" sz="8000" b="1">
                <a:solidFill>
                  <a:schemeClr val="bg1"/>
                </a:solidFill>
                <a:latin typeface="Bitter SemiBold" pitchFamily="2" charset="0"/>
                <a:cs typeface="Times New Roman" panose="02020603050405020304" pitchFamily="18" charset="0"/>
              </a:rPr>
              <a:t>MISSOURI</a:t>
            </a:r>
          </a:p>
        </p:txBody>
      </p:sp>
      <p:sp>
        <p:nvSpPr>
          <p:cNvPr id="22" name="TextBox 21">
            <a:extLst>
              <a:ext uri="{FF2B5EF4-FFF2-40B4-BE49-F238E27FC236}">
                <a16:creationId xmlns:a16="http://schemas.microsoft.com/office/drawing/2014/main" id="{AF3A31F5-4265-C4B6-A0B1-BDD28EAF5417}"/>
              </a:ext>
            </a:extLst>
          </p:cNvPr>
          <p:cNvSpPr txBox="1"/>
          <p:nvPr/>
        </p:nvSpPr>
        <p:spPr>
          <a:xfrm>
            <a:off x="7196292" y="-6316"/>
            <a:ext cx="5020462" cy="707886"/>
          </a:xfrm>
          <a:prstGeom prst="rect">
            <a:avLst/>
          </a:prstGeom>
          <a:noFill/>
        </p:spPr>
        <p:txBody>
          <a:bodyPr wrap="square">
            <a:spAutoFit/>
          </a:bodyPr>
          <a:lstStyle/>
          <a:p>
            <a:pPr algn="r"/>
            <a:r>
              <a:rPr lang="en-US" sz="4000">
                <a:solidFill>
                  <a:schemeClr val="bg1"/>
                </a:solidFill>
                <a:latin typeface="Montserrat Medium" pitchFamily="2" charset="0"/>
              </a:rPr>
              <a:t>Life and Land in</a:t>
            </a:r>
          </a:p>
        </p:txBody>
      </p:sp>
      <p:pic>
        <p:nvPicPr>
          <p:cNvPr id="24" name="Picture 23" descr="Logo, company name&#10;&#10;AI-generated content may be incorrect.">
            <a:extLst>
              <a:ext uri="{FF2B5EF4-FFF2-40B4-BE49-F238E27FC236}">
                <a16:creationId xmlns:a16="http://schemas.microsoft.com/office/drawing/2014/main" id="{99E8171B-1648-8C98-9D6F-D8E4D864AB1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417" y="5210150"/>
            <a:ext cx="2183569" cy="1698332"/>
          </a:xfrm>
          <a:prstGeom prst="rect">
            <a:avLst/>
          </a:prstGeom>
        </p:spPr>
      </p:pic>
    </p:spTree>
    <p:extLst>
      <p:ext uri="{BB962C8B-B14F-4D97-AF65-F5344CB8AC3E}">
        <p14:creationId xmlns:p14="http://schemas.microsoft.com/office/powerpoint/2010/main" val="210417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12CFE-18FF-9456-A376-29BDD6DBD24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D21BD00-C9CF-8EE0-A406-148D00656F1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553E331-CA6D-FF10-3FC0-BCABC4D66734}"/>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10</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650071F4-78E7-3A23-AD44-68844AE69B83}"/>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2C Habitat is Where It’s At: Explore</a:t>
            </a:r>
          </a:p>
        </p:txBody>
      </p:sp>
      <p:sp>
        <p:nvSpPr>
          <p:cNvPr id="6" name="Rectangle: Rounded Corners 5">
            <a:extLst>
              <a:ext uri="{FF2B5EF4-FFF2-40B4-BE49-F238E27FC236}">
                <a16:creationId xmlns:a16="http://schemas.microsoft.com/office/drawing/2014/main" id="{8DA09F72-FFF8-3E0A-6931-B67CC98F5F9F}"/>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CCBD96A-459B-A9BB-8A36-814B4C909BA7}"/>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2C</a:t>
            </a:r>
            <a:endParaRPr lang="en-US" sz="2000"/>
          </a:p>
        </p:txBody>
      </p:sp>
      <p:sp>
        <p:nvSpPr>
          <p:cNvPr id="11" name="TextBox 10">
            <a:extLst>
              <a:ext uri="{FF2B5EF4-FFF2-40B4-BE49-F238E27FC236}">
                <a16:creationId xmlns:a16="http://schemas.microsoft.com/office/drawing/2014/main" id="{6B748498-98B0-E8BF-209E-73DDE2B845B1}"/>
              </a:ext>
            </a:extLst>
          </p:cNvPr>
          <p:cNvSpPr txBox="1"/>
          <p:nvPr/>
        </p:nvSpPr>
        <p:spPr>
          <a:xfrm>
            <a:off x="85344" y="1954108"/>
            <a:ext cx="6901546" cy="2308324"/>
          </a:xfrm>
          <a:prstGeom prst="rect">
            <a:avLst/>
          </a:prstGeom>
          <a:noFill/>
        </p:spPr>
        <p:txBody>
          <a:bodyPr wrap="square">
            <a:spAutoFit/>
          </a:bodyPr>
          <a:lstStyle/>
          <a:p>
            <a:pPr algn="ctr"/>
            <a:r>
              <a:rPr lang="en-US" sz="4800">
                <a:latin typeface="Avenir Next LT Pro" panose="020B0504020202020204" pitchFamily="34" charset="0"/>
              </a:rPr>
              <a:t>What kinds of living things did you find in your schoolyard?</a:t>
            </a:r>
          </a:p>
        </p:txBody>
      </p:sp>
      <p:pic>
        <p:nvPicPr>
          <p:cNvPr id="5122" name="Picture 2" descr="Cottontail&amp;#95;Rabbit&amp;#95;0598">
            <a:extLst>
              <a:ext uri="{FF2B5EF4-FFF2-40B4-BE49-F238E27FC236}">
                <a16:creationId xmlns:a16="http://schemas.microsoft.com/office/drawing/2014/main" id="{2A29D7E0-29DD-7117-01E4-F9AD2ABFF6D5}"/>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7238852" y="0"/>
            <a:ext cx="4953148" cy="621654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998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53965-7E13-E4BE-6759-8070D952648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70D301A-E5C7-1B32-17BF-CDE53597CC2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89BB86A-A55A-A2B6-65B8-D26517C09FD7}"/>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11</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755B06A0-C58C-6612-CA47-EC811E8C095A}"/>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2C Habitat is Where It’s At: Explore</a:t>
            </a:r>
          </a:p>
        </p:txBody>
      </p:sp>
      <p:sp>
        <p:nvSpPr>
          <p:cNvPr id="6" name="Rectangle: Rounded Corners 5">
            <a:extLst>
              <a:ext uri="{FF2B5EF4-FFF2-40B4-BE49-F238E27FC236}">
                <a16:creationId xmlns:a16="http://schemas.microsoft.com/office/drawing/2014/main" id="{2BD0FED3-8346-F2EA-BCBB-4769E5C75611}"/>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D88D3BB-DAD3-0D2C-867E-C8F118343F98}"/>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2C</a:t>
            </a:r>
            <a:endParaRPr lang="en-US" sz="2000"/>
          </a:p>
        </p:txBody>
      </p:sp>
      <p:sp>
        <p:nvSpPr>
          <p:cNvPr id="11" name="TextBox 10">
            <a:extLst>
              <a:ext uri="{FF2B5EF4-FFF2-40B4-BE49-F238E27FC236}">
                <a16:creationId xmlns:a16="http://schemas.microsoft.com/office/drawing/2014/main" id="{37010EED-F3A5-4E1F-2D2A-CAC76A537A60}"/>
              </a:ext>
            </a:extLst>
          </p:cNvPr>
          <p:cNvSpPr txBox="1"/>
          <p:nvPr/>
        </p:nvSpPr>
        <p:spPr>
          <a:xfrm>
            <a:off x="5026035" y="1954107"/>
            <a:ext cx="6429254" cy="2308324"/>
          </a:xfrm>
          <a:prstGeom prst="rect">
            <a:avLst/>
          </a:prstGeom>
          <a:noFill/>
        </p:spPr>
        <p:txBody>
          <a:bodyPr wrap="square">
            <a:spAutoFit/>
          </a:bodyPr>
          <a:lstStyle/>
          <a:p>
            <a:pPr algn="ctr"/>
            <a:r>
              <a:rPr lang="en-US" sz="4800">
                <a:latin typeface="Avenir Next LT Pro" panose="020B0504020202020204" pitchFamily="34" charset="0"/>
              </a:rPr>
              <a:t>Where are living things found in your neighborhood?</a:t>
            </a:r>
          </a:p>
        </p:txBody>
      </p:sp>
      <p:pic>
        <p:nvPicPr>
          <p:cNvPr id="6146" name="Picture 2" descr="Dickcissel&amp;#95;0262">
            <a:extLst>
              <a:ext uri="{FF2B5EF4-FFF2-40B4-BE49-F238E27FC236}">
                <a16:creationId xmlns:a16="http://schemas.microsoft.com/office/drawing/2014/main" id="{8390D1AE-58A3-CCD9-215E-ABD4E1A3D813}"/>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0" y="0"/>
            <a:ext cx="4665320" cy="621653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136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437F3-D192-9C7C-1194-F4B2D54FEDC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80BBDCF-35FD-070D-FEFD-30DF8F9255E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EFE2CEB-BD58-FD49-8D9C-8FDFF0AAA79C}"/>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12</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D2DE78DC-9490-A961-B2DA-1D3F506836F5}"/>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2C Habitat is Where It’s At: Explore</a:t>
            </a:r>
          </a:p>
        </p:txBody>
      </p:sp>
      <p:sp>
        <p:nvSpPr>
          <p:cNvPr id="6" name="Rectangle: Rounded Corners 5">
            <a:extLst>
              <a:ext uri="{FF2B5EF4-FFF2-40B4-BE49-F238E27FC236}">
                <a16:creationId xmlns:a16="http://schemas.microsoft.com/office/drawing/2014/main" id="{51147A79-9C1D-D0AF-3CD3-0FF3059CAAF3}"/>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B20FE14-5233-4FCA-220D-629D23C00DAE}"/>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2C</a:t>
            </a:r>
            <a:endParaRPr lang="en-US" sz="2000"/>
          </a:p>
        </p:txBody>
      </p:sp>
      <p:sp>
        <p:nvSpPr>
          <p:cNvPr id="11" name="TextBox 10">
            <a:extLst>
              <a:ext uri="{FF2B5EF4-FFF2-40B4-BE49-F238E27FC236}">
                <a16:creationId xmlns:a16="http://schemas.microsoft.com/office/drawing/2014/main" id="{C8111779-DF7D-24D5-1F29-817EA3CD1E17}"/>
              </a:ext>
            </a:extLst>
          </p:cNvPr>
          <p:cNvSpPr txBox="1"/>
          <p:nvPr/>
        </p:nvSpPr>
        <p:spPr>
          <a:xfrm>
            <a:off x="210563" y="1754601"/>
            <a:ext cx="6429254" cy="3046988"/>
          </a:xfrm>
          <a:prstGeom prst="rect">
            <a:avLst/>
          </a:prstGeom>
          <a:noFill/>
        </p:spPr>
        <p:txBody>
          <a:bodyPr wrap="square">
            <a:spAutoFit/>
          </a:bodyPr>
          <a:lstStyle/>
          <a:p>
            <a:pPr algn="ctr"/>
            <a:r>
              <a:rPr lang="en-US" sz="4800">
                <a:latin typeface="Avenir Next LT Pro" panose="020B0504020202020204" pitchFamily="34" charset="0"/>
              </a:rPr>
              <a:t>Where can you find plants and animals between your school and home?</a:t>
            </a:r>
          </a:p>
        </p:txBody>
      </p:sp>
      <p:pic>
        <p:nvPicPr>
          <p:cNvPr id="7170" name="Picture 2" descr="Green&amp;#95;Frog&amp;#95;0001">
            <a:extLst>
              <a:ext uri="{FF2B5EF4-FFF2-40B4-BE49-F238E27FC236}">
                <a16:creationId xmlns:a16="http://schemas.microsoft.com/office/drawing/2014/main" id="{C995DE4C-B868-F73B-A1B8-ADD624CD744A}"/>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6870861" y="0"/>
            <a:ext cx="5321139"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896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681C8-876C-713E-55C7-1FB2816EF66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757028D-0F09-D06D-98C0-23C43D31653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CBA45D2-7B3F-30B4-A01D-EE1B22BBDED0}"/>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13</a:t>
            </a:r>
            <a:endParaRPr lang="en-US" dirty="0">
              <a:solidFill>
                <a:schemeClr val="bg1"/>
              </a:solidFill>
            </a:endParaRPr>
          </a:p>
        </p:txBody>
      </p:sp>
      <p:sp>
        <p:nvSpPr>
          <p:cNvPr id="5" name="TextBox 4">
            <a:extLst>
              <a:ext uri="{FF2B5EF4-FFF2-40B4-BE49-F238E27FC236}">
                <a16:creationId xmlns:a16="http://schemas.microsoft.com/office/drawing/2014/main" id="{D105F269-AAB4-F627-9599-C83780DB7519}"/>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2C Habitat is Where It’s At: Explore</a:t>
            </a:r>
          </a:p>
        </p:txBody>
      </p:sp>
      <p:sp>
        <p:nvSpPr>
          <p:cNvPr id="6" name="Rectangle: Rounded Corners 5">
            <a:extLst>
              <a:ext uri="{FF2B5EF4-FFF2-40B4-BE49-F238E27FC236}">
                <a16:creationId xmlns:a16="http://schemas.microsoft.com/office/drawing/2014/main" id="{8E3A1535-EC26-7846-01F7-E16AB45E001E}"/>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A620CF-A56A-A049-43E5-A7C572BF2ACE}"/>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2C</a:t>
            </a:r>
            <a:endParaRPr lang="en-US" sz="2000"/>
          </a:p>
        </p:txBody>
      </p:sp>
      <p:sp>
        <p:nvSpPr>
          <p:cNvPr id="11" name="TextBox 10">
            <a:extLst>
              <a:ext uri="{FF2B5EF4-FFF2-40B4-BE49-F238E27FC236}">
                <a16:creationId xmlns:a16="http://schemas.microsoft.com/office/drawing/2014/main" id="{BE87C117-CAE5-BC7C-F22A-B3132CFB9329}"/>
              </a:ext>
            </a:extLst>
          </p:cNvPr>
          <p:cNvSpPr txBox="1"/>
          <p:nvPr/>
        </p:nvSpPr>
        <p:spPr>
          <a:xfrm>
            <a:off x="588439" y="-55025"/>
            <a:ext cx="11101153" cy="6001643"/>
          </a:xfrm>
          <a:prstGeom prst="rect">
            <a:avLst/>
          </a:prstGeom>
          <a:noFill/>
        </p:spPr>
        <p:txBody>
          <a:bodyPr wrap="square" lIns="91440" tIns="45720" rIns="91440" bIns="45720" anchor="t">
            <a:spAutoFit/>
          </a:bodyPr>
          <a:lstStyle/>
          <a:p>
            <a:pPr algn="ctr"/>
            <a:r>
              <a:rPr lang="en-US" sz="4800" dirty="0">
                <a:latin typeface="Avenir Next LT Pro"/>
              </a:rPr>
              <a:t>Predict what you might find in your neighborhood or backyard. </a:t>
            </a:r>
            <a:endParaRPr lang="en-US"/>
          </a:p>
          <a:p>
            <a:pPr algn="ctr"/>
            <a:endParaRPr lang="en-US" sz="4800">
              <a:latin typeface="Avenir Next LT Pro"/>
            </a:endParaRPr>
          </a:p>
          <a:p>
            <a:pPr algn="ctr"/>
            <a:r>
              <a:rPr lang="en-US" sz="4800" dirty="0">
                <a:latin typeface="Avenir Next LT Pro"/>
              </a:rPr>
              <a:t>List and draw 10 living things in your neighborhood or backyard tonight. </a:t>
            </a:r>
            <a:endParaRPr lang="en-US" dirty="0">
              <a:latin typeface="Aptos" panose="02110004020202020204"/>
            </a:endParaRPr>
          </a:p>
          <a:p>
            <a:pPr algn="ctr"/>
            <a:endParaRPr lang="en-US" sz="4800">
              <a:latin typeface="Avenir Next LT Pro"/>
            </a:endParaRPr>
          </a:p>
          <a:p>
            <a:pPr algn="ctr"/>
            <a:r>
              <a:rPr lang="en-US" sz="4800" dirty="0">
                <a:latin typeface="Avenir Next LT Pro"/>
              </a:rPr>
              <a:t>Bring your drawings to school tomorrow.</a:t>
            </a:r>
            <a:endParaRPr lang="en-US"/>
          </a:p>
        </p:txBody>
      </p:sp>
    </p:spTree>
    <p:extLst>
      <p:ext uri="{BB962C8B-B14F-4D97-AF65-F5344CB8AC3E}">
        <p14:creationId xmlns:p14="http://schemas.microsoft.com/office/powerpoint/2010/main" val="3392616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65D51-81E5-AF5B-6FFD-4E40F0AA8BD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BE0D4D2-3AF2-B0BF-4A62-FDFC138D2F3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6DF3728-AC5A-75E4-AC1C-020D79C24D0C}"/>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14</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A53CC54F-78D8-FD5E-9EEF-B05F25CA4B50}"/>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2C Habitat is Where It’s At: Explore</a:t>
            </a:r>
          </a:p>
        </p:txBody>
      </p:sp>
      <p:sp>
        <p:nvSpPr>
          <p:cNvPr id="6" name="Rectangle: Rounded Corners 5">
            <a:extLst>
              <a:ext uri="{FF2B5EF4-FFF2-40B4-BE49-F238E27FC236}">
                <a16:creationId xmlns:a16="http://schemas.microsoft.com/office/drawing/2014/main" id="{82BF374D-69C3-5120-CF3C-1DA71FBC82B6}"/>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08E09FB-D843-54D6-AAEF-DBF910420828}"/>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2C</a:t>
            </a:r>
            <a:endParaRPr lang="en-US" sz="2000"/>
          </a:p>
        </p:txBody>
      </p:sp>
      <p:sp>
        <p:nvSpPr>
          <p:cNvPr id="11" name="TextBox 10">
            <a:extLst>
              <a:ext uri="{FF2B5EF4-FFF2-40B4-BE49-F238E27FC236}">
                <a16:creationId xmlns:a16="http://schemas.microsoft.com/office/drawing/2014/main" id="{F920A744-32A2-1D5D-818A-9D9B250D1661}"/>
              </a:ext>
            </a:extLst>
          </p:cNvPr>
          <p:cNvSpPr txBox="1"/>
          <p:nvPr/>
        </p:nvSpPr>
        <p:spPr>
          <a:xfrm>
            <a:off x="5861587" y="2332104"/>
            <a:ext cx="5420872" cy="1569660"/>
          </a:xfrm>
          <a:prstGeom prst="rect">
            <a:avLst/>
          </a:prstGeom>
          <a:noFill/>
        </p:spPr>
        <p:txBody>
          <a:bodyPr wrap="square">
            <a:spAutoFit/>
          </a:bodyPr>
          <a:lstStyle/>
          <a:p>
            <a:pPr algn="ctr"/>
            <a:r>
              <a:rPr lang="en-US" sz="4800">
                <a:latin typeface="Avenir Next LT Pro" panose="020B0504020202020204" pitchFamily="34" charset="0"/>
              </a:rPr>
              <a:t>Add </a:t>
            </a:r>
            <a:r>
              <a:rPr lang="en-US" sz="4800" b="1">
                <a:latin typeface="Avenir Next LT Pro" panose="020B0504020202020204" pitchFamily="34" charset="0"/>
              </a:rPr>
              <a:t>observations</a:t>
            </a:r>
            <a:r>
              <a:rPr lang="en-US" sz="4800">
                <a:latin typeface="Avenir Next LT Pro" panose="020B0504020202020204" pitchFamily="34" charset="0"/>
              </a:rPr>
              <a:t>!</a:t>
            </a:r>
          </a:p>
        </p:txBody>
      </p:sp>
      <p:pic>
        <p:nvPicPr>
          <p:cNvPr id="7" name="Picture 6" descr="Chart, box and whisker chart&#10;&#10;AI-generated content may be incorrect.">
            <a:extLst>
              <a:ext uri="{FF2B5EF4-FFF2-40B4-BE49-F238E27FC236}">
                <a16:creationId xmlns:a16="http://schemas.microsoft.com/office/drawing/2014/main" id="{453C6DFC-41A1-8731-5BDF-3F267E73C88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69174"/>
            <a:ext cx="4710176" cy="6095521"/>
          </a:xfrm>
          <a:prstGeom prst="rect">
            <a:avLst/>
          </a:prstGeom>
          <a:ln>
            <a:solidFill>
              <a:schemeClr val="tx1"/>
            </a:solidFill>
          </a:ln>
        </p:spPr>
      </p:pic>
      <p:pic>
        <p:nvPicPr>
          <p:cNvPr id="8" name="Picture 7" descr="A picture containing text, silhouette&#10;&#10;AI-generated content may be incorrect.">
            <a:extLst>
              <a:ext uri="{FF2B5EF4-FFF2-40B4-BE49-F238E27FC236}">
                <a16:creationId xmlns:a16="http://schemas.microsoft.com/office/drawing/2014/main" id="{F1076E66-C9FB-8A48-2F8F-1E4725984C2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34626" y="88324"/>
            <a:ext cx="950409" cy="1293930"/>
          </a:xfrm>
          <a:prstGeom prst="rect">
            <a:avLst/>
          </a:prstGeom>
        </p:spPr>
      </p:pic>
    </p:spTree>
    <p:extLst>
      <p:ext uri="{BB962C8B-B14F-4D97-AF65-F5344CB8AC3E}">
        <p14:creationId xmlns:p14="http://schemas.microsoft.com/office/powerpoint/2010/main" val="2740752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CE40B-3EFB-FBC1-8844-B86EDC4C555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FAAEC9A-ABDA-D94F-162D-BE3CA99BABF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A758A64-0C1C-DB78-E1BE-3E1CAC99E1B8}"/>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15</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DEB1B098-0709-94AD-B8E4-171A5ADD3D8A}"/>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2C Habitat is Where It’s At: Explain</a:t>
            </a:r>
          </a:p>
        </p:txBody>
      </p:sp>
      <p:sp>
        <p:nvSpPr>
          <p:cNvPr id="6" name="Rectangle: Rounded Corners 5">
            <a:extLst>
              <a:ext uri="{FF2B5EF4-FFF2-40B4-BE49-F238E27FC236}">
                <a16:creationId xmlns:a16="http://schemas.microsoft.com/office/drawing/2014/main" id="{5E173C88-2B65-D42B-AF83-040C1EBFC3C9}"/>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42DB2AA-4757-C965-9EC4-B80BBA557986}"/>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2C</a:t>
            </a:r>
            <a:endParaRPr lang="en-US" sz="2000"/>
          </a:p>
        </p:txBody>
      </p:sp>
      <p:sp>
        <p:nvSpPr>
          <p:cNvPr id="11" name="TextBox 10">
            <a:extLst>
              <a:ext uri="{FF2B5EF4-FFF2-40B4-BE49-F238E27FC236}">
                <a16:creationId xmlns:a16="http://schemas.microsoft.com/office/drawing/2014/main" id="{4B6C6132-B7E5-1B50-C1DB-2FC0CFA124C2}"/>
              </a:ext>
            </a:extLst>
          </p:cNvPr>
          <p:cNvSpPr txBox="1"/>
          <p:nvPr/>
        </p:nvSpPr>
        <p:spPr>
          <a:xfrm>
            <a:off x="6935724" y="1258945"/>
            <a:ext cx="5075936" cy="3785652"/>
          </a:xfrm>
          <a:prstGeom prst="rect">
            <a:avLst/>
          </a:prstGeom>
          <a:noFill/>
        </p:spPr>
        <p:txBody>
          <a:bodyPr wrap="square">
            <a:spAutoFit/>
          </a:bodyPr>
          <a:lstStyle/>
          <a:p>
            <a:pPr algn="ctr"/>
            <a:r>
              <a:rPr lang="en-US" sz="4000" b="1">
                <a:latin typeface="Avenir Next LT Pro" panose="020B0504020202020204" pitchFamily="34" charset="0"/>
              </a:rPr>
              <a:t>Label</a:t>
            </a:r>
            <a:r>
              <a:rPr lang="en-US" sz="4000">
                <a:latin typeface="Avenir Next LT Pro" panose="020B0504020202020204" pitchFamily="34" charset="0"/>
              </a:rPr>
              <a:t> each drawing as a plant or animal by writing “A” for animal or “P” for plant next to your drawing.</a:t>
            </a:r>
          </a:p>
        </p:txBody>
      </p:sp>
      <p:pic>
        <p:nvPicPr>
          <p:cNvPr id="3" name="Picture 2" descr="Chart, box and whisker chart&#10;&#10;AI-generated content may be incorrect.">
            <a:extLst>
              <a:ext uri="{FF2B5EF4-FFF2-40B4-BE49-F238E27FC236}">
                <a16:creationId xmlns:a16="http://schemas.microsoft.com/office/drawing/2014/main" id="{189C3E72-ECCF-0147-90F0-27D25A9D4EE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510534" y="968782"/>
            <a:ext cx="3339846" cy="4322153"/>
          </a:xfrm>
          <a:prstGeom prst="rect">
            <a:avLst/>
          </a:prstGeom>
          <a:ln>
            <a:solidFill>
              <a:schemeClr val="tx1"/>
            </a:solidFill>
          </a:ln>
        </p:spPr>
      </p:pic>
      <p:pic>
        <p:nvPicPr>
          <p:cNvPr id="10" name="Picture 9" descr="Chart, diagram&#10;&#10;AI-generated content may be incorrect.">
            <a:extLst>
              <a:ext uri="{FF2B5EF4-FFF2-40B4-BE49-F238E27FC236}">
                <a16:creationId xmlns:a16="http://schemas.microsoft.com/office/drawing/2014/main" id="{2DE4B677-937A-98AC-7552-8DBBA438D61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5344" y="968782"/>
            <a:ext cx="3339846" cy="4322153"/>
          </a:xfrm>
          <a:prstGeom prst="rect">
            <a:avLst/>
          </a:prstGeom>
          <a:ln>
            <a:solidFill>
              <a:schemeClr val="tx1"/>
            </a:solidFill>
          </a:ln>
        </p:spPr>
      </p:pic>
    </p:spTree>
    <p:extLst>
      <p:ext uri="{BB962C8B-B14F-4D97-AF65-F5344CB8AC3E}">
        <p14:creationId xmlns:p14="http://schemas.microsoft.com/office/powerpoint/2010/main" val="1644980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80819-4CE2-EC70-AFBB-B669F015CD2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ED2B46D-F92C-72AC-90D6-8723676CA73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7D28DB8-A406-0C19-F0AD-6C6D2DC4D143}"/>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16</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AC50FD82-1F95-3E1A-7318-9355A31B2AEE}"/>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2C Habitat is Where It’s At: Explain</a:t>
            </a:r>
          </a:p>
        </p:txBody>
      </p:sp>
      <p:sp>
        <p:nvSpPr>
          <p:cNvPr id="6" name="Rectangle: Rounded Corners 5">
            <a:extLst>
              <a:ext uri="{FF2B5EF4-FFF2-40B4-BE49-F238E27FC236}">
                <a16:creationId xmlns:a16="http://schemas.microsoft.com/office/drawing/2014/main" id="{3A22C32E-1689-FCA9-9AD0-1F2906000D35}"/>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34389A4-51DA-B0DE-26EC-96FBCD7AFBFC}"/>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2C</a:t>
            </a:r>
            <a:endParaRPr lang="en-US" sz="2000"/>
          </a:p>
        </p:txBody>
      </p:sp>
      <p:sp>
        <p:nvSpPr>
          <p:cNvPr id="11" name="TextBox 10">
            <a:extLst>
              <a:ext uri="{FF2B5EF4-FFF2-40B4-BE49-F238E27FC236}">
                <a16:creationId xmlns:a16="http://schemas.microsoft.com/office/drawing/2014/main" id="{150AA62D-A4A8-0352-2A3C-7BA597B332DF}"/>
              </a:ext>
            </a:extLst>
          </p:cNvPr>
          <p:cNvSpPr txBox="1"/>
          <p:nvPr/>
        </p:nvSpPr>
        <p:spPr>
          <a:xfrm>
            <a:off x="2081939" y="2100476"/>
            <a:ext cx="8028122" cy="2308324"/>
          </a:xfrm>
          <a:prstGeom prst="rect">
            <a:avLst/>
          </a:prstGeom>
          <a:noFill/>
        </p:spPr>
        <p:txBody>
          <a:bodyPr wrap="square">
            <a:spAutoFit/>
          </a:bodyPr>
          <a:lstStyle/>
          <a:p>
            <a:pPr algn="ctr"/>
            <a:r>
              <a:rPr lang="en-US" sz="4800">
                <a:latin typeface="Avenir Next LT Pro" panose="020B0504020202020204" pitchFamily="34" charset="0"/>
              </a:rPr>
              <a:t>Which area had the higher number of plants and animals? Why?</a:t>
            </a:r>
          </a:p>
        </p:txBody>
      </p:sp>
    </p:spTree>
    <p:extLst>
      <p:ext uri="{BB962C8B-B14F-4D97-AF65-F5344CB8AC3E}">
        <p14:creationId xmlns:p14="http://schemas.microsoft.com/office/powerpoint/2010/main" val="1145194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434DA-844A-9830-A7BB-D791E0F7A5D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7F3398C-BA70-54CA-8B9B-98371BDD3C3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8768554-2134-8DC8-90D8-C3E8E14F8D48}"/>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17</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80FC604D-4C82-8A14-7B76-45BC9841DED8}"/>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2C Habitat is Where It’s At: Explain</a:t>
            </a:r>
          </a:p>
        </p:txBody>
      </p:sp>
      <p:sp>
        <p:nvSpPr>
          <p:cNvPr id="6" name="Rectangle: Rounded Corners 5">
            <a:extLst>
              <a:ext uri="{FF2B5EF4-FFF2-40B4-BE49-F238E27FC236}">
                <a16:creationId xmlns:a16="http://schemas.microsoft.com/office/drawing/2014/main" id="{1C1230CC-6BD9-CAF0-C6B5-142A9F38D114}"/>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1774329-0823-E154-A346-3374C6F93990}"/>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2C</a:t>
            </a:r>
            <a:endParaRPr lang="en-US" sz="2000"/>
          </a:p>
        </p:txBody>
      </p:sp>
      <p:pic>
        <p:nvPicPr>
          <p:cNvPr id="7" name="Picture 6" descr="Text&#10;&#10;AI-generated content may be incorrect.">
            <a:extLst>
              <a:ext uri="{FF2B5EF4-FFF2-40B4-BE49-F238E27FC236}">
                <a16:creationId xmlns:a16="http://schemas.microsoft.com/office/drawing/2014/main" id="{E4EE694C-7ABB-CB35-CEA7-019BFF3B01C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3" y="55043"/>
            <a:ext cx="4732987" cy="6125042"/>
          </a:xfrm>
          <a:prstGeom prst="rect">
            <a:avLst/>
          </a:prstGeom>
          <a:ln>
            <a:solidFill>
              <a:schemeClr val="tx1"/>
            </a:solidFill>
          </a:ln>
        </p:spPr>
      </p:pic>
      <p:sp>
        <p:nvSpPr>
          <p:cNvPr id="8" name="TextBox 7">
            <a:extLst>
              <a:ext uri="{FF2B5EF4-FFF2-40B4-BE49-F238E27FC236}">
                <a16:creationId xmlns:a16="http://schemas.microsoft.com/office/drawing/2014/main" id="{1CBAD893-4A97-A9FC-276D-2EB2FA251B61}"/>
              </a:ext>
            </a:extLst>
          </p:cNvPr>
          <p:cNvSpPr txBox="1"/>
          <p:nvPr/>
        </p:nvSpPr>
        <p:spPr>
          <a:xfrm>
            <a:off x="3892153" y="309724"/>
            <a:ext cx="6341364" cy="830997"/>
          </a:xfrm>
          <a:prstGeom prst="rect">
            <a:avLst/>
          </a:prstGeom>
          <a:noFill/>
        </p:spPr>
        <p:txBody>
          <a:bodyPr wrap="square">
            <a:spAutoFit/>
          </a:bodyPr>
          <a:lstStyle/>
          <a:p>
            <a:pPr algn="ctr"/>
            <a:r>
              <a:rPr lang="en-US" sz="4800">
                <a:solidFill>
                  <a:schemeClr val="accent2"/>
                </a:solidFill>
                <a:latin typeface="Shadows Into Light Two" panose="02000506000000020004" pitchFamily="2" charset="0"/>
              </a:rPr>
              <a:t>Healthy Habitats</a:t>
            </a:r>
          </a:p>
        </p:txBody>
      </p:sp>
      <p:pic>
        <p:nvPicPr>
          <p:cNvPr id="10" name="Picture 9" descr="A picture containing text&#10;&#10;AI-generated content may be incorrect.">
            <a:extLst>
              <a:ext uri="{FF2B5EF4-FFF2-40B4-BE49-F238E27FC236}">
                <a16:creationId xmlns:a16="http://schemas.microsoft.com/office/drawing/2014/main" id="{913478CD-CD6C-72B9-EF81-7F5D4D40FFFC}"/>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0896599" y="122275"/>
            <a:ext cx="1194816" cy="1205896"/>
          </a:xfrm>
          <a:prstGeom prst="rect">
            <a:avLst/>
          </a:prstGeom>
        </p:spPr>
      </p:pic>
      <p:sp>
        <p:nvSpPr>
          <p:cNvPr id="3" name="TextBox 2">
            <a:extLst>
              <a:ext uri="{FF2B5EF4-FFF2-40B4-BE49-F238E27FC236}">
                <a16:creationId xmlns:a16="http://schemas.microsoft.com/office/drawing/2014/main" id="{9F0E76D8-65F0-7E7E-83A6-D46B36093BA5}"/>
              </a:ext>
            </a:extLst>
          </p:cNvPr>
          <p:cNvSpPr txBox="1"/>
          <p:nvPr/>
        </p:nvSpPr>
        <p:spPr>
          <a:xfrm>
            <a:off x="4955026" y="1582852"/>
            <a:ext cx="7051548" cy="4031873"/>
          </a:xfrm>
          <a:prstGeom prst="rect">
            <a:avLst/>
          </a:prstGeom>
          <a:noFill/>
        </p:spPr>
        <p:txBody>
          <a:bodyPr wrap="square" lIns="91440" tIns="45720" rIns="91440" bIns="45720" anchor="t">
            <a:spAutoFit/>
          </a:bodyPr>
          <a:lstStyle/>
          <a:p>
            <a:r>
              <a:rPr lang="en-US" sz="3200" b="1" dirty="0">
                <a:latin typeface="Avenir Next LT Pro"/>
              </a:rPr>
              <a:t>Habitats</a:t>
            </a:r>
            <a:r>
              <a:rPr lang="en-US" sz="3200" dirty="0">
                <a:latin typeface="Avenir Next LT Pro"/>
              </a:rPr>
              <a:t> are places where plants and animals live and grow, so it is their home. A habitat also offers food, water, shelter, and space for that living thing to reproduce and grow. </a:t>
            </a:r>
            <a:r>
              <a:rPr lang="en-US" sz="3200" i="1" dirty="0">
                <a:latin typeface="Avenir Next LT Pro"/>
              </a:rPr>
              <a:t>What are some of the nonliving things you found in the habitat you studied?</a:t>
            </a:r>
          </a:p>
        </p:txBody>
      </p:sp>
    </p:spTree>
    <p:extLst>
      <p:ext uri="{BB962C8B-B14F-4D97-AF65-F5344CB8AC3E}">
        <p14:creationId xmlns:p14="http://schemas.microsoft.com/office/powerpoint/2010/main" val="3358439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39DD2-C97A-3EDE-8FB2-9DF55E9329D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B08AAE8-0B71-8360-E851-AAA1FAEB6AF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7CB2E29-2139-D2C2-5F40-E73B89FE0248}"/>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18</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657786A2-93F5-D0D8-9724-61844ED0E461}"/>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2C Habitat is Where It’s At: Explain</a:t>
            </a:r>
          </a:p>
        </p:txBody>
      </p:sp>
      <p:sp>
        <p:nvSpPr>
          <p:cNvPr id="6" name="Rectangle: Rounded Corners 5">
            <a:extLst>
              <a:ext uri="{FF2B5EF4-FFF2-40B4-BE49-F238E27FC236}">
                <a16:creationId xmlns:a16="http://schemas.microsoft.com/office/drawing/2014/main" id="{5972BADF-CEE7-DFC4-336E-4367CD6D4CF6}"/>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4A6B501-5DA3-0D48-4AE8-116B0ECC67DD}"/>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2C</a:t>
            </a:r>
            <a:endParaRPr lang="en-US" sz="2000"/>
          </a:p>
        </p:txBody>
      </p:sp>
      <p:pic>
        <p:nvPicPr>
          <p:cNvPr id="7" name="Picture 6" descr="Text&#10;&#10;AI-generated content may be incorrect.">
            <a:extLst>
              <a:ext uri="{FF2B5EF4-FFF2-40B4-BE49-F238E27FC236}">
                <a16:creationId xmlns:a16="http://schemas.microsoft.com/office/drawing/2014/main" id="{95857D60-1B34-7DEF-DE0B-C3319BADF65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3" y="55043"/>
            <a:ext cx="4732987" cy="6125042"/>
          </a:xfrm>
          <a:prstGeom prst="rect">
            <a:avLst/>
          </a:prstGeom>
          <a:ln>
            <a:solidFill>
              <a:schemeClr val="tx1"/>
            </a:solidFill>
          </a:ln>
        </p:spPr>
      </p:pic>
      <p:sp>
        <p:nvSpPr>
          <p:cNvPr id="8" name="TextBox 7">
            <a:extLst>
              <a:ext uri="{FF2B5EF4-FFF2-40B4-BE49-F238E27FC236}">
                <a16:creationId xmlns:a16="http://schemas.microsoft.com/office/drawing/2014/main" id="{4CB495BF-7EFA-B942-50C2-DD5747426985}"/>
              </a:ext>
            </a:extLst>
          </p:cNvPr>
          <p:cNvSpPr txBox="1"/>
          <p:nvPr/>
        </p:nvSpPr>
        <p:spPr>
          <a:xfrm>
            <a:off x="3892153" y="309724"/>
            <a:ext cx="6341364" cy="830997"/>
          </a:xfrm>
          <a:prstGeom prst="rect">
            <a:avLst/>
          </a:prstGeom>
          <a:noFill/>
        </p:spPr>
        <p:txBody>
          <a:bodyPr wrap="square">
            <a:spAutoFit/>
          </a:bodyPr>
          <a:lstStyle/>
          <a:p>
            <a:pPr algn="ctr"/>
            <a:r>
              <a:rPr lang="en-US" sz="4800">
                <a:solidFill>
                  <a:schemeClr val="accent2"/>
                </a:solidFill>
                <a:latin typeface="Shadows Into Light Two" panose="02000506000000020004" pitchFamily="2" charset="0"/>
              </a:rPr>
              <a:t>Healthy Habitats</a:t>
            </a:r>
          </a:p>
        </p:txBody>
      </p:sp>
      <p:pic>
        <p:nvPicPr>
          <p:cNvPr id="10" name="Picture 9" descr="A picture containing text&#10;&#10;AI-generated content may be incorrect.">
            <a:extLst>
              <a:ext uri="{FF2B5EF4-FFF2-40B4-BE49-F238E27FC236}">
                <a16:creationId xmlns:a16="http://schemas.microsoft.com/office/drawing/2014/main" id="{C5E37523-A2B4-06DF-90B7-6723DD863B05}"/>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0896599" y="122275"/>
            <a:ext cx="1194816" cy="1205896"/>
          </a:xfrm>
          <a:prstGeom prst="rect">
            <a:avLst/>
          </a:prstGeom>
        </p:spPr>
      </p:pic>
      <p:sp>
        <p:nvSpPr>
          <p:cNvPr id="3" name="TextBox 2">
            <a:extLst>
              <a:ext uri="{FF2B5EF4-FFF2-40B4-BE49-F238E27FC236}">
                <a16:creationId xmlns:a16="http://schemas.microsoft.com/office/drawing/2014/main" id="{F025CAB8-64C2-86CA-38BC-94B23FC8009E}"/>
              </a:ext>
            </a:extLst>
          </p:cNvPr>
          <p:cNvSpPr txBox="1"/>
          <p:nvPr/>
        </p:nvSpPr>
        <p:spPr>
          <a:xfrm>
            <a:off x="4955026" y="1582852"/>
            <a:ext cx="7051548" cy="3046988"/>
          </a:xfrm>
          <a:prstGeom prst="rect">
            <a:avLst/>
          </a:prstGeom>
          <a:noFill/>
        </p:spPr>
        <p:txBody>
          <a:bodyPr wrap="square" lIns="91440" tIns="45720" rIns="91440" bIns="45720" anchor="t">
            <a:spAutoFit/>
          </a:bodyPr>
          <a:lstStyle/>
          <a:p>
            <a:r>
              <a:rPr lang="en-US" sz="3200" dirty="0">
                <a:latin typeface="Avenir Next LT Pro"/>
              </a:rPr>
              <a:t>We know a habitat is healthy when we see a lot of plants and animals living there. We also see many nonliving things that help them survive. These include sunshine, water, air and space.</a:t>
            </a:r>
          </a:p>
        </p:txBody>
      </p:sp>
    </p:spTree>
    <p:extLst>
      <p:ext uri="{BB962C8B-B14F-4D97-AF65-F5344CB8AC3E}">
        <p14:creationId xmlns:p14="http://schemas.microsoft.com/office/powerpoint/2010/main" val="1582454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06CE6-A5A8-8411-8B98-571AD7084E8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1B1AF17-18BB-085B-30E8-A38CAB29966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4434A96-077C-4341-D071-0105B4B341CB}"/>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19</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DE6E6CAA-95B7-1122-D2B1-995CF2293099}"/>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2C Habitat is Where It’s At: Explain</a:t>
            </a:r>
          </a:p>
        </p:txBody>
      </p:sp>
      <p:sp>
        <p:nvSpPr>
          <p:cNvPr id="6" name="Rectangle: Rounded Corners 5">
            <a:extLst>
              <a:ext uri="{FF2B5EF4-FFF2-40B4-BE49-F238E27FC236}">
                <a16:creationId xmlns:a16="http://schemas.microsoft.com/office/drawing/2014/main" id="{339F0165-B924-0F1E-E3B6-EADF60D24554}"/>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5A367F1-EE5A-7526-DB4C-93FF0F9452B2}"/>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2C</a:t>
            </a:r>
            <a:endParaRPr lang="en-US" sz="2000"/>
          </a:p>
        </p:txBody>
      </p:sp>
      <p:pic>
        <p:nvPicPr>
          <p:cNvPr id="7" name="Picture 6" descr="Text&#10;&#10;AI-generated content may be incorrect.">
            <a:extLst>
              <a:ext uri="{FF2B5EF4-FFF2-40B4-BE49-F238E27FC236}">
                <a16:creationId xmlns:a16="http://schemas.microsoft.com/office/drawing/2014/main" id="{43AAFE12-9592-3014-2C0A-70F9F0DE3D3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3" y="55043"/>
            <a:ext cx="4732987" cy="6125042"/>
          </a:xfrm>
          <a:prstGeom prst="rect">
            <a:avLst/>
          </a:prstGeom>
          <a:ln>
            <a:solidFill>
              <a:schemeClr val="tx1"/>
            </a:solidFill>
          </a:ln>
        </p:spPr>
      </p:pic>
      <p:sp>
        <p:nvSpPr>
          <p:cNvPr id="8" name="TextBox 7">
            <a:extLst>
              <a:ext uri="{FF2B5EF4-FFF2-40B4-BE49-F238E27FC236}">
                <a16:creationId xmlns:a16="http://schemas.microsoft.com/office/drawing/2014/main" id="{C810BF3C-0AE5-00E3-0E01-87E053B09842}"/>
              </a:ext>
            </a:extLst>
          </p:cNvPr>
          <p:cNvSpPr txBox="1"/>
          <p:nvPr/>
        </p:nvSpPr>
        <p:spPr>
          <a:xfrm>
            <a:off x="3892153" y="309724"/>
            <a:ext cx="6341364" cy="830997"/>
          </a:xfrm>
          <a:prstGeom prst="rect">
            <a:avLst/>
          </a:prstGeom>
          <a:noFill/>
        </p:spPr>
        <p:txBody>
          <a:bodyPr wrap="square">
            <a:spAutoFit/>
          </a:bodyPr>
          <a:lstStyle/>
          <a:p>
            <a:pPr algn="ctr"/>
            <a:r>
              <a:rPr lang="en-US" sz="4800">
                <a:solidFill>
                  <a:schemeClr val="accent2"/>
                </a:solidFill>
                <a:latin typeface="Shadows Into Light Two" panose="02000506000000020004" pitchFamily="2" charset="0"/>
              </a:rPr>
              <a:t>Healthy Habitats</a:t>
            </a:r>
          </a:p>
        </p:txBody>
      </p:sp>
      <p:pic>
        <p:nvPicPr>
          <p:cNvPr id="10" name="Picture 9" descr="A picture containing text&#10;&#10;AI-generated content may be incorrect.">
            <a:extLst>
              <a:ext uri="{FF2B5EF4-FFF2-40B4-BE49-F238E27FC236}">
                <a16:creationId xmlns:a16="http://schemas.microsoft.com/office/drawing/2014/main" id="{C7D99E9D-1285-B707-75EF-F4A5CBCB4741}"/>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0896599" y="122275"/>
            <a:ext cx="1194816" cy="1205896"/>
          </a:xfrm>
          <a:prstGeom prst="rect">
            <a:avLst/>
          </a:prstGeom>
        </p:spPr>
      </p:pic>
      <p:sp>
        <p:nvSpPr>
          <p:cNvPr id="3" name="TextBox 2">
            <a:extLst>
              <a:ext uri="{FF2B5EF4-FFF2-40B4-BE49-F238E27FC236}">
                <a16:creationId xmlns:a16="http://schemas.microsoft.com/office/drawing/2014/main" id="{37B7773A-64FC-57FA-9A61-7F1807E0FDAE}"/>
              </a:ext>
            </a:extLst>
          </p:cNvPr>
          <p:cNvSpPr txBox="1"/>
          <p:nvPr/>
        </p:nvSpPr>
        <p:spPr>
          <a:xfrm>
            <a:off x="5039867" y="1286438"/>
            <a:ext cx="7051548" cy="4031873"/>
          </a:xfrm>
          <a:prstGeom prst="rect">
            <a:avLst/>
          </a:prstGeom>
          <a:noFill/>
        </p:spPr>
        <p:txBody>
          <a:bodyPr wrap="square" lIns="91440" tIns="45720" rIns="91440" bIns="45720" anchor="t">
            <a:spAutoFit/>
          </a:bodyPr>
          <a:lstStyle/>
          <a:p>
            <a:r>
              <a:rPr lang="en-US" sz="3200" dirty="0">
                <a:latin typeface="Avenir Next LT Pro"/>
              </a:rPr>
              <a:t>When we see different types of plants and animals in one place, we call that </a:t>
            </a:r>
            <a:r>
              <a:rPr lang="en-US" sz="3200" b="1" dirty="0">
                <a:latin typeface="Avenir Next LT Pro"/>
              </a:rPr>
              <a:t>diversity</a:t>
            </a:r>
            <a:r>
              <a:rPr lang="en-US" sz="3200" dirty="0">
                <a:latin typeface="Avenir Next LT Pro"/>
              </a:rPr>
              <a:t>.</a:t>
            </a:r>
          </a:p>
          <a:p>
            <a:endParaRPr lang="en-US" sz="3200" dirty="0">
              <a:latin typeface="Avenir Next LT Pro" panose="020B0504020202020204" pitchFamily="34" charset="0"/>
            </a:endParaRPr>
          </a:p>
          <a:p>
            <a:r>
              <a:rPr lang="en-US" sz="3200" dirty="0">
                <a:latin typeface="Avenir Next LT Pro"/>
              </a:rPr>
              <a:t>To study if habitats are healthy, many scientists observe and record the number of plants and animals they see – like what you did!</a:t>
            </a:r>
          </a:p>
        </p:txBody>
      </p:sp>
    </p:spTree>
    <p:extLst>
      <p:ext uri="{BB962C8B-B14F-4D97-AF65-F5344CB8AC3E}">
        <p14:creationId xmlns:p14="http://schemas.microsoft.com/office/powerpoint/2010/main" val="2520387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951B2-2F0B-46BA-F6D8-F607644F109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DB82A6F-C02A-A7FC-A060-E7B4C34BEC9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B3A3079-D8E5-F022-3F26-1C5481A346AC}"/>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a:t>
            </a:r>
          </a:p>
        </p:txBody>
      </p:sp>
      <p:sp>
        <p:nvSpPr>
          <p:cNvPr id="5" name="TextBox 4">
            <a:extLst>
              <a:ext uri="{FF2B5EF4-FFF2-40B4-BE49-F238E27FC236}">
                <a16:creationId xmlns:a16="http://schemas.microsoft.com/office/drawing/2014/main" id="{EFF41C73-5BD5-8AB8-8ED6-5DDB576713DB}"/>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2C Habitat is Where It’s At: Engage</a:t>
            </a:r>
          </a:p>
        </p:txBody>
      </p:sp>
      <p:sp>
        <p:nvSpPr>
          <p:cNvPr id="6" name="Rectangle: Rounded Corners 5">
            <a:extLst>
              <a:ext uri="{FF2B5EF4-FFF2-40B4-BE49-F238E27FC236}">
                <a16:creationId xmlns:a16="http://schemas.microsoft.com/office/drawing/2014/main" id="{F6046559-F0D1-A01C-A92B-BE1294D60788}"/>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0179A16-A968-D6EA-847A-788D5B861B3B}"/>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2C</a:t>
            </a:r>
            <a:endParaRPr lang="en-US" sz="2000"/>
          </a:p>
        </p:txBody>
      </p:sp>
      <p:grpSp>
        <p:nvGrpSpPr>
          <p:cNvPr id="14" name="Group 13">
            <a:extLst>
              <a:ext uri="{FF2B5EF4-FFF2-40B4-BE49-F238E27FC236}">
                <a16:creationId xmlns:a16="http://schemas.microsoft.com/office/drawing/2014/main" id="{CF736A0E-E01E-F5C4-6892-FCB33A253F56}"/>
              </a:ext>
            </a:extLst>
          </p:cNvPr>
          <p:cNvGrpSpPr/>
          <p:nvPr/>
        </p:nvGrpSpPr>
        <p:grpSpPr>
          <a:xfrm>
            <a:off x="1418973" y="122272"/>
            <a:ext cx="9354053" cy="5975192"/>
            <a:chOff x="925830" y="137661"/>
            <a:chExt cx="9354053" cy="5975192"/>
          </a:xfrm>
        </p:grpSpPr>
        <p:pic>
          <p:nvPicPr>
            <p:cNvPr id="7" name="Picture 6" descr="Map&#10;&#10;AI-generated content may be incorrect.">
              <a:extLst>
                <a:ext uri="{FF2B5EF4-FFF2-40B4-BE49-F238E27FC236}">
                  <a16:creationId xmlns:a16="http://schemas.microsoft.com/office/drawing/2014/main" id="{D590466E-E1D5-FAD3-B2FB-7F4F7CF2AD0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25830" y="137664"/>
              <a:ext cx="4617192" cy="5975189"/>
            </a:xfrm>
            <a:prstGeom prst="rect">
              <a:avLst/>
            </a:prstGeom>
            <a:ln>
              <a:solidFill>
                <a:schemeClr val="tx1"/>
              </a:solidFill>
            </a:ln>
          </p:spPr>
        </p:pic>
        <p:pic>
          <p:nvPicPr>
            <p:cNvPr id="13" name="Picture 12" descr="A picture containing text, book&#10;&#10;AI-generated content may be incorrect.">
              <a:extLst>
                <a:ext uri="{FF2B5EF4-FFF2-40B4-BE49-F238E27FC236}">
                  <a16:creationId xmlns:a16="http://schemas.microsoft.com/office/drawing/2014/main" id="{C3A4861C-3FDC-BD3D-9DE0-62A1BB5A6C7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662690" y="137661"/>
              <a:ext cx="4617193" cy="5975191"/>
            </a:xfrm>
            <a:prstGeom prst="rect">
              <a:avLst/>
            </a:prstGeom>
            <a:ln>
              <a:solidFill>
                <a:schemeClr val="tx1"/>
              </a:solidFill>
            </a:ln>
          </p:spPr>
        </p:pic>
      </p:grpSp>
    </p:spTree>
    <p:extLst>
      <p:ext uri="{BB962C8B-B14F-4D97-AF65-F5344CB8AC3E}">
        <p14:creationId xmlns:p14="http://schemas.microsoft.com/office/powerpoint/2010/main" val="1771334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EF0DF-0F46-AF20-0A7C-45B583BA403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687641E-4F0F-886A-F9B5-9A9CF6C7194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2185309-9F81-6E77-6733-DEA0B33491C6}"/>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20</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462B184E-7B0B-D88C-C362-4E998E40C0F5}"/>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2C Habitat is Where It’s At: Explain</a:t>
            </a:r>
          </a:p>
        </p:txBody>
      </p:sp>
      <p:sp>
        <p:nvSpPr>
          <p:cNvPr id="6" name="Rectangle: Rounded Corners 5">
            <a:extLst>
              <a:ext uri="{FF2B5EF4-FFF2-40B4-BE49-F238E27FC236}">
                <a16:creationId xmlns:a16="http://schemas.microsoft.com/office/drawing/2014/main" id="{BC7612D9-33C7-4BF9-488B-1189BF195F32}"/>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7764C6F-3268-B7E1-6F7A-1C13F9B0C96C}"/>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2C</a:t>
            </a:r>
            <a:endParaRPr lang="en-US" sz="2000"/>
          </a:p>
        </p:txBody>
      </p:sp>
      <p:pic>
        <p:nvPicPr>
          <p:cNvPr id="7" name="Picture 6" descr="Text&#10;&#10;AI-generated content may be incorrect.">
            <a:extLst>
              <a:ext uri="{FF2B5EF4-FFF2-40B4-BE49-F238E27FC236}">
                <a16:creationId xmlns:a16="http://schemas.microsoft.com/office/drawing/2014/main" id="{9A617395-80EA-5DED-3DEE-1D7550321AE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3" y="55043"/>
            <a:ext cx="4732987" cy="6125042"/>
          </a:xfrm>
          <a:prstGeom prst="rect">
            <a:avLst/>
          </a:prstGeom>
          <a:ln>
            <a:solidFill>
              <a:schemeClr val="tx1"/>
            </a:solidFill>
          </a:ln>
        </p:spPr>
      </p:pic>
      <p:sp>
        <p:nvSpPr>
          <p:cNvPr id="8" name="TextBox 7">
            <a:extLst>
              <a:ext uri="{FF2B5EF4-FFF2-40B4-BE49-F238E27FC236}">
                <a16:creationId xmlns:a16="http://schemas.microsoft.com/office/drawing/2014/main" id="{EFF529F2-D281-7336-34C9-0C7BBBE52CE1}"/>
              </a:ext>
            </a:extLst>
          </p:cNvPr>
          <p:cNvSpPr txBox="1"/>
          <p:nvPr/>
        </p:nvSpPr>
        <p:spPr>
          <a:xfrm>
            <a:off x="3892153" y="309724"/>
            <a:ext cx="6341364" cy="830997"/>
          </a:xfrm>
          <a:prstGeom prst="rect">
            <a:avLst/>
          </a:prstGeom>
          <a:noFill/>
        </p:spPr>
        <p:txBody>
          <a:bodyPr wrap="square">
            <a:spAutoFit/>
          </a:bodyPr>
          <a:lstStyle/>
          <a:p>
            <a:pPr algn="ctr"/>
            <a:r>
              <a:rPr lang="en-US" sz="4800">
                <a:solidFill>
                  <a:schemeClr val="accent2"/>
                </a:solidFill>
                <a:latin typeface="Shadows Into Light Two" panose="02000506000000020004" pitchFamily="2" charset="0"/>
              </a:rPr>
              <a:t>Healthy Habitats</a:t>
            </a:r>
          </a:p>
        </p:txBody>
      </p:sp>
      <p:pic>
        <p:nvPicPr>
          <p:cNvPr id="10" name="Picture 9" descr="A picture containing text&#10;&#10;AI-generated content may be incorrect.">
            <a:extLst>
              <a:ext uri="{FF2B5EF4-FFF2-40B4-BE49-F238E27FC236}">
                <a16:creationId xmlns:a16="http://schemas.microsoft.com/office/drawing/2014/main" id="{668F724E-CCDE-3C27-8F59-905FAAB440AB}"/>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0896599" y="122275"/>
            <a:ext cx="1194816" cy="1205896"/>
          </a:xfrm>
          <a:prstGeom prst="rect">
            <a:avLst/>
          </a:prstGeom>
        </p:spPr>
      </p:pic>
      <p:sp>
        <p:nvSpPr>
          <p:cNvPr id="3" name="TextBox 2">
            <a:extLst>
              <a:ext uri="{FF2B5EF4-FFF2-40B4-BE49-F238E27FC236}">
                <a16:creationId xmlns:a16="http://schemas.microsoft.com/office/drawing/2014/main" id="{6532DAE2-AABF-F906-98B7-861D501CB66A}"/>
              </a:ext>
            </a:extLst>
          </p:cNvPr>
          <p:cNvSpPr txBox="1"/>
          <p:nvPr/>
        </p:nvSpPr>
        <p:spPr>
          <a:xfrm>
            <a:off x="5039867" y="1286438"/>
            <a:ext cx="7051548" cy="4031873"/>
          </a:xfrm>
          <a:prstGeom prst="rect">
            <a:avLst/>
          </a:prstGeom>
          <a:noFill/>
        </p:spPr>
        <p:txBody>
          <a:bodyPr wrap="square" lIns="91440" tIns="45720" rIns="91440" bIns="45720" anchor="t">
            <a:spAutoFit/>
          </a:bodyPr>
          <a:lstStyle/>
          <a:p>
            <a:r>
              <a:rPr lang="en-US" sz="3200" b="1" dirty="0">
                <a:latin typeface="Avenir Next LT Pro"/>
              </a:rPr>
              <a:t>High diversity </a:t>
            </a:r>
            <a:r>
              <a:rPr lang="en-US" sz="3200" dirty="0">
                <a:latin typeface="Avenir Next LT Pro"/>
              </a:rPr>
              <a:t>means there are a lot of different types of plants and animals. </a:t>
            </a:r>
            <a:r>
              <a:rPr lang="en-US" sz="3200" b="1" dirty="0">
                <a:latin typeface="Avenir Next LT Pro"/>
              </a:rPr>
              <a:t>Low diversity </a:t>
            </a:r>
            <a:r>
              <a:rPr lang="en-US" sz="3200" dirty="0">
                <a:latin typeface="Avenir Next LT Pro"/>
              </a:rPr>
              <a:t>means there are just a few.</a:t>
            </a:r>
          </a:p>
          <a:p>
            <a:endParaRPr lang="en-US" sz="3200" dirty="0">
              <a:latin typeface="Avenir Next LT Pro" panose="020B0504020202020204" pitchFamily="34" charset="0"/>
            </a:endParaRPr>
          </a:p>
          <a:p>
            <a:r>
              <a:rPr lang="en-US" sz="3200" i="1" dirty="0">
                <a:latin typeface="Avenir Next LT Pro"/>
              </a:rPr>
              <a:t>Do you think your schoolyard has a high diversity of plants and animals? What about compared to a forest?</a:t>
            </a:r>
          </a:p>
        </p:txBody>
      </p:sp>
    </p:spTree>
    <p:extLst>
      <p:ext uri="{BB962C8B-B14F-4D97-AF65-F5344CB8AC3E}">
        <p14:creationId xmlns:p14="http://schemas.microsoft.com/office/powerpoint/2010/main" val="4177954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AB946-0AF5-D54F-06F2-0BCC26C8F4E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15D5416-53DB-9959-4F68-5D00168D8FC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BF126A4-4B46-C78F-8F6F-96C80E27EAAC}"/>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21</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AF0B0934-12C2-6045-2616-9DF000E8F95D}"/>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2C Habitat is Where It’s At: Explain</a:t>
            </a:r>
          </a:p>
        </p:txBody>
      </p:sp>
      <p:sp>
        <p:nvSpPr>
          <p:cNvPr id="6" name="Rectangle: Rounded Corners 5">
            <a:extLst>
              <a:ext uri="{FF2B5EF4-FFF2-40B4-BE49-F238E27FC236}">
                <a16:creationId xmlns:a16="http://schemas.microsoft.com/office/drawing/2014/main" id="{CEC810A2-DA3E-F912-0C1E-0A85DEC5B9EE}"/>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0D68A4B-27F2-1E5D-52B9-BE1FEB4AB7F3}"/>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2C</a:t>
            </a:r>
            <a:endParaRPr lang="en-US" sz="2000"/>
          </a:p>
        </p:txBody>
      </p:sp>
      <p:sp>
        <p:nvSpPr>
          <p:cNvPr id="11" name="TextBox 10">
            <a:extLst>
              <a:ext uri="{FF2B5EF4-FFF2-40B4-BE49-F238E27FC236}">
                <a16:creationId xmlns:a16="http://schemas.microsoft.com/office/drawing/2014/main" id="{7C578175-B770-3795-AFAD-B1116A80CD5B}"/>
              </a:ext>
            </a:extLst>
          </p:cNvPr>
          <p:cNvSpPr txBox="1"/>
          <p:nvPr/>
        </p:nvSpPr>
        <p:spPr>
          <a:xfrm>
            <a:off x="786991" y="2338077"/>
            <a:ext cx="6454140" cy="2308324"/>
          </a:xfrm>
          <a:prstGeom prst="rect">
            <a:avLst/>
          </a:prstGeom>
          <a:noFill/>
        </p:spPr>
        <p:txBody>
          <a:bodyPr wrap="square" lIns="91440" tIns="45720" rIns="91440" bIns="45720" anchor="t">
            <a:spAutoFit/>
          </a:bodyPr>
          <a:lstStyle/>
          <a:p>
            <a:pPr algn="ctr"/>
            <a:r>
              <a:rPr lang="en-US" sz="4800" dirty="0">
                <a:latin typeface="Avenir Next LT Pro"/>
              </a:rPr>
              <a:t>Which area was higher in </a:t>
            </a:r>
            <a:r>
              <a:rPr lang="en-US" sz="4800" b="1" dirty="0">
                <a:latin typeface="Avenir Next LT Pro"/>
              </a:rPr>
              <a:t>diversity</a:t>
            </a:r>
            <a:r>
              <a:rPr lang="en-US" sz="4800" dirty="0">
                <a:latin typeface="Avenir Next LT Pro"/>
              </a:rPr>
              <a:t>? Why?</a:t>
            </a:r>
          </a:p>
        </p:txBody>
      </p:sp>
      <p:pic>
        <p:nvPicPr>
          <p:cNvPr id="8194" name="Picture 2" descr="101008&amp;#32;fall&amp;#32;color-5">
            <a:extLst>
              <a:ext uri="{FF2B5EF4-FFF2-40B4-BE49-F238E27FC236}">
                <a16:creationId xmlns:a16="http://schemas.microsoft.com/office/drawing/2014/main" id="{4395761D-71A1-5ADB-A3A3-BE5976BF93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122" y="-1"/>
            <a:ext cx="4163878" cy="6245817"/>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990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4E60F-99DD-B909-5600-FE54F590544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3D09E17-417A-83A8-E597-D6EF3E4EAA9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49B19A0-37E6-5594-FEE1-C9782C139DA2}"/>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22</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66F32486-26AE-B1B4-B039-ACFAA840DA2B}"/>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2C Habitat is Where It’s At: Explain</a:t>
            </a:r>
          </a:p>
        </p:txBody>
      </p:sp>
      <p:sp>
        <p:nvSpPr>
          <p:cNvPr id="6" name="Rectangle: Rounded Corners 5">
            <a:extLst>
              <a:ext uri="{FF2B5EF4-FFF2-40B4-BE49-F238E27FC236}">
                <a16:creationId xmlns:a16="http://schemas.microsoft.com/office/drawing/2014/main" id="{89AFC82A-26E8-F0E6-BB58-65C5FE263AB9}"/>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C532CCF-1068-AB25-1BC7-A168AEE61A5D}"/>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2C</a:t>
            </a:r>
            <a:endParaRPr lang="en-US" sz="2000"/>
          </a:p>
        </p:txBody>
      </p:sp>
      <p:sp>
        <p:nvSpPr>
          <p:cNvPr id="11" name="TextBox 10">
            <a:extLst>
              <a:ext uri="{FF2B5EF4-FFF2-40B4-BE49-F238E27FC236}">
                <a16:creationId xmlns:a16="http://schemas.microsoft.com/office/drawing/2014/main" id="{202827D5-F8AB-E426-B945-8DF91F986EEB}"/>
              </a:ext>
            </a:extLst>
          </p:cNvPr>
          <p:cNvSpPr txBox="1"/>
          <p:nvPr/>
        </p:nvSpPr>
        <p:spPr>
          <a:xfrm>
            <a:off x="1717729" y="2332949"/>
            <a:ext cx="8756542" cy="1569660"/>
          </a:xfrm>
          <a:prstGeom prst="rect">
            <a:avLst/>
          </a:prstGeom>
          <a:noFill/>
        </p:spPr>
        <p:txBody>
          <a:bodyPr wrap="square">
            <a:spAutoFit/>
          </a:bodyPr>
          <a:lstStyle/>
          <a:p>
            <a:pPr algn="ctr"/>
            <a:r>
              <a:rPr lang="en-US" sz="4800">
                <a:latin typeface="Avenir Next LT Pro" panose="020B0504020202020204" pitchFamily="34" charset="0"/>
              </a:rPr>
              <a:t>Why do you think it may have been lower in another area?</a:t>
            </a:r>
          </a:p>
        </p:txBody>
      </p:sp>
    </p:spTree>
    <p:extLst>
      <p:ext uri="{BB962C8B-B14F-4D97-AF65-F5344CB8AC3E}">
        <p14:creationId xmlns:p14="http://schemas.microsoft.com/office/powerpoint/2010/main" val="600750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21364-2987-6985-62F2-638EA63EC95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A66FE01-8ECE-BD77-90CE-706BC9B24D6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DC1A4CA-B6EE-9A13-BCA2-EF6272B45FFF}"/>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23</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4FF4F915-4AB0-8E2F-2FE5-2FC526EE6828}"/>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2C Habitat is Where It’s At: Elaborate</a:t>
            </a:r>
          </a:p>
        </p:txBody>
      </p:sp>
      <p:sp>
        <p:nvSpPr>
          <p:cNvPr id="6" name="Rectangle: Rounded Corners 5">
            <a:extLst>
              <a:ext uri="{FF2B5EF4-FFF2-40B4-BE49-F238E27FC236}">
                <a16:creationId xmlns:a16="http://schemas.microsoft.com/office/drawing/2014/main" id="{E133F44E-2FF6-FDB2-8BD3-8BAB4D520238}"/>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9FA7A94-86DA-6620-0517-C2F28C2B2539}"/>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2C</a:t>
            </a:r>
            <a:endParaRPr lang="en-US" sz="2000"/>
          </a:p>
        </p:txBody>
      </p:sp>
      <p:sp>
        <p:nvSpPr>
          <p:cNvPr id="11" name="TextBox 10">
            <a:extLst>
              <a:ext uri="{FF2B5EF4-FFF2-40B4-BE49-F238E27FC236}">
                <a16:creationId xmlns:a16="http://schemas.microsoft.com/office/drawing/2014/main" id="{8A95BDB0-BB86-FB47-60C7-2AA08B29382B}"/>
              </a:ext>
            </a:extLst>
          </p:cNvPr>
          <p:cNvSpPr txBox="1"/>
          <p:nvPr/>
        </p:nvSpPr>
        <p:spPr>
          <a:xfrm>
            <a:off x="1452880" y="1601910"/>
            <a:ext cx="9286240" cy="3046988"/>
          </a:xfrm>
          <a:prstGeom prst="rect">
            <a:avLst/>
          </a:prstGeom>
          <a:noFill/>
        </p:spPr>
        <p:txBody>
          <a:bodyPr wrap="square">
            <a:spAutoFit/>
          </a:bodyPr>
          <a:lstStyle/>
          <a:p>
            <a:pPr algn="ctr"/>
            <a:r>
              <a:rPr lang="en-US" sz="4800">
                <a:latin typeface="Avenir Next LT Pro" panose="020B0504020202020204" pitchFamily="34" charset="0"/>
              </a:rPr>
              <a:t>We are going to look at three different habitats and the plants and animals that live there: a </a:t>
            </a:r>
            <a:r>
              <a:rPr lang="en-US" sz="4800" b="1">
                <a:latin typeface="Avenir Next LT Pro" panose="020B0504020202020204" pitchFamily="34" charset="0"/>
              </a:rPr>
              <a:t>glade</a:t>
            </a:r>
            <a:r>
              <a:rPr lang="en-US" sz="4800">
                <a:latin typeface="Avenir Next LT Pro" panose="020B0504020202020204" pitchFamily="34" charset="0"/>
              </a:rPr>
              <a:t>, a </a:t>
            </a:r>
            <a:r>
              <a:rPr lang="en-US" sz="4800" b="1">
                <a:latin typeface="Avenir Next LT Pro" panose="020B0504020202020204" pitchFamily="34" charset="0"/>
              </a:rPr>
              <a:t>prairie</a:t>
            </a:r>
            <a:r>
              <a:rPr lang="en-US" sz="4800">
                <a:latin typeface="Avenir Next LT Pro" panose="020B0504020202020204" pitchFamily="34" charset="0"/>
              </a:rPr>
              <a:t>, and a </a:t>
            </a:r>
            <a:r>
              <a:rPr lang="en-US" sz="4800" b="1">
                <a:latin typeface="Avenir Next LT Pro" panose="020B0504020202020204" pitchFamily="34" charset="0"/>
              </a:rPr>
              <a:t>pond</a:t>
            </a:r>
            <a:r>
              <a:rPr lang="en-US" sz="4800">
                <a:latin typeface="Avenir Next LT Pro" panose="020B0504020202020204" pitchFamily="34" charset="0"/>
              </a:rPr>
              <a:t>.</a:t>
            </a:r>
          </a:p>
        </p:txBody>
      </p:sp>
    </p:spTree>
    <p:extLst>
      <p:ext uri="{BB962C8B-B14F-4D97-AF65-F5344CB8AC3E}">
        <p14:creationId xmlns:p14="http://schemas.microsoft.com/office/powerpoint/2010/main" val="1307933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5683A-0EDA-FA31-90D6-DE584D01ED3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76014B4-122B-92E0-EEB8-785CD74C268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69F9997-1A41-DD45-97D8-0460F8A439D6}"/>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24</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C1E2198D-07A2-6F6F-B19E-188EA5DE8A7A}"/>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2C Habitat is Where It’s At: Elaborate</a:t>
            </a:r>
          </a:p>
        </p:txBody>
      </p:sp>
      <p:sp>
        <p:nvSpPr>
          <p:cNvPr id="6" name="Rectangle: Rounded Corners 5">
            <a:extLst>
              <a:ext uri="{FF2B5EF4-FFF2-40B4-BE49-F238E27FC236}">
                <a16:creationId xmlns:a16="http://schemas.microsoft.com/office/drawing/2014/main" id="{B33E07F7-6DA3-C844-A978-F32665FF7594}"/>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8B06A63-240D-48AE-5FD4-AD4632562FA9}"/>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2C</a:t>
            </a:r>
            <a:endParaRPr lang="en-US" sz="2000"/>
          </a:p>
        </p:txBody>
      </p:sp>
      <p:sp>
        <p:nvSpPr>
          <p:cNvPr id="11" name="TextBox 10">
            <a:extLst>
              <a:ext uri="{FF2B5EF4-FFF2-40B4-BE49-F238E27FC236}">
                <a16:creationId xmlns:a16="http://schemas.microsoft.com/office/drawing/2014/main" id="{14E587C0-7B07-F58B-372D-D3EBB7D50F31}"/>
              </a:ext>
            </a:extLst>
          </p:cNvPr>
          <p:cNvSpPr txBox="1"/>
          <p:nvPr/>
        </p:nvSpPr>
        <p:spPr>
          <a:xfrm>
            <a:off x="1452880" y="1258945"/>
            <a:ext cx="9286240" cy="3785652"/>
          </a:xfrm>
          <a:prstGeom prst="rect">
            <a:avLst/>
          </a:prstGeom>
          <a:noFill/>
        </p:spPr>
        <p:txBody>
          <a:bodyPr wrap="square">
            <a:spAutoFit/>
          </a:bodyPr>
          <a:lstStyle/>
          <a:p>
            <a:pPr algn="ctr"/>
            <a:r>
              <a:rPr lang="en-US" sz="4800">
                <a:latin typeface="Avenir Next LT Pro" panose="020B0504020202020204" pitchFamily="34" charset="0"/>
              </a:rPr>
              <a:t>A </a:t>
            </a:r>
            <a:r>
              <a:rPr lang="en-US" sz="4800" b="1">
                <a:latin typeface="Avenir Next LT Pro" panose="020B0504020202020204" pitchFamily="34" charset="0"/>
              </a:rPr>
              <a:t>glade</a:t>
            </a:r>
            <a:r>
              <a:rPr lang="en-US" sz="4800">
                <a:latin typeface="Avenir Next LT Pro" panose="020B0504020202020204" pitchFamily="34" charset="0"/>
              </a:rPr>
              <a:t> is a habitat that is rocky and dry, gets a lot of sunlight, and may have small shrubby trees or no trees. It looks like a desert.</a:t>
            </a:r>
          </a:p>
        </p:txBody>
      </p:sp>
    </p:spTree>
    <p:extLst>
      <p:ext uri="{BB962C8B-B14F-4D97-AF65-F5344CB8AC3E}">
        <p14:creationId xmlns:p14="http://schemas.microsoft.com/office/powerpoint/2010/main" val="3571186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65D7C-2715-41F0-8606-6DEDBC8C76C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BD7FBC3-0499-5A3B-985D-73A378480B8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9886883-7C60-3B0B-9F44-00261EBB7CC9}"/>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25</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678BC46A-4C2D-57A4-5F21-15388D792898}"/>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2C Habitat is Where It’s At: Elaborate</a:t>
            </a:r>
          </a:p>
        </p:txBody>
      </p:sp>
      <p:sp>
        <p:nvSpPr>
          <p:cNvPr id="6" name="Rectangle: Rounded Corners 5">
            <a:extLst>
              <a:ext uri="{FF2B5EF4-FFF2-40B4-BE49-F238E27FC236}">
                <a16:creationId xmlns:a16="http://schemas.microsoft.com/office/drawing/2014/main" id="{4060D6E5-7949-14C3-A38E-ADF996E1CA6C}"/>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94ECDA-2A29-F290-86CA-D3B7AED48A94}"/>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2C</a:t>
            </a:r>
            <a:endParaRPr lang="en-US" sz="2000"/>
          </a:p>
        </p:txBody>
      </p:sp>
      <p:grpSp>
        <p:nvGrpSpPr>
          <p:cNvPr id="12" name="Group 11">
            <a:extLst>
              <a:ext uri="{FF2B5EF4-FFF2-40B4-BE49-F238E27FC236}">
                <a16:creationId xmlns:a16="http://schemas.microsoft.com/office/drawing/2014/main" id="{34389BEC-C2DC-6C68-32CB-D62CE906FAC5}"/>
              </a:ext>
            </a:extLst>
          </p:cNvPr>
          <p:cNvGrpSpPr/>
          <p:nvPr/>
        </p:nvGrpSpPr>
        <p:grpSpPr>
          <a:xfrm>
            <a:off x="1740407" y="122275"/>
            <a:ext cx="8711185" cy="5583564"/>
            <a:chOff x="2279266" y="122275"/>
            <a:chExt cx="8711185" cy="5583564"/>
          </a:xfrm>
        </p:grpSpPr>
        <p:pic>
          <p:nvPicPr>
            <p:cNvPr id="7" name="Picture 6" descr="A picture containing text, plant, flower&#10;&#10;AI-generated content may be incorrect.">
              <a:extLst>
                <a:ext uri="{FF2B5EF4-FFF2-40B4-BE49-F238E27FC236}">
                  <a16:creationId xmlns:a16="http://schemas.microsoft.com/office/drawing/2014/main" id="{D110FB18-6EF3-F8B8-7C97-D62DD458DBD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279266" y="122275"/>
              <a:ext cx="4312378" cy="5583564"/>
            </a:xfrm>
            <a:prstGeom prst="rect">
              <a:avLst/>
            </a:prstGeom>
            <a:ln>
              <a:solidFill>
                <a:schemeClr val="tx1"/>
              </a:solidFill>
            </a:ln>
          </p:spPr>
        </p:pic>
        <p:pic>
          <p:nvPicPr>
            <p:cNvPr id="10" name="Picture 9">
              <a:extLst>
                <a:ext uri="{FF2B5EF4-FFF2-40B4-BE49-F238E27FC236}">
                  <a16:creationId xmlns:a16="http://schemas.microsoft.com/office/drawing/2014/main" id="{E3FDF0BD-0B9A-28D4-CE42-21580FFC4C8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679296" y="122275"/>
              <a:ext cx="4311155" cy="5583564"/>
            </a:xfrm>
            <a:prstGeom prst="rect">
              <a:avLst/>
            </a:prstGeom>
            <a:ln>
              <a:solidFill>
                <a:schemeClr val="tx1"/>
              </a:solidFill>
            </a:ln>
          </p:spPr>
        </p:pic>
      </p:grpSp>
      <p:sp>
        <p:nvSpPr>
          <p:cNvPr id="14" name="TextBox 13">
            <a:extLst>
              <a:ext uri="{FF2B5EF4-FFF2-40B4-BE49-F238E27FC236}">
                <a16:creationId xmlns:a16="http://schemas.microsoft.com/office/drawing/2014/main" id="{6C88A9C1-8E67-4DFC-462E-75140890723E}"/>
              </a:ext>
            </a:extLst>
          </p:cNvPr>
          <p:cNvSpPr txBox="1"/>
          <p:nvPr/>
        </p:nvSpPr>
        <p:spPr>
          <a:xfrm>
            <a:off x="645160" y="5784218"/>
            <a:ext cx="10901680" cy="369332"/>
          </a:xfrm>
          <a:prstGeom prst="rect">
            <a:avLst/>
          </a:prstGeom>
          <a:noFill/>
        </p:spPr>
        <p:txBody>
          <a:bodyPr wrap="square">
            <a:spAutoFit/>
          </a:bodyPr>
          <a:lstStyle/>
          <a:p>
            <a:r>
              <a:rPr lang="en-US" b="1">
                <a:latin typeface="Avenir Next LT Pro" panose="020B0504020202020204" pitchFamily="34" charset="0"/>
              </a:rPr>
              <a:t>Link to Article: </a:t>
            </a:r>
            <a:r>
              <a:rPr lang="en-US" sz="1200" b="1">
                <a:latin typeface="Avenir Next LT Pro" panose="020B0504020202020204" pitchFamily="34" charset="0"/>
                <a:hlinkClick r:id="rId5"/>
              </a:rPr>
              <a:t>https://education.mdc.mo.gov/sites/default/files/2025-04/2C%20Life%20on%20the%20Rocks%20Xplor%20Article.pdf</a:t>
            </a:r>
            <a:r>
              <a:rPr lang="en-US" sz="1200" b="1">
                <a:latin typeface="Avenir Next LT Pro" panose="020B0504020202020204" pitchFamily="34" charset="0"/>
              </a:rPr>
              <a:t> </a:t>
            </a:r>
            <a:endParaRPr lang="en-US" sz="1200"/>
          </a:p>
        </p:txBody>
      </p:sp>
    </p:spTree>
    <p:extLst>
      <p:ext uri="{BB962C8B-B14F-4D97-AF65-F5344CB8AC3E}">
        <p14:creationId xmlns:p14="http://schemas.microsoft.com/office/powerpoint/2010/main" val="427127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D9283-5D86-CABB-43FC-D073DA9DC1A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D616CAD-3235-401D-C648-60174630818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A2EC834-C679-0AA4-A3F3-0260762D5802}"/>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26</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BD1B8495-94F7-0A4D-F150-8B1331B7C047}"/>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2C Habitat is Where It’s At: Elaborate</a:t>
            </a:r>
          </a:p>
        </p:txBody>
      </p:sp>
      <p:sp>
        <p:nvSpPr>
          <p:cNvPr id="6" name="Rectangle: Rounded Corners 5">
            <a:extLst>
              <a:ext uri="{FF2B5EF4-FFF2-40B4-BE49-F238E27FC236}">
                <a16:creationId xmlns:a16="http://schemas.microsoft.com/office/drawing/2014/main" id="{A937D353-FCCB-5870-EBCD-FE3A7282137C}"/>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79EA40F-8D61-C9B0-70E3-AF988777F79F}"/>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2C</a:t>
            </a:r>
            <a:endParaRPr lang="en-US" sz="2000"/>
          </a:p>
        </p:txBody>
      </p:sp>
      <p:grpSp>
        <p:nvGrpSpPr>
          <p:cNvPr id="15" name="Group 14">
            <a:extLst>
              <a:ext uri="{FF2B5EF4-FFF2-40B4-BE49-F238E27FC236}">
                <a16:creationId xmlns:a16="http://schemas.microsoft.com/office/drawing/2014/main" id="{722D56DC-4BD2-EF53-D0AF-B33FB0D36B7B}"/>
              </a:ext>
            </a:extLst>
          </p:cNvPr>
          <p:cNvGrpSpPr/>
          <p:nvPr/>
        </p:nvGrpSpPr>
        <p:grpSpPr>
          <a:xfrm>
            <a:off x="1393987" y="106886"/>
            <a:ext cx="9404026" cy="5990578"/>
            <a:chOff x="3425190" y="106886"/>
            <a:chExt cx="9404026" cy="5990578"/>
          </a:xfrm>
        </p:grpSpPr>
        <p:pic>
          <p:nvPicPr>
            <p:cNvPr id="8" name="Picture 7" descr="A picture containing text, reptile, lizard&#10;&#10;AI-generated content may be incorrect.">
              <a:extLst>
                <a:ext uri="{FF2B5EF4-FFF2-40B4-BE49-F238E27FC236}">
                  <a16:creationId xmlns:a16="http://schemas.microsoft.com/office/drawing/2014/main" id="{D92A9CEC-89E2-C5E6-B91B-D3D842D1A91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425190" y="106886"/>
              <a:ext cx="4634330" cy="5990578"/>
            </a:xfrm>
            <a:prstGeom prst="rect">
              <a:avLst/>
            </a:prstGeom>
            <a:ln>
              <a:solidFill>
                <a:schemeClr val="tx1"/>
              </a:solidFill>
            </a:ln>
          </p:spPr>
        </p:pic>
        <p:pic>
          <p:nvPicPr>
            <p:cNvPr id="13" name="Picture 12" descr="A picture containing text, outdoor&#10;&#10;AI-generated content may be incorrect.">
              <a:extLst>
                <a:ext uri="{FF2B5EF4-FFF2-40B4-BE49-F238E27FC236}">
                  <a16:creationId xmlns:a16="http://schemas.microsoft.com/office/drawing/2014/main" id="{EC95D39C-57B1-CB83-2B4A-80E800CF558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178863" y="106886"/>
              <a:ext cx="4650353" cy="5990578"/>
            </a:xfrm>
            <a:prstGeom prst="rect">
              <a:avLst/>
            </a:prstGeom>
            <a:ln>
              <a:solidFill>
                <a:schemeClr val="tx1"/>
              </a:solidFill>
            </a:ln>
          </p:spPr>
        </p:pic>
      </p:grpSp>
    </p:spTree>
    <p:extLst>
      <p:ext uri="{BB962C8B-B14F-4D97-AF65-F5344CB8AC3E}">
        <p14:creationId xmlns:p14="http://schemas.microsoft.com/office/powerpoint/2010/main" val="279442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D610C-5198-F004-F2E8-0BAB1BC4FDE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647D6B3-C6A4-56EE-67B4-77CA1C88195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CB785B3-074F-371B-AD86-8BC5EA544AAD}"/>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27</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C59E7216-28E3-A409-7CBE-CD81074E7343}"/>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2C Habitat is Where It’s At: Elaborate</a:t>
            </a:r>
          </a:p>
        </p:txBody>
      </p:sp>
      <p:sp>
        <p:nvSpPr>
          <p:cNvPr id="6" name="Rectangle: Rounded Corners 5">
            <a:extLst>
              <a:ext uri="{FF2B5EF4-FFF2-40B4-BE49-F238E27FC236}">
                <a16:creationId xmlns:a16="http://schemas.microsoft.com/office/drawing/2014/main" id="{0B1E9047-77F0-B24C-4B9C-D1C532B0833E}"/>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67E37EE-E4E8-8AFF-0219-214C2B0424F4}"/>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2C</a:t>
            </a:r>
            <a:endParaRPr lang="en-US" sz="2000"/>
          </a:p>
        </p:txBody>
      </p:sp>
      <p:sp>
        <p:nvSpPr>
          <p:cNvPr id="11" name="TextBox 10">
            <a:extLst>
              <a:ext uri="{FF2B5EF4-FFF2-40B4-BE49-F238E27FC236}">
                <a16:creationId xmlns:a16="http://schemas.microsoft.com/office/drawing/2014/main" id="{14358EF5-5852-7FD9-BF85-E3682BA0E853}"/>
              </a:ext>
            </a:extLst>
          </p:cNvPr>
          <p:cNvSpPr txBox="1"/>
          <p:nvPr/>
        </p:nvSpPr>
        <p:spPr>
          <a:xfrm>
            <a:off x="519517" y="2331134"/>
            <a:ext cx="7318417" cy="1569660"/>
          </a:xfrm>
          <a:prstGeom prst="rect">
            <a:avLst/>
          </a:prstGeom>
          <a:noFill/>
        </p:spPr>
        <p:txBody>
          <a:bodyPr wrap="square">
            <a:spAutoFit/>
          </a:bodyPr>
          <a:lstStyle/>
          <a:p>
            <a:pPr algn="ctr"/>
            <a:r>
              <a:rPr lang="en-US" sz="4800">
                <a:latin typeface="Avenir Next LT Pro" panose="020B0504020202020204" pitchFamily="34" charset="0"/>
              </a:rPr>
              <a:t>What plants and animals can we find in the </a:t>
            </a:r>
            <a:r>
              <a:rPr lang="en-US" sz="4800" b="1">
                <a:latin typeface="Avenir Next LT Pro" panose="020B0504020202020204" pitchFamily="34" charset="0"/>
              </a:rPr>
              <a:t>glade</a:t>
            </a:r>
            <a:r>
              <a:rPr lang="en-US" sz="4800">
                <a:latin typeface="Avenir Next LT Pro" panose="020B0504020202020204" pitchFamily="34" charset="0"/>
              </a:rPr>
              <a:t>?</a:t>
            </a:r>
          </a:p>
        </p:txBody>
      </p:sp>
      <p:pic>
        <p:nvPicPr>
          <p:cNvPr id="9218" name="Picture 2" descr="Glade&amp;#32;at&amp;#32;Shaw&amp;#32;Nature&amp;#32;Reserve&amp;#32;063-1">
            <a:extLst>
              <a:ext uri="{FF2B5EF4-FFF2-40B4-BE49-F238E27FC236}">
                <a16:creationId xmlns:a16="http://schemas.microsoft.com/office/drawing/2014/main" id="{275ADAEC-9092-1F51-ABC7-1C174BFAF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266" y="0"/>
            <a:ext cx="4151734"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330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5AF29-BBA2-4D2D-A7FA-021448D12CB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BD5163B-F07D-5D85-751F-349973E1E56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A480712-68D0-E875-AE03-87B70403DDAE}"/>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28</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FA2097A3-8976-2D62-1D0D-C7F44D31A399}"/>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2C Habitat is Where It’s At: Elaborate</a:t>
            </a:r>
          </a:p>
        </p:txBody>
      </p:sp>
      <p:sp>
        <p:nvSpPr>
          <p:cNvPr id="6" name="Rectangle: Rounded Corners 5">
            <a:extLst>
              <a:ext uri="{FF2B5EF4-FFF2-40B4-BE49-F238E27FC236}">
                <a16:creationId xmlns:a16="http://schemas.microsoft.com/office/drawing/2014/main" id="{DDA9E0BB-8934-5288-8F25-6453CD7F4A8A}"/>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44EAA66-26AD-EC4C-3E51-B6DA523F8ED7}"/>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2C</a:t>
            </a:r>
            <a:endParaRPr lang="en-US" sz="2000"/>
          </a:p>
        </p:txBody>
      </p:sp>
      <p:sp>
        <p:nvSpPr>
          <p:cNvPr id="11" name="TextBox 10">
            <a:extLst>
              <a:ext uri="{FF2B5EF4-FFF2-40B4-BE49-F238E27FC236}">
                <a16:creationId xmlns:a16="http://schemas.microsoft.com/office/drawing/2014/main" id="{3C8FBD6D-D725-E9DC-E635-61CAF1C8E0A5}"/>
              </a:ext>
            </a:extLst>
          </p:cNvPr>
          <p:cNvSpPr txBox="1"/>
          <p:nvPr/>
        </p:nvSpPr>
        <p:spPr>
          <a:xfrm>
            <a:off x="4588342" y="1951530"/>
            <a:ext cx="6343401" cy="2308324"/>
          </a:xfrm>
          <a:prstGeom prst="rect">
            <a:avLst/>
          </a:prstGeom>
          <a:noFill/>
        </p:spPr>
        <p:txBody>
          <a:bodyPr wrap="square">
            <a:spAutoFit/>
          </a:bodyPr>
          <a:lstStyle/>
          <a:p>
            <a:pPr algn="ctr"/>
            <a:r>
              <a:rPr lang="en-US" sz="4800">
                <a:latin typeface="Avenir Next LT Pro" panose="020B0504020202020204" pitchFamily="34" charset="0"/>
              </a:rPr>
              <a:t>How would you describe this </a:t>
            </a:r>
            <a:r>
              <a:rPr lang="en-US" sz="4800" b="1">
                <a:latin typeface="Avenir Next LT Pro" panose="020B0504020202020204" pitchFamily="34" charset="0"/>
              </a:rPr>
              <a:t>habitat</a:t>
            </a:r>
            <a:r>
              <a:rPr lang="en-US" sz="4800">
                <a:latin typeface="Avenir Next LT Pro" panose="020B0504020202020204" pitchFamily="34" charset="0"/>
              </a:rPr>
              <a:t> to someone?</a:t>
            </a:r>
          </a:p>
        </p:txBody>
      </p:sp>
      <p:pic>
        <p:nvPicPr>
          <p:cNvPr id="10242" name="Picture 2" descr="050108&amp;#32;ozark&amp;#32;glades-16">
            <a:extLst>
              <a:ext uri="{FF2B5EF4-FFF2-40B4-BE49-F238E27FC236}">
                <a16:creationId xmlns:a16="http://schemas.microsoft.com/office/drawing/2014/main" id="{930DC024-B04E-2F5F-725F-1D87458664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38047" cy="621138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809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8A0E1-E59E-CE32-D765-F0102BB6F07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4BD4F54-45E4-719B-89F8-93DBDB0E9FF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193BEC0-6EBB-8F25-1B81-1C5E0E73A2AC}"/>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29</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94F43268-9BED-6503-0F1A-73752A9798F2}"/>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2C Habitat is Where It’s At: Elaborate</a:t>
            </a:r>
          </a:p>
        </p:txBody>
      </p:sp>
      <p:sp>
        <p:nvSpPr>
          <p:cNvPr id="6" name="Rectangle: Rounded Corners 5">
            <a:extLst>
              <a:ext uri="{FF2B5EF4-FFF2-40B4-BE49-F238E27FC236}">
                <a16:creationId xmlns:a16="http://schemas.microsoft.com/office/drawing/2014/main" id="{D18B0E6F-0D6F-B85C-FE8F-503D17DC7F11}"/>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EC475E1-5526-38BC-50B1-E41AEDDC6748}"/>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2C</a:t>
            </a:r>
            <a:endParaRPr lang="en-US" sz="2000"/>
          </a:p>
        </p:txBody>
      </p:sp>
      <p:sp>
        <p:nvSpPr>
          <p:cNvPr id="11" name="TextBox 10">
            <a:extLst>
              <a:ext uri="{FF2B5EF4-FFF2-40B4-BE49-F238E27FC236}">
                <a16:creationId xmlns:a16="http://schemas.microsoft.com/office/drawing/2014/main" id="{CC728CB8-99BC-9705-1A3B-4CBDF4D46F09}"/>
              </a:ext>
            </a:extLst>
          </p:cNvPr>
          <p:cNvSpPr txBox="1"/>
          <p:nvPr/>
        </p:nvSpPr>
        <p:spPr>
          <a:xfrm>
            <a:off x="846990" y="1961802"/>
            <a:ext cx="6343401" cy="2308324"/>
          </a:xfrm>
          <a:prstGeom prst="rect">
            <a:avLst/>
          </a:prstGeom>
          <a:noFill/>
        </p:spPr>
        <p:txBody>
          <a:bodyPr wrap="square">
            <a:spAutoFit/>
          </a:bodyPr>
          <a:lstStyle/>
          <a:p>
            <a:pPr algn="ctr"/>
            <a:r>
              <a:rPr lang="en-US" sz="4800">
                <a:latin typeface="Avenir Next LT Pro" panose="020B0504020202020204" pitchFamily="34" charset="0"/>
              </a:rPr>
              <a:t>What are some </a:t>
            </a:r>
            <a:r>
              <a:rPr lang="en-US" sz="4800" b="1">
                <a:latin typeface="Avenir Next LT Pro" panose="020B0504020202020204" pitchFamily="34" charset="0"/>
              </a:rPr>
              <a:t>nonliving things </a:t>
            </a:r>
            <a:r>
              <a:rPr lang="en-US" sz="4800">
                <a:latin typeface="Avenir Next LT Pro" panose="020B0504020202020204" pitchFamily="34" charset="0"/>
              </a:rPr>
              <a:t>you see?</a:t>
            </a:r>
          </a:p>
        </p:txBody>
      </p:sp>
      <p:pic>
        <p:nvPicPr>
          <p:cNvPr id="11266" name="Picture 2" descr="Hughes&amp;#32;Mountain&amp;#32;Natural&amp;#32;Area354-15">
            <a:extLst>
              <a:ext uri="{FF2B5EF4-FFF2-40B4-BE49-F238E27FC236}">
                <a16:creationId xmlns:a16="http://schemas.microsoft.com/office/drawing/2014/main" id="{BD6964EF-0AFE-F619-C96A-816DF0D856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7381" y="0"/>
            <a:ext cx="4154619" cy="623192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650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2E623-4182-6FF2-53AC-64D9D46E129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3C1E57E-297D-D31D-29F0-25825899BA9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95D2F2C-E843-EF38-8A39-65D443849ED4}"/>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dirty="0">
                <a:solidFill>
                  <a:schemeClr val="bg1"/>
                </a:solidFill>
                <a:latin typeface="Avenir Next LT Pro" panose="020B0504020202020204" pitchFamily="34" charset="0"/>
              </a:rPr>
              <a:t>3</a:t>
            </a:r>
          </a:p>
        </p:txBody>
      </p:sp>
      <p:sp>
        <p:nvSpPr>
          <p:cNvPr id="5" name="TextBox 4">
            <a:extLst>
              <a:ext uri="{FF2B5EF4-FFF2-40B4-BE49-F238E27FC236}">
                <a16:creationId xmlns:a16="http://schemas.microsoft.com/office/drawing/2014/main" id="{6FE163B0-89A2-675C-628A-A83D53AE86F4}"/>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2C Habitat is Where It’s At: Explore</a:t>
            </a:r>
          </a:p>
        </p:txBody>
      </p:sp>
      <p:sp>
        <p:nvSpPr>
          <p:cNvPr id="6" name="Rectangle: Rounded Corners 5">
            <a:extLst>
              <a:ext uri="{FF2B5EF4-FFF2-40B4-BE49-F238E27FC236}">
                <a16:creationId xmlns:a16="http://schemas.microsoft.com/office/drawing/2014/main" id="{BCF8094F-5A68-1945-7270-8747FFD8F25C}"/>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9D5AEED-7F7A-E819-5340-70254EE74671}"/>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2C</a:t>
            </a:r>
            <a:endParaRPr lang="en-US" sz="2000"/>
          </a:p>
        </p:txBody>
      </p:sp>
      <p:sp>
        <p:nvSpPr>
          <p:cNvPr id="11" name="TextBox 10">
            <a:extLst>
              <a:ext uri="{FF2B5EF4-FFF2-40B4-BE49-F238E27FC236}">
                <a16:creationId xmlns:a16="http://schemas.microsoft.com/office/drawing/2014/main" id="{0CCEF5A9-8445-2E86-5978-F0F17FB4EDA8}"/>
              </a:ext>
            </a:extLst>
          </p:cNvPr>
          <p:cNvSpPr txBox="1"/>
          <p:nvPr/>
        </p:nvSpPr>
        <p:spPr>
          <a:xfrm>
            <a:off x="4784381" y="2331135"/>
            <a:ext cx="6251961" cy="1569660"/>
          </a:xfrm>
          <a:prstGeom prst="rect">
            <a:avLst/>
          </a:prstGeom>
          <a:noFill/>
        </p:spPr>
        <p:txBody>
          <a:bodyPr wrap="square">
            <a:spAutoFit/>
          </a:bodyPr>
          <a:lstStyle/>
          <a:p>
            <a:pPr algn="ctr"/>
            <a:r>
              <a:rPr lang="en-US" sz="4800">
                <a:latin typeface="Avenir Next LT Pro" panose="020B0504020202020204" pitchFamily="34" charset="0"/>
              </a:rPr>
              <a:t>A </a:t>
            </a:r>
            <a:r>
              <a:rPr lang="en-US" sz="4800" b="1">
                <a:latin typeface="Avenir Next LT Pro" panose="020B0504020202020204" pitchFamily="34" charset="0"/>
              </a:rPr>
              <a:t>living thing </a:t>
            </a:r>
            <a:r>
              <a:rPr lang="en-US" sz="4800">
                <a:latin typeface="Avenir Next LT Pro" panose="020B0504020202020204" pitchFamily="34" charset="0"/>
              </a:rPr>
              <a:t>can grow and reproduce.</a:t>
            </a:r>
          </a:p>
        </p:txBody>
      </p:sp>
      <p:pic>
        <p:nvPicPr>
          <p:cNvPr id="1026" name="Picture 2" descr="Opossum&amp;#32;with&amp;#32;babies&amp;#32;132-40">
            <a:extLst>
              <a:ext uri="{FF2B5EF4-FFF2-40B4-BE49-F238E27FC236}">
                <a16:creationId xmlns:a16="http://schemas.microsoft.com/office/drawing/2014/main" id="{DAE16104-23CE-C221-BF12-B6808271AD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67987" cy="624731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342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6D7DE-594E-876A-7174-A8069591E6A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695ACDF-3875-076E-8207-EC98631F4C9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F6A5F43-25C3-3818-0982-FAAFF995B1EE}"/>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30</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36EECDC2-AFDB-75A1-2B19-A65CE76DCC66}"/>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2C Habitat is Where It’s At: Elaborate</a:t>
            </a:r>
          </a:p>
        </p:txBody>
      </p:sp>
      <p:sp>
        <p:nvSpPr>
          <p:cNvPr id="6" name="Rectangle: Rounded Corners 5">
            <a:extLst>
              <a:ext uri="{FF2B5EF4-FFF2-40B4-BE49-F238E27FC236}">
                <a16:creationId xmlns:a16="http://schemas.microsoft.com/office/drawing/2014/main" id="{7CB2B876-D9EA-B02B-0E41-CD8A22984A03}"/>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E97A89E-EC46-0C84-D1AD-23964CEB865D}"/>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2C</a:t>
            </a:r>
            <a:endParaRPr lang="en-US" sz="2000"/>
          </a:p>
        </p:txBody>
      </p:sp>
      <p:sp>
        <p:nvSpPr>
          <p:cNvPr id="14" name="TextBox 13">
            <a:extLst>
              <a:ext uri="{FF2B5EF4-FFF2-40B4-BE49-F238E27FC236}">
                <a16:creationId xmlns:a16="http://schemas.microsoft.com/office/drawing/2014/main" id="{7DE9328E-4F8F-53F2-7129-116B4C94CDAD}"/>
              </a:ext>
            </a:extLst>
          </p:cNvPr>
          <p:cNvSpPr txBox="1"/>
          <p:nvPr/>
        </p:nvSpPr>
        <p:spPr>
          <a:xfrm>
            <a:off x="502797" y="5789312"/>
            <a:ext cx="11296362" cy="369332"/>
          </a:xfrm>
          <a:prstGeom prst="rect">
            <a:avLst/>
          </a:prstGeom>
          <a:noFill/>
        </p:spPr>
        <p:txBody>
          <a:bodyPr wrap="square">
            <a:spAutoFit/>
          </a:bodyPr>
          <a:lstStyle/>
          <a:p>
            <a:r>
              <a:rPr lang="en-US" b="1">
                <a:latin typeface="Avenir Next LT Pro" panose="020B0504020202020204" pitchFamily="34" charset="0"/>
              </a:rPr>
              <a:t>Link to Article: </a:t>
            </a:r>
            <a:r>
              <a:rPr lang="en-US" sz="1200" b="1">
                <a:latin typeface="Avenir Next LT Pro" panose="020B0504020202020204" pitchFamily="34" charset="0"/>
                <a:hlinkClick r:id="rId3"/>
              </a:rPr>
              <a:t>https://education.mdc.mo.gov/sites/default/files/2025-04/2C%20Sea%20of%20Grass%20Xplor%20Article%20%281%29.pdf</a:t>
            </a:r>
            <a:r>
              <a:rPr lang="en-US" sz="1200" b="1">
                <a:latin typeface="Avenir Next LT Pro" panose="020B0504020202020204" pitchFamily="34" charset="0"/>
              </a:rPr>
              <a:t>  </a:t>
            </a:r>
            <a:endParaRPr lang="en-US" sz="1200"/>
          </a:p>
        </p:txBody>
      </p:sp>
      <p:pic>
        <p:nvPicPr>
          <p:cNvPr id="8" name="Picture 7" descr="Text&#10;&#10;AI-generated content may be incorrect.">
            <a:extLst>
              <a:ext uri="{FF2B5EF4-FFF2-40B4-BE49-F238E27FC236}">
                <a16:creationId xmlns:a16="http://schemas.microsoft.com/office/drawing/2014/main" id="{972C9B39-3E12-F6F5-FB84-D67BECB17F9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713223" y="122275"/>
            <a:ext cx="4327801" cy="5583564"/>
          </a:xfrm>
          <a:prstGeom prst="rect">
            <a:avLst/>
          </a:prstGeom>
          <a:ln>
            <a:solidFill>
              <a:schemeClr val="tx1"/>
            </a:solidFill>
          </a:ln>
        </p:spPr>
      </p:pic>
      <p:pic>
        <p:nvPicPr>
          <p:cNvPr id="13" name="Picture 12" descr="A picture containing text, bird, bird of prey, hawk&#10;&#10;AI-generated content may be incorrect.">
            <a:extLst>
              <a:ext uri="{FF2B5EF4-FFF2-40B4-BE49-F238E27FC236}">
                <a16:creationId xmlns:a16="http://schemas.microsoft.com/office/drawing/2014/main" id="{4F566343-E12B-7975-4825-1E8A2FE16E70}"/>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150978" y="122276"/>
            <a:ext cx="4340979" cy="5583564"/>
          </a:xfrm>
          <a:prstGeom prst="rect">
            <a:avLst/>
          </a:prstGeom>
          <a:ln>
            <a:solidFill>
              <a:schemeClr val="tx1"/>
            </a:solidFill>
          </a:ln>
        </p:spPr>
      </p:pic>
    </p:spTree>
    <p:extLst>
      <p:ext uri="{BB962C8B-B14F-4D97-AF65-F5344CB8AC3E}">
        <p14:creationId xmlns:p14="http://schemas.microsoft.com/office/powerpoint/2010/main" val="1375234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5C5BB-60FE-DFDE-A078-37859964788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315E28E-B829-7E35-886F-30526B100FA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D4FDFCE-B282-EE2A-61C1-0888144D48DE}"/>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31</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CAB13687-2991-374B-1A31-CCED34D622A9}"/>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2C Habitat is Where It’s At: Elaborate</a:t>
            </a:r>
          </a:p>
        </p:txBody>
      </p:sp>
      <p:sp>
        <p:nvSpPr>
          <p:cNvPr id="6" name="Rectangle: Rounded Corners 5">
            <a:extLst>
              <a:ext uri="{FF2B5EF4-FFF2-40B4-BE49-F238E27FC236}">
                <a16:creationId xmlns:a16="http://schemas.microsoft.com/office/drawing/2014/main" id="{E5D81194-B64D-FEF5-2ED8-8E72C2A8E81D}"/>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C550182-5D33-0E2F-731F-DE2EC8D94944}"/>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2C</a:t>
            </a:r>
            <a:endParaRPr lang="en-US" sz="2000"/>
          </a:p>
        </p:txBody>
      </p:sp>
      <p:pic>
        <p:nvPicPr>
          <p:cNvPr id="7" name="Picture 6" descr="A picture containing text&#10;&#10;AI-generated content may be incorrect.">
            <a:extLst>
              <a:ext uri="{FF2B5EF4-FFF2-40B4-BE49-F238E27FC236}">
                <a16:creationId xmlns:a16="http://schemas.microsoft.com/office/drawing/2014/main" id="{F690D505-E333-15EE-922E-E6DF4E20740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414471" y="106886"/>
            <a:ext cx="4629869" cy="5990578"/>
          </a:xfrm>
          <a:prstGeom prst="rect">
            <a:avLst/>
          </a:prstGeom>
          <a:ln>
            <a:solidFill>
              <a:schemeClr val="tx1"/>
            </a:solidFill>
          </a:ln>
        </p:spPr>
      </p:pic>
      <p:pic>
        <p:nvPicPr>
          <p:cNvPr id="11" name="Picture 10">
            <a:extLst>
              <a:ext uri="{FF2B5EF4-FFF2-40B4-BE49-F238E27FC236}">
                <a16:creationId xmlns:a16="http://schemas.microsoft.com/office/drawing/2014/main" id="{E1395D46-54C2-1C8C-D97F-C8EFFBC971F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145712" y="106886"/>
            <a:ext cx="4641975" cy="5990578"/>
          </a:xfrm>
          <a:prstGeom prst="rect">
            <a:avLst/>
          </a:prstGeom>
          <a:ln>
            <a:solidFill>
              <a:schemeClr val="tx1"/>
            </a:solidFill>
          </a:ln>
        </p:spPr>
      </p:pic>
    </p:spTree>
    <p:extLst>
      <p:ext uri="{BB962C8B-B14F-4D97-AF65-F5344CB8AC3E}">
        <p14:creationId xmlns:p14="http://schemas.microsoft.com/office/powerpoint/2010/main" val="3650045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84B57-4A10-3642-593B-4D1A98F25EA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056C479-FEF2-9ECD-01F1-297B3D8FBAA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90B4EE7-78F1-5890-EAFC-C446B0313119}"/>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32</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692056D3-7F3F-BB1A-E975-F12F75B54AEA}"/>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2C Habitat is Where It’s At: Elaborate</a:t>
            </a:r>
          </a:p>
        </p:txBody>
      </p:sp>
      <p:sp>
        <p:nvSpPr>
          <p:cNvPr id="6" name="Rectangle: Rounded Corners 5">
            <a:extLst>
              <a:ext uri="{FF2B5EF4-FFF2-40B4-BE49-F238E27FC236}">
                <a16:creationId xmlns:a16="http://schemas.microsoft.com/office/drawing/2014/main" id="{B5A1CF9A-E590-68EC-80CA-AB77B7CC2D3E}"/>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DA8DE7F-4891-5578-FB09-2410422E3A82}"/>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2C</a:t>
            </a:r>
            <a:endParaRPr lang="en-US" sz="2000"/>
          </a:p>
        </p:txBody>
      </p:sp>
      <p:pic>
        <p:nvPicPr>
          <p:cNvPr id="8" name="Picture 7" descr="Text&#10;&#10;AI-generated content may be incorrect.">
            <a:extLst>
              <a:ext uri="{FF2B5EF4-FFF2-40B4-BE49-F238E27FC236}">
                <a16:creationId xmlns:a16="http://schemas.microsoft.com/office/drawing/2014/main" id="{9C987E3D-00B6-D672-D277-61280C429F1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404313" y="106886"/>
            <a:ext cx="4641976" cy="6002156"/>
          </a:xfrm>
          <a:prstGeom prst="rect">
            <a:avLst/>
          </a:prstGeom>
          <a:ln>
            <a:solidFill>
              <a:schemeClr val="tx1"/>
            </a:solidFill>
          </a:ln>
        </p:spPr>
      </p:pic>
      <p:pic>
        <p:nvPicPr>
          <p:cNvPr id="12" name="Picture 11" descr="A picture containing text&#10;&#10;AI-generated content may be incorrect.">
            <a:extLst>
              <a:ext uri="{FF2B5EF4-FFF2-40B4-BE49-F238E27FC236}">
                <a16:creationId xmlns:a16="http://schemas.microsoft.com/office/drawing/2014/main" id="{E55BC44D-0D45-46F8-544F-34EA34A9C31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145713" y="106886"/>
            <a:ext cx="4644594" cy="6002156"/>
          </a:xfrm>
          <a:prstGeom prst="rect">
            <a:avLst/>
          </a:prstGeom>
          <a:ln>
            <a:solidFill>
              <a:schemeClr val="tx1"/>
            </a:solidFill>
          </a:ln>
        </p:spPr>
      </p:pic>
    </p:spTree>
    <p:extLst>
      <p:ext uri="{BB962C8B-B14F-4D97-AF65-F5344CB8AC3E}">
        <p14:creationId xmlns:p14="http://schemas.microsoft.com/office/powerpoint/2010/main" val="4086669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37C30-1A7B-A2DF-A57F-905D526B3F7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9522B59-2643-7084-2744-E4CB28F1FBF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E63AE17-4901-FBF9-897C-1161EFEF38E4}"/>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33</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6AF38F0B-58EB-D2AF-E710-5A9A636D4F35}"/>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2C Habitat is Where It’s At: Elaborate</a:t>
            </a:r>
          </a:p>
        </p:txBody>
      </p:sp>
      <p:sp>
        <p:nvSpPr>
          <p:cNvPr id="6" name="Rectangle: Rounded Corners 5">
            <a:extLst>
              <a:ext uri="{FF2B5EF4-FFF2-40B4-BE49-F238E27FC236}">
                <a16:creationId xmlns:a16="http://schemas.microsoft.com/office/drawing/2014/main" id="{EBC50624-9850-A8CB-7280-E9A7D9B92333}"/>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3E44D83-7759-5922-87C2-8BB5DAE6A165}"/>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2C</a:t>
            </a:r>
            <a:endParaRPr lang="en-US" sz="2000"/>
          </a:p>
        </p:txBody>
      </p:sp>
      <p:sp>
        <p:nvSpPr>
          <p:cNvPr id="11" name="TextBox 10">
            <a:extLst>
              <a:ext uri="{FF2B5EF4-FFF2-40B4-BE49-F238E27FC236}">
                <a16:creationId xmlns:a16="http://schemas.microsoft.com/office/drawing/2014/main" id="{094D4042-542A-5C9A-808C-7A7A2CD8BE92}"/>
              </a:ext>
            </a:extLst>
          </p:cNvPr>
          <p:cNvSpPr txBox="1"/>
          <p:nvPr/>
        </p:nvSpPr>
        <p:spPr>
          <a:xfrm>
            <a:off x="1143270" y="1258945"/>
            <a:ext cx="9905459" cy="3785652"/>
          </a:xfrm>
          <a:prstGeom prst="rect">
            <a:avLst/>
          </a:prstGeom>
          <a:noFill/>
        </p:spPr>
        <p:txBody>
          <a:bodyPr wrap="square">
            <a:spAutoFit/>
          </a:bodyPr>
          <a:lstStyle/>
          <a:p>
            <a:pPr algn="ctr"/>
            <a:r>
              <a:rPr lang="en-US" sz="4800">
                <a:latin typeface="Avenir Next LT Pro" panose="020B0504020202020204" pitchFamily="34" charset="0"/>
              </a:rPr>
              <a:t>The next habitat we are going to explore is called a prairie.</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A </a:t>
            </a:r>
            <a:r>
              <a:rPr lang="en-US" sz="4800" b="1">
                <a:latin typeface="Avenir Next LT Pro" panose="020B0504020202020204" pitchFamily="34" charset="0"/>
              </a:rPr>
              <a:t>prairie</a:t>
            </a:r>
            <a:r>
              <a:rPr lang="en-US" sz="4800">
                <a:latin typeface="Avenir Next LT Pro" panose="020B0504020202020204" pitchFamily="34" charset="0"/>
              </a:rPr>
              <a:t> is a habitat with mostly grass and some flowering plants. </a:t>
            </a:r>
          </a:p>
        </p:txBody>
      </p:sp>
    </p:spTree>
    <p:extLst>
      <p:ext uri="{BB962C8B-B14F-4D97-AF65-F5344CB8AC3E}">
        <p14:creationId xmlns:p14="http://schemas.microsoft.com/office/powerpoint/2010/main" val="1070154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715DF-19C7-CA21-EEED-859762F2D31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A369815-F470-362B-21F0-1FACF330B2E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8142C43-F1E4-1ABC-D7DC-300CFF0795DB}"/>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34</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774056D5-B772-0FDA-4737-03E4347EB172}"/>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2C Habitat is Where It’s At: Elaborate</a:t>
            </a:r>
          </a:p>
        </p:txBody>
      </p:sp>
      <p:sp>
        <p:nvSpPr>
          <p:cNvPr id="6" name="Rectangle: Rounded Corners 5">
            <a:extLst>
              <a:ext uri="{FF2B5EF4-FFF2-40B4-BE49-F238E27FC236}">
                <a16:creationId xmlns:a16="http://schemas.microsoft.com/office/drawing/2014/main" id="{6165A68B-9521-F8F6-19A9-D29E7D9539D6}"/>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B242F15-A2F4-F286-6C30-A2F3BCA19833}"/>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2C</a:t>
            </a:r>
            <a:endParaRPr lang="en-US" sz="2000"/>
          </a:p>
        </p:txBody>
      </p:sp>
      <p:sp>
        <p:nvSpPr>
          <p:cNvPr id="11" name="TextBox 10">
            <a:extLst>
              <a:ext uri="{FF2B5EF4-FFF2-40B4-BE49-F238E27FC236}">
                <a16:creationId xmlns:a16="http://schemas.microsoft.com/office/drawing/2014/main" id="{1A3843C7-2584-A48A-A316-82B54EF357EE}"/>
              </a:ext>
            </a:extLst>
          </p:cNvPr>
          <p:cNvSpPr txBox="1"/>
          <p:nvPr/>
        </p:nvSpPr>
        <p:spPr>
          <a:xfrm>
            <a:off x="252860" y="2330407"/>
            <a:ext cx="7760043" cy="1569660"/>
          </a:xfrm>
          <a:prstGeom prst="rect">
            <a:avLst/>
          </a:prstGeom>
          <a:noFill/>
        </p:spPr>
        <p:txBody>
          <a:bodyPr wrap="square">
            <a:spAutoFit/>
          </a:bodyPr>
          <a:lstStyle/>
          <a:p>
            <a:pPr algn="ctr"/>
            <a:r>
              <a:rPr lang="en-US" sz="4800">
                <a:latin typeface="Avenir Next LT Pro" panose="020B0504020202020204" pitchFamily="34" charset="0"/>
              </a:rPr>
              <a:t>What plants and animals can we find in the </a:t>
            </a:r>
            <a:r>
              <a:rPr lang="en-US" sz="4800" b="1">
                <a:latin typeface="Avenir Next LT Pro" panose="020B0504020202020204" pitchFamily="34" charset="0"/>
              </a:rPr>
              <a:t>prairie</a:t>
            </a:r>
            <a:r>
              <a:rPr lang="en-US" sz="4800">
                <a:latin typeface="Avenir Next LT Pro" panose="020B0504020202020204" pitchFamily="34" charset="0"/>
              </a:rPr>
              <a:t>?</a:t>
            </a:r>
          </a:p>
        </p:txBody>
      </p:sp>
      <p:pic>
        <p:nvPicPr>
          <p:cNvPr id="12290" name="Picture 2">
            <a:extLst>
              <a:ext uri="{FF2B5EF4-FFF2-40B4-BE49-F238E27FC236}">
                <a16:creationId xmlns:a16="http://schemas.microsoft.com/office/drawing/2014/main" id="{83385685-B7E4-8607-825C-1F56A425C6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9119" y="0"/>
            <a:ext cx="4132881" cy="623047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325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4B89A-1BF3-1AE2-8779-61830354774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2F5A173-2341-CF43-0EA2-338E7D4B394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239C918-3087-4009-7FCB-C9CBB53A36B6}"/>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35</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5BBBF871-034F-B90A-D421-F734908522CA}"/>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2C Habitat is Where It’s At: Elaborate</a:t>
            </a:r>
          </a:p>
        </p:txBody>
      </p:sp>
      <p:sp>
        <p:nvSpPr>
          <p:cNvPr id="6" name="Rectangle: Rounded Corners 5">
            <a:extLst>
              <a:ext uri="{FF2B5EF4-FFF2-40B4-BE49-F238E27FC236}">
                <a16:creationId xmlns:a16="http://schemas.microsoft.com/office/drawing/2014/main" id="{080B466F-527A-FDF7-EFC3-36ED326E9D3E}"/>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9086A2E-E022-F912-150B-94CF075B7FD9}"/>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2C</a:t>
            </a:r>
            <a:endParaRPr lang="en-US" sz="2000"/>
          </a:p>
        </p:txBody>
      </p:sp>
      <p:sp>
        <p:nvSpPr>
          <p:cNvPr id="11" name="TextBox 10">
            <a:extLst>
              <a:ext uri="{FF2B5EF4-FFF2-40B4-BE49-F238E27FC236}">
                <a16:creationId xmlns:a16="http://schemas.microsoft.com/office/drawing/2014/main" id="{637B387C-638C-F86D-C7B0-7C8B5D9C6B00}"/>
              </a:ext>
            </a:extLst>
          </p:cNvPr>
          <p:cNvSpPr txBox="1"/>
          <p:nvPr/>
        </p:nvSpPr>
        <p:spPr>
          <a:xfrm>
            <a:off x="4994599" y="486885"/>
            <a:ext cx="6883289" cy="5262979"/>
          </a:xfrm>
          <a:prstGeom prst="rect">
            <a:avLst/>
          </a:prstGeom>
          <a:noFill/>
        </p:spPr>
        <p:txBody>
          <a:bodyPr wrap="square">
            <a:spAutoFit/>
          </a:bodyPr>
          <a:lstStyle/>
          <a:p>
            <a:pPr algn="ctr"/>
            <a:r>
              <a:rPr lang="en-US" sz="4800">
                <a:latin typeface="Avenir Next LT Pro" panose="020B0504020202020204" pitchFamily="34" charset="0"/>
              </a:rPr>
              <a:t>How would you describe the </a:t>
            </a:r>
            <a:r>
              <a:rPr lang="en-US" sz="4800" b="1">
                <a:latin typeface="Avenir Next LT Pro" panose="020B0504020202020204" pitchFamily="34" charset="0"/>
              </a:rPr>
              <a:t>habitat</a:t>
            </a:r>
            <a:r>
              <a:rPr lang="en-US" sz="4800">
                <a:latin typeface="Avenir Next LT Pro" panose="020B0504020202020204" pitchFamily="34" charset="0"/>
              </a:rPr>
              <a:t> to someone?</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What are some of the </a:t>
            </a:r>
            <a:r>
              <a:rPr lang="en-US" sz="4800" b="1">
                <a:latin typeface="Avenir Next LT Pro" panose="020B0504020202020204" pitchFamily="34" charset="0"/>
              </a:rPr>
              <a:t>nonliving things </a:t>
            </a:r>
            <a:r>
              <a:rPr lang="en-US" sz="4800">
                <a:latin typeface="Avenir Next LT Pro" panose="020B0504020202020204" pitchFamily="34" charset="0"/>
              </a:rPr>
              <a:t>you see?</a:t>
            </a:r>
          </a:p>
        </p:txBody>
      </p:sp>
      <p:pic>
        <p:nvPicPr>
          <p:cNvPr id="13314" name="Picture 2" descr="Diamond&amp;#95;Grove&amp;#95;Prairie&amp;#95;0026">
            <a:extLst>
              <a:ext uri="{FF2B5EF4-FFF2-40B4-BE49-F238E27FC236}">
                <a16:creationId xmlns:a16="http://schemas.microsoft.com/office/drawing/2014/main" id="{1CD2BBA9-F0B9-58F1-6FE6-C1DBC18B0154}"/>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0" y="0"/>
            <a:ext cx="4680488" cy="623675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04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F1855-1E74-1B0A-5005-2E675530254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E8D3454-3FAB-9711-A16F-44E76838800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C326326-357B-3D8F-32A7-28C662041E5C}"/>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36</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43C66CA3-C041-F60F-4E69-5EE310708A2E}"/>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2C Habitat is Where It’s At: Elaborate</a:t>
            </a:r>
          </a:p>
        </p:txBody>
      </p:sp>
      <p:sp>
        <p:nvSpPr>
          <p:cNvPr id="6" name="Rectangle: Rounded Corners 5">
            <a:extLst>
              <a:ext uri="{FF2B5EF4-FFF2-40B4-BE49-F238E27FC236}">
                <a16:creationId xmlns:a16="http://schemas.microsoft.com/office/drawing/2014/main" id="{EE89C685-44FB-4AC0-093B-A132230FC529}"/>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BABEC53-5BBA-960F-FD85-BC71EDE0E438}"/>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2C</a:t>
            </a:r>
            <a:endParaRPr lang="en-US" sz="2000"/>
          </a:p>
        </p:txBody>
      </p:sp>
      <p:sp>
        <p:nvSpPr>
          <p:cNvPr id="14" name="TextBox 13">
            <a:extLst>
              <a:ext uri="{FF2B5EF4-FFF2-40B4-BE49-F238E27FC236}">
                <a16:creationId xmlns:a16="http://schemas.microsoft.com/office/drawing/2014/main" id="{343069CD-2383-074D-D406-16370EF48724}"/>
              </a:ext>
            </a:extLst>
          </p:cNvPr>
          <p:cNvSpPr txBox="1"/>
          <p:nvPr/>
        </p:nvSpPr>
        <p:spPr>
          <a:xfrm>
            <a:off x="1069562" y="5804701"/>
            <a:ext cx="9992145" cy="369332"/>
          </a:xfrm>
          <a:prstGeom prst="rect">
            <a:avLst/>
          </a:prstGeom>
          <a:noFill/>
        </p:spPr>
        <p:txBody>
          <a:bodyPr wrap="square">
            <a:spAutoFit/>
          </a:bodyPr>
          <a:lstStyle/>
          <a:p>
            <a:r>
              <a:rPr lang="en-US" b="1">
                <a:latin typeface="Avenir Next LT Pro" panose="020B0504020202020204" pitchFamily="34" charset="0"/>
              </a:rPr>
              <a:t>Link to Article: </a:t>
            </a:r>
            <a:r>
              <a:rPr lang="en-US" sz="1200" b="1">
                <a:latin typeface="Avenir Next LT Pro" panose="020B0504020202020204" pitchFamily="34" charset="0"/>
                <a:hlinkClick r:id="rId3"/>
              </a:rPr>
              <a:t>https://education.mdc.mo.gov/sites/default/files/2025-04/2C%20Pond%20Pad%20%20Xplor%20Article.pdf</a:t>
            </a:r>
            <a:r>
              <a:rPr lang="en-US" sz="1200" b="1">
                <a:latin typeface="Avenir Next LT Pro" panose="020B0504020202020204" pitchFamily="34" charset="0"/>
              </a:rPr>
              <a:t>  </a:t>
            </a:r>
            <a:endParaRPr lang="en-US" sz="1200"/>
          </a:p>
        </p:txBody>
      </p:sp>
      <p:pic>
        <p:nvPicPr>
          <p:cNvPr id="7" name="Picture 6" descr="Text&#10;&#10;AI-generated content may be incorrect.">
            <a:extLst>
              <a:ext uri="{FF2B5EF4-FFF2-40B4-BE49-F238E27FC236}">
                <a16:creationId xmlns:a16="http://schemas.microsoft.com/office/drawing/2014/main" id="{BC48B98E-3833-C59A-D6B5-E5A74B1EE25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724656" y="122275"/>
            <a:ext cx="4340979" cy="5592043"/>
          </a:xfrm>
          <a:prstGeom prst="rect">
            <a:avLst/>
          </a:prstGeom>
          <a:ln>
            <a:solidFill>
              <a:schemeClr val="tx1"/>
            </a:solidFill>
          </a:ln>
        </p:spPr>
      </p:pic>
      <p:pic>
        <p:nvPicPr>
          <p:cNvPr id="11" name="Picture 10" descr="A picture containing text&#10;&#10;AI-generated content may be incorrect.">
            <a:extLst>
              <a:ext uri="{FF2B5EF4-FFF2-40B4-BE49-F238E27FC236}">
                <a16:creationId xmlns:a16="http://schemas.microsoft.com/office/drawing/2014/main" id="{53604022-C756-BAF6-A0A7-A7ECA95BD9AC}"/>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150978" y="122275"/>
            <a:ext cx="4343964" cy="5592043"/>
          </a:xfrm>
          <a:prstGeom prst="rect">
            <a:avLst/>
          </a:prstGeom>
          <a:ln>
            <a:solidFill>
              <a:schemeClr val="tx1"/>
            </a:solidFill>
          </a:ln>
        </p:spPr>
      </p:pic>
    </p:spTree>
    <p:extLst>
      <p:ext uri="{BB962C8B-B14F-4D97-AF65-F5344CB8AC3E}">
        <p14:creationId xmlns:p14="http://schemas.microsoft.com/office/powerpoint/2010/main" val="2819263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74A2F-52B4-53AB-7C8D-87D9D62F497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CB2CE22-9F13-4A45-A622-ADFAB94AF5E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024139B-6602-CA4F-042E-D02D8B56BE4F}"/>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37</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71204A92-6D7D-2FF5-A27F-1560C082D34A}"/>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2C Habitat is Where It’s At: Elaborate</a:t>
            </a:r>
          </a:p>
        </p:txBody>
      </p:sp>
      <p:sp>
        <p:nvSpPr>
          <p:cNvPr id="6" name="Rectangle: Rounded Corners 5">
            <a:extLst>
              <a:ext uri="{FF2B5EF4-FFF2-40B4-BE49-F238E27FC236}">
                <a16:creationId xmlns:a16="http://schemas.microsoft.com/office/drawing/2014/main" id="{E7EE2143-9C80-FB15-E088-CE8BDC03771E}"/>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5D6DA50-5961-3145-E7A3-844AB2DD1E5F}"/>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2C</a:t>
            </a:r>
            <a:endParaRPr lang="en-US" sz="2000"/>
          </a:p>
        </p:txBody>
      </p:sp>
      <p:pic>
        <p:nvPicPr>
          <p:cNvPr id="7" name="Picture 6" descr="A picture containing text&#10;&#10;AI-generated content may be incorrect.">
            <a:extLst>
              <a:ext uri="{FF2B5EF4-FFF2-40B4-BE49-F238E27FC236}">
                <a16:creationId xmlns:a16="http://schemas.microsoft.com/office/drawing/2014/main" id="{0CB2C613-EFE5-9084-75BD-5CCBD24C8C1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5400000">
            <a:off x="719084" y="106886"/>
            <a:ext cx="4652250" cy="6002156"/>
          </a:xfrm>
          <a:prstGeom prst="rect">
            <a:avLst/>
          </a:prstGeom>
          <a:ln>
            <a:solidFill>
              <a:schemeClr val="tx1"/>
            </a:solidFill>
          </a:ln>
        </p:spPr>
      </p:pic>
      <p:pic>
        <p:nvPicPr>
          <p:cNvPr id="11" name="Picture 10" descr="A picture containing text, reptile, lizard, several&#10;&#10;AI-generated content may be incorrect.">
            <a:extLst>
              <a:ext uri="{FF2B5EF4-FFF2-40B4-BE49-F238E27FC236}">
                <a16:creationId xmlns:a16="http://schemas.microsoft.com/office/drawing/2014/main" id="{D57C9653-0902-9F44-98C7-94BCD5CAAF3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5400000">
            <a:off x="6817769" y="109783"/>
            <a:ext cx="4658044" cy="6002156"/>
          </a:xfrm>
          <a:prstGeom prst="rect">
            <a:avLst/>
          </a:prstGeom>
          <a:ln>
            <a:solidFill>
              <a:schemeClr val="tx1"/>
            </a:solidFill>
          </a:ln>
        </p:spPr>
      </p:pic>
    </p:spTree>
    <p:extLst>
      <p:ext uri="{BB962C8B-B14F-4D97-AF65-F5344CB8AC3E}">
        <p14:creationId xmlns:p14="http://schemas.microsoft.com/office/powerpoint/2010/main" val="3344025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4CB93-223C-28DE-CE46-40B8F1A56E8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3B5C616-3CC3-6677-6F04-4FBC5B9183F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B6441F9-BF3F-B6D2-F981-5098AB5C8D9D}"/>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panose="020B0504020202020204" pitchFamily="34" charset="0"/>
              </a:rPr>
              <a:t>38</a:t>
            </a:r>
          </a:p>
        </p:txBody>
      </p:sp>
      <p:sp>
        <p:nvSpPr>
          <p:cNvPr id="5" name="TextBox 4">
            <a:extLst>
              <a:ext uri="{FF2B5EF4-FFF2-40B4-BE49-F238E27FC236}">
                <a16:creationId xmlns:a16="http://schemas.microsoft.com/office/drawing/2014/main" id="{D5FD1346-538F-6E7E-C776-FDD6F0EC8C88}"/>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2C Habitat is Where It’s At: Elaborate</a:t>
            </a:r>
          </a:p>
        </p:txBody>
      </p:sp>
      <p:sp>
        <p:nvSpPr>
          <p:cNvPr id="6" name="Rectangle: Rounded Corners 5">
            <a:extLst>
              <a:ext uri="{FF2B5EF4-FFF2-40B4-BE49-F238E27FC236}">
                <a16:creationId xmlns:a16="http://schemas.microsoft.com/office/drawing/2014/main" id="{14E44635-AA6E-1082-55BD-465DF6DD99D6}"/>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3378AF8-1287-1765-1DB7-785602965FD0}"/>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2C</a:t>
            </a:r>
            <a:endParaRPr lang="en-US" sz="2000"/>
          </a:p>
        </p:txBody>
      </p:sp>
      <p:grpSp>
        <p:nvGrpSpPr>
          <p:cNvPr id="13" name="Group 12">
            <a:extLst>
              <a:ext uri="{FF2B5EF4-FFF2-40B4-BE49-F238E27FC236}">
                <a16:creationId xmlns:a16="http://schemas.microsoft.com/office/drawing/2014/main" id="{CE1D9C76-411D-E931-95B0-55B57A0FEC9E}"/>
              </a:ext>
            </a:extLst>
          </p:cNvPr>
          <p:cNvGrpSpPr/>
          <p:nvPr/>
        </p:nvGrpSpPr>
        <p:grpSpPr>
          <a:xfrm>
            <a:off x="1366606" y="106886"/>
            <a:ext cx="9458787" cy="6046289"/>
            <a:chOff x="1370180" y="66564"/>
            <a:chExt cx="9458787" cy="6046289"/>
          </a:xfrm>
        </p:grpSpPr>
        <p:pic>
          <p:nvPicPr>
            <p:cNvPr id="8" name="Picture 7" descr="A group of birds on a plant&#10;&#10;AI-generated content may be incorrect.">
              <a:extLst>
                <a:ext uri="{FF2B5EF4-FFF2-40B4-BE49-F238E27FC236}">
                  <a16:creationId xmlns:a16="http://schemas.microsoft.com/office/drawing/2014/main" id="{2D0E794A-DD17-9C16-D99F-D4E0741B091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370180" y="66564"/>
              <a:ext cx="4676108" cy="6046289"/>
            </a:xfrm>
            <a:prstGeom prst="rect">
              <a:avLst/>
            </a:prstGeom>
            <a:ln>
              <a:solidFill>
                <a:schemeClr val="tx1"/>
              </a:solidFill>
            </a:ln>
          </p:spPr>
        </p:pic>
        <p:pic>
          <p:nvPicPr>
            <p:cNvPr id="12" name="Picture 11" descr="A picture containing text&#10;&#10;AI-generated content may be incorrect.">
              <a:extLst>
                <a:ext uri="{FF2B5EF4-FFF2-40B4-BE49-F238E27FC236}">
                  <a16:creationId xmlns:a16="http://schemas.microsoft.com/office/drawing/2014/main" id="{13655FC8-7D6A-8847-9BF8-95D94E86BF2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145714" y="66564"/>
              <a:ext cx="4683253" cy="6046289"/>
            </a:xfrm>
            <a:prstGeom prst="rect">
              <a:avLst/>
            </a:prstGeom>
            <a:ln>
              <a:solidFill>
                <a:schemeClr val="tx1"/>
              </a:solidFill>
            </a:ln>
          </p:spPr>
        </p:pic>
      </p:grpSp>
    </p:spTree>
    <p:extLst>
      <p:ext uri="{BB962C8B-B14F-4D97-AF65-F5344CB8AC3E}">
        <p14:creationId xmlns:p14="http://schemas.microsoft.com/office/powerpoint/2010/main" val="11116910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E9F70-A5C8-B93E-B331-C9191DDA42C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CD8F69F-0C91-FF0D-2B02-B41AE35E079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5020597-EAA3-98AA-527C-B9628AE1F411}"/>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panose="020B0504020202020204" pitchFamily="34" charset="0"/>
              </a:rPr>
              <a:t>39</a:t>
            </a:r>
          </a:p>
        </p:txBody>
      </p:sp>
      <p:sp>
        <p:nvSpPr>
          <p:cNvPr id="5" name="TextBox 4">
            <a:extLst>
              <a:ext uri="{FF2B5EF4-FFF2-40B4-BE49-F238E27FC236}">
                <a16:creationId xmlns:a16="http://schemas.microsoft.com/office/drawing/2014/main" id="{CEA0E75E-34D4-2242-4E6A-418794E37690}"/>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2C Habitat is Where It’s At: Elaborate</a:t>
            </a:r>
          </a:p>
        </p:txBody>
      </p:sp>
      <p:sp>
        <p:nvSpPr>
          <p:cNvPr id="6" name="Rectangle: Rounded Corners 5">
            <a:extLst>
              <a:ext uri="{FF2B5EF4-FFF2-40B4-BE49-F238E27FC236}">
                <a16:creationId xmlns:a16="http://schemas.microsoft.com/office/drawing/2014/main" id="{0AC379D6-82AD-9A80-E098-2758E6E158A5}"/>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215FC91-420F-910A-A932-21AC6C8EB952}"/>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2C</a:t>
            </a:r>
            <a:endParaRPr lang="en-US" sz="2000"/>
          </a:p>
        </p:txBody>
      </p:sp>
      <p:sp>
        <p:nvSpPr>
          <p:cNvPr id="11" name="TextBox 10">
            <a:extLst>
              <a:ext uri="{FF2B5EF4-FFF2-40B4-BE49-F238E27FC236}">
                <a16:creationId xmlns:a16="http://schemas.microsoft.com/office/drawing/2014/main" id="{13CA4698-4CD5-9973-BC56-97AE9BE3D587}"/>
              </a:ext>
            </a:extLst>
          </p:cNvPr>
          <p:cNvSpPr txBox="1"/>
          <p:nvPr/>
        </p:nvSpPr>
        <p:spPr>
          <a:xfrm>
            <a:off x="1844430" y="1251250"/>
            <a:ext cx="8503139" cy="3785652"/>
          </a:xfrm>
          <a:prstGeom prst="rect">
            <a:avLst/>
          </a:prstGeom>
          <a:noFill/>
        </p:spPr>
        <p:txBody>
          <a:bodyPr wrap="square">
            <a:spAutoFit/>
          </a:bodyPr>
          <a:lstStyle/>
          <a:p>
            <a:pPr algn="ctr"/>
            <a:r>
              <a:rPr lang="en-US" sz="4800">
                <a:latin typeface="Avenir Next LT Pro" panose="020B0504020202020204" pitchFamily="34" charset="0"/>
              </a:rPr>
              <a:t>The next habitat we are going to explore is called a pond.</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A </a:t>
            </a:r>
            <a:r>
              <a:rPr lang="en-US" sz="4800" b="1">
                <a:latin typeface="Avenir Next LT Pro" panose="020B0504020202020204" pitchFamily="34" charset="0"/>
              </a:rPr>
              <a:t>pond </a:t>
            </a:r>
            <a:r>
              <a:rPr lang="en-US" sz="4800">
                <a:latin typeface="Avenir Next LT Pro" panose="020B0504020202020204" pitchFamily="34" charset="0"/>
              </a:rPr>
              <a:t>is a small body of water surrounded by land. </a:t>
            </a:r>
          </a:p>
        </p:txBody>
      </p:sp>
    </p:spTree>
    <p:extLst>
      <p:ext uri="{BB962C8B-B14F-4D97-AF65-F5344CB8AC3E}">
        <p14:creationId xmlns:p14="http://schemas.microsoft.com/office/powerpoint/2010/main" val="3666988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5128A-3561-50B7-9ABC-F361320B08F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A52A893-1FED-4EC8-B6A2-322DA739ABF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F785904-2675-BEA6-D7E3-59C976E8801F}"/>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dirty="0">
                <a:solidFill>
                  <a:schemeClr val="bg1"/>
                </a:solidFill>
                <a:latin typeface="Avenir Next LT Pro" panose="020B0504020202020204" pitchFamily="34" charset="0"/>
              </a:rPr>
              <a:t>4</a:t>
            </a:r>
          </a:p>
        </p:txBody>
      </p:sp>
      <p:sp>
        <p:nvSpPr>
          <p:cNvPr id="5" name="TextBox 4">
            <a:extLst>
              <a:ext uri="{FF2B5EF4-FFF2-40B4-BE49-F238E27FC236}">
                <a16:creationId xmlns:a16="http://schemas.microsoft.com/office/drawing/2014/main" id="{6C6622BA-4F9A-8D2D-E80D-AB16FDAB092C}"/>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2C Habitat is Where It’s At: Explore</a:t>
            </a:r>
          </a:p>
        </p:txBody>
      </p:sp>
      <p:sp>
        <p:nvSpPr>
          <p:cNvPr id="6" name="Rectangle: Rounded Corners 5">
            <a:extLst>
              <a:ext uri="{FF2B5EF4-FFF2-40B4-BE49-F238E27FC236}">
                <a16:creationId xmlns:a16="http://schemas.microsoft.com/office/drawing/2014/main" id="{6DC3BBAB-498C-16AF-80C3-54AF5F6A990D}"/>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5D50BF2-D344-4F4E-4E7E-6F5EFADCB4E5}"/>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2C</a:t>
            </a:r>
            <a:endParaRPr lang="en-US" sz="2000"/>
          </a:p>
        </p:txBody>
      </p:sp>
      <p:sp>
        <p:nvSpPr>
          <p:cNvPr id="11" name="TextBox 10">
            <a:extLst>
              <a:ext uri="{FF2B5EF4-FFF2-40B4-BE49-F238E27FC236}">
                <a16:creationId xmlns:a16="http://schemas.microsoft.com/office/drawing/2014/main" id="{0F87D68F-92F5-3474-C84C-709E6234F275}"/>
              </a:ext>
            </a:extLst>
          </p:cNvPr>
          <p:cNvSpPr txBox="1"/>
          <p:nvPr/>
        </p:nvSpPr>
        <p:spPr>
          <a:xfrm>
            <a:off x="901604" y="2132839"/>
            <a:ext cx="6327654" cy="2308324"/>
          </a:xfrm>
          <a:prstGeom prst="rect">
            <a:avLst/>
          </a:prstGeom>
          <a:noFill/>
        </p:spPr>
        <p:txBody>
          <a:bodyPr wrap="square">
            <a:spAutoFit/>
          </a:bodyPr>
          <a:lstStyle/>
          <a:p>
            <a:pPr algn="ctr"/>
            <a:r>
              <a:rPr lang="en-US" sz="4800">
                <a:latin typeface="Avenir Next LT Pro" panose="020B0504020202020204" pitchFamily="34" charset="0"/>
              </a:rPr>
              <a:t>What three examples can you think of that are living?</a:t>
            </a:r>
          </a:p>
        </p:txBody>
      </p:sp>
      <p:pic>
        <p:nvPicPr>
          <p:cNvPr id="2050" name="Picture 2" descr="Flowering&amp;#32;dogwood&amp;#32;112-8">
            <a:extLst>
              <a:ext uri="{FF2B5EF4-FFF2-40B4-BE49-F238E27FC236}">
                <a16:creationId xmlns:a16="http://schemas.microsoft.com/office/drawing/2014/main" id="{2511905A-A56A-60E7-C03B-F6859A8833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0861" y="0"/>
            <a:ext cx="4061140"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3252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C6FF7-39D1-51BC-913A-F67D8AC5374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389E78E-50BC-7CAC-3B3A-260DDC07595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47E3D23-C510-F746-DB30-1C478591E9BA}"/>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40</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DEFFA3D2-661D-A7EF-FAD8-4514EFE6BA55}"/>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2C Habitat is Where It’s At: Elaborate</a:t>
            </a:r>
          </a:p>
        </p:txBody>
      </p:sp>
      <p:sp>
        <p:nvSpPr>
          <p:cNvPr id="6" name="Rectangle: Rounded Corners 5">
            <a:extLst>
              <a:ext uri="{FF2B5EF4-FFF2-40B4-BE49-F238E27FC236}">
                <a16:creationId xmlns:a16="http://schemas.microsoft.com/office/drawing/2014/main" id="{18830EB5-603F-E8FA-2E1B-48C6AB3D663F}"/>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C7DFF82-CA0C-BDB1-396A-8AC68CC7824A}"/>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2C</a:t>
            </a:r>
            <a:endParaRPr lang="en-US" sz="2000"/>
          </a:p>
        </p:txBody>
      </p:sp>
      <p:sp>
        <p:nvSpPr>
          <p:cNvPr id="11" name="TextBox 10">
            <a:extLst>
              <a:ext uri="{FF2B5EF4-FFF2-40B4-BE49-F238E27FC236}">
                <a16:creationId xmlns:a16="http://schemas.microsoft.com/office/drawing/2014/main" id="{E79B9CCF-9491-0CE6-5490-4FE862FFF01C}"/>
              </a:ext>
            </a:extLst>
          </p:cNvPr>
          <p:cNvSpPr txBox="1"/>
          <p:nvPr/>
        </p:nvSpPr>
        <p:spPr>
          <a:xfrm>
            <a:off x="402496" y="1961802"/>
            <a:ext cx="6323307" cy="2308324"/>
          </a:xfrm>
          <a:prstGeom prst="rect">
            <a:avLst/>
          </a:prstGeom>
          <a:noFill/>
        </p:spPr>
        <p:txBody>
          <a:bodyPr wrap="square">
            <a:spAutoFit/>
          </a:bodyPr>
          <a:lstStyle/>
          <a:p>
            <a:pPr algn="ctr"/>
            <a:r>
              <a:rPr lang="en-US" sz="4800">
                <a:latin typeface="Avenir Next LT Pro" panose="020B0504020202020204" pitchFamily="34" charset="0"/>
              </a:rPr>
              <a:t>What plants and animals can we find in the </a:t>
            </a:r>
            <a:r>
              <a:rPr lang="en-US" sz="4800" b="1">
                <a:latin typeface="Avenir Next LT Pro" panose="020B0504020202020204" pitchFamily="34" charset="0"/>
              </a:rPr>
              <a:t>pond</a:t>
            </a:r>
            <a:r>
              <a:rPr lang="en-US" sz="4800">
                <a:latin typeface="Avenir Next LT Pro" panose="020B0504020202020204" pitchFamily="34" charset="0"/>
              </a:rPr>
              <a:t>?</a:t>
            </a:r>
          </a:p>
        </p:txBody>
      </p:sp>
      <p:pic>
        <p:nvPicPr>
          <p:cNvPr id="14338" name="Picture 2" descr="052617&amp;#32;xplor&amp;#32;pond&amp;#32;edge-11">
            <a:extLst>
              <a:ext uri="{FF2B5EF4-FFF2-40B4-BE49-F238E27FC236}">
                <a16:creationId xmlns:a16="http://schemas.microsoft.com/office/drawing/2014/main" id="{FF5A4C1D-1A56-510B-6FA2-D2900194E382}"/>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7128299" y="0"/>
            <a:ext cx="5063701"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6533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72F1D-1CC3-C6E2-5316-B50D086986E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EE97869-4671-73B9-05C3-634577B3803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EC255F6-2F99-FA36-B948-F610D736CF63}"/>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41</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38258A30-8CFD-DCA3-83D1-299F37AC2A8B}"/>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2C Habitat is Where It’s At: Elaborate</a:t>
            </a:r>
          </a:p>
        </p:txBody>
      </p:sp>
      <p:sp>
        <p:nvSpPr>
          <p:cNvPr id="6" name="Rectangle: Rounded Corners 5">
            <a:extLst>
              <a:ext uri="{FF2B5EF4-FFF2-40B4-BE49-F238E27FC236}">
                <a16:creationId xmlns:a16="http://schemas.microsoft.com/office/drawing/2014/main" id="{E4F29556-157F-6A2B-E314-91BBA2FD581F}"/>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6EB002-7AA9-6F40-B777-8A4FF9D7C199}"/>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2C</a:t>
            </a:r>
            <a:endParaRPr lang="en-US" sz="2000"/>
          </a:p>
        </p:txBody>
      </p:sp>
      <p:sp>
        <p:nvSpPr>
          <p:cNvPr id="11" name="TextBox 10">
            <a:extLst>
              <a:ext uri="{FF2B5EF4-FFF2-40B4-BE49-F238E27FC236}">
                <a16:creationId xmlns:a16="http://schemas.microsoft.com/office/drawing/2014/main" id="{37B070DB-567A-EF6F-3074-7A7D84B1DD27}"/>
              </a:ext>
            </a:extLst>
          </p:cNvPr>
          <p:cNvSpPr txBox="1"/>
          <p:nvPr/>
        </p:nvSpPr>
        <p:spPr>
          <a:xfrm>
            <a:off x="4339525" y="1166842"/>
            <a:ext cx="7518720" cy="4524315"/>
          </a:xfrm>
          <a:prstGeom prst="rect">
            <a:avLst/>
          </a:prstGeom>
          <a:noFill/>
        </p:spPr>
        <p:txBody>
          <a:bodyPr wrap="square" lIns="91440" tIns="45720" rIns="91440" bIns="45720" anchor="t">
            <a:spAutoFit/>
          </a:bodyPr>
          <a:lstStyle/>
          <a:p>
            <a:pPr algn="ctr"/>
            <a:r>
              <a:rPr lang="en-US" sz="4800" dirty="0">
                <a:latin typeface="Avenir Next LT Pro"/>
              </a:rPr>
              <a:t>How would you describe this </a:t>
            </a:r>
            <a:r>
              <a:rPr lang="en-US" sz="4800" b="1" dirty="0">
                <a:latin typeface="Avenir Next LT Pro"/>
              </a:rPr>
              <a:t>habitat</a:t>
            </a:r>
            <a:r>
              <a:rPr lang="en-US" sz="4800" dirty="0">
                <a:latin typeface="Avenir Next LT Pro"/>
              </a:rPr>
              <a:t> to someone?</a:t>
            </a:r>
          </a:p>
          <a:p>
            <a:pPr algn="ctr"/>
            <a:endParaRPr lang="en-US" sz="4800">
              <a:latin typeface="Avenir Next LT Pro" panose="020B0504020202020204" pitchFamily="34" charset="0"/>
            </a:endParaRPr>
          </a:p>
          <a:p>
            <a:pPr algn="ctr"/>
            <a:r>
              <a:rPr lang="en-US" sz="4800" dirty="0">
                <a:latin typeface="Avenir Next LT Pro"/>
              </a:rPr>
              <a:t>What are some of the </a:t>
            </a:r>
            <a:r>
              <a:rPr lang="en-US" sz="4800" b="1" dirty="0">
                <a:latin typeface="Avenir Next LT Pro"/>
              </a:rPr>
              <a:t>nonliving things </a:t>
            </a:r>
            <a:r>
              <a:rPr lang="en-US" sz="4800" dirty="0">
                <a:latin typeface="Avenir Next LT Pro"/>
              </a:rPr>
              <a:t>you see?</a:t>
            </a:r>
          </a:p>
        </p:txBody>
      </p:sp>
      <p:pic>
        <p:nvPicPr>
          <p:cNvPr id="15362" name="Picture 2" descr="073122&amp;#32;bull&amp;#32;shoals&amp;#32;bank&amp;#32;fishing-117">
            <a:extLst>
              <a:ext uri="{FF2B5EF4-FFF2-40B4-BE49-F238E27FC236}">
                <a16:creationId xmlns:a16="http://schemas.microsoft.com/office/drawing/2014/main" id="{098D8611-54BC-E69F-D31A-0137CA2532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60389"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6353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2B853-0CA0-7D8C-A821-D2504194BFA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E803E88-7086-0A31-2B61-A85A74E2F3B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9AB3A9A-4B35-25F1-BD28-A681A8FA1945}"/>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42</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59A72353-00E6-D74B-29E0-B7D4B2CCD0F5}"/>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2C Habitat is Where It’s At: Elaborate</a:t>
            </a:r>
          </a:p>
        </p:txBody>
      </p:sp>
      <p:sp>
        <p:nvSpPr>
          <p:cNvPr id="6" name="Rectangle: Rounded Corners 5">
            <a:extLst>
              <a:ext uri="{FF2B5EF4-FFF2-40B4-BE49-F238E27FC236}">
                <a16:creationId xmlns:a16="http://schemas.microsoft.com/office/drawing/2014/main" id="{831CB02A-3048-3E7C-6B96-3CB033AF1347}"/>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6DEAC98-7694-3013-B401-F39050F877C6}"/>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2C</a:t>
            </a:r>
            <a:endParaRPr lang="en-US" sz="2000"/>
          </a:p>
        </p:txBody>
      </p:sp>
      <p:sp>
        <p:nvSpPr>
          <p:cNvPr id="11" name="TextBox 10">
            <a:extLst>
              <a:ext uri="{FF2B5EF4-FFF2-40B4-BE49-F238E27FC236}">
                <a16:creationId xmlns:a16="http://schemas.microsoft.com/office/drawing/2014/main" id="{9BC3EAE5-0D09-BC8C-8C7E-9E78B4779A9C}"/>
              </a:ext>
            </a:extLst>
          </p:cNvPr>
          <p:cNvSpPr txBox="1"/>
          <p:nvPr/>
        </p:nvSpPr>
        <p:spPr>
          <a:xfrm>
            <a:off x="1700402" y="2477787"/>
            <a:ext cx="8791196" cy="1569660"/>
          </a:xfrm>
          <a:prstGeom prst="rect">
            <a:avLst/>
          </a:prstGeom>
          <a:noFill/>
        </p:spPr>
        <p:txBody>
          <a:bodyPr wrap="square">
            <a:spAutoFit/>
          </a:bodyPr>
          <a:lstStyle/>
          <a:p>
            <a:pPr algn="ctr"/>
            <a:r>
              <a:rPr lang="en-US" sz="4800">
                <a:latin typeface="Avenir Next LT Pro" panose="020B0504020202020204" pitchFamily="34" charset="0"/>
              </a:rPr>
              <a:t>How many plants do you see in each habitat?</a:t>
            </a:r>
          </a:p>
        </p:txBody>
      </p:sp>
    </p:spTree>
    <p:extLst>
      <p:ext uri="{BB962C8B-B14F-4D97-AF65-F5344CB8AC3E}">
        <p14:creationId xmlns:p14="http://schemas.microsoft.com/office/powerpoint/2010/main" val="29068464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52070-1869-4605-01CF-5EA6097CC6D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BD7384D-9DF3-609E-2615-E9139E21C6D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5A23809-2B43-F7B3-35BF-344A2C1B0040}"/>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43</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C03F4000-CDEB-DC7E-A3A2-9E154E14231C}"/>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2C Habitat is Where It’s At: Elaborate</a:t>
            </a:r>
          </a:p>
        </p:txBody>
      </p:sp>
      <p:sp>
        <p:nvSpPr>
          <p:cNvPr id="6" name="Rectangle: Rounded Corners 5">
            <a:extLst>
              <a:ext uri="{FF2B5EF4-FFF2-40B4-BE49-F238E27FC236}">
                <a16:creationId xmlns:a16="http://schemas.microsoft.com/office/drawing/2014/main" id="{637B7C2F-2D15-117A-4865-923E37495C61}"/>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353F728-0F35-BCB9-5B12-22F1F21EBB10}"/>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2C</a:t>
            </a:r>
            <a:endParaRPr lang="en-US" sz="2000"/>
          </a:p>
        </p:txBody>
      </p:sp>
      <p:sp>
        <p:nvSpPr>
          <p:cNvPr id="11" name="TextBox 10">
            <a:extLst>
              <a:ext uri="{FF2B5EF4-FFF2-40B4-BE49-F238E27FC236}">
                <a16:creationId xmlns:a16="http://schemas.microsoft.com/office/drawing/2014/main" id="{418DC789-C747-0B11-2EB2-B426F9CC22B0}"/>
              </a:ext>
            </a:extLst>
          </p:cNvPr>
          <p:cNvSpPr txBox="1"/>
          <p:nvPr/>
        </p:nvSpPr>
        <p:spPr>
          <a:xfrm>
            <a:off x="7165295" y="533527"/>
            <a:ext cx="4700063" cy="5262979"/>
          </a:xfrm>
          <a:prstGeom prst="rect">
            <a:avLst/>
          </a:prstGeom>
          <a:noFill/>
        </p:spPr>
        <p:txBody>
          <a:bodyPr wrap="square" lIns="91440" tIns="45720" rIns="91440" bIns="45720" anchor="t">
            <a:spAutoFit/>
          </a:bodyPr>
          <a:lstStyle/>
          <a:p>
            <a:pPr algn="ctr"/>
            <a:r>
              <a:rPr lang="en-US" sz="4800" dirty="0">
                <a:latin typeface="Avenir Next LT Pro"/>
              </a:rPr>
              <a:t>Complete the bar graphs for each habitat by recording the numbers of plants and animals.</a:t>
            </a:r>
          </a:p>
        </p:txBody>
      </p:sp>
      <p:pic>
        <p:nvPicPr>
          <p:cNvPr id="7" name="Picture 6">
            <a:extLst>
              <a:ext uri="{FF2B5EF4-FFF2-40B4-BE49-F238E27FC236}">
                <a16:creationId xmlns:a16="http://schemas.microsoft.com/office/drawing/2014/main" id="{CB979640-6BC0-CC63-F4DC-CCEB652A143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985875"/>
            <a:ext cx="3367766" cy="4358285"/>
          </a:xfrm>
          <a:prstGeom prst="rect">
            <a:avLst/>
          </a:prstGeom>
          <a:ln>
            <a:solidFill>
              <a:schemeClr val="tx1"/>
            </a:solidFill>
          </a:ln>
        </p:spPr>
      </p:pic>
      <p:pic>
        <p:nvPicPr>
          <p:cNvPr id="10" name="Picture 9" descr="A picture containing diagram&#10;&#10;AI-generated content may be incorrect.">
            <a:extLst>
              <a:ext uri="{FF2B5EF4-FFF2-40B4-BE49-F238E27FC236}">
                <a16:creationId xmlns:a16="http://schemas.microsoft.com/office/drawing/2014/main" id="{F30E8E45-C9CE-ECEC-0B74-672DB069AE2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542004" y="985875"/>
            <a:ext cx="3367766" cy="4358285"/>
          </a:xfrm>
          <a:prstGeom prst="rect">
            <a:avLst/>
          </a:prstGeom>
          <a:ln>
            <a:solidFill>
              <a:schemeClr val="tx1"/>
            </a:solidFill>
          </a:ln>
        </p:spPr>
      </p:pic>
    </p:spTree>
    <p:extLst>
      <p:ext uri="{BB962C8B-B14F-4D97-AF65-F5344CB8AC3E}">
        <p14:creationId xmlns:p14="http://schemas.microsoft.com/office/powerpoint/2010/main" val="36869968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4DD30-B5E2-DFD4-8436-661D16EED4B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4C71BE4-A5F7-9442-79B2-AA1377A8B74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8B25DBE-7D3D-7DEF-7AB6-EF7D7E71FB28}"/>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44</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AD6B5672-E79E-41E4-8C73-F9CA304CAF5C}"/>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2C Habitat is Where It’s At: Elaborate</a:t>
            </a:r>
          </a:p>
        </p:txBody>
      </p:sp>
      <p:sp>
        <p:nvSpPr>
          <p:cNvPr id="6" name="Rectangle: Rounded Corners 5">
            <a:extLst>
              <a:ext uri="{FF2B5EF4-FFF2-40B4-BE49-F238E27FC236}">
                <a16:creationId xmlns:a16="http://schemas.microsoft.com/office/drawing/2014/main" id="{DEC249F4-7632-5FA3-05D8-902E4FCEF23A}"/>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192543-E6FA-41D7-3F75-CE7991CAB81D}"/>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2C</a:t>
            </a:r>
            <a:endParaRPr lang="en-US" sz="2000"/>
          </a:p>
        </p:txBody>
      </p:sp>
      <p:sp>
        <p:nvSpPr>
          <p:cNvPr id="11" name="TextBox 10">
            <a:extLst>
              <a:ext uri="{FF2B5EF4-FFF2-40B4-BE49-F238E27FC236}">
                <a16:creationId xmlns:a16="http://schemas.microsoft.com/office/drawing/2014/main" id="{98C79F35-D412-16F1-944F-6C3037BA73B0}"/>
              </a:ext>
            </a:extLst>
          </p:cNvPr>
          <p:cNvSpPr txBox="1"/>
          <p:nvPr/>
        </p:nvSpPr>
        <p:spPr>
          <a:xfrm>
            <a:off x="1255773" y="885934"/>
            <a:ext cx="9680454" cy="4524315"/>
          </a:xfrm>
          <a:prstGeom prst="rect">
            <a:avLst/>
          </a:prstGeom>
          <a:noFill/>
        </p:spPr>
        <p:txBody>
          <a:bodyPr wrap="square">
            <a:spAutoFit/>
          </a:bodyPr>
          <a:lstStyle/>
          <a:p>
            <a:pPr algn="ctr"/>
            <a:r>
              <a:rPr lang="en-US" sz="4800">
                <a:latin typeface="Avenir Next LT Pro" panose="020B0504020202020204" pitchFamily="34" charset="0"/>
              </a:rPr>
              <a:t>How many animals do you see? How many plants? </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Which habitat had the greatest number – or the most diversity? And which had the least?</a:t>
            </a:r>
          </a:p>
        </p:txBody>
      </p:sp>
    </p:spTree>
    <p:extLst>
      <p:ext uri="{BB962C8B-B14F-4D97-AF65-F5344CB8AC3E}">
        <p14:creationId xmlns:p14="http://schemas.microsoft.com/office/powerpoint/2010/main" val="29210865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BC115-C971-5065-733A-7CFF2A3C2B0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31B9F44-EE59-6E86-93B7-7EDBEB6782D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B1FA093-7469-A93A-F484-124E2792F213}"/>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45</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2C17409D-38E2-4FB4-453E-44460655A37E}"/>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2C Habitat is Where It’s At: Evaluate</a:t>
            </a:r>
          </a:p>
        </p:txBody>
      </p:sp>
      <p:sp>
        <p:nvSpPr>
          <p:cNvPr id="6" name="Rectangle: Rounded Corners 5">
            <a:extLst>
              <a:ext uri="{FF2B5EF4-FFF2-40B4-BE49-F238E27FC236}">
                <a16:creationId xmlns:a16="http://schemas.microsoft.com/office/drawing/2014/main" id="{541CFB0A-8349-AAE3-3F48-0FF0155F3264}"/>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57C43A6-B85E-DCC9-6A4D-EB030D1E2D5E}"/>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2C</a:t>
            </a:r>
            <a:endParaRPr lang="en-US" sz="2000"/>
          </a:p>
        </p:txBody>
      </p:sp>
      <p:pic>
        <p:nvPicPr>
          <p:cNvPr id="7" name="Picture 6" descr="Text, letter&#10;&#10;AI-generated content may be incorrect.">
            <a:extLst>
              <a:ext uri="{FF2B5EF4-FFF2-40B4-BE49-F238E27FC236}">
                <a16:creationId xmlns:a16="http://schemas.microsoft.com/office/drawing/2014/main" id="{56D7E386-87CB-4B84-1583-FB4C4D12AC6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275569" y="79143"/>
            <a:ext cx="4629083" cy="5990578"/>
          </a:xfrm>
          <a:prstGeom prst="rect">
            <a:avLst/>
          </a:prstGeom>
          <a:ln>
            <a:solidFill>
              <a:schemeClr val="tx1"/>
            </a:solidFill>
          </a:ln>
        </p:spPr>
      </p:pic>
      <p:pic>
        <p:nvPicPr>
          <p:cNvPr id="8" name="Picture 7" descr="A picture containing text, silhouette&#10;&#10;AI-generated content may be incorrect.">
            <a:extLst>
              <a:ext uri="{FF2B5EF4-FFF2-40B4-BE49-F238E27FC236}">
                <a16:creationId xmlns:a16="http://schemas.microsoft.com/office/drawing/2014/main" id="{EB44DB6E-CE22-86EA-6B96-90AB900A33F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39629" y="78026"/>
            <a:ext cx="967027" cy="1356836"/>
          </a:xfrm>
          <a:prstGeom prst="rect">
            <a:avLst/>
          </a:prstGeom>
        </p:spPr>
      </p:pic>
      <p:pic>
        <p:nvPicPr>
          <p:cNvPr id="10" name="Picture 9" descr="Map&#10;&#10;AI-generated content may be incorrect.">
            <a:extLst>
              <a:ext uri="{FF2B5EF4-FFF2-40B4-BE49-F238E27FC236}">
                <a16:creationId xmlns:a16="http://schemas.microsoft.com/office/drawing/2014/main" id="{EF1CD1EB-61F5-82AD-1B6C-1FFA5C94B11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99464" y="93520"/>
            <a:ext cx="4617192" cy="5975189"/>
          </a:xfrm>
          <a:prstGeom prst="rect">
            <a:avLst/>
          </a:prstGeom>
          <a:ln>
            <a:solidFill>
              <a:schemeClr val="tx1"/>
            </a:solidFill>
          </a:ln>
        </p:spPr>
      </p:pic>
    </p:spTree>
    <p:extLst>
      <p:ext uri="{BB962C8B-B14F-4D97-AF65-F5344CB8AC3E}">
        <p14:creationId xmlns:p14="http://schemas.microsoft.com/office/powerpoint/2010/main" val="24307131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6C671-7D8A-A231-63C0-24828A466F2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EF3E96E-568D-DEA9-C92A-FA566802727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BD1F60F-67CB-E1BD-3BB9-E8AC2525EA87}"/>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46</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99B7DFD8-B045-ABD6-0CE3-2F622CCD401B}"/>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2C Habitat is Where It’s At: Evaluate</a:t>
            </a:r>
          </a:p>
        </p:txBody>
      </p:sp>
      <p:sp>
        <p:nvSpPr>
          <p:cNvPr id="6" name="Rectangle: Rounded Corners 5">
            <a:extLst>
              <a:ext uri="{FF2B5EF4-FFF2-40B4-BE49-F238E27FC236}">
                <a16:creationId xmlns:a16="http://schemas.microsoft.com/office/drawing/2014/main" id="{6EB637C8-4263-98C5-F9CF-92EA48313B8B}"/>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30EE32E-F65F-481D-4287-606E23913D62}"/>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2C</a:t>
            </a:r>
            <a:endParaRPr lang="en-US" sz="2000"/>
          </a:p>
        </p:txBody>
      </p:sp>
      <p:pic>
        <p:nvPicPr>
          <p:cNvPr id="8" name="Picture 7" descr="A picture containing text, silhouette&#10;&#10;AI-generated content may be incorrect.">
            <a:extLst>
              <a:ext uri="{FF2B5EF4-FFF2-40B4-BE49-F238E27FC236}">
                <a16:creationId xmlns:a16="http://schemas.microsoft.com/office/drawing/2014/main" id="{D047268F-E4FF-8342-E706-91E9D6047B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4142" y="118533"/>
            <a:ext cx="971550" cy="1371600"/>
          </a:xfrm>
          <a:prstGeom prst="rect">
            <a:avLst/>
          </a:prstGeom>
        </p:spPr>
      </p:pic>
      <p:pic>
        <p:nvPicPr>
          <p:cNvPr id="20" name="Picture 19" descr="Map&#10;&#10;AI-generated content may be incorrect.">
            <a:extLst>
              <a:ext uri="{FF2B5EF4-FFF2-40B4-BE49-F238E27FC236}">
                <a16:creationId xmlns:a16="http://schemas.microsoft.com/office/drawing/2014/main" id="{D9AC0456-B543-DCCB-1DD9-45AC4F888CA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80773" y="122275"/>
            <a:ext cx="4617192" cy="6041864"/>
          </a:xfrm>
          <a:prstGeom prst="rect">
            <a:avLst/>
          </a:prstGeom>
          <a:ln>
            <a:solidFill>
              <a:schemeClr val="tx1"/>
            </a:solidFill>
          </a:ln>
        </p:spPr>
      </p:pic>
      <p:pic>
        <p:nvPicPr>
          <p:cNvPr id="10" name="Picture 9">
            <a:extLst>
              <a:ext uri="{FF2B5EF4-FFF2-40B4-BE49-F238E27FC236}">
                <a16:creationId xmlns:a16="http://schemas.microsoft.com/office/drawing/2014/main" id="{83B322C3-1FCC-A9E7-412F-5AFCB2BBB9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6375" y="47625"/>
            <a:ext cx="4752975" cy="6115050"/>
          </a:xfrm>
          <a:prstGeom prst="rect">
            <a:avLst/>
          </a:prstGeom>
        </p:spPr>
      </p:pic>
    </p:spTree>
    <p:extLst>
      <p:ext uri="{BB962C8B-B14F-4D97-AF65-F5344CB8AC3E}">
        <p14:creationId xmlns:p14="http://schemas.microsoft.com/office/powerpoint/2010/main" val="3132980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EADCF-A29D-AC9E-AA97-FF5E3630DAC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97B9259-4674-A0E5-0579-6D187479C9F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EAFC0C4-1565-48B7-8E54-310B1C54FD47}"/>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dirty="0">
                <a:solidFill>
                  <a:schemeClr val="bg1"/>
                </a:solidFill>
                <a:latin typeface="Avenir Next LT Pro" panose="020B0504020202020204" pitchFamily="34" charset="0"/>
              </a:rPr>
              <a:t>5</a:t>
            </a:r>
          </a:p>
        </p:txBody>
      </p:sp>
      <p:sp>
        <p:nvSpPr>
          <p:cNvPr id="5" name="TextBox 4">
            <a:extLst>
              <a:ext uri="{FF2B5EF4-FFF2-40B4-BE49-F238E27FC236}">
                <a16:creationId xmlns:a16="http://schemas.microsoft.com/office/drawing/2014/main" id="{2C00E65A-8C9D-B19A-158F-578B09682FC3}"/>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2C Habitat is Where It’s At: Explore</a:t>
            </a:r>
          </a:p>
        </p:txBody>
      </p:sp>
      <p:sp>
        <p:nvSpPr>
          <p:cNvPr id="6" name="Rectangle: Rounded Corners 5">
            <a:extLst>
              <a:ext uri="{FF2B5EF4-FFF2-40B4-BE49-F238E27FC236}">
                <a16:creationId xmlns:a16="http://schemas.microsoft.com/office/drawing/2014/main" id="{E6D205AF-B292-3850-4ED4-C9FCD7553D97}"/>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7872062-3A1F-A122-54A7-2739A48701CF}"/>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2C</a:t>
            </a:r>
            <a:endParaRPr lang="en-US" sz="2000"/>
          </a:p>
        </p:txBody>
      </p:sp>
      <p:sp>
        <p:nvSpPr>
          <p:cNvPr id="11" name="TextBox 10">
            <a:extLst>
              <a:ext uri="{FF2B5EF4-FFF2-40B4-BE49-F238E27FC236}">
                <a16:creationId xmlns:a16="http://schemas.microsoft.com/office/drawing/2014/main" id="{E4796EA7-B50B-979B-C062-FA8B1E62CC6C}"/>
              </a:ext>
            </a:extLst>
          </p:cNvPr>
          <p:cNvSpPr txBox="1"/>
          <p:nvPr/>
        </p:nvSpPr>
        <p:spPr>
          <a:xfrm>
            <a:off x="4322171" y="1258945"/>
            <a:ext cx="7456699" cy="3785652"/>
          </a:xfrm>
          <a:prstGeom prst="rect">
            <a:avLst/>
          </a:prstGeom>
          <a:noFill/>
        </p:spPr>
        <p:txBody>
          <a:bodyPr wrap="square" lIns="91440" tIns="45720" rIns="91440" bIns="45720" anchor="t">
            <a:spAutoFit/>
          </a:bodyPr>
          <a:lstStyle/>
          <a:p>
            <a:pPr algn="ctr"/>
            <a:r>
              <a:rPr lang="en-US" sz="4800" dirty="0">
                <a:latin typeface="Avenir Next LT Pro"/>
              </a:rPr>
              <a:t>A </a:t>
            </a:r>
            <a:r>
              <a:rPr lang="en-US" sz="4800" b="1" dirty="0">
                <a:latin typeface="Avenir Next LT Pro"/>
              </a:rPr>
              <a:t>nonliving thing </a:t>
            </a:r>
            <a:r>
              <a:rPr lang="en-US" sz="4800" dirty="0">
                <a:latin typeface="Avenir Next LT Pro"/>
              </a:rPr>
              <a:t>cannot grow and reproduce but is an important part of a habitat by helping living things survive.</a:t>
            </a:r>
          </a:p>
        </p:txBody>
      </p:sp>
      <p:pic>
        <p:nvPicPr>
          <p:cNvPr id="3074" name="Picture 2" descr="rocky&amp;#32;falls&amp;#32;09122007004">
            <a:extLst>
              <a:ext uri="{FF2B5EF4-FFF2-40B4-BE49-F238E27FC236}">
                <a16:creationId xmlns:a16="http://schemas.microsoft.com/office/drawing/2014/main" id="{B4135E39-ED46-BA6F-915F-53805435C5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41481" cy="621653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397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3BD64-2DEF-82BD-2C74-6783460CC6A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9E8EFAF-1DFE-5690-5E4F-B3701ACB32A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5082615-F6DD-C84E-C3F6-B6DA959F1838}"/>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dirty="0">
                <a:solidFill>
                  <a:schemeClr val="bg1"/>
                </a:solidFill>
                <a:latin typeface="Avenir Next LT Pro" panose="020B0504020202020204" pitchFamily="34" charset="0"/>
              </a:rPr>
              <a:t>6</a:t>
            </a:r>
          </a:p>
        </p:txBody>
      </p:sp>
      <p:sp>
        <p:nvSpPr>
          <p:cNvPr id="5" name="TextBox 4">
            <a:extLst>
              <a:ext uri="{FF2B5EF4-FFF2-40B4-BE49-F238E27FC236}">
                <a16:creationId xmlns:a16="http://schemas.microsoft.com/office/drawing/2014/main" id="{F4490EAE-AE35-C0B5-82A4-96F75AF358A1}"/>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2C Habitat is Where It’s At: Explore</a:t>
            </a:r>
          </a:p>
        </p:txBody>
      </p:sp>
      <p:sp>
        <p:nvSpPr>
          <p:cNvPr id="6" name="Rectangle: Rounded Corners 5">
            <a:extLst>
              <a:ext uri="{FF2B5EF4-FFF2-40B4-BE49-F238E27FC236}">
                <a16:creationId xmlns:a16="http://schemas.microsoft.com/office/drawing/2014/main" id="{A4CBA294-F00C-7CA2-EDA1-021490766964}"/>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990A9A2-9997-9621-419D-42EEDF6651E7}"/>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2C</a:t>
            </a:r>
            <a:endParaRPr lang="en-US" sz="2000"/>
          </a:p>
        </p:txBody>
      </p:sp>
      <p:sp>
        <p:nvSpPr>
          <p:cNvPr id="11" name="TextBox 10">
            <a:extLst>
              <a:ext uri="{FF2B5EF4-FFF2-40B4-BE49-F238E27FC236}">
                <a16:creationId xmlns:a16="http://schemas.microsoft.com/office/drawing/2014/main" id="{B9A03FAE-07D5-E9A0-AE8F-D2966288B6BA}"/>
              </a:ext>
            </a:extLst>
          </p:cNvPr>
          <p:cNvSpPr txBox="1"/>
          <p:nvPr/>
        </p:nvSpPr>
        <p:spPr>
          <a:xfrm>
            <a:off x="585719" y="947390"/>
            <a:ext cx="6327654" cy="4524315"/>
          </a:xfrm>
          <a:prstGeom prst="rect">
            <a:avLst/>
          </a:prstGeom>
          <a:noFill/>
        </p:spPr>
        <p:txBody>
          <a:bodyPr wrap="square">
            <a:spAutoFit/>
          </a:bodyPr>
          <a:lstStyle/>
          <a:p>
            <a:pPr algn="ctr"/>
            <a:r>
              <a:rPr lang="en-US" sz="4800">
                <a:latin typeface="Avenir Next LT Pro" panose="020B0504020202020204" pitchFamily="34" charset="0"/>
              </a:rPr>
              <a:t>Can you think of at least three examples of </a:t>
            </a:r>
            <a:r>
              <a:rPr lang="en-US" sz="4800" b="1">
                <a:latin typeface="Avenir Next LT Pro" panose="020B0504020202020204" pitchFamily="34" charset="0"/>
              </a:rPr>
              <a:t>nonliving</a:t>
            </a:r>
            <a:r>
              <a:rPr lang="en-US" sz="4800">
                <a:latin typeface="Avenir Next LT Pro" panose="020B0504020202020204" pitchFamily="34" charset="0"/>
              </a:rPr>
              <a:t> things and how they help a living thing to grow and survive?</a:t>
            </a:r>
          </a:p>
        </p:txBody>
      </p:sp>
      <p:pic>
        <p:nvPicPr>
          <p:cNvPr id="3" name="Picture 2">
            <a:extLst>
              <a:ext uri="{FF2B5EF4-FFF2-40B4-BE49-F238E27FC236}">
                <a16:creationId xmlns:a16="http://schemas.microsoft.com/office/drawing/2014/main" id="{531BA285-0665-684D-0599-5C37103FDB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5049" y="1072715"/>
            <a:ext cx="3676207" cy="4273666"/>
          </a:xfrm>
          <a:prstGeom prst="rect">
            <a:avLst/>
          </a:prstGeom>
        </p:spPr>
      </p:pic>
    </p:spTree>
    <p:extLst>
      <p:ext uri="{BB962C8B-B14F-4D97-AF65-F5344CB8AC3E}">
        <p14:creationId xmlns:p14="http://schemas.microsoft.com/office/powerpoint/2010/main" val="2602618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BFD54-D281-F992-61AC-D0CA3A58FA9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9F93472-5F4F-B022-8FFF-DF2F5FEB1CE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B840997-8757-114D-ED2D-CF7492081FC4}"/>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dirty="0">
                <a:solidFill>
                  <a:schemeClr val="bg1"/>
                </a:solidFill>
                <a:latin typeface="Avenir Next LT Pro" panose="020B0504020202020204" pitchFamily="34" charset="0"/>
              </a:rPr>
              <a:t>7</a:t>
            </a:r>
          </a:p>
        </p:txBody>
      </p:sp>
      <p:sp>
        <p:nvSpPr>
          <p:cNvPr id="5" name="TextBox 4">
            <a:extLst>
              <a:ext uri="{FF2B5EF4-FFF2-40B4-BE49-F238E27FC236}">
                <a16:creationId xmlns:a16="http://schemas.microsoft.com/office/drawing/2014/main" id="{38D24D97-E0CE-8D1D-37FA-BB9F4CC620C8}"/>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2C Habitat is Where It’s At: Explore</a:t>
            </a:r>
          </a:p>
        </p:txBody>
      </p:sp>
      <p:sp>
        <p:nvSpPr>
          <p:cNvPr id="6" name="Rectangle: Rounded Corners 5">
            <a:extLst>
              <a:ext uri="{FF2B5EF4-FFF2-40B4-BE49-F238E27FC236}">
                <a16:creationId xmlns:a16="http://schemas.microsoft.com/office/drawing/2014/main" id="{2EBBFA9E-EF9E-616B-28B8-5586426B3598}"/>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A9D547E-F7D0-55B2-5C98-0A95BA976D19}"/>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2C</a:t>
            </a:r>
            <a:endParaRPr lang="en-US" sz="2000"/>
          </a:p>
        </p:txBody>
      </p:sp>
      <p:sp>
        <p:nvSpPr>
          <p:cNvPr id="11" name="TextBox 10">
            <a:extLst>
              <a:ext uri="{FF2B5EF4-FFF2-40B4-BE49-F238E27FC236}">
                <a16:creationId xmlns:a16="http://schemas.microsoft.com/office/drawing/2014/main" id="{F9C0520F-6960-773D-D750-13DCA4F06F78}"/>
              </a:ext>
            </a:extLst>
          </p:cNvPr>
          <p:cNvSpPr txBox="1"/>
          <p:nvPr/>
        </p:nvSpPr>
        <p:spPr>
          <a:xfrm>
            <a:off x="4998720" y="1600014"/>
            <a:ext cx="6797039" cy="3046988"/>
          </a:xfrm>
          <a:prstGeom prst="rect">
            <a:avLst/>
          </a:prstGeom>
          <a:noFill/>
        </p:spPr>
        <p:txBody>
          <a:bodyPr wrap="square">
            <a:spAutoFit/>
          </a:bodyPr>
          <a:lstStyle/>
          <a:p>
            <a:pPr algn="ctr"/>
            <a:r>
              <a:rPr lang="en-US" sz="4800">
                <a:latin typeface="Avenir Next LT Pro" panose="020B0504020202020204" pitchFamily="34" charset="0"/>
              </a:rPr>
              <a:t>During your nature walk at school, </a:t>
            </a:r>
            <a:r>
              <a:rPr lang="en-US" sz="4800" b="1">
                <a:latin typeface="Avenir Next LT Pro" panose="020B0504020202020204" pitchFamily="34" charset="0"/>
              </a:rPr>
              <a:t>list </a:t>
            </a:r>
            <a:r>
              <a:rPr lang="en-US" sz="4800">
                <a:latin typeface="Avenir Next LT Pro" panose="020B0504020202020204" pitchFamily="34" charset="0"/>
              </a:rPr>
              <a:t>10 living things and </a:t>
            </a:r>
            <a:r>
              <a:rPr lang="en-US" sz="4800" b="1">
                <a:latin typeface="Avenir Next LT Pro" panose="020B0504020202020204" pitchFamily="34" charset="0"/>
              </a:rPr>
              <a:t>draw</a:t>
            </a:r>
            <a:r>
              <a:rPr lang="en-US" sz="4800">
                <a:latin typeface="Avenir Next LT Pro" panose="020B0504020202020204" pitchFamily="34" charset="0"/>
              </a:rPr>
              <a:t> each living thing. </a:t>
            </a:r>
          </a:p>
        </p:txBody>
      </p:sp>
      <p:pic>
        <p:nvPicPr>
          <p:cNvPr id="7" name="Picture 6" descr="Chart, diagram&#10;&#10;AI-generated content may be incorrect.">
            <a:extLst>
              <a:ext uri="{FF2B5EF4-FFF2-40B4-BE49-F238E27FC236}">
                <a16:creationId xmlns:a16="http://schemas.microsoft.com/office/drawing/2014/main" id="{24651D51-BB6A-0D3D-728A-C592FE3DFDB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82322"/>
            <a:ext cx="4700016" cy="6082373"/>
          </a:xfrm>
          <a:prstGeom prst="rect">
            <a:avLst/>
          </a:prstGeom>
          <a:ln>
            <a:solidFill>
              <a:schemeClr val="tx1"/>
            </a:solidFill>
          </a:ln>
        </p:spPr>
      </p:pic>
    </p:spTree>
    <p:extLst>
      <p:ext uri="{BB962C8B-B14F-4D97-AF65-F5344CB8AC3E}">
        <p14:creationId xmlns:p14="http://schemas.microsoft.com/office/powerpoint/2010/main" val="1633319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DE723-2F1D-645F-DB21-574D9198528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355E1DB-AB31-B686-EFCB-FDEAA3B4D36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E09130F-1BED-17C3-CE59-522402FE6102}"/>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   8</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034E14EC-F8B9-9615-C2AC-5547EDCEE235}"/>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2C Habitat is Where It’s At: Explore</a:t>
            </a:r>
          </a:p>
        </p:txBody>
      </p:sp>
      <p:sp>
        <p:nvSpPr>
          <p:cNvPr id="6" name="Rectangle: Rounded Corners 5">
            <a:extLst>
              <a:ext uri="{FF2B5EF4-FFF2-40B4-BE49-F238E27FC236}">
                <a16:creationId xmlns:a16="http://schemas.microsoft.com/office/drawing/2014/main" id="{1FFA6B39-5AED-DF02-94B0-BE64C9FD2132}"/>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71A05D5-A2D3-8C2F-266D-CB8410C37D83}"/>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2C</a:t>
            </a:r>
            <a:endParaRPr lang="en-US" sz="2000"/>
          </a:p>
        </p:txBody>
      </p:sp>
      <p:sp>
        <p:nvSpPr>
          <p:cNvPr id="11" name="TextBox 10">
            <a:extLst>
              <a:ext uri="{FF2B5EF4-FFF2-40B4-BE49-F238E27FC236}">
                <a16:creationId xmlns:a16="http://schemas.microsoft.com/office/drawing/2014/main" id="{AF2C43E8-30FB-B884-0B01-E66E87A962B5}"/>
              </a:ext>
            </a:extLst>
          </p:cNvPr>
          <p:cNvSpPr txBox="1"/>
          <p:nvPr/>
        </p:nvSpPr>
        <p:spPr>
          <a:xfrm>
            <a:off x="1047920" y="1258945"/>
            <a:ext cx="10096160" cy="3785652"/>
          </a:xfrm>
          <a:prstGeom prst="rect">
            <a:avLst/>
          </a:prstGeom>
          <a:noFill/>
        </p:spPr>
        <p:txBody>
          <a:bodyPr wrap="square">
            <a:spAutoFit/>
          </a:bodyPr>
          <a:lstStyle/>
          <a:p>
            <a:pPr algn="ctr"/>
            <a:r>
              <a:rPr lang="en-US" sz="4800">
                <a:latin typeface="Avenir Next LT Pro" panose="020B0504020202020204" pitchFamily="34" charset="0"/>
              </a:rPr>
              <a:t>How should the class </a:t>
            </a:r>
            <a:r>
              <a:rPr lang="en-US" sz="4800" b="1">
                <a:latin typeface="Avenir Next LT Pro" panose="020B0504020202020204" pitchFamily="34" charset="0"/>
              </a:rPr>
              <a:t>categorize</a:t>
            </a:r>
            <a:r>
              <a:rPr lang="en-US" sz="4800">
                <a:latin typeface="Avenir Next LT Pro" panose="020B0504020202020204" pitchFamily="34" charset="0"/>
              </a:rPr>
              <a:t> the chart of living things? </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By plants and animals? Another way?</a:t>
            </a:r>
          </a:p>
        </p:txBody>
      </p:sp>
    </p:spTree>
    <p:extLst>
      <p:ext uri="{BB962C8B-B14F-4D97-AF65-F5344CB8AC3E}">
        <p14:creationId xmlns:p14="http://schemas.microsoft.com/office/powerpoint/2010/main" val="1591666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C0188-84E7-AC95-3CBB-72DA6B3FE40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8BCB5C3-3C5E-E2F5-4072-8FB6DDE6442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6B276E3-69D6-80DF-FF4F-1B8D8F3D7C9A}"/>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   9</a:t>
            </a:r>
          </a:p>
        </p:txBody>
      </p:sp>
      <p:sp>
        <p:nvSpPr>
          <p:cNvPr id="5" name="TextBox 4">
            <a:extLst>
              <a:ext uri="{FF2B5EF4-FFF2-40B4-BE49-F238E27FC236}">
                <a16:creationId xmlns:a16="http://schemas.microsoft.com/office/drawing/2014/main" id="{97A2567E-99AC-6087-04AA-3576ABA4DA92}"/>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2C Habitat is Where It’s At: Explore</a:t>
            </a:r>
          </a:p>
        </p:txBody>
      </p:sp>
      <p:sp>
        <p:nvSpPr>
          <p:cNvPr id="6" name="Rectangle: Rounded Corners 5">
            <a:extLst>
              <a:ext uri="{FF2B5EF4-FFF2-40B4-BE49-F238E27FC236}">
                <a16:creationId xmlns:a16="http://schemas.microsoft.com/office/drawing/2014/main" id="{49CE1484-AEE1-7E56-0D33-D195E4B6DEED}"/>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6BFE80B-7C22-58EE-66AA-FD7D53862ECD}"/>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2C</a:t>
            </a:r>
            <a:endParaRPr lang="en-US" sz="2000"/>
          </a:p>
        </p:txBody>
      </p:sp>
      <p:sp>
        <p:nvSpPr>
          <p:cNvPr id="11" name="TextBox 10">
            <a:extLst>
              <a:ext uri="{FF2B5EF4-FFF2-40B4-BE49-F238E27FC236}">
                <a16:creationId xmlns:a16="http://schemas.microsoft.com/office/drawing/2014/main" id="{E3FC1C44-1B0F-0EC3-F223-84EFFC6FA43A}"/>
              </a:ext>
            </a:extLst>
          </p:cNvPr>
          <p:cNvSpPr txBox="1"/>
          <p:nvPr/>
        </p:nvSpPr>
        <p:spPr>
          <a:xfrm>
            <a:off x="4843932" y="1961802"/>
            <a:ext cx="6386904" cy="2308324"/>
          </a:xfrm>
          <a:prstGeom prst="rect">
            <a:avLst/>
          </a:prstGeom>
          <a:noFill/>
        </p:spPr>
        <p:txBody>
          <a:bodyPr wrap="square">
            <a:spAutoFit/>
          </a:bodyPr>
          <a:lstStyle/>
          <a:p>
            <a:pPr algn="ctr"/>
            <a:r>
              <a:rPr lang="en-US" sz="4800">
                <a:latin typeface="Avenir Next LT Pro" panose="020B0504020202020204" pitchFamily="34" charset="0"/>
              </a:rPr>
              <a:t>How many different plants and animals did you see?</a:t>
            </a:r>
          </a:p>
        </p:txBody>
      </p:sp>
      <p:pic>
        <p:nvPicPr>
          <p:cNvPr id="4098" name="Picture 2" descr="beetle&amp;#32;09202007023">
            <a:extLst>
              <a:ext uri="{FF2B5EF4-FFF2-40B4-BE49-F238E27FC236}">
                <a16:creationId xmlns:a16="http://schemas.microsoft.com/office/drawing/2014/main" id="{5976C3A9-7E5B-266C-F895-0DDF282169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154619"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05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2734</Words>
  <Application>Microsoft Office PowerPoint</Application>
  <PresentationFormat>Widescreen</PresentationFormat>
  <Paragraphs>297</Paragraphs>
  <Slides>46</Slides>
  <Notes>45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Aptos</vt:lpstr>
      <vt:lpstr>Aptos Display</vt:lpstr>
      <vt:lpstr>Aptos Light</vt:lpstr>
      <vt:lpstr>Arial</vt:lpstr>
      <vt:lpstr>Avenir Next LT Pro</vt:lpstr>
      <vt:lpstr>Bitter</vt:lpstr>
      <vt:lpstr>Bitter SemiBold</vt:lpstr>
      <vt:lpstr>Montserrat Medium</vt:lpstr>
      <vt:lpstr>Shadows Into Light Two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Lydia Princ</dc:creator>
  <cp:lastModifiedBy>Wendy Parrett</cp:lastModifiedBy>
  <cp:revision>198</cp:revision>
  <dcterms:created xsi:type="dcterms:W3CDTF">2025-07-23T14:39:36Z</dcterms:created>
  <dcterms:modified xsi:type="dcterms:W3CDTF">2025-08-27T15:12:24Z</dcterms:modified>
</cp:coreProperties>
</file>