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B16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9291E-BC91-5D72-562E-E8043272C481}" v="5" dt="2025-08-26T18:05:25.214"/>
    <p1510:client id="{84A49CBC-860E-2849-31A1-5AD2417BBADE}" v="35" dt="2025-08-27T14:33:35.659"/>
    <p1510:client id="{BF17E42D-0A45-47D6-9B76-A16B18AE5FD9}" v="1" dt="2025-08-27T15:09:27.965"/>
    <p1510:client id="{FBFF0520-6A2A-8A1A-3954-9CE82F8999A5}" v="40" dt="2025-08-26T16:47:3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26AEF-D295-45C6-85FA-F428C76211F5}"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C8D82-DB7A-435D-A7C9-62D5140ECEDD}" type="slidenum">
              <a:rPr lang="en-US" smtClean="0"/>
              <a:t>‹#›</a:t>
            </a:fld>
            <a:endParaRPr lang="en-US"/>
          </a:p>
        </p:txBody>
      </p:sp>
    </p:spTree>
    <p:extLst>
      <p:ext uri="{BB962C8B-B14F-4D97-AF65-F5344CB8AC3E}">
        <p14:creationId xmlns:p14="http://schemas.microsoft.com/office/powerpoint/2010/main" val="128577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83AA7-5AEB-E7F2-9625-E19BB21D0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8CD52-0545-2B49-ED91-4F7827644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4CC79-4D64-AD18-E0C4-A9240B7FF67D}"/>
              </a:ext>
            </a:extLst>
          </p:cNvPr>
          <p:cNvSpPr>
            <a:spLocks noGrp="1"/>
          </p:cNvSpPr>
          <p:nvPr>
            <p:ph type="body" idx="1"/>
          </p:nvPr>
        </p:nvSpPr>
        <p:spPr/>
        <p:txBody>
          <a:bodyPr/>
          <a:lstStyle/>
          <a:p>
            <a:r>
              <a:rPr lang="en-US" i="0"/>
              <a:t>Have students think back to their last experiment and their results. </a:t>
            </a:r>
            <a:r>
              <a:rPr lang="en-US" b="1" i="0"/>
              <a:t>What were you trying to find out? </a:t>
            </a:r>
            <a:r>
              <a:rPr lang="en-US" i="0"/>
              <a:t>(Do plants need sunlight to grow?)</a:t>
            </a:r>
          </a:p>
        </p:txBody>
      </p:sp>
      <p:sp>
        <p:nvSpPr>
          <p:cNvPr id="4" name="Slide Number Placeholder 3">
            <a:extLst>
              <a:ext uri="{FF2B5EF4-FFF2-40B4-BE49-F238E27FC236}">
                <a16:creationId xmlns:a16="http://schemas.microsoft.com/office/drawing/2014/main" id="{00954425-E34E-AB57-E1BE-175991B3C2DE}"/>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56711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25A8D-803D-7BC0-13FA-0A38BC4AE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24EBA-03D5-526B-5F7C-FD501136C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1D71B-7416-20B8-D52B-020FFF47EEC4}"/>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176C0CEB-C936-96F9-700A-687D3437703C}"/>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54482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A288-27AA-E8F5-B1BB-0A4333F86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AF557-D1F8-3FB6-9526-E6FB7FCD1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6A819-4EC9-8B3F-D9FE-02E5AF8BFF4D}"/>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2C25DDAE-46A4-BA65-7108-348435143C1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83846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562F-D0FB-42A9-118C-639261084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037FF-490A-B31D-17E6-9554BE6FD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1B0EA-CF44-C4CC-52B7-5A4F2D587672}"/>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2E6FCC18-00FB-70EB-FB7D-F4F8B6FF5998}"/>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89671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5329-6142-6085-DE0F-B40370161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65C70-0AC3-C22C-19CF-68301D554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DC877-62E8-ADD6-67BC-05A0029341D7}"/>
              </a:ext>
            </a:extLst>
          </p:cNvPr>
          <p:cNvSpPr>
            <a:spLocks noGrp="1"/>
          </p:cNvSpPr>
          <p:nvPr>
            <p:ph type="body" idx="1"/>
          </p:nvPr>
        </p:nvSpPr>
        <p:spPr/>
        <p:txBody>
          <a:bodyPr/>
          <a:lstStyle/>
          <a:p>
            <a:r>
              <a:rPr lang="en-US" b="0" i="0"/>
              <a:t>Make a list on the classroom board.</a:t>
            </a:r>
          </a:p>
        </p:txBody>
      </p:sp>
      <p:sp>
        <p:nvSpPr>
          <p:cNvPr id="4" name="Slide Number Placeholder 3">
            <a:extLst>
              <a:ext uri="{FF2B5EF4-FFF2-40B4-BE49-F238E27FC236}">
                <a16:creationId xmlns:a16="http://schemas.microsoft.com/office/drawing/2014/main" id="{4D401F9F-4745-5066-D748-17D0015913BB}"/>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13171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46149-F8A7-56C9-B607-D42C1B8CC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A4077-B9EF-E2E7-115D-0B6291039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234BF-C6A6-74C5-F557-99D55221FCD4}"/>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98831DA7-D11A-1A3C-64A2-08EF5CDD9DE6}"/>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55112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CE95-CC70-E4EC-37E0-D6EEC239A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74AA7-8BAB-8847-8EB9-D8BDBB177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93972-5910-5C24-F6E8-00FA30D6D819}"/>
              </a:ext>
            </a:extLst>
          </p:cNvPr>
          <p:cNvSpPr>
            <a:spLocks noGrp="1"/>
          </p:cNvSpPr>
          <p:nvPr>
            <p:ph type="body" idx="1"/>
          </p:nvPr>
        </p:nvSpPr>
        <p:spPr/>
        <p:txBody>
          <a:bodyPr/>
          <a:lstStyle/>
          <a:p>
            <a:r>
              <a:rPr lang="en-US" b="0" i="0"/>
              <a:t>Revisit the list on the board. </a:t>
            </a:r>
            <a:r>
              <a:rPr lang="en-US" b="1" i="0"/>
              <a:t>What else do plants need to survive? </a:t>
            </a:r>
            <a:r>
              <a:rPr lang="en-US" b="0" i="0"/>
              <a:t>Add student observations to the classroom list.</a:t>
            </a:r>
          </a:p>
          <a:p>
            <a:endParaRPr lang="en-US" b="0" i="0"/>
          </a:p>
          <a:p>
            <a:r>
              <a:rPr lang="en-US" b="1" i="0"/>
              <a:t>Optional: </a:t>
            </a:r>
            <a:r>
              <a:rPr lang="en-US" b="0" i="0"/>
              <a:t>Bring in a few plants from the outside that have all the parts that class has discussed. Divide the plants among different groups of students. Allow students time to take magnifiers and look closely at each plant part, including the leaves. </a:t>
            </a:r>
            <a:r>
              <a:rPr lang="en-US" b="1" i="0"/>
              <a:t>Teacher Note: </a:t>
            </a:r>
            <a:r>
              <a:rPr lang="en-US" b="0" i="0"/>
              <a:t>With permission, plants can be picked on private property. Only conduct this optional activity in the schoolyard or with a plant from your own home. If exploring plants and their different parts while on a field experience on public lands, it is important that students observe and record through drawings or taking pictures rather than picking the plant itself so others can also enjoy the plants and to follow regulations set by the public area.</a:t>
            </a:r>
          </a:p>
          <a:p>
            <a:endParaRPr lang="en-US" b="0" i="0"/>
          </a:p>
          <a:p>
            <a:r>
              <a:rPr lang="en-US" b="0" i="0"/>
              <a:t>Plant in Picture: </a:t>
            </a:r>
            <a:r>
              <a:rPr lang="en-US"/>
              <a:t>Blue false indigo</a:t>
            </a:r>
            <a:endParaRPr lang="en-US" b="0" i="0"/>
          </a:p>
        </p:txBody>
      </p:sp>
      <p:sp>
        <p:nvSpPr>
          <p:cNvPr id="4" name="Slide Number Placeholder 3">
            <a:extLst>
              <a:ext uri="{FF2B5EF4-FFF2-40B4-BE49-F238E27FC236}">
                <a16:creationId xmlns:a16="http://schemas.microsoft.com/office/drawing/2014/main" id="{9CE61583-09F7-D948-0E0F-CB7DBF33D36E}"/>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43560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26C09-7F36-0E2A-6D7A-6E7B73DC9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80167-D1FA-29BF-FCFA-439BF296C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389A1-DC7F-13C6-1E04-A00AB9F8C282}"/>
              </a:ext>
            </a:extLst>
          </p:cNvPr>
          <p:cNvSpPr>
            <a:spLocks noGrp="1"/>
          </p:cNvSpPr>
          <p:nvPr>
            <p:ph type="body" idx="1"/>
          </p:nvPr>
        </p:nvSpPr>
        <p:spPr/>
        <p:txBody>
          <a:bodyPr/>
          <a:lstStyle/>
          <a:p>
            <a:r>
              <a:rPr lang="en-US"/>
              <a:t>Plant in Picture: Fragrant sumac</a:t>
            </a:r>
            <a:endParaRPr lang="en-US" b="0" i="0"/>
          </a:p>
        </p:txBody>
      </p:sp>
      <p:sp>
        <p:nvSpPr>
          <p:cNvPr id="4" name="Slide Number Placeholder 3">
            <a:extLst>
              <a:ext uri="{FF2B5EF4-FFF2-40B4-BE49-F238E27FC236}">
                <a16:creationId xmlns:a16="http://schemas.microsoft.com/office/drawing/2014/main" id="{C731AB72-3151-E7FE-8D36-28A17D84C2A5}"/>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219858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F905-265E-B143-A22C-B944F97D7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A8114-F602-9069-FA43-06DACA36A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1D737-E65D-E00C-5C1A-51205BFFAC2F}"/>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B984935C-F840-4C97-8254-A7864FFD31AC}"/>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28317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0845-7FED-59DE-385F-92C4790D2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994B7-17F5-6333-1853-0A4E27197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ECB7-A684-B1F8-C3B5-CBCCDF8C5550}"/>
              </a:ext>
            </a:extLst>
          </p:cNvPr>
          <p:cNvSpPr>
            <a:spLocks noGrp="1"/>
          </p:cNvSpPr>
          <p:nvPr>
            <p:ph type="body" idx="1"/>
          </p:nvPr>
        </p:nvSpPr>
        <p:spPr/>
        <p:txBody>
          <a:bodyPr/>
          <a:lstStyle/>
          <a:p>
            <a:r>
              <a:rPr lang="en-US" b="0" i="0"/>
              <a:t>Plant in Picture: </a:t>
            </a:r>
            <a:r>
              <a:rPr lang="en-US"/>
              <a:t>Black-eyed Susan</a:t>
            </a:r>
            <a:endParaRPr lang="en-US" b="0" i="0"/>
          </a:p>
        </p:txBody>
      </p:sp>
      <p:sp>
        <p:nvSpPr>
          <p:cNvPr id="4" name="Slide Number Placeholder 3">
            <a:extLst>
              <a:ext uri="{FF2B5EF4-FFF2-40B4-BE49-F238E27FC236}">
                <a16:creationId xmlns:a16="http://schemas.microsoft.com/office/drawing/2014/main" id="{D456BD29-E252-5674-E282-4B11C737A5F9}"/>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73016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492E9-887D-9A53-94B7-70C769C17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36B2B-57A6-4E97-7502-0FEAB8882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857A0-1BFB-1234-30E6-A529695535E9}"/>
              </a:ext>
            </a:extLst>
          </p:cNvPr>
          <p:cNvSpPr>
            <a:spLocks noGrp="1"/>
          </p:cNvSpPr>
          <p:nvPr>
            <p:ph type="body" idx="1"/>
          </p:nvPr>
        </p:nvSpPr>
        <p:spPr/>
        <p:txBody>
          <a:bodyPr/>
          <a:lstStyle/>
          <a:p>
            <a:r>
              <a:rPr lang="en-US" b="0" i="0"/>
              <a:t>Draw arrows of water moving up the roots to the stem to the leaves.</a:t>
            </a:r>
          </a:p>
        </p:txBody>
      </p:sp>
      <p:sp>
        <p:nvSpPr>
          <p:cNvPr id="4" name="Slide Number Placeholder 3">
            <a:extLst>
              <a:ext uri="{FF2B5EF4-FFF2-40B4-BE49-F238E27FC236}">
                <a16:creationId xmlns:a16="http://schemas.microsoft.com/office/drawing/2014/main" id="{A7AE531A-89A8-CB0D-FB3A-400CCA679243}"/>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130963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4F9-5BB9-8ED9-34E2-EA3AE9951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D68EC-F28E-8B8D-5F78-6992B31CA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C75F2-F3F3-E00D-6B26-4AA0BF04C31D}"/>
              </a:ext>
            </a:extLst>
          </p:cNvPr>
          <p:cNvSpPr>
            <a:spLocks noGrp="1"/>
          </p:cNvSpPr>
          <p:nvPr>
            <p:ph type="body" idx="1"/>
          </p:nvPr>
        </p:nvSpPr>
        <p:spPr/>
        <p:txBody>
          <a:bodyPr/>
          <a:lstStyle/>
          <a:p>
            <a:r>
              <a:rPr lang="en-US" i="0"/>
              <a:t>Have students open their student guides to the </a:t>
            </a:r>
            <a:r>
              <a:rPr lang="en-US" b="1" i="0"/>
              <a:t>Lesson 2B Sprouts and Water </a:t>
            </a:r>
            <a:r>
              <a:rPr lang="en-US" i="0"/>
              <a:t>introduction on Page 48. Read the guiding question together. </a:t>
            </a:r>
            <a:r>
              <a:rPr lang="en-US" b="1" i="0"/>
              <a:t>What do plants need to grow? </a:t>
            </a:r>
            <a:r>
              <a:rPr lang="en-US" i="0"/>
              <a:t>Look at the photos together.</a:t>
            </a:r>
          </a:p>
        </p:txBody>
      </p:sp>
      <p:sp>
        <p:nvSpPr>
          <p:cNvPr id="4" name="Slide Number Placeholder 3">
            <a:extLst>
              <a:ext uri="{FF2B5EF4-FFF2-40B4-BE49-F238E27FC236}">
                <a16:creationId xmlns:a16="http://schemas.microsoft.com/office/drawing/2014/main" id="{B12006ED-F9D4-183E-0944-367B6EE3D00A}"/>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26964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7E4AC-DFDE-B963-0329-544994C88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AD5A6-F664-F988-BE52-12BBDC50F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7BF71-F60F-ACAB-3EAB-EC051F54268D}"/>
              </a:ext>
            </a:extLst>
          </p:cNvPr>
          <p:cNvSpPr>
            <a:spLocks noGrp="1"/>
          </p:cNvSpPr>
          <p:nvPr>
            <p:ph type="body" idx="1"/>
          </p:nvPr>
        </p:nvSpPr>
        <p:spPr/>
        <p:txBody>
          <a:bodyPr/>
          <a:lstStyle/>
          <a:p>
            <a:r>
              <a:rPr lang="en-US" b="0" i="0"/>
              <a:t>Teacher Note: You can refer to pages 20 and 21 of </a:t>
            </a:r>
            <a:r>
              <a:rPr lang="en-US" b="0" i="1"/>
              <a:t>Cooking with Sunshine</a:t>
            </a:r>
            <a:r>
              <a:rPr lang="en-US" b="0" i="0"/>
              <a:t>.</a:t>
            </a:r>
          </a:p>
          <a:p>
            <a:endParaRPr lang="en-US" b="0" i="0"/>
          </a:p>
          <a:p>
            <a:r>
              <a:rPr lang="en-US" b="0" i="0"/>
              <a:t>Plant in Picture: Tulip </a:t>
            </a:r>
            <a:r>
              <a:rPr lang="en-US"/>
              <a:t>tree (Yellow Poplar) flower</a:t>
            </a:r>
            <a:endParaRPr lang="en-US" b="0" i="0"/>
          </a:p>
        </p:txBody>
      </p:sp>
      <p:sp>
        <p:nvSpPr>
          <p:cNvPr id="4" name="Slide Number Placeholder 3">
            <a:extLst>
              <a:ext uri="{FF2B5EF4-FFF2-40B4-BE49-F238E27FC236}">
                <a16:creationId xmlns:a16="http://schemas.microsoft.com/office/drawing/2014/main" id="{D4018502-7B31-810D-8B8A-EE3A43D12F82}"/>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77466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29C7-1966-AB74-B97C-2CECEC532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4C832-B650-2357-509A-AAB87880C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63D4B-2158-CA0D-4CC5-05EACD2EC10D}"/>
              </a:ext>
            </a:extLst>
          </p:cNvPr>
          <p:cNvSpPr>
            <a:spLocks noGrp="1"/>
          </p:cNvSpPr>
          <p:nvPr>
            <p:ph type="body" idx="1"/>
          </p:nvPr>
        </p:nvSpPr>
        <p:spPr/>
        <p:txBody>
          <a:bodyPr/>
          <a:lstStyle/>
          <a:p>
            <a:r>
              <a:rPr lang="en-US" b="0" i="0"/>
              <a:t>Have students label their own plants in their student guide on the </a:t>
            </a:r>
            <a:r>
              <a:rPr lang="en-US" b="1" i="0"/>
              <a:t>Draw It! 2B Plant Energy </a:t>
            </a:r>
            <a:r>
              <a:rPr lang="en-US" b="0" i="0"/>
              <a:t>section on Page 52. Allow students time to complete their own drawings.</a:t>
            </a:r>
          </a:p>
        </p:txBody>
      </p:sp>
      <p:sp>
        <p:nvSpPr>
          <p:cNvPr id="4" name="Slide Number Placeholder 3">
            <a:extLst>
              <a:ext uri="{FF2B5EF4-FFF2-40B4-BE49-F238E27FC236}">
                <a16:creationId xmlns:a16="http://schemas.microsoft.com/office/drawing/2014/main" id="{B7A688B8-CB06-2DF7-B354-639848F9A86C}"/>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1852920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2B58-5993-2F65-E0DC-BAAD654C8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61502-8F1B-80D6-19CD-D117C36A5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6D3BD-8A31-F86A-2935-B1E15086F7EA}"/>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453B5DBB-0311-05C9-1F74-C2893D1C62CA}"/>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106104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5C22-FE24-B4F6-CB1D-37F28D7FC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AF17C-5808-185A-416D-E6FD1DBB3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C391A-0365-C4C8-73BA-02BAB52C4392}"/>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67E4CCA0-421F-3A7D-FDCD-BA6246B8C16D}"/>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26341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4668-EB75-337C-96D7-CB965AB3A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1E144-9DC7-B6E4-8122-FA6FEBC35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E6684-B1B0-C84D-1CBE-8429A266A3EB}"/>
              </a:ext>
            </a:extLst>
          </p:cNvPr>
          <p:cNvSpPr>
            <a:spLocks noGrp="1"/>
          </p:cNvSpPr>
          <p:nvPr>
            <p:ph type="body" idx="1"/>
          </p:nvPr>
        </p:nvSpPr>
        <p:spPr/>
        <p:txBody>
          <a:bodyPr/>
          <a:lstStyle/>
          <a:p>
            <a:r>
              <a:rPr lang="en-US" b="0" i="0"/>
              <a:t>In small groups, research the needs of a plant that lives in Missouri. On the board, display </a:t>
            </a:r>
            <a:r>
              <a:rPr lang="en-US" b="0" i="1"/>
              <a:t>MDC Field Guide </a:t>
            </a:r>
            <a:r>
              <a:rPr lang="en-US">
                <a:hlinkClick r:id="rId3"/>
              </a:rPr>
              <a:t>Field Guide | Missouri Department of Conservation</a:t>
            </a:r>
            <a:r>
              <a:rPr lang="en-US"/>
              <a:t> </a:t>
            </a:r>
            <a:r>
              <a:rPr lang="en-US" b="0" i="0"/>
              <a:t>from the </a:t>
            </a:r>
            <a:r>
              <a:rPr lang="en-US" b="0" i="1"/>
              <a:t>MDC Teacher Portal</a:t>
            </a:r>
            <a:r>
              <a:rPr lang="en-US" b="0" i="0"/>
              <a:t>. As a class, pick two plants from the </a:t>
            </a:r>
            <a:r>
              <a:rPr lang="en-US" b="0" i="1"/>
              <a:t>MDC Field Guide </a:t>
            </a:r>
            <a:r>
              <a:rPr lang="en-US" b="0" i="0"/>
              <a:t>to research and compare, such as the ashy sunflower and columbine.</a:t>
            </a:r>
          </a:p>
        </p:txBody>
      </p:sp>
      <p:sp>
        <p:nvSpPr>
          <p:cNvPr id="4" name="Slide Number Placeholder 3">
            <a:extLst>
              <a:ext uri="{FF2B5EF4-FFF2-40B4-BE49-F238E27FC236}">
                <a16:creationId xmlns:a16="http://schemas.microsoft.com/office/drawing/2014/main" id="{724F18D4-3D98-F399-5D44-8C7370E9E047}"/>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54812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DDA64-F0E3-4864-5C01-A9F46D4CE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B8EF5-8705-66EB-B081-DF843F606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C4673-B836-7CA9-0D2B-696EEC0DB1C2}"/>
              </a:ext>
            </a:extLst>
          </p:cNvPr>
          <p:cNvSpPr>
            <a:spLocks noGrp="1"/>
          </p:cNvSpPr>
          <p:nvPr>
            <p:ph type="body" idx="1"/>
          </p:nvPr>
        </p:nvSpPr>
        <p:spPr/>
        <p:txBody>
          <a:bodyPr/>
          <a:lstStyle/>
          <a:p>
            <a:r>
              <a:rPr lang="en-US" b="0" i="0"/>
              <a:t>(Sunlight, water, and nutrients from the soil.)</a:t>
            </a:r>
          </a:p>
          <a:p>
            <a:endParaRPr lang="en-US" b="0" i="0"/>
          </a:p>
          <a:p>
            <a:r>
              <a:rPr lang="en-US" b="0" i="0"/>
              <a:t>Plant in Picture: Ashy sunflower</a:t>
            </a:r>
          </a:p>
        </p:txBody>
      </p:sp>
      <p:sp>
        <p:nvSpPr>
          <p:cNvPr id="4" name="Slide Number Placeholder 3">
            <a:extLst>
              <a:ext uri="{FF2B5EF4-FFF2-40B4-BE49-F238E27FC236}">
                <a16:creationId xmlns:a16="http://schemas.microsoft.com/office/drawing/2014/main" id="{12732D48-B545-CE17-8634-0BCD62A813C5}"/>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41379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4155-DC37-C875-8463-33F5445AE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BC81E-7359-715D-2FA0-D30F3BD6F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4365D0-7E6B-847B-C76D-4C2EDF702EF6}"/>
              </a:ext>
            </a:extLst>
          </p:cNvPr>
          <p:cNvSpPr>
            <a:spLocks noGrp="1"/>
          </p:cNvSpPr>
          <p:nvPr>
            <p:ph type="body" idx="1"/>
          </p:nvPr>
        </p:nvSpPr>
        <p:spPr/>
        <p:txBody>
          <a:bodyPr/>
          <a:lstStyle/>
          <a:p>
            <a:r>
              <a:rPr lang="en-US"/>
              <a:t>Plant in Picture: Columbine</a:t>
            </a:r>
          </a:p>
        </p:txBody>
      </p:sp>
      <p:sp>
        <p:nvSpPr>
          <p:cNvPr id="4" name="Slide Number Placeholder 3">
            <a:extLst>
              <a:ext uri="{FF2B5EF4-FFF2-40B4-BE49-F238E27FC236}">
                <a16:creationId xmlns:a16="http://schemas.microsoft.com/office/drawing/2014/main" id="{BAB56A48-D099-9A69-6CC3-9CB1F1262297}"/>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91395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9E3F-4CBA-E63E-89CA-2433B2AF8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9B557-B2BF-113D-3E18-97E117C48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AC113-F0F3-2658-B6E2-FB6052F9345C}"/>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D80C4534-3E90-A073-4014-CC7D791CD5AD}"/>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843998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331B7-1751-FF00-7198-71459D077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B53C0-9968-1F56-AA62-F77A191D2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45C6AD-CEF3-D86D-C4D5-C2C429A69E24}"/>
              </a:ext>
            </a:extLst>
          </p:cNvPr>
          <p:cNvSpPr>
            <a:spLocks noGrp="1"/>
          </p:cNvSpPr>
          <p:nvPr>
            <p:ph type="body" idx="1"/>
          </p:nvPr>
        </p:nvSpPr>
        <p:spPr/>
        <p:txBody>
          <a:bodyPr/>
          <a:lstStyle/>
          <a:p>
            <a:r>
              <a:rPr lang="en-US" b="0" i="0"/>
              <a:t>Take students outside and have them look at two different plants of their choosing that are growing outside. Use the free Seek app (https://www.inaturalist.org/pages/seek_app) to help identify the different plants. </a:t>
            </a:r>
          </a:p>
        </p:txBody>
      </p:sp>
      <p:sp>
        <p:nvSpPr>
          <p:cNvPr id="4" name="Slide Number Placeholder 3">
            <a:extLst>
              <a:ext uri="{FF2B5EF4-FFF2-40B4-BE49-F238E27FC236}">
                <a16:creationId xmlns:a16="http://schemas.microsoft.com/office/drawing/2014/main" id="{8D9A1587-EA19-8D85-F925-D49842006A61}"/>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041449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E822-4621-653C-BB5D-5034580B6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01C9C-F3FD-4776-F678-628114ECA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C9291-FCB3-A9DA-15DB-ACDE97FB6C88}"/>
              </a:ext>
            </a:extLst>
          </p:cNvPr>
          <p:cNvSpPr>
            <a:spLocks noGrp="1"/>
          </p:cNvSpPr>
          <p:nvPr>
            <p:ph type="body" idx="1"/>
          </p:nvPr>
        </p:nvSpPr>
        <p:spPr/>
        <p:txBody>
          <a:bodyPr/>
          <a:lstStyle/>
          <a:p>
            <a:r>
              <a:rPr lang="en-US" b="0" i="0"/>
              <a:t>Once back inside, allow students time to research and compare the needs of the plants they found outside, using the MDC Field Guide. Have students fill in their data sheet on the </a:t>
            </a:r>
            <a:r>
              <a:rPr lang="en-US" b="1" i="0"/>
              <a:t>Science Notebook 2B Plants and Needs </a:t>
            </a:r>
            <a:r>
              <a:rPr lang="en-US" b="0" i="0"/>
              <a:t>section on Page 53.</a:t>
            </a:r>
          </a:p>
          <a:p>
            <a:endParaRPr lang="en-US" b="0" i="0"/>
          </a:p>
          <a:p>
            <a:r>
              <a:rPr lang="en-US" b="0" i="0"/>
              <a:t>Have students share with the class what they found out about their plant.</a:t>
            </a:r>
          </a:p>
        </p:txBody>
      </p:sp>
      <p:sp>
        <p:nvSpPr>
          <p:cNvPr id="4" name="Slide Number Placeholder 3">
            <a:extLst>
              <a:ext uri="{FF2B5EF4-FFF2-40B4-BE49-F238E27FC236}">
                <a16:creationId xmlns:a16="http://schemas.microsoft.com/office/drawing/2014/main" id="{D0DF4AFA-A2CC-5A53-74E3-72CE67929BD2}"/>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56134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5F865-3925-B51D-18D5-C643369A0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D6C5D-54D2-11E2-09BC-566183599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9CA0D-05FB-7666-A398-994E98258B4E}"/>
              </a:ext>
            </a:extLst>
          </p:cNvPr>
          <p:cNvSpPr>
            <a:spLocks noGrp="1"/>
          </p:cNvSpPr>
          <p:nvPr>
            <p:ph type="body" idx="1"/>
          </p:nvPr>
        </p:nvSpPr>
        <p:spPr/>
        <p:txBody>
          <a:bodyPr/>
          <a:lstStyle/>
          <a:p>
            <a:r>
              <a:rPr lang="en-US" i="0"/>
              <a:t>Discuss the </a:t>
            </a:r>
            <a:r>
              <a:rPr lang="en-US" b="1" i="0"/>
              <a:t>Talk About It </a:t>
            </a:r>
            <a:r>
              <a:rPr lang="en-US" i="0"/>
              <a:t>on the next page. </a:t>
            </a:r>
            <a:r>
              <a:rPr lang="en-US" b="1" i="0"/>
              <a:t>What is helping the plants in these photos to grow?</a:t>
            </a:r>
          </a:p>
        </p:txBody>
      </p:sp>
      <p:sp>
        <p:nvSpPr>
          <p:cNvPr id="4" name="Slide Number Placeholder 3">
            <a:extLst>
              <a:ext uri="{FF2B5EF4-FFF2-40B4-BE49-F238E27FC236}">
                <a16:creationId xmlns:a16="http://schemas.microsoft.com/office/drawing/2014/main" id="{15D46BDE-59EE-DAFD-8F8E-25032CA9C8EA}"/>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15320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44BD-A77F-E729-726E-39F08E961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0D571-9195-D859-A317-F89D20397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925AB-06C8-0A85-31B0-A6F3162A118F}"/>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D4FF74C-9970-2556-84DE-FFB9539FC0DF}"/>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609930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B2FC-A41A-A22F-19BA-EE96262F1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59535-B11C-808E-AD3B-0D42BADA3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FF262-E5B7-E4FB-6E29-2AA5C18D630B}"/>
              </a:ext>
            </a:extLst>
          </p:cNvPr>
          <p:cNvSpPr>
            <a:spLocks noGrp="1"/>
          </p:cNvSpPr>
          <p:nvPr>
            <p:ph type="body" idx="1"/>
          </p:nvPr>
        </p:nvSpPr>
        <p:spPr/>
        <p:txBody>
          <a:bodyPr/>
          <a:lstStyle/>
          <a:p>
            <a:r>
              <a:rPr lang="en-US" b="1"/>
              <a:t>Guiding Question: </a:t>
            </a:r>
            <a:r>
              <a:rPr lang="en-US"/>
              <a:t>What do plants need to grow?</a:t>
            </a:r>
          </a:p>
          <a:p>
            <a:endParaRPr lang="en-US"/>
          </a:p>
          <a:p>
            <a:r>
              <a:rPr lang="en-US"/>
              <a:t>After</a:t>
            </a:r>
            <a:r>
              <a:rPr lang="en-US" b="0" i="0"/>
              <a:t> exploring all plant needs, including light and water, have students open their student guides to the </a:t>
            </a:r>
            <a:r>
              <a:rPr lang="en-US" b="1" i="0"/>
              <a:t>2B Claim, Evidence, Reasoning </a:t>
            </a:r>
            <a:r>
              <a:rPr lang="en-US" b="0" i="0"/>
              <a:t>section on pages 54-55. Guide students through the pages by reviewing each section as a class and revisiting the scientific concepts learned to help answer each section.</a:t>
            </a:r>
            <a:endParaRPr lang="en-US"/>
          </a:p>
          <a:p>
            <a:endParaRPr lang="en-US" b="0" i="0"/>
          </a:p>
          <a:p>
            <a:r>
              <a:rPr lang="en-US" b="1" i="0"/>
              <a:t>Rubric:</a:t>
            </a:r>
          </a:p>
          <a:p>
            <a:pPr marL="171450" indent="-171450">
              <a:buFont typeface="Arial" panose="020B0604020202020204" pitchFamily="34" charset="0"/>
              <a:buChar char="•"/>
            </a:pPr>
            <a:r>
              <a:rPr lang="en-US" b="0" i="0"/>
              <a:t>4 (Exceeds) – Student circles the correct claim and circles and draws the correct evidence into both spaces and provides the correct reasoning by filling in all the blanks correctly.</a:t>
            </a:r>
          </a:p>
          <a:p>
            <a:pPr marL="171450" indent="-171450">
              <a:buFont typeface="Arial" panose="020B0604020202020204" pitchFamily="34" charset="0"/>
              <a:buChar char="•"/>
            </a:pPr>
            <a:r>
              <a:rPr lang="en-US" b="0" i="0"/>
              <a:t>3 (Meets) – Student either circles the correct claim or circles and draws the correct evidence into one of the spaces and/or provides most of the correct reasoning by filling in 3 of the blanks correctly.</a:t>
            </a:r>
          </a:p>
          <a:p>
            <a:pPr marL="171450" indent="-171450">
              <a:buFont typeface="Arial" panose="020B0604020202020204" pitchFamily="34" charset="0"/>
              <a:buChar char="•"/>
            </a:pPr>
            <a:r>
              <a:rPr lang="en-US" b="0" i="0"/>
              <a:t>2 (Partially meets) – Student either circles the correct claim or circles and draws the correct evidence into one of the spaces and/or provides half of the correct reasoning by filling in 2 of the blanks correctly.</a:t>
            </a:r>
          </a:p>
          <a:p>
            <a:pPr marL="171450" indent="-171450">
              <a:buFont typeface="Arial" panose="020B0604020202020204" pitchFamily="34" charset="0"/>
              <a:buChar char="•"/>
            </a:pPr>
            <a:r>
              <a:rPr lang="en-US" b="0" i="0"/>
              <a:t>1 (Doesn’t meet) – Student does not provide the correct claim or provides any evidence and does not fill in the blanks with the correct reasoning.</a:t>
            </a:r>
          </a:p>
        </p:txBody>
      </p:sp>
      <p:sp>
        <p:nvSpPr>
          <p:cNvPr id="4" name="Slide Number Placeholder 3">
            <a:extLst>
              <a:ext uri="{FF2B5EF4-FFF2-40B4-BE49-F238E27FC236}">
                <a16:creationId xmlns:a16="http://schemas.microsoft.com/office/drawing/2014/main" id="{E9EFF764-5FCC-90F0-5269-52885B374D39}"/>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749814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E4E6-EF49-A360-E626-655EB2DB7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F501C-B6B3-6419-BF2D-BD3FC82D7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9760A-849B-9401-59DF-8F091FC33BF2}"/>
              </a:ext>
            </a:extLst>
          </p:cNvPr>
          <p:cNvSpPr>
            <a:spLocks noGrp="1"/>
          </p:cNvSpPr>
          <p:nvPr>
            <p:ph type="body" idx="1"/>
          </p:nvPr>
        </p:nvSpPr>
        <p:spPr/>
        <p:txBody>
          <a:bodyPr/>
          <a:lstStyle/>
          <a:p>
            <a:r>
              <a:rPr lang="en-US" b="1" i="0"/>
              <a:t>Rubric:</a:t>
            </a:r>
          </a:p>
          <a:p>
            <a:pPr marL="171450" indent="-171450">
              <a:buFont typeface="Arial" panose="020B0604020202020204" pitchFamily="34" charset="0"/>
              <a:buChar char="•"/>
            </a:pPr>
            <a:r>
              <a:rPr lang="en-US" b="0" i="0"/>
              <a:t>4 (Exceeds) – Student circles the correct claim and circles and draws the correct evidence into both spaces and provides the correct reasoning by filling in all the blanks correctly.</a:t>
            </a:r>
          </a:p>
          <a:p>
            <a:pPr marL="171450" indent="-171450">
              <a:buFont typeface="Arial" panose="020B0604020202020204" pitchFamily="34" charset="0"/>
              <a:buChar char="•"/>
            </a:pPr>
            <a:r>
              <a:rPr lang="en-US" b="0" i="0"/>
              <a:t>3 (Meets) – Student either circles the correct claim or circles and draws the correct evidence into one of the spaces and/or provides most of the correct reasoning by filling in 3 of the blanks correctly.</a:t>
            </a:r>
          </a:p>
          <a:p>
            <a:pPr marL="171450" indent="-171450">
              <a:buFont typeface="Arial" panose="020B0604020202020204" pitchFamily="34" charset="0"/>
              <a:buChar char="•"/>
            </a:pPr>
            <a:r>
              <a:rPr lang="en-US" b="0" i="0"/>
              <a:t>2 (Partially meets) – Student either circles the correct claim or circles and draws the correct evidence into one of the spaces and/or provides half of the correct reasoning by filling in 2 of the blanks correctly.</a:t>
            </a:r>
          </a:p>
          <a:p>
            <a:pPr marL="171450" indent="-171450">
              <a:buFont typeface="Arial" panose="020B0604020202020204" pitchFamily="34" charset="0"/>
              <a:buChar char="•"/>
            </a:pPr>
            <a:r>
              <a:rPr lang="en-US" b="0" i="0"/>
              <a:t>1 (Doesn’t meet) – Student does not provide the correct claim or provides any evidence and does not fill in the blanks with the correct reasoning.</a:t>
            </a:r>
          </a:p>
        </p:txBody>
      </p:sp>
      <p:sp>
        <p:nvSpPr>
          <p:cNvPr id="4" name="Slide Number Placeholder 3">
            <a:extLst>
              <a:ext uri="{FF2B5EF4-FFF2-40B4-BE49-F238E27FC236}">
                <a16:creationId xmlns:a16="http://schemas.microsoft.com/office/drawing/2014/main" id="{84841038-5622-7CB2-6FB8-28F994D53273}"/>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06033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20DEC-D3BF-3575-1305-8BE0999AF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9D8FE-2F27-7BD6-6CC1-A1C58D58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B32EE-D9F5-8382-824B-D2CE83E1530A}"/>
              </a:ext>
            </a:extLst>
          </p:cNvPr>
          <p:cNvSpPr>
            <a:spLocks noGrp="1"/>
          </p:cNvSpPr>
          <p:nvPr>
            <p:ph type="body" idx="1"/>
          </p:nvPr>
        </p:nvSpPr>
        <p:spPr/>
        <p:txBody>
          <a:bodyPr/>
          <a:lstStyle/>
          <a:p>
            <a:r>
              <a:rPr lang="en-US" b="1" i="0"/>
              <a:t>What if we wanted to test if plants need water? </a:t>
            </a:r>
            <a:r>
              <a:rPr lang="en-US" b="0" i="0"/>
              <a:t>(Have students help plan the investigation by asking the following questions:</a:t>
            </a:r>
          </a:p>
          <a:p>
            <a:endParaRPr lang="en-US" b="0" i="0"/>
          </a:p>
          <a:p>
            <a:pPr marL="171450" indent="-171450">
              <a:buFont typeface="Arial" panose="020B0604020202020204" pitchFamily="34" charset="0"/>
              <a:buChar char="•"/>
            </a:pPr>
            <a:r>
              <a:rPr lang="en-US" b="1" i="0"/>
              <a:t>What materials will you need?</a:t>
            </a:r>
          </a:p>
          <a:p>
            <a:pPr marL="171450" indent="-171450">
              <a:buFont typeface="Arial" panose="020B0604020202020204" pitchFamily="34" charset="0"/>
              <a:buChar char="•"/>
            </a:pPr>
            <a:endParaRPr lang="en-US" b="0" i="0"/>
          </a:p>
          <a:p>
            <a:pPr marL="171450" indent="-171450">
              <a:buFont typeface="Arial" panose="020B0604020202020204" pitchFamily="34" charset="0"/>
              <a:buChar char="•"/>
            </a:pPr>
            <a:r>
              <a:rPr lang="en-US" b="1" i="0"/>
              <a:t>How many plants do you need? </a:t>
            </a:r>
            <a:r>
              <a:rPr lang="en-US" b="0" i="0"/>
              <a:t>(The student guide has space for an investigation with 2 plants)</a:t>
            </a:r>
          </a:p>
          <a:p>
            <a:pPr marL="171450" indent="-171450">
              <a:buFont typeface="Arial" panose="020B0604020202020204" pitchFamily="34" charset="0"/>
              <a:buChar char="•"/>
            </a:pPr>
            <a:endParaRPr lang="en-US" b="0" i="0"/>
          </a:p>
          <a:p>
            <a:pPr marL="171450" indent="-171450">
              <a:buFont typeface="Arial" panose="020B0604020202020204" pitchFamily="34" charset="0"/>
              <a:buChar char="•"/>
            </a:pPr>
            <a:r>
              <a:rPr lang="en-US" b="1" i="0"/>
              <a:t>How will you measure the amount of water you put onto your plant?</a:t>
            </a:r>
          </a:p>
        </p:txBody>
      </p:sp>
      <p:sp>
        <p:nvSpPr>
          <p:cNvPr id="4" name="Slide Number Placeholder 3">
            <a:extLst>
              <a:ext uri="{FF2B5EF4-FFF2-40B4-BE49-F238E27FC236}">
                <a16:creationId xmlns:a16="http://schemas.microsoft.com/office/drawing/2014/main" id="{A2241F61-9467-CAA1-D859-3C4621DFC102}"/>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36476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C4B1D-EEB6-E66A-3E6E-3A330F054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8909B-76CD-DFBD-3928-2DFAA4979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1B39-FC56-7EF5-A6D7-BFC6ECE60704}"/>
              </a:ext>
            </a:extLst>
          </p:cNvPr>
          <p:cNvSpPr>
            <a:spLocks noGrp="1"/>
          </p:cNvSpPr>
          <p:nvPr>
            <p:ph type="body" idx="1"/>
          </p:nvPr>
        </p:nvSpPr>
        <p:spPr/>
        <p:txBody>
          <a:bodyPr/>
          <a:lstStyle/>
          <a:p>
            <a:r>
              <a:rPr lang="en-US" b="0" i="0"/>
              <a:t>Set up your investigation.</a:t>
            </a:r>
          </a:p>
          <a:p>
            <a:endParaRPr lang="en-US" b="0" i="0"/>
          </a:p>
          <a:p>
            <a:r>
              <a:rPr lang="en-US" b="0" i="0"/>
              <a:t>This activity can be done with seeds or with sprouts. If planting sunflower seeds, plant seeds 1.5 inches into the soil. If planting plains coreopsis seeds, plant seeds just below the surface of the soil. Or students can use sprouts that were planted 10-12 days earlier. Each group will need 2 cups with seeds or 2 cups with sprouts of the same species used for </a:t>
            </a:r>
            <a:r>
              <a:rPr lang="en-US" b="1" i="0"/>
              <a:t>Lesson 2A</a:t>
            </a:r>
            <a:r>
              <a:rPr lang="en-US" b="0" i="0"/>
              <a:t>.</a:t>
            </a:r>
          </a:p>
          <a:p>
            <a:endParaRPr lang="en-US" b="0" i="0"/>
          </a:p>
          <a:p>
            <a:r>
              <a:rPr lang="en-US" b="0" i="0"/>
              <a:t>Students have already determined that plants need sunlight, so cups with seeds or sprouts should be placed in a sunny spot indoors in the same location with the same amount of light.</a:t>
            </a:r>
          </a:p>
        </p:txBody>
      </p:sp>
      <p:sp>
        <p:nvSpPr>
          <p:cNvPr id="4" name="Slide Number Placeholder 3">
            <a:extLst>
              <a:ext uri="{FF2B5EF4-FFF2-40B4-BE49-F238E27FC236}">
                <a16:creationId xmlns:a16="http://schemas.microsoft.com/office/drawing/2014/main" id="{43F19172-BDB6-D20E-1FED-A4D9EEA29272}"/>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69523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D841-1830-E01B-2ED6-37805B20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7661B-51DE-69FA-C747-328826883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24CDC-1AC4-9758-B7A6-23D3EE3594A0}"/>
              </a:ext>
            </a:extLst>
          </p:cNvPr>
          <p:cNvSpPr>
            <a:spLocks noGrp="1"/>
          </p:cNvSpPr>
          <p:nvPr>
            <p:ph type="body" idx="1"/>
          </p:nvPr>
        </p:nvSpPr>
        <p:spPr/>
        <p:txBody>
          <a:bodyPr/>
          <a:lstStyle/>
          <a:p>
            <a:r>
              <a:rPr lang="en-US" b="0" i="0"/>
              <a:t>One cup should be watered with the same amount each time, such as -2 teaspoons per observation period, and the other cup should receive no water. Have students make predictions about what will happen to each seed or sprout. Predictions can be made on </a:t>
            </a:r>
            <a:r>
              <a:rPr lang="en-US" b="1" i="0"/>
              <a:t>Science Notebook 2B Sprouts and Water </a:t>
            </a:r>
            <a:r>
              <a:rPr lang="en-US" b="0" i="0"/>
              <a:t>on Page 50.</a:t>
            </a:r>
          </a:p>
        </p:txBody>
      </p:sp>
      <p:sp>
        <p:nvSpPr>
          <p:cNvPr id="4" name="Slide Number Placeholder 3">
            <a:extLst>
              <a:ext uri="{FF2B5EF4-FFF2-40B4-BE49-F238E27FC236}">
                <a16:creationId xmlns:a16="http://schemas.microsoft.com/office/drawing/2014/main" id="{BCD77CD8-5665-A33E-D21B-ED9684DF6890}"/>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403929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59B90-C3E0-7770-C6C6-D3304F60A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BB580-7FA0-6490-C889-4E9345851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091F5-C701-9790-FB9C-8929378E8D6A}"/>
              </a:ext>
            </a:extLst>
          </p:cNvPr>
          <p:cNvSpPr>
            <a:spLocks noGrp="1"/>
          </p:cNvSpPr>
          <p:nvPr>
            <p:ph type="body" idx="1"/>
          </p:nvPr>
        </p:nvSpPr>
        <p:spPr/>
        <p:txBody>
          <a:bodyPr/>
          <a:lstStyle/>
          <a:p>
            <a:r>
              <a:rPr lang="en-US" b="0" i="0"/>
              <a:t>Collect data every other day for 2 weeks. Encourage students to make drawings each time they observe their plants. Have them measure the height and describe the color and condition of the plant. Observations can be recorded in the student guide </a:t>
            </a:r>
            <a:r>
              <a:rPr lang="en-US" b="1" i="0"/>
              <a:t>Science Notebook 2B Sprouts and Water </a:t>
            </a:r>
            <a:r>
              <a:rPr lang="en-US" b="0" i="0"/>
              <a:t>section on Page 51. Students can use magnifying glasses to enhance their observations. If you choose to collect data for longer than 2 weeks, you can add more data pages to the students’ guides using the </a:t>
            </a:r>
            <a:r>
              <a:rPr lang="en-US" b="0" i="1"/>
              <a:t>Sprouts and Water Data Sheet </a:t>
            </a:r>
            <a:r>
              <a:rPr lang="en-US" b="0" i="0"/>
              <a:t>from the </a:t>
            </a:r>
            <a:r>
              <a:rPr lang="en-US" b="0" i="1"/>
              <a:t>MDC Teacher Portal</a:t>
            </a:r>
            <a:r>
              <a:rPr lang="en-US" b="0" i="0"/>
              <a:t>.</a:t>
            </a:r>
          </a:p>
        </p:txBody>
      </p:sp>
      <p:sp>
        <p:nvSpPr>
          <p:cNvPr id="4" name="Slide Number Placeholder 3">
            <a:extLst>
              <a:ext uri="{FF2B5EF4-FFF2-40B4-BE49-F238E27FC236}">
                <a16:creationId xmlns:a16="http://schemas.microsoft.com/office/drawing/2014/main" id="{954ECCEB-C668-702D-F541-6B6789E3D960}"/>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34094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01928-94CE-4B3E-4EA8-84FDDE8F0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AAB7E-AAA6-1F81-BB5C-4335A68D8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06897-44AC-546C-3533-33883C8EB788}"/>
              </a:ext>
            </a:extLst>
          </p:cNvPr>
          <p:cNvSpPr>
            <a:spLocks noGrp="1"/>
          </p:cNvSpPr>
          <p:nvPr>
            <p:ph type="body" idx="1"/>
          </p:nvPr>
        </p:nvSpPr>
        <p:spPr/>
        <p:txBody>
          <a:bodyPr/>
          <a:lstStyle/>
          <a:p>
            <a:r>
              <a:rPr lang="en-US" b="0" i="0"/>
              <a:t>When the 2 weeks are over, have students compare their predictions to the results and complete the </a:t>
            </a:r>
            <a:r>
              <a:rPr lang="en-US" b="0" i="1"/>
              <a:t>My Results </a:t>
            </a:r>
            <a:r>
              <a:rPr lang="en-US" b="0" i="0"/>
              <a:t>section of the </a:t>
            </a:r>
            <a:r>
              <a:rPr lang="en-US" b="1" i="0"/>
              <a:t>Science Notebook 2B Sprouts and Water </a:t>
            </a:r>
            <a:r>
              <a:rPr lang="en-US" b="0" i="0"/>
              <a:t>page. </a:t>
            </a:r>
          </a:p>
        </p:txBody>
      </p:sp>
      <p:sp>
        <p:nvSpPr>
          <p:cNvPr id="4" name="Slide Number Placeholder 3">
            <a:extLst>
              <a:ext uri="{FF2B5EF4-FFF2-40B4-BE49-F238E27FC236}">
                <a16:creationId xmlns:a16="http://schemas.microsoft.com/office/drawing/2014/main" id="{8EC5DA42-AAC4-3587-1504-595FD75B8613}"/>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99456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34E2-8900-BEEB-CAAB-73AA06B4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80C08-1239-F95B-F998-3B0EC26D3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EF7B-86F6-2DF3-2836-47FCBEE0C56B}"/>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87AF6E91-F078-E05B-CC1D-E56E7DF1A42E}"/>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67221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E484-2136-423C-36CD-256A912C4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B8E4E2-E25E-5AEA-EF50-7E8A1FE7B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0D7BE1-DBD0-C49C-F09D-17E824320052}"/>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B70FD5FC-4F69-CF93-BB78-C285EFF7A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C3262-E95A-140A-49A4-EB57996C8037}"/>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89688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4A43-04A2-1B02-EA0F-64A848280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734B9-8667-B19C-A846-E670B038D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9C758-0E2C-6539-3C93-203D49DDCE14}"/>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7286272F-4113-DFBF-F7BF-4E731C666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498B1-6671-1515-CB0B-EA00B2791593}"/>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77042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F34101-A561-DCE0-B2CF-BDD65675B8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1473ED-2429-D694-75E4-AE14917A41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DDB1B-11A5-B12E-3A3B-F9039E27DC89}"/>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30511B61-7AB7-68DB-B887-5771AAD19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21EE7-9DF1-AEBD-34BE-570CF06E9C2B}"/>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63227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8C36-EEC9-A4F1-1B52-6B4F71E48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9BC31-5E5F-BCF3-A37A-4A459A41E7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0349-8030-00BC-38B7-702BAA326946}"/>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BA9A64AB-B08B-4D67-4D77-293CA2996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2E411-4145-ED7A-CE1A-C20D3F117574}"/>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261346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1908-5F35-B357-B849-0FDC84E3E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92198-EDC9-19E7-7C9D-4D08468380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09D252-275B-8538-9EE7-90B5A96A806C}"/>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22885316-5A83-417D-2328-0DC514B0B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39F96-F3D2-FB87-8806-205F6789433D}"/>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79417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2FD3-722A-61CE-8C48-40E92ACB5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B6652-05EB-4363-F2EC-7922F77EC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CAAEB6-952B-B8D4-734F-400AA3BE0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0B050F-3153-9756-25D0-39516AEED75F}"/>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6" name="Footer Placeholder 5">
            <a:extLst>
              <a:ext uri="{FF2B5EF4-FFF2-40B4-BE49-F238E27FC236}">
                <a16:creationId xmlns:a16="http://schemas.microsoft.com/office/drawing/2014/main" id="{0CA0CE1D-31B0-EA37-C165-AD9D48439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08E61-07F5-FD26-A931-4210A8294108}"/>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983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6711-FAEC-0176-BDCB-529F6E135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AFF83-5F3F-DED3-F358-C072FA3A5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000F7-C884-9CF2-BF73-990706AFBB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A2C1E-3B8B-8DF3-BC25-3DB6F7968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FDA5C-919B-8361-79FA-5CF563E647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9BC02-1B61-6ABD-7C7A-971015C06BBF}"/>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8" name="Footer Placeholder 7">
            <a:extLst>
              <a:ext uri="{FF2B5EF4-FFF2-40B4-BE49-F238E27FC236}">
                <a16:creationId xmlns:a16="http://schemas.microsoft.com/office/drawing/2014/main" id="{00E1497A-11C8-0298-5D72-BC68F8F0FF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7F935-8C9E-BEA7-1D7B-6A10EC7B2E7D}"/>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55313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4A07-8A0C-B26E-5AF2-4AF4BD9FF6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AED1BB-2E8C-93D4-CC20-42257FFC37A9}"/>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4" name="Footer Placeholder 3">
            <a:extLst>
              <a:ext uri="{FF2B5EF4-FFF2-40B4-BE49-F238E27FC236}">
                <a16:creationId xmlns:a16="http://schemas.microsoft.com/office/drawing/2014/main" id="{A7F3C8E7-E839-B5F2-6263-A0328697A3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607DE-0B31-5E77-E489-788F91E0D70F}"/>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129173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585BB-9014-A135-A436-257396611E42}"/>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3" name="Footer Placeholder 2">
            <a:extLst>
              <a:ext uri="{FF2B5EF4-FFF2-40B4-BE49-F238E27FC236}">
                <a16:creationId xmlns:a16="http://schemas.microsoft.com/office/drawing/2014/main" id="{DD1C87E0-BDE2-5048-1E90-228C9FC39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C60051-00EB-8EB5-9FB3-B480B40A56EE}"/>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14949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C041-6CD1-D5D5-F9BC-BFB862E10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8D323-01CA-C05A-6906-FCA560402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0852C-6DA8-9912-FB92-A562ABADD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A8212-0541-09B8-EDBA-9362B1210C7D}"/>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6" name="Footer Placeholder 5">
            <a:extLst>
              <a:ext uri="{FF2B5EF4-FFF2-40B4-BE49-F238E27FC236}">
                <a16:creationId xmlns:a16="http://schemas.microsoft.com/office/drawing/2014/main" id="{9E32E407-C519-97BA-66B2-A6488C8E0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D739B-9F05-47E2-60C8-F0FFE63F5B50}"/>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90544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BCA-7FE3-84A2-6805-773B2A94D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069AB-EB34-457F-D0B2-E189B2C04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33AB6-3A01-DC85-6977-AF5413E7F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976E0-8B0A-8391-10FA-4D0EF6363CC0}"/>
              </a:ext>
            </a:extLst>
          </p:cNvPr>
          <p:cNvSpPr>
            <a:spLocks noGrp="1"/>
          </p:cNvSpPr>
          <p:nvPr>
            <p:ph type="dt" sz="half" idx="10"/>
          </p:nvPr>
        </p:nvSpPr>
        <p:spPr/>
        <p:txBody>
          <a:bodyPr/>
          <a:lstStyle/>
          <a:p>
            <a:fld id="{78C0606C-83BE-4AEF-BCAB-5D477BE704BF}" type="datetimeFigureOut">
              <a:rPr lang="en-US" smtClean="0"/>
              <a:t>8/27/2025</a:t>
            </a:fld>
            <a:endParaRPr lang="en-US"/>
          </a:p>
        </p:txBody>
      </p:sp>
      <p:sp>
        <p:nvSpPr>
          <p:cNvPr id="6" name="Footer Placeholder 5">
            <a:extLst>
              <a:ext uri="{FF2B5EF4-FFF2-40B4-BE49-F238E27FC236}">
                <a16:creationId xmlns:a16="http://schemas.microsoft.com/office/drawing/2014/main" id="{CC48FF8D-8AFD-1009-343E-A0810990C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BCCEC-7B77-6D29-EDF1-F8DBC21516EB}"/>
              </a:ext>
            </a:extLst>
          </p:cNvPr>
          <p:cNvSpPr>
            <a:spLocks noGrp="1"/>
          </p:cNvSpPr>
          <p:nvPr>
            <p:ph type="sldNum" sz="quarter" idx="12"/>
          </p:nvPr>
        </p:nvSpPr>
        <p:spPr/>
        <p:txBody>
          <a:bodyPr/>
          <a:lstStyle/>
          <a:p>
            <a:fld id="{2F673CAB-E3C7-4A1D-8415-939D62FA46E1}" type="slidenum">
              <a:rPr lang="en-US" smtClean="0"/>
              <a:t>‹#›</a:t>
            </a:fld>
            <a:endParaRPr lang="en-US"/>
          </a:p>
        </p:txBody>
      </p:sp>
    </p:spTree>
    <p:extLst>
      <p:ext uri="{BB962C8B-B14F-4D97-AF65-F5344CB8AC3E}">
        <p14:creationId xmlns:p14="http://schemas.microsoft.com/office/powerpoint/2010/main" val="394539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4B97D-8F7A-62BB-C2F4-5E1D01457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E3F991-C5D2-1535-04E0-68B1DE152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FD230-9C9D-E732-ADB6-63E7C0C4A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C0606C-83BE-4AEF-BCAB-5D477BE704BF}" type="datetimeFigureOut">
              <a:rPr lang="en-US" smtClean="0"/>
              <a:t>8/27/2025</a:t>
            </a:fld>
            <a:endParaRPr lang="en-US"/>
          </a:p>
        </p:txBody>
      </p:sp>
      <p:sp>
        <p:nvSpPr>
          <p:cNvPr id="5" name="Footer Placeholder 4">
            <a:extLst>
              <a:ext uri="{FF2B5EF4-FFF2-40B4-BE49-F238E27FC236}">
                <a16:creationId xmlns:a16="http://schemas.microsoft.com/office/drawing/2014/main" id="{DBD5077E-8C10-7C57-3F9D-080CB630FB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3CBEB4-5CEC-F0E5-51D8-E6F0F2952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673CAB-E3C7-4A1D-8415-939D62FA46E1}" type="slidenum">
              <a:rPr lang="en-US" smtClean="0"/>
              <a:t>‹#›</a:t>
            </a:fld>
            <a:endParaRPr lang="en-US"/>
          </a:p>
        </p:txBody>
      </p:sp>
    </p:spTree>
    <p:extLst>
      <p:ext uri="{BB962C8B-B14F-4D97-AF65-F5344CB8AC3E}">
        <p14:creationId xmlns:p14="http://schemas.microsoft.com/office/powerpoint/2010/main" val="148335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prRfJIe8f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mdc.mo.gov/discover-nature/field-guid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905138" y="3190016"/>
            <a:ext cx="739718" cy="3907914"/>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2B: Sprouts and Water</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98DA-D60C-BB1D-7B6C-0C515884EF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A42A35-BA1A-2C77-BC00-FBD3B16D18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3830A98-0A75-FA24-7EDB-36BE76E0281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3EF5D2D9-A900-9578-833A-646E7D9B010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25519772-1E04-C5BC-288A-1FF1F3D32CE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5006B-B436-D00D-9F97-058CB6803E9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3F65A9A6-5C47-1A42-0C0D-BD6248A44514}"/>
              </a:ext>
            </a:extLst>
          </p:cNvPr>
          <p:cNvSpPr txBox="1"/>
          <p:nvPr/>
        </p:nvSpPr>
        <p:spPr>
          <a:xfrm>
            <a:off x="1910715" y="2322673"/>
            <a:ext cx="8370569" cy="1569660"/>
          </a:xfrm>
          <a:prstGeom prst="rect">
            <a:avLst/>
          </a:prstGeom>
          <a:noFill/>
        </p:spPr>
        <p:txBody>
          <a:bodyPr wrap="square">
            <a:spAutoFit/>
          </a:bodyPr>
          <a:lstStyle/>
          <a:p>
            <a:pPr algn="ctr"/>
            <a:r>
              <a:rPr lang="en-US" sz="4800">
                <a:latin typeface="Avenir Next LT Pro" panose="020B0504020202020204" pitchFamily="34" charset="0"/>
              </a:rPr>
              <a:t>Did your plants grow how you expected them to grow?</a:t>
            </a:r>
          </a:p>
        </p:txBody>
      </p:sp>
    </p:spTree>
    <p:extLst>
      <p:ext uri="{BB962C8B-B14F-4D97-AF65-F5344CB8AC3E}">
        <p14:creationId xmlns:p14="http://schemas.microsoft.com/office/powerpoint/2010/main" val="213229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1FB5-289F-51E9-B223-E75D303B0C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2AD5D8-F627-3404-B5A8-6E22216775F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10D3045-F3F4-ACB9-25CF-9675B5FC89A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BD2D53B0-EB11-B7DF-9BA7-24591106FD8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43A7FA7F-FE94-A5E5-347A-7E52109FD83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5C38AC-CBF6-FF10-6E59-D975992F7E5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908A19EF-D2A5-FFBF-2C11-4DC83C268992}"/>
              </a:ext>
            </a:extLst>
          </p:cNvPr>
          <p:cNvSpPr txBox="1"/>
          <p:nvPr/>
        </p:nvSpPr>
        <p:spPr>
          <a:xfrm>
            <a:off x="1582121" y="1888701"/>
            <a:ext cx="9027758" cy="2308324"/>
          </a:xfrm>
          <a:prstGeom prst="rect">
            <a:avLst/>
          </a:prstGeom>
          <a:noFill/>
        </p:spPr>
        <p:txBody>
          <a:bodyPr wrap="square">
            <a:spAutoFit/>
          </a:bodyPr>
          <a:lstStyle/>
          <a:p>
            <a:pPr algn="ctr"/>
            <a:r>
              <a:rPr lang="en-US" sz="4800">
                <a:latin typeface="Avenir Next LT Pro" panose="020B0504020202020204" pitchFamily="34" charset="0"/>
              </a:rPr>
              <a:t>What do you think would happen if none of the plants were watered?</a:t>
            </a:r>
          </a:p>
        </p:txBody>
      </p:sp>
    </p:spTree>
    <p:extLst>
      <p:ext uri="{BB962C8B-B14F-4D97-AF65-F5344CB8AC3E}">
        <p14:creationId xmlns:p14="http://schemas.microsoft.com/office/powerpoint/2010/main" val="55532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1882-3613-DE24-04E7-FF79C0CDA9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637B65-ED5B-CE95-F740-979EE3F6FD1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04C344E-CCF6-A30D-C7F1-8747A9CB320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D9FCDB98-DA66-05D1-4A10-64EFE5FD47F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924A756B-43D7-2AC0-42B2-2968EF837BB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6E5944-1E82-DB38-FA72-5E04F3425B6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312F721A-C1BF-A770-CEEE-0EDA0BD1767C}"/>
              </a:ext>
            </a:extLst>
          </p:cNvPr>
          <p:cNvSpPr txBox="1"/>
          <p:nvPr/>
        </p:nvSpPr>
        <p:spPr>
          <a:xfrm>
            <a:off x="1543502" y="1996065"/>
            <a:ext cx="9104995" cy="2308324"/>
          </a:xfrm>
          <a:prstGeom prst="rect">
            <a:avLst/>
          </a:prstGeom>
          <a:noFill/>
        </p:spPr>
        <p:txBody>
          <a:bodyPr wrap="square">
            <a:spAutoFit/>
          </a:bodyPr>
          <a:lstStyle/>
          <a:p>
            <a:pPr algn="ctr"/>
            <a:r>
              <a:rPr lang="en-US" sz="4800">
                <a:latin typeface="Avenir Next LT Pro" panose="020B0504020202020204" pitchFamily="34" charset="0"/>
              </a:rPr>
              <a:t>What do you think would happen if all the plants were watered?</a:t>
            </a:r>
          </a:p>
        </p:txBody>
      </p:sp>
    </p:spTree>
    <p:extLst>
      <p:ext uri="{BB962C8B-B14F-4D97-AF65-F5344CB8AC3E}">
        <p14:creationId xmlns:p14="http://schemas.microsoft.com/office/powerpoint/2010/main" val="310714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B7D9-F552-FB9D-8D19-F7CAF24411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829812-A288-F0F7-F27F-2855224206B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600BB21-6BCA-6656-86DE-E06B7CA116D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D8314CAF-8B59-C267-E436-BD297C6689A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B71F7440-9EE1-7666-5572-21EF2EBF110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59DACE-B7FD-4A7E-D34A-8ED6F36D08F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81CF1D5C-03E7-CAA0-48D8-2B118AA44FD9}"/>
              </a:ext>
            </a:extLst>
          </p:cNvPr>
          <p:cNvSpPr txBox="1"/>
          <p:nvPr/>
        </p:nvSpPr>
        <p:spPr>
          <a:xfrm>
            <a:off x="627527" y="2033420"/>
            <a:ext cx="10936945" cy="2308324"/>
          </a:xfrm>
          <a:prstGeom prst="rect">
            <a:avLst/>
          </a:prstGeom>
          <a:noFill/>
        </p:spPr>
        <p:txBody>
          <a:bodyPr wrap="square" lIns="91440" tIns="45720" rIns="91440" bIns="45720" anchor="t">
            <a:spAutoFit/>
          </a:bodyPr>
          <a:lstStyle/>
          <a:p>
            <a:pPr algn="ctr"/>
            <a:r>
              <a:rPr lang="en-US" sz="4800">
                <a:latin typeface="Avenir Next LT Pro"/>
              </a:rPr>
              <a:t>What would have happened if you watered all the plants but gave them different amounts of water?</a:t>
            </a:r>
          </a:p>
        </p:txBody>
      </p:sp>
    </p:spTree>
    <p:extLst>
      <p:ext uri="{BB962C8B-B14F-4D97-AF65-F5344CB8AC3E}">
        <p14:creationId xmlns:p14="http://schemas.microsoft.com/office/powerpoint/2010/main" val="105680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4BE3-E947-335D-803A-AF3211C0C9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AD57A7-EE02-3F09-B18F-4F5777DDF7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A3B2D1C-8900-A80F-EFC4-A7C7FFAC4EB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38DAA3F1-D43A-3D9A-028F-EB0FA95DEAD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5822A69E-1771-8F5F-3270-71B5B77886A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3BF0AB-6310-6E6E-5333-A4E9FDB61D2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73970049-1078-2209-528E-8BED1D5B65D5}"/>
              </a:ext>
            </a:extLst>
          </p:cNvPr>
          <p:cNvSpPr txBox="1"/>
          <p:nvPr/>
        </p:nvSpPr>
        <p:spPr>
          <a:xfrm>
            <a:off x="885335" y="1965920"/>
            <a:ext cx="10421329" cy="2308324"/>
          </a:xfrm>
          <a:prstGeom prst="rect">
            <a:avLst/>
          </a:prstGeom>
          <a:noFill/>
        </p:spPr>
        <p:txBody>
          <a:bodyPr wrap="square">
            <a:spAutoFit/>
          </a:bodyPr>
          <a:lstStyle/>
          <a:p>
            <a:pPr algn="ctr"/>
            <a:r>
              <a:rPr lang="en-US" sz="4800">
                <a:latin typeface="Avenir Next LT Pro" panose="020B0504020202020204" pitchFamily="34" charset="0"/>
              </a:rPr>
              <a:t>Based on your observations of both plant experiments, what can you say that plants need?</a:t>
            </a:r>
          </a:p>
        </p:txBody>
      </p:sp>
    </p:spTree>
    <p:extLst>
      <p:ext uri="{BB962C8B-B14F-4D97-AF65-F5344CB8AC3E}">
        <p14:creationId xmlns:p14="http://schemas.microsoft.com/office/powerpoint/2010/main" val="400755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1142-12A2-E82D-DFD8-165FB62CAD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1C60B1-2B18-11AD-7CE6-CD9916BBF0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2878A88-12D3-79D1-9658-C99D0C46DA1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DB00222B-B37E-45A1-22AC-B141F4AB03A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C20BE40F-630D-92A9-50D5-D1BD4F8C783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6F6683-4E19-1FB2-D5C7-B5D1873DBE2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13" name="Group 12">
            <a:extLst>
              <a:ext uri="{FF2B5EF4-FFF2-40B4-BE49-F238E27FC236}">
                <a16:creationId xmlns:a16="http://schemas.microsoft.com/office/drawing/2014/main" id="{CCC6B10E-A0CA-93C5-E0B0-00431A329EBA}"/>
              </a:ext>
            </a:extLst>
          </p:cNvPr>
          <p:cNvGrpSpPr/>
          <p:nvPr/>
        </p:nvGrpSpPr>
        <p:grpSpPr>
          <a:xfrm>
            <a:off x="5299709" y="972840"/>
            <a:ext cx="6437243" cy="4289448"/>
            <a:chOff x="5339466" y="769673"/>
            <a:chExt cx="6437243" cy="4289448"/>
          </a:xfrm>
        </p:grpSpPr>
        <p:sp>
          <p:nvSpPr>
            <p:cNvPr id="11" name="TextBox 10">
              <a:extLst>
                <a:ext uri="{FF2B5EF4-FFF2-40B4-BE49-F238E27FC236}">
                  <a16:creationId xmlns:a16="http://schemas.microsoft.com/office/drawing/2014/main" id="{CC09FCF0-2C2D-5FB8-BA06-84C3ED113411}"/>
                </a:ext>
              </a:extLst>
            </p:cNvPr>
            <p:cNvSpPr txBox="1"/>
            <p:nvPr/>
          </p:nvSpPr>
          <p:spPr>
            <a:xfrm>
              <a:off x="5506345" y="769673"/>
              <a:ext cx="6103486" cy="3785652"/>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Cooking with Sunshine: How Plants Make Food </a:t>
              </a:r>
              <a:r>
                <a:rPr lang="en-US" sz="4800">
                  <a:latin typeface="Avenir Next LT Pro" panose="020B0504020202020204" pitchFamily="34" charset="0"/>
                </a:rPr>
                <a:t>by Ellen Lawrence.</a:t>
              </a:r>
            </a:p>
          </p:txBody>
        </p:sp>
        <p:grpSp>
          <p:nvGrpSpPr>
            <p:cNvPr id="12" name="Group 11">
              <a:extLst>
                <a:ext uri="{FF2B5EF4-FFF2-40B4-BE49-F238E27FC236}">
                  <a16:creationId xmlns:a16="http://schemas.microsoft.com/office/drawing/2014/main" id="{48C50967-0300-5774-E7A0-B42717D91A54}"/>
                </a:ext>
              </a:extLst>
            </p:cNvPr>
            <p:cNvGrpSpPr/>
            <p:nvPr/>
          </p:nvGrpSpPr>
          <p:grpSpPr>
            <a:xfrm>
              <a:off x="5339466" y="4689789"/>
              <a:ext cx="6437243" cy="369332"/>
              <a:chOff x="5754757" y="4764889"/>
              <a:chExt cx="6437243" cy="369332"/>
            </a:xfrm>
          </p:grpSpPr>
          <p:sp>
            <p:nvSpPr>
              <p:cNvPr id="7" name="TextBox 6">
                <a:extLst>
                  <a:ext uri="{FF2B5EF4-FFF2-40B4-BE49-F238E27FC236}">
                    <a16:creationId xmlns:a16="http://schemas.microsoft.com/office/drawing/2014/main" id="{B5979CC9-9F82-2589-5792-4172767DFDAC}"/>
                  </a:ext>
                </a:extLst>
              </p:cNvPr>
              <p:cNvSpPr txBox="1"/>
              <p:nvPr/>
            </p:nvSpPr>
            <p:spPr>
              <a:xfrm>
                <a:off x="7226544" y="4764889"/>
                <a:ext cx="4965456" cy="369332"/>
              </a:xfrm>
              <a:prstGeom prst="rect">
                <a:avLst/>
              </a:prstGeom>
              <a:noFill/>
            </p:spPr>
            <p:txBody>
              <a:bodyPr wrap="square">
                <a:spAutoFit/>
              </a:bodyPr>
              <a:lstStyle/>
              <a:p>
                <a:r>
                  <a:rPr lang="en-US">
                    <a:hlinkClick r:id="rId3"/>
                  </a:rPr>
                  <a:t>https://www.youtube.com/watch?v=nprRfJIe8fs</a:t>
                </a:r>
                <a:r>
                  <a:rPr lang="en-US"/>
                  <a:t> </a:t>
                </a:r>
              </a:p>
            </p:txBody>
          </p:sp>
          <p:sp>
            <p:nvSpPr>
              <p:cNvPr id="10" name="TextBox 9">
                <a:extLst>
                  <a:ext uri="{FF2B5EF4-FFF2-40B4-BE49-F238E27FC236}">
                    <a16:creationId xmlns:a16="http://schemas.microsoft.com/office/drawing/2014/main" id="{C9A44029-380D-C298-A8BF-B8AEFFD6A470}"/>
                  </a:ext>
                </a:extLst>
              </p:cNvPr>
              <p:cNvSpPr txBox="1"/>
              <p:nvPr/>
            </p:nvSpPr>
            <p:spPr>
              <a:xfrm>
                <a:off x="5754757" y="4764889"/>
                <a:ext cx="1699591" cy="369332"/>
              </a:xfrm>
              <a:prstGeom prst="rect">
                <a:avLst/>
              </a:prstGeom>
              <a:noFill/>
            </p:spPr>
            <p:txBody>
              <a:bodyPr wrap="square">
                <a:spAutoFit/>
              </a:bodyPr>
              <a:lstStyle/>
              <a:p>
                <a:r>
                  <a:rPr lang="en-US" sz="1800" b="1">
                    <a:latin typeface="Avenir Next LT Pro" panose="020B0504020202020204" pitchFamily="34" charset="0"/>
                  </a:rPr>
                  <a:t>Read Aloud:</a:t>
                </a:r>
                <a:endParaRPr lang="en-US"/>
              </a:p>
            </p:txBody>
          </p:sp>
        </p:grpSp>
      </p:grpSp>
      <p:pic>
        <p:nvPicPr>
          <p:cNvPr id="3" name="Picture 2">
            <a:extLst>
              <a:ext uri="{FF2B5EF4-FFF2-40B4-BE49-F238E27FC236}">
                <a16:creationId xmlns:a16="http://schemas.microsoft.com/office/drawing/2014/main" id="{320604D9-B2B9-3706-9DC3-2BE19E27D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9" y="383227"/>
            <a:ext cx="5361036" cy="4284868"/>
          </a:xfrm>
          <a:prstGeom prst="rect">
            <a:avLst/>
          </a:prstGeom>
        </p:spPr>
      </p:pic>
    </p:spTree>
    <p:extLst>
      <p:ext uri="{BB962C8B-B14F-4D97-AF65-F5344CB8AC3E}">
        <p14:creationId xmlns:p14="http://schemas.microsoft.com/office/powerpoint/2010/main" val="286418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12CBA-1F49-5098-1590-67C3012D0A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7F1964-53D8-1922-B623-9E516D5F2EE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097F0A-011D-6051-9BD2-80756C2CC1B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32D9C5C0-25AE-A217-019B-B94BB9EB023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499EA15A-84C3-1C2D-4712-5F15852A299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B1AC3-EF2B-8D98-69DF-7B7A2D69A8A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A40EC029-37A9-DE3A-8863-FB19A0E747B8}"/>
              </a:ext>
            </a:extLst>
          </p:cNvPr>
          <p:cNvSpPr txBox="1"/>
          <p:nvPr/>
        </p:nvSpPr>
        <p:spPr>
          <a:xfrm>
            <a:off x="613184" y="2331134"/>
            <a:ext cx="7146859" cy="1569660"/>
          </a:xfrm>
          <a:prstGeom prst="rect">
            <a:avLst/>
          </a:prstGeom>
          <a:noFill/>
        </p:spPr>
        <p:txBody>
          <a:bodyPr wrap="square">
            <a:spAutoFit/>
          </a:bodyPr>
          <a:lstStyle/>
          <a:p>
            <a:pPr algn="ctr"/>
            <a:r>
              <a:rPr lang="en-US" sz="4800">
                <a:latin typeface="Avenir Next LT Pro" panose="020B0504020202020204" pitchFamily="34" charset="0"/>
              </a:rPr>
              <a:t>What else do plants need to survive?</a:t>
            </a:r>
          </a:p>
        </p:txBody>
      </p:sp>
      <p:pic>
        <p:nvPicPr>
          <p:cNvPr id="1026" name="Picture 2" descr="050423&amp;#32;calvary&amp;#32;cemetery&amp;#32;spring-35">
            <a:extLst>
              <a:ext uri="{FF2B5EF4-FFF2-40B4-BE49-F238E27FC236}">
                <a16:creationId xmlns:a16="http://schemas.microsoft.com/office/drawing/2014/main" id="{1DACE100-E120-5545-4475-79EF5FC2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610" y="0"/>
            <a:ext cx="416038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8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21C66-68D1-E567-DD4A-728D45C3F0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742727-0B89-5EB5-0053-B050A5ABE3E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95C992-18C2-E7E2-195D-ED842F53711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2ED81315-52CC-9DE3-147C-792AC1B737E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0F381C35-AE9A-2F70-3FB7-028353087BA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DA058D-9386-CAC7-7E51-9C8671E35EA8}"/>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619BE931-BFB2-7721-4341-A429F3BC2100}"/>
              </a:ext>
            </a:extLst>
          </p:cNvPr>
          <p:cNvSpPr txBox="1"/>
          <p:nvPr/>
        </p:nvSpPr>
        <p:spPr>
          <a:xfrm>
            <a:off x="330697" y="2331134"/>
            <a:ext cx="7146859" cy="1569660"/>
          </a:xfrm>
          <a:prstGeom prst="rect">
            <a:avLst/>
          </a:prstGeom>
          <a:noFill/>
        </p:spPr>
        <p:txBody>
          <a:bodyPr wrap="square">
            <a:spAutoFit/>
          </a:bodyPr>
          <a:lstStyle/>
          <a:p>
            <a:pPr algn="ctr"/>
            <a:r>
              <a:rPr lang="en-US" sz="4800">
                <a:latin typeface="Avenir Next LT Pro" panose="020B0504020202020204" pitchFamily="34" charset="0"/>
              </a:rPr>
              <a:t>What are the basic needs of plants?</a:t>
            </a:r>
          </a:p>
        </p:txBody>
      </p:sp>
      <p:pic>
        <p:nvPicPr>
          <p:cNvPr id="1026" name="Picture 2" descr="Fragrant&amp;#32;sumac&amp;#95;02">
            <a:extLst>
              <a:ext uri="{FF2B5EF4-FFF2-40B4-BE49-F238E27FC236}">
                <a16:creationId xmlns:a16="http://schemas.microsoft.com/office/drawing/2014/main" id="{A54C333E-9256-2664-F3A7-A152288F864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477556" y="0"/>
            <a:ext cx="471444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3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3E688-A6D3-7750-90C7-8FBF2A9460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90D6EC-2004-F7A3-B338-F119DBF8951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C35CAD-D80A-6247-3CEE-A36B224D27D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03836315-FCBA-0063-1930-97FE4B5EFE6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B35E2907-459B-BFE5-49AB-FC69FF7837A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F507B6-3476-DA10-F8CD-C337DFCED1E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10" name="Group 9">
            <a:extLst>
              <a:ext uri="{FF2B5EF4-FFF2-40B4-BE49-F238E27FC236}">
                <a16:creationId xmlns:a16="http://schemas.microsoft.com/office/drawing/2014/main" id="{60AD185E-F995-DDD2-F679-B77EDA645E18}"/>
              </a:ext>
            </a:extLst>
          </p:cNvPr>
          <p:cNvGrpSpPr/>
          <p:nvPr/>
        </p:nvGrpSpPr>
        <p:grpSpPr>
          <a:xfrm>
            <a:off x="337306" y="1649069"/>
            <a:ext cx="7146859" cy="2843023"/>
            <a:chOff x="-148240" y="1430408"/>
            <a:chExt cx="7146859" cy="2843023"/>
          </a:xfrm>
        </p:grpSpPr>
        <p:sp>
          <p:nvSpPr>
            <p:cNvPr id="11" name="TextBox 10">
              <a:extLst>
                <a:ext uri="{FF2B5EF4-FFF2-40B4-BE49-F238E27FC236}">
                  <a16:creationId xmlns:a16="http://schemas.microsoft.com/office/drawing/2014/main" id="{8398D7DC-3B4E-FF5C-C3DE-C632AF9DD1CB}"/>
                </a:ext>
              </a:extLst>
            </p:cNvPr>
            <p:cNvSpPr txBox="1"/>
            <p:nvPr/>
          </p:nvSpPr>
          <p:spPr>
            <a:xfrm>
              <a:off x="-148240" y="1430408"/>
              <a:ext cx="7146859" cy="1569660"/>
            </a:xfrm>
            <a:prstGeom prst="rect">
              <a:avLst/>
            </a:prstGeom>
            <a:noFill/>
          </p:spPr>
          <p:txBody>
            <a:bodyPr wrap="square">
              <a:spAutoFit/>
            </a:bodyPr>
            <a:lstStyle/>
            <a:p>
              <a:pPr algn="ctr"/>
              <a:r>
                <a:rPr lang="en-US" sz="4800">
                  <a:latin typeface="Avenir Next LT Pro" panose="020B0504020202020204" pitchFamily="34" charset="0"/>
                </a:rPr>
                <a:t>What are the basic needs of plants?</a:t>
              </a:r>
            </a:p>
          </p:txBody>
        </p:sp>
        <p:sp>
          <p:nvSpPr>
            <p:cNvPr id="7" name="TextBox 6">
              <a:extLst>
                <a:ext uri="{FF2B5EF4-FFF2-40B4-BE49-F238E27FC236}">
                  <a16:creationId xmlns:a16="http://schemas.microsoft.com/office/drawing/2014/main" id="{742F910A-DB4B-9816-2C38-4732C73544A4}"/>
                </a:ext>
              </a:extLst>
            </p:cNvPr>
            <p:cNvSpPr txBox="1"/>
            <p:nvPr/>
          </p:nvSpPr>
          <p:spPr>
            <a:xfrm>
              <a:off x="511865" y="3442434"/>
              <a:ext cx="6172200" cy="830997"/>
            </a:xfrm>
            <a:prstGeom prst="rect">
              <a:avLst/>
            </a:prstGeom>
            <a:noFill/>
          </p:spPr>
          <p:txBody>
            <a:bodyPr wrap="square">
              <a:spAutoFit/>
            </a:bodyPr>
            <a:lstStyle/>
            <a:p>
              <a:r>
                <a:rPr lang="en-US" sz="4800" b="1">
                  <a:solidFill>
                    <a:srgbClr val="8CB16B"/>
                  </a:solidFill>
                  <a:latin typeface="Avenir Next LT Pro" panose="020B0504020202020204" pitchFamily="34" charset="0"/>
                </a:rPr>
                <a:t>Water and Sunlight!</a:t>
              </a:r>
              <a:endParaRPr lang="en-US" sz="4800">
                <a:solidFill>
                  <a:srgbClr val="8CB16B"/>
                </a:solidFill>
              </a:endParaRPr>
            </a:p>
          </p:txBody>
        </p:sp>
      </p:grpSp>
      <p:pic>
        <p:nvPicPr>
          <p:cNvPr id="8" name="Picture 2" descr="sun">
            <a:extLst>
              <a:ext uri="{FF2B5EF4-FFF2-40B4-BE49-F238E27FC236}">
                <a16:creationId xmlns:a16="http://schemas.microsoft.com/office/drawing/2014/main" id="{3C69DE5C-0D29-978D-5F53-B92DCF2B641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8374218" y="466927"/>
            <a:ext cx="2549781" cy="28621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ater&amp;#32;drop">
            <a:extLst>
              <a:ext uri="{FF2B5EF4-FFF2-40B4-BE49-F238E27FC236}">
                <a16:creationId xmlns:a16="http://schemas.microsoft.com/office/drawing/2014/main" id="{3FDCAE30-0555-B243-2C29-37C32E98B51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254055" y="3329056"/>
            <a:ext cx="2682116" cy="27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3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16A9-2A92-0D80-9CF2-D3D68CA1AB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718B40-5323-A720-CCC6-575A6AB54EC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45C37C5-06E8-4FD7-1089-F1D377C0C5D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BE7047DF-812A-8FC9-F881-9EB67A83886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258249FE-C554-E651-1640-8F64316AA2A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32142A-7A07-9748-F36F-DF616E9401E5}"/>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A21F1446-8A8B-BA4F-2219-B9BF14AD5636}"/>
              </a:ext>
            </a:extLst>
          </p:cNvPr>
          <p:cNvSpPr txBox="1"/>
          <p:nvPr/>
        </p:nvSpPr>
        <p:spPr>
          <a:xfrm>
            <a:off x="484537" y="1961802"/>
            <a:ext cx="7146859" cy="2308324"/>
          </a:xfrm>
          <a:prstGeom prst="rect">
            <a:avLst/>
          </a:prstGeom>
          <a:noFill/>
        </p:spPr>
        <p:txBody>
          <a:bodyPr wrap="square">
            <a:spAutoFit/>
          </a:bodyPr>
          <a:lstStyle/>
          <a:p>
            <a:pPr algn="ctr"/>
            <a:r>
              <a:rPr lang="en-US" sz="4800">
                <a:latin typeface="Avenir Next LT Pro" panose="020B0504020202020204" pitchFamily="34" charset="0"/>
              </a:rPr>
              <a:t>How do the parts of the plant help it to meet its needs?</a:t>
            </a:r>
          </a:p>
        </p:txBody>
      </p:sp>
      <p:pic>
        <p:nvPicPr>
          <p:cNvPr id="5122" name="Picture 2" descr="Identify&amp;#32;171-9">
            <a:extLst>
              <a:ext uri="{FF2B5EF4-FFF2-40B4-BE49-F238E27FC236}">
                <a16:creationId xmlns:a16="http://schemas.microsoft.com/office/drawing/2014/main" id="{EE2F87C2-77E7-7F74-F346-90FEE7758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034" y="0"/>
            <a:ext cx="4057966"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1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73E4-8A51-6056-BD5C-70BE59DF4E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A75332-BC38-92F5-FC59-CFF8537AEA3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63EC1C4-57A3-3FBA-62AB-C652DEF6799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50B4C8E9-03E0-F680-6C4F-A2BEAA1CE05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Engage</a:t>
            </a:r>
          </a:p>
        </p:txBody>
      </p:sp>
      <p:sp>
        <p:nvSpPr>
          <p:cNvPr id="6" name="Rectangle: Rounded Corners 5">
            <a:extLst>
              <a:ext uri="{FF2B5EF4-FFF2-40B4-BE49-F238E27FC236}">
                <a16:creationId xmlns:a16="http://schemas.microsoft.com/office/drawing/2014/main" id="{04128BA2-BA16-7F9B-E79D-DC9B3A5802F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F03C9B-1572-738F-2E5A-574FCE8E72C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3" name="TextBox 12">
            <a:extLst>
              <a:ext uri="{FF2B5EF4-FFF2-40B4-BE49-F238E27FC236}">
                <a16:creationId xmlns:a16="http://schemas.microsoft.com/office/drawing/2014/main" id="{A734E3B6-311B-B4A9-CB52-5ADB651792C9}"/>
              </a:ext>
            </a:extLst>
          </p:cNvPr>
          <p:cNvSpPr txBox="1"/>
          <p:nvPr/>
        </p:nvSpPr>
        <p:spPr>
          <a:xfrm>
            <a:off x="4426848" y="972221"/>
            <a:ext cx="7524359" cy="4524315"/>
          </a:xfrm>
          <a:prstGeom prst="rect">
            <a:avLst/>
          </a:prstGeom>
          <a:noFill/>
        </p:spPr>
        <p:txBody>
          <a:bodyPr wrap="square">
            <a:spAutoFit/>
          </a:bodyPr>
          <a:lstStyle/>
          <a:p>
            <a:pPr algn="ctr"/>
            <a:r>
              <a:rPr lang="en-US" sz="4800">
                <a:latin typeface="Avenir Next LT Pro" panose="020B0504020202020204" pitchFamily="34" charset="0"/>
              </a:rPr>
              <a:t>Think back to your last experiment and your results.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were you trying to find out?</a:t>
            </a:r>
          </a:p>
        </p:txBody>
      </p:sp>
      <p:pic>
        <p:nvPicPr>
          <p:cNvPr id="2050" name="Picture 2" descr="sun">
            <a:extLst>
              <a:ext uri="{FF2B5EF4-FFF2-40B4-BE49-F238E27FC236}">
                <a16:creationId xmlns:a16="http://schemas.microsoft.com/office/drawing/2014/main" id="{216D400B-8624-1B9B-4275-52B356F6442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44478" y="1096017"/>
            <a:ext cx="3810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16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FB246-C537-9E65-B24F-F865C41F89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B7D482-4E28-BCEE-7F48-12861383489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02AFC33-F3EE-5A5A-3744-E5AE9BE90E6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98D9C1D8-1079-EF23-0815-8262B257613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E2AB9B08-3DA6-B064-290B-CA3E9C8FDDD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B62647-453C-1BA8-CA90-91094E6A356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EFE84E81-B729-8691-4FA5-A2EC9C61A52F}"/>
              </a:ext>
            </a:extLst>
          </p:cNvPr>
          <p:cNvSpPr txBox="1"/>
          <p:nvPr/>
        </p:nvSpPr>
        <p:spPr>
          <a:xfrm>
            <a:off x="585719" y="430191"/>
            <a:ext cx="7146859" cy="2308324"/>
          </a:xfrm>
          <a:prstGeom prst="rect">
            <a:avLst/>
          </a:prstGeom>
          <a:noFill/>
        </p:spPr>
        <p:txBody>
          <a:bodyPr wrap="square">
            <a:spAutoFit/>
          </a:bodyPr>
          <a:lstStyle/>
          <a:p>
            <a:pPr algn="ctr"/>
            <a:r>
              <a:rPr lang="en-US" sz="4800">
                <a:latin typeface="Avenir Next LT Pro" panose="020B0504020202020204" pitchFamily="34" charset="0"/>
              </a:rPr>
              <a:t>How do the parts of the plant help it to meet its needs?</a:t>
            </a:r>
          </a:p>
        </p:txBody>
      </p:sp>
      <p:sp>
        <p:nvSpPr>
          <p:cNvPr id="3" name="TextBox 2">
            <a:extLst>
              <a:ext uri="{FF2B5EF4-FFF2-40B4-BE49-F238E27FC236}">
                <a16:creationId xmlns:a16="http://schemas.microsoft.com/office/drawing/2014/main" id="{7C33227F-5DD1-C838-AC49-E250B63F45B2}"/>
              </a:ext>
            </a:extLst>
          </p:cNvPr>
          <p:cNvSpPr txBox="1"/>
          <p:nvPr/>
        </p:nvSpPr>
        <p:spPr>
          <a:xfrm>
            <a:off x="278413" y="2872980"/>
            <a:ext cx="7264643" cy="2862322"/>
          </a:xfrm>
          <a:prstGeom prst="rect">
            <a:avLst/>
          </a:prstGeom>
          <a:noFill/>
        </p:spPr>
        <p:txBody>
          <a:bodyPr wrap="square">
            <a:spAutoFit/>
          </a:bodyPr>
          <a:lstStyle/>
          <a:p>
            <a:pPr algn="ctr"/>
            <a:r>
              <a:rPr lang="en-US" sz="3600" b="1">
                <a:solidFill>
                  <a:srgbClr val="8CB16B"/>
                </a:solidFill>
                <a:latin typeface="Avenir Next LT Pro" panose="020B0504020202020204" pitchFamily="34" charset="0"/>
              </a:rPr>
              <a:t>Roots take in water and nutrients from the soil and help hold the plant in place. The water travels up the roots to the stem and into the leaves.</a:t>
            </a:r>
            <a:endParaRPr lang="en-US" sz="3600">
              <a:solidFill>
                <a:srgbClr val="8CB16B"/>
              </a:solidFill>
            </a:endParaRPr>
          </a:p>
        </p:txBody>
      </p:sp>
      <p:grpSp>
        <p:nvGrpSpPr>
          <p:cNvPr id="10" name="Group 9">
            <a:extLst>
              <a:ext uri="{FF2B5EF4-FFF2-40B4-BE49-F238E27FC236}">
                <a16:creationId xmlns:a16="http://schemas.microsoft.com/office/drawing/2014/main" id="{BE564B70-1E72-F459-0BCF-55555B103569}"/>
              </a:ext>
            </a:extLst>
          </p:cNvPr>
          <p:cNvGrpSpPr>
            <a:grpSpLocks noGrp="1" noUngrp="1" noRot="1" noMove="1" noResize="1"/>
          </p:cNvGrpSpPr>
          <p:nvPr/>
        </p:nvGrpSpPr>
        <p:grpSpPr>
          <a:xfrm>
            <a:off x="8365502" y="430191"/>
            <a:ext cx="2599739" cy="4804204"/>
            <a:chOff x="8932032" y="766803"/>
            <a:chExt cx="2599739" cy="4804204"/>
          </a:xfrm>
        </p:grpSpPr>
        <p:pic>
          <p:nvPicPr>
            <p:cNvPr id="3076" name="Picture 4" descr="Big&amp;#32;blue&amp;#32;stem">
              <a:extLst>
                <a:ext uri="{FF2B5EF4-FFF2-40B4-BE49-F238E27FC236}">
                  <a16:creationId xmlns:a16="http://schemas.microsoft.com/office/drawing/2014/main" id="{A00606CC-3809-3103-E75D-C0F3C0ADB03D}"/>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b="8405"/>
            <a:stretch>
              <a:fillRect/>
            </a:stretch>
          </p:blipFill>
          <p:spPr bwMode="auto">
            <a:xfrm>
              <a:off x="9353097" y="766803"/>
              <a:ext cx="2178674" cy="35741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oots">
              <a:extLst>
                <a:ext uri="{FF2B5EF4-FFF2-40B4-BE49-F238E27FC236}">
                  <a16:creationId xmlns:a16="http://schemas.microsoft.com/office/drawing/2014/main" id="{7D113426-5C74-4CA2-877E-1FB61601408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val="0"/>
                </a:ext>
              </a:extLst>
            </a:blip>
            <a:srcRect/>
            <a:stretch>
              <a:fillRect/>
            </a:stretch>
          </p:blipFill>
          <p:spPr bwMode="auto">
            <a:xfrm>
              <a:off x="8932032" y="4340915"/>
              <a:ext cx="2585830" cy="123009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Straight Arrow Connector 12">
            <a:extLst>
              <a:ext uri="{FF2B5EF4-FFF2-40B4-BE49-F238E27FC236}">
                <a16:creationId xmlns:a16="http://schemas.microsoft.com/office/drawing/2014/main" id="{02446E4E-E08B-EA09-7886-F9C665DA0E07}"/>
              </a:ext>
            </a:extLst>
          </p:cNvPr>
          <p:cNvCxnSpPr/>
          <p:nvPr/>
        </p:nvCxnSpPr>
        <p:spPr>
          <a:xfrm flipV="1">
            <a:off x="9501809" y="5129015"/>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9CF365-490B-B12F-762A-B127CD752737}"/>
              </a:ext>
            </a:extLst>
          </p:cNvPr>
          <p:cNvCxnSpPr/>
          <p:nvPr/>
        </p:nvCxnSpPr>
        <p:spPr>
          <a:xfrm flipV="1">
            <a:off x="10399644" y="4825871"/>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33F092C-4FBF-8551-04F7-1AA79805C0DB}"/>
              </a:ext>
            </a:extLst>
          </p:cNvPr>
          <p:cNvCxnSpPr/>
          <p:nvPr/>
        </p:nvCxnSpPr>
        <p:spPr>
          <a:xfrm flipV="1">
            <a:off x="9962322" y="4522727"/>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E48F854-8FC4-8E7D-EDE5-D63BB534E5F2}"/>
              </a:ext>
            </a:extLst>
          </p:cNvPr>
          <p:cNvCxnSpPr/>
          <p:nvPr/>
        </p:nvCxnSpPr>
        <p:spPr>
          <a:xfrm flipV="1">
            <a:off x="9879217" y="3697854"/>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A49B302-837A-AC46-4B34-84C1FEC849CB}"/>
              </a:ext>
            </a:extLst>
          </p:cNvPr>
          <p:cNvCxnSpPr/>
          <p:nvPr/>
        </p:nvCxnSpPr>
        <p:spPr>
          <a:xfrm flipV="1">
            <a:off x="10101470" y="3224015"/>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D36D757-4B7B-66B6-EA7E-BA2D74825A2B}"/>
              </a:ext>
            </a:extLst>
          </p:cNvPr>
          <p:cNvCxnSpPr/>
          <p:nvPr/>
        </p:nvCxnSpPr>
        <p:spPr>
          <a:xfrm flipV="1">
            <a:off x="9875904" y="2617728"/>
            <a:ext cx="0" cy="606287"/>
          </a:xfrm>
          <a:prstGeom prst="straightConnector1">
            <a:avLst/>
          </a:prstGeom>
          <a:ln w="381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70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A0D3-CB9F-4C07-7294-67E1083F7D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BC0BCD-4191-C6C9-D721-E55F68F38B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B0880AB-A9DE-F9C2-D278-5174B9C292C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6EECFC54-1DA8-5D90-7F95-301D1117B78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19B6CF12-F487-5BCF-4FAA-1E5A4DFD15B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D4B0B6-3166-D962-9C60-59847E4D5780}"/>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7" name="Group 6">
            <a:extLst>
              <a:ext uri="{FF2B5EF4-FFF2-40B4-BE49-F238E27FC236}">
                <a16:creationId xmlns:a16="http://schemas.microsoft.com/office/drawing/2014/main" id="{EC8D8439-7748-A623-F849-0DC8D24C328D}"/>
              </a:ext>
            </a:extLst>
          </p:cNvPr>
          <p:cNvGrpSpPr/>
          <p:nvPr/>
        </p:nvGrpSpPr>
        <p:grpSpPr>
          <a:xfrm>
            <a:off x="1048324" y="1384770"/>
            <a:ext cx="6260804" cy="3529620"/>
            <a:chOff x="85344" y="1317942"/>
            <a:chExt cx="6260804" cy="3529620"/>
          </a:xfrm>
        </p:grpSpPr>
        <p:sp>
          <p:nvSpPr>
            <p:cNvPr id="11" name="TextBox 10">
              <a:extLst>
                <a:ext uri="{FF2B5EF4-FFF2-40B4-BE49-F238E27FC236}">
                  <a16:creationId xmlns:a16="http://schemas.microsoft.com/office/drawing/2014/main" id="{817C80D1-1F0F-E297-1EEA-17BBD450CDA3}"/>
                </a:ext>
              </a:extLst>
            </p:cNvPr>
            <p:cNvSpPr txBox="1"/>
            <p:nvPr/>
          </p:nvSpPr>
          <p:spPr>
            <a:xfrm>
              <a:off x="85344" y="1317942"/>
              <a:ext cx="6260804" cy="1569660"/>
            </a:xfrm>
            <a:prstGeom prst="rect">
              <a:avLst/>
            </a:prstGeom>
            <a:noFill/>
          </p:spPr>
          <p:txBody>
            <a:bodyPr wrap="square">
              <a:spAutoFit/>
            </a:bodyPr>
            <a:lstStyle/>
            <a:p>
              <a:pPr algn="ctr"/>
              <a:r>
                <a:rPr lang="en-US" sz="4800">
                  <a:latin typeface="Avenir Next LT Pro" panose="020B0504020202020204" pitchFamily="34" charset="0"/>
                </a:rPr>
                <a:t>What do the leaves do?</a:t>
              </a:r>
            </a:p>
          </p:txBody>
        </p:sp>
        <p:sp>
          <p:nvSpPr>
            <p:cNvPr id="3" name="TextBox 2">
              <a:extLst>
                <a:ext uri="{FF2B5EF4-FFF2-40B4-BE49-F238E27FC236}">
                  <a16:creationId xmlns:a16="http://schemas.microsoft.com/office/drawing/2014/main" id="{80A2984D-8707-9156-90B1-E9B83EB3D064}"/>
                </a:ext>
              </a:extLst>
            </p:cNvPr>
            <p:cNvSpPr txBox="1"/>
            <p:nvPr/>
          </p:nvSpPr>
          <p:spPr>
            <a:xfrm>
              <a:off x="337306" y="3093236"/>
              <a:ext cx="5693533" cy="1754326"/>
            </a:xfrm>
            <a:prstGeom prst="rect">
              <a:avLst/>
            </a:prstGeom>
            <a:noFill/>
          </p:spPr>
          <p:txBody>
            <a:bodyPr wrap="square">
              <a:spAutoFit/>
            </a:bodyPr>
            <a:lstStyle/>
            <a:p>
              <a:pPr algn="ctr"/>
              <a:r>
                <a:rPr lang="en-US" sz="3600" b="1">
                  <a:solidFill>
                    <a:srgbClr val="8CB16B"/>
                  </a:solidFill>
                  <a:latin typeface="Avenir Next LT Pro" panose="020B0504020202020204" pitchFamily="34" charset="0"/>
                </a:rPr>
                <a:t>They collect sunlight to make food, which gives energy to the plant.</a:t>
              </a:r>
              <a:endParaRPr lang="en-US" sz="3600">
                <a:solidFill>
                  <a:srgbClr val="8CB16B"/>
                </a:solidFill>
              </a:endParaRPr>
            </a:p>
          </p:txBody>
        </p:sp>
      </p:grpSp>
      <p:pic>
        <p:nvPicPr>
          <p:cNvPr id="1026" name="Picture 2" descr="Tulip&amp;#95;Tree-31">
            <a:extLst>
              <a:ext uri="{FF2B5EF4-FFF2-40B4-BE49-F238E27FC236}">
                <a16:creationId xmlns:a16="http://schemas.microsoft.com/office/drawing/2014/main" id="{C75FE809-E825-D875-5B7B-56978626D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166" y="0"/>
            <a:ext cx="4196524" cy="629916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03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E242E-1455-742B-35E2-A57480A0BB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E1623E-7444-C0E5-6936-C2FB5D2618C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8084572-B212-438A-AD87-060A762136F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75389E15-AA2A-DECA-B668-1B7CC1CB759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E4872C9E-CE6C-D7F8-5821-4387C4B6CC3A}"/>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D9E9E2-01C4-7DFB-3B78-34D01C74F737}"/>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769E9A64-A033-052A-8FCC-BB345CDB6CB4}"/>
              </a:ext>
            </a:extLst>
          </p:cNvPr>
          <p:cNvSpPr txBox="1"/>
          <p:nvPr/>
        </p:nvSpPr>
        <p:spPr>
          <a:xfrm>
            <a:off x="5118652" y="1536174"/>
            <a:ext cx="6659218" cy="3785652"/>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a picture of a plant.</a:t>
            </a:r>
          </a:p>
          <a:p>
            <a:pPr algn="ctr"/>
            <a:endParaRPr lang="en-US" sz="4800">
              <a:latin typeface="Avenir Next LT Pro" panose="020B0504020202020204" pitchFamily="34" charset="0"/>
            </a:endParaRPr>
          </a:p>
          <a:p>
            <a:pPr algn="ctr"/>
            <a:r>
              <a:rPr lang="en-US" sz="4800" b="1">
                <a:latin typeface="Avenir Next LT Pro" panose="020B0504020202020204" pitchFamily="34" charset="0"/>
              </a:rPr>
              <a:t>Label</a:t>
            </a:r>
            <a:r>
              <a:rPr lang="en-US" sz="4800">
                <a:latin typeface="Avenir Next LT Pro" panose="020B0504020202020204" pitchFamily="34" charset="0"/>
              </a:rPr>
              <a:t> the parts of your plant.</a:t>
            </a:r>
          </a:p>
        </p:txBody>
      </p:sp>
      <p:pic>
        <p:nvPicPr>
          <p:cNvPr id="8" name="Picture 7" descr="Text, letter&#10;&#10;AI-generated content may be incorrect.">
            <a:extLst>
              <a:ext uri="{FF2B5EF4-FFF2-40B4-BE49-F238E27FC236}">
                <a16:creationId xmlns:a16="http://schemas.microsoft.com/office/drawing/2014/main" id="{DB790B8C-5BCE-A1C5-7B7F-92DFF0E6A1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88324"/>
            <a:ext cx="4695378" cy="6076371"/>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D40727C0-C4B7-B9A1-EE47-307EE3AFD40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88324"/>
            <a:ext cx="950409" cy="1293930"/>
          </a:xfrm>
          <a:prstGeom prst="rect">
            <a:avLst/>
          </a:prstGeom>
        </p:spPr>
      </p:pic>
    </p:spTree>
    <p:extLst>
      <p:ext uri="{BB962C8B-B14F-4D97-AF65-F5344CB8AC3E}">
        <p14:creationId xmlns:p14="http://schemas.microsoft.com/office/powerpoint/2010/main" val="169471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A985-8F85-AA52-4CA0-3BF3028AA8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E123FE-77F1-AB3D-F53D-607F328895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3417BF-354E-C221-B5C9-F6900E8EA48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BB99A4AA-0026-4168-12C4-D13F31FD4C6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98520D65-F2FF-6FBE-9D9E-3743A96C967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21C9C1-5D6F-B4F1-2001-D7E6C03C5B52}"/>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DEE19ADD-8C7A-5F65-84B1-47EE4ED72A5D}"/>
              </a:ext>
            </a:extLst>
          </p:cNvPr>
          <p:cNvSpPr txBox="1"/>
          <p:nvPr/>
        </p:nvSpPr>
        <p:spPr>
          <a:xfrm>
            <a:off x="478971" y="1969839"/>
            <a:ext cx="11234057" cy="2308324"/>
          </a:xfrm>
          <a:prstGeom prst="rect">
            <a:avLst/>
          </a:prstGeom>
          <a:noFill/>
        </p:spPr>
        <p:txBody>
          <a:bodyPr wrap="square">
            <a:spAutoFit/>
          </a:bodyPr>
          <a:lstStyle/>
          <a:p>
            <a:pPr algn="ctr"/>
            <a:r>
              <a:rPr lang="en-US" sz="4800">
                <a:latin typeface="Avenir Next LT Pro" panose="020B0504020202020204" pitchFamily="34" charset="0"/>
              </a:rPr>
              <a:t>What could you change about the experiment to test something different about plant growth?</a:t>
            </a:r>
          </a:p>
        </p:txBody>
      </p:sp>
    </p:spTree>
    <p:extLst>
      <p:ext uri="{BB962C8B-B14F-4D97-AF65-F5344CB8AC3E}">
        <p14:creationId xmlns:p14="http://schemas.microsoft.com/office/powerpoint/2010/main" val="252839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9B53-A577-E210-AC3A-57D7B621FC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79306C-F0D8-9D36-0737-6A6C4E9E007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F18BB7-84F2-332A-8381-4906B2B1F28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C64EAF8B-AC01-7747-F21F-E8D13BA33F1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3DC5FB4D-7224-146F-5D3F-41425925F7D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A9BA00-B435-E39B-9045-E2306F0E12C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E4F02EDA-80B6-15FB-8AD5-58DA20A62837}"/>
              </a:ext>
            </a:extLst>
          </p:cNvPr>
          <p:cNvSpPr txBox="1"/>
          <p:nvPr/>
        </p:nvSpPr>
        <p:spPr>
          <a:xfrm>
            <a:off x="1248474" y="2327976"/>
            <a:ext cx="9695052" cy="1569660"/>
          </a:xfrm>
          <a:prstGeom prst="rect">
            <a:avLst/>
          </a:prstGeom>
          <a:noFill/>
        </p:spPr>
        <p:txBody>
          <a:bodyPr wrap="square">
            <a:spAutoFit/>
          </a:bodyPr>
          <a:lstStyle/>
          <a:p>
            <a:pPr algn="ctr"/>
            <a:r>
              <a:rPr lang="en-US" sz="4800">
                <a:latin typeface="Avenir Next LT Pro" panose="020B0504020202020204" pitchFamily="34" charset="0"/>
              </a:rPr>
              <a:t>Do all plants require the </a:t>
            </a:r>
            <a:r>
              <a:rPr lang="en-US" sz="4800" b="1">
                <a:latin typeface="Avenir Next LT Pro" panose="020B0504020202020204" pitchFamily="34" charset="0"/>
              </a:rPr>
              <a:t>same</a:t>
            </a:r>
            <a:r>
              <a:rPr lang="en-US" sz="4800">
                <a:latin typeface="Avenir Next LT Pro" panose="020B0504020202020204" pitchFamily="34" charset="0"/>
              </a:rPr>
              <a:t> amount of sun and water?</a:t>
            </a:r>
          </a:p>
        </p:txBody>
      </p:sp>
    </p:spTree>
    <p:extLst>
      <p:ext uri="{BB962C8B-B14F-4D97-AF65-F5344CB8AC3E}">
        <p14:creationId xmlns:p14="http://schemas.microsoft.com/office/powerpoint/2010/main" val="44369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B9A5-928D-D27C-1156-5A31E75247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4AA6F1-1DAB-164E-8950-C193E31FC8C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185484-92E2-3206-6027-1281918A965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9D39680E-E501-33C1-9236-F192670CC8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DCB5C3CD-7C2D-2069-8A16-7E2B4B81EF6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22F37D-7476-88E4-64FB-629F68CD813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8233D9FC-F30C-DD99-18AF-F9479EE92E48}"/>
              </a:ext>
            </a:extLst>
          </p:cNvPr>
          <p:cNvSpPr txBox="1"/>
          <p:nvPr/>
        </p:nvSpPr>
        <p:spPr>
          <a:xfrm>
            <a:off x="897437" y="1601910"/>
            <a:ext cx="10397126" cy="3046988"/>
          </a:xfrm>
          <a:prstGeom prst="rect">
            <a:avLst/>
          </a:prstGeom>
          <a:noFill/>
        </p:spPr>
        <p:txBody>
          <a:bodyPr wrap="square">
            <a:spAutoFit/>
          </a:bodyPr>
          <a:lstStyle/>
          <a:p>
            <a:pPr algn="ctr"/>
            <a:r>
              <a:rPr lang="en-US" sz="4800">
                <a:latin typeface="Avenir Next LT Pro" panose="020B0504020202020204" pitchFamily="34" charset="0"/>
              </a:rPr>
              <a:t>As a class, let’s pick two plants from the </a:t>
            </a:r>
            <a:r>
              <a:rPr lang="en-US" sz="4800">
                <a:hlinkClick r:id="rId3"/>
              </a:rPr>
              <a:t>Field Guide | Missouri Department of Conservation</a:t>
            </a:r>
            <a:r>
              <a:rPr lang="en-US" sz="4800"/>
              <a:t> </a:t>
            </a:r>
            <a:r>
              <a:rPr lang="en-US" sz="4800">
                <a:latin typeface="Avenir Next LT Pro" panose="020B0504020202020204" pitchFamily="34" charset="0"/>
              </a:rPr>
              <a:t>to </a:t>
            </a:r>
            <a:r>
              <a:rPr lang="en-US" sz="4800" b="1">
                <a:latin typeface="Avenir Next LT Pro" panose="020B0504020202020204" pitchFamily="34" charset="0"/>
              </a:rPr>
              <a:t>research</a:t>
            </a:r>
            <a:r>
              <a:rPr lang="en-US" sz="4800">
                <a:latin typeface="Avenir Next LT Pro" panose="020B0504020202020204" pitchFamily="34" charset="0"/>
              </a:rPr>
              <a:t> and </a:t>
            </a:r>
            <a:r>
              <a:rPr lang="en-US" sz="4800" b="1">
                <a:latin typeface="Avenir Next LT Pro" panose="020B0504020202020204" pitchFamily="34" charset="0"/>
              </a:rPr>
              <a:t>compare</a:t>
            </a:r>
            <a:r>
              <a:rPr lang="en-US" sz="4800">
                <a:latin typeface="Avenir Next LT Pro" panose="020B0504020202020204" pitchFamily="34" charset="0"/>
              </a:rPr>
              <a:t>.</a:t>
            </a:r>
          </a:p>
        </p:txBody>
      </p:sp>
    </p:spTree>
    <p:extLst>
      <p:ext uri="{BB962C8B-B14F-4D97-AF65-F5344CB8AC3E}">
        <p14:creationId xmlns:p14="http://schemas.microsoft.com/office/powerpoint/2010/main" val="45531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743C-F073-59F1-628A-714AF912B9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1219F4-602A-244E-88C7-AF2803B658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483F1B6-AC91-0771-B776-1F2E8E561C4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27F0306A-889B-0198-C0ED-B8075A0FD06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EEFDB06D-0E0E-AB6C-2A80-834BE8E1A1B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7EFD0D-1D9E-203E-C729-A3BF09273043}"/>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0E93E292-2BEB-B51E-DEBF-CF8C37AD1F52}"/>
              </a:ext>
            </a:extLst>
          </p:cNvPr>
          <p:cNvSpPr txBox="1"/>
          <p:nvPr/>
        </p:nvSpPr>
        <p:spPr>
          <a:xfrm>
            <a:off x="740359" y="1961802"/>
            <a:ext cx="6786975" cy="2308324"/>
          </a:xfrm>
          <a:prstGeom prst="rect">
            <a:avLst/>
          </a:prstGeom>
          <a:noFill/>
        </p:spPr>
        <p:txBody>
          <a:bodyPr wrap="square">
            <a:spAutoFit/>
          </a:bodyPr>
          <a:lstStyle/>
          <a:p>
            <a:pPr algn="ctr"/>
            <a:r>
              <a:rPr lang="en-US" sz="4800">
                <a:latin typeface="Avenir Next LT Pro" panose="020B0504020202020204" pitchFamily="34" charset="0"/>
              </a:rPr>
              <a:t>What does the ashy sunflower need to be able to grow?</a:t>
            </a:r>
          </a:p>
        </p:txBody>
      </p:sp>
      <p:pic>
        <p:nvPicPr>
          <p:cNvPr id="3074" name="Picture 2" descr="Ashy&amp;#32;sunflower&amp;#95;3">
            <a:extLst>
              <a:ext uri="{FF2B5EF4-FFF2-40B4-BE49-F238E27FC236}">
                <a16:creationId xmlns:a16="http://schemas.microsoft.com/office/drawing/2014/main" id="{652064A8-07E6-E311-F54A-177CA3ECA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54" y="0"/>
            <a:ext cx="4133846"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2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4286E-4C93-C84D-B31C-65528EC471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9B20B6-2233-AA52-E901-99B67B47E41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A09CD23-C669-157A-917D-27A0E40AEC0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4BCA525C-6985-705F-F686-8691D8DB9FA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CF80872F-4AAA-3D6F-6B80-127918928B6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0C9754-6AEE-B0D1-4BE4-F2E86689DA6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419A9F07-D130-9D65-9A69-6D0017F842AA}"/>
              </a:ext>
            </a:extLst>
          </p:cNvPr>
          <p:cNvSpPr txBox="1"/>
          <p:nvPr/>
        </p:nvSpPr>
        <p:spPr>
          <a:xfrm>
            <a:off x="5192743" y="2331134"/>
            <a:ext cx="5622633" cy="1569660"/>
          </a:xfrm>
          <a:prstGeom prst="rect">
            <a:avLst/>
          </a:prstGeom>
          <a:noFill/>
        </p:spPr>
        <p:txBody>
          <a:bodyPr wrap="square">
            <a:spAutoFit/>
          </a:bodyPr>
          <a:lstStyle/>
          <a:p>
            <a:pPr algn="ctr"/>
            <a:r>
              <a:rPr lang="en-US" sz="4800">
                <a:latin typeface="Avenir Next LT Pro" panose="020B0504020202020204" pitchFamily="34" charset="0"/>
              </a:rPr>
              <a:t>What about the columbine?</a:t>
            </a:r>
          </a:p>
        </p:txBody>
      </p:sp>
      <p:pic>
        <p:nvPicPr>
          <p:cNvPr id="4098" name="Picture 2" descr="Columbine&amp;#95;13">
            <a:extLst>
              <a:ext uri="{FF2B5EF4-FFF2-40B4-BE49-F238E27FC236}">
                <a16:creationId xmlns:a16="http://schemas.microsoft.com/office/drawing/2014/main" id="{D39A44B5-9280-B930-FC44-3FCC4C603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02686"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6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2243-81F3-398E-DC96-731CBE9A49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37D09F-D27E-F77D-2DBC-35302EA32C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BF0A2B-2FA6-077E-5230-8CD7356C413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65E6C13B-FE9B-91E1-A3D2-035D559430A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721C0667-BD2C-41F6-2494-E345A0EBA28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397170-9543-9877-FA33-6B985B32E67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B59AA12C-6402-1685-DB92-5F8149C8387F}"/>
              </a:ext>
            </a:extLst>
          </p:cNvPr>
          <p:cNvSpPr txBox="1"/>
          <p:nvPr/>
        </p:nvSpPr>
        <p:spPr>
          <a:xfrm>
            <a:off x="1847022" y="1653753"/>
            <a:ext cx="8497956" cy="3046988"/>
          </a:xfrm>
          <a:prstGeom prst="rect">
            <a:avLst/>
          </a:prstGeom>
          <a:noFill/>
        </p:spPr>
        <p:txBody>
          <a:bodyPr wrap="square">
            <a:spAutoFit/>
          </a:bodyPr>
          <a:lstStyle/>
          <a:p>
            <a:pPr algn="ctr"/>
            <a:r>
              <a:rPr lang="en-US" sz="4800">
                <a:latin typeface="Avenir Next LT Pro" panose="020B0504020202020204" pitchFamily="34" charset="0"/>
              </a:rPr>
              <a:t>Do both plants need these things in the same amount?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or why not?</a:t>
            </a:r>
          </a:p>
        </p:txBody>
      </p:sp>
    </p:spTree>
    <p:extLst>
      <p:ext uri="{BB962C8B-B14F-4D97-AF65-F5344CB8AC3E}">
        <p14:creationId xmlns:p14="http://schemas.microsoft.com/office/powerpoint/2010/main" val="326445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A589-44A9-91C6-AC7A-56408225A0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0950FD-61E1-A010-946A-27E31ACB842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BCE4F17-5368-1C6A-696E-FCA14789955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2F8F0054-AB0A-FB99-943E-139EC18FE190}"/>
              </a:ext>
            </a:extLst>
          </p:cNvPr>
          <p:cNvSpPr txBox="1"/>
          <p:nvPr/>
        </p:nvSpPr>
        <p:spPr>
          <a:xfrm>
            <a:off x="611786"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9A4F8356-FBE1-1D71-947F-0F59FFF4909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15B0E1-9CAB-1F07-88D4-351FDF4EFB4B}"/>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2AD9753D-CE31-7F0B-1585-1DED127028D6}"/>
              </a:ext>
            </a:extLst>
          </p:cNvPr>
          <p:cNvSpPr txBox="1"/>
          <p:nvPr/>
        </p:nvSpPr>
        <p:spPr>
          <a:xfrm>
            <a:off x="1847022" y="1882353"/>
            <a:ext cx="8497956" cy="2308324"/>
          </a:xfrm>
          <a:prstGeom prst="rect">
            <a:avLst/>
          </a:prstGeom>
          <a:noFill/>
        </p:spPr>
        <p:txBody>
          <a:bodyPr wrap="square">
            <a:spAutoFit/>
          </a:bodyPr>
          <a:lstStyle/>
          <a:p>
            <a:pPr algn="ctr"/>
            <a:r>
              <a:rPr lang="en-US" sz="4800">
                <a:latin typeface="Avenir Next LT Pro" panose="020B0504020202020204" pitchFamily="34" charset="0"/>
              </a:rPr>
              <a:t>Let’s go outside and look at two different plants that are growing outside!</a:t>
            </a:r>
          </a:p>
        </p:txBody>
      </p:sp>
    </p:spTree>
    <p:extLst>
      <p:ext uri="{BB962C8B-B14F-4D97-AF65-F5344CB8AC3E}">
        <p14:creationId xmlns:p14="http://schemas.microsoft.com/office/powerpoint/2010/main" val="201213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F7D-93C5-64A3-264B-581465D068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061AE0-E575-8409-9621-5B79AE6BF4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2938EC-D874-C96A-E7BD-BB68049E7C3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DA48BFAF-440A-7B25-5569-A5C863CB6D9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Engage</a:t>
            </a:r>
          </a:p>
        </p:txBody>
      </p:sp>
      <p:sp>
        <p:nvSpPr>
          <p:cNvPr id="6" name="Rectangle: Rounded Corners 5">
            <a:extLst>
              <a:ext uri="{FF2B5EF4-FFF2-40B4-BE49-F238E27FC236}">
                <a16:creationId xmlns:a16="http://schemas.microsoft.com/office/drawing/2014/main" id="{27E55310-E2FD-0A3D-7FCC-A636F79CEF35}"/>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D3C3DC-7EEC-CF0A-BEF1-33B0504F996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A picture containing text, flower, plant, sunflower&#10;&#10;AI-generated content may be incorrect.">
            <a:extLst>
              <a:ext uri="{FF2B5EF4-FFF2-40B4-BE49-F238E27FC236}">
                <a16:creationId xmlns:a16="http://schemas.microsoft.com/office/drawing/2014/main" id="{6788AA34-DFA3-C989-C402-9D0CEB26D48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5355" y="122275"/>
            <a:ext cx="4617192" cy="5975189"/>
          </a:xfrm>
          <a:prstGeom prst="rect">
            <a:avLst/>
          </a:prstGeom>
          <a:ln>
            <a:solidFill>
              <a:schemeClr val="tx1"/>
            </a:solidFill>
          </a:ln>
        </p:spPr>
      </p:pic>
      <p:grpSp>
        <p:nvGrpSpPr>
          <p:cNvPr id="8" name="Group 7">
            <a:extLst>
              <a:ext uri="{FF2B5EF4-FFF2-40B4-BE49-F238E27FC236}">
                <a16:creationId xmlns:a16="http://schemas.microsoft.com/office/drawing/2014/main" id="{AD123E7E-5260-A3F7-1BB8-DEE382560E2F}"/>
              </a:ext>
            </a:extLst>
          </p:cNvPr>
          <p:cNvGrpSpPr/>
          <p:nvPr/>
        </p:nvGrpSpPr>
        <p:grpSpPr>
          <a:xfrm>
            <a:off x="5080644" y="1541082"/>
            <a:ext cx="6870563" cy="3137573"/>
            <a:chOff x="452921" y="1711109"/>
            <a:chExt cx="6791540" cy="3137573"/>
          </a:xfrm>
        </p:grpSpPr>
        <p:sp>
          <p:nvSpPr>
            <p:cNvPr id="10" name="TextBox 9">
              <a:extLst>
                <a:ext uri="{FF2B5EF4-FFF2-40B4-BE49-F238E27FC236}">
                  <a16:creationId xmlns:a16="http://schemas.microsoft.com/office/drawing/2014/main" id="{5AA69DE3-3B66-BC28-AA3F-2E95B1104BB1}"/>
                </a:ext>
              </a:extLst>
            </p:cNvPr>
            <p:cNvSpPr txBox="1"/>
            <p:nvPr/>
          </p:nvSpPr>
          <p:spPr>
            <a:xfrm>
              <a:off x="519320" y="171110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1" name="TextBox 10">
              <a:extLst>
                <a:ext uri="{FF2B5EF4-FFF2-40B4-BE49-F238E27FC236}">
                  <a16:creationId xmlns:a16="http://schemas.microsoft.com/office/drawing/2014/main" id="{C64D1F27-498A-29CC-6753-8D51DB1C74F9}"/>
                </a:ext>
              </a:extLst>
            </p:cNvPr>
            <p:cNvSpPr txBox="1"/>
            <p:nvPr/>
          </p:nvSpPr>
          <p:spPr>
            <a:xfrm>
              <a:off x="452921" y="3094356"/>
              <a:ext cx="6791540" cy="1754326"/>
            </a:xfrm>
            <a:prstGeom prst="rect">
              <a:avLst/>
            </a:prstGeom>
            <a:noFill/>
          </p:spPr>
          <p:txBody>
            <a:bodyPr wrap="square">
              <a:spAutoFit/>
            </a:bodyPr>
            <a:lstStyle/>
            <a:p>
              <a:pPr algn="ctr"/>
              <a:r>
                <a:rPr lang="en-US" sz="5400">
                  <a:latin typeface="Avenir Next LT Pro" panose="020B0504020202020204" pitchFamily="34" charset="0"/>
                </a:rPr>
                <a:t>What do plants need to grow?</a:t>
              </a:r>
            </a:p>
          </p:txBody>
        </p:sp>
      </p:grpSp>
    </p:spTree>
    <p:extLst>
      <p:ext uri="{BB962C8B-B14F-4D97-AF65-F5344CB8AC3E}">
        <p14:creationId xmlns:p14="http://schemas.microsoft.com/office/powerpoint/2010/main" val="608529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0538D-9155-C2D8-7862-DE9906FF34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48687C-3040-3D1C-0334-E51C782E907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1B173C-08FF-8C53-6FC4-70F4BB788CA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0C2B19DF-226B-A372-B536-80D7EDF73A8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4949474E-936A-CCE8-6116-8B2D9C72944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41C348-69DA-714C-F65B-427244E53F26}"/>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15BC532F-A9E9-1193-0962-5F42A95F5385}"/>
              </a:ext>
            </a:extLst>
          </p:cNvPr>
          <p:cNvSpPr txBox="1"/>
          <p:nvPr/>
        </p:nvSpPr>
        <p:spPr>
          <a:xfrm>
            <a:off x="4959626" y="1434862"/>
            <a:ext cx="7147030" cy="4524315"/>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one plant in each of the boxes.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much sun and water does each plant need?</a:t>
            </a:r>
          </a:p>
        </p:txBody>
      </p:sp>
      <p:pic>
        <p:nvPicPr>
          <p:cNvPr id="7" name="Picture 6" descr="Text, letter&#10;&#10;AI-generated content may be incorrect.">
            <a:extLst>
              <a:ext uri="{FF2B5EF4-FFF2-40B4-BE49-F238E27FC236}">
                <a16:creationId xmlns:a16="http://schemas.microsoft.com/office/drawing/2014/main" id="{80A58E4A-1EC5-79CC-A6B4-2DEDDBCDC63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55044"/>
            <a:ext cx="4721095" cy="6109652"/>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FDFE24A7-5F6F-1D84-D74A-F469D12103C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97160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902D-AD62-F64E-7910-9B1AFE2758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459CA4-49EE-21FA-8E2C-AEAB5B0F06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01FBC06-3759-9126-EE2D-6777D5773B2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EFA95915-5B8E-0E6C-854C-062D7CAD0C04}"/>
              </a:ext>
            </a:extLst>
          </p:cNvPr>
          <p:cNvSpPr txBox="1"/>
          <p:nvPr/>
        </p:nvSpPr>
        <p:spPr>
          <a:xfrm>
            <a:off x="583032"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Elaborate</a:t>
            </a:r>
          </a:p>
        </p:txBody>
      </p:sp>
      <p:sp>
        <p:nvSpPr>
          <p:cNvPr id="6" name="Rectangle: Rounded Corners 5">
            <a:extLst>
              <a:ext uri="{FF2B5EF4-FFF2-40B4-BE49-F238E27FC236}">
                <a16:creationId xmlns:a16="http://schemas.microsoft.com/office/drawing/2014/main" id="{F8F6ABB2-4825-06E4-A856-F71578E197C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FE5A02-832D-FAD9-60CC-BAB755E9B039}"/>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1" name="TextBox 10">
            <a:extLst>
              <a:ext uri="{FF2B5EF4-FFF2-40B4-BE49-F238E27FC236}">
                <a16:creationId xmlns:a16="http://schemas.microsoft.com/office/drawing/2014/main" id="{3827513A-518F-C4E8-9900-542956345E6E}"/>
              </a:ext>
            </a:extLst>
          </p:cNvPr>
          <p:cNvSpPr txBox="1"/>
          <p:nvPr/>
        </p:nvSpPr>
        <p:spPr>
          <a:xfrm>
            <a:off x="818070" y="948173"/>
            <a:ext cx="10555860" cy="4524315"/>
          </a:xfrm>
          <a:prstGeom prst="rect">
            <a:avLst/>
          </a:prstGeom>
          <a:noFill/>
        </p:spPr>
        <p:txBody>
          <a:bodyPr wrap="square">
            <a:spAutoFit/>
          </a:bodyPr>
          <a:lstStyle/>
          <a:p>
            <a:pPr algn="ctr"/>
            <a:r>
              <a:rPr lang="en-US" sz="4800">
                <a:latin typeface="Avenir Next LT Pro" panose="020B0504020202020204" pitchFamily="34" charset="0"/>
              </a:rPr>
              <a:t>Do all your plants have the same needs?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was </a:t>
            </a:r>
            <a:r>
              <a:rPr lang="en-US" sz="4800" b="1">
                <a:latin typeface="Avenir Next LT Pro" panose="020B0504020202020204" pitchFamily="34" charset="0"/>
              </a:rPr>
              <a:t>different</a:t>
            </a:r>
            <a:r>
              <a:rPr lang="en-US" sz="4800">
                <a:latin typeface="Avenir Next LT Pro" panose="020B0504020202020204" pitchFamily="34" charset="0"/>
              </a:rPr>
              <a: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was the </a:t>
            </a:r>
            <a:r>
              <a:rPr lang="en-US" sz="4800" b="1">
                <a:latin typeface="Avenir Next LT Pro" panose="020B0504020202020204" pitchFamily="34" charset="0"/>
              </a:rPr>
              <a:t>same</a:t>
            </a:r>
            <a:r>
              <a:rPr lang="en-US" sz="4800">
                <a:latin typeface="Avenir Next LT Pro" panose="020B0504020202020204" pitchFamily="34" charset="0"/>
              </a:rPr>
              <a:t>?</a:t>
            </a:r>
          </a:p>
        </p:txBody>
      </p:sp>
    </p:spTree>
    <p:extLst>
      <p:ext uri="{BB962C8B-B14F-4D97-AF65-F5344CB8AC3E}">
        <p14:creationId xmlns:p14="http://schemas.microsoft.com/office/powerpoint/2010/main" val="303322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A3DC7-559A-2CF9-09C3-2FA1A9F6DA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5CCDF6-5897-1ABA-221B-DCEC2B18C2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4008F89-D9E5-75C6-5A11-BBEF4ACAF78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96B289F7-38F8-6099-13C7-E189B4BD149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Evaluate</a:t>
            </a:r>
          </a:p>
        </p:txBody>
      </p:sp>
      <p:sp>
        <p:nvSpPr>
          <p:cNvPr id="6" name="Rectangle: Rounded Corners 5">
            <a:extLst>
              <a:ext uri="{FF2B5EF4-FFF2-40B4-BE49-F238E27FC236}">
                <a16:creationId xmlns:a16="http://schemas.microsoft.com/office/drawing/2014/main" id="{4A638B66-C516-766B-E740-72FBB7B3C07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ACE273-C5D9-9207-97EF-C83452C7FFAA}"/>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13" name="Group 12">
            <a:extLst>
              <a:ext uri="{FF2B5EF4-FFF2-40B4-BE49-F238E27FC236}">
                <a16:creationId xmlns:a16="http://schemas.microsoft.com/office/drawing/2014/main" id="{D02CD235-86BE-5BDE-5691-FEC0170D7BE7}"/>
              </a:ext>
            </a:extLst>
          </p:cNvPr>
          <p:cNvGrpSpPr/>
          <p:nvPr/>
        </p:nvGrpSpPr>
        <p:grpSpPr>
          <a:xfrm>
            <a:off x="4168979" y="1308442"/>
            <a:ext cx="7093349" cy="4759107"/>
            <a:chOff x="-24563" y="1108012"/>
            <a:chExt cx="6046817" cy="3864930"/>
          </a:xfrm>
        </p:grpSpPr>
        <p:pic>
          <p:nvPicPr>
            <p:cNvPr id="7" name="Picture 6" descr="Graphical user interface, text, application&#10;&#10;AI-generated content may be incorrect.">
              <a:extLst>
                <a:ext uri="{FF2B5EF4-FFF2-40B4-BE49-F238E27FC236}">
                  <a16:creationId xmlns:a16="http://schemas.microsoft.com/office/drawing/2014/main" id="{FA1826F6-BE9D-5101-6A56-FF11C41F03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563" y="1108012"/>
              <a:ext cx="2986536" cy="3864929"/>
            </a:xfrm>
            <a:prstGeom prst="rect">
              <a:avLst/>
            </a:prstGeom>
            <a:ln>
              <a:solidFill>
                <a:schemeClr val="tx1"/>
              </a:solidFill>
            </a:ln>
          </p:spPr>
        </p:pic>
        <p:pic>
          <p:nvPicPr>
            <p:cNvPr id="10" name="Picture 9" descr="Graphical user interface&#10;&#10;AI-generated content may be incorrect.">
              <a:extLst>
                <a:ext uri="{FF2B5EF4-FFF2-40B4-BE49-F238E27FC236}">
                  <a16:creationId xmlns:a16="http://schemas.microsoft.com/office/drawing/2014/main" id="{52A2F8D1-2D88-4823-831A-040C506121B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35718" y="1108013"/>
              <a:ext cx="2986536" cy="3864929"/>
            </a:xfrm>
            <a:prstGeom prst="rect">
              <a:avLst/>
            </a:prstGeom>
            <a:ln>
              <a:solidFill>
                <a:schemeClr val="tx1"/>
              </a:solidFill>
            </a:ln>
          </p:spPr>
        </p:pic>
      </p:grpSp>
      <p:pic>
        <p:nvPicPr>
          <p:cNvPr id="3" name="Picture 2" descr="A picture containing text, silhouette&#10;&#10;AI-generated content may be incorrect.">
            <a:extLst>
              <a:ext uri="{FF2B5EF4-FFF2-40B4-BE49-F238E27FC236}">
                <a16:creationId xmlns:a16="http://schemas.microsoft.com/office/drawing/2014/main" id="{E68D7F10-7F8F-087B-03A2-046960699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6290" y="100781"/>
            <a:ext cx="971550" cy="1371600"/>
          </a:xfrm>
          <a:prstGeom prst="rect">
            <a:avLst/>
          </a:prstGeom>
        </p:spPr>
      </p:pic>
      <p:pic>
        <p:nvPicPr>
          <p:cNvPr id="12" name="Picture 11" descr="A picture containing text, flower, plant, sunflower&#10;&#10;AI-generated content may be incorrect.">
            <a:extLst>
              <a:ext uri="{FF2B5EF4-FFF2-40B4-BE49-F238E27FC236}">
                <a16:creationId xmlns:a16="http://schemas.microsoft.com/office/drawing/2014/main" id="{2A387883-DE48-87EE-DDC8-E726E2AA9A9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32689" y="1305049"/>
            <a:ext cx="3747131" cy="4770275"/>
          </a:xfrm>
          <a:prstGeom prst="rect">
            <a:avLst/>
          </a:prstGeom>
          <a:ln>
            <a:solidFill>
              <a:schemeClr val="tx1"/>
            </a:solidFill>
          </a:ln>
        </p:spPr>
      </p:pic>
    </p:spTree>
    <p:extLst>
      <p:ext uri="{BB962C8B-B14F-4D97-AF65-F5344CB8AC3E}">
        <p14:creationId xmlns:p14="http://schemas.microsoft.com/office/powerpoint/2010/main" val="664364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0E56A-188D-A312-3F6E-B9BD1A6A5D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825112-B729-04B4-01B3-92B25690DCF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562651B-CD15-6825-05A9-972CE0410A9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15C4B882-9EA9-AE23-B5C4-99330827C7F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Evaluate</a:t>
            </a:r>
          </a:p>
        </p:txBody>
      </p:sp>
      <p:sp>
        <p:nvSpPr>
          <p:cNvPr id="6" name="Rectangle: Rounded Corners 5">
            <a:extLst>
              <a:ext uri="{FF2B5EF4-FFF2-40B4-BE49-F238E27FC236}">
                <a16:creationId xmlns:a16="http://schemas.microsoft.com/office/drawing/2014/main" id="{AAB2B089-757D-133C-A15E-936A715B4A5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8E9A0E-4219-6E0F-FE1B-DDAD7B8D2CC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19" name="Picture 18">
            <a:extLst>
              <a:ext uri="{FF2B5EF4-FFF2-40B4-BE49-F238E27FC236}">
                <a16:creationId xmlns:a16="http://schemas.microsoft.com/office/drawing/2014/main" id="{316FFC89-895E-1B6C-1897-64DDCF6FB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723" y="808275"/>
            <a:ext cx="7671398" cy="4725255"/>
          </a:xfrm>
          <a:prstGeom prst="rect">
            <a:avLst/>
          </a:prstGeom>
        </p:spPr>
      </p:pic>
      <p:pic>
        <p:nvPicPr>
          <p:cNvPr id="21" name="Picture 20" descr="A picture containing text, flower, plant, sunflower&#10;&#10;AI-generated content may be incorrect.">
            <a:extLst>
              <a:ext uri="{FF2B5EF4-FFF2-40B4-BE49-F238E27FC236}">
                <a16:creationId xmlns:a16="http://schemas.microsoft.com/office/drawing/2014/main" id="{2EB78B39-EFFC-4C58-26A4-BA849CF3CF7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3088" y="803535"/>
            <a:ext cx="3984743" cy="4717017"/>
          </a:xfrm>
          <a:prstGeom prst="rect">
            <a:avLst/>
          </a:prstGeom>
          <a:ln>
            <a:solidFill>
              <a:schemeClr val="tx1"/>
            </a:solidFill>
          </a:ln>
        </p:spPr>
      </p:pic>
    </p:spTree>
    <p:extLst>
      <p:ext uri="{BB962C8B-B14F-4D97-AF65-F5344CB8AC3E}">
        <p14:creationId xmlns:p14="http://schemas.microsoft.com/office/powerpoint/2010/main" val="77462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BC76A-4FC7-31C4-0A6D-C2C0589931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3AE6C50-6704-EE0C-9DDA-A7AC0C1E884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2CB081-4F54-081E-6F3C-EC41D0E0C00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13974015-2ABD-5632-E738-000E9F54F9A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Engage</a:t>
            </a:r>
          </a:p>
        </p:txBody>
      </p:sp>
      <p:sp>
        <p:nvSpPr>
          <p:cNvPr id="6" name="Rectangle: Rounded Corners 5">
            <a:extLst>
              <a:ext uri="{FF2B5EF4-FFF2-40B4-BE49-F238E27FC236}">
                <a16:creationId xmlns:a16="http://schemas.microsoft.com/office/drawing/2014/main" id="{E9654B6F-2C2A-6CAC-A5C1-4C07B9C3871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5C373A-58E8-ACA9-0BA8-A26D3755F79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3" name="TextBox 12">
            <a:extLst>
              <a:ext uri="{FF2B5EF4-FFF2-40B4-BE49-F238E27FC236}">
                <a16:creationId xmlns:a16="http://schemas.microsoft.com/office/drawing/2014/main" id="{052BA3AA-A5FC-CA74-67C1-5C9AAD93DCA3}"/>
              </a:ext>
            </a:extLst>
          </p:cNvPr>
          <p:cNvSpPr txBox="1"/>
          <p:nvPr/>
        </p:nvSpPr>
        <p:spPr>
          <a:xfrm>
            <a:off x="1005840" y="1976744"/>
            <a:ext cx="5340096" cy="2308324"/>
          </a:xfrm>
          <a:prstGeom prst="rect">
            <a:avLst/>
          </a:prstGeom>
          <a:noFill/>
        </p:spPr>
        <p:txBody>
          <a:bodyPr wrap="square">
            <a:spAutoFit/>
          </a:bodyPr>
          <a:lstStyle/>
          <a:p>
            <a:pPr algn="ctr"/>
            <a:r>
              <a:rPr lang="en-US" sz="4800">
                <a:latin typeface="Avenir Next LT Pro" panose="020B0504020202020204" pitchFamily="34" charset="0"/>
              </a:rPr>
              <a:t>What is helping the plants in these photos to grow?</a:t>
            </a:r>
          </a:p>
        </p:txBody>
      </p:sp>
      <p:pic>
        <p:nvPicPr>
          <p:cNvPr id="7" name="Picture 6" descr="A picture containing diagram&#10;&#10;AI-generated content may be incorrect.">
            <a:extLst>
              <a:ext uri="{FF2B5EF4-FFF2-40B4-BE49-F238E27FC236}">
                <a16:creationId xmlns:a16="http://schemas.microsoft.com/office/drawing/2014/main" id="{DB249FD7-24D7-15C8-8437-96DE7EDEFF8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8070" y="97115"/>
            <a:ext cx="4688586" cy="6067582"/>
          </a:xfrm>
          <a:prstGeom prst="rect">
            <a:avLst/>
          </a:prstGeom>
          <a:ln>
            <a:solidFill>
              <a:schemeClr val="tx1"/>
            </a:solidFill>
          </a:ln>
        </p:spPr>
      </p:pic>
      <p:pic>
        <p:nvPicPr>
          <p:cNvPr id="8" name="Picture 7" descr="A picture containing silhouette, night sky&#10;&#10;AI-generated content may be incorrect.">
            <a:extLst>
              <a:ext uri="{FF2B5EF4-FFF2-40B4-BE49-F238E27FC236}">
                <a16:creationId xmlns:a16="http://schemas.microsoft.com/office/drawing/2014/main" id="{03696AA3-93EA-7050-9AE6-E66477FB17CA}"/>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85344" y="97115"/>
            <a:ext cx="1029532" cy="1447145"/>
          </a:xfrm>
          <a:prstGeom prst="rect">
            <a:avLst/>
          </a:prstGeom>
        </p:spPr>
      </p:pic>
    </p:spTree>
    <p:extLst>
      <p:ext uri="{BB962C8B-B14F-4D97-AF65-F5344CB8AC3E}">
        <p14:creationId xmlns:p14="http://schemas.microsoft.com/office/powerpoint/2010/main" val="363550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EDB2D-5531-12FE-6D1F-79B7DBF1CD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DD944D-D1AC-D0DF-FE23-BA466128366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734782-AA09-9315-0DFB-3A78577D281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33228364-818F-6CD7-48E2-161B4556120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Engage</a:t>
            </a:r>
          </a:p>
        </p:txBody>
      </p:sp>
      <p:sp>
        <p:nvSpPr>
          <p:cNvPr id="6" name="Rectangle: Rounded Corners 5">
            <a:extLst>
              <a:ext uri="{FF2B5EF4-FFF2-40B4-BE49-F238E27FC236}">
                <a16:creationId xmlns:a16="http://schemas.microsoft.com/office/drawing/2014/main" id="{E1D00797-A07A-B008-E265-846B2C104C1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CD4F3F-6CA1-6583-5914-16A9C15718F1}"/>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sp>
        <p:nvSpPr>
          <p:cNvPr id="13" name="TextBox 12">
            <a:extLst>
              <a:ext uri="{FF2B5EF4-FFF2-40B4-BE49-F238E27FC236}">
                <a16:creationId xmlns:a16="http://schemas.microsoft.com/office/drawing/2014/main" id="{F5B8F964-AD83-0D1A-180D-E16E6AEF77FD}"/>
              </a:ext>
            </a:extLst>
          </p:cNvPr>
          <p:cNvSpPr txBox="1"/>
          <p:nvPr/>
        </p:nvSpPr>
        <p:spPr>
          <a:xfrm>
            <a:off x="826770" y="513704"/>
            <a:ext cx="10789919" cy="1569660"/>
          </a:xfrm>
          <a:prstGeom prst="rect">
            <a:avLst/>
          </a:prstGeom>
          <a:noFill/>
        </p:spPr>
        <p:txBody>
          <a:bodyPr wrap="square">
            <a:spAutoFit/>
          </a:bodyPr>
          <a:lstStyle/>
          <a:p>
            <a:pPr algn="ctr"/>
            <a:r>
              <a:rPr lang="en-US" sz="4800">
                <a:latin typeface="Avenir Next LT Pro" panose="020B0504020202020204" pitchFamily="34" charset="0"/>
              </a:rPr>
              <a:t>What if we wanted to test if plants need water?</a:t>
            </a:r>
          </a:p>
        </p:txBody>
      </p:sp>
      <p:sp>
        <p:nvSpPr>
          <p:cNvPr id="3" name="TextBox 2">
            <a:extLst>
              <a:ext uri="{FF2B5EF4-FFF2-40B4-BE49-F238E27FC236}">
                <a16:creationId xmlns:a16="http://schemas.microsoft.com/office/drawing/2014/main" id="{4ED6F54D-1052-73D3-1CA0-6D47300B4581}"/>
              </a:ext>
            </a:extLst>
          </p:cNvPr>
          <p:cNvSpPr txBox="1"/>
          <p:nvPr/>
        </p:nvSpPr>
        <p:spPr>
          <a:xfrm>
            <a:off x="337306" y="2409481"/>
            <a:ext cx="10789919" cy="3416320"/>
          </a:xfrm>
          <a:prstGeom prst="rect">
            <a:avLst/>
          </a:prstGeom>
          <a:noFill/>
        </p:spPr>
        <p:txBody>
          <a:bodyPr wrap="square">
            <a:spAutoFit/>
          </a:bodyPr>
          <a:lstStyle/>
          <a:p>
            <a:pPr marL="685800" indent="-685800">
              <a:buFont typeface="Arial" panose="020B0604020202020204" pitchFamily="34" charset="0"/>
              <a:buChar char="•"/>
            </a:pPr>
            <a:r>
              <a:rPr lang="en-US" sz="3600">
                <a:latin typeface="Avenir Next LT Pro" panose="020B0504020202020204" pitchFamily="34" charset="0"/>
              </a:rPr>
              <a:t>What materials will you need?</a:t>
            </a:r>
          </a:p>
          <a:p>
            <a:endParaRPr lang="en-US" sz="3600">
              <a:latin typeface="Avenir Next LT Pro" panose="020B0504020202020204" pitchFamily="34" charset="0"/>
            </a:endParaRPr>
          </a:p>
          <a:p>
            <a:pPr marL="685800" indent="-685800">
              <a:buFont typeface="Arial" panose="020B0604020202020204" pitchFamily="34" charset="0"/>
              <a:buChar char="•"/>
            </a:pPr>
            <a:r>
              <a:rPr lang="en-US" sz="3600">
                <a:latin typeface="Avenir Next LT Pro" panose="020B0504020202020204" pitchFamily="34" charset="0"/>
              </a:rPr>
              <a:t>How many plants do you need?</a:t>
            </a:r>
          </a:p>
          <a:p>
            <a:endParaRPr lang="en-US" sz="3600">
              <a:latin typeface="Avenir Next LT Pro" panose="020B0504020202020204" pitchFamily="34" charset="0"/>
            </a:endParaRPr>
          </a:p>
          <a:p>
            <a:pPr marL="685800" indent="-685800">
              <a:buFont typeface="Arial" panose="020B0604020202020204" pitchFamily="34" charset="0"/>
              <a:buChar char="•"/>
            </a:pPr>
            <a:r>
              <a:rPr lang="en-US" sz="3600">
                <a:latin typeface="Avenir Next LT Pro" panose="020B0504020202020204" pitchFamily="34" charset="0"/>
              </a:rPr>
              <a:t>How will you measure the amount of water you put onto your plant?</a:t>
            </a:r>
          </a:p>
        </p:txBody>
      </p:sp>
    </p:spTree>
    <p:extLst>
      <p:ext uri="{BB962C8B-B14F-4D97-AF65-F5344CB8AC3E}">
        <p14:creationId xmlns:p14="http://schemas.microsoft.com/office/powerpoint/2010/main" val="66272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E1A9-83C0-8C8C-66E6-A1001A2665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7A41C8-DA6C-458B-ABA9-18F7425DAC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A0A4536-026C-8159-57A4-16DE7CA76E8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A1153A21-5ED7-61FD-033D-E0544007E96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Explore</a:t>
            </a:r>
          </a:p>
        </p:txBody>
      </p:sp>
      <p:sp>
        <p:nvSpPr>
          <p:cNvPr id="6" name="Rectangle: Rounded Corners 5">
            <a:extLst>
              <a:ext uri="{FF2B5EF4-FFF2-40B4-BE49-F238E27FC236}">
                <a16:creationId xmlns:a16="http://schemas.microsoft.com/office/drawing/2014/main" id="{91D44280-4146-E95A-141A-1F924905ACD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40677C-5708-10DB-D213-3E077F4A7B8C}"/>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grpSp>
        <p:nvGrpSpPr>
          <p:cNvPr id="10" name="Group 9">
            <a:extLst>
              <a:ext uri="{FF2B5EF4-FFF2-40B4-BE49-F238E27FC236}">
                <a16:creationId xmlns:a16="http://schemas.microsoft.com/office/drawing/2014/main" id="{BA66FA4C-926E-A5EB-031C-3DEB0656DE1B}"/>
              </a:ext>
            </a:extLst>
          </p:cNvPr>
          <p:cNvGrpSpPr/>
          <p:nvPr/>
        </p:nvGrpSpPr>
        <p:grpSpPr>
          <a:xfrm>
            <a:off x="638175" y="605144"/>
            <a:ext cx="10915649" cy="5059306"/>
            <a:chOff x="701040" y="513704"/>
            <a:chExt cx="10915649" cy="5059306"/>
          </a:xfrm>
        </p:grpSpPr>
        <p:sp>
          <p:nvSpPr>
            <p:cNvPr id="13" name="TextBox 12">
              <a:extLst>
                <a:ext uri="{FF2B5EF4-FFF2-40B4-BE49-F238E27FC236}">
                  <a16:creationId xmlns:a16="http://schemas.microsoft.com/office/drawing/2014/main" id="{062CE9D9-3FDB-2FBC-AFC9-63C37340EDF7}"/>
                </a:ext>
              </a:extLst>
            </p:cNvPr>
            <p:cNvSpPr txBox="1"/>
            <p:nvPr/>
          </p:nvSpPr>
          <p:spPr>
            <a:xfrm>
              <a:off x="826770" y="513704"/>
              <a:ext cx="10789919" cy="830997"/>
            </a:xfrm>
            <a:prstGeom prst="rect">
              <a:avLst/>
            </a:prstGeom>
            <a:noFill/>
          </p:spPr>
          <p:txBody>
            <a:bodyPr wrap="square">
              <a:spAutoFit/>
            </a:bodyPr>
            <a:lstStyle/>
            <a:p>
              <a:pPr algn="ctr"/>
              <a:r>
                <a:rPr lang="en-US" sz="4800">
                  <a:latin typeface="Avenir Next LT Pro" panose="020B0504020202020204" pitchFamily="34" charset="0"/>
                </a:rPr>
                <a:t>Let’s set up your </a:t>
              </a:r>
              <a:r>
                <a:rPr lang="en-US" sz="4800" b="1">
                  <a:latin typeface="Avenir Next LT Pro" panose="020B0504020202020204" pitchFamily="34" charset="0"/>
                </a:rPr>
                <a:t>investigation</a:t>
              </a:r>
              <a:r>
                <a:rPr lang="en-US" sz="4800">
                  <a:latin typeface="Avenir Next LT Pro" panose="020B0504020202020204" pitchFamily="34" charset="0"/>
                </a:rPr>
                <a:t>!</a:t>
              </a:r>
            </a:p>
          </p:txBody>
        </p:sp>
        <p:sp>
          <p:nvSpPr>
            <p:cNvPr id="7" name="TextBox 6">
              <a:extLst>
                <a:ext uri="{FF2B5EF4-FFF2-40B4-BE49-F238E27FC236}">
                  <a16:creationId xmlns:a16="http://schemas.microsoft.com/office/drawing/2014/main" id="{52C83998-0324-9BF1-C0F3-B10CDA529612}"/>
                </a:ext>
              </a:extLst>
            </p:cNvPr>
            <p:cNvSpPr txBox="1"/>
            <p:nvPr/>
          </p:nvSpPr>
          <p:spPr>
            <a:xfrm>
              <a:off x="826769" y="1900544"/>
              <a:ext cx="10789919" cy="1323439"/>
            </a:xfrm>
            <a:prstGeom prst="rect">
              <a:avLst/>
            </a:prstGeom>
            <a:noFill/>
          </p:spPr>
          <p:txBody>
            <a:bodyPr wrap="square" lIns="91440" tIns="45720" rIns="91440" bIns="45720" anchor="t">
              <a:spAutoFit/>
            </a:bodyPr>
            <a:lstStyle/>
            <a:p>
              <a:pPr algn="ctr"/>
              <a:r>
                <a:rPr lang="en-US" sz="4000" dirty="0">
                  <a:latin typeface="Avenir Next LT Pro"/>
                </a:rPr>
                <a:t>Each group needs 2 cups with seeds or </a:t>
              </a:r>
              <a:endParaRPr lang="en-US" dirty="0"/>
            </a:p>
            <a:p>
              <a:pPr algn="ctr"/>
              <a:r>
                <a:rPr lang="en-US" sz="4000" dirty="0">
                  <a:latin typeface="Avenir Next LT Pro"/>
                </a:rPr>
                <a:t>2 cups with sprouts.</a:t>
              </a:r>
              <a:endParaRPr lang="en-US" dirty="0"/>
            </a:p>
          </p:txBody>
        </p:sp>
        <p:sp>
          <p:nvSpPr>
            <p:cNvPr id="8" name="TextBox 7">
              <a:extLst>
                <a:ext uri="{FF2B5EF4-FFF2-40B4-BE49-F238E27FC236}">
                  <a16:creationId xmlns:a16="http://schemas.microsoft.com/office/drawing/2014/main" id="{1E81F52A-05DB-7CF3-0448-E20B023F590C}"/>
                </a:ext>
              </a:extLst>
            </p:cNvPr>
            <p:cNvSpPr txBox="1"/>
            <p:nvPr/>
          </p:nvSpPr>
          <p:spPr>
            <a:xfrm>
              <a:off x="701040" y="3634018"/>
              <a:ext cx="10789919" cy="1938992"/>
            </a:xfrm>
            <a:prstGeom prst="rect">
              <a:avLst/>
            </a:prstGeom>
            <a:noFill/>
          </p:spPr>
          <p:txBody>
            <a:bodyPr wrap="square">
              <a:spAutoFit/>
            </a:bodyPr>
            <a:lstStyle/>
            <a:p>
              <a:pPr algn="ctr"/>
              <a:r>
                <a:rPr lang="en-US" sz="4000">
                  <a:latin typeface="Avenir Next LT Pro" panose="020B0504020202020204" pitchFamily="34" charset="0"/>
                </a:rPr>
                <a:t>You have already determined plants need sunlight, so cups should be placed in a sunny spot indoors.</a:t>
              </a:r>
            </a:p>
          </p:txBody>
        </p:sp>
      </p:grpSp>
    </p:spTree>
    <p:extLst>
      <p:ext uri="{BB962C8B-B14F-4D97-AF65-F5344CB8AC3E}">
        <p14:creationId xmlns:p14="http://schemas.microsoft.com/office/powerpoint/2010/main" val="76764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F283-862A-138A-057D-9BDF7EBD6D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08AEF5-F6C6-B433-C72F-29C19002595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89F3EAD-BF39-9D2B-7451-F5314FCF0D70}"/>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8D40DC56-F60F-1C90-440F-FF8A3D77374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Explore</a:t>
            </a:r>
          </a:p>
        </p:txBody>
      </p:sp>
      <p:sp>
        <p:nvSpPr>
          <p:cNvPr id="6" name="Rectangle: Rounded Corners 5">
            <a:extLst>
              <a:ext uri="{FF2B5EF4-FFF2-40B4-BE49-F238E27FC236}">
                <a16:creationId xmlns:a16="http://schemas.microsoft.com/office/drawing/2014/main" id="{C04B7F48-5D5A-2FF2-28EC-9D181E2B404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CCAE2F-F969-1364-756C-7400A80ED3CF}"/>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11" name="Picture 10" descr="Text&#10;&#10;AI-generated content may be incorrect.">
            <a:extLst>
              <a:ext uri="{FF2B5EF4-FFF2-40B4-BE49-F238E27FC236}">
                <a16:creationId xmlns:a16="http://schemas.microsoft.com/office/drawing/2014/main" id="{062B0A6B-69D5-6001-5DF5-0F13C281669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77392"/>
            <a:ext cx="4703826" cy="6087304"/>
          </a:xfrm>
          <a:prstGeom prst="rect">
            <a:avLst/>
          </a:prstGeom>
          <a:ln>
            <a:solidFill>
              <a:schemeClr val="tx1"/>
            </a:solidFill>
          </a:ln>
        </p:spPr>
      </p:pic>
      <p:sp>
        <p:nvSpPr>
          <p:cNvPr id="12" name="TextBox 11">
            <a:extLst>
              <a:ext uri="{FF2B5EF4-FFF2-40B4-BE49-F238E27FC236}">
                <a16:creationId xmlns:a16="http://schemas.microsoft.com/office/drawing/2014/main" id="{26D0827D-7C03-A0DB-9B94-D59A67EF32FB}"/>
              </a:ext>
            </a:extLst>
          </p:cNvPr>
          <p:cNvSpPr txBox="1"/>
          <p:nvPr/>
        </p:nvSpPr>
        <p:spPr>
          <a:xfrm>
            <a:off x="5200650" y="1594215"/>
            <a:ext cx="6494526" cy="3046988"/>
          </a:xfrm>
          <a:prstGeom prst="rect">
            <a:avLst/>
          </a:prstGeom>
          <a:noFill/>
        </p:spPr>
        <p:txBody>
          <a:bodyPr wrap="square">
            <a:spAutoFit/>
          </a:bodyPr>
          <a:lstStyle/>
          <a:p>
            <a:pPr algn="ctr"/>
            <a:r>
              <a:rPr lang="en-US" sz="4800">
                <a:latin typeface="Avenir Next LT Pro" panose="020B0504020202020204" pitchFamily="34" charset="0"/>
              </a:rPr>
              <a:t>Make </a:t>
            </a:r>
            <a:r>
              <a:rPr lang="en-US" sz="4800" b="1">
                <a:latin typeface="Avenir Next LT Pro" panose="020B0504020202020204" pitchFamily="34" charset="0"/>
              </a:rPr>
              <a:t>predictions</a:t>
            </a:r>
            <a:r>
              <a:rPr lang="en-US" sz="4800">
                <a:latin typeface="Avenir Next LT Pro" panose="020B0504020202020204" pitchFamily="34" charset="0"/>
              </a:rPr>
              <a:t> about what will happen to each seed or sprout.</a:t>
            </a:r>
          </a:p>
        </p:txBody>
      </p:sp>
    </p:spTree>
    <p:extLst>
      <p:ext uri="{BB962C8B-B14F-4D97-AF65-F5344CB8AC3E}">
        <p14:creationId xmlns:p14="http://schemas.microsoft.com/office/powerpoint/2010/main" val="339148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F62F4-653B-0C6F-23A3-DD21811FE5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D8E1D1-2460-E16E-FB15-6563025157E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CE9420A-ED7A-C691-41E4-D605C58E676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3EF29B72-4970-734E-E791-40BAF1D8954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Explore</a:t>
            </a:r>
          </a:p>
        </p:txBody>
      </p:sp>
      <p:sp>
        <p:nvSpPr>
          <p:cNvPr id="6" name="Rectangle: Rounded Corners 5">
            <a:extLst>
              <a:ext uri="{FF2B5EF4-FFF2-40B4-BE49-F238E27FC236}">
                <a16:creationId xmlns:a16="http://schemas.microsoft.com/office/drawing/2014/main" id="{FF7307E3-EBD6-285E-C64B-19360C883C2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38FBC7-2038-7EE5-622A-6EC0FA3EB904}"/>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7" name="Picture 6" descr="Graphical user interface, application&#10;&#10;AI-generated content may be incorrect.">
            <a:extLst>
              <a:ext uri="{FF2B5EF4-FFF2-40B4-BE49-F238E27FC236}">
                <a16:creationId xmlns:a16="http://schemas.microsoft.com/office/drawing/2014/main" id="{D7B2F696-11AE-ED58-16B3-B526653590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4592" y="92615"/>
            <a:ext cx="4692064" cy="6072082"/>
          </a:xfrm>
          <a:prstGeom prst="rect">
            <a:avLst/>
          </a:prstGeom>
          <a:ln>
            <a:solidFill>
              <a:schemeClr val="tx1"/>
            </a:solidFill>
          </a:ln>
        </p:spPr>
      </p:pic>
      <p:grpSp>
        <p:nvGrpSpPr>
          <p:cNvPr id="8" name="Group 7">
            <a:extLst>
              <a:ext uri="{FF2B5EF4-FFF2-40B4-BE49-F238E27FC236}">
                <a16:creationId xmlns:a16="http://schemas.microsoft.com/office/drawing/2014/main" id="{19663DBB-14F9-6378-786A-14F5A75C23EB}"/>
              </a:ext>
            </a:extLst>
          </p:cNvPr>
          <p:cNvGrpSpPr/>
          <p:nvPr/>
        </p:nvGrpSpPr>
        <p:grpSpPr>
          <a:xfrm>
            <a:off x="168154" y="122275"/>
            <a:ext cx="2778902" cy="745627"/>
            <a:chOff x="9240376" y="129883"/>
            <a:chExt cx="2778902" cy="745627"/>
          </a:xfrm>
        </p:grpSpPr>
        <p:sp>
          <p:nvSpPr>
            <p:cNvPr id="10" name="TextBox 14">
              <a:extLst>
                <a:ext uri="{FF2B5EF4-FFF2-40B4-BE49-F238E27FC236}">
                  <a16:creationId xmlns:a16="http://schemas.microsoft.com/office/drawing/2014/main" id="{F4FC7DBB-1ED8-3B1F-F918-7B1041961072}"/>
                </a:ext>
              </a:extLst>
            </p:cNvPr>
            <p:cNvSpPr txBox="1"/>
            <p:nvPr/>
          </p:nvSpPr>
          <p:spPr>
            <a:xfrm>
              <a:off x="10572677" y="167624"/>
              <a:ext cx="112395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A4BD5C"/>
                  </a:solidFill>
                  <a:latin typeface="Avenir Next LT Pro" panose="020B0504020202020204" pitchFamily="34" charset="0"/>
                </a:rPr>
                <a:t>X</a:t>
              </a:r>
              <a:endParaRPr lang="en-US" sz="4000" b="1">
                <a:solidFill>
                  <a:srgbClr val="A4BD5C"/>
                </a:solidFill>
              </a:endParaRPr>
            </a:p>
          </p:txBody>
        </p:sp>
        <p:grpSp>
          <p:nvGrpSpPr>
            <p:cNvPr id="13" name="Group 12">
              <a:extLst>
                <a:ext uri="{FF2B5EF4-FFF2-40B4-BE49-F238E27FC236}">
                  <a16:creationId xmlns:a16="http://schemas.microsoft.com/office/drawing/2014/main" id="{39595E5F-0ECA-B099-4A8F-9084E6D595C3}"/>
                </a:ext>
              </a:extLst>
            </p:cNvPr>
            <p:cNvGrpSpPr/>
            <p:nvPr/>
          </p:nvGrpSpPr>
          <p:grpSpPr>
            <a:xfrm>
              <a:off x="9240376" y="129883"/>
              <a:ext cx="2664602" cy="729562"/>
              <a:chOff x="191699" y="97370"/>
              <a:chExt cx="2664602" cy="729562"/>
            </a:xfrm>
          </p:grpSpPr>
          <p:pic>
            <p:nvPicPr>
              <p:cNvPr id="15" name="Picture 14" descr="A picture containing text, clipart&#10;&#10;AI-generated content may be incorrect.">
                <a:extLst>
                  <a:ext uri="{FF2B5EF4-FFF2-40B4-BE49-F238E27FC236}">
                    <a16:creationId xmlns:a16="http://schemas.microsoft.com/office/drawing/2014/main" id="{45687405-D05F-153D-EC81-449BEE7F509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1699" y="97370"/>
                <a:ext cx="610701" cy="729562"/>
              </a:xfrm>
              <a:prstGeom prst="rect">
                <a:avLst/>
              </a:prstGeom>
            </p:spPr>
          </p:pic>
          <p:sp>
            <p:nvSpPr>
              <p:cNvPr id="16" name="TextBox 10">
                <a:extLst>
                  <a:ext uri="{FF2B5EF4-FFF2-40B4-BE49-F238E27FC236}">
                    <a16:creationId xmlns:a16="http://schemas.microsoft.com/office/drawing/2014/main" id="{BB38FE4D-C489-D7A6-09AA-B94EF8F6EBBE}"/>
                  </a:ext>
                </a:extLst>
              </p:cNvPr>
              <p:cNvSpPr txBox="1"/>
              <p:nvPr/>
            </p:nvSpPr>
            <p:spPr>
              <a:xfrm>
                <a:off x="802400" y="135111"/>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10</a:t>
                </a:r>
                <a:endParaRPr lang="en-US" sz="2800" b="1" i="1"/>
              </a:p>
            </p:txBody>
          </p:sp>
          <p:sp>
            <p:nvSpPr>
              <p:cNvPr id="17" name="TextBox 12">
                <a:extLst>
                  <a:ext uri="{FF2B5EF4-FFF2-40B4-BE49-F238E27FC236}">
                    <a16:creationId xmlns:a16="http://schemas.microsoft.com/office/drawing/2014/main" id="{4D78201F-3F27-4DB7-743C-28929C2F3566}"/>
                  </a:ext>
                </a:extLst>
              </p:cNvPr>
              <p:cNvSpPr txBox="1"/>
              <p:nvPr/>
            </p:nvSpPr>
            <p:spPr>
              <a:xfrm>
                <a:off x="688100" y="51983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MINUTES</a:t>
                </a:r>
                <a:endParaRPr lang="en-US" sz="1200" b="1" i="1"/>
              </a:p>
            </p:txBody>
          </p:sp>
          <p:sp>
            <p:nvSpPr>
              <p:cNvPr id="18" name="TextBox 17">
                <a:extLst>
                  <a:ext uri="{FF2B5EF4-FFF2-40B4-BE49-F238E27FC236}">
                    <a16:creationId xmlns:a16="http://schemas.microsoft.com/office/drawing/2014/main" id="{6C1588EC-F354-1F5E-CDEE-4D950B736D5A}"/>
                  </a:ext>
                </a:extLst>
              </p:cNvPr>
              <p:cNvSpPr txBox="1"/>
              <p:nvPr/>
            </p:nvSpPr>
            <p:spPr>
              <a:xfrm>
                <a:off x="2134701" y="135110"/>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latin typeface="Avenir Next LT Pro" panose="020B0504020202020204" pitchFamily="34" charset="0"/>
                  </a:rPr>
                  <a:t>6</a:t>
                </a:r>
                <a:endParaRPr lang="en-US" sz="2800" b="1" i="1"/>
              </a:p>
            </p:txBody>
          </p:sp>
        </p:grpSp>
        <p:sp>
          <p:nvSpPr>
            <p:cNvPr id="14" name="TextBox 13">
              <a:extLst>
                <a:ext uri="{FF2B5EF4-FFF2-40B4-BE49-F238E27FC236}">
                  <a16:creationId xmlns:a16="http://schemas.microsoft.com/office/drawing/2014/main" id="{897C9A48-8EFE-84B1-659F-54A725C408A3}"/>
                </a:ext>
              </a:extLst>
            </p:cNvPr>
            <p:cNvSpPr txBox="1"/>
            <p:nvPr/>
          </p:nvSpPr>
          <p:spPr>
            <a:xfrm>
              <a:off x="11069078" y="560126"/>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a:latin typeface="Avenir Next LT Pro" panose="020B0504020202020204" pitchFamily="34" charset="0"/>
                </a:rPr>
                <a:t>DAYS</a:t>
              </a:r>
              <a:endParaRPr lang="en-US" sz="1200" b="1" i="1"/>
            </a:p>
          </p:txBody>
        </p:sp>
      </p:grpSp>
      <p:sp>
        <p:nvSpPr>
          <p:cNvPr id="19" name="TextBox 18">
            <a:extLst>
              <a:ext uri="{FF2B5EF4-FFF2-40B4-BE49-F238E27FC236}">
                <a16:creationId xmlns:a16="http://schemas.microsoft.com/office/drawing/2014/main" id="{3308E58E-B92C-CAA0-AB63-AD485FD6DA44}"/>
              </a:ext>
            </a:extLst>
          </p:cNvPr>
          <p:cNvSpPr txBox="1"/>
          <p:nvPr/>
        </p:nvSpPr>
        <p:spPr>
          <a:xfrm>
            <a:off x="337306" y="1905506"/>
            <a:ext cx="6532782" cy="3046988"/>
          </a:xfrm>
          <a:prstGeom prst="rect">
            <a:avLst/>
          </a:prstGeom>
          <a:noFill/>
        </p:spPr>
        <p:txBody>
          <a:bodyPr wrap="square">
            <a:spAutoFit/>
          </a:bodyPr>
          <a:lstStyle/>
          <a:p>
            <a:pPr algn="ctr"/>
            <a:r>
              <a:rPr lang="en-US" sz="4800">
                <a:latin typeface="Avenir Next LT Pro" panose="020B0504020202020204" pitchFamily="34" charset="0"/>
              </a:rPr>
              <a:t>Observe the plants for 2 weeks and </a:t>
            </a:r>
            <a:r>
              <a:rPr lang="en-US" sz="4800" b="1">
                <a:latin typeface="Avenir Next LT Pro" panose="020B0504020202020204" pitchFamily="34" charset="0"/>
              </a:rPr>
              <a:t>record observations </a:t>
            </a:r>
            <a:r>
              <a:rPr lang="en-US" sz="4800">
                <a:latin typeface="Avenir Next LT Pro" panose="020B0504020202020204" pitchFamily="34" charset="0"/>
              </a:rPr>
              <a:t>every other day.</a:t>
            </a:r>
          </a:p>
        </p:txBody>
      </p:sp>
    </p:spTree>
    <p:extLst>
      <p:ext uri="{BB962C8B-B14F-4D97-AF65-F5344CB8AC3E}">
        <p14:creationId xmlns:p14="http://schemas.microsoft.com/office/powerpoint/2010/main" val="126552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74B1-84EB-3D29-44ED-F69D3F97A8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E512EE-3932-DA87-B0AB-FFD113F113D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CE0D82A-08C6-5FE0-4BB6-385780E6500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3372D9ED-F9CC-8B86-EB11-A6C8019D5CE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2B Sprouts and Water: Explain</a:t>
            </a:r>
          </a:p>
        </p:txBody>
      </p:sp>
      <p:sp>
        <p:nvSpPr>
          <p:cNvPr id="6" name="Rectangle: Rounded Corners 5">
            <a:extLst>
              <a:ext uri="{FF2B5EF4-FFF2-40B4-BE49-F238E27FC236}">
                <a16:creationId xmlns:a16="http://schemas.microsoft.com/office/drawing/2014/main" id="{C0F14E4C-EB68-39FA-C9AB-8CBBFA7E1BD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9AF194-0A87-7F62-F6B7-3638D3C9D65D}"/>
              </a:ext>
            </a:extLst>
          </p:cNvPr>
          <p:cNvSpPr txBox="1"/>
          <p:nvPr/>
        </p:nvSpPr>
        <p:spPr>
          <a:xfrm>
            <a:off x="85344" y="6351004"/>
            <a:ext cx="3339846" cy="400110"/>
          </a:xfrm>
          <a:prstGeom prst="rect">
            <a:avLst/>
          </a:prstGeom>
          <a:noFill/>
        </p:spPr>
        <p:txBody>
          <a:bodyPr wrap="square">
            <a:spAutoFit/>
          </a:bodyPr>
          <a:lstStyle/>
          <a:p>
            <a:r>
              <a:rPr lang="en-US" sz="2000">
                <a:latin typeface="Bitter SemiBold" pitchFamily="2" charset="0"/>
              </a:rPr>
              <a:t>2B</a:t>
            </a:r>
            <a:endParaRPr lang="en-US" sz="2000"/>
          </a:p>
        </p:txBody>
      </p:sp>
      <p:pic>
        <p:nvPicPr>
          <p:cNvPr id="3" name="Picture 2" descr="Graphical user interface, application&#10;&#10;AI-generated content may be incorrect.">
            <a:extLst>
              <a:ext uri="{FF2B5EF4-FFF2-40B4-BE49-F238E27FC236}">
                <a16:creationId xmlns:a16="http://schemas.microsoft.com/office/drawing/2014/main" id="{3949B385-B25C-5B81-88EA-0FD0DBC3009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4592" y="92615"/>
            <a:ext cx="4692064" cy="6072082"/>
          </a:xfrm>
          <a:prstGeom prst="rect">
            <a:avLst/>
          </a:prstGeom>
          <a:ln>
            <a:solidFill>
              <a:schemeClr val="tx1"/>
            </a:solidFill>
          </a:ln>
        </p:spPr>
      </p:pic>
      <p:sp>
        <p:nvSpPr>
          <p:cNvPr id="11" name="TextBox 10">
            <a:extLst>
              <a:ext uri="{FF2B5EF4-FFF2-40B4-BE49-F238E27FC236}">
                <a16:creationId xmlns:a16="http://schemas.microsoft.com/office/drawing/2014/main" id="{A9368C5C-EA52-4A03-E381-0A6C07D47C46}"/>
              </a:ext>
            </a:extLst>
          </p:cNvPr>
          <p:cNvSpPr txBox="1"/>
          <p:nvPr/>
        </p:nvSpPr>
        <p:spPr>
          <a:xfrm>
            <a:off x="240487" y="2339276"/>
            <a:ext cx="6532782" cy="1569660"/>
          </a:xfrm>
          <a:prstGeom prst="rect">
            <a:avLst/>
          </a:prstGeom>
          <a:noFill/>
        </p:spPr>
        <p:txBody>
          <a:bodyPr wrap="square">
            <a:spAutoFit/>
          </a:bodyPr>
          <a:lstStyle/>
          <a:p>
            <a:pPr algn="ctr"/>
            <a:r>
              <a:rPr lang="en-US" sz="4800">
                <a:latin typeface="Avenir Next LT Pro" panose="020B0504020202020204" pitchFamily="34" charset="0"/>
              </a:rPr>
              <a:t>Complete the </a:t>
            </a:r>
            <a:r>
              <a:rPr lang="en-US" sz="4800" i="1">
                <a:latin typeface="Avenir Next LT Pro" panose="020B0504020202020204" pitchFamily="34" charset="0"/>
              </a:rPr>
              <a:t>My Results </a:t>
            </a:r>
            <a:r>
              <a:rPr lang="en-US" sz="4800">
                <a:latin typeface="Avenir Next LT Pro" panose="020B0504020202020204" pitchFamily="34" charset="0"/>
              </a:rPr>
              <a:t>section.</a:t>
            </a:r>
          </a:p>
        </p:txBody>
      </p:sp>
    </p:spTree>
    <p:extLst>
      <p:ext uri="{BB962C8B-B14F-4D97-AF65-F5344CB8AC3E}">
        <p14:creationId xmlns:p14="http://schemas.microsoft.com/office/powerpoint/2010/main" val="74181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2254</Words>
  <Application>Microsoft Office PowerPoint</Application>
  <PresentationFormat>Widescreen</PresentationFormat>
  <Paragraphs>246</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27</cp:revision>
  <dcterms:created xsi:type="dcterms:W3CDTF">2025-07-23T13:04:10Z</dcterms:created>
  <dcterms:modified xsi:type="dcterms:W3CDTF">2025-08-27T15:09:29Z</dcterms:modified>
</cp:coreProperties>
</file>