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27" r:id="rId20"/>
    <p:sldId id="318" r:id="rId21"/>
    <p:sldId id="319" r:id="rId22"/>
    <p:sldId id="320" r:id="rId23"/>
    <p:sldId id="321" r:id="rId24"/>
    <p:sldId id="322" r:id="rId25"/>
    <p:sldId id="323" r:id="rId26"/>
    <p:sldId id="324" r:id="rId27"/>
    <p:sldId id="325" r:id="rId28"/>
    <p:sldId id="326" r:id="rId29"/>
    <p:sldId id="328" r:id="rId30"/>
    <p:sldId id="3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83D"/>
    <a:srgbClr val="F29E20"/>
    <a:srgbClr val="F5DD3E"/>
    <a:srgbClr val="F6B714"/>
    <a:srgbClr val="F8C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F40E9-999D-1940-C2A6-9D2356FC59B0}" v="1" dt="2025-08-12T17:40:18.060"/>
    <p1510:client id="{CE919CC8-FA17-CFCA-D931-7F66FC8BD357}" v="37" dt="2025-08-13T20:15:54.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419C5-A0F0-4369-821E-4492BC3510C0}"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DA45B-1282-40EC-B100-2B384C2A600F}" type="slidenum">
              <a:rPr lang="en-US" smtClean="0"/>
              <a:t>‹#›</a:t>
            </a:fld>
            <a:endParaRPr lang="en-US"/>
          </a:p>
        </p:txBody>
      </p:sp>
    </p:spTree>
    <p:extLst>
      <p:ext uri="{BB962C8B-B14F-4D97-AF65-F5344CB8AC3E}">
        <p14:creationId xmlns:p14="http://schemas.microsoft.com/office/powerpoint/2010/main" val="206274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a:t>
            </a:r>
            <a:r>
              <a:rPr lang="en-US" err="1"/>
              <a:t>Dickcessel</a:t>
            </a:r>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F91D-367A-4CE8-793F-4C70FAB37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F3848-6BB4-F43A-D9D0-5E6838DF6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4ED86-1D08-41E6-ECD2-28D4EDAF08D9}"/>
              </a:ext>
            </a:extLst>
          </p:cNvPr>
          <p:cNvSpPr>
            <a:spLocks noGrp="1"/>
          </p:cNvSpPr>
          <p:nvPr>
            <p:ph type="body" idx="1"/>
          </p:nvPr>
        </p:nvSpPr>
        <p:spPr/>
        <p:txBody>
          <a:bodyPr/>
          <a:lstStyle/>
          <a:p>
            <a:r>
              <a:rPr lang="en-US"/>
              <a:t>Distribute tuning forks to three or four students per group. Have them tap the tuning fork onto the desk or table and then place into a cup of water. </a:t>
            </a:r>
          </a:p>
        </p:txBody>
      </p:sp>
      <p:sp>
        <p:nvSpPr>
          <p:cNvPr id="4" name="Slide Number Placeholder 3">
            <a:extLst>
              <a:ext uri="{FF2B5EF4-FFF2-40B4-BE49-F238E27FC236}">
                <a16:creationId xmlns:a16="http://schemas.microsoft.com/office/drawing/2014/main" id="{79C4FB11-F480-042E-AC5B-F0688D70FD86}"/>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75250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C05C-2BE2-BFB0-3EFE-F2C7708FA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35CBB-4F32-ED98-BF2C-CC0336C6A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BF0C7-24DB-6375-10BD-1AA1159E1C46}"/>
              </a:ext>
            </a:extLst>
          </p:cNvPr>
          <p:cNvSpPr>
            <a:spLocks noGrp="1"/>
          </p:cNvSpPr>
          <p:nvPr>
            <p:ph type="body" idx="1"/>
          </p:nvPr>
        </p:nvSpPr>
        <p:spPr/>
        <p:txBody>
          <a:bodyPr/>
          <a:lstStyle/>
          <a:p>
            <a:r>
              <a:rPr lang="en-US"/>
              <a:t>The water inside the cup vibrates and splashes.</a:t>
            </a:r>
          </a:p>
        </p:txBody>
      </p:sp>
      <p:sp>
        <p:nvSpPr>
          <p:cNvPr id="4" name="Slide Number Placeholder 3">
            <a:extLst>
              <a:ext uri="{FF2B5EF4-FFF2-40B4-BE49-F238E27FC236}">
                <a16:creationId xmlns:a16="http://schemas.microsoft.com/office/drawing/2014/main" id="{56393478-E85C-964B-E8E0-F45FD16BB06D}"/>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48914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F9133-8221-EC54-2C2E-683F2C813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23521-9373-88BA-742E-72854136A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3F520-BA5C-E56D-74BE-3A06CDAC16E8}"/>
              </a:ext>
            </a:extLst>
          </p:cNvPr>
          <p:cNvSpPr>
            <a:spLocks noGrp="1"/>
          </p:cNvSpPr>
          <p:nvPr>
            <p:ph type="body" idx="1"/>
          </p:nvPr>
        </p:nvSpPr>
        <p:spPr/>
        <p:txBody>
          <a:bodyPr/>
          <a:lstStyle/>
          <a:p>
            <a:r>
              <a:rPr lang="en-US"/>
              <a:t>Vibrations from the tongs of the tuning fork.</a:t>
            </a:r>
          </a:p>
        </p:txBody>
      </p:sp>
      <p:sp>
        <p:nvSpPr>
          <p:cNvPr id="4" name="Slide Number Placeholder 3">
            <a:extLst>
              <a:ext uri="{FF2B5EF4-FFF2-40B4-BE49-F238E27FC236}">
                <a16:creationId xmlns:a16="http://schemas.microsoft.com/office/drawing/2014/main" id="{B4AD28FF-6F4C-2457-C3BE-3D3D0F457912}"/>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14914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A95C-AA8B-1A50-3B76-0A62AF369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F1605-A2AB-63A5-D3D4-0DC3E137F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8AC95-3F89-3E5A-154F-115249CA1AB9}"/>
              </a:ext>
            </a:extLst>
          </p:cNvPr>
          <p:cNvSpPr>
            <a:spLocks noGrp="1"/>
          </p:cNvSpPr>
          <p:nvPr>
            <p:ph type="body" idx="1"/>
          </p:nvPr>
        </p:nvSpPr>
        <p:spPr/>
        <p:txBody>
          <a:bodyPr/>
          <a:lstStyle/>
          <a:p>
            <a:r>
              <a:rPr lang="en-US"/>
              <a:t>Loosely pull the slinky across a table or the floor. Push one end. Watch how a compression wave travels down the slinky.</a:t>
            </a:r>
          </a:p>
          <a:p>
            <a:endParaRPr lang="en-US"/>
          </a:p>
          <a:p>
            <a:endParaRPr lang="en-US"/>
          </a:p>
          <a:p>
            <a:r>
              <a:rPr lang="en-US"/>
              <a:t>What do students notice? (A repeating wave.)</a:t>
            </a:r>
          </a:p>
          <a:p>
            <a:endParaRPr lang="en-US"/>
          </a:p>
          <a:p>
            <a:endParaRPr lang="en-US"/>
          </a:p>
        </p:txBody>
      </p:sp>
      <p:sp>
        <p:nvSpPr>
          <p:cNvPr id="4" name="Slide Number Placeholder 3">
            <a:extLst>
              <a:ext uri="{FF2B5EF4-FFF2-40B4-BE49-F238E27FC236}">
                <a16:creationId xmlns:a16="http://schemas.microsoft.com/office/drawing/2014/main" id="{ABC8BB3C-15CB-D223-0BD7-DB112D985CD9}"/>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37929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E6D30-6A3B-40FD-15F4-4A99912F0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9B703-DBF4-E360-EAB8-F8C0619D1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BD9C8-319C-128D-E618-35C2761CFC87}"/>
              </a:ext>
            </a:extLst>
          </p:cNvPr>
          <p:cNvSpPr>
            <a:spLocks noGrp="1"/>
          </p:cNvSpPr>
          <p:nvPr>
            <p:ph type="body" idx="1"/>
          </p:nvPr>
        </p:nvSpPr>
        <p:spPr/>
        <p:txBody>
          <a:bodyPr/>
          <a:lstStyle/>
          <a:p>
            <a:r>
              <a:rPr lang="en-US"/>
              <a:t>Sound moves through the air in all directions from a vibrating object (the class cricket). Sound vibration bumps into nearby air, which bumps into more air and so on, all the way from the source (cricket) to your ear.</a:t>
            </a:r>
          </a:p>
          <a:p>
            <a:endParaRPr lang="en-US"/>
          </a:p>
          <a:p>
            <a:r>
              <a:rPr lang="en-US" b="1"/>
              <a:t>Teacher Note: </a:t>
            </a:r>
            <a:r>
              <a:rPr lang="en-US"/>
              <a:t>Another way to explain this phenomenon is that sound briefly compresses together packets of air that then expand and push together the next packet of air that pushes together the next packet of air. Similar to the slinky movement, this is ho sound got from the cricket to your ear.</a:t>
            </a:r>
          </a:p>
        </p:txBody>
      </p:sp>
      <p:sp>
        <p:nvSpPr>
          <p:cNvPr id="4" name="Slide Number Placeholder 3">
            <a:extLst>
              <a:ext uri="{FF2B5EF4-FFF2-40B4-BE49-F238E27FC236}">
                <a16:creationId xmlns:a16="http://schemas.microsoft.com/office/drawing/2014/main" id="{8D340118-F0F9-6C5B-FB9B-D1E149297367}"/>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62522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39AA-58A5-FD7D-D31E-2A3DC5A70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73E2D-9AA4-2352-91B5-A85AA1B71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7DCCF-113C-2C82-BAFF-BD65952D2CCC}"/>
              </a:ext>
            </a:extLst>
          </p:cNvPr>
          <p:cNvSpPr>
            <a:spLocks noGrp="1"/>
          </p:cNvSpPr>
          <p:nvPr>
            <p:ph type="body" idx="1"/>
          </p:nvPr>
        </p:nvSpPr>
        <p:spPr/>
        <p:txBody>
          <a:bodyPr/>
          <a:lstStyle/>
          <a:p>
            <a:r>
              <a:rPr lang="en-US"/>
              <a:t>Have students open their student guides to </a:t>
            </a:r>
            <a:r>
              <a:rPr lang="en-US" b="1"/>
              <a:t>Read Together 2B Sounds All Around</a:t>
            </a:r>
            <a:r>
              <a:rPr lang="en-US"/>
              <a:t> on Page 28. Read the </a:t>
            </a:r>
            <a:r>
              <a:rPr lang="en-US" b="1"/>
              <a:t>Fun Fact </a:t>
            </a:r>
            <a:r>
              <a:rPr lang="en-US"/>
              <a:t>together about how snakes hear sound through vibrations. </a:t>
            </a:r>
          </a:p>
        </p:txBody>
      </p:sp>
      <p:sp>
        <p:nvSpPr>
          <p:cNvPr id="4" name="Slide Number Placeholder 3">
            <a:extLst>
              <a:ext uri="{FF2B5EF4-FFF2-40B4-BE49-F238E27FC236}">
                <a16:creationId xmlns:a16="http://schemas.microsoft.com/office/drawing/2014/main" id="{2E26D3E0-925E-D8ED-D01C-AFE3607539D6}"/>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58960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2CD1-8AB3-6221-D528-05CD4FD61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0D76D-17CA-6BD5-B33D-55547C7BD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F3228-B767-6B09-A225-56EAA41CD99A}"/>
              </a:ext>
            </a:extLst>
          </p:cNvPr>
          <p:cNvSpPr>
            <a:spLocks noGrp="1"/>
          </p:cNvSpPr>
          <p:nvPr>
            <p:ph type="body" idx="1"/>
          </p:nvPr>
        </p:nvSpPr>
        <p:spPr/>
        <p:txBody>
          <a:bodyPr/>
          <a:lstStyle/>
          <a:p>
            <a:r>
              <a:rPr lang="en-US"/>
              <a:t>Distribute tuning forks to groups of three to four students. Let them practice tapping the tuning fork against the desk, turning the tuning fork over, and touching the handle to their chins.</a:t>
            </a:r>
          </a:p>
        </p:txBody>
      </p:sp>
      <p:sp>
        <p:nvSpPr>
          <p:cNvPr id="4" name="Slide Number Placeholder 3">
            <a:extLst>
              <a:ext uri="{FF2B5EF4-FFF2-40B4-BE49-F238E27FC236}">
                <a16:creationId xmlns:a16="http://schemas.microsoft.com/office/drawing/2014/main" id="{AA8DEAC5-423E-4E70-754E-6B4D9F36B21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93759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77B0-D00A-C470-886F-334ECF49F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E2B69-CA9A-4CF5-E0B7-348027378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91D7A-6412-D985-4FAD-5785E40B4C1F}"/>
              </a:ext>
            </a:extLst>
          </p:cNvPr>
          <p:cNvSpPr>
            <a:spLocks noGrp="1"/>
          </p:cNvSpPr>
          <p:nvPr>
            <p:ph type="body" idx="1"/>
          </p:nvPr>
        </p:nvSpPr>
        <p:spPr/>
        <p:txBody>
          <a:bodyPr/>
          <a:lstStyle/>
          <a:p>
            <a:r>
              <a:rPr lang="en-US" b="1"/>
              <a:t>Can you hear the note from the tuning fork? </a:t>
            </a:r>
            <a:r>
              <a:rPr lang="en-US"/>
              <a:t>Sound travels not just through the air but through solid matter like bone, too!</a:t>
            </a:r>
          </a:p>
        </p:txBody>
      </p:sp>
      <p:sp>
        <p:nvSpPr>
          <p:cNvPr id="4" name="Slide Number Placeholder 3">
            <a:extLst>
              <a:ext uri="{FF2B5EF4-FFF2-40B4-BE49-F238E27FC236}">
                <a16:creationId xmlns:a16="http://schemas.microsoft.com/office/drawing/2014/main" id="{4C66F59B-BF83-7DE1-4029-8D56C5561D96}"/>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2325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DCF08-004A-470E-AF5F-5CB73BE9E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B1CF7-87BD-DDC7-39F0-8F912D80C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F91F4-F763-1428-D2E1-B69AF405C263}"/>
              </a:ext>
            </a:extLst>
          </p:cNvPr>
          <p:cNvSpPr>
            <a:spLocks noGrp="1"/>
          </p:cNvSpPr>
          <p:nvPr>
            <p:ph type="body" idx="1"/>
          </p:nvPr>
        </p:nvSpPr>
        <p:spPr/>
        <p:txBody>
          <a:bodyPr/>
          <a:lstStyle/>
          <a:p>
            <a:r>
              <a:rPr lang="en-US" b="1"/>
              <a:t>Can you hear the note from the tuning fork? </a:t>
            </a:r>
            <a:r>
              <a:rPr lang="en-US"/>
              <a:t>Sound travels not just through the air but through solid matter like bone, too!</a:t>
            </a:r>
          </a:p>
        </p:txBody>
      </p:sp>
      <p:sp>
        <p:nvSpPr>
          <p:cNvPr id="4" name="Slide Number Placeholder 3">
            <a:extLst>
              <a:ext uri="{FF2B5EF4-FFF2-40B4-BE49-F238E27FC236}">
                <a16:creationId xmlns:a16="http://schemas.microsoft.com/office/drawing/2014/main" id="{F9DF9E28-2F90-06D2-05AE-5F598973B678}"/>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46692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93D5C-427C-5339-EF73-F08E1EE3E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6230D-C46D-A579-8AC9-DEEAAFE12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245E7-8322-051D-06D5-9F04B9E4C047}"/>
              </a:ext>
            </a:extLst>
          </p:cNvPr>
          <p:cNvSpPr>
            <a:spLocks noGrp="1"/>
          </p:cNvSpPr>
          <p:nvPr>
            <p:ph type="body" idx="1"/>
          </p:nvPr>
        </p:nvSpPr>
        <p:spPr/>
        <p:txBody>
          <a:bodyPr/>
          <a:lstStyle/>
          <a:p>
            <a:r>
              <a:rPr lang="en-US"/>
              <a:t>Have students share about different sounds they’ve heard.</a:t>
            </a:r>
          </a:p>
        </p:txBody>
      </p:sp>
      <p:sp>
        <p:nvSpPr>
          <p:cNvPr id="4" name="Slide Number Placeholder 3">
            <a:extLst>
              <a:ext uri="{FF2B5EF4-FFF2-40B4-BE49-F238E27FC236}">
                <a16:creationId xmlns:a16="http://schemas.microsoft.com/office/drawing/2014/main" id="{DDF03F4D-58C5-EE8C-8406-DB1DA851DF53}"/>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113487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B9E2-31DC-6BDF-0B0A-6C5BF3F66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83272-A5D4-2F5A-3756-B40397142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603C9-9D8A-F334-D06C-F987E0023036}"/>
              </a:ext>
            </a:extLst>
          </p:cNvPr>
          <p:cNvSpPr>
            <a:spLocks noGrp="1"/>
          </p:cNvSpPr>
          <p:nvPr>
            <p:ph type="body" idx="1"/>
          </p:nvPr>
        </p:nvSpPr>
        <p:spPr/>
        <p:txBody>
          <a:bodyPr/>
          <a:lstStyle/>
          <a:p>
            <a:r>
              <a:rPr lang="en-US"/>
              <a:t>In the last lesson we learned that vibrations make sound. </a:t>
            </a:r>
          </a:p>
        </p:txBody>
      </p:sp>
      <p:sp>
        <p:nvSpPr>
          <p:cNvPr id="4" name="Slide Number Placeholder 3">
            <a:extLst>
              <a:ext uri="{FF2B5EF4-FFF2-40B4-BE49-F238E27FC236}">
                <a16:creationId xmlns:a16="http://schemas.microsoft.com/office/drawing/2014/main" id="{89FB6F82-B890-C1D3-4B3D-41A20165943D}"/>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43608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7BF3-5E6F-9D11-EB52-50DE4BA64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42FF2-B36C-950F-A22B-5E051988E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8FCCF-5024-FCF0-99C4-390F738B55BF}"/>
              </a:ext>
            </a:extLst>
          </p:cNvPr>
          <p:cNvSpPr>
            <a:spLocks noGrp="1"/>
          </p:cNvSpPr>
          <p:nvPr>
            <p:ph type="body" idx="1"/>
          </p:nvPr>
        </p:nvSpPr>
        <p:spPr/>
        <p:txBody>
          <a:bodyPr/>
          <a:lstStyle/>
          <a:p>
            <a:r>
              <a:rPr lang="en-US"/>
              <a:t>Go outside and have students disperse to different areas of the schoolyard. Remind students to stay within the boundaries you set. Encourage students to station themselves at a variety of different distances like standing or sitting on a hill, bleachers, or playground equipment. Some students can turn their back to you.</a:t>
            </a:r>
          </a:p>
          <a:p>
            <a:endParaRPr lang="en-US"/>
          </a:p>
          <a:p>
            <a:r>
              <a:rPr lang="en-US"/>
              <a:t>Using the clicker, have the “class cricket” make sounds again. </a:t>
            </a:r>
          </a:p>
          <a:p>
            <a:endParaRPr lang="en-US"/>
          </a:p>
          <a:p>
            <a:r>
              <a:rPr lang="en-US"/>
              <a:t>Tell students to raise their hand if they hear the sound. </a:t>
            </a:r>
          </a:p>
        </p:txBody>
      </p:sp>
      <p:sp>
        <p:nvSpPr>
          <p:cNvPr id="4" name="Slide Number Placeholder 3">
            <a:extLst>
              <a:ext uri="{FF2B5EF4-FFF2-40B4-BE49-F238E27FC236}">
                <a16:creationId xmlns:a16="http://schemas.microsoft.com/office/drawing/2014/main" id="{B30A2013-4C0F-43D6-3525-855A5944A39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51190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C4C6-FD15-DD5E-7538-24BCA93C7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7A1FE-3924-940C-EEA8-F984A709E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09375-13F1-35E5-05FA-7E0DE46ACEB9}"/>
              </a:ext>
            </a:extLst>
          </p:cNvPr>
          <p:cNvSpPr>
            <a:spLocks noGrp="1"/>
          </p:cNvSpPr>
          <p:nvPr>
            <p:ph type="body" idx="1"/>
          </p:nvPr>
        </p:nvSpPr>
        <p:spPr/>
        <p:txBody>
          <a:bodyPr/>
          <a:lstStyle/>
          <a:p>
            <a:r>
              <a:rPr lang="en-US"/>
              <a:t>Have students slowly walk around while the cricket continues to call. Ask them to raise their hand if they hear the sound while they are walking.</a:t>
            </a:r>
          </a:p>
        </p:txBody>
      </p:sp>
      <p:sp>
        <p:nvSpPr>
          <p:cNvPr id="4" name="Slide Number Placeholder 3">
            <a:extLst>
              <a:ext uri="{FF2B5EF4-FFF2-40B4-BE49-F238E27FC236}">
                <a16:creationId xmlns:a16="http://schemas.microsoft.com/office/drawing/2014/main" id="{E9AA7BA5-21D9-45CC-BE00-91577E216867}"/>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60299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21D75-4FFE-995D-09F3-D6D0326EC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31D53-A744-282F-64B6-D9BE7085E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CCE72-250A-58EF-D02D-B13729DA58A5}"/>
              </a:ext>
            </a:extLst>
          </p:cNvPr>
          <p:cNvSpPr>
            <a:spLocks noGrp="1"/>
          </p:cNvSpPr>
          <p:nvPr>
            <p:ph type="body" idx="1"/>
          </p:nvPr>
        </p:nvSpPr>
        <p:spPr/>
        <p:txBody>
          <a:bodyPr/>
          <a:lstStyle/>
          <a:p>
            <a:r>
              <a:rPr lang="en-US"/>
              <a:t>Bring students back into a circle.</a:t>
            </a:r>
          </a:p>
        </p:txBody>
      </p:sp>
      <p:sp>
        <p:nvSpPr>
          <p:cNvPr id="4" name="Slide Number Placeholder 3">
            <a:extLst>
              <a:ext uri="{FF2B5EF4-FFF2-40B4-BE49-F238E27FC236}">
                <a16:creationId xmlns:a16="http://schemas.microsoft.com/office/drawing/2014/main" id="{545D1DB0-C906-83D4-2FA4-4034DFD81687}"/>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402895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02E6-367D-0EB6-F4F7-F3C2516CF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7254C-4678-E94D-76EF-B88039C92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52C8F-E3F6-37FD-9533-D34223539917}"/>
              </a:ext>
            </a:extLst>
          </p:cNvPr>
          <p:cNvSpPr>
            <a:spLocks noGrp="1"/>
          </p:cNvSpPr>
          <p:nvPr>
            <p:ph type="body" idx="1"/>
          </p:nvPr>
        </p:nvSpPr>
        <p:spPr/>
        <p:txBody>
          <a:bodyPr/>
          <a:lstStyle/>
          <a:p>
            <a:r>
              <a:rPr lang="en-US"/>
              <a:t>Ask students how far they think they would have to move to stop hearing the cricket.</a:t>
            </a:r>
          </a:p>
          <a:p>
            <a:endParaRPr lang="en-US" b="1"/>
          </a:p>
          <a:p>
            <a:r>
              <a:rPr lang="en-US" b="1"/>
              <a:t>Would you hear the cricket on the other side of the building? Why or why not?</a:t>
            </a:r>
          </a:p>
          <a:p>
            <a:endParaRPr lang="en-US"/>
          </a:p>
          <a:p>
            <a:r>
              <a:rPr lang="en-US"/>
              <a:t>The further away we are from the sound, the farther sound must travel. Sound loses energy as it travels and becomes softer. The sound waves are farther apart. When we are closer, the sound waves are closer together. It’s important to remember that sound travels in all directions, not just in the direction of our ears. </a:t>
            </a:r>
          </a:p>
        </p:txBody>
      </p:sp>
      <p:sp>
        <p:nvSpPr>
          <p:cNvPr id="4" name="Slide Number Placeholder 3">
            <a:extLst>
              <a:ext uri="{FF2B5EF4-FFF2-40B4-BE49-F238E27FC236}">
                <a16:creationId xmlns:a16="http://schemas.microsoft.com/office/drawing/2014/main" id="{4657967C-D91F-16A6-72B6-2696BFB8755C}"/>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865328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B3C1-058A-0EE5-0CF4-7F450EA68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C02EB-DD80-D13F-E5D3-974C4C308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F07E0-C33D-27CA-B4F5-4433799F587D}"/>
              </a:ext>
            </a:extLst>
          </p:cNvPr>
          <p:cNvSpPr>
            <a:spLocks noGrp="1"/>
          </p:cNvSpPr>
          <p:nvPr>
            <p:ph type="body" idx="1"/>
          </p:nvPr>
        </p:nvSpPr>
        <p:spPr/>
        <p:txBody>
          <a:bodyPr/>
          <a:lstStyle/>
          <a:p>
            <a:r>
              <a:rPr lang="en-US"/>
              <a:t>Have students glue, tape, or draw the schoolyard map into their student guide, </a:t>
            </a:r>
            <a:r>
              <a:rPr lang="en-US" b="1"/>
              <a:t>Science Notebook 2B Mapping Crickets </a:t>
            </a:r>
            <a:r>
              <a:rPr lang="en-US"/>
              <a:t>on Page 29.</a:t>
            </a:r>
          </a:p>
        </p:txBody>
      </p:sp>
      <p:sp>
        <p:nvSpPr>
          <p:cNvPr id="4" name="Slide Number Placeholder 3">
            <a:extLst>
              <a:ext uri="{FF2B5EF4-FFF2-40B4-BE49-F238E27FC236}">
                <a16:creationId xmlns:a16="http://schemas.microsoft.com/office/drawing/2014/main" id="{8438E8F4-5DC7-A510-4E32-4B3B78014641}"/>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417622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88A10-284D-1CF7-4FA4-B535FE7B5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2D433-C8C5-F8E9-6D3A-FF19799C3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4E0E9-CDFE-279C-A536-189F98EB54CE}"/>
              </a:ext>
            </a:extLst>
          </p:cNvPr>
          <p:cNvSpPr>
            <a:spLocks noGrp="1"/>
          </p:cNvSpPr>
          <p:nvPr>
            <p:ph type="body" idx="1"/>
          </p:nvPr>
        </p:nvSpPr>
        <p:spPr/>
        <p:txBody>
          <a:bodyPr/>
          <a:lstStyle/>
          <a:p>
            <a:r>
              <a:rPr lang="en-US"/>
              <a:t>After exploring the concept of how sound travels, have students open their student guides to the </a:t>
            </a:r>
            <a:r>
              <a:rPr lang="en-US" b="1"/>
              <a:t>Claim, Evidence, Reasoning </a:t>
            </a:r>
            <a:r>
              <a:rPr lang="en-US"/>
              <a:t>section on Page 30. Discuss the page with the students – read the guiding question and then explain what the students need to do to answer the questions (circle the correct claim, fill in the blanks, and circle the correct answers).</a:t>
            </a:r>
          </a:p>
        </p:txBody>
      </p:sp>
      <p:sp>
        <p:nvSpPr>
          <p:cNvPr id="4" name="Slide Number Placeholder 3">
            <a:extLst>
              <a:ext uri="{FF2B5EF4-FFF2-40B4-BE49-F238E27FC236}">
                <a16:creationId xmlns:a16="http://schemas.microsoft.com/office/drawing/2014/main" id="{F16FF15A-FD02-A92A-6636-ED6ECA1044FA}"/>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125487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7F01-F67F-783F-CB4E-02D6190FC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C2C4F-7A27-DD70-224D-2E3142738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DAF1A-35B5-C54B-51D6-2A93CC627425}"/>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3 (Meets) – Students can define and identify that sound produces vibrations that can travel everywhere and can be loud and soft. Students circle the correct claim, write the correct evidence statement, and identify the correct reason.</a:t>
            </a:r>
          </a:p>
          <a:p>
            <a:pPr marL="171450" indent="-171450">
              <a:buFont typeface="Arial" panose="020B0604020202020204" pitchFamily="34" charset="0"/>
              <a:buChar char="•"/>
            </a:pPr>
            <a:r>
              <a:rPr lang="en-US"/>
              <a:t>2 (Partially meets) – Students can define that sound travels but it may only travel in one direction and will only be loud or soft. Two of the three components of CER are correct. </a:t>
            </a:r>
          </a:p>
          <a:p>
            <a:pPr marL="171450" indent="-171450">
              <a:buFont typeface="Arial" panose="020B0604020202020204" pitchFamily="34" charset="0"/>
              <a:buChar char="•"/>
            </a:pPr>
            <a:r>
              <a:rPr lang="en-US"/>
              <a:t>1 (Doesn’t meet) – Students cannot answer the above questions. One of the three components of CER are correct.</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7E714C40-B206-4D31-364F-B99B55D37CD8}"/>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52330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D5E3-493D-0E6F-CD48-F8543C917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00030-4FFB-64B3-5ADB-9B4932537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C6066-428A-AD8B-D87F-CFCBFCD745EB}"/>
              </a:ext>
            </a:extLst>
          </p:cNvPr>
          <p:cNvSpPr>
            <a:spLocks noGrp="1"/>
          </p:cNvSpPr>
          <p:nvPr>
            <p:ph type="body" idx="1"/>
          </p:nvPr>
        </p:nvSpPr>
        <p:spPr/>
        <p:txBody>
          <a:bodyPr/>
          <a:lstStyle/>
          <a:p>
            <a:pPr marL="0" indent="0">
              <a:buFont typeface="Arial" panose="020B0604020202020204" pitchFamily="34" charset="0"/>
              <a:buNone/>
            </a:pPr>
            <a:r>
              <a:rPr lang="en-US" b="1"/>
              <a:t>Math</a:t>
            </a:r>
          </a:p>
          <a:p>
            <a:pPr marL="0" indent="0">
              <a:buFont typeface="Arial" panose="020B0604020202020204" pitchFamily="34" charset="0"/>
              <a:buNone/>
            </a:pPr>
            <a:endParaRPr lang="en-US"/>
          </a:p>
          <a:p>
            <a:pPr marL="0" indent="0">
              <a:buFont typeface="Arial" panose="020B0604020202020204" pitchFamily="34" charset="0"/>
              <a:buNone/>
            </a:pPr>
            <a:r>
              <a:rPr lang="en-US"/>
              <a:t>The loudest insect song in Missouri (and North America) is produced by the robust conehead katydid. It can be heard up to 500 meters (or 1640 feet) away! How long is your schoolyard/school building? Take your students outside to measure the length of the building. Students can count their steps. How many more building lengths would it take to get to 1640 feet? (Give an estimate to your students such as 5 more building lengths.) Could you hear a robust katydid calling from one end of your schoolyard to the other? One a warm summer night, these katydids can move their wings over 200 times per second to produce these loud calls! The warmer the night, the more they rub.</a:t>
            </a:r>
          </a:p>
        </p:txBody>
      </p:sp>
      <p:sp>
        <p:nvSpPr>
          <p:cNvPr id="4" name="Slide Number Placeholder 3">
            <a:extLst>
              <a:ext uri="{FF2B5EF4-FFF2-40B4-BE49-F238E27FC236}">
                <a16:creationId xmlns:a16="http://schemas.microsoft.com/office/drawing/2014/main" id="{526E9544-C7C7-CC42-B4D3-53AA28870FE0}"/>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752280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DB7C4-8CFD-6788-CE13-455A1ACB9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8A80D-9243-6351-1A8F-3C1DE6B88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59E3F-F398-9FE2-C1C2-A22D20DED3B5}"/>
              </a:ext>
            </a:extLst>
          </p:cNvPr>
          <p:cNvSpPr>
            <a:spLocks noGrp="1"/>
          </p:cNvSpPr>
          <p:nvPr>
            <p:ph type="body" idx="1"/>
          </p:nvPr>
        </p:nvSpPr>
        <p:spPr/>
        <p:txBody>
          <a:bodyPr/>
          <a:lstStyle/>
          <a:p>
            <a:pPr marL="0" indent="0">
              <a:buFont typeface="Arial" panose="020B0604020202020204" pitchFamily="34" charset="0"/>
              <a:buNone/>
            </a:pPr>
            <a:r>
              <a:rPr lang="en-US" b="1"/>
              <a:t>Music</a:t>
            </a:r>
          </a:p>
          <a:p>
            <a:pPr marL="0" indent="0">
              <a:buFont typeface="Arial" panose="020B0604020202020204" pitchFamily="34" charset="0"/>
              <a:buNone/>
            </a:pPr>
            <a:endParaRPr lang="en-US"/>
          </a:p>
          <a:p>
            <a:pPr marL="0" indent="0">
              <a:buFont typeface="Arial" panose="020B0604020202020204" pitchFamily="34" charset="0"/>
              <a:buNone/>
            </a:pPr>
            <a:r>
              <a:rPr lang="en-US"/>
              <a:t>Ask the music teacher to demonstrate sound and vibrations using drums or cymbals. How do these instruments make sound? Can you feel the vibrations from the instrument(s)? Talk about how they make sound.</a:t>
            </a:r>
          </a:p>
        </p:txBody>
      </p:sp>
      <p:sp>
        <p:nvSpPr>
          <p:cNvPr id="4" name="Slide Number Placeholder 3">
            <a:extLst>
              <a:ext uri="{FF2B5EF4-FFF2-40B4-BE49-F238E27FC236}">
                <a16:creationId xmlns:a16="http://schemas.microsoft.com/office/drawing/2014/main" id="{9CEFDECA-2118-CBE3-936D-95A51B633AEC}"/>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309916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A4E2-DA06-5358-FAE2-247DE9F45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224B5-829C-444D-C12D-3A0382A6F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B2EBE-7691-97FC-4C21-737D1323024E}"/>
              </a:ext>
            </a:extLst>
          </p:cNvPr>
          <p:cNvSpPr>
            <a:spLocks noGrp="1"/>
          </p:cNvSpPr>
          <p:nvPr>
            <p:ph type="body" idx="1"/>
          </p:nvPr>
        </p:nvSpPr>
        <p:spPr/>
        <p:txBody>
          <a:bodyPr/>
          <a:lstStyle/>
          <a:p>
            <a:pPr marL="0" indent="0">
              <a:buFont typeface="Arial" panose="020B0604020202020204" pitchFamily="34" charset="0"/>
              <a:buNone/>
            </a:pPr>
            <a:r>
              <a:rPr lang="en-US" b="1"/>
              <a:t>Art</a:t>
            </a:r>
          </a:p>
          <a:p>
            <a:pPr marL="0" indent="0">
              <a:buFont typeface="Arial" panose="020B0604020202020204" pitchFamily="34" charset="0"/>
              <a:buNone/>
            </a:pPr>
            <a:endParaRPr lang="en-US"/>
          </a:p>
          <a:p>
            <a:pPr marL="0" indent="0">
              <a:buFont typeface="Arial" panose="020B0604020202020204" pitchFamily="34" charset="0"/>
              <a:buNone/>
            </a:pPr>
            <a:r>
              <a:rPr lang="en-US"/>
              <a:t>Collaborate with the art teacher to have students draw a map of the schoolyard. Students can also use art materials such as clay to build a model.</a:t>
            </a:r>
          </a:p>
        </p:txBody>
      </p:sp>
      <p:sp>
        <p:nvSpPr>
          <p:cNvPr id="4" name="Slide Number Placeholder 3">
            <a:extLst>
              <a:ext uri="{FF2B5EF4-FFF2-40B4-BE49-F238E27FC236}">
                <a16:creationId xmlns:a16="http://schemas.microsoft.com/office/drawing/2014/main" id="{AEE9484D-F380-B856-939A-C9AE88B24F85}"/>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99823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4478-1A0D-D1DB-8250-05A010347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A75AB-DA49-24B0-17D7-D7DFA3B51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8F9F0-7D5F-AB70-BEC6-1CE91725EB5D}"/>
              </a:ext>
            </a:extLst>
          </p:cNvPr>
          <p:cNvSpPr>
            <a:spLocks noGrp="1"/>
          </p:cNvSpPr>
          <p:nvPr>
            <p:ph type="body" idx="1"/>
          </p:nvPr>
        </p:nvSpPr>
        <p:spPr/>
        <p:txBody>
          <a:bodyPr/>
          <a:lstStyle/>
          <a:p>
            <a:r>
              <a:rPr lang="en-US"/>
              <a:t>Create an “I Wonder” chart on the board. Allow students time to brainstorm I wonder questions such as, “I wonder how sound travels to our ears?” Have students share their questions and write student ideas on the board to reference later. </a:t>
            </a:r>
          </a:p>
        </p:txBody>
      </p:sp>
      <p:sp>
        <p:nvSpPr>
          <p:cNvPr id="4" name="Slide Number Placeholder 3">
            <a:extLst>
              <a:ext uri="{FF2B5EF4-FFF2-40B4-BE49-F238E27FC236}">
                <a16:creationId xmlns:a16="http://schemas.microsoft.com/office/drawing/2014/main" id="{19B57BE5-36D7-D7CF-5B64-B39E95DA3C52}"/>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11387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538D-3887-6831-BC44-F1813DBF0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7A1AE-FB0F-081F-2669-838B67AA3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36796-1130-211B-6981-2579AFB7361B}"/>
              </a:ext>
            </a:extLst>
          </p:cNvPr>
          <p:cNvSpPr>
            <a:spLocks noGrp="1"/>
          </p:cNvSpPr>
          <p:nvPr>
            <p:ph type="body" idx="1"/>
          </p:nvPr>
        </p:nvSpPr>
        <p:spPr/>
        <p:txBody>
          <a:bodyPr/>
          <a:lstStyle/>
          <a:p>
            <a:r>
              <a:rPr lang="en-US"/>
              <a:t>Have students stand in a circle with their eyes closed. Have a student stand in the center of the circle and make “cricket noises” with a dog clicker or canning jar lid to make a clicking sound. Ask students for thumbs up if they can hear the cricket noise. </a:t>
            </a:r>
          </a:p>
        </p:txBody>
      </p:sp>
      <p:sp>
        <p:nvSpPr>
          <p:cNvPr id="4" name="Slide Number Placeholder 3">
            <a:extLst>
              <a:ext uri="{FF2B5EF4-FFF2-40B4-BE49-F238E27FC236}">
                <a16:creationId xmlns:a16="http://schemas.microsoft.com/office/drawing/2014/main" id="{0A77D55F-0494-A34C-294D-1864FC32DFE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22686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E202B-9D7F-871B-3240-37AF44433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55329-2A16-A40D-548C-91CDD7EAA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A8155-8B52-25B6-3896-E86F1CCE7374}"/>
              </a:ext>
            </a:extLst>
          </p:cNvPr>
          <p:cNvSpPr>
            <a:spLocks noGrp="1"/>
          </p:cNvSpPr>
          <p:nvPr>
            <p:ph type="body" idx="1"/>
          </p:nvPr>
        </p:nvSpPr>
        <p:spPr/>
        <p:txBody>
          <a:bodyPr/>
          <a:lstStyle/>
          <a:p>
            <a:r>
              <a:rPr lang="en-US"/>
              <a:t>Point to the sound.</a:t>
            </a:r>
          </a:p>
        </p:txBody>
      </p:sp>
      <p:sp>
        <p:nvSpPr>
          <p:cNvPr id="4" name="Slide Number Placeholder 3">
            <a:extLst>
              <a:ext uri="{FF2B5EF4-FFF2-40B4-BE49-F238E27FC236}">
                <a16:creationId xmlns:a16="http://schemas.microsoft.com/office/drawing/2014/main" id="{37AA4F91-7EF5-1FBC-24BA-E3D3B3471A97}"/>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08541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EEFE-4E7F-98AD-440E-62B28C4C2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5F74C-1668-C2F0-B7A5-D6C156B40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8C920-3E6F-E152-6AC4-3D12F6643A1E}"/>
              </a:ext>
            </a:extLst>
          </p:cNvPr>
          <p:cNvSpPr>
            <a:spLocks noGrp="1"/>
          </p:cNvSpPr>
          <p:nvPr>
            <p:ph type="body" idx="1"/>
          </p:nvPr>
        </p:nvSpPr>
        <p:spPr/>
        <p:txBody>
          <a:bodyPr/>
          <a:lstStyle/>
          <a:p>
            <a:r>
              <a:rPr lang="en-US"/>
              <a:t>Students should point to the center of the circle.</a:t>
            </a:r>
          </a:p>
        </p:txBody>
      </p:sp>
      <p:sp>
        <p:nvSpPr>
          <p:cNvPr id="4" name="Slide Number Placeholder 3">
            <a:extLst>
              <a:ext uri="{FF2B5EF4-FFF2-40B4-BE49-F238E27FC236}">
                <a16:creationId xmlns:a16="http://schemas.microsoft.com/office/drawing/2014/main" id="{DC0AE0D7-D275-3A38-67EB-F74A1739D68D}"/>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98730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6B3AF-10F3-F444-AD50-24E902029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B2A29-E570-C9EA-1758-98FD6E5B5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D2D64-AB2F-0F58-84E9-71E06FEA0A42}"/>
              </a:ext>
            </a:extLst>
          </p:cNvPr>
          <p:cNvSpPr>
            <a:spLocks noGrp="1"/>
          </p:cNvSpPr>
          <p:nvPr>
            <p:ph type="body" idx="1"/>
          </p:nvPr>
        </p:nvSpPr>
        <p:spPr/>
        <p:txBody>
          <a:bodyPr/>
          <a:lstStyle/>
          <a:p>
            <a:r>
              <a:rPr lang="en-US"/>
              <a:t>Answers will vary but may include air, space, nothing.</a:t>
            </a:r>
          </a:p>
        </p:txBody>
      </p:sp>
      <p:sp>
        <p:nvSpPr>
          <p:cNvPr id="4" name="Slide Number Placeholder 3">
            <a:extLst>
              <a:ext uri="{FF2B5EF4-FFF2-40B4-BE49-F238E27FC236}">
                <a16:creationId xmlns:a16="http://schemas.microsoft.com/office/drawing/2014/main" id="{FC95BA0C-E12D-7C3A-B804-049E76E73D0E}"/>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80134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41C09-DB3E-F3EF-6520-1AE62C697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FD096-F9CC-F712-8A38-7441378BB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40D23-4B99-9EAA-B4C8-7529140F7918}"/>
              </a:ext>
            </a:extLst>
          </p:cNvPr>
          <p:cNvSpPr>
            <a:spLocks noGrp="1"/>
          </p:cNvSpPr>
          <p:nvPr>
            <p:ph type="body" idx="1"/>
          </p:nvPr>
        </p:nvSpPr>
        <p:spPr/>
        <p:txBody>
          <a:bodyPr/>
          <a:lstStyle/>
          <a:p>
            <a:r>
              <a:rPr lang="en-US"/>
              <a:t>Answers will vary.</a:t>
            </a:r>
          </a:p>
        </p:txBody>
      </p:sp>
      <p:sp>
        <p:nvSpPr>
          <p:cNvPr id="4" name="Slide Number Placeholder 3">
            <a:extLst>
              <a:ext uri="{FF2B5EF4-FFF2-40B4-BE49-F238E27FC236}">
                <a16:creationId xmlns:a16="http://schemas.microsoft.com/office/drawing/2014/main" id="{BA125DE1-BA20-F14E-93D5-4B4DF05CA3B5}"/>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52762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2D62-4FA1-2CFA-A9DC-B6BB42829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66AEC-C83B-0F33-53C7-91B244E60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2CCC0-16F6-A3F2-09EE-57D9C297600F}"/>
              </a:ext>
            </a:extLst>
          </p:cNvPr>
          <p:cNvSpPr>
            <a:spLocks noGrp="1"/>
          </p:cNvSpPr>
          <p:nvPr>
            <p:ph type="body" idx="1"/>
          </p:nvPr>
        </p:nvSpPr>
        <p:spPr/>
        <p:txBody>
          <a:bodyPr/>
          <a:lstStyle/>
          <a:p>
            <a:r>
              <a:rPr lang="en-US"/>
              <a:t>In their student guide, </a:t>
            </a:r>
            <a:r>
              <a:rPr lang="en-US" b="1"/>
              <a:t>Draw It! 2B Catch the Sound </a:t>
            </a:r>
            <a:r>
              <a:rPr lang="en-US"/>
              <a:t>section on Page 27, have students draw a picture of the student “playing” cricket in the center of their student book page. Instruct students to add arrows in all the directions the cricket’s sound traveled outward.</a:t>
            </a:r>
          </a:p>
        </p:txBody>
      </p:sp>
      <p:sp>
        <p:nvSpPr>
          <p:cNvPr id="4" name="Slide Number Placeholder 3">
            <a:extLst>
              <a:ext uri="{FF2B5EF4-FFF2-40B4-BE49-F238E27FC236}">
                <a16:creationId xmlns:a16="http://schemas.microsoft.com/office/drawing/2014/main" id="{8FD54C06-3FFE-E578-CE4A-9B1B4653A300}"/>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95617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31AB-7050-EF20-7577-BFB1FE0B8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9CE044-B718-0EA0-194F-77A781871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FBB0F-5AC6-D137-A1E1-E44CE6A5017A}"/>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E8BEB349-02D4-592A-6625-6509DCFE3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D9EB8-ED84-11B9-989A-0CE62D8CE7EE}"/>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175248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6B4E-8423-C2A5-38DC-9F5B2E57FB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25CDD-039B-135F-BA00-3B555FE7C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2CCA9-76B0-856C-FEB6-BAE41CEA5221}"/>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939286D1-6A5F-306E-3CFA-B5573871D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9973B-E44E-C8B0-4C95-765A7633629D}"/>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235644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A2AD1-7BC4-42E0-F354-E1E3618F9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1A3732-4B35-CF22-3E55-8BD0989CD6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1A4FA-DBA8-928A-49BB-1B774E3DCF05}"/>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70D5F644-7F8E-9E23-15F0-E26C5E4CE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E3353-C877-2BF5-99B1-F9475E0F32B5}"/>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70179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FAF5-E580-31AA-9351-649F114FF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1E743-535D-AE78-C781-B365A90FB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9F612-F0DF-3140-1F8A-A7AC746679D6}"/>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3AEFFD7E-C996-B8CE-E826-CE5B7AA67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5BCA7-5B23-0D45-F679-D1DA722E0C6C}"/>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1234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AB6F-67DE-BFD4-4584-8EAC71B80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279551-EE05-3063-B657-D5862FF14B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CC7DA-F4AC-0A69-C9D6-AB2DF95FC565}"/>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648389BB-7FDD-D224-6887-AE52D8BAB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132C3-AD70-026A-33B2-B54468DBD35C}"/>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24322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0340-F813-2AF8-2F7D-59E166BD1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1632B-FF3C-D3C9-AF3C-49BDFA495D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51ED2-8E32-788E-B4C2-273258798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92797-EF72-6CED-2050-D59AC3F68684}"/>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6" name="Footer Placeholder 5">
            <a:extLst>
              <a:ext uri="{FF2B5EF4-FFF2-40B4-BE49-F238E27FC236}">
                <a16:creationId xmlns:a16="http://schemas.microsoft.com/office/drawing/2014/main" id="{A31AA642-D82F-8179-7B6E-77CFFD2CB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2261F-BF62-D879-781A-F73754EC62F4}"/>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105053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0BC0-EBFF-E2D9-9112-274411D3A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7E5626-390C-03A9-E61C-080D23DD5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E1D01-0EC3-6ABB-EC6A-BE4CDC6751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DD5E0-000A-4290-B5CB-DBAF3FB67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9713C-CC8C-C8C4-BD30-E92E38C4F6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B31B8-CD80-6EB1-2B03-F1A2C868499D}"/>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8" name="Footer Placeholder 7">
            <a:extLst>
              <a:ext uri="{FF2B5EF4-FFF2-40B4-BE49-F238E27FC236}">
                <a16:creationId xmlns:a16="http://schemas.microsoft.com/office/drawing/2014/main" id="{35A017AD-935C-3BD0-ED3E-7B0D05C73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88FF2D-B339-950B-BBF2-92355C573168}"/>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170139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91AA-3D53-1E4A-6CD2-172BAB1265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AB63C-CF07-A0E5-8B68-E508CF56FC70}"/>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4" name="Footer Placeholder 3">
            <a:extLst>
              <a:ext uri="{FF2B5EF4-FFF2-40B4-BE49-F238E27FC236}">
                <a16:creationId xmlns:a16="http://schemas.microsoft.com/office/drawing/2014/main" id="{B811683A-279B-99EA-65CD-9826A10D0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D7061-627F-073D-59D2-CE58CBB17A7E}"/>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265927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65E18-FC72-59E6-68A5-CDEED08E5FB1}"/>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3" name="Footer Placeholder 2">
            <a:extLst>
              <a:ext uri="{FF2B5EF4-FFF2-40B4-BE49-F238E27FC236}">
                <a16:creationId xmlns:a16="http://schemas.microsoft.com/office/drawing/2014/main" id="{60245B5E-380B-D468-CFA4-9CBFBE8A0B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E6BF5-6677-46D6-74B7-85B76302FD34}"/>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205613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7A5E-201E-36CA-6B25-2DAB3F062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BC1B8B-3579-1510-9FBF-229D3DF6B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BAB537-2FD6-9914-E89A-17E04E1FB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3BBB0-BF03-74DE-1E2C-62B79D67725B}"/>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6" name="Footer Placeholder 5">
            <a:extLst>
              <a:ext uri="{FF2B5EF4-FFF2-40B4-BE49-F238E27FC236}">
                <a16:creationId xmlns:a16="http://schemas.microsoft.com/office/drawing/2014/main" id="{E9608014-0329-0679-A931-10FAF69E7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DA995-5B6E-38AE-7AE3-99095D91123B}"/>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111906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B734-4DFE-744D-7E43-9F8370DE4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E34B5-5893-0313-1575-EFD90D11F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EE7559-1BE2-F3BA-234D-75E80C60C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386AC-E18B-28AF-B714-F354E0A61377}"/>
              </a:ext>
            </a:extLst>
          </p:cNvPr>
          <p:cNvSpPr>
            <a:spLocks noGrp="1"/>
          </p:cNvSpPr>
          <p:nvPr>
            <p:ph type="dt" sz="half" idx="10"/>
          </p:nvPr>
        </p:nvSpPr>
        <p:spPr/>
        <p:txBody>
          <a:bodyPr/>
          <a:lstStyle/>
          <a:p>
            <a:fld id="{7F226019-5D13-4DCE-BC03-8F0B932CCB09}" type="datetimeFigureOut">
              <a:rPr lang="en-US" smtClean="0"/>
              <a:t>8/13/2025</a:t>
            </a:fld>
            <a:endParaRPr lang="en-US"/>
          </a:p>
        </p:txBody>
      </p:sp>
      <p:sp>
        <p:nvSpPr>
          <p:cNvPr id="6" name="Footer Placeholder 5">
            <a:extLst>
              <a:ext uri="{FF2B5EF4-FFF2-40B4-BE49-F238E27FC236}">
                <a16:creationId xmlns:a16="http://schemas.microsoft.com/office/drawing/2014/main" id="{B7FCD2DC-6504-121A-3D8A-EC2034952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4FB60-27DA-E423-E857-40C86F5CA968}"/>
              </a:ext>
            </a:extLst>
          </p:cNvPr>
          <p:cNvSpPr>
            <a:spLocks noGrp="1"/>
          </p:cNvSpPr>
          <p:nvPr>
            <p:ph type="sldNum" sz="quarter" idx="12"/>
          </p:nvPr>
        </p:nvSpPr>
        <p:spPr/>
        <p:txBody>
          <a:bodyPr/>
          <a:lstStyle/>
          <a:p>
            <a:fld id="{412F6423-0B24-4997-8185-7545B489A775}" type="slidenum">
              <a:rPr lang="en-US" smtClean="0"/>
              <a:t>‹#›</a:t>
            </a:fld>
            <a:endParaRPr lang="en-US"/>
          </a:p>
        </p:txBody>
      </p:sp>
    </p:spTree>
    <p:extLst>
      <p:ext uri="{BB962C8B-B14F-4D97-AF65-F5344CB8AC3E}">
        <p14:creationId xmlns:p14="http://schemas.microsoft.com/office/powerpoint/2010/main" val="271167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D8E07-B70F-8B04-108A-058E98F72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EF6497-DC65-F510-3649-D29374672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449F8-2826-D1FA-A1C0-015241C68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226019-5D13-4DCE-BC03-8F0B932CCB09}" type="datetimeFigureOut">
              <a:rPr lang="en-US" smtClean="0"/>
              <a:t>8/13/2025</a:t>
            </a:fld>
            <a:endParaRPr lang="en-US"/>
          </a:p>
        </p:txBody>
      </p:sp>
      <p:sp>
        <p:nvSpPr>
          <p:cNvPr id="5" name="Footer Placeholder 4">
            <a:extLst>
              <a:ext uri="{FF2B5EF4-FFF2-40B4-BE49-F238E27FC236}">
                <a16:creationId xmlns:a16="http://schemas.microsoft.com/office/drawing/2014/main" id="{D9B6EE26-8582-E6CD-995B-ABC68E6C8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169CE0-2A42-8F23-FC98-439EEFA25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2F6423-0B24-4997-8185-7545B489A775}" type="slidenum">
              <a:rPr lang="en-US" smtClean="0"/>
              <a:t>‹#›</a:t>
            </a:fld>
            <a:endParaRPr lang="en-US"/>
          </a:p>
        </p:txBody>
      </p:sp>
    </p:spTree>
    <p:extLst>
      <p:ext uri="{BB962C8B-B14F-4D97-AF65-F5344CB8AC3E}">
        <p14:creationId xmlns:p14="http://schemas.microsoft.com/office/powerpoint/2010/main" val="205533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1xO0BXxBrG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8"/>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F7A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FDD8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980409" y="3279340"/>
            <a:ext cx="753762" cy="3743310"/>
          </a:xfrm>
          <a:prstGeom prst="snip2Same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786384" y="4889384"/>
            <a:ext cx="11442558" cy="523220"/>
          </a:xfrm>
          <a:prstGeom prst="rect">
            <a:avLst/>
          </a:prstGeom>
          <a:noFill/>
        </p:spPr>
        <p:txBody>
          <a:bodyPr wrap="square">
            <a:spAutoFit/>
          </a:bodyPr>
          <a:lstStyle/>
          <a:p>
            <a:pPr algn="r"/>
            <a:r>
              <a:rPr lang="en-US" sz="2800" b="1">
                <a:latin typeface="Bitter" pitchFamily="2" charset="0"/>
              </a:rPr>
              <a:t>2B: Mapping Crickets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9873-0550-8846-A28D-3772138B00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620867-6392-74D1-1EB3-9FE3F27920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B14B70-D168-626C-A159-7A49CF159E86}"/>
              </a:ext>
            </a:extLst>
          </p:cNvPr>
          <p:cNvSpPr txBox="1"/>
          <p:nvPr/>
        </p:nvSpPr>
        <p:spPr>
          <a:xfrm>
            <a:off x="11629143" y="6366393"/>
            <a:ext cx="477513"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B287F544-1CB9-AF93-A905-363DC7CAADF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3427A95E-3EA4-DB75-7225-56FB495E9D71}"/>
              </a:ext>
            </a:extLst>
          </p:cNvPr>
          <p:cNvSpPr txBox="1"/>
          <p:nvPr/>
        </p:nvSpPr>
        <p:spPr>
          <a:xfrm>
            <a:off x="5185954" y="1166842"/>
            <a:ext cx="6312560" cy="4524315"/>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arrows to show the direction sound travels from the person playing “cricket” in the center of the circle.</a:t>
            </a:r>
          </a:p>
        </p:txBody>
      </p:sp>
      <p:sp>
        <p:nvSpPr>
          <p:cNvPr id="6" name="Rectangle: Rounded Corners 5">
            <a:extLst>
              <a:ext uri="{FF2B5EF4-FFF2-40B4-BE49-F238E27FC236}">
                <a16:creationId xmlns:a16="http://schemas.microsoft.com/office/drawing/2014/main" id="{1EA66AD3-0742-DDAE-AD74-C922000D0CC2}"/>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16EB85-9828-433A-C739-C4145D1BD96A}"/>
              </a:ext>
            </a:extLst>
          </p:cNvPr>
          <p:cNvSpPr txBox="1"/>
          <p:nvPr/>
        </p:nvSpPr>
        <p:spPr>
          <a:xfrm>
            <a:off x="86166" y="6366393"/>
            <a:ext cx="511243"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Diagram&#10;&#10;AI-generated content may be incorrect.">
            <a:extLst>
              <a:ext uri="{FF2B5EF4-FFF2-40B4-BE49-F238E27FC236}">
                <a16:creationId xmlns:a16="http://schemas.microsoft.com/office/drawing/2014/main" id="{325E2092-60E3-3535-7F6B-0BE9246D9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5" y="91497"/>
            <a:ext cx="4669536" cy="6042930"/>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C335E5CA-6F31-A9CF-46DC-3EE3D4FA6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457" y="111584"/>
            <a:ext cx="950409" cy="1293930"/>
          </a:xfrm>
          <a:prstGeom prst="rect">
            <a:avLst/>
          </a:prstGeom>
        </p:spPr>
      </p:pic>
      <p:cxnSp>
        <p:nvCxnSpPr>
          <p:cNvPr id="10" name="Straight Arrow Connector 9">
            <a:extLst>
              <a:ext uri="{FF2B5EF4-FFF2-40B4-BE49-F238E27FC236}">
                <a16:creationId xmlns:a16="http://schemas.microsoft.com/office/drawing/2014/main" id="{D68B0D30-1674-DB19-13DA-071253F6892D}"/>
              </a:ext>
            </a:extLst>
          </p:cNvPr>
          <p:cNvCxnSpPr/>
          <p:nvPr/>
        </p:nvCxnSpPr>
        <p:spPr>
          <a:xfrm>
            <a:off x="5988055" y="5870380"/>
            <a:ext cx="4708358" cy="0"/>
          </a:xfrm>
          <a:prstGeom prst="straightConnector1">
            <a:avLst/>
          </a:prstGeom>
          <a:ln w="76200">
            <a:solidFill>
              <a:srgbClr val="E2712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49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63875-4DCB-6C22-8B49-573EEBEE85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19C89C-CAB6-26CC-6B0D-1DF3C6140B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B430A2E-7C25-FDF1-94F5-E9CA879E82E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647C9A4D-898A-1BC1-4AC4-949EBCF385D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B69405E4-4770-8117-17DA-3EB7C7E07866}"/>
              </a:ext>
            </a:extLst>
          </p:cNvPr>
          <p:cNvSpPr txBox="1"/>
          <p:nvPr/>
        </p:nvSpPr>
        <p:spPr>
          <a:xfrm>
            <a:off x="1536126" y="1884147"/>
            <a:ext cx="9119747" cy="2308324"/>
          </a:xfrm>
          <a:prstGeom prst="rect">
            <a:avLst/>
          </a:prstGeom>
          <a:noFill/>
        </p:spPr>
        <p:txBody>
          <a:bodyPr wrap="square">
            <a:spAutoFit/>
          </a:bodyPr>
          <a:lstStyle/>
          <a:p>
            <a:pPr algn="ctr"/>
            <a:r>
              <a:rPr lang="en-US" sz="4800">
                <a:latin typeface="Avenir Next LT Pro" panose="020B0504020202020204" pitchFamily="34" charset="0"/>
              </a:rPr>
              <a:t>In your group, tap the tuning fork onto the desk or table and then place into a cup of water.</a:t>
            </a:r>
          </a:p>
        </p:txBody>
      </p:sp>
      <p:sp>
        <p:nvSpPr>
          <p:cNvPr id="6" name="Rectangle: Rounded Corners 5">
            <a:extLst>
              <a:ext uri="{FF2B5EF4-FFF2-40B4-BE49-F238E27FC236}">
                <a16:creationId xmlns:a16="http://schemas.microsoft.com/office/drawing/2014/main" id="{5484C941-5DF9-063E-6E37-A49E9183C765}"/>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BA2D03-5F30-57EE-09E7-8357E5CE0F51}"/>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41614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50CBA-5346-352A-1585-2C21D33627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E162B5-F2E1-9E24-198C-AD0FFA19B5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51FF33D-3AA5-280A-87A6-B046729D8CA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80870120-786A-4388-403A-B0063F6CB4C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35F4EE52-BFD1-F6DA-74A2-54494BDE9212}"/>
              </a:ext>
            </a:extLst>
          </p:cNvPr>
          <p:cNvSpPr txBox="1"/>
          <p:nvPr/>
        </p:nvSpPr>
        <p:spPr>
          <a:xfrm>
            <a:off x="1151409" y="2255641"/>
            <a:ext cx="9889181" cy="1569660"/>
          </a:xfrm>
          <a:prstGeom prst="rect">
            <a:avLst/>
          </a:prstGeom>
          <a:noFill/>
        </p:spPr>
        <p:txBody>
          <a:bodyPr wrap="square">
            <a:spAutoFit/>
          </a:bodyPr>
          <a:lstStyle/>
          <a:p>
            <a:pPr algn="ctr"/>
            <a:r>
              <a:rPr lang="en-US" sz="4800">
                <a:latin typeface="Avenir Next LT Pro" panose="020B0504020202020204" pitchFamily="34" charset="0"/>
              </a:rPr>
              <a:t>What happens when the tuning fork touches the water?</a:t>
            </a:r>
          </a:p>
        </p:txBody>
      </p:sp>
      <p:sp>
        <p:nvSpPr>
          <p:cNvPr id="6" name="Rectangle: Rounded Corners 5">
            <a:extLst>
              <a:ext uri="{FF2B5EF4-FFF2-40B4-BE49-F238E27FC236}">
                <a16:creationId xmlns:a16="http://schemas.microsoft.com/office/drawing/2014/main" id="{46550F74-B0B3-01E6-9AF0-8B98F42EFA78}"/>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8AF064-636C-C67A-65C7-2D1F345888BF}"/>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207790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9E54-1002-6CE3-1E0B-308DE668A4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1F65FC-8386-8522-8CCC-23FADEB6F6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55FA5E-3A3D-CF46-C40A-F2808C9B752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68C583E3-B38B-FAA4-690C-94DB08AE65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F74B97CA-E92E-988F-C3F8-8C81D05E64A4}"/>
              </a:ext>
            </a:extLst>
          </p:cNvPr>
          <p:cNvSpPr txBox="1"/>
          <p:nvPr/>
        </p:nvSpPr>
        <p:spPr>
          <a:xfrm>
            <a:off x="301083" y="1594215"/>
            <a:ext cx="11557160" cy="3046988"/>
          </a:xfrm>
          <a:prstGeom prst="rect">
            <a:avLst/>
          </a:prstGeom>
          <a:noFill/>
        </p:spPr>
        <p:txBody>
          <a:bodyPr wrap="square" lIns="91440" tIns="45720" rIns="91440" bIns="45720" anchor="t">
            <a:spAutoFit/>
          </a:bodyPr>
          <a:lstStyle/>
          <a:p>
            <a:pPr algn="ctr"/>
            <a:r>
              <a:rPr lang="en-US" sz="4800">
                <a:latin typeface="Avenir Next LT Pro"/>
              </a:rPr>
              <a:t>Can you see the waves made in the water?</a:t>
            </a:r>
          </a:p>
          <a:p>
            <a:pPr algn="ctr"/>
            <a:endParaRPr lang="en-US" sz="4800">
              <a:latin typeface="Avenir Next LT Pro" panose="020B0504020202020204" pitchFamily="34" charset="0"/>
            </a:endParaRPr>
          </a:p>
          <a:p>
            <a:pPr algn="ctr"/>
            <a:r>
              <a:rPr lang="en-US" sz="4800">
                <a:latin typeface="Avenir Next LT Pro"/>
              </a:rPr>
              <a:t>What caused this to happen?</a:t>
            </a:r>
          </a:p>
        </p:txBody>
      </p:sp>
      <p:sp>
        <p:nvSpPr>
          <p:cNvPr id="6" name="Rectangle: Rounded Corners 5">
            <a:extLst>
              <a:ext uri="{FF2B5EF4-FFF2-40B4-BE49-F238E27FC236}">
                <a16:creationId xmlns:a16="http://schemas.microsoft.com/office/drawing/2014/main" id="{54F5ACC1-6408-70CD-9AE1-4907A91D4A4F}"/>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7F1E19-80EB-3280-CAD5-77DEA415623D}"/>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215382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B125-9821-477F-2492-07140F0F03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CB0436-A73C-83FC-C61A-549F65255E8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C027258-128D-F4D7-90C4-D185A19E410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1F069EF7-A08E-750C-FEEB-1541A99B2ED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02F1EBC4-90DD-66E9-2B25-8658DF34179C}"/>
              </a:ext>
            </a:extLst>
          </p:cNvPr>
          <p:cNvSpPr txBox="1"/>
          <p:nvPr/>
        </p:nvSpPr>
        <p:spPr>
          <a:xfrm>
            <a:off x="2443331" y="657595"/>
            <a:ext cx="7305336" cy="830997"/>
          </a:xfrm>
          <a:prstGeom prst="rect">
            <a:avLst/>
          </a:prstGeom>
          <a:noFill/>
        </p:spPr>
        <p:txBody>
          <a:bodyPr wrap="square">
            <a:spAutoFit/>
          </a:bodyPr>
          <a:lstStyle/>
          <a:p>
            <a:pPr algn="ctr"/>
            <a:r>
              <a:rPr lang="en-US" sz="4800">
                <a:latin typeface="Avenir Next LT Pro" panose="020B0504020202020204" pitchFamily="34" charset="0"/>
              </a:rPr>
              <a:t>What do you notice?</a:t>
            </a:r>
          </a:p>
        </p:txBody>
      </p:sp>
      <p:sp>
        <p:nvSpPr>
          <p:cNvPr id="6" name="Rectangle: Rounded Corners 5">
            <a:extLst>
              <a:ext uri="{FF2B5EF4-FFF2-40B4-BE49-F238E27FC236}">
                <a16:creationId xmlns:a16="http://schemas.microsoft.com/office/drawing/2014/main" id="{0AACC91D-2A07-A1B9-A1A7-88DCB6DBD274}"/>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CBBC97-6E31-B5B2-FD5B-A712F891DE8D}"/>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0" name="AutoShape 4" descr="Image preview">
            <a:extLst>
              <a:ext uri="{FF2B5EF4-FFF2-40B4-BE49-F238E27FC236}">
                <a16:creationId xmlns:a16="http://schemas.microsoft.com/office/drawing/2014/main" id="{B845296A-99C4-E256-C3C5-AC5EB5D8BF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Diagram&#10;&#10;AI-generated content may be incorrect.">
            <a:extLst>
              <a:ext uri="{FF2B5EF4-FFF2-40B4-BE49-F238E27FC236}">
                <a16:creationId xmlns:a16="http://schemas.microsoft.com/office/drawing/2014/main" id="{D0A6FCC5-FD1C-6BB0-237E-A21DA5950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285" y="2111470"/>
            <a:ext cx="7848229" cy="3497581"/>
          </a:xfrm>
          <a:prstGeom prst="rect">
            <a:avLst/>
          </a:prstGeom>
        </p:spPr>
      </p:pic>
    </p:spTree>
    <p:extLst>
      <p:ext uri="{BB962C8B-B14F-4D97-AF65-F5344CB8AC3E}">
        <p14:creationId xmlns:p14="http://schemas.microsoft.com/office/powerpoint/2010/main" val="26764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D3EE9-8B19-8723-6381-9F4A945807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37FC84-B792-86DE-193E-502BD84DC01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20B70D-6824-797D-34E4-1B2D74014B7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A0340B83-F29E-7B1A-5ECE-E9B4EF3A71A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4726C9E2-D0A7-52A5-5AA5-AC3A6E660E99}"/>
              </a:ext>
            </a:extLst>
          </p:cNvPr>
          <p:cNvSpPr txBox="1"/>
          <p:nvPr/>
        </p:nvSpPr>
        <p:spPr>
          <a:xfrm>
            <a:off x="1144153" y="2107821"/>
            <a:ext cx="9903694" cy="2308324"/>
          </a:xfrm>
          <a:prstGeom prst="rect">
            <a:avLst/>
          </a:prstGeom>
          <a:noFill/>
        </p:spPr>
        <p:txBody>
          <a:bodyPr wrap="square" lIns="91440" tIns="45720" rIns="91440" bIns="45720" anchor="t">
            <a:spAutoFit/>
          </a:bodyPr>
          <a:lstStyle/>
          <a:p>
            <a:pPr algn="ctr"/>
            <a:r>
              <a:rPr lang="en-US" sz="4800">
                <a:latin typeface="Avenir Next LT Pro"/>
              </a:rPr>
              <a:t>How does the slinky and the tuning fork help us know how sound travels to our ears?</a:t>
            </a:r>
          </a:p>
        </p:txBody>
      </p:sp>
      <p:sp>
        <p:nvSpPr>
          <p:cNvPr id="6" name="Rectangle: Rounded Corners 5">
            <a:extLst>
              <a:ext uri="{FF2B5EF4-FFF2-40B4-BE49-F238E27FC236}">
                <a16:creationId xmlns:a16="http://schemas.microsoft.com/office/drawing/2014/main" id="{89E2A265-A54E-0359-DCF5-0E606BCEF9E7}"/>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D472AE-FE9B-CFF1-B750-52219F173237}"/>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339478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19D44-F7A2-12FF-946C-CEC2C6B834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FB8339-4021-F593-104A-0EC59F16C40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E71ABF-2FD9-3AD8-1757-5A45F861297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6A9E6F40-2940-E26D-DEDE-8F3D7E0059C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6" name="Rectangle: Rounded Corners 5">
            <a:extLst>
              <a:ext uri="{FF2B5EF4-FFF2-40B4-BE49-F238E27FC236}">
                <a16:creationId xmlns:a16="http://schemas.microsoft.com/office/drawing/2014/main" id="{952F202A-DC62-18A5-2770-40EB2D3A93A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542B11-62C3-8916-AFB3-BC58EE2536D5}"/>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Calendar&#10;&#10;AI-generated content may be incorrect.">
            <a:extLst>
              <a:ext uri="{FF2B5EF4-FFF2-40B4-BE49-F238E27FC236}">
                <a16:creationId xmlns:a16="http://schemas.microsoft.com/office/drawing/2014/main" id="{95F2F67D-BAA4-A1EC-B74D-DFC753FF5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793" y="122275"/>
            <a:ext cx="4617192" cy="5975189"/>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7EC23D5A-10DB-B7C1-7FDB-AD51F130BDA5}"/>
              </a:ext>
            </a:extLst>
          </p:cNvPr>
          <p:cNvPicPr>
            <a:picLocks noChangeAspect="1"/>
          </p:cNvPicPr>
          <p:nvPr/>
        </p:nvPicPr>
        <p:blipFill>
          <a:blip r:embed="rId4">
            <a:extLst>
              <a:ext uri="{28A0092B-C50C-407E-A947-70E740481C1C}">
                <a14:useLocalDpi xmlns:a14="http://schemas.microsoft.com/office/drawing/2010/main" val="0"/>
              </a:ext>
            </a:extLst>
          </a:blip>
          <a:srcRect t="16301"/>
          <a:stretch/>
        </p:blipFill>
        <p:spPr>
          <a:xfrm>
            <a:off x="138015" y="91497"/>
            <a:ext cx="1194816" cy="1205896"/>
          </a:xfrm>
          <a:prstGeom prst="rect">
            <a:avLst/>
          </a:prstGeom>
        </p:spPr>
      </p:pic>
      <p:sp>
        <p:nvSpPr>
          <p:cNvPr id="11" name="TextBox 10">
            <a:extLst>
              <a:ext uri="{FF2B5EF4-FFF2-40B4-BE49-F238E27FC236}">
                <a16:creationId xmlns:a16="http://schemas.microsoft.com/office/drawing/2014/main" id="{0CA0B1B6-ADE6-FA3E-881A-066739F02EE1}"/>
              </a:ext>
            </a:extLst>
          </p:cNvPr>
          <p:cNvSpPr txBox="1"/>
          <p:nvPr/>
        </p:nvSpPr>
        <p:spPr>
          <a:xfrm>
            <a:off x="854584" y="278946"/>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Sounds All Around</a:t>
            </a:r>
            <a:endParaRPr lang="en-US" sz="4800"/>
          </a:p>
        </p:txBody>
      </p:sp>
      <p:sp>
        <p:nvSpPr>
          <p:cNvPr id="3" name="TextBox 2">
            <a:extLst>
              <a:ext uri="{FF2B5EF4-FFF2-40B4-BE49-F238E27FC236}">
                <a16:creationId xmlns:a16="http://schemas.microsoft.com/office/drawing/2014/main" id="{8C068C21-BA64-533E-1C4B-A1437504ABA6}"/>
              </a:ext>
            </a:extLst>
          </p:cNvPr>
          <p:cNvSpPr txBox="1"/>
          <p:nvPr/>
        </p:nvSpPr>
        <p:spPr>
          <a:xfrm>
            <a:off x="138015" y="1408778"/>
            <a:ext cx="6990197" cy="4524315"/>
          </a:xfrm>
          <a:prstGeom prst="rect">
            <a:avLst/>
          </a:prstGeom>
          <a:noFill/>
        </p:spPr>
        <p:txBody>
          <a:bodyPr wrap="square" lIns="91440" tIns="45720" rIns="91440" bIns="45720" anchor="t">
            <a:spAutoFit/>
          </a:bodyPr>
          <a:lstStyle/>
          <a:p>
            <a:r>
              <a:rPr lang="en-US" sz="3200">
                <a:latin typeface="Avenir Next LT Pro"/>
              </a:rPr>
              <a:t>Sounds are soft.</a:t>
            </a:r>
          </a:p>
          <a:p>
            <a:r>
              <a:rPr lang="en-US" sz="3200">
                <a:latin typeface="Avenir Next LT Pro"/>
              </a:rPr>
              <a:t>Some sounds are loud.</a:t>
            </a:r>
          </a:p>
          <a:p>
            <a:r>
              <a:rPr lang="en-US" sz="3200">
                <a:latin typeface="Avenir Next LT Pro"/>
              </a:rPr>
              <a:t>Some sounds are sharp.</a:t>
            </a:r>
          </a:p>
          <a:p>
            <a:r>
              <a:rPr lang="en-US" sz="3200">
                <a:latin typeface="Avenir Next LT Pro"/>
              </a:rPr>
              <a:t>Some are soft like feathers falling down.</a:t>
            </a:r>
          </a:p>
          <a:p>
            <a:r>
              <a:rPr lang="en-US" sz="3200">
                <a:latin typeface="Avenir Next LT Pro"/>
              </a:rPr>
              <a:t>A sound seems much louder when our eats are near.</a:t>
            </a:r>
          </a:p>
          <a:p>
            <a:r>
              <a:rPr lang="en-US" sz="3200">
                <a:latin typeface="Avenir Next LT Pro"/>
              </a:rPr>
              <a:t>When far away,</a:t>
            </a:r>
          </a:p>
          <a:p>
            <a:r>
              <a:rPr lang="en-US" sz="3200">
                <a:latin typeface="Avenir Next LT Pro"/>
              </a:rPr>
              <a:t>Sounds are hard to hear.</a:t>
            </a:r>
          </a:p>
        </p:txBody>
      </p:sp>
    </p:spTree>
    <p:extLst>
      <p:ext uri="{BB962C8B-B14F-4D97-AF65-F5344CB8AC3E}">
        <p14:creationId xmlns:p14="http://schemas.microsoft.com/office/powerpoint/2010/main" val="92038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B4D7-D547-026F-A9D2-68233F30AD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03DFCB-8A50-64D6-EE15-E2DDB54DEAB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FB6A78-9AB3-C1FF-8F46-95952DAAB69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A468052C-A72C-BBB2-BAE8-8D6FE277C78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12" name="TextBox 11">
            <a:extLst>
              <a:ext uri="{FF2B5EF4-FFF2-40B4-BE49-F238E27FC236}">
                <a16:creationId xmlns:a16="http://schemas.microsoft.com/office/drawing/2014/main" id="{9D783E68-B339-C8D6-615B-32304320602A}"/>
              </a:ext>
            </a:extLst>
          </p:cNvPr>
          <p:cNvSpPr txBox="1"/>
          <p:nvPr/>
        </p:nvSpPr>
        <p:spPr>
          <a:xfrm>
            <a:off x="644708" y="1728679"/>
            <a:ext cx="10902584" cy="3046988"/>
          </a:xfrm>
          <a:prstGeom prst="rect">
            <a:avLst/>
          </a:prstGeom>
          <a:noFill/>
        </p:spPr>
        <p:txBody>
          <a:bodyPr wrap="square">
            <a:spAutoFit/>
          </a:bodyPr>
          <a:lstStyle/>
          <a:p>
            <a:pPr algn="ctr"/>
            <a:r>
              <a:rPr lang="en-US" sz="4800">
                <a:latin typeface="Avenir Next LT Pro" panose="020B0504020202020204" pitchFamily="34" charset="0"/>
              </a:rPr>
              <a:t>Practice tapping the tuning fork against the desk, turning the tuning fork over, and touching the handle to your chin.</a:t>
            </a:r>
          </a:p>
        </p:txBody>
      </p:sp>
      <p:sp>
        <p:nvSpPr>
          <p:cNvPr id="6" name="Rectangle: Rounded Corners 5">
            <a:extLst>
              <a:ext uri="{FF2B5EF4-FFF2-40B4-BE49-F238E27FC236}">
                <a16:creationId xmlns:a16="http://schemas.microsoft.com/office/drawing/2014/main" id="{EB3D2A32-1698-01A1-5F8C-F3620D10ABC9}"/>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8209CE-D2E7-031F-31FB-6A89FA6D229B}"/>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215885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0211-2FCF-1AB0-5405-D64666AE3F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B7E533-C0BD-D988-3F7F-F80E59FB2FF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E05443E-6225-A39D-0BFF-D1D771E974C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37E79D4C-8CFA-B471-C846-B7E44C63F8C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6" name="Rectangle: Rounded Corners 5">
            <a:extLst>
              <a:ext uri="{FF2B5EF4-FFF2-40B4-BE49-F238E27FC236}">
                <a16:creationId xmlns:a16="http://schemas.microsoft.com/office/drawing/2014/main" id="{6A433235-6776-6557-B0CB-3ADD6ADD9785}"/>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48880D-C0C6-0DE1-5AB8-4BEE45DD61FE}"/>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2" name="TextBox 11">
            <a:extLst>
              <a:ext uri="{FF2B5EF4-FFF2-40B4-BE49-F238E27FC236}">
                <a16:creationId xmlns:a16="http://schemas.microsoft.com/office/drawing/2014/main" id="{0E5C87C4-FD38-2059-0340-139474F50C3D}"/>
              </a:ext>
            </a:extLst>
          </p:cNvPr>
          <p:cNvSpPr txBox="1"/>
          <p:nvPr/>
        </p:nvSpPr>
        <p:spPr>
          <a:xfrm>
            <a:off x="3582614" y="2310976"/>
            <a:ext cx="7305336" cy="1569660"/>
          </a:xfrm>
          <a:prstGeom prst="rect">
            <a:avLst/>
          </a:prstGeom>
          <a:noFill/>
        </p:spPr>
        <p:txBody>
          <a:bodyPr wrap="square">
            <a:spAutoFit/>
          </a:bodyPr>
          <a:lstStyle/>
          <a:p>
            <a:pPr algn="ctr"/>
            <a:r>
              <a:rPr lang="en-US" sz="4800">
                <a:latin typeface="Avenir Next LT Pro" panose="020B0504020202020204" pitchFamily="34" charset="0"/>
              </a:rPr>
              <a:t>Can you hear the note from the tuning fork?</a:t>
            </a:r>
          </a:p>
        </p:txBody>
      </p:sp>
      <p:pic>
        <p:nvPicPr>
          <p:cNvPr id="7" name="Graphic 6" descr="Music notes with solid fill">
            <a:extLst>
              <a:ext uri="{FF2B5EF4-FFF2-40B4-BE49-F238E27FC236}">
                <a16:creationId xmlns:a16="http://schemas.microsoft.com/office/drawing/2014/main" id="{50EB3C6A-A677-FECB-8C64-07CA2A901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4049" y="1956523"/>
            <a:ext cx="2278565" cy="2278565"/>
          </a:xfrm>
          <a:prstGeom prst="rect">
            <a:avLst/>
          </a:prstGeom>
        </p:spPr>
      </p:pic>
    </p:spTree>
    <p:extLst>
      <p:ext uri="{BB962C8B-B14F-4D97-AF65-F5344CB8AC3E}">
        <p14:creationId xmlns:p14="http://schemas.microsoft.com/office/powerpoint/2010/main" val="212366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6A2F-BF90-D1A3-FAFA-0125DD3F81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50393E-FC13-3F2D-1A3B-B5EE03CD405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4E56355-5E15-A68D-FE2D-2E3590087C4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130E471-EA89-643D-2871-B7D831CDC8C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Explain</a:t>
            </a:r>
          </a:p>
        </p:txBody>
      </p:sp>
      <p:sp>
        <p:nvSpPr>
          <p:cNvPr id="6" name="Rectangle: Rounded Corners 5">
            <a:extLst>
              <a:ext uri="{FF2B5EF4-FFF2-40B4-BE49-F238E27FC236}">
                <a16:creationId xmlns:a16="http://schemas.microsoft.com/office/drawing/2014/main" id="{81480ADE-0953-E464-B023-D7EF77AB3AB1}"/>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310110-E344-3DF9-197E-6A1C7FFF92CF}"/>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2" name="TextBox 11">
            <a:extLst>
              <a:ext uri="{FF2B5EF4-FFF2-40B4-BE49-F238E27FC236}">
                <a16:creationId xmlns:a16="http://schemas.microsoft.com/office/drawing/2014/main" id="{96F17BD0-4B50-801B-3349-EE6BE775E785}"/>
              </a:ext>
            </a:extLst>
          </p:cNvPr>
          <p:cNvSpPr txBox="1"/>
          <p:nvPr/>
        </p:nvSpPr>
        <p:spPr>
          <a:xfrm>
            <a:off x="750275" y="355655"/>
            <a:ext cx="11100958" cy="4524315"/>
          </a:xfrm>
          <a:prstGeom prst="rect">
            <a:avLst/>
          </a:prstGeom>
          <a:noFill/>
        </p:spPr>
        <p:txBody>
          <a:bodyPr wrap="square" lIns="91440" tIns="45720" rIns="91440" bIns="45720" anchor="t">
            <a:spAutoFit/>
          </a:bodyPr>
          <a:lstStyle/>
          <a:p>
            <a:pPr algn="ctr"/>
            <a:r>
              <a:rPr lang="en-US" sz="4800" b="1">
                <a:latin typeface="Avenir Next LT Pro"/>
              </a:rPr>
              <a:t>Did you know this is how snakes "hear"?</a:t>
            </a:r>
            <a:endParaRPr lang="en-US">
              <a:latin typeface="Aptos" panose="02110004020202020204"/>
            </a:endParaRPr>
          </a:p>
          <a:p>
            <a:pPr algn="ctr"/>
            <a:endParaRPr lang="en-US" sz="4800">
              <a:latin typeface="Avenir Next LT Pro"/>
            </a:endParaRPr>
          </a:p>
          <a:p>
            <a:pPr algn="ctr"/>
            <a:r>
              <a:rPr lang="en-US" sz="4800">
                <a:latin typeface="Avenir Next LT Pro"/>
              </a:rPr>
              <a:t>Watch this cool video describing how snakes hear, even though they do not have ears! </a:t>
            </a:r>
            <a:endParaRPr lang="en-US" sz="4800">
              <a:ea typeface="+mn-lt"/>
              <a:cs typeface="+mn-lt"/>
            </a:endParaRPr>
          </a:p>
        </p:txBody>
      </p:sp>
      <p:grpSp>
        <p:nvGrpSpPr>
          <p:cNvPr id="11" name="Group 10">
            <a:extLst>
              <a:ext uri="{FF2B5EF4-FFF2-40B4-BE49-F238E27FC236}">
                <a16:creationId xmlns:a16="http://schemas.microsoft.com/office/drawing/2014/main" id="{4507C85A-B371-BA82-6F6B-E667D746A611}"/>
              </a:ext>
            </a:extLst>
          </p:cNvPr>
          <p:cNvGrpSpPr/>
          <p:nvPr/>
        </p:nvGrpSpPr>
        <p:grpSpPr>
          <a:xfrm>
            <a:off x="3695767" y="5186617"/>
            <a:ext cx="5209973" cy="461665"/>
            <a:chOff x="4178726" y="5186617"/>
            <a:chExt cx="5209973" cy="461665"/>
          </a:xfrm>
        </p:grpSpPr>
        <p:sp>
          <p:nvSpPr>
            <p:cNvPr id="7" name="TextBox 6">
              <a:extLst>
                <a:ext uri="{FF2B5EF4-FFF2-40B4-BE49-F238E27FC236}">
                  <a16:creationId xmlns:a16="http://schemas.microsoft.com/office/drawing/2014/main" id="{C3D69C79-454B-BB14-D288-5CA5365A1F53}"/>
                </a:ext>
              </a:extLst>
            </p:cNvPr>
            <p:cNvSpPr txBox="1"/>
            <p:nvPr/>
          </p:nvSpPr>
          <p:spPr>
            <a:xfrm>
              <a:off x="5083935" y="5186617"/>
              <a:ext cx="4304764" cy="461665"/>
            </a:xfrm>
            <a:prstGeom prst="rect">
              <a:avLst/>
            </a:prstGeom>
            <a:noFill/>
          </p:spPr>
          <p:txBody>
            <a:bodyPr wrap="square">
              <a:spAutoFit/>
            </a:bodyPr>
            <a:lstStyle/>
            <a:p>
              <a:r>
                <a:rPr lang="en-US" sz="2400">
                  <a:ea typeface="+mn-lt"/>
                  <a:cs typeface="+mn-lt"/>
                  <a:hlinkClick r:id="rId3"/>
                </a:rPr>
                <a:t>https://youtu.be/1xO0BXxBrGs</a:t>
              </a:r>
              <a:endParaRPr lang="en-US" sz="2400"/>
            </a:p>
          </p:txBody>
        </p:sp>
        <p:sp>
          <p:nvSpPr>
            <p:cNvPr id="10" name="TextBox 9">
              <a:extLst>
                <a:ext uri="{FF2B5EF4-FFF2-40B4-BE49-F238E27FC236}">
                  <a16:creationId xmlns:a16="http://schemas.microsoft.com/office/drawing/2014/main" id="{26DB26BE-6B09-DB55-F0E2-9C90FAC3A2B5}"/>
                </a:ext>
              </a:extLst>
            </p:cNvPr>
            <p:cNvSpPr txBox="1"/>
            <p:nvPr/>
          </p:nvSpPr>
          <p:spPr>
            <a:xfrm>
              <a:off x="4178726" y="5186617"/>
              <a:ext cx="943377" cy="461665"/>
            </a:xfrm>
            <a:prstGeom prst="rect">
              <a:avLst/>
            </a:prstGeom>
            <a:noFill/>
          </p:spPr>
          <p:txBody>
            <a:bodyPr wrap="square">
              <a:spAutoFit/>
            </a:bodyPr>
            <a:lstStyle/>
            <a:p>
              <a:r>
                <a:rPr lang="en-US" sz="2400" b="1">
                  <a:latin typeface="Avenir Next LT Pro"/>
                </a:rPr>
                <a:t>Link:</a:t>
              </a:r>
              <a:endParaRPr lang="en-US" sz="2400" b="1"/>
            </a:p>
          </p:txBody>
        </p:sp>
      </p:grpSp>
    </p:spTree>
    <p:extLst>
      <p:ext uri="{BB962C8B-B14F-4D97-AF65-F5344CB8AC3E}">
        <p14:creationId xmlns:p14="http://schemas.microsoft.com/office/powerpoint/2010/main" val="1121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515325" y="1485837"/>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196241" y="2981720"/>
            <a:ext cx="7296911" cy="1754326"/>
          </a:xfrm>
          <a:prstGeom prst="rect">
            <a:avLst/>
          </a:prstGeom>
          <a:noFill/>
        </p:spPr>
        <p:txBody>
          <a:bodyPr wrap="square">
            <a:spAutoFit/>
          </a:bodyPr>
          <a:lstStyle/>
          <a:p>
            <a:pPr algn="ctr"/>
            <a:r>
              <a:rPr lang="en-US" sz="5400">
                <a:latin typeface="Avenir Next LT Pro" panose="020B0504020202020204" pitchFamily="34" charset="0"/>
              </a:rPr>
              <a:t>How does sound travel?</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96133" y="6366393"/>
            <a:ext cx="578480"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1026" name="Picture 2" descr="Dickcissel&amp;#95;0280">
            <a:extLst>
              <a:ext uri="{FF2B5EF4-FFF2-40B4-BE49-F238E27FC236}">
                <a16:creationId xmlns:a16="http://schemas.microsoft.com/office/drawing/2014/main" id="{65F9A2C1-D3FB-FE84-8E8A-B1D950591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63"/>
          <a:stretch/>
        </p:blipFill>
        <p:spPr bwMode="auto">
          <a:xfrm>
            <a:off x="7689393" y="0"/>
            <a:ext cx="450260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5124D-9272-EC73-8CFC-ABAFF67F72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F8EF56-6D85-5797-5119-EB31165B0E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4FBA79C-804B-3AA7-1F2D-4F2E25C2818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A06E61E-1EFC-1CFE-114A-6C9F08EDF13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12" name="TextBox 11">
            <a:extLst>
              <a:ext uri="{FF2B5EF4-FFF2-40B4-BE49-F238E27FC236}">
                <a16:creationId xmlns:a16="http://schemas.microsoft.com/office/drawing/2014/main" id="{4689900F-B3C0-609A-58C7-A22B59EC7833}"/>
              </a:ext>
            </a:extLst>
          </p:cNvPr>
          <p:cNvSpPr txBox="1"/>
          <p:nvPr/>
        </p:nvSpPr>
        <p:spPr>
          <a:xfrm>
            <a:off x="597409" y="1592470"/>
            <a:ext cx="4760386" cy="3046988"/>
          </a:xfrm>
          <a:prstGeom prst="rect">
            <a:avLst/>
          </a:prstGeom>
          <a:noFill/>
        </p:spPr>
        <p:txBody>
          <a:bodyPr wrap="square">
            <a:spAutoFit/>
          </a:bodyPr>
          <a:lstStyle/>
          <a:p>
            <a:pPr algn="ctr"/>
            <a:r>
              <a:rPr lang="en-US" sz="4800">
                <a:latin typeface="Avenir Next LT Pro" panose="020B0504020202020204" pitchFamily="34" charset="0"/>
              </a:rPr>
              <a:t>Have you heard something really loud or really quiet?</a:t>
            </a:r>
          </a:p>
        </p:txBody>
      </p:sp>
      <p:sp>
        <p:nvSpPr>
          <p:cNvPr id="6" name="Rectangle: Rounded Corners 5">
            <a:extLst>
              <a:ext uri="{FF2B5EF4-FFF2-40B4-BE49-F238E27FC236}">
                <a16:creationId xmlns:a16="http://schemas.microsoft.com/office/drawing/2014/main" id="{F4BECF44-1A78-D39C-DBA1-ADF9E0EE8965}"/>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2F06B6-F9F0-67D7-FA1D-5CD5A645C5AE}"/>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Person holding green megaphone">
            <a:extLst>
              <a:ext uri="{FF2B5EF4-FFF2-40B4-BE49-F238E27FC236}">
                <a16:creationId xmlns:a16="http://schemas.microsoft.com/office/drawing/2014/main" id="{BE3A4E73-BA8E-C0CC-FA93-1829FCBEEFFC}"/>
              </a:ext>
            </a:extLst>
          </p:cNvPr>
          <p:cNvPicPr>
            <a:picLocks noChangeAspect="1"/>
          </p:cNvPicPr>
          <p:nvPr/>
        </p:nvPicPr>
        <p:blipFill>
          <a:blip r:embed="rId3">
            <a:extLst>
              <a:ext uri="{28A0092B-C50C-407E-A947-70E740481C1C}">
                <a14:useLocalDpi xmlns:a14="http://schemas.microsoft.com/office/drawing/2010/main" val="0"/>
              </a:ext>
            </a:extLst>
          </a:blip>
          <a:srcRect l="15183" r="15859"/>
          <a:stretch>
            <a:fillRect/>
          </a:stretch>
        </p:blipFill>
        <p:spPr>
          <a:xfrm>
            <a:off x="5745862" y="0"/>
            <a:ext cx="6446138" cy="6231928"/>
          </a:xfrm>
          <a:prstGeom prst="rect">
            <a:avLst/>
          </a:prstGeom>
          <a:effectLst>
            <a:softEdge rad="635000"/>
          </a:effectLst>
        </p:spPr>
      </p:pic>
    </p:spTree>
    <p:extLst>
      <p:ext uri="{BB962C8B-B14F-4D97-AF65-F5344CB8AC3E}">
        <p14:creationId xmlns:p14="http://schemas.microsoft.com/office/powerpoint/2010/main" val="279376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FDAFC-39F9-5206-AF92-624A5652427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685BB4-68FC-2A13-21AC-F802384D38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9DDA9F-B9C2-065E-B673-5A0D3C3CC54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C4F6B11-6CE8-27BF-2184-20EECBDB660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12" name="TextBox 11">
            <a:extLst>
              <a:ext uri="{FF2B5EF4-FFF2-40B4-BE49-F238E27FC236}">
                <a16:creationId xmlns:a16="http://schemas.microsoft.com/office/drawing/2014/main" id="{06331F46-4EE5-3368-AD5C-4138A1EF4988}"/>
              </a:ext>
            </a:extLst>
          </p:cNvPr>
          <p:cNvSpPr txBox="1"/>
          <p:nvPr/>
        </p:nvSpPr>
        <p:spPr>
          <a:xfrm>
            <a:off x="1422933" y="1728679"/>
            <a:ext cx="9346133" cy="3046988"/>
          </a:xfrm>
          <a:prstGeom prst="rect">
            <a:avLst/>
          </a:prstGeom>
          <a:noFill/>
        </p:spPr>
        <p:txBody>
          <a:bodyPr wrap="square">
            <a:spAutoFit/>
          </a:bodyPr>
          <a:lstStyle/>
          <a:p>
            <a:pPr algn="ctr"/>
            <a:r>
              <a:rPr lang="en-US" sz="4800" b="1">
                <a:latin typeface="Avenir Next LT Pro" panose="020B0504020202020204" pitchFamily="34" charset="0"/>
              </a:rPr>
              <a:t>Go outside: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Is the sound louder or softer now?</a:t>
            </a:r>
          </a:p>
        </p:txBody>
      </p:sp>
      <p:sp>
        <p:nvSpPr>
          <p:cNvPr id="6" name="Rectangle: Rounded Corners 5">
            <a:extLst>
              <a:ext uri="{FF2B5EF4-FFF2-40B4-BE49-F238E27FC236}">
                <a16:creationId xmlns:a16="http://schemas.microsoft.com/office/drawing/2014/main" id="{A4E54011-2AFB-B50B-9177-6FD83D90A4C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A96FDB-1A96-10D1-99E7-E1770E3A46A4}"/>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416039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C861-A1E0-AD0F-E9DB-A0BE8945C2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733725-DA7A-60B9-2900-6492FB0685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EB1ADC-6D2A-34D0-8911-CA292C2FA9A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endParaRPr>
          </a:p>
        </p:txBody>
      </p:sp>
      <p:sp>
        <p:nvSpPr>
          <p:cNvPr id="5" name="TextBox 4">
            <a:extLst>
              <a:ext uri="{FF2B5EF4-FFF2-40B4-BE49-F238E27FC236}">
                <a16:creationId xmlns:a16="http://schemas.microsoft.com/office/drawing/2014/main" id="{AC260A9B-63EC-1E69-3F1D-602B6B3B164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6" name="Rectangle: Rounded Corners 5">
            <a:extLst>
              <a:ext uri="{FF2B5EF4-FFF2-40B4-BE49-F238E27FC236}">
                <a16:creationId xmlns:a16="http://schemas.microsoft.com/office/drawing/2014/main" id="{77D43E92-7D3E-BBB8-FA6A-8BC614474EF3}"/>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8DAEB9-CF4A-5D40-ECA2-DC0046B7A009}"/>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2" name="TextBox 11">
            <a:extLst>
              <a:ext uri="{FF2B5EF4-FFF2-40B4-BE49-F238E27FC236}">
                <a16:creationId xmlns:a16="http://schemas.microsoft.com/office/drawing/2014/main" id="{A92ED004-2C3E-AAD3-843F-2FE25F5C15DB}"/>
              </a:ext>
            </a:extLst>
          </p:cNvPr>
          <p:cNvSpPr txBox="1"/>
          <p:nvPr/>
        </p:nvSpPr>
        <p:spPr>
          <a:xfrm>
            <a:off x="705835" y="1955093"/>
            <a:ext cx="7305336" cy="2308324"/>
          </a:xfrm>
          <a:prstGeom prst="rect">
            <a:avLst/>
          </a:prstGeom>
          <a:noFill/>
        </p:spPr>
        <p:txBody>
          <a:bodyPr wrap="square">
            <a:spAutoFit/>
          </a:bodyPr>
          <a:lstStyle/>
          <a:p>
            <a:pPr algn="ctr"/>
            <a:r>
              <a:rPr lang="en-US" sz="4800" b="1">
                <a:latin typeface="Avenir Next LT Pro" panose="020B0504020202020204" pitchFamily="34" charset="0"/>
              </a:rPr>
              <a:t>Raise your hand </a:t>
            </a:r>
            <a:r>
              <a:rPr lang="en-US" sz="4800">
                <a:latin typeface="Avenir Next LT Pro" panose="020B0504020202020204" pitchFamily="34" charset="0"/>
              </a:rPr>
              <a:t>if you hear the sound while walking.</a:t>
            </a:r>
          </a:p>
        </p:txBody>
      </p:sp>
      <p:pic>
        <p:nvPicPr>
          <p:cNvPr id="7" name="Graphic 6" descr="Man waving with hand">
            <a:extLst>
              <a:ext uri="{FF2B5EF4-FFF2-40B4-BE49-F238E27FC236}">
                <a16:creationId xmlns:a16="http://schemas.microsoft.com/office/drawing/2014/main" id="{91CC0A60-A140-AE47-FAFB-25E2D9137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1171" y="1854446"/>
            <a:ext cx="2825789" cy="2509617"/>
          </a:xfrm>
          <a:prstGeom prst="rect">
            <a:avLst/>
          </a:prstGeom>
        </p:spPr>
      </p:pic>
    </p:spTree>
    <p:extLst>
      <p:ext uri="{BB962C8B-B14F-4D97-AF65-F5344CB8AC3E}">
        <p14:creationId xmlns:p14="http://schemas.microsoft.com/office/powerpoint/2010/main" val="411121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AB3EA-9FA5-DEC5-939D-730BB41456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F2AF52-60AA-CAC3-3B91-7A35434A541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BC93D54-A772-5D47-C16B-FE64866BEFAE}"/>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BE8BFA7-BD97-0E5F-09B2-653A671D71A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12" name="TextBox 11">
            <a:extLst>
              <a:ext uri="{FF2B5EF4-FFF2-40B4-BE49-F238E27FC236}">
                <a16:creationId xmlns:a16="http://schemas.microsoft.com/office/drawing/2014/main" id="{FA7A2158-F3B2-562C-6697-59307443AFFE}"/>
              </a:ext>
            </a:extLst>
          </p:cNvPr>
          <p:cNvSpPr txBox="1"/>
          <p:nvPr/>
        </p:nvSpPr>
        <p:spPr>
          <a:xfrm>
            <a:off x="410662" y="1391208"/>
            <a:ext cx="11370676" cy="3785652"/>
          </a:xfrm>
          <a:prstGeom prst="rect">
            <a:avLst/>
          </a:prstGeom>
          <a:noFill/>
        </p:spPr>
        <p:txBody>
          <a:bodyPr wrap="square" lIns="91440" tIns="45720" rIns="91440" bIns="45720" anchor="t">
            <a:spAutoFit/>
          </a:bodyPr>
          <a:lstStyle/>
          <a:p>
            <a:pPr algn="ctr"/>
            <a:r>
              <a:rPr lang="en-US" sz="4800">
                <a:latin typeface="Avenir Next LT Pro"/>
              </a:rPr>
              <a:t>Is the sound </a:t>
            </a:r>
            <a:r>
              <a:rPr lang="en-US" sz="4800" b="1">
                <a:latin typeface="Avenir Next LT Pro"/>
              </a:rPr>
              <a:t>softer</a:t>
            </a:r>
            <a:r>
              <a:rPr lang="en-US" sz="4800">
                <a:latin typeface="Avenir Next LT Pro"/>
              </a:rPr>
              <a:t> or </a:t>
            </a:r>
            <a:r>
              <a:rPr lang="en-US" sz="4800" b="1">
                <a:latin typeface="Avenir Next LT Pro"/>
              </a:rPr>
              <a:t>louder </a:t>
            </a:r>
            <a:r>
              <a:rPr lang="en-US" sz="4800">
                <a:latin typeface="Avenir Next LT Pro"/>
              </a:rPr>
              <a:t>when you are closer to the class cricket? </a:t>
            </a:r>
          </a:p>
          <a:p>
            <a:pPr algn="ctr"/>
            <a:endParaRPr lang="en-US" sz="4800">
              <a:latin typeface="Avenir Next LT Pro" panose="020B0504020202020204" pitchFamily="34" charset="0"/>
            </a:endParaRPr>
          </a:p>
          <a:p>
            <a:pPr algn="ctr"/>
            <a:r>
              <a:rPr lang="en-US" sz="4800">
                <a:latin typeface="Avenir Next LT Pro"/>
              </a:rPr>
              <a:t>What about further from the class cricket?</a:t>
            </a:r>
          </a:p>
        </p:txBody>
      </p:sp>
      <p:sp>
        <p:nvSpPr>
          <p:cNvPr id="6" name="Rectangle: Rounded Corners 5">
            <a:extLst>
              <a:ext uri="{FF2B5EF4-FFF2-40B4-BE49-F238E27FC236}">
                <a16:creationId xmlns:a16="http://schemas.microsoft.com/office/drawing/2014/main" id="{57A25D56-E244-120E-8BC1-1816253F472B}"/>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ED7995-D977-B78D-F0BA-B2C24F1AE3B4}"/>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257065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3E795-43B5-D6BD-8340-2E999244CC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52D206-DA93-6BF8-A729-FD54C704C7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9EFB2E7-070D-AED4-E180-13582AF4AAA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B3F5947-A976-9D4F-F1EE-9756A65888F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12" name="TextBox 11">
            <a:extLst>
              <a:ext uri="{FF2B5EF4-FFF2-40B4-BE49-F238E27FC236}">
                <a16:creationId xmlns:a16="http://schemas.microsoft.com/office/drawing/2014/main" id="{8B63B2F4-560C-0551-DB3F-C67CD011D646}"/>
              </a:ext>
            </a:extLst>
          </p:cNvPr>
          <p:cNvSpPr txBox="1"/>
          <p:nvPr/>
        </p:nvSpPr>
        <p:spPr>
          <a:xfrm>
            <a:off x="1667715" y="1962368"/>
            <a:ext cx="8856570" cy="2308324"/>
          </a:xfrm>
          <a:prstGeom prst="rect">
            <a:avLst/>
          </a:prstGeom>
          <a:noFill/>
        </p:spPr>
        <p:txBody>
          <a:bodyPr wrap="square">
            <a:spAutoFit/>
          </a:bodyPr>
          <a:lstStyle/>
          <a:p>
            <a:pPr algn="ctr"/>
            <a:r>
              <a:rPr lang="en-US" sz="4800">
                <a:latin typeface="Avenir Next LT Pro" panose="020B0504020202020204" pitchFamily="34" charset="0"/>
              </a:rPr>
              <a:t>Would you hear the cricket on the other side of the building? Why or why not?</a:t>
            </a:r>
          </a:p>
        </p:txBody>
      </p:sp>
      <p:sp>
        <p:nvSpPr>
          <p:cNvPr id="6" name="Rectangle: Rounded Corners 5">
            <a:extLst>
              <a:ext uri="{FF2B5EF4-FFF2-40B4-BE49-F238E27FC236}">
                <a16:creationId xmlns:a16="http://schemas.microsoft.com/office/drawing/2014/main" id="{00463D78-F789-7B98-CA67-DEA1496D908C}"/>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BBA74A-CA5C-91FD-E785-D0C3E416104F}"/>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418384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DE8A1-E85F-9100-7D36-171BE7328E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22BEBB-DBB0-B729-3080-7296BFD53A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DBDC53-88D9-0297-ACED-70440E12A78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endParaRPr>
          </a:p>
        </p:txBody>
      </p:sp>
      <p:sp>
        <p:nvSpPr>
          <p:cNvPr id="5" name="TextBox 4">
            <a:extLst>
              <a:ext uri="{FF2B5EF4-FFF2-40B4-BE49-F238E27FC236}">
                <a16:creationId xmlns:a16="http://schemas.microsoft.com/office/drawing/2014/main" id="{79CFAEF8-FE8E-CAB8-D6DE-E47805FB794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Elaborate</a:t>
            </a:r>
          </a:p>
        </p:txBody>
      </p:sp>
      <p:sp>
        <p:nvSpPr>
          <p:cNvPr id="12" name="TextBox 11">
            <a:extLst>
              <a:ext uri="{FF2B5EF4-FFF2-40B4-BE49-F238E27FC236}">
                <a16:creationId xmlns:a16="http://schemas.microsoft.com/office/drawing/2014/main" id="{28A0B08B-D77C-5052-1FA9-BE4BEB9A1C09}"/>
              </a:ext>
            </a:extLst>
          </p:cNvPr>
          <p:cNvSpPr txBox="1"/>
          <p:nvPr/>
        </p:nvSpPr>
        <p:spPr>
          <a:xfrm>
            <a:off x="4974158" y="458956"/>
            <a:ext cx="6293917" cy="5940088"/>
          </a:xfrm>
          <a:prstGeom prst="rect">
            <a:avLst/>
          </a:prstGeom>
          <a:noFill/>
        </p:spPr>
        <p:txBody>
          <a:bodyPr wrap="square">
            <a:spAutoFit/>
          </a:bodyPr>
          <a:lstStyle/>
          <a:p>
            <a:r>
              <a:rPr lang="en-US" sz="3200">
                <a:latin typeface="Avenir Next LT Pro" panose="020B0504020202020204" pitchFamily="34" charset="0"/>
              </a:rPr>
              <a:t>Glue, tape, or draw the schoolyard map. </a:t>
            </a:r>
          </a:p>
          <a:p>
            <a:endParaRPr lang="en-US" sz="3200">
              <a:latin typeface="Avenir Next LT Pro" panose="020B0504020202020204" pitchFamily="34" charset="0"/>
            </a:endParaRPr>
          </a:p>
          <a:p>
            <a:r>
              <a:rPr lang="en-US" sz="3200">
                <a:latin typeface="Avenir Next LT Pro" panose="020B0504020202020204" pitchFamily="34" charset="0"/>
              </a:rPr>
              <a:t>Mark an </a:t>
            </a:r>
            <a:r>
              <a:rPr lang="en-US" sz="3200" b="1">
                <a:latin typeface="Avenir Next LT Pro" panose="020B0504020202020204" pitchFamily="34" charset="0"/>
              </a:rPr>
              <a:t>L</a:t>
            </a:r>
            <a:r>
              <a:rPr lang="en-US" sz="3200">
                <a:latin typeface="Avenir Next LT Pro" panose="020B0504020202020204" pitchFamily="34" charset="0"/>
              </a:rPr>
              <a:t> where you heard the “cricket” the loudest.</a:t>
            </a:r>
          </a:p>
          <a:p>
            <a:endParaRPr lang="en-US" sz="3200">
              <a:latin typeface="Avenir Next LT Pro" panose="020B0504020202020204" pitchFamily="34" charset="0"/>
            </a:endParaRPr>
          </a:p>
          <a:p>
            <a:r>
              <a:rPr lang="en-US" sz="3200">
                <a:latin typeface="Avenir Next LT Pro" panose="020B0504020202020204" pitchFamily="34" charset="0"/>
              </a:rPr>
              <a:t> Mark an </a:t>
            </a:r>
            <a:r>
              <a:rPr lang="en-US" sz="3200" b="1">
                <a:latin typeface="Avenir Next LT Pro" panose="020B0504020202020204" pitchFamily="34" charset="0"/>
              </a:rPr>
              <a:t>S</a:t>
            </a:r>
            <a:r>
              <a:rPr lang="en-US" sz="3200">
                <a:latin typeface="Avenir Next LT Pro" panose="020B0504020202020204" pitchFamily="34" charset="0"/>
              </a:rPr>
              <a:t> where you heard the “cricket” the softest. </a:t>
            </a:r>
          </a:p>
          <a:p>
            <a:endParaRPr lang="en-US" sz="3200">
              <a:latin typeface="Avenir Next LT Pro" panose="020B0504020202020204" pitchFamily="34" charset="0"/>
            </a:endParaRPr>
          </a:p>
          <a:p>
            <a:r>
              <a:rPr lang="en-US" sz="3200">
                <a:latin typeface="Avenir Next LT Pro" panose="020B0504020202020204" pitchFamily="34" charset="0"/>
              </a:rPr>
              <a:t>Draw the sound waves from the loudest </a:t>
            </a:r>
            <a:r>
              <a:rPr lang="en-US" sz="3200" b="1">
                <a:latin typeface="Avenir Next LT Pro" panose="020B0504020202020204" pitchFamily="34" charset="0"/>
              </a:rPr>
              <a:t>L</a:t>
            </a:r>
            <a:r>
              <a:rPr lang="en-US" sz="3200">
                <a:latin typeface="Avenir Next LT Pro" panose="020B0504020202020204" pitchFamily="34" charset="0"/>
              </a:rPr>
              <a:t> and the softest </a:t>
            </a:r>
            <a:r>
              <a:rPr lang="en-US" sz="3200" b="1">
                <a:latin typeface="Avenir Next LT Pro" panose="020B0504020202020204" pitchFamily="34" charset="0"/>
              </a:rPr>
              <a:t>S</a:t>
            </a:r>
            <a:r>
              <a:rPr lang="en-US" sz="3200">
                <a:latin typeface="Avenir Next LT Pro" panose="020B0504020202020204" pitchFamily="34" charset="0"/>
              </a:rPr>
              <a:t>.</a:t>
            </a:r>
            <a:br>
              <a:rPr lang="en-US" sz="2800">
                <a:latin typeface="Avenir Next LT Pro" panose="020B0504020202020204" pitchFamily="34" charset="0"/>
              </a:rPr>
            </a:br>
            <a:endParaRPr lang="en-US" sz="280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A3F76777-EDAC-FE26-72A3-181934FA5ADB}"/>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F3CCAF-873C-3F94-B64F-8B1A61CD4852}"/>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A picture containing application&#10;&#10;AI-generated content may be incorrect.">
            <a:extLst>
              <a:ext uri="{FF2B5EF4-FFF2-40B4-BE49-F238E27FC236}">
                <a16:creationId xmlns:a16="http://schemas.microsoft.com/office/drawing/2014/main" id="{B521AD61-115C-EA2C-EAE3-9AF622F69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50" y="122275"/>
            <a:ext cx="4640523" cy="6004232"/>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A827BC0B-4651-9142-B199-2DB59926F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319" y="106886"/>
            <a:ext cx="967027" cy="1356836"/>
          </a:xfrm>
          <a:prstGeom prst="rect">
            <a:avLst/>
          </a:prstGeom>
        </p:spPr>
      </p:pic>
    </p:spTree>
    <p:extLst>
      <p:ext uri="{BB962C8B-B14F-4D97-AF65-F5344CB8AC3E}">
        <p14:creationId xmlns:p14="http://schemas.microsoft.com/office/powerpoint/2010/main" val="157244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E889F-1ABB-26D2-A2A5-705CD1D6B9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D67977-B836-6063-04D7-08E7BDB6CA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7133CE-035C-340E-3768-3C8817DCE87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endParaRPr>
          </a:p>
        </p:txBody>
      </p:sp>
      <p:sp>
        <p:nvSpPr>
          <p:cNvPr id="5" name="TextBox 4">
            <a:extLst>
              <a:ext uri="{FF2B5EF4-FFF2-40B4-BE49-F238E27FC236}">
                <a16:creationId xmlns:a16="http://schemas.microsoft.com/office/drawing/2014/main" id="{B2913CCA-D9DC-ACD9-AD29-5447ABE5A37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Evaluate</a:t>
            </a:r>
          </a:p>
        </p:txBody>
      </p:sp>
      <p:sp>
        <p:nvSpPr>
          <p:cNvPr id="12" name="TextBox 11">
            <a:extLst>
              <a:ext uri="{FF2B5EF4-FFF2-40B4-BE49-F238E27FC236}">
                <a16:creationId xmlns:a16="http://schemas.microsoft.com/office/drawing/2014/main" id="{33435B9B-11CB-48B9-FD1E-5386CB01CF3B}"/>
              </a:ext>
            </a:extLst>
          </p:cNvPr>
          <p:cNvSpPr txBox="1"/>
          <p:nvPr/>
        </p:nvSpPr>
        <p:spPr>
          <a:xfrm>
            <a:off x="0" y="1958959"/>
            <a:ext cx="7305336" cy="2308324"/>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does sound travel?</a:t>
            </a:r>
          </a:p>
        </p:txBody>
      </p:sp>
      <p:sp>
        <p:nvSpPr>
          <p:cNvPr id="6" name="Rectangle: Rounded Corners 5">
            <a:extLst>
              <a:ext uri="{FF2B5EF4-FFF2-40B4-BE49-F238E27FC236}">
                <a16:creationId xmlns:a16="http://schemas.microsoft.com/office/drawing/2014/main" id="{31A475B5-9596-057F-B552-741E634C62E0}"/>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81944F-3A52-93D8-A253-7684EA669215}"/>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Text, letter&#10;&#10;AI-generated content may be incorrect.">
            <a:extLst>
              <a:ext uri="{FF2B5EF4-FFF2-40B4-BE49-F238E27FC236}">
                <a16:creationId xmlns:a16="http://schemas.microsoft.com/office/drawing/2014/main" id="{5F66A0F4-CBE0-AD48-CF4B-C1EA8006C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561" y="122275"/>
            <a:ext cx="4623102" cy="5981692"/>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D96F212A-3B91-B1FF-95F7-FC4F36C2F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 y="69786"/>
            <a:ext cx="967027" cy="1356836"/>
          </a:xfrm>
          <a:prstGeom prst="rect">
            <a:avLst/>
          </a:prstGeom>
        </p:spPr>
      </p:pic>
    </p:spTree>
    <p:extLst>
      <p:ext uri="{BB962C8B-B14F-4D97-AF65-F5344CB8AC3E}">
        <p14:creationId xmlns:p14="http://schemas.microsoft.com/office/powerpoint/2010/main" val="37409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ACA31-7BCB-3745-D1EA-9558D1DB9B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F8C360-A462-2D7D-4E68-F5E57E84DA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8741003-65BA-394E-8223-2C568AE2AF2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05B19577-90BA-3664-7517-488763BDFC9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Evaluate</a:t>
            </a:r>
          </a:p>
        </p:txBody>
      </p:sp>
      <p:sp>
        <p:nvSpPr>
          <p:cNvPr id="12" name="TextBox 11">
            <a:extLst>
              <a:ext uri="{FF2B5EF4-FFF2-40B4-BE49-F238E27FC236}">
                <a16:creationId xmlns:a16="http://schemas.microsoft.com/office/drawing/2014/main" id="{3F69B741-954A-D92A-114D-17AB8DA409B1}"/>
              </a:ext>
            </a:extLst>
          </p:cNvPr>
          <p:cNvSpPr txBox="1"/>
          <p:nvPr/>
        </p:nvSpPr>
        <p:spPr>
          <a:xfrm>
            <a:off x="100584" y="2697622"/>
            <a:ext cx="7305336"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657ABAED-041C-F606-CD52-1836631005C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BCDF3-34C1-947C-D62B-44885E48D4E2}"/>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Text, letter&#10;&#10;AI-generated content may be incorrect.">
            <a:extLst>
              <a:ext uri="{FF2B5EF4-FFF2-40B4-BE49-F238E27FC236}">
                <a16:creationId xmlns:a16="http://schemas.microsoft.com/office/drawing/2014/main" id="{6C09A631-3AD6-3FA8-2515-AF93D6B316C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415561" y="122275"/>
            <a:ext cx="4623102" cy="5981692"/>
          </a:xfrm>
          <a:prstGeom prst="rect">
            <a:avLst/>
          </a:prstGeom>
          <a:ln>
            <a:solidFill>
              <a:schemeClr val="tx1"/>
            </a:solidFill>
          </a:ln>
        </p:spPr>
      </p:pic>
      <p:sp>
        <p:nvSpPr>
          <p:cNvPr id="3" name="Oval 2">
            <a:extLst>
              <a:ext uri="{FF2B5EF4-FFF2-40B4-BE49-F238E27FC236}">
                <a16:creationId xmlns:a16="http://schemas.microsoft.com/office/drawing/2014/main" id="{8BAC01F0-E233-F182-4DBF-D6B0623B9CB0}"/>
              </a:ext>
            </a:extLst>
          </p:cNvPr>
          <p:cNvSpPr/>
          <p:nvPr/>
        </p:nvSpPr>
        <p:spPr>
          <a:xfrm>
            <a:off x="8505930" y="1758462"/>
            <a:ext cx="1266092" cy="7787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C9EC50-B2C5-86D3-5C55-9B2EE9FEA654}"/>
              </a:ext>
            </a:extLst>
          </p:cNvPr>
          <p:cNvSpPr/>
          <p:nvPr/>
        </p:nvSpPr>
        <p:spPr>
          <a:xfrm>
            <a:off x="9727112" y="4050304"/>
            <a:ext cx="432079" cy="2051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4EF1830-991C-166C-6C37-9A07F767AA88}"/>
              </a:ext>
            </a:extLst>
          </p:cNvPr>
          <p:cNvSpPr/>
          <p:nvPr/>
        </p:nvSpPr>
        <p:spPr>
          <a:xfrm>
            <a:off x="9369801" y="4218205"/>
            <a:ext cx="432079" cy="2051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0B280-E29B-3F7F-394C-44559D2855D3}"/>
              </a:ext>
            </a:extLst>
          </p:cNvPr>
          <p:cNvSpPr/>
          <p:nvPr/>
        </p:nvSpPr>
        <p:spPr>
          <a:xfrm>
            <a:off x="10491600" y="4997672"/>
            <a:ext cx="432079" cy="2051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08CC9B-A50E-1392-E645-EF9CEFBE6998}"/>
              </a:ext>
            </a:extLst>
          </p:cNvPr>
          <p:cNvSpPr/>
          <p:nvPr/>
        </p:nvSpPr>
        <p:spPr>
          <a:xfrm>
            <a:off x="10793912" y="5187301"/>
            <a:ext cx="432079" cy="2051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702D78-9C4D-937A-1CD4-89AB5A62A319}"/>
              </a:ext>
            </a:extLst>
          </p:cNvPr>
          <p:cNvSpPr txBox="1"/>
          <p:nvPr/>
        </p:nvSpPr>
        <p:spPr>
          <a:xfrm>
            <a:off x="8552670" y="3760943"/>
            <a:ext cx="586306"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hear</a:t>
            </a:r>
            <a:endParaRPr lang="en-US" sz="1400">
              <a:solidFill>
                <a:srgbClr val="FF0000"/>
              </a:solidFill>
            </a:endParaRPr>
          </a:p>
        </p:txBody>
      </p:sp>
      <p:sp>
        <p:nvSpPr>
          <p:cNvPr id="17" name="TextBox 16">
            <a:extLst>
              <a:ext uri="{FF2B5EF4-FFF2-40B4-BE49-F238E27FC236}">
                <a16:creationId xmlns:a16="http://schemas.microsoft.com/office/drawing/2014/main" id="{C5CEEABA-F677-25F0-7140-113A37543B99}"/>
              </a:ext>
            </a:extLst>
          </p:cNvPr>
          <p:cNvSpPr txBox="1"/>
          <p:nvPr/>
        </p:nvSpPr>
        <p:spPr>
          <a:xfrm>
            <a:off x="7975444" y="4533998"/>
            <a:ext cx="732675"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Sound</a:t>
            </a:r>
            <a:endParaRPr lang="en-US" sz="1400">
              <a:solidFill>
                <a:srgbClr val="FF0000"/>
              </a:solidFill>
            </a:endParaRPr>
          </a:p>
        </p:txBody>
      </p:sp>
      <p:sp>
        <p:nvSpPr>
          <p:cNvPr id="18" name="TextBox 17">
            <a:extLst>
              <a:ext uri="{FF2B5EF4-FFF2-40B4-BE49-F238E27FC236}">
                <a16:creationId xmlns:a16="http://schemas.microsoft.com/office/drawing/2014/main" id="{40FB4209-21AD-12E6-CF39-2D850A8635BA}"/>
              </a:ext>
            </a:extLst>
          </p:cNvPr>
          <p:cNvSpPr txBox="1"/>
          <p:nvPr/>
        </p:nvSpPr>
        <p:spPr>
          <a:xfrm>
            <a:off x="10417618" y="4518936"/>
            <a:ext cx="1012122"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vibrations</a:t>
            </a:r>
            <a:endParaRPr lang="en-US" sz="1400">
              <a:solidFill>
                <a:srgbClr val="FF0000"/>
              </a:solidFill>
            </a:endParaRPr>
          </a:p>
        </p:txBody>
      </p:sp>
      <p:sp>
        <p:nvSpPr>
          <p:cNvPr id="19" name="TextBox 18">
            <a:extLst>
              <a:ext uri="{FF2B5EF4-FFF2-40B4-BE49-F238E27FC236}">
                <a16:creationId xmlns:a16="http://schemas.microsoft.com/office/drawing/2014/main" id="{CA70AA79-C425-D579-9E27-274F6211B356}"/>
              </a:ext>
            </a:extLst>
          </p:cNvPr>
          <p:cNvSpPr txBox="1"/>
          <p:nvPr/>
        </p:nvSpPr>
        <p:spPr>
          <a:xfrm>
            <a:off x="8594282" y="4720755"/>
            <a:ext cx="1348869"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sound waves</a:t>
            </a:r>
            <a:endParaRPr lang="en-US" sz="1400">
              <a:solidFill>
                <a:srgbClr val="FF0000"/>
              </a:solidFill>
            </a:endParaRPr>
          </a:p>
        </p:txBody>
      </p:sp>
      <p:pic>
        <p:nvPicPr>
          <p:cNvPr id="15" name="Picture 14" descr="A picture containing text, silhouette&#10;&#10;AI-generated content may be incorrect.">
            <a:extLst>
              <a:ext uri="{FF2B5EF4-FFF2-40B4-BE49-F238E27FC236}">
                <a16:creationId xmlns:a16="http://schemas.microsoft.com/office/drawing/2014/main" id="{56EEEF42-69FB-3577-D862-46E7C0C3B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 y="69786"/>
            <a:ext cx="967027" cy="1356836"/>
          </a:xfrm>
          <a:prstGeom prst="rect">
            <a:avLst/>
          </a:prstGeom>
        </p:spPr>
      </p:pic>
    </p:spTree>
    <p:extLst>
      <p:ext uri="{BB962C8B-B14F-4D97-AF65-F5344CB8AC3E}">
        <p14:creationId xmlns:p14="http://schemas.microsoft.com/office/powerpoint/2010/main" val="1834663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635BE-F73E-7A14-0318-6200D9D184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78CD73-11D5-EE49-6094-5164F10F77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26B664-2A5C-671B-3785-C5FDBCB6C70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3B0F0636-818C-FC67-3227-8C89712252F7}"/>
              </a:ext>
            </a:extLst>
          </p:cNvPr>
          <p:cNvSpPr txBox="1"/>
          <p:nvPr/>
        </p:nvSpPr>
        <p:spPr>
          <a:xfrm>
            <a:off x="597408" y="6366393"/>
            <a:ext cx="989419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Cross-Curricular Extension</a:t>
            </a:r>
          </a:p>
        </p:txBody>
      </p:sp>
      <p:sp>
        <p:nvSpPr>
          <p:cNvPr id="6" name="Rectangle: Rounded Corners 5">
            <a:extLst>
              <a:ext uri="{FF2B5EF4-FFF2-40B4-BE49-F238E27FC236}">
                <a16:creationId xmlns:a16="http://schemas.microsoft.com/office/drawing/2014/main" id="{B607DFEF-FA12-BA5C-2E6C-4E9D95EB8069}"/>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1381C4-363D-4D2E-7F10-568AA0829255}"/>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8" name="Group 7">
            <a:extLst>
              <a:ext uri="{FF2B5EF4-FFF2-40B4-BE49-F238E27FC236}">
                <a16:creationId xmlns:a16="http://schemas.microsoft.com/office/drawing/2014/main" id="{01159140-6B36-83BE-DA3D-8295AF219CAF}"/>
              </a:ext>
            </a:extLst>
          </p:cNvPr>
          <p:cNvGrpSpPr/>
          <p:nvPr/>
        </p:nvGrpSpPr>
        <p:grpSpPr>
          <a:xfrm>
            <a:off x="1949300" y="220720"/>
            <a:ext cx="8293399" cy="657225"/>
            <a:chOff x="1733481" y="200089"/>
            <a:chExt cx="8293399" cy="657225"/>
          </a:xfrm>
        </p:grpSpPr>
        <p:sp>
          <p:nvSpPr>
            <p:cNvPr id="15" name="TextBox 14">
              <a:extLst>
                <a:ext uri="{FF2B5EF4-FFF2-40B4-BE49-F238E27FC236}">
                  <a16:creationId xmlns:a16="http://schemas.microsoft.com/office/drawing/2014/main" id="{DB8672D9-0698-C2B6-CA72-938FA5A1D2C5}"/>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0" name="Picture 19" descr="A picture containing clipart&#10;&#10;AI-generated content may be incorrect.">
              <a:extLst>
                <a:ext uri="{FF2B5EF4-FFF2-40B4-BE49-F238E27FC236}">
                  <a16:creationId xmlns:a16="http://schemas.microsoft.com/office/drawing/2014/main" id="{4617C8DE-60F8-43FA-7832-3D7623FE432A}"/>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3" name="Rectangle: Rounded Corners 2">
            <a:extLst>
              <a:ext uri="{FF2B5EF4-FFF2-40B4-BE49-F238E27FC236}">
                <a16:creationId xmlns:a16="http://schemas.microsoft.com/office/drawing/2014/main" id="{52B36459-A0D9-E674-135D-2B20712BD0C1}"/>
              </a:ext>
            </a:extLst>
          </p:cNvPr>
          <p:cNvSpPr/>
          <p:nvPr/>
        </p:nvSpPr>
        <p:spPr>
          <a:xfrm>
            <a:off x="1275008" y="1585486"/>
            <a:ext cx="9672034" cy="3779807"/>
          </a:xfrm>
          <a:prstGeom prst="roundRect">
            <a:avLst/>
          </a:prstGeom>
          <a:solidFill>
            <a:srgbClr val="F5DD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EED801-A4BE-AEAD-614A-08D2DC4B6C05}"/>
              </a:ext>
            </a:extLst>
          </p:cNvPr>
          <p:cNvSpPr txBox="1"/>
          <p:nvPr/>
        </p:nvSpPr>
        <p:spPr>
          <a:xfrm>
            <a:off x="1516818" y="2297681"/>
            <a:ext cx="9188413" cy="2862322"/>
          </a:xfrm>
          <a:prstGeom prst="rect">
            <a:avLst/>
          </a:prstGeom>
          <a:noFill/>
        </p:spPr>
        <p:txBody>
          <a:bodyPr wrap="square">
            <a:spAutoFit/>
          </a:bodyPr>
          <a:lstStyle/>
          <a:p>
            <a:pPr algn="ctr"/>
            <a:r>
              <a:rPr lang="en-US" sz="2000">
                <a:latin typeface="Avenir Next LT Pro" panose="020B0504020202020204" pitchFamily="34" charset="0"/>
              </a:rPr>
              <a:t>The loudest insect song in Missouri (and North America) is produced by the robust conehead katydid. It can be heard up to 500 meters (or 1640 feet) away! How long is your schoolyard/school building? Take your students outside to measure the length of the building. Students can count their steps. How many more building lengths would it take to get to 1640 feet? (Give an estimate to your students such as 5 more building lengths.) Could you hear a robust katydid calling from one end of your schoolyard to the other? One a warm summer night, these katydids can move their wings over 200 times per second to produce these loud calls! The warmer the night, the more they rub.</a:t>
            </a:r>
          </a:p>
        </p:txBody>
      </p:sp>
      <p:sp>
        <p:nvSpPr>
          <p:cNvPr id="22" name="TextBox 21">
            <a:extLst>
              <a:ext uri="{FF2B5EF4-FFF2-40B4-BE49-F238E27FC236}">
                <a16:creationId xmlns:a16="http://schemas.microsoft.com/office/drawing/2014/main" id="{F32499F8-128B-32EE-8D9A-92D3D11A10A6}"/>
              </a:ext>
            </a:extLst>
          </p:cNvPr>
          <p:cNvSpPr txBox="1"/>
          <p:nvPr/>
        </p:nvSpPr>
        <p:spPr>
          <a:xfrm>
            <a:off x="5473158" y="1715264"/>
            <a:ext cx="1245683" cy="523220"/>
          </a:xfrm>
          <a:prstGeom prst="rect">
            <a:avLst/>
          </a:prstGeom>
          <a:noFill/>
        </p:spPr>
        <p:txBody>
          <a:bodyPr wrap="square">
            <a:spAutoFit/>
          </a:bodyPr>
          <a:lstStyle/>
          <a:p>
            <a:pPr algn="ctr"/>
            <a:r>
              <a:rPr lang="en-US" sz="2800" b="1">
                <a:latin typeface="Avenir Next LT Pro" panose="020B0504020202020204" pitchFamily="34" charset="0"/>
              </a:rPr>
              <a:t>Math</a:t>
            </a:r>
            <a:endParaRPr lang="en-US" sz="2800" b="1"/>
          </a:p>
        </p:txBody>
      </p:sp>
    </p:spTree>
    <p:extLst>
      <p:ext uri="{BB962C8B-B14F-4D97-AF65-F5344CB8AC3E}">
        <p14:creationId xmlns:p14="http://schemas.microsoft.com/office/powerpoint/2010/main" val="401596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CA239-F9E4-8348-FBB7-22C768A7AE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7AEC4C-3870-0786-853F-BBAD948FDA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02D4A0D-81B6-3161-6AF5-B9AD83B0051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156DA993-6F61-F4A2-9410-643E137B32F0}"/>
              </a:ext>
            </a:extLst>
          </p:cNvPr>
          <p:cNvSpPr txBox="1"/>
          <p:nvPr/>
        </p:nvSpPr>
        <p:spPr>
          <a:xfrm>
            <a:off x="597408" y="6366393"/>
            <a:ext cx="989419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Cross-Curricular Extension</a:t>
            </a:r>
          </a:p>
        </p:txBody>
      </p:sp>
      <p:sp>
        <p:nvSpPr>
          <p:cNvPr id="6" name="Rectangle: Rounded Corners 5">
            <a:extLst>
              <a:ext uri="{FF2B5EF4-FFF2-40B4-BE49-F238E27FC236}">
                <a16:creationId xmlns:a16="http://schemas.microsoft.com/office/drawing/2014/main" id="{85494299-A571-302F-C81F-8B9895531C9C}"/>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92B35D-AAB8-39D0-3362-685E65425DF3}"/>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8" name="Group 7">
            <a:extLst>
              <a:ext uri="{FF2B5EF4-FFF2-40B4-BE49-F238E27FC236}">
                <a16:creationId xmlns:a16="http://schemas.microsoft.com/office/drawing/2014/main" id="{7BF0D868-C967-4940-8CFB-7FD9F42455B8}"/>
              </a:ext>
            </a:extLst>
          </p:cNvPr>
          <p:cNvGrpSpPr/>
          <p:nvPr/>
        </p:nvGrpSpPr>
        <p:grpSpPr>
          <a:xfrm>
            <a:off x="1949300" y="220720"/>
            <a:ext cx="8293399" cy="657225"/>
            <a:chOff x="1733481" y="200089"/>
            <a:chExt cx="8293399" cy="657225"/>
          </a:xfrm>
        </p:grpSpPr>
        <p:sp>
          <p:nvSpPr>
            <p:cNvPr id="15" name="TextBox 14">
              <a:extLst>
                <a:ext uri="{FF2B5EF4-FFF2-40B4-BE49-F238E27FC236}">
                  <a16:creationId xmlns:a16="http://schemas.microsoft.com/office/drawing/2014/main" id="{5B739A7B-8F75-C28A-422A-87E4A1CB2AFB}"/>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0" name="Picture 19" descr="A picture containing clipart&#10;&#10;AI-generated content may be incorrect.">
              <a:extLst>
                <a:ext uri="{FF2B5EF4-FFF2-40B4-BE49-F238E27FC236}">
                  <a16:creationId xmlns:a16="http://schemas.microsoft.com/office/drawing/2014/main" id="{7525C19C-B91A-9868-0965-C504C9220CB9}"/>
                </a:ext>
              </a:extLst>
            </p:cNvPr>
            <p:cNvPicPr>
              <a:picLocks noChangeAspect="1"/>
            </p:cNvPicPr>
            <p:nvPr/>
          </p:nvPicPr>
          <p:blipFill>
            <a:blip r:embed="rId3"/>
            <a:stretch>
              <a:fillRect/>
            </a:stretch>
          </p:blipFill>
          <p:spPr>
            <a:xfrm>
              <a:off x="9293455" y="200089"/>
              <a:ext cx="733425" cy="657225"/>
            </a:xfrm>
            <a:prstGeom prst="rect">
              <a:avLst/>
            </a:prstGeom>
          </p:spPr>
        </p:pic>
      </p:grpSp>
      <p:grpSp>
        <p:nvGrpSpPr>
          <p:cNvPr id="11" name="Group 10">
            <a:extLst>
              <a:ext uri="{FF2B5EF4-FFF2-40B4-BE49-F238E27FC236}">
                <a16:creationId xmlns:a16="http://schemas.microsoft.com/office/drawing/2014/main" id="{C9B97BA7-4067-B9F7-8BB8-FE2C07014F67}"/>
              </a:ext>
            </a:extLst>
          </p:cNvPr>
          <p:cNvGrpSpPr/>
          <p:nvPr/>
        </p:nvGrpSpPr>
        <p:grpSpPr>
          <a:xfrm>
            <a:off x="3359239" y="1979933"/>
            <a:ext cx="5473521" cy="2898134"/>
            <a:chOff x="3168203" y="1235984"/>
            <a:chExt cx="5473521" cy="2898134"/>
          </a:xfrm>
        </p:grpSpPr>
        <p:sp>
          <p:nvSpPr>
            <p:cNvPr id="7" name="Rectangle: Rounded Corners 6">
              <a:extLst>
                <a:ext uri="{FF2B5EF4-FFF2-40B4-BE49-F238E27FC236}">
                  <a16:creationId xmlns:a16="http://schemas.microsoft.com/office/drawing/2014/main" id="{B3DFFD03-6B10-6B79-C55C-6F34F02771F5}"/>
                </a:ext>
              </a:extLst>
            </p:cNvPr>
            <p:cNvSpPr/>
            <p:nvPr/>
          </p:nvSpPr>
          <p:spPr>
            <a:xfrm>
              <a:off x="3168203" y="1235984"/>
              <a:ext cx="5473521" cy="2898134"/>
            </a:xfrm>
            <a:prstGeom prst="roundRect">
              <a:avLst/>
            </a:prstGeom>
            <a:solidFill>
              <a:srgbClr val="F6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DFD829-AEDB-FD24-A80B-E29C628D443B}"/>
                </a:ext>
              </a:extLst>
            </p:cNvPr>
            <p:cNvSpPr txBox="1"/>
            <p:nvPr/>
          </p:nvSpPr>
          <p:spPr>
            <a:xfrm>
              <a:off x="3419340" y="1990658"/>
              <a:ext cx="4971245" cy="1938992"/>
            </a:xfrm>
            <a:prstGeom prst="rect">
              <a:avLst/>
            </a:prstGeom>
            <a:noFill/>
          </p:spPr>
          <p:txBody>
            <a:bodyPr wrap="square">
              <a:spAutoFit/>
            </a:bodyPr>
            <a:lstStyle/>
            <a:p>
              <a:pPr algn="ctr"/>
              <a:r>
                <a:rPr lang="en-US" sz="2000">
                  <a:latin typeface="Avenir Next LT Pro" panose="020B0504020202020204" pitchFamily="34" charset="0"/>
                </a:rPr>
                <a:t>Ask the music teacher to demonstrate sound and vibrations using drums or cymbals. How do these instruments make sound? Can you feel the vibrations from the instrument(s)? Talk about how they make sound.</a:t>
              </a:r>
            </a:p>
          </p:txBody>
        </p:sp>
        <p:sp>
          <p:nvSpPr>
            <p:cNvPr id="21" name="TextBox 20">
              <a:extLst>
                <a:ext uri="{FF2B5EF4-FFF2-40B4-BE49-F238E27FC236}">
                  <a16:creationId xmlns:a16="http://schemas.microsoft.com/office/drawing/2014/main" id="{6873D384-BF6B-9BD3-E766-A7660FBB1EDA}"/>
                </a:ext>
              </a:extLst>
            </p:cNvPr>
            <p:cNvSpPr txBox="1"/>
            <p:nvPr/>
          </p:nvSpPr>
          <p:spPr>
            <a:xfrm>
              <a:off x="5282120" y="1400206"/>
              <a:ext cx="1245683" cy="523220"/>
            </a:xfrm>
            <a:prstGeom prst="rect">
              <a:avLst/>
            </a:prstGeom>
            <a:noFill/>
          </p:spPr>
          <p:txBody>
            <a:bodyPr wrap="square">
              <a:spAutoFit/>
            </a:bodyPr>
            <a:lstStyle/>
            <a:p>
              <a:pPr algn="ctr"/>
              <a:r>
                <a:rPr lang="en-US" sz="2800" b="1">
                  <a:latin typeface="Avenir Next LT Pro" panose="020B0504020202020204" pitchFamily="34" charset="0"/>
                </a:rPr>
                <a:t>Music</a:t>
              </a:r>
              <a:endParaRPr lang="en-US" sz="2800" b="1"/>
            </a:p>
          </p:txBody>
        </p:sp>
      </p:grpSp>
    </p:spTree>
    <p:extLst>
      <p:ext uri="{BB962C8B-B14F-4D97-AF65-F5344CB8AC3E}">
        <p14:creationId xmlns:p14="http://schemas.microsoft.com/office/powerpoint/2010/main" val="140915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42BD-F810-F2AA-CA2E-B112844D35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246E49-1B13-24B7-8D5E-72D49511A37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09B0E00-60EF-354D-1089-ABCE2BF9D23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12AA5D8-485A-AE36-A414-D0923202BA2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Engage</a:t>
            </a:r>
          </a:p>
        </p:txBody>
      </p:sp>
      <p:sp>
        <p:nvSpPr>
          <p:cNvPr id="6" name="Rectangle: Rounded Corners 5">
            <a:extLst>
              <a:ext uri="{FF2B5EF4-FFF2-40B4-BE49-F238E27FC236}">
                <a16:creationId xmlns:a16="http://schemas.microsoft.com/office/drawing/2014/main" id="{854879DB-96C3-26F0-9C8D-EF7FA23EEE30}"/>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8E25AA-3387-C621-FD91-898DCDB8C8AA}"/>
              </a:ext>
            </a:extLst>
          </p:cNvPr>
          <p:cNvSpPr txBox="1"/>
          <p:nvPr/>
        </p:nvSpPr>
        <p:spPr>
          <a:xfrm>
            <a:off x="89330" y="6366393"/>
            <a:ext cx="578480"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8" name="Group 7">
            <a:extLst>
              <a:ext uri="{FF2B5EF4-FFF2-40B4-BE49-F238E27FC236}">
                <a16:creationId xmlns:a16="http://schemas.microsoft.com/office/drawing/2014/main" id="{CA8BE513-F339-C084-3BF5-F32F3E1D2B64}"/>
              </a:ext>
            </a:extLst>
          </p:cNvPr>
          <p:cNvGrpSpPr/>
          <p:nvPr/>
        </p:nvGrpSpPr>
        <p:grpSpPr>
          <a:xfrm>
            <a:off x="1011794" y="1854149"/>
            <a:ext cx="10168412" cy="2551379"/>
            <a:chOff x="1627347" y="1816571"/>
            <a:chExt cx="10168412" cy="2551379"/>
          </a:xfrm>
        </p:grpSpPr>
        <p:sp>
          <p:nvSpPr>
            <p:cNvPr id="12" name="TextBox 11">
              <a:extLst>
                <a:ext uri="{FF2B5EF4-FFF2-40B4-BE49-F238E27FC236}">
                  <a16:creationId xmlns:a16="http://schemas.microsoft.com/office/drawing/2014/main" id="{8F48C910-D953-DE6B-76DE-4DC652A897A2}"/>
                </a:ext>
              </a:extLst>
            </p:cNvPr>
            <p:cNvSpPr txBox="1"/>
            <p:nvPr/>
          </p:nvSpPr>
          <p:spPr>
            <a:xfrm>
              <a:off x="4498848" y="2059626"/>
              <a:ext cx="7296911" cy="2308324"/>
            </a:xfrm>
            <a:prstGeom prst="rect">
              <a:avLst/>
            </a:prstGeom>
            <a:noFill/>
          </p:spPr>
          <p:txBody>
            <a:bodyPr wrap="square">
              <a:spAutoFit/>
            </a:bodyPr>
            <a:lstStyle/>
            <a:p>
              <a:pPr algn="ctr"/>
              <a:r>
                <a:rPr lang="en-US" sz="4800">
                  <a:latin typeface="Avenir Next LT Pro" panose="020B0504020202020204" pitchFamily="34" charset="0"/>
                </a:rPr>
                <a:t>If vibrations make sound, how does sounds travel to our ears?</a:t>
              </a:r>
            </a:p>
          </p:txBody>
        </p:sp>
        <p:pic>
          <p:nvPicPr>
            <p:cNvPr id="7" name="Graphic 6" descr="Voice with solid fill">
              <a:extLst>
                <a:ext uri="{FF2B5EF4-FFF2-40B4-BE49-F238E27FC236}">
                  <a16:creationId xmlns:a16="http://schemas.microsoft.com/office/drawing/2014/main" id="{21ABE7D5-11CD-4588-3EF6-CD8F5874C2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7347" y="1816571"/>
              <a:ext cx="2551379" cy="2551379"/>
            </a:xfrm>
            <a:prstGeom prst="rect">
              <a:avLst/>
            </a:prstGeom>
          </p:spPr>
        </p:pic>
      </p:grpSp>
    </p:spTree>
    <p:extLst>
      <p:ext uri="{BB962C8B-B14F-4D97-AF65-F5344CB8AC3E}">
        <p14:creationId xmlns:p14="http://schemas.microsoft.com/office/powerpoint/2010/main" val="429478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A83A9-0810-EB00-1954-86972F4836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A26BF3-4414-20D3-A28D-0CDFC4020CC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2CA73AD-5ACB-0DFF-0D76-59A02BEACA3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E356FA50-0AC3-01F3-10B2-5AD228A47312}"/>
              </a:ext>
            </a:extLst>
          </p:cNvPr>
          <p:cNvSpPr txBox="1"/>
          <p:nvPr/>
        </p:nvSpPr>
        <p:spPr>
          <a:xfrm>
            <a:off x="597408" y="6366393"/>
            <a:ext cx="989419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Cross-Curricular Extension</a:t>
            </a:r>
          </a:p>
        </p:txBody>
      </p:sp>
      <p:sp>
        <p:nvSpPr>
          <p:cNvPr id="6" name="Rectangle: Rounded Corners 5">
            <a:extLst>
              <a:ext uri="{FF2B5EF4-FFF2-40B4-BE49-F238E27FC236}">
                <a16:creationId xmlns:a16="http://schemas.microsoft.com/office/drawing/2014/main" id="{696A5C0F-C5C7-CC89-034E-28560337DEDA}"/>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F4EC51-7A43-632A-8AF1-7845107C635D}"/>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8" name="Group 7">
            <a:extLst>
              <a:ext uri="{FF2B5EF4-FFF2-40B4-BE49-F238E27FC236}">
                <a16:creationId xmlns:a16="http://schemas.microsoft.com/office/drawing/2014/main" id="{65601ED7-CA31-952A-8F29-A780E5A12CE3}"/>
              </a:ext>
            </a:extLst>
          </p:cNvPr>
          <p:cNvGrpSpPr/>
          <p:nvPr/>
        </p:nvGrpSpPr>
        <p:grpSpPr>
          <a:xfrm>
            <a:off x="1949300" y="220720"/>
            <a:ext cx="8293399" cy="657225"/>
            <a:chOff x="1733481" y="200089"/>
            <a:chExt cx="8293399" cy="657225"/>
          </a:xfrm>
        </p:grpSpPr>
        <p:sp>
          <p:nvSpPr>
            <p:cNvPr id="15" name="TextBox 14">
              <a:extLst>
                <a:ext uri="{FF2B5EF4-FFF2-40B4-BE49-F238E27FC236}">
                  <a16:creationId xmlns:a16="http://schemas.microsoft.com/office/drawing/2014/main" id="{F065B55B-6706-5C20-221C-AF52CA3A4DDD}"/>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0" name="Picture 19" descr="A picture containing clipart&#10;&#10;AI-generated content may be incorrect.">
              <a:extLst>
                <a:ext uri="{FF2B5EF4-FFF2-40B4-BE49-F238E27FC236}">
                  <a16:creationId xmlns:a16="http://schemas.microsoft.com/office/drawing/2014/main" id="{3195460D-8F00-9534-6BDB-260188741005}"/>
                </a:ext>
              </a:extLst>
            </p:cNvPr>
            <p:cNvPicPr>
              <a:picLocks noChangeAspect="1"/>
            </p:cNvPicPr>
            <p:nvPr/>
          </p:nvPicPr>
          <p:blipFill>
            <a:blip r:embed="rId3"/>
            <a:stretch>
              <a:fillRect/>
            </a:stretch>
          </p:blipFill>
          <p:spPr>
            <a:xfrm>
              <a:off x="9293455" y="200089"/>
              <a:ext cx="733425" cy="657225"/>
            </a:xfrm>
            <a:prstGeom prst="rect">
              <a:avLst/>
            </a:prstGeom>
          </p:spPr>
        </p:pic>
      </p:grpSp>
      <p:grpSp>
        <p:nvGrpSpPr>
          <p:cNvPr id="3" name="Group 2">
            <a:extLst>
              <a:ext uri="{FF2B5EF4-FFF2-40B4-BE49-F238E27FC236}">
                <a16:creationId xmlns:a16="http://schemas.microsoft.com/office/drawing/2014/main" id="{85D3F50E-A38C-4E0D-1AEC-4C76ABEE7BB9}"/>
              </a:ext>
            </a:extLst>
          </p:cNvPr>
          <p:cNvGrpSpPr/>
          <p:nvPr/>
        </p:nvGrpSpPr>
        <p:grpSpPr>
          <a:xfrm>
            <a:off x="3578180" y="2279522"/>
            <a:ext cx="5035639" cy="2298955"/>
            <a:chOff x="3444134" y="1617802"/>
            <a:chExt cx="5035639" cy="2298955"/>
          </a:xfrm>
        </p:grpSpPr>
        <p:sp>
          <p:nvSpPr>
            <p:cNvPr id="10" name="Rectangle: Rounded Corners 9">
              <a:extLst>
                <a:ext uri="{FF2B5EF4-FFF2-40B4-BE49-F238E27FC236}">
                  <a16:creationId xmlns:a16="http://schemas.microsoft.com/office/drawing/2014/main" id="{A998F8DF-3038-28F0-53FC-26AB051C8472}"/>
                </a:ext>
              </a:extLst>
            </p:cNvPr>
            <p:cNvSpPr/>
            <p:nvPr/>
          </p:nvSpPr>
          <p:spPr>
            <a:xfrm>
              <a:off x="3444134" y="1617802"/>
              <a:ext cx="5035639" cy="2298955"/>
            </a:xfrm>
            <a:prstGeom prst="roundRect">
              <a:avLst/>
            </a:prstGeom>
            <a:solidFill>
              <a:srgbClr val="F29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venir Next LT Pro" panose="020B0504020202020204" pitchFamily="34" charset="0"/>
              </a:endParaRPr>
            </a:p>
          </p:txBody>
        </p:sp>
        <p:sp>
          <p:nvSpPr>
            <p:cNvPr id="17" name="TextBox 16">
              <a:extLst>
                <a:ext uri="{FF2B5EF4-FFF2-40B4-BE49-F238E27FC236}">
                  <a16:creationId xmlns:a16="http://schemas.microsoft.com/office/drawing/2014/main" id="{4A15BFB9-65BC-A2EE-8883-E4732D2543B2}"/>
                </a:ext>
              </a:extLst>
            </p:cNvPr>
            <p:cNvSpPr txBox="1"/>
            <p:nvPr/>
          </p:nvSpPr>
          <p:spPr>
            <a:xfrm>
              <a:off x="3572922" y="2324567"/>
              <a:ext cx="4778062" cy="1323439"/>
            </a:xfrm>
            <a:prstGeom prst="rect">
              <a:avLst/>
            </a:prstGeom>
            <a:noFill/>
          </p:spPr>
          <p:txBody>
            <a:bodyPr wrap="square">
              <a:spAutoFit/>
            </a:bodyPr>
            <a:lstStyle/>
            <a:p>
              <a:pPr algn="ctr"/>
              <a:r>
                <a:rPr lang="en-US" sz="2000">
                  <a:latin typeface="Avenir Next LT Pro" panose="020B0504020202020204" pitchFamily="34" charset="0"/>
                </a:rPr>
                <a:t>Collaborate with the art teacher to have students draw a map of the schoolyard. Students can also use art materials such as clay to build a model.</a:t>
              </a:r>
            </a:p>
          </p:txBody>
        </p:sp>
        <p:sp>
          <p:nvSpPr>
            <p:cNvPr id="19" name="TextBox 18">
              <a:extLst>
                <a:ext uri="{FF2B5EF4-FFF2-40B4-BE49-F238E27FC236}">
                  <a16:creationId xmlns:a16="http://schemas.microsoft.com/office/drawing/2014/main" id="{9AAE990E-62A3-8E29-6363-F95A18C0C9F2}"/>
                </a:ext>
              </a:extLst>
            </p:cNvPr>
            <p:cNvSpPr txBox="1"/>
            <p:nvPr/>
          </p:nvSpPr>
          <p:spPr>
            <a:xfrm>
              <a:off x="5607336" y="1770569"/>
              <a:ext cx="722040" cy="523220"/>
            </a:xfrm>
            <a:prstGeom prst="rect">
              <a:avLst/>
            </a:prstGeom>
            <a:noFill/>
          </p:spPr>
          <p:txBody>
            <a:bodyPr wrap="square">
              <a:spAutoFit/>
            </a:bodyPr>
            <a:lstStyle/>
            <a:p>
              <a:pPr algn="ctr"/>
              <a:r>
                <a:rPr lang="en-US" sz="2800" b="1">
                  <a:latin typeface="Avenir Next LT Pro" panose="020B0504020202020204" pitchFamily="34" charset="0"/>
                </a:rPr>
                <a:t>Art</a:t>
              </a:r>
              <a:endParaRPr lang="en-US" sz="2800" b="1"/>
            </a:p>
          </p:txBody>
        </p:sp>
      </p:grpSp>
    </p:spTree>
    <p:extLst>
      <p:ext uri="{BB962C8B-B14F-4D97-AF65-F5344CB8AC3E}">
        <p14:creationId xmlns:p14="http://schemas.microsoft.com/office/powerpoint/2010/main" val="119617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BC1A-168C-9456-8ADD-27E06760AB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F5A24F-D04E-939A-697A-BD7C392727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4FD6E51-DDAB-0E1E-07FC-1BB4124688C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0F5D61A-7377-7F42-11E3-2E6956C5160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Engage</a:t>
            </a:r>
          </a:p>
        </p:txBody>
      </p:sp>
      <p:sp>
        <p:nvSpPr>
          <p:cNvPr id="12" name="TextBox 11">
            <a:extLst>
              <a:ext uri="{FF2B5EF4-FFF2-40B4-BE49-F238E27FC236}">
                <a16:creationId xmlns:a16="http://schemas.microsoft.com/office/drawing/2014/main" id="{D60CD060-803C-4AC6-7E0F-1FE934538521}"/>
              </a:ext>
            </a:extLst>
          </p:cNvPr>
          <p:cNvSpPr txBox="1"/>
          <p:nvPr/>
        </p:nvSpPr>
        <p:spPr>
          <a:xfrm>
            <a:off x="2447544" y="2598003"/>
            <a:ext cx="7296911" cy="830997"/>
          </a:xfrm>
          <a:prstGeom prst="rect">
            <a:avLst/>
          </a:prstGeom>
          <a:noFill/>
        </p:spPr>
        <p:txBody>
          <a:bodyPr wrap="square">
            <a:spAutoFit/>
          </a:bodyPr>
          <a:lstStyle/>
          <a:p>
            <a:pPr algn="ctr"/>
            <a:r>
              <a:rPr lang="en-US" sz="4800" b="1">
                <a:latin typeface="Avenir Next LT Pro" panose="020B0504020202020204" pitchFamily="34" charset="0"/>
              </a:rPr>
              <a:t>I wonder….?</a:t>
            </a:r>
          </a:p>
        </p:txBody>
      </p:sp>
      <p:sp>
        <p:nvSpPr>
          <p:cNvPr id="6" name="Rectangle: Rounded Corners 5">
            <a:extLst>
              <a:ext uri="{FF2B5EF4-FFF2-40B4-BE49-F238E27FC236}">
                <a16:creationId xmlns:a16="http://schemas.microsoft.com/office/drawing/2014/main" id="{F3DB0832-CC10-ABAA-BF9D-6806FBC252AF}"/>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427738-E012-6AC1-1557-5D18D05C47DD}"/>
              </a:ext>
            </a:extLst>
          </p:cNvPr>
          <p:cNvSpPr txBox="1"/>
          <p:nvPr/>
        </p:nvSpPr>
        <p:spPr>
          <a:xfrm>
            <a:off x="85344" y="6366393"/>
            <a:ext cx="578480"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76541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E82D-A574-5320-E2BC-6B6C53DFEC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EDA79B-1E20-FC99-C597-F2CA29E6460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2F0CD24-3712-B888-8DC4-918C055823D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8EB042F-C164-1C3B-B8BB-541F00D560A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D27F638E-687A-ED84-AA1D-D988636122C1}"/>
              </a:ext>
            </a:extLst>
          </p:cNvPr>
          <p:cNvSpPr txBox="1"/>
          <p:nvPr/>
        </p:nvSpPr>
        <p:spPr>
          <a:xfrm>
            <a:off x="275475" y="439292"/>
            <a:ext cx="11641050" cy="5509200"/>
          </a:xfrm>
          <a:prstGeom prst="rect">
            <a:avLst/>
          </a:prstGeom>
          <a:noFill/>
        </p:spPr>
        <p:txBody>
          <a:bodyPr wrap="square">
            <a:spAutoFit/>
          </a:bodyPr>
          <a:lstStyle/>
          <a:p>
            <a:pPr marL="914400" indent="-914400">
              <a:buFont typeface="+mj-lt"/>
              <a:buAutoNum type="arabicPeriod"/>
            </a:pPr>
            <a:r>
              <a:rPr lang="en-US" sz="4400">
                <a:latin typeface="Avenir Next LT Pro" panose="020B0504020202020204" pitchFamily="34" charset="0"/>
              </a:rPr>
              <a:t>Everyone stand in a circle with your eyes closed.</a:t>
            </a:r>
          </a:p>
          <a:p>
            <a:pPr marL="914400" indent="-914400">
              <a:buFont typeface="+mj-lt"/>
              <a:buAutoNum type="arabicPeriod"/>
            </a:pPr>
            <a:endParaRPr lang="en-US" sz="4400">
              <a:latin typeface="Avenir Next LT Pro" panose="020B0504020202020204" pitchFamily="34" charset="0"/>
            </a:endParaRPr>
          </a:p>
          <a:p>
            <a:pPr marL="914400" indent="-914400">
              <a:buFont typeface="+mj-lt"/>
              <a:buAutoNum type="arabicPeriod"/>
            </a:pPr>
            <a:r>
              <a:rPr lang="en-US" sz="4400">
                <a:latin typeface="Avenir Next LT Pro" panose="020B0504020202020204" pitchFamily="34" charset="0"/>
              </a:rPr>
              <a:t>One student stand in the center of the circle and make “cricket noises.”</a:t>
            </a:r>
          </a:p>
          <a:p>
            <a:pPr marL="914400" indent="-914400">
              <a:buFont typeface="+mj-lt"/>
              <a:buAutoNum type="arabicPeriod"/>
            </a:pPr>
            <a:endParaRPr lang="en-US" sz="4400">
              <a:latin typeface="Avenir Next LT Pro" panose="020B0504020202020204" pitchFamily="34" charset="0"/>
            </a:endParaRPr>
          </a:p>
          <a:p>
            <a:pPr marL="914400" indent="-914400">
              <a:buFont typeface="+mj-lt"/>
              <a:buAutoNum type="arabicPeriod"/>
            </a:pPr>
            <a:r>
              <a:rPr lang="en-US" sz="4400">
                <a:latin typeface="Avenir Next LT Pro" panose="020B0504020202020204" pitchFamily="34" charset="0"/>
              </a:rPr>
              <a:t>Give a thumbs up if you can hear the cricket noise.</a:t>
            </a:r>
          </a:p>
        </p:txBody>
      </p:sp>
      <p:sp>
        <p:nvSpPr>
          <p:cNvPr id="6" name="Rectangle: Rounded Corners 5">
            <a:extLst>
              <a:ext uri="{FF2B5EF4-FFF2-40B4-BE49-F238E27FC236}">
                <a16:creationId xmlns:a16="http://schemas.microsoft.com/office/drawing/2014/main" id="{1A5A7BBE-3D96-029C-1751-2A0D8DD9DA0C}"/>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924F3D-3B70-5C21-6055-2F516BB5795A}"/>
              </a:ext>
            </a:extLst>
          </p:cNvPr>
          <p:cNvSpPr txBox="1"/>
          <p:nvPr/>
        </p:nvSpPr>
        <p:spPr>
          <a:xfrm>
            <a:off x="96133" y="6358949"/>
            <a:ext cx="578480"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404406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5FE4-B8D6-22FC-B878-07B4788355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8D97D8-679F-484C-B02F-AC4A97AE2A8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EC7BD08-DFA7-82E0-71D6-3A082F23046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7436DD97-97BA-64A2-01BC-E1EC7514B46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D28C40BC-4036-96C0-9390-1FA9FADBFAED}"/>
              </a:ext>
            </a:extLst>
          </p:cNvPr>
          <p:cNvSpPr txBox="1"/>
          <p:nvPr/>
        </p:nvSpPr>
        <p:spPr>
          <a:xfrm>
            <a:off x="275475" y="2598003"/>
            <a:ext cx="11641050" cy="830997"/>
          </a:xfrm>
          <a:prstGeom prst="rect">
            <a:avLst/>
          </a:prstGeom>
          <a:noFill/>
        </p:spPr>
        <p:txBody>
          <a:bodyPr wrap="square">
            <a:spAutoFit/>
          </a:bodyPr>
          <a:lstStyle/>
          <a:p>
            <a:pPr algn="ctr"/>
            <a:r>
              <a:rPr lang="en-US" sz="4800">
                <a:latin typeface="Avenir Next LT Pro" panose="020B0504020202020204" pitchFamily="34" charset="0"/>
              </a:rPr>
              <a:t>Where is the sound coming from?</a:t>
            </a:r>
          </a:p>
        </p:txBody>
      </p:sp>
      <p:sp>
        <p:nvSpPr>
          <p:cNvPr id="6" name="Rectangle: Rounded Corners 5">
            <a:extLst>
              <a:ext uri="{FF2B5EF4-FFF2-40B4-BE49-F238E27FC236}">
                <a16:creationId xmlns:a16="http://schemas.microsoft.com/office/drawing/2014/main" id="{6BD8FFAF-891D-3C09-AC92-9C950B3570BC}"/>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2C1B3D-FA48-2455-7EEF-34E3E0DD5129}"/>
              </a:ext>
            </a:extLst>
          </p:cNvPr>
          <p:cNvSpPr txBox="1"/>
          <p:nvPr/>
        </p:nvSpPr>
        <p:spPr>
          <a:xfrm>
            <a:off x="95197" y="6361684"/>
            <a:ext cx="578480"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69909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FA3D-F36A-B21B-AC74-DB75E9303A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287B01-8FB2-6806-55F7-430C12ADED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872FAEB-F2C7-C6CD-5CEA-96F75B1E117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F5FE7294-CA2C-EF86-C624-DC1FDF42BC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3574D109-6284-EAA0-A018-3625C383F4B7}"/>
              </a:ext>
            </a:extLst>
          </p:cNvPr>
          <p:cNvSpPr txBox="1"/>
          <p:nvPr/>
        </p:nvSpPr>
        <p:spPr>
          <a:xfrm>
            <a:off x="275475" y="2287622"/>
            <a:ext cx="11641050" cy="1569660"/>
          </a:xfrm>
          <a:prstGeom prst="rect">
            <a:avLst/>
          </a:prstGeom>
          <a:noFill/>
        </p:spPr>
        <p:txBody>
          <a:bodyPr wrap="square">
            <a:spAutoFit/>
          </a:bodyPr>
          <a:lstStyle/>
          <a:p>
            <a:pPr algn="ctr"/>
            <a:r>
              <a:rPr lang="en-US" sz="4800">
                <a:latin typeface="Avenir Next LT Pro" panose="020B0504020202020204" pitchFamily="34" charset="0"/>
              </a:rPr>
              <a:t>Where did the sound travel from to get to your ears?</a:t>
            </a:r>
          </a:p>
        </p:txBody>
      </p:sp>
      <p:sp>
        <p:nvSpPr>
          <p:cNvPr id="6" name="Rectangle: Rounded Corners 5">
            <a:extLst>
              <a:ext uri="{FF2B5EF4-FFF2-40B4-BE49-F238E27FC236}">
                <a16:creationId xmlns:a16="http://schemas.microsoft.com/office/drawing/2014/main" id="{AD28A9D5-10D6-63B8-E4B9-6FD186B83FC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7E44CD-1877-E7ED-C68E-CE3581CB0D30}"/>
              </a:ext>
            </a:extLst>
          </p:cNvPr>
          <p:cNvSpPr txBox="1"/>
          <p:nvPr/>
        </p:nvSpPr>
        <p:spPr>
          <a:xfrm>
            <a:off x="96133" y="6366393"/>
            <a:ext cx="578480"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68220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4F4E-B27B-3521-C341-6003E7ED3D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638772-AD7A-ADCF-7DE7-FC21A0249FC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6029D2D-4C88-0DF2-A4CA-B13819FE118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CDF1EC57-6055-71CE-933F-14E5C5EC47A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7D7F831A-3938-F2CF-839A-DF38ABC17288}"/>
              </a:ext>
            </a:extLst>
          </p:cNvPr>
          <p:cNvSpPr txBox="1"/>
          <p:nvPr/>
        </p:nvSpPr>
        <p:spPr>
          <a:xfrm>
            <a:off x="275475" y="2261864"/>
            <a:ext cx="11641050" cy="1569660"/>
          </a:xfrm>
          <a:prstGeom prst="rect">
            <a:avLst/>
          </a:prstGeom>
          <a:noFill/>
        </p:spPr>
        <p:txBody>
          <a:bodyPr wrap="square">
            <a:spAutoFit/>
          </a:bodyPr>
          <a:lstStyle/>
          <a:p>
            <a:pPr algn="ctr"/>
            <a:r>
              <a:rPr lang="en-US" sz="4800">
                <a:latin typeface="Avenir Next LT Pro" panose="020B0504020202020204" pitchFamily="34" charset="0"/>
              </a:rPr>
              <a:t>What is between the cricket and your ears?</a:t>
            </a:r>
          </a:p>
        </p:txBody>
      </p:sp>
      <p:sp>
        <p:nvSpPr>
          <p:cNvPr id="6" name="Rectangle: Rounded Corners 5">
            <a:extLst>
              <a:ext uri="{FF2B5EF4-FFF2-40B4-BE49-F238E27FC236}">
                <a16:creationId xmlns:a16="http://schemas.microsoft.com/office/drawing/2014/main" id="{AC67FBA6-861B-647C-A521-BC8DAD211362}"/>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837D47-A2F2-15E5-EA59-E41D499C4EEF}"/>
              </a:ext>
            </a:extLst>
          </p:cNvPr>
          <p:cNvSpPr txBox="1"/>
          <p:nvPr/>
        </p:nvSpPr>
        <p:spPr>
          <a:xfrm>
            <a:off x="85344" y="6366393"/>
            <a:ext cx="578480"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424486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F7BC0-03E2-195B-8689-E0EC30EAD1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AC76AA-B28D-89D9-A20E-BB19DC85F6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0E80C9B-C939-8F24-C084-BF20CC4E713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8F0D8EF6-B0B2-6D95-0F44-4339C971D6C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2B Mapping Crickets: Explore</a:t>
            </a:r>
          </a:p>
        </p:txBody>
      </p:sp>
      <p:sp>
        <p:nvSpPr>
          <p:cNvPr id="12" name="TextBox 11">
            <a:extLst>
              <a:ext uri="{FF2B5EF4-FFF2-40B4-BE49-F238E27FC236}">
                <a16:creationId xmlns:a16="http://schemas.microsoft.com/office/drawing/2014/main" id="{7E4D1603-DCC4-9F0B-76A3-9539819B8B9B}"/>
              </a:ext>
            </a:extLst>
          </p:cNvPr>
          <p:cNvSpPr txBox="1"/>
          <p:nvPr/>
        </p:nvSpPr>
        <p:spPr>
          <a:xfrm>
            <a:off x="275475" y="1253288"/>
            <a:ext cx="11641050" cy="3785652"/>
          </a:xfrm>
          <a:prstGeom prst="rect">
            <a:avLst/>
          </a:prstGeom>
          <a:noFill/>
        </p:spPr>
        <p:txBody>
          <a:bodyPr wrap="square">
            <a:spAutoFit/>
          </a:bodyPr>
          <a:lstStyle/>
          <a:p>
            <a:pPr algn="ctr"/>
            <a:r>
              <a:rPr lang="en-US" sz="4800">
                <a:latin typeface="Avenir Next LT Pro" panose="020B0504020202020204" pitchFamily="34" charset="0"/>
              </a:rPr>
              <a:t>Is something vibrating between the cricket sound and your ears?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many directions does the sound travel?</a:t>
            </a:r>
          </a:p>
        </p:txBody>
      </p:sp>
      <p:sp>
        <p:nvSpPr>
          <p:cNvPr id="6" name="Rectangle: Rounded Corners 5">
            <a:extLst>
              <a:ext uri="{FF2B5EF4-FFF2-40B4-BE49-F238E27FC236}">
                <a16:creationId xmlns:a16="http://schemas.microsoft.com/office/drawing/2014/main" id="{DF92B30E-E245-2C08-D19F-AAED0A06208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46C33E-0348-ACB2-2B85-90B1D8192893}"/>
              </a:ext>
            </a:extLst>
          </p:cNvPr>
          <p:cNvSpPr txBox="1"/>
          <p:nvPr/>
        </p:nvSpPr>
        <p:spPr>
          <a:xfrm>
            <a:off x="100584" y="6366393"/>
            <a:ext cx="496825" cy="400110"/>
          </a:xfrm>
          <a:prstGeom prst="rect">
            <a:avLst/>
          </a:prstGeom>
          <a:noFill/>
        </p:spPr>
        <p:txBody>
          <a:bodyPr wrap="square">
            <a:spAutoFit/>
          </a:bodyPr>
          <a:lstStyle/>
          <a:p>
            <a:r>
              <a:rPr lang="en-US" sz="2000">
                <a:latin typeface="Bitter SemiBold" pitchFamily="2" charset="0"/>
              </a:rPr>
              <a:t>2B</a:t>
            </a:r>
            <a:endParaRPr lang="en-US" sz="2000"/>
          </a:p>
        </p:txBody>
      </p:sp>
    </p:spTree>
    <p:extLst>
      <p:ext uri="{BB962C8B-B14F-4D97-AF65-F5344CB8AC3E}">
        <p14:creationId xmlns:p14="http://schemas.microsoft.com/office/powerpoint/2010/main" val="108259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Widescreen</PresentationFormat>
  <Paragraphs>241</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17</cp:revision>
  <dcterms:created xsi:type="dcterms:W3CDTF">2025-07-01T18:55:19Z</dcterms:created>
  <dcterms:modified xsi:type="dcterms:W3CDTF">2025-08-14T00:18:36Z</dcterms:modified>
</cp:coreProperties>
</file>