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03" r:id="rId3"/>
    <p:sldId id="304"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25" r:id="rId18"/>
    <p:sldId id="320" r:id="rId19"/>
    <p:sldId id="321" r:id="rId20"/>
    <p:sldId id="322" r:id="rId21"/>
    <p:sldId id="323" r:id="rId22"/>
    <p:sldId id="32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74D942-2355-193B-D4D6-7EE826AEB4DD}" name="Ginger Miller" initials="GM" userId="S::ginger.miller@mdc.mo.gov::36ef6fd1-dde1-4909-b00a-4f0d768f057b"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CB16B"/>
    <a:srgbClr val="D7E5A8"/>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7118D-3FB6-F230-3CDB-93C9A4C54EB7}" v="110" dt="2025-08-26T16:29:59.753"/>
    <p1510:client id="{16D8866A-0579-4C16-9509-112DE16AFDC7}" v="1" dt="2025-08-27T15:08:43.180"/>
    <p1510:client id="{5CB9C886-4035-1A24-D511-618108B22724}" v="1" dt="2025-08-27T12:53:28.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370" autoAdjust="0"/>
  </p:normalViewPr>
  <p:slideViewPr>
    <p:cSldViewPr snapToGrid="0">
      <p:cViewPr varScale="1">
        <p:scale>
          <a:sx n="86" d="100"/>
          <a:sy n="86" d="100"/>
        </p:scale>
        <p:origin x="15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8CD3C-0D44-4015-A501-B8A0293887B9}"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ABEAD-E9DC-4F08-AD56-6104FD207E49}" type="slidenum">
              <a:rPr lang="en-US" smtClean="0"/>
              <a:t>‹#›</a:t>
            </a:fld>
            <a:endParaRPr lang="en-US"/>
          </a:p>
        </p:txBody>
      </p:sp>
    </p:spTree>
    <p:extLst>
      <p:ext uri="{BB962C8B-B14F-4D97-AF65-F5344CB8AC3E}">
        <p14:creationId xmlns:p14="http://schemas.microsoft.com/office/powerpoint/2010/main" val="367862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C240-3869-A69A-B967-27CBA1E997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56D2B2-1880-81CB-D0E5-A3F8492FB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697AAA-C1BA-57C7-D0D3-07B50E996447}"/>
              </a:ext>
            </a:extLst>
          </p:cNvPr>
          <p:cNvSpPr>
            <a:spLocks noGrp="1"/>
          </p:cNvSpPr>
          <p:nvPr>
            <p:ph type="body" idx="1"/>
          </p:nvPr>
        </p:nvSpPr>
        <p:spPr/>
        <p:txBody>
          <a:bodyPr/>
          <a:lstStyle/>
          <a:p>
            <a:r>
              <a:rPr lang="en-US" dirty="0"/>
              <a:t>Plant in Picture: Camphorweed</a:t>
            </a:r>
            <a:endParaRPr lang="en-US" i="1" dirty="0"/>
          </a:p>
        </p:txBody>
      </p:sp>
      <p:sp>
        <p:nvSpPr>
          <p:cNvPr id="4" name="Slide Number Placeholder 3">
            <a:extLst>
              <a:ext uri="{FF2B5EF4-FFF2-40B4-BE49-F238E27FC236}">
                <a16:creationId xmlns:a16="http://schemas.microsoft.com/office/drawing/2014/main" id="{D2A1844E-1937-AC91-7463-014FA0174B97}"/>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556944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D9380-5A32-4A9A-C8F5-FC057E5215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62046-5E6C-7E01-6736-69C5E5B7BB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8B7EAB-0843-36E3-D463-F605144AD3D8}"/>
              </a:ext>
            </a:extLst>
          </p:cNvPr>
          <p:cNvSpPr>
            <a:spLocks noGrp="1"/>
          </p:cNvSpPr>
          <p:nvPr>
            <p:ph type="body" idx="1"/>
          </p:nvPr>
        </p:nvSpPr>
        <p:spPr/>
        <p:txBody>
          <a:bodyPr/>
          <a:lstStyle/>
          <a:p>
            <a:r>
              <a:rPr lang="en-US" i="0" dirty="0"/>
              <a:t>When the 2 weeks are over, have students compare their predictions to the results and complete the </a:t>
            </a:r>
            <a:r>
              <a:rPr lang="en-US" i="1" dirty="0"/>
              <a:t>My Results </a:t>
            </a:r>
            <a:r>
              <a:rPr lang="en-US" i="0" dirty="0"/>
              <a:t>section of the </a:t>
            </a:r>
            <a:r>
              <a:rPr lang="en-US" b="1" i="0" dirty="0"/>
              <a:t>Science Notebook 2A Comparing Sprouts </a:t>
            </a:r>
            <a:r>
              <a:rPr lang="en-US" i="0" dirty="0"/>
              <a:t>page.</a:t>
            </a:r>
          </a:p>
        </p:txBody>
      </p:sp>
      <p:sp>
        <p:nvSpPr>
          <p:cNvPr id="4" name="Slide Number Placeholder 3">
            <a:extLst>
              <a:ext uri="{FF2B5EF4-FFF2-40B4-BE49-F238E27FC236}">
                <a16:creationId xmlns:a16="http://schemas.microsoft.com/office/drawing/2014/main" id="{8CB102F3-EA8A-2257-A5EE-841DA52B8F54}"/>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479912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D9B39-AF03-70C6-1AF1-73A71853E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5EBAC-C466-B6BC-0AE3-BA8A89F90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7156AE-A757-84DB-B39A-A0DD5DFF2B0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43287405-AEE7-9535-358B-D9D9B19206D6}"/>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40192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F0FCF-ADFF-6706-86E9-47CFE0569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16D6C5-B569-2B7C-CD21-11F88EAFC0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E1BEA4-F4BE-185D-0E16-BC15C7E232F3}"/>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D5CBD749-4C29-149B-11EC-997DEAF8C0A6}"/>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50569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CB8C5-B53A-70F2-25C4-1498AAFA7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7701A-C6FF-CF8D-BED2-DFEB56384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B43E83-03E0-A8D1-9B26-6FF6A7B2847C}"/>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90E0383A-ADD2-10D6-2A92-C81CDBAC6C9E}"/>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2212742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1ADD3-702F-1CE0-F73D-997DBD5CB3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D5111-5A13-08D2-6566-BD36297578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DCA3C2-F7CE-8E76-3F3D-A1F1FA418932}"/>
              </a:ext>
            </a:extLst>
          </p:cNvPr>
          <p:cNvSpPr>
            <a:spLocks noGrp="1"/>
          </p:cNvSpPr>
          <p:nvPr>
            <p:ph type="body" idx="1"/>
          </p:nvPr>
        </p:nvSpPr>
        <p:spPr/>
        <p:txBody>
          <a:bodyPr/>
          <a:lstStyle/>
          <a:p>
            <a:r>
              <a:rPr lang="en-US" i="0" dirty="0"/>
              <a:t>Have students open their guides to </a:t>
            </a:r>
            <a:r>
              <a:rPr lang="en-US" b="1" i="0" dirty="0"/>
              <a:t>Draw It! 2A Reach the Sun </a:t>
            </a:r>
            <a:r>
              <a:rPr lang="en-US" i="0" dirty="0"/>
              <a:t>on Page 45. Explain the concept of a need for a plant and how plants have leaves to absorb sunlight which helps them have energy. Students will draw the sprout with the most sunlight and the sprout with the least sunlight into the boxes and will circle the sprout that did well and place a square around the sprout that did not.</a:t>
            </a:r>
          </a:p>
        </p:txBody>
      </p:sp>
      <p:sp>
        <p:nvSpPr>
          <p:cNvPr id="4" name="Slide Number Placeholder 3">
            <a:extLst>
              <a:ext uri="{FF2B5EF4-FFF2-40B4-BE49-F238E27FC236}">
                <a16:creationId xmlns:a16="http://schemas.microsoft.com/office/drawing/2014/main" id="{43842A60-4D52-8980-A483-AA1F573AF2AA}"/>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97560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B15AB-51D8-8AB5-F0F6-E98960F6F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D32EA2-3F5B-EEC9-F529-FF34E8DDCD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3384EE-4612-A25C-62EA-8936230E96D6}"/>
              </a:ext>
            </a:extLst>
          </p:cNvPr>
          <p:cNvSpPr>
            <a:spLocks noGrp="1"/>
          </p:cNvSpPr>
          <p:nvPr>
            <p:ph type="body" idx="1"/>
          </p:nvPr>
        </p:nvSpPr>
        <p:spPr/>
        <p:txBody>
          <a:bodyPr/>
          <a:lstStyle/>
          <a:p>
            <a:r>
              <a:rPr lang="en-US" i="0" dirty="0"/>
              <a:t>Read the </a:t>
            </a:r>
            <a:r>
              <a:rPr lang="en-US" b="1" i="0" dirty="0"/>
              <a:t>Fun Fact </a:t>
            </a:r>
            <a:r>
              <a:rPr lang="en-US" i="0" dirty="0"/>
              <a:t>from the </a:t>
            </a:r>
            <a:r>
              <a:rPr lang="en-US" b="1" i="0" dirty="0"/>
              <a:t>Draw It! </a:t>
            </a:r>
            <a:r>
              <a:rPr lang="en-US" i="0" dirty="0"/>
              <a:t>page about shade-loving plants.</a:t>
            </a:r>
          </a:p>
        </p:txBody>
      </p:sp>
      <p:sp>
        <p:nvSpPr>
          <p:cNvPr id="4" name="Slide Number Placeholder 3">
            <a:extLst>
              <a:ext uri="{FF2B5EF4-FFF2-40B4-BE49-F238E27FC236}">
                <a16:creationId xmlns:a16="http://schemas.microsoft.com/office/drawing/2014/main" id="{42EFC7E1-807F-688E-9080-B7DC6AC3B9E1}"/>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38482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B67A-8603-E01C-47CA-105B6AD31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9D8F9-E949-FD99-3332-70AF4AA6A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CF1591-E6D8-539C-8E10-B10D0B346CCF}"/>
              </a:ext>
            </a:extLst>
          </p:cNvPr>
          <p:cNvSpPr>
            <a:spLocks noGrp="1"/>
          </p:cNvSpPr>
          <p:nvPr>
            <p:ph type="body" idx="1"/>
          </p:nvPr>
        </p:nvSpPr>
        <p:spPr/>
        <p:txBody>
          <a:bodyPr/>
          <a:lstStyle/>
          <a:p>
            <a:r>
              <a:rPr lang="en-US" dirty="0"/>
              <a:t>Look at the results of your experiment and then look back at the prairie and forest ecosystem on the Lesson </a:t>
            </a:r>
            <a:r>
              <a:rPr lang="en-US" b="1" dirty="0"/>
              <a:t>2A Sprouts and Light i</a:t>
            </a:r>
            <a:r>
              <a:rPr lang="en-US" dirty="0"/>
              <a:t>ntroduction page. </a:t>
            </a:r>
          </a:p>
        </p:txBody>
      </p:sp>
      <p:sp>
        <p:nvSpPr>
          <p:cNvPr id="4" name="Slide Number Placeholder 3">
            <a:extLst>
              <a:ext uri="{FF2B5EF4-FFF2-40B4-BE49-F238E27FC236}">
                <a16:creationId xmlns:a16="http://schemas.microsoft.com/office/drawing/2014/main" id="{2CD28F7F-5860-1F00-F708-2209BCFDBD6E}"/>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93232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77CCD-3361-3D1E-9F20-891F477E6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AA286-AC03-D7EA-61A3-C764C11C4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035A26-84F1-1250-7ECD-7343FA656FEF}"/>
              </a:ext>
            </a:extLst>
          </p:cNvPr>
          <p:cNvSpPr>
            <a:spLocks noGrp="1"/>
          </p:cNvSpPr>
          <p:nvPr>
            <p:ph type="body" idx="1"/>
          </p:nvPr>
        </p:nvSpPr>
        <p:spPr/>
        <p:txBody>
          <a:bodyPr/>
          <a:lstStyle/>
          <a:p>
            <a:endParaRPr lang="en-US" i="0" dirty="0"/>
          </a:p>
        </p:txBody>
      </p:sp>
      <p:sp>
        <p:nvSpPr>
          <p:cNvPr id="4" name="Slide Number Placeholder 3">
            <a:extLst>
              <a:ext uri="{FF2B5EF4-FFF2-40B4-BE49-F238E27FC236}">
                <a16:creationId xmlns:a16="http://schemas.microsoft.com/office/drawing/2014/main" id="{394A2324-A780-5DD2-03CE-0D8EEC41ED78}"/>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46915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05120-B837-24F2-1257-145C99FCE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C7A4AA-9462-B474-6D13-F766C014C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E70AA3-8CA9-84DC-1520-068ADCFB4820}"/>
              </a:ext>
            </a:extLst>
          </p:cNvPr>
          <p:cNvSpPr>
            <a:spLocks noGrp="1"/>
          </p:cNvSpPr>
          <p:nvPr>
            <p:ph type="body" idx="1"/>
          </p:nvPr>
        </p:nvSpPr>
        <p:spPr/>
        <p:txBody>
          <a:bodyPr/>
          <a:lstStyle/>
          <a:p>
            <a:r>
              <a:rPr lang="en-US" i="0" dirty="0"/>
              <a:t>Take the class outside. Find areas in your schoolyard that replicate the amount of light used in your experiment.</a:t>
            </a:r>
          </a:p>
          <a:p>
            <a:endParaRPr lang="en-US" i="0" dirty="0"/>
          </a:p>
          <a:p>
            <a:r>
              <a:rPr lang="en-US" i="0" dirty="0"/>
              <a:t>Compare areas using the same size using a ruler or hula hoop. Count the number of plants in these areas with the class. Have the students record their observations in their student guide </a:t>
            </a:r>
            <a:r>
              <a:rPr lang="en-US" b="1" i="0" dirty="0"/>
              <a:t>Science Notebook 2A Schoolyard Spots </a:t>
            </a:r>
            <a:r>
              <a:rPr lang="en-US" i="0" dirty="0"/>
              <a:t>section on Page 46.</a:t>
            </a:r>
          </a:p>
        </p:txBody>
      </p:sp>
      <p:sp>
        <p:nvSpPr>
          <p:cNvPr id="4" name="Slide Number Placeholder 3">
            <a:extLst>
              <a:ext uri="{FF2B5EF4-FFF2-40B4-BE49-F238E27FC236}">
                <a16:creationId xmlns:a16="http://schemas.microsoft.com/office/drawing/2014/main" id="{EB94C085-EC59-38B1-784C-3CF601C817D3}"/>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377325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5A82E-B66E-98FF-C183-CD8B9BC58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8CBE8-F453-231C-2019-9310209CE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088CA7-4F04-725E-13EB-075DB54801E3}"/>
              </a:ext>
            </a:extLst>
          </p:cNvPr>
          <p:cNvSpPr>
            <a:spLocks noGrp="1"/>
          </p:cNvSpPr>
          <p:nvPr>
            <p:ph type="body" idx="1"/>
          </p:nvPr>
        </p:nvSpPr>
        <p:spPr/>
        <p:txBody>
          <a:bodyPr/>
          <a:lstStyle/>
          <a:p>
            <a:r>
              <a:rPr lang="en-US" i="0" dirty="0"/>
              <a:t>Have students compare the number of plants in sun and shade and discuss why they think numbers may be different. Explain that different plants have different needs. Some plants like all shade and do not grow well in the sun, like the plants we may find on a forest floor. Some like all sun and do not grow well in the shade, like the plants we may find in a prairie or glade. And some like some shade and some sun, like the plants we may find in a park or around our houses if there are buildings nearby to block the sun a part of the time.</a:t>
            </a:r>
          </a:p>
        </p:txBody>
      </p:sp>
      <p:sp>
        <p:nvSpPr>
          <p:cNvPr id="4" name="Slide Number Placeholder 3">
            <a:extLst>
              <a:ext uri="{FF2B5EF4-FFF2-40B4-BE49-F238E27FC236}">
                <a16:creationId xmlns:a16="http://schemas.microsoft.com/office/drawing/2014/main" id="{A81B7AA1-4352-23D7-CED4-38ADDBCF20C2}"/>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85067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3AB7C-C99E-E5CE-D8AC-FF318BE80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5653F-56ED-9B26-2CA5-03E08D825B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F8B9D-3B44-AE27-CE0C-53ADCBF8A34A}"/>
              </a:ext>
            </a:extLst>
          </p:cNvPr>
          <p:cNvSpPr>
            <a:spLocks noGrp="1"/>
          </p:cNvSpPr>
          <p:nvPr>
            <p:ph type="body" idx="1"/>
          </p:nvPr>
        </p:nvSpPr>
        <p:spPr/>
        <p:txBody>
          <a:bodyPr/>
          <a:lstStyle/>
          <a:p>
            <a:r>
              <a:rPr lang="en-US" i="0" dirty="0"/>
              <a:t>Have students open their student guide to the </a:t>
            </a:r>
            <a:r>
              <a:rPr lang="en-US" b="1" i="0" dirty="0"/>
              <a:t>Unit 2 Exploring the Phenomenon</a:t>
            </a:r>
            <a:r>
              <a:rPr lang="en-US" i="0" dirty="0"/>
              <a:t> section on Page 38. </a:t>
            </a:r>
          </a:p>
          <a:p>
            <a:endParaRPr lang="en-US" dirty="0"/>
          </a:p>
          <a:p>
            <a:r>
              <a:rPr lang="en-US" b="1" dirty="0"/>
              <a:t>Discuss the Talk About It Questions: </a:t>
            </a:r>
            <a:r>
              <a:rPr lang="en-US" dirty="0"/>
              <a:t>What do these different pictures show us? What do plants and animals need to survive?</a:t>
            </a:r>
          </a:p>
        </p:txBody>
      </p:sp>
      <p:sp>
        <p:nvSpPr>
          <p:cNvPr id="4" name="Slide Number Placeholder 3">
            <a:extLst>
              <a:ext uri="{FF2B5EF4-FFF2-40B4-BE49-F238E27FC236}">
                <a16:creationId xmlns:a16="http://schemas.microsoft.com/office/drawing/2014/main" id="{4BEB7A8C-8416-B46B-EB46-05688AF2D609}"/>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2265164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FFFA-59A3-A631-B912-AA8EB421A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324EC-48D2-8CF4-94EF-BF9FC1E24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A9616-3C88-2D2F-CDE7-441670E050B9}"/>
              </a:ext>
            </a:extLst>
          </p:cNvPr>
          <p:cNvSpPr>
            <a:spLocks noGrp="1"/>
          </p:cNvSpPr>
          <p:nvPr>
            <p:ph type="body" idx="1"/>
          </p:nvPr>
        </p:nvSpPr>
        <p:spPr/>
        <p:txBody>
          <a:bodyPr/>
          <a:lstStyle/>
          <a:p>
            <a:r>
              <a:rPr lang="en-US" b="1" dirty="0"/>
              <a:t>Guiding Question: </a:t>
            </a:r>
            <a:r>
              <a:rPr lang="en-US" dirty="0"/>
              <a:t>Where would a sunflower grow best in your schoolyard?</a:t>
            </a:r>
          </a:p>
          <a:p>
            <a:endParaRPr lang="en-US" dirty="0"/>
          </a:p>
          <a:p>
            <a:r>
              <a:rPr lang="en-US" dirty="0"/>
              <a:t>After</a:t>
            </a:r>
            <a:r>
              <a:rPr lang="en-US" i="0" dirty="0"/>
              <a:t> exploring the concept of light as an essential need for a plant, have students open their student guides to the </a:t>
            </a:r>
            <a:r>
              <a:rPr lang="en-US" b="1" i="0" dirty="0"/>
              <a:t>2A Claim, Evidence, Reasoning </a:t>
            </a:r>
            <a:r>
              <a:rPr lang="en-US" i="0" dirty="0"/>
              <a:t>section on Page 47. Guide students through the page by reviewing each section as a class and revisiting the scientific concepts learned to help answer each section.</a:t>
            </a:r>
            <a:r>
              <a:rPr lang="en-US" b="1" i="0" dirty="0"/>
              <a:t> </a:t>
            </a:r>
            <a:endParaRPr lang="en-US" i="0"/>
          </a:p>
        </p:txBody>
      </p:sp>
      <p:sp>
        <p:nvSpPr>
          <p:cNvPr id="4" name="Slide Number Placeholder 3">
            <a:extLst>
              <a:ext uri="{FF2B5EF4-FFF2-40B4-BE49-F238E27FC236}">
                <a16:creationId xmlns:a16="http://schemas.microsoft.com/office/drawing/2014/main" id="{02FB7B73-C687-687A-FF7D-4000C78FE01A}"/>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579336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2EC5-16A6-03F9-6066-FFEC390B8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9D13A-1B26-BC16-FB25-62FD10169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C5543-CF68-20E4-F53B-63F708F1FC1A}"/>
              </a:ext>
            </a:extLst>
          </p:cNvPr>
          <p:cNvSpPr>
            <a:spLocks noGrp="1"/>
          </p:cNvSpPr>
          <p:nvPr>
            <p:ph type="body" idx="1"/>
          </p:nvPr>
        </p:nvSpPr>
        <p:spPr/>
        <p:txBody>
          <a:bodyPr/>
          <a:lstStyle/>
          <a:p>
            <a:r>
              <a:rPr lang="en-US" b="1" i="0" dirty="0"/>
              <a:t>Rubric:</a:t>
            </a:r>
          </a:p>
          <a:p>
            <a:pPr marL="171450" indent="-171450">
              <a:buFont typeface="Arial" panose="020B0604020202020204" pitchFamily="34" charset="0"/>
              <a:buChar char="•"/>
            </a:pPr>
            <a:r>
              <a:rPr lang="en-US" i="0" dirty="0"/>
              <a:t>4 (Exceeds) – Student circles the correct claim and writes the correct evidence into the blanks and provides the correct reasoning by filling in all the blanks correctly.</a:t>
            </a:r>
          </a:p>
          <a:p>
            <a:pPr marL="171450" indent="-171450">
              <a:buFont typeface="Arial" panose="020B0604020202020204" pitchFamily="34" charset="0"/>
              <a:buChar char="•"/>
            </a:pPr>
            <a:r>
              <a:rPr lang="en-US" i="0" dirty="0"/>
              <a:t>3 (Meets) – Student circles either the correct claim or writes the correct evidence into the blanks and/or provides mostly the correct reasoning by filling in 2 of the blanks correctly.</a:t>
            </a:r>
          </a:p>
          <a:p>
            <a:pPr marL="171450" indent="-171450">
              <a:buFont typeface="Arial" panose="020B0604020202020204" pitchFamily="34" charset="0"/>
              <a:buChar char="•"/>
            </a:pPr>
            <a:r>
              <a:rPr lang="en-US" i="0" dirty="0"/>
              <a:t>2 (Partially meets) – Student circles either the correct claim or somewhat writes the correct reasoning by filling in 1 of the blanks correctly.</a:t>
            </a:r>
          </a:p>
          <a:p>
            <a:pPr marL="171450" indent="-171450">
              <a:buFont typeface="Arial" panose="020B0604020202020204" pitchFamily="34" charset="0"/>
              <a:buChar char="•"/>
            </a:pPr>
            <a:r>
              <a:rPr lang="en-US" i="0" dirty="0"/>
              <a:t>1 (Doesn’t meet) – Student does not provide the correct claim or evidence and does not write any words into the blanks to complete the correct reasoning.</a:t>
            </a:r>
          </a:p>
        </p:txBody>
      </p:sp>
      <p:sp>
        <p:nvSpPr>
          <p:cNvPr id="4" name="Slide Number Placeholder 3">
            <a:extLst>
              <a:ext uri="{FF2B5EF4-FFF2-40B4-BE49-F238E27FC236}">
                <a16:creationId xmlns:a16="http://schemas.microsoft.com/office/drawing/2014/main" id="{0003DD09-7FDC-C301-E381-9497E1356518}"/>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69796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15BC5-E233-EB2D-3FAF-94AE355FE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AB18E-81F8-9372-4F68-19440E4E0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85615C-4180-BA58-FE99-5D639E3AE1AA}"/>
              </a:ext>
            </a:extLst>
          </p:cNvPr>
          <p:cNvSpPr>
            <a:spLocks noGrp="1"/>
          </p:cNvSpPr>
          <p:nvPr>
            <p:ph type="body" idx="1"/>
          </p:nvPr>
        </p:nvSpPr>
        <p:spPr/>
        <p:txBody>
          <a:bodyPr/>
          <a:lstStyle/>
          <a:p>
            <a:r>
              <a:rPr lang="en-US" i="0" dirty="0"/>
              <a:t>Show students the Prairie, Forest, and Pond video from the MDC Teacher Portal. </a:t>
            </a:r>
          </a:p>
        </p:txBody>
      </p:sp>
      <p:sp>
        <p:nvSpPr>
          <p:cNvPr id="4" name="Slide Number Placeholder 3">
            <a:extLst>
              <a:ext uri="{FF2B5EF4-FFF2-40B4-BE49-F238E27FC236}">
                <a16:creationId xmlns:a16="http://schemas.microsoft.com/office/drawing/2014/main" id="{97D96593-A3B2-2C6E-8C27-B6AE93FB66B4}"/>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25841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E8DAB-F256-5EBF-5857-7F12E9D1F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1A6F6A-196C-B4CD-9CCB-347BE333B7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02B4C-253B-40B3-5332-06BACF030A73}"/>
              </a:ext>
            </a:extLst>
          </p:cNvPr>
          <p:cNvSpPr>
            <a:spLocks noGrp="1"/>
          </p:cNvSpPr>
          <p:nvPr>
            <p:ph type="body" idx="1"/>
          </p:nvPr>
        </p:nvSpPr>
        <p:spPr/>
        <p:txBody>
          <a:bodyPr/>
          <a:lstStyle/>
          <a:p>
            <a:r>
              <a:rPr lang="en-US" i="0" dirty="0"/>
              <a:t>Have students turn to the </a:t>
            </a:r>
            <a:r>
              <a:rPr lang="en-US" b="1" i="0" dirty="0"/>
              <a:t>Lesson 2A Sprouts and Light </a:t>
            </a:r>
            <a:r>
              <a:rPr lang="en-US" i="0" dirty="0"/>
              <a:t>introduction on Page 40. Discuss the guiding question.</a:t>
            </a:r>
          </a:p>
        </p:txBody>
      </p:sp>
      <p:sp>
        <p:nvSpPr>
          <p:cNvPr id="4" name="Slide Number Placeholder 3">
            <a:extLst>
              <a:ext uri="{FF2B5EF4-FFF2-40B4-BE49-F238E27FC236}">
                <a16:creationId xmlns:a16="http://schemas.microsoft.com/office/drawing/2014/main" id="{E6F180E4-8CC9-F962-85C8-43F53240592D}"/>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301089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7D380-80DE-DB4B-27B2-89BDC160C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D8620F-E852-FDDA-A67F-60B9FB2069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C5E7A6-4DAF-346E-F6DF-6594C1DAAEA9}"/>
              </a:ext>
            </a:extLst>
          </p:cNvPr>
          <p:cNvSpPr>
            <a:spLocks noGrp="1"/>
          </p:cNvSpPr>
          <p:nvPr>
            <p:ph type="body" idx="1"/>
          </p:nvPr>
        </p:nvSpPr>
        <p:spPr/>
        <p:txBody>
          <a:bodyPr/>
          <a:lstStyle/>
          <a:p>
            <a:r>
              <a:rPr lang="en-US" i="0" dirty="0"/>
              <a:t>Discuss the </a:t>
            </a:r>
            <a:r>
              <a:rPr lang="en-US" b="1" i="0" dirty="0"/>
              <a:t>Talk About It </a:t>
            </a:r>
            <a:r>
              <a:rPr lang="en-US" i="0" dirty="0"/>
              <a:t>for this lesson.</a:t>
            </a:r>
            <a:r>
              <a:rPr lang="en-US" dirty="0"/>
              <a:t> How are these places the </a:t>
            </a:r>
            <a:r>
              <a:rPr lang="en-US" b="1" dirty="0"/>
              <a:t>same</a:t>
            </a:r>
            <a:r>
              <a:rPr lang="en-US" dirty="0"/>
              <a:t>? How are they </a:t>
            </a:r>
            <a:r>
              <a:rPr lang="en-US" b="1" dirty="0"/>
              <a:t>different</a:t>
            </a:r>
            <a:r>
              <a:rPr lang="en-US" dirty="0"/>
              <a:t>? In which picture does more sunlight touch the ground?</a:t>
            </a:r>
            <a:endParaRPr lang="en-US"/>
          </a:p>
        </p:txBody>
      </p:sp>
      <p:sp>
        <p:nvSpPr>
          <p:cNvPr id="4" name="Slide Number Placeholder 3">
            <a:extLst>
              <a:ext uri="{FF2B5EF4-FFF2-40B4-BE49-F238E27FC236}">
                <a16:creationId xmlns:a16="http://schemas.microsoft.com/office/drawing/2014/main" id="{857A04DD-A3AC-CC50-BFD7-AEF6833856E9}"/>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87123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6E226-0D0C-508E-A33F-392B613ED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45F3E-7CE7-2E99-9E23-9EF14A70F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C3301-8567-AAB2-BE5A-FD8C4B35F606}"/>
              </a:ext>
            </a:extLst>
          </p:cNvPr>
          <p:cNvSpPr>
            <a:spLocks noGrp="1"/>
          </p:cNvSpPr>
          <p:nvPr>
            <p:ph type="body" idx="1"/>
          </p:nvPr>
        </p:nvSpPr>
        <p:spPr/>
        <p:txBody>
          <a:bodyPr/>
          <a:lstStyle/>
          <a:p>
            <a:r>
              <a:rPr lang="en-US" i="0" dirty="0"/>
              <a:t>Have students complete </a:t>
            </a:r>
            <a:r>
              <a:rPr lang="en-US" b="1" i="0" dirty="0"/>
              <a:t>Science Notebook 2A Forest vs. Prairie </a:t>
            </a:r>
            <a:r>
              <a:rPr lang="en-US" i="0" dirty="0"/>
              <a:t>on student guide Page 42 and compare and contrast the photos using a Venn diagram. Assist students with where to place written information into the diagram.</a:t>
            </a:r>
          </a:p>
        </p:txBody>
      </p:sp>
      <p:sp>
        <p:nvSpPr>
          <p:cNvPr id="4" name="Slide Number Placeholder 3">
            <a:extLst>
              <a:ext uri="{FF2B5EF4-FFF2-40B4-BE49-F238E27FC236}">
                <a16:creationId xmlns:a16="http://schemas.microsoft.com/office/drawing/2014/main" id="{C5811A0D-906F-3971-16D3-DD3AC44EAF62}"/>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221753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12D2D-6CA0-4A4E-2732-82F8DF522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B757FC-A484-F8C8-D9CD-E12121FB3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1D105-6CB6-F4D0-D5B0-A8FF00B58FBA}"/>
              </a:ext>
            </a:extLst>
          </p:cNvPr>
          <p:cNvSpPr>
            <a:spLocks noGrp="1"/>
          </p:cNvSpPr>
          <p:nvPr>
            <p:ph type="body" idx="1"/>
          </p:nvPr>
        </p:nvSpPr>
        <p:spPr/>
        <p:txBody>
          <a:bodyPr/>
          <a:lstStyle/>
          <a:p>
            <a:r>
              <a:rPr lang="en-US" i="0" dirty="0"/>
              <a:t>Give 3 sprout cups of the same plant species to each group. Have them label their cups with their class or group name and then place their sprouts in each of the following areas:</a:t>
            </a:r>
          </a:p>
          <a:p>
            <a:pPr marL="171450" indent="-171450">
              <a:buFont typeface="Arial" panose="020B0604020202020204" pitchFamily="34" charset="0"/>
              <a:buChar char="•"/>
            </a:pPr>
            <a:r>
              <a:rPr lang="en-US" i="0" dirty="0"/>
              <a:t>Full sun (like a prairie)</a:t>
            </a:r>
          </a:p>
          <a:p>
            <a:pPr marL="171450" indent="-171450">
              <a:buFont typeface="Arial" panose="020B0604020202020204" pitchFamily="34" charset="0"/>
              <a:buChar char="•"/>
            </a:pPr>
            <a:r>
              <a:rPr lang="en-US" i="0" dirty="0"/>
              <a:t>Little sun (like the forest floor)</a:t>
            </a:r>
          </a:p>
          <a:p>
            <a:pPr marL="171450" indent="-171450">
              <a:buFont typeface="Arial" panose="020B0604020202020204" pitchFamily="34" charset="0"/>
              <a:buChar char="•"/>
            </a:pPr>
            <a:r>
              <a:rPr lang="en-US" i="0" dirty="0"/>
              <a:t>No sun (like under a rock)</a:t>
            </a:r>
          </a:p>
        </p:txBody>
      </p:sp>
      <p:sp>
        <p:nvSpPr>
          <p:cNvPr id="4" name="Slide Number Placeholder 3">
            <a:extLst>
              <a:ext uri="{FF2B5EF4-FFF2-40B4-BE49-F238E27FC236}">
                <a16:creationId xmlns:a16="http://schemas.microsoft.com/office/drawing/2014/main" id="{3F4D168D-32A0-CE10-1232-5E3F5AC6608B}"/>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542671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D3C33-EC31-7468-6793-41097111C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EB57E-4364-7011-DA4F-D39E01267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EBC99-734A-BD61-99A7-391C5402B6AC}"/>
              </a:ext>
            </a:extLst>
          </p:cNvPr>
          <p:cNvSpPr>
            <a:spLocks noGrp="1"/>
          </p:cNvSpPr>
          <p:nvPr>
            <p:ph type="body" idx="1"/>
          </p:nvPr>
        </p:nvSpPr>
        <p:spPr/>
        <p:txBody>
          <a:bodyPr/>
          <a:lstStyle/>
          <a:p>
            <a:r>
              <a:rPr lang="en-US" i="0" dirty="0"/>
              <a:t>Using </a:t>
            </a:r>
            <a:r>
              <a:rPr lang="en-US" b="1" i="0" dirty="0"/>
              <a:t>Science Notebook 2A Sprouts and Light </a:t>
            </a:r>
            <a:r>
              <a:rPr lang="en-US" i="0" dirty="0"/>
              <a:t>on Page 43, have students make predictions about what will happen to each plant. Each cup should be watered with the same amount each time, such as 1-2 teaspoons of water per observation period.</a:t>
            </a:r>
          </a:p>
        </p:txBody>
      </p:sp>
      <p:sp>
        <p:nvSpPr>
          <p:cNvPr id="4" name="Slide Number Placeholder 3">
            <a:extLst>
              <a:ext uri="{FF2B5EF4-FFF2-40B4-BE49-F238E27FC236}">
                <a16:creationId xmlns:a16="http://schemas.microsoft.com/office/drawing/2014/main" id="{C06B255D-2125-7685-EF86-E78E5EA9EBB5}"/>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25177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94432-B395-9A71-BB54-0EF873399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1679F-8C68-49B8-5BF4-A51BE32EB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88FB9C-78F5-558C-F99A-520B82322797}"/>
              </a:ext>
            </a:extLst>
          </p:cNvPr>
          <p:cNvSpPr>
            <a:spLocks noGrp="1"/>
          </p:cNvSpPr>
          <p:nvPr>
            <p:ph type="body" idx="1"/>
          </p:nvPr>
        </p:nvSpPr>
        <p:spPr/>
        <p:txBody>
          <a:bodyPr/>
          <a:lstStyle/>
          <a:p>
            <a:r>
              <a:rPr lang="en-US" i="0" dirty="0"/>
              <a:t>Collect data every other day for 2 weeks. If you choose to collect data for longer, you can add more data pages to the students’ guides using the 2A Sprouts and Light Data Sheet. Have students observe the plants over the next 2 weeks and record observations every other day on student guide </a:t>
            </a:r>
            <a:r>
              <a:rPr lang="en-US" b="1" i="0" dirty="0"/>
              <a:t>Science Notebook 2A Comparing Sprouts </a:t>
            </a:r>
            <a:r>
              <a:rPr lang="en-US" i="0" dirty="0"/>
              <a:t>Page 44. Observations should include plant height, color, and condition using the words “poor,” “fair,” “good,” or “excellent.” When recording plant condition, students can write P, F, G, or E to save space. Students can use magnifying glasses to enhance their observations.</a:t>
            </a:r>
          </a:p>
        </p:txBody>
      </p:sp>
      <p:sp>
        <p:nvSpPr>
          <p:cNvPr id="4" name="Slide Number Placeholder 3">
            <a:extLst>
              <a:ext uri="{FF2B5EF4-FFF2-40B4-BE49-F238E27FC236}">
                <a16:creationId xmlns:a16="http://schemas.microsoft.com/office/drawing/2014/main" id="{70DDDBB2-502A-9275-5A62-B3627E4D36A6}"/>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750299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EA15-1E65-2F32-B43D-3CF4A90C94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F46AD4-EE45-704B-D74D-932C4265D4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8D49A8-57DF-1C17-6369-B11E7938BC99}"/>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5" name="Footer Placeholder 4">
            <a:extLst>
              <a:ext uri="{FF2B5EF4-FFF2-40B4-BE49-F238E27FC236}">
                <a16:creationId xmlns:a16="http://schemas.microsoft.com/office/drawing/2014/main" id="{AE21374E-E070-1E03-9B76-EBDEDF520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BE3F3-BB6E-8A98-C9D2-832A94092DFA}"/>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379018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4A43-E3BC-CEBD-86F9-FF201EAA5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BDFA98-70B9-98AC-E600-2754F5E0D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F25C9-699A-B76F-B7EC-3807F78E04FB}"/>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5" name="Footer Placeholder 4">
            <a:extLst>
              <a:ext uri="{FF2B5EF4-FFF2-40B4-BE49-F238E27FC236}">
                <a16:creationId xmlns:a16="http://schemas.microsoft.com/office/drawing/2014/main" id="{FC25458D-7749-C42F-306F-AD3560F70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B056A-1451-8689-5FAA-65D1F8CEFA75}"/>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304778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330D34-34DA-6DEF-E08A-F49054462C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73BF60-2269-61BF-6776-81F3B4E9B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AEE56-AC27-4B24-86DD-A089E02E3981}"/>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5" name="Footer Placeholder 4">
            <a:extLst>
              <a:ext uri="{FF2B5EF4-FFF2-40B4-BE49-F238E27FC236}">
                <a16:creationId xmlns:a16="http://schemas.microsoft.com/office/drawing/2014/main" id="{614912AA-5AA5-08B1-CD90-0FFBC374F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50E2C-96A7-2A66-C220-5D09FBB7C8A2}"/>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170794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46FF-F297-0AAE-88B8-2AB33914C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59ED1F-2ECC-A891-8D02-BC02F157D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0F17C-31FB-3293-5B5E-6300F61D9E46}"/>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5" name="Footer Placeholder 4">
            <a:extLst>
              <a:ext uri="{FF2B5EF4-FFF2-40B4-BE49-F238E27FC236}">
                <a16:creationId xmlns:a16="http://schemas.microsoft.com/office/drawing/2014/main" id="{4F4E96A9-A5C6-4302-8B6C-80F59331D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A9631-2DAB-C626-CCB9-8BDBC9EE8158}"/>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1842401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4744-BD76-ED17-CD16-0D6DEB40DD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8C472D-620E-9C2E-8B47-42B010F83A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E1D0B3-461D-6DB1-678A-C41B373A54FF}"/>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5" name="Footer Placeholder 4">
            <a:extLst>
              <a:ext uri="{FF2B5EF4-FFF2-40B4-BE49-F238E27FC236}">
                <a16:creationId xmlns:a16="http://schemas.microsoft.com/office/drawing/2014/main" id="{DD7DEA3B-242D-7FC3-29C7-8E269FDE0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D52B6-6ADC-DC18-6DC5-AE03B29C76B7}"/>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202741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AA57-5E9A-EA7D-E979-53A7C6C8A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0C74A-91FD-43E2-6387-B6715EF0F1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5EBC15-750B-F0A1-311D-99718DE560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5BE217-D897-F253-31A9-C7909D2FB515}"/>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6" name="Footer Placeholder 5">
            <a:extLst>
              <a:ext uri="{FF2B5EF4-FFF2-40B4-BE49-F238E27FC236}">
                <a16:creationId xmlns:a16="http://schemas.microsoft.com/office/drawing/2014/main" id="{C164791E-9E8C-352E-4B93-A10C6DBDD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0ACE7-64EF-20CD-80E1-9A2CA33638BA}"/>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419467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5E90-FA3F-100C-24A0-58AECAA3F9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CF821C-197B-96F5-8A7B-624FD7718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D75BB0-2A66-5CA8-B3E9-961E592C5C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3354CF-B094-51A5-8B64-1E87A2555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9BD717-62BE-4CA1-4C7C-F84A2403C1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F51DCC-B152-EA5D-A1F9-53AD316267FC}"/>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8" name="Footer Placeholder 7">
            <a:extLst>
              <a:ext uri="{FF2B5EF4-FFF2-40B4-BE49-F238E27FC236}">
                <a16:creationId xmlns:a16="http://schemas.microsoft.com/office/drawing/2014/main" id="{4B8C242E-6A06-1D51-DEBA-28BD53E3FE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A73505-ED4A-EC63-9A14-B5869E46C1AF}"/>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49827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9F858-0FCC-60F9-07B9-F9E6CE6839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89461-23FD-37EA-14C0-53D8F594FE35}"/>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4" name="Footer Placeholder 3">
            <a:extLst>
              <a:ext uri="{FF2B5EF4-FFF2-40B4-BE49-F238E27FC236}">
                <a16:creationId xmlns:a16="http://schemas.microsoft.com/office/drawing/2014/main" id="{996E0860-5D23-3636-1753-1D0AC2F551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4878A6-839C-4845-CEFE-8E7DEAC08934}"/>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384716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FC16D9-6553-1145-6283-3CB7B2405B20}"/>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3" name="Footer Placeholder 2">
            <a:extLst>
              <a:ext uri="{FF2B5EF4-FFF2-40B4-BE49-F238E27FC236}">
                <a16:creationId xmlns:a16="http://schemas.microsoft.com/office/drawing/2014/main" id="{DB66B112-7797-447A-68E7-3709318AB7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169BAF-42A8-0EDA-F821-B07F915D7A74}"/>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3789109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A819-C596-2CC2-C1BE-9F1947F96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C9D83-9309-022F-A15A-2561DC4B96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4BDAF6-7802-0FB3-5C8E-717F7C087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8F719-1D14-6F46-FF76-B92119FAF292}"/>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6" name="Footer Placeholder 5">
            <a:extLst>
              <a:ext uri="{FF2B5EF4-FFF2-40B4-BE49-F238E27FC236}">
                <a16:creationId xmlns:a16="http://schemas.microsoft.com/office/drawing/2014/main" id="{1B381875-DBCC-8A47-EE65-8F8F43601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1B60C-C504-D127-3B75-62B1EC6D56D3}"/>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324988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1C235-7CD1-4223-F22B-8943E29B6E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67A846-E83D-D236-32D2-E0A34711C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F5904-2BCD-270E-80AB-B929CD2E91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F7B04-581A-633E-72A9-5C5209C1B70F}"/>
              </a:ext>
            </a:extLst>
          </p:cNvPr>
          <p:cNvSpPr>
            <a:spLocks noGrp="1"/>
          </p:cNvSpPr>
          <p:nvPr>
            <p:ph type="dt" sz="half" idx="10"/>
          </p:nvPr>
        </p:nvSpPr>
        <p:spPr/>
        <p:txBody>
          <a:bodyPr/>
          <a:lstStyle/>
          <a:p>
            <a:fld id="{B62BE43A-F617-4D2F-9049-06935AC9B223}" type="datetimeFigureOut">
              <a:rPr lang="en-US" smtClean="0"/>
              <a:t>8/27/2025</a:t>
            </a:fld>
            <a:endParaRPr lang="en-US"/>
          </a:p>
        </p:txBody>
      </p:sp>
      <p:sp>
        <p:nvSpPr>
          <p:cNvPr id="6" name="Footer Placeholder 5">
            <a:extLst>
              <a:ext uri="{FF2B5EF4-FFF2-40B4-BE49-F238E27FC236}">
                <a16:creationId xmlns:a16="http://schemas.microsoft.com/office/drawing/2014/main" id="{BB3E3F45-3C57-26A0-79D3-34EF82D45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D3D395-E95D-30E3-5B13-50BCE26639BC}"/>
              </a:ext>
            </a:extLst>
          </p:cNvPr>
          <p:cNvSpPr>
            <a:spLocks noGrp="1"/>
          </p:cNvSpPr>
          <p:nvPr>
            <p:ph type="sldNum" sz="quarter" idx="12"/>
          </p:nvPr>
        </p:nvSpPr>
        <p:spPr/>
        <p:txBody>
          <a:bodyPr/>
          <a:lstStyle/>
          <a:p>
            <a:fld id="{226A8D08-C218-4CA3-A7A5-949458E37758}" type="slidenum">
              <a:rPr lang="en-US" smtClean="0"/>
              <a:t>‹#›</a:t>
            </a:fld>
            <a:endParaRPr lang="en-US"/>
          </a:p>
        </p:txBody>
      </p:sp>
    </p:spTree>
    <p:extLst>
      <p:ext uri="{BB962C8B-B14F-4D97-AF65-F5344CB8AC3E}">
        <p14:creationId xmlns:p14="http://schemas.microsoft.com/office/powerpoint/2010/main" val="45553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8FB123-817B-7E1B-33B9-09E40BA15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FE5F09-B1F9-D8B8-B4A6-4C616E9CE7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F39FF-69A1-B0E5-AE50-F76930D5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2BE43A-F617-4D2F-9049-06935AC9B223}" type="datetimeFigureOut">
              <a:rPr lang="en-US" smtClean="0"/>
              <a:t>8/27/2025</a:t>
            </a:fld>
            <a:endParaRPr lang="en-US"/>
          </a:p>
        </p:txBody>
      </p:sp>
      <p:sp>
        <p:nvSpPr>
          <p:cNvPr id="5" name="Footer Placeholder 4">
            <a:extLst>
              <a:ext uri="{FF2B5EF4-FFF2-40B4-BE49-F238E27FC236}">
                <a16:creationId xmlns:a16="http://schemas.microsoft.com/office/drawing/2014/main" id="{FEF549BE-312D-8AF4-1438-EF41919E3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8D3B83-EADB-25BE-100F-BDAB11D48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6A8D08-C218-4CA3-A7A5-949458E37758}" type="slidenum">
              <a:rPr lang="en-US" smtClean="0"/>
              <a:t>‹#›</a:t>
            </a:fld>
            <a:endParaRPr lang="en-US"/>
          </a:p>
        </p:txBody>
      </p:sp>
    </p:spTree>
    <p:extLst>
      <p:ext uri="{BB962C8B-B14F-4D97-AF65-F5344CB8AC3E}">
        <p14:creationId xmlns:p14="http://schemas.microsoft.com/office/powerpoint/2010/main" val="188298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youtu.be/P6_FJlBUNIw"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D7E5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8CB1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955430" y="3240308"/>
            <a:ext cx="739718" cy="3807330"/>
          </a:xfrm>
          <a:prstGeom prst="snip2Same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dirty="0">
                <a:latin typeface="Bitter" pitchFamily="2" charset="0"/>
              </a:rPr>
              <a:t>2A: Sprouts and Light</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dirty="0">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dirty="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71321-B8E0-9514-ABF5-C80D7671E7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9FC2642-8BB0-E600-0873-D27E42B39D9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C712CD-88AB-4363-71BA-7B88473FA60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0712879-D881-57DF-9C73-CFEE4A0ECC1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Explore</a:t>
            </a:r>
          </a:p>
        </p:txBody>
      </p:sp>
      <p:sp>
        <p:nvSpPr>
          <p:cNvPr id="6" name="Rectangle: Rounded Corners 5">
            <a:extLst>
              <a:ext uri="{FF2B5EF4-FFF2-40B4-BE49-F238E27FC236}">
                <a16:creationId xmlns:a16="http://schemas.microsoft.com/office/drawing/2014/main" id="{0E72ACE3-148B-3876-48A3-43C9144952C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2419CE-5DB0-0F0B-0137-DFB4AABA4DAD}"/>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A6746517-EAB2-5E7D-9D0F-9C8771040471}"/>
              </a:ext>
            </a:extLst>
          </p:cNvPr>
          <p:cNvSpPr txBox="1"/>
          <p:nvPr/>
        </p:nvSpPr>
        <p:spPr>
          <a:xfrm>
            <a:off x="337306" y="1905506"/>
            <a:ext cx="6532782" cy="3046988"/>
          </a:xfrm>
          <a:prstGeom prst="rect">
            <a:avLst/>
          </a:prstGeom>
          <a:noFill/>
        </p:spPr>
        <p:txBody>
          <a:bodyPr wrap="square">
            <a:spAutoFit/>
          </a:bodyPr>
          <a:lstStyle/>
          <a:p>
            <a:pPr algn="ctr"/>
            <a:r>
              <a:rPr lang="en-US" sz="4800" dirty="0">
                <a:latin typeface="Avenir Next LT Pro" panose="020B0504020202020204" pitchFamily="34" charset="0"/>
              </a:rPr>
              <a:t>Observe the plants for 2 weeks and </a:t>
            </a:r>
            <a:r>
              <a:rPr lang="en-US" sz="4800" b="1" dirty="0">
                <a:latin typeface="Avenir Next LT Pro" panose="020B0504020202020204" pitchFamily="34" charset="0"/>
              </a:rPr>
              <a:t>record observations </a:t>
            </a:r>
            <a:r>
              <a:rPr lang="en-US" sz="4800" dirty="0">
                <a:latin typeface="Avenir Next LT Pro" panose="020B0504020202020204" pitchFamily="34" charset="0"/>
              </a:rPr>
              <a:t>every other day.</a:t>
            </a:r>
          </a:p>
        </p:txBody>
      </p:sp>
      <p:pic>
        <p:nvPicPr>
          <p:cNvPr id="11" name="Picture 10" descr="Table&#10;&#10;AI-generated content may be incorrect.">
            <a:extLst>
              <a:ext uri="{FF2B5EF4-FFF2-40B4-BE49-F238E27FC236}">
                <a16:creationId xmlns:a16="http://schemas.microsoft.com/office/drawing/2014/main" id="{07F0909F-4BA4-B79C-FF81-DBF99EE774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7563" y="83517"/>
            <a:ext cx="4699093" cy="6081179"/>
          </a:xfrm>
          <a:prstGeom prst="rect">
            <a:avLst/>
          </a:prstGeom>
          <a:ln>
            <a:solidFill>
              <a:schemeClr val="tx1"/>
            </a:solidFill>
          </a:ln>
        </p:spPr>
      </p:pic>
      <p:grpSp>
        <p:nvGrpSpPr>
          <p:cNvPr id="12" name="Group 11">
            <a:extLst>
              <a:ext uri="{FF2B5EF4-FFF2-40B4-BE49-F238E27FC236}">
                <a16:creationId xmlns:a16="http://schemas.microsoft.com/office/drawing/2014/main" id="{18A01BF2-759E-61EE-3CEE-89FF4C1880CF}"/>
              </a:ext>
            </a:extLst>
          </p:cNvPr>
          <p:cNvGrpSpPr/>
          <p:nvPr/>
        </p:nvGrpSpPr>
        <p:grpSpPr>
          <a:xfrm>
            <a:off x="168154" y="122275"/>
            <a:ext cx="2778902" cy="745627"/>
            <a:chOff x="9240376" y="129883"/>
            <a:chExt cx="2778902" cy="745627"/>
          </a:xfrm>
        </p:grpSpPr>
        <p:sp>
          <p:nvSpPr>
            <p:cNvPr id="13" name="TextBox 14">
              <a:extLst>
                <a:ext uri="{FF2B5EF4-FFF2-40B4-BE49-F238E27FC236}">
                  <a16:creationId xmlns:a16="http://schemas.microsoft.com/office/drawing/2014/main" id="{0B09AFD4-65BE-9B5D-52D0-8E7014401420}"/>
                </a:ext>
              </a:extLst>
            </p:cNvPr>
            <p:cNvSpPr txBox="1"/>
            <p:nvPr/>
          </p:nvSpPr>
          <p:spPr>
            <a:xfrm>
              <a:off x="10572677" y="167624"/>
              <a:ext cx="1123950" cy="70788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solidFill>
                    <a:srgbClr val="A4BD5C"/>
                  </a:solidFill>
                  <a:latin typeface="Avenir Next LT Pro" panose="020B0504020202020204" pitchFamily="34" charset="0"/>
                </a:rPr>
                <a:t>X</a:t>
              </a:r>
              <a:endParaRPr lang="en-US" sz="4000" b="1" dirty="0">
                <a:solidFill>
                  <a:srgbClr val="A4BD5C"/>
                </a:solidFill>
              </a:endParaRPr>
            </a:p>
          </p:txBody>
        </p:sp>
        <p:grpSp>
          <p:nvGrpSpPr>
            <p:cNvPr id="14" name="Group 13">
              <a:extLst>
                <a:ext uri="{FF2B5EF4-FFF2-40B4-BE49-F238E27FC236}">
                  <a16:creationId xmlns:a16="http://schemas.microsoft.com/office/drawing/2014/main" id="{89BE1780-FF24-C78E-3E0C-DF70C4596C30}"/>
                </a:ext>
              </a:extLst>
            </p:cNvPr>
            <p:cNvGrpSpPr/>
            <p:nvPr/>
          </p:nvGrpSpPr>
          <p:grpSpPr>
            <a:xfrm>
              <a:off x="9240376" y="129883"/>
              <a:ext cx="2664602" cy="729562"/>
              <a:chOff x="191699" y="97370"/>
              <a:chExt cx="2664602" cy="729562"/>
            </a:xfrm>
          </p:grpSpPr>
          <p:pic>
            <p:nvPicPr>
              <p:cNvPr id="16" name="Picture 15" descr="A picture containing text, clipart&#10;&#10;AI-generated content may be incorrect.">
                <a:extLst>
                  <a:ext uri="{FF2B5EF4-FFF2-40B4-BE49-F238E27FC236}">
                    <a16:creationId xmlns:a16="http://schemas.microsoft.com/office/drawing/2014/main" id="{46AE3289-2795-E43B-161D-E4DBC267629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91699" y="97370"/>
                <a:ext cx="610701" cy="729562"/>
              </a:xfrm>
              <a:prstGeom prst="rect">
                <a:avLst/>
              </a:prstGeom>
            </p:spPr>
          </p:pic>
          <p:sp>
            <p:nvSpPr>
              <p:cNvPr id="17" name="TextBox 10">
                <a:extLst>
                  <a:ext uri="{FF2B5EF4-FFF2-40B4-BE49-F238E27FC236}">
                    <a16:creationId xmlns:a16="http://schemas.microsoft.com/office/drawing/2014/main" id="{FC392D46-8819-1771-0268-80E34A3D3C0A}"/>
                  </a:ext>
                </a:extLst>
              </p:cNvPr>
              <p:cNvSpPr txBox="1"/>
              <p:nvPr/>
            </p:nvSpPr>
            <p:spPr>
              <a:xfrm>
                <a:off x="802400" y="135111"/>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dirty="0">
                    <a:latin typeface="Avenir Next LT Pro" panose="020B0504020202020204" pitchFamily="34" charset="0"/>
                  </a:rPr>
                  <a:t>10</a:t>
                </a:r>
                <a:endParaRPr lang="en-US" sz="2800" b="1" i="1" dirty="0"/>
              </a:p>
            </p:txBody>
          </p:sp>
          <p:sp>
            <p:nvSpPr>
              <p:cNvPr id="18" name="TextBox 12">
                <a:extLst>
                  <a:ext uri="{FF2B5EF4-FFF2-40B4-BE49-F238E27FC236}">
                    <a16:creationId xmlns:a16="http://schemas.microsoft.com/office/drawing/2014/main" id="{B87A7D52-603F-3DDD-D50B-74D1FF3787A3}"/>
                  </a:ext>
                </a:extLst>
              </p:cNvPr>
              <p:cNvSpPr txBox="1"/>
              <p:nvPr/>
            </p:nvSpPr>
            <p:spPr>
              <a:xfrm>
                <a:off x="688100" y="519831"/>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latin typeface="Avenir Next LT Pro" panose="020B0504020202020204" pitchFamily="34" charset="0"/>
                  </a:rPr>
                  <a:t>MINUTES</a:t>
                </a:r>
                <a:endParaRPr lang="en-US" sz="1200" b="1" i="1" dirty="0"/>
              </a:p>
            </p:txBody>
          </p:sp>
          <p:sp>
            <p:nvSpPr>
              <p:cNvPr id="19" name="TextBox 18">
                <a:extLst>
                  <a:ext uri="{FF2B5EF4-FFF2-40B4-BE49-F238E27FC236}">
                    <a16:creationId xmlns:a16="http://schemas.microsoft.com/office/drawing/2014/main" id="{3A8FAA20-3533-FF52-A0C2-9BF1769D590F}"/>
                  </a:ext>
                </a:extLst>
              </p:cNvPr>
              <p:cNvSpPr txBox="1"/>
              <p:nvPr/>
            </p:nvSpPr>
            <p:spPr>
              <a:xfrm>
                <a:off x="2134701" y="135110"/>
                <a:ext cx="7216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i="1" dirty="0">
                    <a:latin typeface="Avenir Next LT Pro" panose="020B0504020202020204" pitchFamily="34" charset="0"/>
                  </a:rPr>
                  <a:t>6</a:t>
                </a:r>
                <a:endParaRPr lang="en-US" sz="2800" b="1" i="1" dirty="0"/>
              </a:p>
            </p:txBody>
          </p:sp>
        </p:grpSp>
        <p:sp>
          <p:nvSpPr>
            <p:cNvPr id="15" name="TextBox 14">
              <a:extLst>
                <a:ext uri="{FF2B5EF4-FFF2-40B4-BE49-F238E27FC236}">
                  <a16:creationId xmlns:a16="http://schemas.microsoft.com/office/drawing/2014/main" id="{EDC3755D-08C0-163C-7A1F-D93C2372E9C3}"/>
                </a:ext>
              </a:extLst>
            </p:cNvPr>
            <p:cNvSpPr txBox="1"/>
            <p:nvPr/>
          </p:nvSpPr>
          <p:spPr>
            <a:xfrm>
              <a:off x="11069078" y="560126"/>
              <a:ext cx="950200"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i="1" dirty="0">
                  <a:latin typeface="Avenir Next LT Pro" panose="020B0504020202020204" pitchFamily="34" charset="0"/>
                </a:rPr>
                <a:t>DAYS</a:t>
              </a:r>
              <a:endParaRPr lang="en-US" sz="1200" b="1" i="1" dirty="0"/>
            </a:p>
          </p:txBody>
        </p:sp>
      </p:grpSp>
    </p:spTree>
    <p:extLst>
      <p:ext uri="{BB962C8B-B14F-4D97-AF65-F5344CB8AC3E}">
        <p14:creationId xmlns:p14="http://schemas.microsoft.com/office/powerpoint/2010/main" val="4065889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2A7C0-2A87-CB49-0136-F0412D059FB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A1105F-FE99-4333-5143-B1CDAB41FD7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D976780-BEAB-2AA5-C293-8E4CF3E9EEC5}"/>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F282241-9EEC-E6B0-7BE7-7C8F6FFCD84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Explain</a:t>
            </a:r>
          </a:p>
        </p:txBody>
      </p:sp>
      <p:sp>
        <p:nvSpPr>
          <p:cNvPr id="6" name="Rectangle: Rounded Corners 5">
            <a:extLst>
              <a:ext uri="{FF2B5EF4-FFF2-40B4-BE49-F238E27FC236}">
                <a16:creationId xmlns:a16="http://schemas.microsoft.com/office/drawing/2014/main" id="{C3856C13-CEC8-B23E-B4AB-FEFDC2EBFCA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B471C1F-191E-4A91-2660-5C6BE03C248E}"/>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BEB4F4D3-3238-BE33-F593-6FD0BA92D326}"/>
              </a:ext>
            </a:extLst>
          </p:cNvPr>
          <p:cNvSpPr txBox="1"/>
          <p:nvPr/>
        </p:nvSpPr>
        <p:spPr>
          <a:xfrm>
            <a:off x="240487" y="2339276"/>
            <a:ext cx="6532782" cy="1569660"/>
          </a:xfrm>
          <a:prstGeom prst="rect">
            <a:avLst/>
          </a:prstGeom>
          <a:noFill/>
        </p:spPr>
        <p:txBody>
          <a:bodyPr wrap="square" lIns="91440" tIns="45720" rIns="91440" bIns="45720" anchor="t">
            <a:spAutoFit/>
          </a:bodyPr>
          <a:lstStyle/>
          <a:p>
            <a:pPr algn="ctr"/>
            <a:r>
              <a:rPr lang="en-US" sz="4800" dirty="0">
                <a:latin typeface="Avenir Next LT Pro"/>
              </a:rPr>
              <a:t>Complete the </a:t>
            </a:r>
            <a:r>
              <a:rPr lang="en-US" sz="4800" b="1" dirty="0">
                <a:latin typeface="Avenir Next LT Pro"/>
              </a:rPr>
              <a:t>My Results</a:t>
            </a:r>
            <a:r>
              <a:rPr lang="en-US" sz="4800" i="1" dirty="0">
                <a:latin typeface="Avenir Next LT Pro"/>
              </a:rPr>
              <a:t> </a:t>
            </a:r>
            <a:r>
              <a:rPr lang="en-US" sz="4800" dirty="0">
                <a:latin typeface="Avenir Next LT Pro"/>
              </a:rPr>
              <a:t>section.</a:t>
            </a:r>
          </a:p>
        </p:txBody>
      </p:sp>
      <p:pic>
        <p:nvPicPr>
          <p:cNvPr id="11" name="Picture 10" descr="Table&#10;&#10;AI-generated content may be incorrect.">
            <a:extLst>
              <a:ext uri="{FF2B5EF4-FFF2-40B4-BE49-F238E27FC236}">
                <a16:creationId xmlns:a16="http://schemas.microsoft.com/office/drawing/2014/main" id="{3FA6555B-601E-1910-FCE8-60FBC9EAFDA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7563" y="83517"/>
            <a:ext cx="4699093" cy="6081179"/>
          </a:xfrm>
          <a:prstGeom prst="rect">
            <a:avLst/>
          </a:prstGeom>
          <a:ln>
            <a:solidFill>
              <a:schemeClr val="tx1"/>
            </a:solidFill>
          </a:ln>
        </p:spPr>
      </p:pic>
    </p:spTree>
    <p:extLst>
      <p:ext uri="{BB962C8B-B14F-4D97-AF65-F5344CB8AC3E}">
        <p14:creationId xmlns:p14="http://schemas.microsoft.com/office/powerpoint/2010/main" val="2759871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79E3-7758-698F-A688-DCEE0271DAE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09E743-1459-67B6-1F61-975C29E078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CD8A1AC-BC14-28F6-7C8D-FEC62614E989}"/>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7F6BA811-D723-03CE-64F9-C1C0CC217D00}"/>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Explain</a:t>
            </a:r>
          </a:p>
        </p:txBody>
      </p:sp>
      <p:sp>
        <p:nvSpPr>
          <p:cNvPr id="6" name="Rectangle: Rounded Corners 5">
            <a:extLst>
              <a:ext uri="{FF2B5EF4-FFF2-40B4-BE49-F238E27FC236}">
                <a16:creationId xmlns:a16="http://schemas.microsoft.com/office/drawing/2014/main" id="{998619A8-1CEE-FB42-F2BE-A0AB6C10892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A793D3C-5A1A-089B-9B76-B60D284F5BAC}"/>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989509D2-B16D-8448-0D5D-D265E145A90A}"/>
              </a:ext>
            </a:extLst>
          </p:cNvPr>
          <p:cNvSpPr txBox="1"/>
          <p:nvPr/>
        </p:nvSpPr>
        <p:spPr>
          <a:xfrm>
            <a:off x="5260724" y="1934022"/>
            <a:ext cx="6532782" cy="2308324"/>
          </a:xfrm>
          <a:prstGeom prst="rect">
            <a:avLst/>
          </a:prstGeom>
          <a:noFill/>
        </p:spPr>
        <p:txBody>
          <a:bodyPr wrap="square" lIns="91440" tIns="45720" rIns="91440" bIns="45720" anchor="t">
            <a:spAutoFit/>
          </a:bodyPr>
          <a:lstStyle/>
          <a:p>
            <a:pPr algn="ctr"/>
            <a:r>
              <a:rPr lang="en-US" sz="4800" dirty="0">
                <a:latin typeface="Avenir Next LT Pro"/>
              </a:rPr>
              <a:t>Did your plants grow how you expected them to grow?</a:t>
            </a:r>
          </a:p>
        </p:txBody>
      </p:sp>
      <p:pic>
        <p:nvPicPr>
          <p:cNvPr id="8" name="Picture 7" descr="Close up of seedlings in pots">
            <a:extLst>
              <a:ext uri="{FF2B5EF4-FFF2-40B4-BE49-F238E27FC236}">
                <a16:creationId xmlns:a16="http://schemas.microsoft.com/office/drawing/2014/main" id="{EBA7EB83-6F99-4A2B-A9A4-4880A4F1B7D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5085567" cy="6228967"/>
          </a:xfrm>
          <a:prstGeom prst="rect">
            <a:avLst/>
          </a:prstGeom>
          <a:effectLst>
            <a:softEdge rad="635000"/>
          </a:effectLst>
        </p:spPr>
      </p:pic>
    </p:spTree>
    <p:extLst>
      <p:ext uri="{BB962C8B-B14F-4D97-AF65-F5344CB8AC3E}">
        <p14:creationId xmlns:p14="http://schemas.microsoft.com/office/powerpoint/2010/main" val="415556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E0AD-EA13-B1DC-FFCE-AD6A2B8F1B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4229D7-9D5F-0517-9EF7-BF006D43C6E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E12A9D1-6651-D556-5D2C-050B0F67B620}"/>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B5917A3-7816-7516-27E0-C9B6C47938B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Explain</a:t>
            </a:r>
          </a:p>
        </p:txBody>
      </p:sp>
      <p:sp>
        <p:nvSpPr>
          <p:cNvPr id="6" name="Rectangle: Rounded Corners 5">
            <a:extLst>
              <a:ext uri="{FF2B5EF4-FFF2-40B4-BE49-F238E27FC236}">
                <a16:creationId xmlns:a16="http://schemas.microsoft.com/office/drawing/2014/main" id="{5048EFF9-2977-80A5-47AF-3E495735D0D6}"/>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26209C6-C4F4-26BF-10FD-A0C3D27B41E4}"/>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670ED357-6B59-5CEA-44C7-21BBC40FE860}"/>
              </a:ext>
            </a:extLst>
          </p:cNvPr>
          <p:cNvSpPr txBox="1"/>
          <p:nvPr/>
        </p:nvSpPr>
        <p:spPr>
          <a:xfrm>
            <a:off x="585719" y="1788217"/>
            <a:ext cx="6532782" cy="3046988"/>
          </a:xfrm>
          <a:prstGeom prst="rect">
            <a:avLst/>
          </a:prstGeom>
          <a:noFill/>
        </p:spPr>
        <p:txBody>
          <a:bodyPr wrap="square">
            <a:spAutoFit/>
          </a:bodyPr>
          <a:lstStyle/>
          <a:p>
            <a:pPr algn="ctr"/>
            <a:r>
              <a:rPr lang="en-US" sz="4800" dirty="0">
                <a:latin typeface="Avenir Next LT Pro" panose="020B0504020202020204" pitchFamily="34" charset="0"/>
              </a:rPr>
              <a:t>Based on your observations, what can you say that plants need?</a:t>
            </a:r>
          </a:p>
        </p:txBody>
      </p:sp>
      <p:pic>
        <p:nvPicPr>
          <p:cNvPr id="1026" name="Picture 2" descr="sun">
            <a:extLst>
              <a:ext uri="{FF2B5EF4-FFF2-40B4-BE49-F238E27FC236}">
                <a16:creationId xmlns:a16="http://schemas.microsoft.com/office/drawing/2014/main" id="{004FB037-D491-13CF-FE0A-4C45F4A58A85}"/>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760043" y="1077696"/>
            <a:ext cx="3676389"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99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FE6BE-A74A-0590-A82E-A58AB798DB4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D3F01D6-4134-1927-8B8C-A0768684D6A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9D17BC8-5E5A-5505-1055-7B2DDACFB15A}"/>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AC57D88-57EB-1829-1A7A-06AEF0EF92B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Explain</a:t>
            </a:r>
          </a:p>
        </p:txBody>
      </p:sp>
      <p:sp>
        <p:nvSpPr>
          <p:cNvPr id="6" name="Rectangle: Rounded Corners 5">
            <a:extLst>
              <a:ext uri="{FF2B5EF4-FFF2-40B4-BE49-F238E27FC236}">
                <a16:creationId xmlns:a16="http://schemas.microsoft.com/office/drawing/2014/main" id="{0652FB42-100A-3980-3B5F-2A6C018539A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7AEBFC-979C-C194-DC7C-DA59B4078E51}"/>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43A8D3A3-2423-8882-5866-8B3BC05A401F}"/>
              </a:ext>
            </a:extLst>
          </p:cNvPr>
          <p:cNvSpPr txBox="1"/>
          <p:nvPr/>
        </p:nvSpPr>
        <p:spPr>
          <a:xfrm>
            <a:off x="1006121" y="2020100"/>
            <a:ext cx="10179757" cy="2308324"/>
          </a:xfrm>
          <a:prstGeom prst="rect">
            <a:avLst/>
          </a:prstGeom>
          <a:noFill/>
        </p:spPr>
        <p:txBody>
          <a:bodyPr wrap="square">
            <a:spAutoFit/>
          </a:bodyPr>
          <a:lstStyle/>
          <a:p>
            <a:pPr algn="ctr"/>
            <a:r>
              <a:rPr lang="en-US" sz="4800" dirty="0">
                <a:latin typeface="Avenir Next LT Pro" panose="020B0504020202020204" pitchFamily="34" charset="0"/>
              </a:rPr>
              <a:t>What do you think would happen if all plants were left in the sun/dark/partial sun?</a:t>
            </a:r>
          </a:p>
        </p:txBody>
      </p:sp>
    </p:spTree>
    <p:extLst>
      <p:ext uri="{BB962C8B-B14F-4D97-AF65-F5344CB8AC3E}">
        <p14:creationId xmlns:p14="http://schemas.microsoft.com/office/powerpoint/2010/main" val="3945645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AA8E-3D7C-62DE-90C9-24744730FF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D6D0CF2-5D68-ADAA-F6B7-B8D581C905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25D17EB-6036-B8FB-C2AE-BBA1565FE99F}"/>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4EA0760-1206-1349-C386-55C2D021D0F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Explain</a:t>
            </a:r>
          </a:p>
        </p:txBody>
      </p:sp>
      <p:sp>
        <p:nvSpPr>
          <p:cNvPr id="6" name="Rectangle: Rounded Corners 5">
            <a:extLst>
              <a:ext uri="{FF2B5EF4-FFF2-40B4-BE49-F238E27FC236}">
                <a16:creationId xmlns:a16="http://schemas.microsoft.com/office/drawing/2014/main" id="{8A46A598-6CA4-8BAC-3A67-1BDEC49F516E}"/>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67EEE90-D227-1F2A-4CD0-07E1D187CDC8}"/>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642505D3-D6EB-51A4-CDD8-F568F4D0F8B2}"/>
              </a:ext>
            </a:extLst>
          </p:cNvPr>
          <p:cNvSpPr txBox="1"/>
          <p:nvPr/>
        </p:nvSpPr>
        <p:spPr>
          <a:xfrm>
            <a:off x="215510" y="1443841"/>
            <a:ext cx="7007986" cy="3970318"/>
          </a:xfrm>
          <a:prstGeom prst="rect">
            <a:avLst/>
          </a:prstGeom>
          <a:noFill/>
        </p:spPr>
        <p:txBody>
          <a:bodyPr wrap="square">
            <a:spAutoFit/>
          </a:bodyPr>
          <a:lstStyle/>
          <a:p>
            <a:pPr algn="ctr"/>
            <a:r>
              <a:rPr lang="en-US" sz="3600" b="1" dirty="0">
                <a:latin typeface="Avenir Next LT Pro" panose="020B0504020202020204" pitchFamily="34" charset="0"/>
              </a:rPr>
              <a:t>Draw</a:t>
            </a:r>
            <a:r>
              <a:rPr lang="en-US" sz="3600" dirty="0">
                <a:latin typeface="Avenir Next LT Pro" panose="020B0504020202020204" pitchFamily="34" charset="0"/>
              </a:rPr>
              <a:t> the sprout with the most sunlight and the sprout with the least sunlight into the boxes.</a:t>
            </a:r>
          </a:p>
          <a:p>
            <a:pPr algn="ctr"/>
            <a:endParaRPr lang="en-US" sz="3600" dirty="0">
              <a:latin typeface="Avenir Next LT Pro" panose="020B0504020202020204" pitchFamily="34" charset="0"/>
            </a:endParaRPr>
          </a:p>
          <a:p>
            <a:pPr algn="ctr"/>
            <a:r>
              <a:rPr lang="en-US" sz="3600" b="1" dirty="0">
                <a:latin typeface="Avenir Next LT Pro" panose="020B0504020202020204" pitchFamily="34" charset="0"/>
              </a:rPr>
              <a:t>Circle</a:t>
            </a:r>
            <a:r>
              <a:rPr lang="en-US" sz="3600" dirty="0">
                <a:latin typeface="Avenir Next LT Pro" panose="020B0504020202020204" pitchFamily="34" charset="0"/>
              </a:rPr>
              <a:t> the sprout that did well and place a square around the sprout that did not.</a:t>
            </a:r>
          </a:p>
        </p:txBody>
      </p:sp>
      <p:pic>
        <p:nvPicPr>
          <p:cNvPr id="8" name="Picture 7" descr="Text&#10;&#10;AI-generated content may be incorrect.">
            <a:extLst>
              <a:ext uri="{FF2B5EF4-FFF2-40B4-BE49-F238E27FC236}">
                <a16:creationId xmlns:a16="http://schemas.microsoft.com/office/drawing/2014/main" id="{F8C48AC5-9C79-7536-5CD6-093574D1E53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8507" y="84739"/>
            <a:ext cx="4698150" cy="6079958"/>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64925235-F59C-8A94-1C10-B690EDA089F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22204" y="55042"/>
            <a:ext cx="950409" cy="1293930"/>
          </a:xfrm>
          <a:prstGeom prst="rect">
            <a:avLst/>
          </a:prstGeom>
        </p:spPr>
      </p:pic>
    </p:spTree>
    <p:extLst>
      <p:ext uri="{BB962C8B-B14F-4D97-AF65-F5344CB8AC3E}">
        <p14:creationId xmlns:p14="http://schemas.microsoft.com/office/powerpoint/2010/main" val="226686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5A0A5-A71A-DA13-C7FF-827B519A03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D4E29B-BBE3-C6E2-7EA3-583804E2446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05D22EA-95F6-6434-B648-12885C6D0914}"/>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6F1BA45-A82C-714A-6B98-9B82E2537876}"/>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Explain</a:t>
            </a:r>
          </a:p>
        </p:txBody>
      </p:sp>
      <p:sp>
        <p:nvSpPr>
          <p:cNvPr id="6" name="Rectangle: Rounded Corners 5">
            <a:extLst>
              <a:ext uri="{FF2B5EF4-FFF2-40B4-BE49-F238E27FC236}">
                <a16:creationId xmlns:a16="http://schemas.microsoft.com/office/drawing/2014/main" id="{68E19CD1-C086-F136-6AC9-EC4A8DB37B8F}"/>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A3D362-4A06-A93E-1F3C-C904AE656319}"/>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pic>
        <p:nvPicPr>
          <p:cNvPr id="8" name="Picture 7" descr="Text&#10;&#10;AI-generated content may be incorrect.">
            <a:extLst>
              <a:ext uri="{FF2B5EF4-FFF2-40B4-BE49-F238E27FC236}">
                <a16:creationId xmlns:a16="http://schemas.microsoft.com/office/drawing/2014/main" id="{2DCC4DB2-B119-8948-CF11-858C7B24526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518848" y="1806276"/>
            <a:ext cx="9154304" cy="2637039"/>
          </a:xfrm>
          <a:prstGeom prst="rect">
            <a:avLst/>
          </a:prstGeom>
          <a:ln>
            <a:noFill/>
          </a:ln>
        </p:spPr>
      </p:pic>
    </p:spTree>
    <p:extLst>
      <p:ext uri="{BB962C8B-B14F-4D97-AF65-F5344CB8AC3E}">
        <p14:creationId xmlns:p14="http://schemas.microsoft.com/office/powerpoint/2010/main" val="27632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871C-F240-3E30-9E57-5C399B4687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C002681-F7E5-C87D-44DB-F526EDB321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BB2F85-3BE7-D100-A72A-D5CF4CE11098}"/>
              </a:ext>
            </a:extLst>
          </p:cNvPr>
          <p:cNvSpPr txBox="1"/>
          <p:nvPr/>
        </p:nvSpPr>
        <p:spPr>
          <a:xfrm>
            <a:off x="11599114" y="6354103"/>
            <a:ext cx="519832"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AFECF757-81D7-4141-B2EC-FD51945C106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Elaborate</a:t>
            </a:r>
          </a:p>
        </p:txBody>
      </p:sp>
      <p:sp>
        <p:nvSpPr>
          <p:cNvPr id="6" name="Rectangle: Rounded Corners 5">
            <a:extLst>
              <a:ext uri="{FF2B5EF4-FFF2-40B4-BE49-F238E27FC236}">
                <a16:creationId xmlns:a16="http://schemas.microsoft.com/office/drawing/2014/main" id="{648EC20A-2908-CCAE-B2B8-509A7687FD8C}"/>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D52F72-964E-3E05-0E99-6C896EC3FB7E}"/>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pic>
        <p:nvPicPr>
          <p:cNvPr id="7" name="Picture 6" descr="Map&#10;&#10;AI-generated content may be incorrect.">
            <a:extLst>
              <a:ext uri="{FF2B5EF4-FFF2-40B4-BE49-F238E27FC236}">
                <a16:creationId xmlns:a16="http://schemas.microsoft.com/office/drawing/2014/main" id="{E1F29696-3602-2A28-7106-4E73BB0F72D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137192" y="122275"/>
            <a:ext cx="3252567" cy="4343675"/>
          </a:xfrm>
          <a:prstGeom prst="rect">
            <a:avLst/>
          </a:prstGeom>
          <a:ln>
            <a:solidFill>
              <a:schemeClr val="tx1"/>
            </a:solidFill>
          </a:ln>
        </p:spPr>
      </p:pic>
      <p:pic>
        <p:nvPicPr>
          <p:cNvPr id="8" name="Picture 7" descr="A picture containing silhouette, night sky&#10;&#10;AI-generated content may be incorrect.">
            <a:extLst>
              <a:ext uri="{FF2B5EF4-FFF2-40B4-BE49-F238E27FC236}">
                <a16:creationId xmlns:a16="http://schemas.microsoft.com/office/drawing/2014/main" id="{878FD94D-4F55-EFDC-DC53-E6FA48B4C83C}"/>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1077124" y="122275"/>
            <a:ext cx="1029532" cy="1447145"/>
          </a:xfrm>
          <a:prstGeom prst="rect">
            <a:avLst/>
          </a:prstGeom>
        </p:spPr>
      </p:pic>
      <p:pic>
        <p:nvPicPr>
          <p:cNvPr id="10" name="Picture 9" descr="A field of yellow flowers&#10;&#10;AI-generated content may be incorrect.">
            <a:extLst>
              <a:ext uri="{FF2B5EF4-FFF2-40B4-BE49-F238E27FC236}">
                <a16:creationId xmlns:a16="http://schemas.microsoft.com/office/drawing/2014/main" id="{3B3DB62B-4E82-BD4E-FCF7-C6586A304CB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372879" y="119176"/>
            <a:ext cx="3510263" cy="4346773"/>
          </a:xfrm>
          <a:prstGeom prst="rect">
            <a:avLst/>
          </a:prstGeom>
          <a:ln>
            <a:solidFill>
              <a:schemeClr val="tx1"/>
            </a:solidFill>
          </a:ln>
        </p:spPr>
      </p:pic>
      <p:sp>
        <p:nvSpPr>
          <p:cNvPr id="11" name="TextBox 10">
            <a:extLst>
              <a:ext uri="{FF2B5EF4-FFF2-40B4-BE49-F238E27FC236}">
                <a16:creationId xmlns:a16="http://schemas.microsoft.com/office/drawing/2014/main" id="{45E7AE6F-2974-AAD4-9F6C-12471B68455B}"/>
              </a:ext>
            </a:extLst>
          </p:cNvPr>
          <p:cNvSpPr txBox="1"/>
          <p:nvPr/>
        </p:nvSpPr>
        <p:spPr>
          <a:xfrm>
            <a:off x="-5882" y="4458572"/>
            <a:ext cx="11800069" cy="1446550"/>
          </a:xfrm>
          <a:prstGeom prst="rect">
            <a:avLst/>
          </a:prstGeom>
          <a:noFill/>
        </p:spPr>
        <p:txBody>
          <a:bodyPr wrap="square" lIns="91440" tIns="45720" rIns="91440" bIns="45720" anchor="t">
            <a:spAutoFit/>
          </a:bodyPr>
          <a:lstStyle/>
          <a:p>
            <a:pPr algn="ctr"/>
            <a:r>
              <a:rPr lang="en-US" sz="4400" dirty="0">
                <a:latin typeface="Avenir Next LT Pro"/>
              </a:rPr>
              <a:t>Where do you think this sunflower (or coneflower) plant would grow best? Why?</a:t>
            </a:r>
          </a:p>
        </p:txBody>
      </p:sp>
    </p:spTree>
    <p:extLst>
      <p:ext uri="{BB962C8B-B14F-4D97-AF65-F5344CB8AC3E}">
        <p14:creationId xmlns:p14="http://schemas.microsoft.com/office/powerpoint/2010/main" val="360710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4F0A3-9B98-46D2-E4A0-3E0C929F4E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B5D36E-2425-D305-1091-51BAC73A4A8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D5F7493-0CC4-3F54-80C2-75F553139BA8}"/>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0C9F302-C0BE-0DAA-A42B-2F5194794A4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Elaborate</a:t>
            </a:r>
          </a:p>
        </p:txBody>
      </p:sp>
      <p:sp>
        <p:nvSpPr>
          <p:cNvPr id="6" name="Rectangle: Rounded Corners 5">
            <a:extLst>
              <a:ext uri="{FF2B5EF4-FFF2-40B4-BE49-F238E27FC236}">
                <a16:creationId xmlns:a16="http://schemas.microsoft.com/office/drawing/2014/main" id="{6CA4C95B-24D0-F0DE-9255-7A54205A02CB}"/>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25A8FB-0CD4-C3DC-1392-C277E568912F}"/>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262D61FF-4166-FD1F-2E3C-9777EE214F90}"/>
              </a:ext>
            </a:extLst>
          </p:cNvPr>
          <p:cNvSpPr txBox="1"/>
          <p:nvPr/>
        </p:nvSpPr>
        <p:spPr>
          <a:xfrm>
            <a:off x="1459455" y="1594215"/>
            <a:ext cx="9273089" cy="3046988"/>
          </a:xfrm>
          <a:prstGeom prst="rect">
            <a:avLst/>
          </a:prstGeom>
          <a:noFill/>
        </p:spPr>
        <p:txBody>
          <a:bodyPr wrap="square">
            <a:spAutoFit/>
          </a:bodyPr>
          <a:lstStyle/>
          <a:p>
            <a:pPr algn="ctr"/>
            <a:r>
              <a:rPr lang="en-US" sz="4800" dirty="0">
                <a:latin typeface="Avenir Next LT Pro" panose="020B0504020202020204" pitchFamily="34" charset="0"/>
              </a:rPr>
              <a:t>These plants are growing in both ecosystems.</a:t>
            </a:r>
          </a:p>
          <a:p>
            <a:pPr algn="ctr"/>
            <a:endParaRPr lang="en-US" sz="4800" dirty="0">
              <a:latin typeface="Avenir Next LT Pro" panose="020B0504020202020204" pitchFamily="34" charset="0"/>
            </a:endParaRPr>
          </a:p>
          <a:p>
            <a:pPr algn="ctr"/>
            <a:r>
              <a:rPr lang="en-US" sz="4800" dirty="0">
                <a:latin typeface="Avenir Next LT Pro" panose="020B0504020202020204" pitchFamily="34" charset="0"/>
              </a:rPr>
              <a:t>How is that possible?</a:t>
            </a:r>
          </a:p>
        </p:txBody>
      </p:sp>
    </p:spTree>
    <p:extLst>
      <p:ext uri="{BB962C8B-B14F-4D97-AF65-F5344CB8AC3E}">
        <p14:creationId xmlns:p14="http://schemas.microsoft.com/office/powerpoint/2010/main" val="3035861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7F854-B44A-4895-C97F-017A0F0B11D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D698E43-0150-3FCF-FDC2-DEB7A84CDEE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5A61330-61DE-EB05-AA73-61A09DBF097B}"/>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A562653-0CC3-43E8-A7C1-D8161418435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Elaborate</a:t>
            </a:r>
          </a:p>
        </p:txBody>
      </p:sp>
      <p:sp>
        <p:nvSpPr>
          <p:cNvPr id="6" name="Rectangle: Rounded Corners 5">
            <a:extLst>
              <a:ext uri="{FF2B5EF4-FFF2-40B4-BE49-F238E27FC236}">
                <a16:creationId xmlns:a16="http://schemas.microsoft.com/office/drawing/2014/main" id="{E8A7DE57-02B0-6069-91E3-EA1A967F2B2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BCCE274-A8C3-58CB-9D8B-A4E0B30D5B03}"/>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20418D86-7627-45B6-5262-B08BD0999117}"/>
              </a:ext>
            </a:extLst>
          </p:cNvPr>
          <p:cNvSpPr txBox="1"/>
          <p:nvPr/>
        </p:nvSpPr>
        <p:spPr>
          <a:xfrm>
            <a:off x="165094" y="1586850"/>
            <a:ext cx="6943705" cy="3046988"/>
          </a:xfrm>
          <a:prstGeom prst="rect">
            <a:avLst/>
          </a:prstGeom>
          <a:noFill/>
        </p:spPr>
        <p:txBody>
          <a:bodyPr wrap="square">
            <a:spAutoFit/>
          </a:bodyPr>
          <a:lstStyle/>
          <a:p>
            <a:pPr algn="ctr"/>
            <a:r>
              <a:rPr lang="en-US" sz="4800" b="1" dirty="0">
                <a:latin typeface="Avenir Next LT Pro" panose="020B0504020202020204" pitchFamily="34" charset="0"/>
              </a:rPr>
              <a:t>Draw</a:t>
            </a:r>
            <a:r>
              <a:rPr lang="en-US" sz="4800" dirty="0">
                <a:latin typeface="Avenir Next LT Pro" panose="020B0504020202020204" pitchFamily="34" charset="0"/>
              </a:rPr>
              <a:t> what you see in the shady area and in the sunny area outside in your schoolyard.</a:t>
            </a:r>
          </a:p>
        </p:txBody>
      </p:sp>
      <p:pic>
        <p:nvPicPr>
          <p:cNvPr id="8" name="Picture 7" descr="Diagram&#10;&#10;AI-generated content may be incorrect.">
            <a:extLst>
              <a:ext uri="{FF2B5EF4-FFF2-40B4-BE49-F238E27FC236}">
                <a16:creationId xmlns:a16="http://schemas.microsoft.com/office/drawing/2014/main" id="{9467252F-C10F-9535-A974-F6DEF43FE77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0450" y="123226"/>
            <a:ext cx="4616456" cy="5974237"/>
          </a:xfrm>
          <a:prstGeom prst="rect">
            <a:avLst/>
          </a:prstGeom>
          <a:ln>
            <a:solidFill>
              <a:schemeClr val="tx1"/>
            </a:solidFill>
          </a:ln>
        </p:spPr>
      </p:pic>
    </p:spTree>
    <p:extLst>
      <p:ext uri="{BB962C8B-B14F-4D97-AF65-F5344CB8AC3E}">
        <p14:creationId xmlns:p14="http://schemas.microsoft.com/office/powerpoint/2010/main" val="80681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3980-5765-E47A-6256-C8075D28652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21F28B-EED6-071E-3A4B-BD80BC17560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DA7C112-7E32-893F-812F-30E53DECE3FD}"/>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795BD7F7-9046-E239-FF0E-4C899246EDC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Engage</a:t>
            </a:r>
          </a:p>
        </p:txBody>
      </p:sp>
      <p:sp>
        <p:nvSpPr>
          <p:cNvPr id="6" name="Rectangle: Rounded Corners 5">
            <a:extLst>
              <a:ext uri="{FF2B5EF4-FFF2-40B4-BE49-F238E27FC236}">
                <a16:creationId xmlns:a16="http://schemas.microsoft.com/office/drawing/2014/main" id="{BD3FD109-49F2-1C57-B317-3EEA814F8E74}"/>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4ECD6B-1C21-176B-57E5-B5D917257402}"/>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grpSp>
        <p:nvGrpSpPr>
          <p:cNvPr id="10" name="Group 9">
            <a:extLst>
              <a:ext uri="{FF2B5EF4-FFF2-40B4-BE49-F238E27FC236}">
                <a16:creationId xmlns:a16="http://schemas.microsoft.com/office/drawing/2014/main" id="{E3FFE1B2-319A-78DA-A521-FE61DA102B70}"/>
              </a:ext>
            </a:extLst>
          </p:cNvPr>
          <p:cNvGrpSpPr/>
          <p:nvPr/>
        </p:nvGrpSpPr>
        <p:grpSpPr>
          <a:xfrm>
            <a:off x="235684" y="1149216"/>
            <a:ext cx="7524359" cy="3968570"/>
            <a:chOff x="452921" y="1711109"/>
            <a:chExt cx="6791540" cy="3968570"/>
          </a:xfrm>
        </p:grpSpPr>
        <p:sp>
          <p:nvSpPr>
            <p:cNvPr id="11" name="TextBox 10">
              <a:extLst>
                <a:ext uri="{FF2B5EF4-FFF2-40B4-BE49-F238E27FC236}">
                  <a16:creationId xmlns:a16="http://schemas.microsoft.com/office/drawing/2014/main" id="{375E2891-E5C5-7F4D-E411-F5BBE53B4805}"/>
                </a:ext>
              </a:extLst>
            </p:cNvPr>
            <p:cNvSpPr txBox="1"/>
            <p:nvPr/>
          </p:nvSpPr>
          <p:spPr>
            <a:xfrm>
              <a:off x="519320" y="1711109"/>
              <a:ext cx="6658742" cy="1015663"/>
            </a:xfrm>
            <a:prstGeom prst="rect">
              <a:avLst/>
            </a:prstGeom>
            <a:noFill/>
          </p:spPr>
          <p:txBody>
            <a:bodyPr wrap="square">
              <a:spAutoFit/>
            </a:bodyPr>
            <a:lstStyle/>
            <a:p>
              <a:pPr algn="ctr"/>
              <a:r>
                <a:rPr lang="en-US" sz="6000" dirty="0">
                  <a:latin typeface="Bitter SemiBold" pitchFamily="2" charset="0"/>
                </a:rPr>
                <a:t>Guiding Question: </a:t>
              </a:r>
            </a:p>
          </p:txBody>
        </p:sp>
        <p:sp>
          <p:nvSpPr>
            <p:cNvPr id="13" name="TextBox 12">
              <a:extLst>
                <a:ext uri="{FF2B5EF4-FFF2-40B4-BE49-F238E27FC236}">
                  <a16:creationId xmlns:a16="http://schemas.microsoft.com/office/drawing/2014/main" id="{3EF97571-63FA-5419-35CF-7960411898EB}"/>
                </a:ext>
              </a:extLst>
            </p:cNvPr>
            <p:cNvSpPr txBox="1"/>
            <p:nvPr/>
          </p:nvSpPr>
          <p:spPr>
            <a:xfrm>
              <a:off x="452921" y="3094356"/>
              <a:ext cx="6791540" cy="2585323"/>
            </a:xfrm>
            <a:prstGeom prst="rect">
              <a:avLst/>
            </a:prstGeom>
            <a:noFill/>
          </p:spPr>
          <p:txBody>
            <a:bodyPr wrap="square">
              <a:spAutoFit/>
            </a:bodyPr>
            <a:lstStyle/>
            <a:p>
              <a:pPr algn="ctr"/>
              <a:r>
                <a:rPr lang="en-US" sz="5400" dirty="0">
                  <a:latin typeface="Avenir Next LT Pro" panose="020B0504020202020204" pitchFamily="34" charset="0"/>
                </a:rPr>
                <a:t>Where would a sunflower grow best in your schoolyard?</a:t>
              </a:r>
            </a:p>
          </p:txBody>
        </p:sp>
      </p:grpSp>
      <p:pic>
        <p:nvPicPr>
          <p:cNvPr id="3" name="Picture 2" descr="Western&amp;#32;sunflower&amp;#95;1">
            <a:extLst>
              <a:ext uri="{FF2B5EF4-FFF2-40B4-BE49-F238E27FC236}">
                <a16:creationId xmlns:a16="http://schemas.microsoft.com/office/drawing/2014/main" id="{8A19C01E-44D5-1D5D-DDDA-C4A2BDC96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928" y="0"/>
            <a:ext cx="4113072"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10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CDDDE-09C9-7C1B-C706-505C340233C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5AC7A8-EFE9-16B6-BD99-39EDDD94FE9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2E87BD8-13AF-FF8C-3930-BCFA574CCB2C}"/>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C0520966-441F-060F-9D35-819E1FCD906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Elaborate</a:t>
            </a:r>
          </a:p>
        </p:txBody>
      </p:sp>
      <p:sp>
        <p:nvSpPr>
          <p:cNvPr id="6" name="Rectangle: Rounded Corners 5">
            <a:extLst>
              <a:ext uri="{FF2B5EF4-FFF2-40B4-BE49-F238E27FC236}">
                <a16:creationId xmlns:a16="http://schemas.microsoft.com/office/drawing/2014/main" id="{2D4069AB-24F7-05C3-F47C-9E6E4FBB084D}"/>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F548CF-EDF4-FD71-96DC-A5BC7D0220AB}"/>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6A0A76F7-AB64-E74D-A319-EA67540DE918}"/>
              </a:ext>
            </a:extLst>
          </p:cNvPr>
          <p:cNvSpPr txBox="1"/>
          <p:nvPr/>
        </p:nvSpPr>
        <p:spPr>
          <a:xfrm>
            <a:off x="688932" y="1957469"/>
            <a:ext cx="10920901" cy="2308324"/>
          </a:xfrm>
          <a:prstGeom prst="rect">
            <a:avLst/>
          </a:prstGeom>
          <a:noFill/>
        </p:spPr>
        <p:txBody>
          <a:bodyPr wrap="square">
            <a:spAutoFit/>
          </a:bodyPr>
          <a:lstStyle/>
          <a:p>
            <a:pPr algn="ctr"/>
            <a:r>
              <a:rPr lang="en-US" sz="4800" dirty="0">
                <a:latin typeface="Avenir Next LT Pro" panose="020B0504020202020204" pitchFamily="34" charset="0"/>
              </a:rPr>
              <a:t>Are plants present in all of these areas, including sunny, partial sun, and shaded location? Why?</a:t>
            </a:r>
          </a:p>
        </p:txBody>
      </p:sp>
    </p:spTree>
    <p:extLst>
      <p:ext uri="{BB962C8B-B14F-4D97-AF65-F5344CB8AC3E}">
        <p14:creationId xmlns:p14="http://schemas.microsoft.com/office/powerpoint/2010/main" val="197195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92E9D-7EC5-8A44-0364-7524E276D02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21EB60-1A82-776B-687C-98114CB4B33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0988999-4E35-5A91-8D6F-A413B6D214A7}"/>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B04F852-F73D-4139-4546-5E1F42F001C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Evaluate</a:t>
            </a:r>
          </a:p>
        </p:txBody>
      </p:sp>
      <p:sp>
        <p:nvSpPr>
          <p:cNvPr id="6" name="Rectangle: Rounded Corners 5">
            <a:extLst>
              <a:ext uri="{FF2B5EF4-FFF2-40B4-BE49-F238E27FC236}">
                <a16:creationId xmlns:a16="http://schemas.microsoft.com/office/drawing/2014/main" id="{7AA81B55-C4F6-2E37-380F-5A02010D7E18}"/>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84662A-ADBE-2F7B-B417-C2029CBB8CDE}"/>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pic>
        <p:nvPicPr>
          <p:cNvPr id="8" name="Picture 7" descr="Text, letter&#10;&#10;AI-generated content may be incorrect.">
            <a:extLst>
              <a:ext uri="{FF2B5EF4-FFF2-40B4-BE49-F238E27FC236}">
                <a16:creationId xmlns:a16="http://schemas.microsoft.com/office/drawing/2014/main" id="{B79F25DF-5344-4E49-1AFE-202185E84A4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35987" y="70929"/>
            <a:ext cx="4697711" cy="6079390"/>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69E86FFF-26C3-B9D3-3DC7-BC4813989D9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1" name="Picture 10" descr="A field of yellow flowers&#10;&#10;AI-generated content may be incorrect.">
            <a:extLst>
              <a:ext uri="{FF2B5EF4-FFF2-40B4-BE49-F238E27FC236}">
                <a16:creationId xmlns:a16="http://schemas.microsoft.com/office/drawing/2014/main" id="{D19C550E-4A2A-752F-DD37-AD6C5E4B6DD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39408" y="106886"/>
            <a:ext cx="4640975" cy="6005967"/>
          </a:xfrm>
          <a:prstGeom prst="rect">
            <a:avLst/>
          </a:prstGeom>
          <a:ln>
            <a:solidFill>
              <a:schemeClr val="tx1"/>
            </a:solidFill>
          </a:ln>
        </p:spPr>
      </p:pic>
    </p:spTree>
    <p:extLst>
      <p:ext uri="{BB962C8B-B14F-4D97-AF65-F5344CB8AC3E}">
        <p14:creationId xmlns:p14="http://schemas.microsoft.com/office/powerpoint/2010/main" val="3240001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5F11C-DACE-099F-DD7F-F91A294CC6D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F2086F-046C-E778-7899-89406DCD112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659CE7-3906-2B44-543C-224D43348C53}"/>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468DDCE-E611-22F5-86E9-B23E8E3F7D0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Evaluate</a:t>
            </a:r>
          </a:p>
        </p:txBody>
      </p:sp>
      <p:sp>
        <p:nvSpPr>
          <p:cNvPr id="6" name="Rectangle: Rounded Corners 5">
            <a:extLst>
              <a:ext uri="{FF2B5EF4-FFF2-40B4-BE49-F238E27FC236}">
                <a16:creationId xmlns:a16="http://schemas.microsoft.com/office/drawing/2014/main" id="{77D28F02-69EE-E410-46A4-2BB397180FB1}"/>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C5A827A-BB10-069C-E05F-A1888F7B6155}"/>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pic>
        <p:nvPicPr>
          <p:cNvPr id="10" name="Picture 9" descr="A picture containing text, silhouette&#10;&#10;AI-generated content may be incorrect.">
            <a:extLst>
              <a:ext uri="{FF2B5EF4-FFF2-40B4-BE49-F238E27FC236}">
                <a16:creationId xmlns:a16="http://schemas.microsoft.com/office/drawing/2014/main" id="{B86C600A-E0B0-AF54-A739-20BA45B79C5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pic>
        <p:nvPicPr>
          <p:cNvPr id="12" name="Picture 11" descr="A field of yellow flowers&#10;&#10;AI-generated content may be incorrect.">
            <a:extLst>
              <a:ext uri="{FF2B5EF4-FFF2-40B4-BE49-F238E27FC236}">
                <a16:creationId xmlns:a16="http://schemas.microsoft.com/office/drawing/2014/main" id="{10D8F4D8-4429-D94F-3562-8880EDCA8EB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6628" y="123644"/>
            <a:ext cx="4640975" cy="6005967"/>
          </a:xfrm>
          <a:prstGeom prst="rect">
            <a:avLst/>
          </a:prstGeom>
          <a:ln>
            <a:solidFill>
              <a:schemeClr val="tx1"/>
            </a:solidFill>
          </a:ln>
        </p:spPr>
      </p:pic>
      <p:pic>
        <p:nvPicPr>
          <p:cNvPr id="3" name="Picture 2">
            <a:extLst>
              <a:ext uri="{FF2B5EF4-FFF2-40B4-BE49-F238E27FC236}">
                <a16:creationId xmlns:a16="http://schemas.microsoft.com/office/drawing/2014/main" id="{51374905-0938-9BA5-50E8-B24F19356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019" y="126207"/>
            <a:ext cx="4645818" cy="6022181"/>
          </a:xfrm>
          <a:prstGeom prst="rect">
            <a:avLst/>
          </a:prstGeom>
        </p:spPr>
      </p:pic>
    </p:spTree>
    <p:extLst>
      <p:ext uri="{BB962C8B-B14F-4D97-AF65-F5344CB8AC3E}">
        <p14:creationId xmlns:p14="http://schemas.microsoft.com/office/powerpoint/2010/main" val="186655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8A2C9-0EFD-0ABE-6844-F4062C5862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45F0D4E-1357-8F4C-0891-1B5A36EAEC4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38C67B6-B349-3C64-79B8-F2981CB922CE}"/>
              </a:ext>
            </a:extLst>
          </p:cNvPr>
          <p:cNvSpPr txBox="1"/>
          <p:nvPr/>
        </p:nvSpPr>
        <p:spPr>
          <a:xfrm>
            <a:off x="11795759" y="6366393"/>
            <a:ext cx="310897" cy="369332"/>
          </a:xfrm>
          <a:prstGeom prst="rect">
            <a:avLst/>
          </a:prstGeom>
          <a:noFill/>
        </p:spPr>
        <p:txBody>
          <a:bodyPr wrap="square" rtlCol="0">
            <a:spAutoFit/>
          </a:bodyPr>
          <a:lstStyle/>
          <a:p>
            <a:r>
              <a:rPr lang="en-US" dirty="0">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2AC08D45-7020-19AA-717E-AC34AFD92FF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2A Sprouts and Light: Engage</a:t>
            </a:r>
          </a:p>
        </p:txBody>
      </p:sp>
      <p:sp>
        <p:nvSpPr>
          <p:cNvPr id="6" name="Rectangle: Rounded Corners 5">
            <a:extLst>
              <a:ext uri="{FF2B5EF4-FFF2-40B4-BE49-F238E27FC236}">
                <a16:creationId xmlns:a16="http://schemas.microsoft.com/office/drawing/2014/main" id="{EC776D8B-60B6-3B1C-0C5F-9F4856147DC9}"/>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127B33-46F9-F506-FEEE-46C88FC6B3BE}"/>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grpSp>
        <p:nvGrpSpPr>
          <p:cNvPr id="14" name="Group 13">
            <a:extLst>
              <a:ext uri="{FF2B5EF4-FFF2-40B4-BE49-F238E27FC236}">
                <a16:creationId xmlns:a16="http://schemas.microsoft.com/office/drawing/2014/main" id="{CD0FB184-05D8-92CF-6D49-B8E3860A7DCF}"/>
              </a:ext>
            </a:extLst>
          </p:cNvPr>
          <p:cNvGrpSpPr/>
          <p:nvPr/>
        </p:nvGrpSpPr>
        <p:grpSpPr>
          <a:xfrm>
            <a:off x="1360165" y="122275"/>
            <a:ext cx="9471670" cy="5975189"/>
            <a:chOff x="798244" y="122275"/>
            <a:chExt cx="9471670" cy="5975189"/>
          </a:xfrm>
        </p:grpSpPr>
        <p:pic>
          <p:nvPicPr>
            <p:cNvPr id="7" name="Picture 6" descr="Map&#10;&#10;AI-generated content may be incorrect.">
              <a:extLst>
                <a:ext uri="{FF2B5EF4-FFF2-40B4-BE49-F238E27FC236}">
                  <a16:creationId xmlns:a16="http://schemas.microsoft.com/office/drawing/2014/main" id="{C0561101-0F1E-3E58-CEA5-EFDC2D483ED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8244" y="122275"/>
              <a:ext cx="4617192" cy="5975189"/>
            </a:xfrm>
            <a:prstGeom prst="rect">
              <a:avLst/>
            </a:prstGeom>
            <a:ln>
              <a:solidFill>
                <a:schemeClr val="tx1"/>
              </a:solidFill>
            </a:ln>
          </p:spPr>
        </p:pic>
        <p:pic>
          <p:nvPicPr>
            <p:cNvPr id="12" name="Picture 11" descr="Calendar, map&#10;&#10;AI-generated content may be incorrect.">
              <a:extLst>
                <a:ext uri="{FF2B5EF4-FFF2-40B4-BE49-F238E27FC236}">
                  <a16:creationId xmlns:a16="http://schemas.microsoft.com/office/drawing/2014/main" id="{6C9D5784-561A-002C-990D-60496D99573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52722" y="122275"/>
              <a:ext cx="4617192" cy="5975189"/>
            </a:xfrm>
            <a:prstGeom prst="rect">
              <a:avLst/>
            </a:prstGeom>
            <a:ln>
              <a:solidFill>
                <a:schemeClr val="tx1"/>
              </a:solidFill>
            </a:ln>
          </p:spPr>
        </p:pic>
      </p:grpSp>
    </p:spTree>
    <p:extLst>
      <p:ext uri="{BB962C8B-B14F-4D97-AF65-F5344CB8AC3E}">
        <p14:creationId xmlns:p14="http://schemas.microsoft.com/office/powerpoint/2010/main" val="30453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ABA10-780B-4B55-7122-BCE44CC058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080C43-2DD0-0082-1319-CBE3379913A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DB602D0-2EEA-E36D-4DA4-6C9ED85EA445}"/>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91948724-C8FC-3F22-AABF-3660E55C818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Engage</a:t>
            </a:r>
          </a:p>
        </p:txBody>
      </p:sp>
      <p:sp>
        <p:nvSpPr>
          <p:cNvPr id="6" name="Rectangle: Rounded Corners 5">
            <a:extLst>
              <a:ext uri="{FF2B5EF4-FFF2-40B4-BE49-F238E27FC236}">
                <a16:creationId xmlns:a16="http://schemas.microsoft.com/office/drawing/2014/main" id="{56908749-57BD-AA57-D413-5C0CD7811B2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8D3C70-5410-73E3-2547-0B3C644D5C2F}"/>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grpSp>
        <p:nvGrpSpPr>
          <p:cNvPr id="3" name="Group 2">
            <a:extLst>
              <a:ext uri="{FF2B5EF4-FFF2-40B4-BE49-F238E27FC236}">
                <a16:creationId xmlns:a16="http://schemas.microsoft.com/office/drawing/2014/main" id="{BF0950AD-73A2-FF6D-35DC-3AA3F5CECD34}"/>
              </a:ext>
            </a:extLst>
          </p:cNvPr>
          <p:cNvGrpSpPr/>
          <p:nvPr/>
        </p:nvGrpSpPr>
        <p:grpSpPr>
          <a:xfrm>
            <a:off x="1766599" y="2058615"/>
            <a:ext cx="8658801" cy="2031327"/>
            <a:chOff x="1766599" y="1745464"/>
            <a:chExt cx="8658801" cy="2031327"/>
          </a:xfrm>
        </p:grpSpPr>
        <p:sp>
          <p:nvSpPr>
            <p:cNvPr id="13" name="TextBox 12">
              <a:extLst>
                <a:ext uri="{FF2B5EF4-FFF2-40B4-BE49-F238E27FC236}">
                  <a16:creationId xmlns:a16="http://schemas.microsoft.com/office/drawing/2014/main" id="{80C7A58C-AF3C-5066-30F0-BF4F70A388CC}"/>
                </a:ext>
              </a:extLst>
            </p:cNvPr>
            <p:cNvSpPr txBox="1"/>
            <p:nvPr/>
          </p:nvSpPr>
          <p:spPr>
            <a:xfrm>
              <a:off x="1766599" y="1745464"/>
              <a:ext cx="8658801" cy="1569660"/>
            </a:xfrm>
            <a:prstGeom prst="rect">
              <a:avLst/>
            </a:prstGeom>
            <a:noFill/>
          </p:spPr>
          <p:txBody>
            <a:bodyPr wrap="square">
              <a:spAutoFit/>
            </a:bodyPr>
            <a:lstStyle/>
            <a:p>
              <a:pPr algn="ctr"/>
              <a:r>
                <a:rPr lang="en-US" sz="4800" b="1" dirty="0">
                  <a:latin typeface="Avenir Next LT Pro" panose="020B0504020202020204" pitchFamily="34" charset="0"/>
                </a:rPr>
                <a:t>View</a:t>
              </a:r>
              <a:r>
                <a:rPr lang="en-US" sz="4800" dirty="0">
                  <a:latin typeface="Avenir Next LT Pro" panose="020B0504020202020204" pitchFamily="34" charset="0"/>
                </a:rPr>
                <a:t> the Prairie, Forest, and Pond video</a:t>
              </a:r>
            </a:p>
          </p:txBody>
        </p:sp>
        <p:grpSp>
          <p:nvGrpSpPr>
            <p:cNvPr id="10" name="Group 9">
              <a:extLst>
                <a:ext uri="{FF2B5EF4-FFF2-40B4-BE49-F238E27FC236}">
                  <a16:creationId xmlns:a16="http://schemas.microsoft.com/office/drawing/2014/main" id="{1124676B-0B09-10C4-AF6A-DE8E17B51FB2}"/>
                </a:ext>
              </a:extLst>
            </p:cNvPr>
            <p:cNvGrpSpPr/>
            <p:nvPr/>
          </p:nvGrpSpPr>
          <p:grpSpPr>
            <a:xfrm>
              <a:off x="3553488" y="3315125"/>
              <a:ext cx="5085022" cy="461666"/>
              <a:chOff x="4551620" y="4396003"/>
              <a:chExt cx="5085022" cy="461666"/>
            </a:xfrm>
          </p:grpSpPr>
          <p:sp>
            <p:nvSpPr>
              <p:cNvPr id="7" name="TextBox 6">
                <a:extLst>
                  <a:ext uri="{FF2B5EF4-FFF2-40B4-BE49-F238E27FC236}">
                    <a16:creationId xmlns:a16="http://schemas.microsoft.com/office/drawing/2014/main" id="{7787E0B6-7CF3-9CED-1019-06D1FF2DDE55}"/>
                  </a:ext>
                </a:extLst>
              </p:cNvPr>
              <p:cNvSpPr txBox="1"/>
              <p:nvPr/>
            </p:nvSpPr>
            <p:spPr>
              <a:xfrm>
                <a:off x="5455388" y="4396003"/>
                <a:ext cx="4181254" cy="461665"/>
              </a:xfrm>
              <a:prstGeom prst="rect">
                <a:avLst/>
              </a:prstGeom>
              <a:noFill/>
            </p:spPr>
            <p:txBody>
              <a:bodyPr wrap="square">
                <a:spAutoFit/>
              </a:bodyPr>
              <a:lstStyle/>
              <a:p>
                <a:r>
                  <a:rPr lang="en-US" sz="2400" dirty="0">
                    <a:hlinkClick r:id="rId3"/>
                  </a:rPr>
                  <a:t>https://youtu.be/P6_FJlBUNIw</a:t>
                </a:r>
                <a:r>
                  <a:rPr lang="en-US" sz="2400" dirty="0"/>
                  <a:t> </a:t>
                </a:r>
              </a:p>
            </p:txBody>
          </p:sp>
          <p:sp>
            <p:nvSpPr>
              <p:cNvPr id="8" name="TextBox 7">
                <a:extLst>
                  <a:ext uri="{FF2B5EF4-FFF2-40B4-BE49-F238E27FC236}">
                    <a16:creationId xmlns:a16="http://schemas.microsoft.com/office/drawing/2014/main" id="{A48A5C78-1935-FB11-968F-1E7272B7EC8B}"/>
                  </a:ext>
                </a:extLst>
              </p:cNvPr>
              <p:cNvSpPr txBox="1"/>
              <p:nvPr/>
            </p:nvSpPr>
            <p:spPr>
              <a:xfrm>
                <a:off x="4551620" y="4396004"/>
                <a:ext cx="964019" cy="461665"/>
              </a:xfrm>
              <a:prstGeom prst="rect">
                <a:avLst/>
              </a:prstGeom>
              <a:noFill/>
            </p:spPr>
            <p:txBody>
              <a:bodyPr wrap="square">
                <a:spAutoFit/>
              </a:bodyPr>
              <a:lstStyle/>
              <a:p>
                <a:pPr algn="ctr"/>
                <a:r>
                  <a:rPr lang="en-US" sz="2400" b="1" dirty="0">
                    <a:latin typeface="Avenir Next LT Pro" panose="020B0504020202020204" pitchFamily="34" charset="0"/>
                  </a:rPr>
                  <a:t>Link:</a:t>
                </a:r>
              </a:p>
            </p:txBody>
          </p:sp>
        </p:grpSp>
      </p:grpSp>
    </p:spTree>
    <p:extLst>
      <p:ext uri="{BB962C8B-B14F-4D97-AF65-F5344CB8AC3E}">
        <p14:creationId xmlns:p14="http://schemas.microsoft.com/office/powerpoint/2010/main" val="320912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6F8BF-2F40-8023-CC4B-FEC40FC8B4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6EB2FA8-5943-D53A-1279-682A55DB5A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BFC6BBA-42F1-11D7-C479-E21E116BF4AD}"/>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28636A79-F1F6-E163-8543-C9CE307BB0C7}"/>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Engage</a:t>
            </a:r>
          </a:p>
        </p:txBody>
      </p:sp>
      <p:sp>
        <p:nvSpPr>
          <p:cNvPr id="6" name="Rectangle: Rounded Corners 5">
            <a:extLst>
              <a:ext uri="{FF2B5EF4-FFF2-40B4-BE49-F238E27FC236}">
                <a16:creationId xmlns:a16="http://schemas.microsoft.com/office/drawing/2014/main" id="{968E1A32-09AC-CD43-60CA-16CF8BE1AAC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1BEAC7-A249-675E-19AD-49E14C75D373}"/>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pic>
        <p:nvPicPr>
          <p:cNvPr id="12" name="Picture 11" descr="A field of yellow flowers&#10;&#10;AI-generated content may be incorrect.">
            <a:extLst>
              <a:ext uri="{FF2B5EF4-FFF2-40B4-BE49-F238E27FC236}">
                <a16:creationId xmlns:a16="http://schemas.microsoft.com/office/drawing/2014/main" id="{790A6B57-CB53-2CF4-55F6-8392AA1B6D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3748" y="106886"/>
            <a:ext cx="4640975" cy="6005967"/>
          </a:xfrm>
          <a:prstGeom prst="rect">
            <a:avLst/>
          </a:prstGeom>
          <a:ln>
            <a:solidFill>
              <a:schemeClr val="tx1"/>
            </a:solidFill>
          </a:ln>
        </p:spPr>
      </p:pic>
      <p:sp>
        <p:nvSpPr>
          <p:cNvPr id="14" name="TextBox 13">
            <a:extLst>
              <a:ext uri="{FF2B5EF4-FFF2-40B4-BE49-F238E27FC236}">
                <a16:creationId xmlns:a16="http://schemas.microsoft.com/office/drawing/2014/main" id="{A832E540-A062-1728-B453-EC19534D676D}"/>
              </a:ext>
            </a:extLst>
          </p:cNvPr>
          <p:cNvSpPr txBox="1"/>
          <p:nvPr/>
        </p:nvSpPr>
        <p:spPr>
          <a:xfrm>
            <a:off x="5443871" y="1955707"/>
            <a:ext cx="6028659" cy="2308324"/>
          </a:xfrm>
          <a:prstGeom prst="rect">
            <a:avLst/>
          </a:prstGeom>
          <a:noFill/>
        </p:spPr>
        <p:txBody>
          <a:bodyPr wrap="square">
            <a:spAutoFit/>
          </a:bodyPr>
          <a:lstStyle/>
          <a:p>
            <a:pPr algn="ctr"/>
            <a:r>
              <a:rPr lang="en-US" sz="4800" dirty="0">
                <a:latin typeface="Avenir Next LT Pro" panose="020B0504020202020204" pitchFamily="34" charset="0"/>
              </a:rPr>
              <a:t>Where would a sunflower grow best in your schoolyard?</a:t>
            </a:r>
          </a:p>
        </p:txBody>
      </p:sp>
    </p:spTree>
    <p:extLst>
      <p:ext uri="{BB962C8B-B14F-4D97-AF65-F5344CB8AC3E}">
        <p14:creationId xmlns:p14="http://schemas.microsoft.com/office/powerpoint/2010/main" val="2362199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70EE2-8BD8-250B-4786-3D25F2D9F9F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A56982-1767-AECA-4F08-81FA1543D94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64ABD5-92BF-D415-F0CD-FE6CE71EDC5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6</a:t>
            </a:r>
          </a:p>
        </p:txBody>
      </p:sp>
      <p:sp>
        <p:nvSpPr>
          <p:cNvPr id="5" name="TextBox 4">
            <a:extLst>
              <a:ext uri="{FF2B5EF4-FFF2-40B4-BE49-F238E27FC236}">
                <a16:creationId xmlns:a16="http://schemas.microsoft.com/office/drawing/2014/main" id="{87D90D01-B598-4ECD-CB02-94028397C0C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Engage</a:t>
            </a:r>
          </a:p>
        </p:txBody>
      </p:sp>
      <p:sp>
        <p:nvSpPr>
          <p:cNvPr id="6" name="Rectangle: Rounded Corners 5">
            <a:extLst>
              <a:ext uri="{FF2B5EF4-FFF2-40B4-BE49-F238E27FC236}">
                <a16:creationId xmlns:a16="http://schemas.microsoft.com/office/drawing/2014/main" id="{420CC04B-8674-27DA-2F15-679828DB821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AE5E941-4B03-F03C-00B6-5B6E925DED51}"/>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pic>
        <p:nvPicPr>
          <p:cNvPr id="7" name="Picture 6" descr="Map&#10;&#10;AI-generated content may be incorrect.">
            <a:extLst>
              <a:ext uri="{FF2B5EF4-FFF2-40B4-BE49-F238E27FC236}">
                <a16:creationId xmlns:a16="http://schemas.microsoft.com/office/drawing/2014/main" id="{051EDC37-8FAB-66D1-0F64-0B403BCF644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83539" y="109985"/>
            <a:ext cx="4629083" cy="5990578"/>
          </a:xfrm>
          <a:prstGeom prst="rect">
            <a:avLst/>
          </a:prstGeom>
          <a:ln>
            <a:solidFill>
              <a:schemeClr val="tx1"/>
            </a:solidFill>
          </a:ln>
        </p:spPr>
      </p:pic>
      <p:pic>
        <p:nvPicPr>
          <p:cNvPr id="8" name="Picture 7" descr="A picture containing silhouette, night sky&#10;&#10;AI-generated content may be incorrect.">
            <a:extLst>
              <a:ext uri="{FF2B5EF4-FFF2-40B4-BE49-F238E27FC236}">
                <a16:creationId xmlns:a16="http://schemas.microsoft.com/office/drawing/2014/main" id="{1E55D086-5DA7-4297-F77E-5023EC2F181B}"/>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1077124" y="122275"/>
            <a:ext cx="1029532" cy="1447145"/>
          </a:xfrm>
          <a:prstGeom prst="rect">
            <a:avLst/>
          </a:prstGeom>
        </p:spPr>
      </p:pic>
      <p:pic>
        <p:nvPicPr>
          <p:cNvPr id="10" name="Picture 9" descr="A field of yellow flowers&#10;&#10;AI-generated content may be incorrect.">
            <a:extLst>
              <a:ext uri="{FF2B5EF4-FFF2-40B4-BE49-F238E27FC236}">
                <a16:creationId xmlns:a16="http://schemas.microsoft.com/office/drawing/2014/main" id="{1CD20867-C565-6927-E0E6-357C5E3B065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4974" y="106886"/>
            <a:ext cx="4640975" cy="6005967"/>
          </a:xfrm>
          <a:prstGeom prst="rect">
            <a:avLst/>
          </a:prstGeom>
          <a:ln>
            <a:solidFill>
              <a:schemeClr val="tx1"/>
            </a:solidFill>
          </a:ln>
        </p:spPr>
      </p:pic>
    </p:spTree>
    <p:extLst>
      <p:ext uri="{BB962C8B-B14F-4D97-AF65-F5344CB8AC3E}">
        <p14:creationId xmlns:p14="http://schemas.microsoft.com/office/powerpoint/2010/main" val="45514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C0A40-9A3F-503B-E45D-7132FF13D3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A917917-61DB-D3D2-321B-4FE952E25D8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39F7087-49A1-027A-5AF2-EEB3CF92EDAA}"/>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827DA8F3-8848-48C9-95D5-3EC1C1B8758A}"/>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Engage</a:t>
            </a:r>
          </a:p>
        </p:txBody>
      </p:sp>
      <p:sp>
        <p:nvSpPr>
          <p:cNvPr id="6" name="Rectangle: Rounded Corners 5">
            <a:extLst>
              <a:ext uri="{FF2B5EF4-FFF2-40B4-BE49-F238E27FC236}">
                <a16:creationId xmlns:a16="http://schemas.microsoft.com/office/drawing/2014/main" id="{E3015C39-F4D4-E299-5530-9C688FC48B32}"/>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63929C5-F190-3ADB-3F6A-55C9F34247EC}"/>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14" name="TextBox 13">
            <a:extLst>
              <a:ext uri="{FF2B5EF4-FFF2-40B4-BE49-F238E27FC236}">
                <a16:creationId xmlns:a16="http://schemas.microsoft.com/office/drawing/2014/main" id="{9C8A6DF2-855C-F9A6-37E6-AAC014B7F44C}"/>
              </a:ext>
            </a:extLst>
          </p:cNvPr>
          <p:cNvSpPr txBox="1"/>
          <p:nvPr/>
        </p:nvSpPr>
        <p:spPr>
          <a:xfrm>
            <a:off x="731109" y="1217043"/>
            <a:ext cx="5841907" cy="3785652"/>
          </a:xfrm>
          <a:prstGeom prst="rect">
            <a:avLst/>
          </a:prstGeom>
          <a:noFill/>
        </p:spPr>
        <p:txBody>
          <a:bodyPr wrap="square">
            <a:spAutoFit/>
          </a:bodyPr>
          <a:lstStyle/>
          <a:p>
            <a:pPr algn="ctr"/>
            <a:r>
              <a:rPr lang="en-US" sz="4800" b="1" dirty="0">
                <a:latin typeface="Avenir Next LT Pro" panose="020B0504020202020204" pitchFamily="34" charset="0"/>
              </a:rPr>
              <a:t>Compare and contrast</a:t>
            </a:r>
            <a:r>
              <a:rPr lang="en-US" sz="4800" dirty="0">
                <a:latin typeface="Avenir Next LT Pro" panose="020B0504020202020204" pitchFamily="34" charset="0"/>
              </a:rPr>
              <a:t> the photos of the forest and prairie using a Venn diagram.</a:t>
            </a:r>
          </a:p>
        </p:txBody>
      </p:sp>
      <p:pic>
        <p:nvPicPr>
          <p:cNvPr id="10" name="Picture 9" descr="Diagram, schematic&#10;&#10;AI-generated content may be incorrect.">
            <a:extLst>
              <a:ext uri="{FF2B5EF4-FFF2-40B4-BE49-F238E27FC236}">
                <a16:creationId xmlns:a16="http://schemas.microsoft.com/office/drawing/2014/main" id="{9C7104C2-894E-85CC-64DC-6467709530D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17036" y="122275"/>
            <a:ext cx="4617192" cy="5975189"/>
          </a:xfrm>
          <a:prstGeom prst="rect">
            <a:avLst/>
          </a:prstGeom>
          <a:ln>
            <a:solidFill>
              <a:schemeClr val="tx1"/>
            </a:solidFill>
          </a:ln>
        </p:spPr>
      </p:pic>
    </p:spTree>
    <p:extLst>
      <p:ext uri="{BB962C8B-B14F-4D97-AF65-F5344CB8AC3E}">
        <p14:creationId xmlns:p14="http://schemas.microsoft.com/office/powerpoint/2010/main" val="2709257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62918-F069-01E8-69C7-B7DD8EC9960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0C42C6-0C05-1E19-7853-DF2A9DF63DC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714C654-AA49-6C8C-3F62-A8D202A251E3}"/>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F22FD931-CD8E-7446-3B6C-FBEDE5AD26F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Explore</a:t>
            </a:r>
          </a:p>
        </p:txBody>
      </p:sp>
      <p:sp>
        <p:nvSpPr>
          <p:cNvPr id="6" name="Rectangle: Rounded Corners 5">
            <a:extLst>
              <a:ext uri="{FF2B5EF4-FFF2-40B4-BE49-F238E27FC236}">
                <a16:creationId xmlns:a16="http://schemas.microsoft.com/office/drawing/2014/main" id="{AB81FC96-A80E-5A44-3C1C-3DAF3403BC83}"/>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CC53B00-DC29-154A-A4DA-D8568D7B493F}"/>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14" name="TextBox 13">
            <a:extLst>
              <a:ext uri="{FF2B5EF4-FFF2-40B4-BE49-F238E27FC236}">
                <a16:creationId xmlns:a16="http://schemas.microsoft.com/office/drawing/2014/main" id="{D17A481E-93A9-B355-33A6-5FA0A64C01B3}"/>
              </a:ext>
            </a:extLst>
          </p:cNvPr>
          <p:cNvSpPr txBox="1"/>
          <p:nvPr/>
        </p:nvSpPr>
        <p:spPr>
          <a:xfrm>
            <a:off x="597409" y="2406098"/>
            <a:ext cx="8631100" cy="3170099"/>
          </a:xfrm>
          <a:prstGeom prst="rect">
            <a:avLst/>
          </a:prstGeom>
          <a:noFill/>
        </p:spPr>
        <p:txBody>
          <a:bodyPr wrap="square">
            <a:spAutoFit/>
          </a:bodyPr>
          <a:lstStyle/>
          <a:p>
            <a:pPr marL="571500" indent="-571500">
              <a:buFont typeface="Arial" panose="020B0604020202020204" pitchFamily="34" charset="0"/>
              <a:buChar char="•"/>
            </a:pPr>
            <a:r>
              <a:rPr lang="en-US" sz="4000" dirty="0">
                <a:latin typeface="Avenir Next LT Pro" panose="020B0504020202020204" pitchFamily="34" charset="0"/>
              </a:rPr>
              <a:t>Full sun (like a prairie)</a:t>
            </a:r>
          </a:p>
          <a:p>
            <a:pPr marL="571500" indent="-571500">
              <a:buFont typeface="Arial" panose="020B0604020202020204" pitchFamily="34" charset="0"/>
              <a:buChar char="•"/>
            </a:pPr>
            <a:endParaRPr lang="en-US" sz="4000" dirty="0">
              <a:latin typeface="Avenir Next LT Pro" panose="020B0504020202020204" pitchFamily="34" charset="0"/>
            </a:endParaRPr>
          </a:p>
          <a:p>
            <a:pPr marL="571500" indent="-571500">
              <a:buFont typeface="Arial" panose="020B0604020202020204" pitchFamily="34" charset="0"/>
              <a:buChar char="•"/>
            </a:pPr>
            <a:r>
              <a:rPr lang="en-US" sz="4000" dirty="0">
                <a:latin typeface="Avenir Next LT Pro" panose="020B0504020202020204" pitchFamily="34" charset="0"/>
              </a:rPr>
              <a:t>Little sun (like the forest floor)</a:t>
            </a:r>
          </a:p>
          <a:p>
            <a:pPr marL="571500" indent="-571500">
              <a:buFont typeface="Arial" panose="020B0604020202020204" pitchFamily="34" charset="0"/>
              <a:buChar char="•"/>
            </a:pPr>
            <a:endParaRPr lang="en-US" sz="4000" dirty="0">
              <a:latin typeface="Avenir Next LT Pro" panose="020B0504020202020204" pitchFamily="34" charset="0"/>
            </a:endParaRPr>
          </a:p>
          <a:p>
            <a:pPr marL="571500" indent="-571500">
              <a:buFont typeface="Arial" panose="020B0604020202020204" pitchFamily="34" charset="0"/>
              <a:buChar char="•"/>
            </a:pPr>
            <a:r>
              <a:rPr lang="en-US" sz="4000" dirty="0">
                <a:latin typeface="Avenir Next LT Pro" panose="020B0504020202020204" pitchFamily="34" charset="0"/>
              </a:rPr>
              <a:t>No sun (like under a rock)</a:t>
            </a:r>
          </a:p>
        </p:txBody>
      </p:sp>
      <p:sp>
        <p:nvSpPr>
          <p:cNvPr id="7" name="TextBox 6">
            <a:extLst>
              <a:ext uri="{FF2B5EF4-FFF2-40B4-BE49-F238E27FC236}">
                <a16:creationId xmlns:a16="http://schemas.microsoft.com/office/drawing/2014/main" id="{EAAE49AA-64A5-CC2F-197F-4C5EAEFD6160}"/>
              </a:ext>
            </a:extLst>
          </p:cNvPr>
          <p:cNvSpPr txBox="1"/>
          <p:nvPr/>
        </p:nvSpPr>
        <p:spPr>
          <a:xfrm>
            <a:off x="585719" y="620083"/>
            <a:ext cx="11450781" cy="1323439"/>
          </a:xfrm>
          <a:prstGeom prst="rect">
            <a:avLst/>
          </a:prstGeom>
          <a:noFill/>
        </p:spPr>
        <p:txBody>
          <a:bodyPr wrap="square" lIns="91440" tIns="45720" rIns="91440" bIns="45720" anchor="t">
            <a:spAutoFit/>
          </a:bodyPr>
          <a:lstStyle/>
          <a:p>
            <a:r>
              <a:rPr lang="en-US" sz="4000" dirty="0">
                <a:latin typeface="Avenir Next LT Pro"/>
              </a:rPr>
              <a:t>Each group will get 3 sprout cups. Place a sprout in the following areas:</a:t>
            </a:r>
          </a:p>
        </p:txBody>
      </p:sp>
    </p:spTree>
    <p:extLst>
      <p:ext uri="{BB962C8B-B14F-4D97-AF65-F5344CB8AC3E}">
        <p14:creationId xmlns:p14="http://schemas.microsoft.com/office/powerpoint/2010/main" val="347790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E66E5-116C-6D89-E91D-D02FE531F2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E3FE74D-AE7B-BEAB-380E-EA0CB4EDAB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841FE33-362C-2C05-AFB5-78388908EC1B}"/>
              </a:ext>
            </a:extLst>
          </p:cNvPr>
          <p:cNvSpPr txBox="1"/>
          <p:nvPr/>
        </p:nvSpPr>
        <p:spPr>
          <a:xfrm>
            <a:off x="11609833" y="6366393"/>
            <a:ext cx="49682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DA227B10-2508-F5ED-0145-97FE92951CAF}"/>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Life and Land in Missouri – 2A Sprouts and Light: Explore</a:t>
            </a:r>
          </a:p>
        </p:txBody>
      </p:sp>
      <p:sp>
        <p:nvSpPr>
          <p:cNvPr id="6" name="Rectangle: Rounded Corners 5">
            <a:extLst>
              <a:ext uri="{FF2B5EF4-FFF2-40B4-BE49-F238E27FC236}">
                <a16:creationId xmlns:a16="http://schemas.microsoft.com/office/drawing/2014/main" id="{5B5C2DFD-FAF7-68C9-14F7-5B5F2B2DC287}"/>
              </a:ext>
            </a:extLst>
          </p:cNvPr>
          <p:cNvSpPr/>
          <p:nvPr/>
        </p:nvSpPr>
        <p:spPr>
          <a:xfrm>
            <a:off x="88894" y="6299161"/>
            <a:ext cx="496825" cy="503796"/>
          </a:xfrm>
          <a:prstGeom prst="roundRect">
            <a:avLst/>
          </a:prstGeom>
          <a:solidFill>
            <a:srgbClr val="8CB1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22573C-2699-40C8-0559-E7E5BCC2CBBD}"/>
              </a:ext>
            </a:extLst>
          </p:cNvPr>
          <p:cNvSpPr txBox="1"/>
          <p:nvPr/>
        </p:nvSpPr>
        <p:spPr>
          <a:xfrm>
            <a:off x="65408" y="6351004"/>
            <a:ext cx="3339846" cy="400110"/>
          </a:xfrm>
          <a:prstGeom prst="rect">
            <a:avLst/>
          </a:prstGeom>
          <a:noFill/>
        </p:spPr>
        <p:txBody>
          <a:bodyPr wrap="square">
            <a:spAutoFit/>
          </a:bodyPr>
          <a:lstStyle/>
          <a:p>
            <a:r>
              <a:rPr lang="en-US" sz="2000" dirty="0">
                <a:latin typeface="Bitter SemiBold" pitchFamily="2" charset="0"/>
              </a:rPr>
              <a:t>2A</a:t>
            </a:r>
            <a:endParaRPr lang="en-US" sz="2000" dirty="0"/>
          </a:p>
        </p:txBody>
      </p:sp>
      <p:sp>
        <p:nvSpPr>
          <p:cNvPr id="7" name="TextBox 6">
            <a:extLst>
              <a:ext uri="{FF2B5EF4-FFF2-40B4-BE49-F238E27FC236}">
                <a16:creationId xmlns:a16="http://schemas.microsoft.com/office/drawing/2014/main" id="{64FA310A-78BD-31CE-525F-B4536E56AE32}"/>
              </a:ext>
            </a:extLst>
          </p:cNvPr>
          <p:cNvSpPr txBox="1"/>
          <p:nvPr/>
        </p:nvSpPr>
        <p:spPr>
          <a:xfrm>
            <a:off x="5235268" y="1978217"/>
            <a:ext cx="6532782" cy="2308324"/>
          </a:xfrm>
          <a:prstGeom prst="rect">
            <a:avLst/>
          </a:prstGeom>
          <a:noFill/>
        </p:spPr>
        <p:txBody>
          <a:bodyPr wrap="square">
            <a:spAutoFit/>
          </a:bodyPr>
          <a:lstStyle/>
          <a:p>
            <a:pPr algn="ctr"/>
            <a:r>
              <a:rPr lang="en-US" sz="4800" dirty="0">
                <a:latin typeface="Avenir Next LT Pro" panose="020B0504020202020204" pitchFamily="34" charset="0"/>
              </a:rPr>
              <a:t>Make a </a:t>
            </a:r>
            <a:r>
              <a:rPr lang="en-US" sz="4800" b="1" dirty="0">
                <a:latin typeface="Avenir Next LT Pro" panose="020B0504020202020204" pitchFamily="34" charset="0"/>
              </a:rPr>
              <a:t>prediction</a:t>
            </a:r>
            <a:r>
              <a:rPr lang="en-US" sz="4800" dirty="0">
                <a:latin typeface="Avenir Next LT Pro" panose="020B0504020202020204" pitchFamily="34" charset="0"/>
              </a:rPr>
              <a:t> about what will happen to each plant.</a:t>
            </a:r>
          </a:p>
        </p:txBody>
      </p:sp>
      <p:pic>
        <p:nvPicPr>
          <p:cNvPr id="8" name="Picture 7" descr="Text&#10;&#10;AI-generated content may be incorrect.">
            <a:extLst>
              <a:ext uri="{FF2B5EF4-FFF2-40B4-BE49-F238E27FC236}">
                <a16:creationId xmlns:a16="http://schemas.microsoft.com/office/drawing/2014/main" id="{03646618-7747-9B2A-A9DC-6CF3FB60179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8894" y="100064"/>
            <a:ext cx="4686306" cy="6064631"/>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9D040042-07C6-4248-DC45-16A7E5C8BA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9" y="78026"/>
            <a:ext cx="967027" cy="1356836"/>
          </a:xfrm>
          <a:prstGeom prst="rect">
            <a:avLst/>
          </a:prstGeom>
        </p:spPr>
      </p:pic>
    </p:spTree>
    <p:extLst>
      <p:ext uri="{BB962C8B-B14F-4D97-AF65-F5344CB8AC3E}">
        <p14:creationId xmlns:p14="http://schemas.microsoft.com/office/powerpoint/2010/main" val="3855180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137</TotalTime>
  <Words>1509</Words>
  <Application>Microsoft Office PowerPoint</Application>
  <PresentationFormat>Widescreen</PresentationFormat>
  <Paragraphs>150</Paragraphs>
  <Slides>22</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Aptos Light</vt:lpstr>
      <vt:lpstr>Arial</vt:lpstr>
      <vt:lpstr>Avenir Next LT Pro</vt:lpstr>
      <vt:lpstr>Bitter</vt:lpstr>
      <vt:lpstr>Bitter SemiBold</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149</cp:revision>
  <dcterms:created xsi:type="dcterms:W3CDTF">2025-07-22T18:15:30Z</dcterms:created>
  <dcterms:modified xsi:type="dcterms:W3CDTF">2025-08-27T15:08:51Z</dcterms:modified>
</cp:coreProperties>
</file>