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ADDA5-33C4-C6BD-AA55-0B423934B4C2}" v="6" dt="2025-08-26T19:51:53.672"/>
    <p1510:client id="{ED432409-BDEB-F079-4437-A4ADDABF9309}" v="2" dt="2025-08-26T17:50:43.097"/>
    <p1510:client id="{FBE8FB62-7352-8635-8B5D-FDF7F0D9D96C}" v="99" dt="2025-08-26T19:19:46.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A1C5F-1915-4367-91A7-1DA8A1A43980}"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50839-445B-4B80-9F87-E5476A563415}" type="slidenum">
              <a:rPr lang="en-US" smtClean="0"/>
              <a:t>‹#›</a:t>
            </a:fld>
            <a:endParaRPr lang="en-US"/>
          </a:p>
        </p:txBody>
      </p:sp>
    </p:spTree>
    <p:extLst>
      <p:ext uri="{BB962C8B-B14F-4D97-AF65-F5344CB8AC3E}">
        <p14:creationId xmlns:p14="http://schemas.microsoft.com/office/powerpoint/2010/main" val="290382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C240-3869-A69A-B967-27CBA1E9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D2B2-1880-81CB-D0E5-A3F8492F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97AAA-C1BA-57C7-D0D3-07B50E996447}"/>
              </a:ext>
            </a:extLst>
          </p:cNvPr>
          <p:cNvSpPr>
            <a:spLocks noGrp="1"/>
          </p:cNvSpPr>
          <p:nvPr>
            <p:ph type="body" idx="1"/>
          </p:nvPr>
        </p:nvSpPr>
        <p:spPr/>
        <p:txBody>
          <a:bodyPr/>
          <a:lstStyle/>
          <a:p>
            <a:r>
              <a:rPr lang="en-US" i="0"/>
              <a:t>Have students turn to </a:t>
            </a:r>
            <a:r>
              <a:rPr lang="en-US" b="1" i="0"/>
              <a:t>Unit 1 Exploring the Phenomenon </a:t>
            </a:r>
            <a:r>
              <a:rPr lang="en-US" i="0"/>
              <a:t>and the </a:t>
            </a:r>
            <a:r>
              <a:rPr lang="en-US" b="1" i="0"/>
              <a:t>Talk About It </a:t>
            </a:r>
            <a:r>
              <a:rPr lang="en-US" i="0"/>
              <a:t>section on pages 2-3. Using the pictures at the beginning of the lesson, have students turn and talk to a classmate and describe what is happening in each of the photos.</a:t>
            </a:r>
          </a:p>
        </p:txBody>
      </p:sp>
      <p:sp>
        <p:nvSpPr>
          <p:cNvPr id="4" name="Slide Number Placeholder 3">
            <a:extLst>
              <a:ext uri="{FF2B5EF4-FFF2-40B4-BE49-F238E27FC236}">
                <a16:creationId xmlns:a16="http://schemas.microsoft.com/office/drawing/2014/main" id="{D2A1844E-1937-AC91-7463-014FA0174B97}"/>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5569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E5637-3E43-A162-34C8-84420EFB5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14583-9FF6-B59B-7F8F-C6E9F2899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CF0DD-F678-3354-8307-91F2BCB15DAD}"/>
              </a:ext>
            </a:extLst>
          </p:cNvPr>
          <p:cNvSpPr>
            <a:spLocks noGrp="1"/>
          </p:cNvSpPr>
          <p:nvPr>
            <p:ph type="body" idx="1"/>
          </p:nvPr>
        </p:nvSpPr>
        <p:spPr/>
        <p:txBody>
          <a:bodyPr/>
          <a:lstStyle/>
          <a:p>
            <a:r>
              <a:rPr lang="en-US" i="0"/>
              <a:t>Students will go outside and either walk around the schoolyard for 5 minutes or find one place to sit quietly. Using the </a:t>
            </a:r>
            <a:r>
              <a:rPr lang="en-US" b="1" i="0"/>
              <a:t>Putting It All Together </a:t>
            </a:r>
            <a:r>
              <a:rPr lang="en-US" i="0"/>
              <a:t>section on Page 37, students will draw either a process of pollination happening or the process of seed dispersal. Students will identify the process as either pollination or seed dispersal by circling the correct answer and will use at least 3 vocabulary terms to describe what they saw while outside.</a:t>
            </a:r>
          </a:p>
          <a:p>
            <a:endParaRPr lang="en-US" i="0"/>
          </a:p>
          <a:p>
            <a:r>
              <a:rPr lang="en-US" b="1" i="0"/>
              <a:t>Rubric:</a:t>
            </a:r>
          </a:p>
          <a:p>
            <a:pPr marL="171450" indent="-171450">
              <a:buFont typeface="Arial" panose="020B0604020202020204" pitchFamily="34" charset="0"/>
              <a:buChar char="•"/>
            </a:pPr>
            <a:r>
              <a:rPr lang="en-US" i="0"/>
              <a:t>3 (Meets) – Student drawing shows either the process of pollination starting with the pollinator on the plant, describing what it is collecting, and then moving to another plant; or student drawing shows the process of seed dispersal starting with the parent plant dropping a seed, what seed dispersal method is taking the seed, and where it ends up. Student circles the correct process drawn and uses at least 3 vocabulary terms correctly when describing the process.</a:t>
            </a:r>
          </a:p>
          <a:p>
            <a:pPr marL="171450" indent="-171450">
              <a:buFont typeface="Arial" panose="020B0604020202020204" pitchFamily="34" charset="0"/>
              <a:buChar char="•"/>
            </a:pPr>
            <a:r>
              <a:rPr lang="en-US" i="0"/>
              <a:t>2 (Partially meets) – Student drawing shows some of the components of pollination or seed dispersal. Student circles the correct process drawn and uses 1-2 vocabulary terms correctly when describing the process.</a:t>
            </a:r>
          </a:p>
          <a:p>
            <a:pPr marL="171450" indent="-171450">
              <a:buFont typeface="Arial" panose="020B0604020202020204" pitchFamily="34" charset="0"/>
              <a:buChar char="•"/>
            </a:pPr>
            <a:r>
              <a:rPr lang="en-US" i="0"/>
              <a:t>1 (Doesn’t meet) – Student drawings shows very few of the components of pollination or seed dispersal. Student may or may not circle the correct process drawn and does not use any of the vocabulary terms correctly when describing the process.</a:t>
            </a:r>
          </a:p>
        </p:txBody>
      </p:sp>
      <p:sp>
        <p:nvSpPr>
          <p:cNvPr id="4" name="Slide Number Placeholder 3">
            <a:extLst>
              <a:ext uri="{FF2B5EF4-FFF2-40B4-BE49-F238E27FC236}">
                <a16:creationId xmlns:a16="http://schemas.microsoft.com/office/drawing/2014/main" id="{99F69388-CD87-0237-AB3D-A4D5E20AA4DE}"/>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51742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13F8-097E-EBF1-472A-8BF7FA601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0DE82-FA32-BBDE-2FED-A3CC626CB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4B8EC-C391-1900-7543-D528A8016763}"/>
              </a:ext>
            </a:extLst>
          </p:cNvPr>
          <p:cNvSpPr>
            <a:spLocks noGrp="1"/>
          </p:cNvSpPr>
          <p:nvPr>
            <p:ph type="body" idx="1"/>
          </p:nvPr>
        </p:nvSpPr>
        <p:spPr/>
        <p:txBody>
          <a:bodyPr/>
          <a:lstStyle/>
          <a:p>
            <a:r>
              <a:rPr lang="en-US" i="0"/>
              <a:t>Write a persuasive letter to the mayor to encourage planting native plants for pollinators in city parks.</a:t>
            </a:r>
          </a:p>
          <a:p>
            <a:endParaRPr lang="en-US" i="0"/>
          </a:p>
          <a:p>
            <a:r>
              <a:rPr lang="en-US" i="0"/>
              <a:t>Write a marketing advertisement to sell your favorite native Missouri seed. Be sure to use descriptive words to describe the characteristics of the seed and how it disperses.</a:t>
            </a:r>
          </a:p>
        </p:txBody>
      </p:sp>
      <p:sp>
        <p:nvSpPr>
          <p:cNvPr id="4" name="Slide Number Placeholder 3">
            <a:extLst>
              <a:ext uri="{FF2B5EF4-FFF2-40B4-BE49-F238E27FC236}">
                <a16:creationId xmlns:a16="http://schemas.microsoft.com/office/drawing/2014/main" id="{2ADC6E2D-6605-9A73-1B2C-2359B86355CB}"/>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66973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04DA-197F-7A22-00FE-DD4B38F33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2AF32-0F72-3AE9-597E-4C5688D35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D6F1D-36A7-7F54-6BC9-B8D1B1522F72}"/>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0B114A27-8CCC-C9B5-583A-8C0DDEA2BD27}"/>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97796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204B-56E3-0180-6720-29DD8CF65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ECFC-198A-48D7-972D-2B6EC1421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D4D3B-562A-F17A-2408-7DF676D7CA3F}"/>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14081C1F-D688-BE8A-6924-54CDE3FDD095}"/>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57623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A6E3F-32A4-0BF7-7B69-CA4CC048D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0F46C-19F4-CB3B-C861-AC65498CA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36698-6BDA-4C24-36ED-3C14ADD4BBCE}"/>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CB204D9B-B050-B3EF-6347-C502AD982A3E}"/>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8519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323E5-A689-51BB-0BA3-A30336F93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E77C3-D0A8-2B34-C667-9A3C84AFA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678BC-0EAF-885E-65CA-B2AC4DE0A55D}"/>
              </a:ext>
            </a:extLst>
          </p:cNvPr>
          <p:cNvSpPr>
            <a:spLocks noGrp="1"/>
          </p:cNvSpPr>
          <p:nvPr>
            <p:ph type="body" idx="1"/>
          </p:nvPr>
        </p:nvSpPr>
        <p:spPr/>
        <p:txBody>
          <a:bodyPr/>
          <a:lstStyle/>
          <a:p>
            <a:r>
              <a:rPr lang="en-US" i="0" dirty="0"/>
              <a:t>(The process including wind, water, and animal movement that allows plants to reproduce and make more plants.)</a:t>
            </a:r>
          </a:p>
          <a:p>
            <a:endParaRPr lang="en-US"/>
          </a:p>
          <a:p>
            <a:r>
              <a:rPr lang="en-US" dirty="0"/>
              <a:t>Animal in Picture: Brown-belted Bumble Bee; Plant in Picture: Purple Coneflower</a:t>
            </a:r>
          </a:p>
        </p:txBody>
      </p:sp>
      <p:sp>
        <p:nvSpPr>
          <p:cNvPr id="4" name="Slide Number Placeholder 3">
            <a:extLst>
              <a:ext uri="{FF2B5EF4-FFF2-40B4-BE49-F238E27FC236}">
                <a16:creationId xmlns:a16="http://schemas.microsoft.com/office/drawing/2014/main" id="{2CD5BC77-2216-5A2F-3793-CBF1A11213C0}"/>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37998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E5C0D-CBFA-F8BA-A05E-EEF2595E1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D8247-6C24-51A9-2EE8-26F88AFEB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59DDC-F4F1-D245-AE3E-33B7190D7FEA}"/>
              </a:ext>
            </a:extLst>
          </p:cNvPr>
          <p:cNvSpPr>
            <a:spLocks noGrp="1"/>
          </p:cNvSpPr>
          <p:nvPr>
            <p:ph type="body" idx="1"/>
          </p:nvPr>
        </p:nvSpPr>
        <p:spPr/>
        <p:txBody>
          <a:bodyPr/>
          <a:lstStyle/>
          <a:p>
            <a:r>
              <a:rPr lang="en-US" i="0" dirty="0"/>
              <a:t>(Pollinators help move pollen from plant to plant which helps plants to reproduce.)</a:t>
            </a:r>
          </a:p>
          <a:p>
            <a:endParaRPr lang="en-US"/>
          </a:p>
          <a:p>
            <a:r>
              <a:rPr lang="en-US" dirty="0"/>
              <a:t>Animal in Picture: Honeybee; Plant in Picture: Columbine</a:t>
            </a:r>
          </a:p>
        </p:txBody>
      </p:sp>
      <p:sp>
        <p:nvSpPr>
          <p:cNvPr id="4" name="Slide Number Placeholder 3">
            <a:extLst>
              <a:ext uri="{FF2B5EF4-FFF2-40B4-BE49-F238E27FC236}">
                <a16:creationId xmlns:a16="http://schemas.microsoft.com/office/drawing/2014/main" id="{58312389-8E38-FB86-57C7-E1AC6C4183E6}"/>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52552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EE184-D51E-CC2B-63F0-327FE1466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762D5-007A-63BF-9F2A-BF6C7262F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C9341-DEEE-F42F-61DA-AE302C1F846B}"/>
              </a:ext>
            </a:extLst>
          </p:cNvPr>
          <p:cNvSpPr>
            <a:spLocks noGrp="1"/>
          </p:cNvSpPr>
          <p:nvPr>
            <p:ph type="body" idx="1"/>
          </p:nvPr>
        </p:nvSpPr>
        <p:spPr/>
        <p:txBody>
          <a:bodyPr/>
          <a:lstStyle/>
          <a:p>
            <a:r>
              <a:rPr lang="en-US" i="0" dirty="0"/>
              <a:t>(Seeds are scattered in many different ways, such as by wind, water, or animals. Seeds need space to grow and so they need to scatter.)</a:t>
            </a:r>
          </a:p>
          <a:p>
            <a:endParaRPr lang="en-US"/>
          </a:p>
          <a:p>
            <a:r>
              <a:rPr lang="en-US" dirty="0"/>
              <a:t>Plant in Picture: Butterfly Milkweed seeds</a:t>
            </a:r>
          </a:p>
        </p:txBody>
      </p:sp>
      <p:sp>
        <p:nvSpPr>
          <p:cNvPr id="4" name="Slide Number Placeholder 3">
            <a:extLst>
              <a:ext uri="{FF2B5EF4-FFF2-40B4-BE49-F238E27FC236}">
                <a16:creationId xmlns:a16="http://schemas.microsoft.com/office/drawing/2014/main" id="{9FE89D2C-5356-898B-10D9-45CC6F4FBCAB}"/>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60601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6E68-CC6B-346C-C369-4CB370424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A690C-6E6B-2694-4130-3AC8DE550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D1B2B-D28F-C9DF-678F-4EE975D19686}"/>
              </a:ext>
            </a:extLst>
          </p:cNvPr>
          <p:cNvSpPr>
            <a:spLocks noGrp="1"/>
          </p:cNvSpPr>
          <p:nvPr>
            <p:ph type="body" idx="1"/>
          </p:nvPr>
        </p:nvSpPr>
        <p:spPr/>
        <p:txBody>
          <a:bodyPr/>
          <a:lstStyle/>
          <a:p>
            <a:r>
              <a:rPr lang="en-US" i="0"/>
              <a:t>(Plants would not grow. And we eat plants to survive.)\</a:t>
            </a:r>
          </a:p>
          <a:p>
            <a:endParaRPr lang="en-US" i="0"/>
          </a:p>
          <a:p>
            <a:r>
              <a:rPr lang="en-US" b="1" i="0"/>
              <a:t>Rubric:</a:t>
            </a:r>
          </a:p>
          <a:p>
            <a:pPr marL="171450" indent="-171450">
              <a:buFont typeface="Arial" panose="020B0604020202020204" pitchFamily="34" charset="0"/>
              <a:buChar char="•"/>
            </a:pPr>
            <a:r>
              <a:rPr lang="en-US" i="0"/>
              <a:t>3 (Meets) – Student explains the process of pollination through different methods and that is allows plants to reproduce and make more plants. Student explains that pollinators help move pollen from plant to plant which helps plants to reproduce. Student describes the methods of seed dispersal and that seeds need space to grow to survive. Student explains that plants would not grow and that we would not be able to eat the plants which we need to survive.</a:t>
            </a:r>
          </a:p>
          <a:p>
            <a:pPr marL="171450" indent="-171450">
              <a:buFont typeface="Arial" panose="020B0604020202020204" pitchFamily="34" charset="0"/>
              <a:buChar char="•"/>
            </a:pPr>
            <a:r>
              <a:rPr lang="en-US" i="0"/>
              <a:t>2 (Partially meets) – Student somewhat explains the process of pollination through different methods and that it allows plants to reproduce and make more plants. Student somewhat explains that pollinators help move pollen from plant to plant which helps plants to reproduce. Student somewhat describes the methods of seed dispersal and that seeds need space to grow to survive. Student somewhat explains that plants would not grow and that we would not be able to eat the plants which we need to survive.</a:t>
            </a:r>
          </a:p>
          <a:p>
            <a:pPr marL="171450" indent="-171450">
              <a:buFont typeface="Arial" panose="020B0604020202020204" pitchFamily="34" charset="0"/>
              <a:buChar char="•"/>
            </a:pPr>
            <a:r>
              <a:rPr lang="en-US" i="0"/>
              <a:t>1 (Doesn’t meet) – Student does not offer any explanation of the process of pollination or any method of seed dispersal.</a:t>
            </a:r>
          </a:p>
        </p:txBody>
      </p:sp>
      <p:sp>
        <p:nvSpPr>
          <p:cNvPr id="4" name="Slide Number Placeholder 3">
            <a:extLst>
              <a:ext uri="{FF2B5EF4-FFF2-40B4-BE49-F238E27FC236}">
                <a16:creationId xmlns:a16="http://schemas.microsoft.com/office/drawing/2014/main" id="{FBF93C98-5178-E213-C45B-9DD1CDD47B3D}"/>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82507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4CF60-C4C5-D27B-86ED-A477800AD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4BD52-4B3C-2F9E-75E6-F6363142E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8693C-301C-6A9F-6A8F-4AF1D6D6E18D}"/>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EB210407-ECCE-9080-AABA-DB2E72C07591}"/>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6847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292BD-F048-329A-284A-8FCE5E848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8AEEB-68BE-5B8D-D982-C43027DBD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70BED-8C22-FB9A-96A9-3C151E5660A5}"/>
              </a:ext>
            </a:extLst>
          </p:cNvPr>
          <p:cNvSpPr>
            <a:spLocks noGrp="1"/>
          </p:cNvSpPr>
          <p:nvPr>
            <p:ph type="body" idx="1"/>
          </p:nvPr>
        </p:nvSpPr>
        <p:spPr/>
        <p:txBody>
          <a:bodyPr/>
          <a:lstStyle/>
          <a:p>
            <a:r>
              <a:rPr lang="en-US" i="0" dirty="0"/>
              <a:t>(Pollination.)</a:t>
            </a:r>
          </a:p>
          <a:p>
            <a:endParaRPr lang="en-US"/>
          </a:p>
          <a:p>
            <a:r>
              <a:rPr lang="en-US" dirty="0"/>
              <a:t>Animal in Picture: Monarch butterfly; Plant in Picture: Butterfly Milkweed</a:t>
            </a:r>
          </a:p>
        </p:txBody>
      </p:sp>
      <p:sp>
        <p:nvSpPr>
          <p:cNvPr id="4" name="Slide Number Placeholder 3">
            <a:extLst>
              <a:ext uri="{FF2B5EF4-FFF2-40B4-BE49-F238E27FC236}">
                <a16:creationId xmlns:a16="http://schemas.microsoft.com/office/drawing/2014/main" id="{F5C81843-87D0-169E-73BA-09C2515DDCCC}"/>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98587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DBCAE-D81B-3572-1748-88DEB541B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52710-AE61-C6B8-7726-3B4473F04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BBA18-7B60-F37F-4031-7131B80B6DAF}"/>
              </a:ext>
            </a:extLst>
          </p:cNvPr>
          <p:cNvSpPr>
            <a:spLocks noGrp="1"/>
          </p:cNvSpPr>
          <p:nvPr>
            <p:ph type="body" idx="1"/>
          </p:nvPr>
        </p:nvSpPr>
        <p:spPr/>
        <p:txBody>
          <a:bodyPr/>
          <a:lstStyle/>
          <a:p>
            <a:r>
              <a:rPr lang="en-US" i="0" dirty="0"/>
              <a:t>(Bees, insects, and hummingbirds.)</a:t>
            </a:r>
          </a:p>
          <a:p>
            <a:endParaRPr lang="en-US"/>
          </a:p>
          <a:p>
            <a:r>
              <a:rPr lang="en-US" dirty="0"/>
              <a:t>Animal in Picture: Ruby-throated Hummingbird</a:t>
            </a:r>
          </a:p>
        </p:txBody>
      </p:sp>
      <p:sp>
        <p:nvSpPr>
          <p:cNvPr id="4" name="Slide Number Placeholder 3">
            <a:extLst>
              <a:ext uri="{FF2B5EF4-FFF2-40B4-BE49-F238E27FC236}">
                <a16:creationId xmlns:a16="http://schemas.microsoft.com/office/drawing/2014/main" id="{05F9CC2A-27F1-5B12-7942-657DE862598A}"/>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214580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B401-740D-9369-4511-51F0E5E9D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208B1-599A-F23C-1F02-AD1B2B4D2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EF02-DDEB-02F6-EC00-CD34029F3612}"/>
              </a:ext>
            </a:extLst>
          </p:cNvPr>
          <p:cNvSpPr>
            <a:spLocks noGrp="1"/>
          </p:cNvSpPr>
          <p:nvPr>
            <p:ph type="body" idx="1"/>
          </p:nvPr>
        </p:nvSpPr>
        <p:spPr/>
        <p:txBody>
          <a:bodyPr/>
          <a:lstStyle/>
          <a:p>
            <a:r>
              <a:rPr lang="en-US" i="0" dirty="0"/>
              <a:t>(Seeds falling to the ground, seeds that may burst out, water and wind carrying the seeds, animals, and people.)</a:t>
            </a:r>
          </a:p>
          <a:p>
            <a:endParaRPr lang="en-US"/>
          </a:p>
          <a:p>
            <a:r>
              <a:rPr lang="en-US" dirty="0"/>
              <a:t>Plant in Picture: Maple Tree seeds</a:t>
            </a:r>
          </a:p>
        </p:txBody>
      </p:sp>
      <p:sp>
        <p:nvSpPr>
          <p:cNvPr id="4" name="Slide Number Placeholder 3">
            <a:extLst>
              <a:ext uri="{FF2B5EF4-FFF2-40B4-BE49-F238E27FC236}">
                <a16:creationId xmlns:a16="http://schemas.microsoft.com/office/drawing/2014/main" id="{37C47935-F5AA-0A42-3501-4EC3F92A807C}"/>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59693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88A-5765-744C-8612-9D78DAB501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602F4-9FBD-5283-4598-FA98ACD83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EDD62A-C35A-7F5B-3228-609260A18B5F}"/>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5" name="Footer Placeholder 4">
            <a:extLst>
              <a:ext uri="{FF2B5EF4-FFF2-40B4-BE49-F238E27FC236}">
                <a16:creationId xmlns:a16="http://schemas.microsoft.com/office/drawing/2014/main" id="{43D9AA7F-ADE1-F053-8650-B02E0E90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3C3C5-FD34-011C-8677-734984FA2CDA}"/>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1556777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8999-A951-52F5-E8CA-14867A5B8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09F612-3A85-2AA9-B06D-E0158D2DD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6030C-86F0-2D76-8407-50C2FF0AA298}"/>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5" name="Footer Placeholder 4">
            <a:extLst>
              <a:ext uri="{FF2B5EF4-FFF2-40B4-BE49-F238E27FC236}">
                <a16:creationId xmlns:a16="http://schemas.microsoft.com/office/drawing/2014/main" id="{4AF41261-E102-CFD4-851C-DA9645544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F1C65-0EB5-74EE-192A-B497173BB49E}"/>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160008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193BC-0699-7159-9728-D223C20FF6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63464-B6EC-7C53-887A-E4E1FA260B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DBBAB-1C4E-4DBF-903E-C5D3EB9EC2A5}"/>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5" name="Footer Placeholder 4">
            <a:extLst>
              <a:ext uri="{FF2B5EF4-FFF2-40B4-BE49-F238E27FC236}">
                <a16:creationId xmlns:a16="http://schemas.microsoft.com/office/drawing/2014/main" id="{D71FD12B-F10A-B18C-F230-2C53614A0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307B4-9749-CBD0-3C1B-EEE6AE4E90AA}"/>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54461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F71-30E1-E632-4B7C-6B4F5E89D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4AE7D-5EF5-9B66-EDEF-590BD2143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35128-7459-7D04-B54A-74B3ACF0132D}"/>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5" name="Footer Placeholder 4">
            <a:extLst>
              <a:ext uri="{FF2B5EF4-FFF2-40B4-BE49-F238E27FC236}">
                <a16:creationId xmlns:a16="http://schemas.microsoft.com/office/drawing/2014/main" id="{29A3D3D0-AC82-1033-3619-DF3C0CC61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BFF62-DA09-56DC-67B3-5DA61E0C8146}"/>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121046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F69F-9B2C-5AE3-6AF3-0C6A4CC56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DFD3B6-03FE-2957-6541-F4CCCEF307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C22EA-A9DD-DC23-5EFA-ABF664169565}"/>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5" name="Footer Placeholder 4">
            <a:extLst>
              <a:ext uri="{FF2B5EF4-FFF2-40B4-BE49-F238E27FC236}">
                <a16:creationId xmlns:a16="http://schemas.microsoft.com/office/drawing/2014/main" id="{CFE0B37C-A5B3-FAF2-4C60-EE614C9A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2911B-4D4E-B446-6A0B-A6E181531927}"/>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346969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313A-C647-4C04-91B9-59B6975BD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DD7A6-0048-EEB1-4CA4-69C7755E50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44749-2CB4-0FAA-D893-9B52FDF7E4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F3E76C-7F74-906D-F343-4E5B7AC8FBE9}"/>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6" name="Footer Placeholder 5">
            <a:extLst>
              <a:ext uri="{FF2B5EF4-FFF2-40B4-BE49-F238E27FC236}">
                <a16:creationId xmlns:a16="http://schemas.microsoft.com/office/drawing/2014/main" id="{9D544346-42B9-21F7-22F2-B382E063A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A1361-255A-00C6-CD06-B767C7F5593F}"/>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407577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3CA9-40E7-FA85-E6E1-47F3C3FE6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9FE5D0-6BEF-45FC-815D-0D68FAB3D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A9EAF-498D-D126-8D93-B54E550642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934D34-3696-78D5-B74F-9CE767F5A4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87DF9-6508-222A-255F-0E9E783C3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25302D-BC9D-1FF5-7577-FC5C6FC53C72}"/>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8" name="Footer Placeholder 7">
            <a:extLst>
              <a:ext uri="{FF2B5EF4-FFF2-40B4-BE49-F238E27FC236}">
                <a16:creationId xmlns:a16="http://schemas.microsoft.com/office/drawing/2014/main" id="{AD9B8BF0-968F-F6AD-CA6B-B5C2B800F9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BF2839-AD2A-4D6F-7405-0E6364E3E75C}"/>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427012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DE9F-17E0-05BD-33B6-F9C2C1DFA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4CDE9-A96A-5084-A32E-8608E8388C01}"/>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4" name="Footer Placeholder 3">
            <a:extLst>
              <a:ext uri="{FF2B5EF4-FFF2-40B4-BE49-F238E27FC236}">
                <a16:creationId xmlns:a16="http://schemas.microsoft.com/office/drawing/2014/main" id="{55985CC8-D2D8-1B3E-B1C6-C239417E63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6EB8E-0BE0-F27E-09D7-A86D58535AD2}"/>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99340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3E13E-5F3B-1F9A-B42D-6FFD1E83F813}"/>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3" name="Footer Placeholder 2">
            <a:extLst>
              <a:ext uri="{FF2B5EF4-FFF2-40B4-BE49-F238E27FC236}">
                <a16:creationId xmlns:a16="http://schemas.microsoft.com/office/drawing/2014/main" id="{3366E250-7C7E-6151-793A-4AF044195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7E620-7319-BA86-1AB0-DCCD5687C73D}"/>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153025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34AC-0698-4A35-1268-C3DA812B7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4F99A2-758A-D3E0-8C51-54E2E9940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7BD9F-6D9D-FBCF-8F83-3D57BFF5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CA99F-66CE-AD11-CBBD-828C314417E5}"/>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6" name="Footer Placeholder 5">
            <a:extLst>
              <a:ext uri="{FF2B5EF4-FFF2-40B4-BE49-F238E27FC236}">
                <a16:creationId xmlns:a16="http://schemas.microsoft.com/office/drawing/2014/main" id="{53729EC5-1766-87C9-8C1B-D3CB5A113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205FA-F9DA-47B8-A43B-6D61AD9CB105}"/>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292675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27BC-0A74-0D34-8BBF-8A887632E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4CD1CE-5E6C-AE99-0B3A-81C0120DF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ED18C-034B-A654-D360-55033E4DD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772CD-4AC7-2EB4-128E-94CEEB0DF5B8}"/>
              </a:ext>
            </a:extLst>
          </p:cNvPr>
          <p:cNvSpPr>
            <a:spLocks noGrp="1"/>
          </p:cNvSpPr>
          <p:nvPr>
            <p:ph type="dt" sz="half" idx="10"/>
          </p:nvPr>
        </p:nvSpPr>
        <p:spPr/>
        <p:txBody>
          <a:bodyPr/>
          <a:lstStyle/>
          <a:p>
            <a:fld id="{74CD615D-A015-4B0D-8BAD-22020C82A2A7}" type="datetimeFigureOut">
              <a:rPr lang="en-US" smtClean="0"/>
              <a:t>8/29/2025</a:t>
            </a:fld>
            <a:endParaRPr lang="en-US"/>
          </a:p>
        </p:txBody>
      </p:sp>
      <p:sp>
        <p:nvSpPr>
          <p:cNvPr id="6" name="Footer Placeholder 5">
            <a:extLst>
              <a:ext uri="{FF2B5EF4-FFF2-40B4-BE49-F238E27FC236}">
                <a16:creationId xmlns:a16="http://schemas.microsoft.com/office/drawing/2014/main" id="{7FD9120B-BE64-32DC-0374-D78940BCF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844B0-3A22-B449-0EC5-A115A063AAEF}"/>
              </a:ext>
            </a:extLst>
          </p:cNvPr>
          <p:cNvSpPr>
            <a:spLocks noGrp="1"/>
          </p:cNvSpPr>
          <p:nvPr>
            <p:ph type="sldNum" sz="quarter" idx="12"/>
          </p:nvPr>
        </p:nvSpPr>
        <p:spPr/>
        <p:txBody>
          <a:bodyPr/>
          <a:lstStyle/>
          <a:p>
            <a:fld id="{F1AAFAF6-0E0D-4B00-80AF-4E1810496F98}" type="slidenum">
              <a:rPr lang="en-US" smtClean="0"/>
              <a:t>‹#›</a:t>
            </a:fld>
            <a:endParaRPr lang="en-US"/>
          </a:p>
        </p:txBody>
      </p:sp>
    </p:spTree>
    <p:extLst>
      <p:ext uri="{BB962C8B-B14F-4D97-AF65-F5344CB8AC3E}">
        <p14:creationId xmlns:p14="http://schemas.microsoft.com/office/powerpoint/2010/main" val="157201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E9781-BD91-6F7A-8AB0-2ED62CD09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92B62-287A-8623-17E5-E46E2FF74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F20E6-B053-AC93-3DA2-D747D65E5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CD615D-A015-4B0D-8BAD-22020C82A2A7}" type="datetimeFigureOut">
              <a:rPr lang="en-US" smtClean="0"/>
              <a:t>8/29/2025</a:t>
            </a:fld>
            <a:endParaRPr lang="en-US"/>
          </a:p>
        </p:txBody>
      </p:sp>
      <p:sp>
        <p:nvSpPr>
          <p:cNvPr id="5" name="Footer Placeholder 4">
            <a:extLst>
              <a:ext uri="{FF2B5EF4-FFF2-40B4-BE49-F238E27FC236}">
                <a16:creationId xmlns:a16="http://schemas.microsoft.com/office/drawing/2014/main" id="{6CAAFDA9-8FC8-5E1F-4B0B-45518AF88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79CC4E-3BC2-2794-6DB3-A3C6CE43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AAFAF6-0E0D-4B00-80AF-4E1810496F98}" type="slidenum">
              <a:rPr lang="en-US" smtClean="0"/>
              <a:t>‹#›</a:t>
            </a:fld>
            <a:endParaRPr lang="en-US"/>
          </a:p>
        </p:txBody>
      </p:sp>
    </p:spTree>
    <p:extLst>
      <p:ext uri="{BB962C8B-B14F-4D97-AF65-F5344CB8AC3E}">
        <p14:creationId xmlns:p14="http://schemas.microsoft.com/office/powerpoint/2010/main" val="1019458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budburs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youtu.be/TLEns2oCd6U?si=34cVAZGDlnraO7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624962" y="3909840"/>
            <a:ext cx="739718" cy="2468266"/>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Unit 1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D8612-6EA8-8006-E903-22DE0A1FDB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6D9D85-F301-323B-E29F-8DD39FBB02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92B3E4-8E71-0DCD-F07D-86B03A07791A}"/>
              </a:ext>
            </a:extLst>
          </p:cNvPr>
          <p:cNvSpPr txBox="1"/>
          <p:nvPr/>
        </p:nvSpPr>
        <p:spPr>
          <a:xfrm>
            <a:off x="11646399" y="6366393"/>
            <a:ext cx="46025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DD8E016A-8986-715E-69A7-AFA19DF5405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140F0C1D-EC12-947A-07A9-0B3C8721892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8AD1D1-03E0-E953-5268-2DE87BBA7C66}"/>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FCF105FE-149D-D54C-18A5-5CB5D637A177}"/>
              </a:ext>
            </a:extLst>
          </p:cNvPr>
          <p:cNvSpPr txBox="1"/>
          <p:nvPr/>
        </p:nvSpPr>
        <p:spPr>
          <a:xfrm>
            <a:off x="321073" y="2354755"/>
            <a:ext cx="5891855" cy="1569660"/>
          </a:xfrm>
          <a:prstGeom prst="rect">
            <a:avLst/>
          </a:prstGeom>
          <a:noFill/>
        </p:spPr>
        <p:txBody>
          <a:bodyPr wrap="square">
            <a:spAutoFit/>
          </a:bodyPr>
          <a:lstStyle/>
          <a:p>
            <a:pPr algn="ctr"/>
            <a:r>
              <a:rPr lang="en-US" sz="4800">
                <a:latin typeface="Avenir Next LT Pro" panose="020B0504020202020204" pitchFamily="34" charset="0"/>
              </a:rPr>
              <a:t>What helped seeds to </a:t>
            </a:r>
            <a:r>
              <a:rPr lang="en-US" sz="4800" b="1">
                <a:latin typeface="Avenir Next LT Pro" panose="020B0504020202020204" pitchFamily="34" charset="0"/>
              </a:rPr>
              <a:t>disperse</a:t>
            </a:r>
            <a:r>
              <a:rPr lang="en-US" sz="4800">
                <a:latin typeface="Avenir Next LT Pro" panose="020B0504020202020204" pitchFamily="34" charset="0"/>
              </a:rPr>
              <a:t>?</a:t>
            </a:r>
          </a:p>
        </p:txBody>
      </p:sp>
      <p:pic>
        <p:nvPicPr>
          <p:cNvPr id="7170" name="Picture 2" descr="Maple&amp;#95;Seed&amp;#95;0009">
            <a:extLst>
              <a:ext uri="{FF2B5EF4-FFF2-40B4-BE49-F238E27FC236}">
                <a16:creationId xmlns:a16="http://schemas.microsoft.com/office/drawing/2014/main" id="{353B364F-D96D-3D65-005E-6B8A3EC05F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40" r="14000"/>
          <a:stretch>
            <a:fillRect/>
          </a:stretch>
        </p:blipFill>
        <p:spPr bwMode="auto">
          <a:xfrm>
            <a:off x="6564791" y="0"/>
            <a:ext cx="562720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8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469D-B50F-4754-E463-4AD8EBA599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35DBA5-2FA2-1C2E-710B-0B632BB3CD7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579DDA-EA57-F602-7A5C-350761E25BEA}"/>
              </a:ext>
            </a:extLst>
          </p:cNvPr>
          <p:cNvSpPr txBox="1"/>
          <p:nvPr/>
        </p:nvSpPr>
        <p:spPr>
          <a:xfrm>
            <a:off x="11646399" y="6366393"/>
            <a:ext cx="46025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56DFB250-123F-AF84-3BDE-8B794FEB975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Unit 1 Review</a:t>
            </a:r>
          </a:p>
        </p:txBody>
      </p:sp>
      <p:sp>
        <p:nvSpPr>
          <p:cNvPr id="6" name="Rectangle: Rounded Corners 5">
            <a:extLst>
              <a:ext uri="{FF2B5EF4-FFF2-40B4-BE49-F238E27FC236}">
                <a16:creationId xmlns:a16="http://schemas.microsoft.com/office/drawing/2014/main" id="{576927AE-1019-9CC3-91C7-42C4DB4E1C6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746136-8D52-00B3-A31C-1EE973B5C043}"/>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33DA3BD8-D30D-EE92-06B7-A6DE7C431270}"/>
              </a:ext>
            </a:extLst>
          </p:cNvPr>
          <p:cNvSpPr txBox="1"/>
          <p:nvPr/>
        </p:nvSpPr>
        <p:spPr>
          <a:xfrm>
            <a:off x="94891" y="5400432"/>
            <a:ext cx="12006249" cy="646331"/>
          </a:xfrm>
          <a:prstGeom prst="rect">
            <a:avLst/>
          </a:prstGeom>
          <a:noFill/>
        </p:spPr>
        <p:txBody>
          <a:bodyPr wrap="square" lIns="91440" tIns="45720" rIns="91440" bIns="45720" anchor="t">
            <a:spAutoFit/>
          </a:bodyPr>
          <a:lstStyle/>
          <a:p>
            <a:r>
              <a:rPr lang="en-US" sz="3600" b="1" dirty="0">
                <a:latin typeface="Avenir Next LT Pro"/>
              </a:rPr>
              <a:t>Draw</a:t>
            </a:r>
            <a:r>
              <a:rPr lang="en-US" sz="3600" dirty="0">
                <a:latin typeface="Avenir Next LT Pro"/>
              </a:rPr>
              <a:t> one of the following: pollination or seed dispersal</a:t>
            </a:r>
            <a:endParaRPr lang="en-US" sz="3600"/>
          </a:p>
        </p:txBody>
      </p:sp>
      <p:pic>
        <p:nvPicPr>
          <p:cNvPr id="10" name="Picture 9" descr="Timeline&#10;&#10;AI-generated content may be incorrect.">
            <a:extLst>
              <a:ext uri="{FF2B5EF4-FFF2-40B4-BE49-F238E27FC236}">
                <a16:creationId xmlns:a16="http://schemas.microsoft.com/office/drawing/2014/main" id="{30480E46-0C75-8BEF-5DB4-B6D82C719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30" y="152474"/>
            <a:ext cx="3795220" cy="5020626"/>
          </a:xfrm>
          <a:prstGeom prst="rect">
            <a:avLst/>
          </a:prstGeom>
          <a:ln>
            <a:solidFill>
              <a:schemeClr val="tx1"/>
            </a:solidFill>
          </a:ln>
        </p:spPr>
      </p:pic>
      <p:pic>
        <p:nvPicPr>
          <p:cNvPr id="7" name="Picture 6" descr="A picture containing calendar&#10;&#10;AI-generated content may be incorrect.">
            <a:extLst>
              <a:ext uri="{FF2B5EF4-FFF2-40B4-BE49-F238E27FC236}">
                <a16:creationId xmlns:a16="http://schemas.microsoft.com/office/drawing/2014/main" id="{08293091-A200-4888-A547-EAA78B2CA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04" y="146857"/>
            <a:ext cx="3744579" cy="5028832"/>
          </a:xfrm>
          <a:prstGeom prst="rect">
            <a:avLst/>
          </a:prstGeom>
          <a:ln>
            <a:solidFill>
              <a:schemeClr val="tx1"/>
            </a:solidFill>
          </a:ln>
        </p:spPr>
      </p:pic>
      <p:pic>
        <p:nvPicPr>
          <p:cNvPr id="11" name="Picture 10" descr="A picture containing calendar&#10;&#10;AI-generated content may be incorrect.">
            <a:extLst>
              <a:ext uri="{FF2B5EF4-FFF2-40B4-BE49-F238E27FC236}">
                <a16:creationId xmlns:a16="http://schemas.microsoft.com/office/drawing/2014/main" id="{6F9ECACB-8883-CD2C-341D-FA97A3CA5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3190" y="147485"/>
            <a:ext cx="3990386" cy="5028832"/>
          </a:xfrm>
          <a:prstGeom prst="rect">
            <a:avLst/>
          </a:prstGeom>
          <a:ln>
            <a:solidFill>
              <a:schemeClr val="tx1"/>
            </a:solidFill>
          </a:ln>
        </p:spPr>
      </p:pic>
    </p:spTree>
    <p:extLst>
      <p:ext uri="{BB962C8B-B14F-4D97-AF65-F5344CB8AC3E}">
        <p14:creationId xmlns:p14="http://schemas.microsoft.com/office/powerpoint/2010/main" val="119468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DF3C6-4887-A119-12D4-A4823F8A70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3CB999-6E3B-5878-C0A3-B3C1B36F23F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2C723A-7FA9-DC4D-0DEB-5B3496239458}"/>
              </a:ext>
            </a:extLst>
          </p:cNvPr>
          <p:cNvSpPr txBox="1"/>
          <p:nvPr/>
        </p:nvSpPr>
        <p:spPr>
          <a:xfrm>
            <a:off x="11646399" y="6366393"/>
            <a:ext cx="46025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01A0F8EB-1B78-0E20-F206-E0A09FCB003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2C0E9902-8C61-251B-A3FF-A5F79562E78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DFA43C-C560-AA2C-7EBA-C6770443106D}"/>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grpSp>
        <p:nvGrpSpPr>
          <p:cNvPr id="3" name="Group 2">
            <a:extLst>
              <a:ext uri="{FF2B5EF4-FFF2-40B4-BE49-F238E27FC236}">
                <a16:creationId xmlns:a16="http://schemas.microsoft.com/office/drawing/2014/main" id="{C0ECA75E-D637-A95A-3B2F-45BDDEAFF7EF}"/>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9DED7FDB-22BA-7523-F63A-11F112FB3FAA}"/>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8" name="Picture 7" descr="A picture containing clipart&#10;&#10;AI-generated content may be incorrect.">
              <a:extLst>
                <a:ext uri="{FF2B5EF4-FFF2-40B4-BE49-F238E27FC236}">
                  <a16:creationId xmlns:a16="http://schemas.microsoft.com/office/drawing/2014/main" id="{FA934052-2361-F724-6518-C1C834ED9847}"/>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F2075ADD-F1A7-6C8F-E176-621E7EFA58A2}"/>
              </a:ext>
            </a:extLst>
          </p:cNvPr>
          <p:cNvSpPr txBox="1"/>
          <p:nvPr/>
        </p:nvSpPr>
        <p:spPr>
          <a:xfrm>
            <a:off x="2621523" y="1183168"/>
            <a:ext cx="6948954" cy="830997"/>
          </a:xfrm>
          <a:prstGeom prst="rect">
            <a:avLst/>
          </a:prstGeom>
          <a:noFill/>
        </p:spPr>
        <p:txBody>
          <a:bodyPr wrap="square">
            <a:spAutoFit/>
          </a:bodyPr>
          <a:lstStyle/>
          <a:p>
            <a:pPr algn="ctr"/>
            <a:r>
              <a:rPr lang="en-US" sz="4800" b="1">
                <a:latin typeface="Avenir Next LT Pro" panose="020B0504020202020204" pitchFamily="34" charset="0"/>
              </a:rPr>
              <a:t>English Language Arts</a:t>
            </a:r>
          </a:p>
        </p:txBody>
      </p:sp>
      <p:grpSp>
        <p:nvGrpSpPr>
          <p:cNvPr id="15" name="Group 14">
            <a:extLst>
              <a:ext uri="{FF2B5EF4-FFF2-40B4-BE49-F238E27FC236}">
                <a16:creationId xmlns:a16="http://schemas.microsoft.com/office/drawing/2014/main" id="{6CBF8589-B70A-1666-B1BF-EC5A996EF6D4}"/>
              </a:ext>
            </a:extLst>
          </p:cNvPr>
          <p:cNvGrpSpPr>
            <a:grpSpLocks noGrp="1" noUngrp="1" noRot="1" noMove="1" noResize="1"/>
          </p:cNvGrpSpPr>
          <p:nvPr/>
        </p:nvGrpSpPr>
        <p:grpSpPr>
          <a:xfrm>
            <a:off x="1920361" y="2319388"/>
            <a:ext cx="8351277" cy="3560064"/>
            <a:chOff x="1219200" y="2450592"/>
            <a:chExt cx="8351277" cy="3560064"/>
          </a:xfrm>
        </p:grpSpPr>
        <p:sp>
          <p:nvSpPr>
            <p:cNvPr id="12" name="Rectangle: Rounded Corners 11">
              <a:extLst>
                <a:ext uri="{FF2B5EF4-FFF2-40B4-BE49-F238E27FC236}">
                  <a16:creationId xmlns:a16="http://schemas.microsoft.com/office/drawing/2014/main" id="{473F8A9E-CA30-37D2-643E-B47F4790A954}"/>
                </a:ext>
              </a:extLst>
            </p:cNvPr>
            <p:cNvSpPr>
              <a:spLocks noGrp="1" noRot="1" noMove="1" noResize="1" noEditPoints="1" noAdjustHandles="1" noChangeArrowheads="1" noChangeShapeType="1"/>
            </p:cNvSpPr>
            <p:nvPr/>
          </p:nvSpPr>
          <p:spPr>
            <a:xfrm>
              <a:off x="1219200" y="2450592"/>
              <a:ext cx="404991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C9DF6E4-E013-C546-E99B-B2BFF74DA4A6}"/>
                </a:ext>
              </a:extLst>
            </p:cNvPr>
            <p:cNvSpPr>
              <a:spLocks noGrp="1" noRot="1" noMove="1" noResize="1" noEditPoints="1" noAdjustHandles="1" noChangeArrowheads="1" noChangeShapeType="1"/>
            </p:cNvSpPr>
            <p:nvPr/>
          </p:nvSpPr>
          <p:spPr>
            <a:xfrm>
              <a:off x="5520560" y="2450592"/>
              <a:ext cx="404991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232650B-9F55-469A-D755-276181D4601C}"/>
              </a:ext>
            </a:extLst>
          </p:cNvPr>
          <p:cNvSpPr txBox="1"/>
          <p:nvPr/>
        </p:nvSpPr>
        <p:spPr>
          <a:xfrm>
            <a:off x="2066664" y="3032767"/>
            <a:ext cx="3757310" cy="1938992"/>
          </a:xfrm>
          <a:prstGeom prst="rect">
            <a:avLst/>
          </a:prstGeom>
          <a:noFill/>
        </p:spPr>
        <p:txBody>
          <a:bodyPr wrap="square">
            <a:spAutoFit/>
          </a:bodyPr>
          <a:lstStyle/>
          <a:p>
            <a:pPr algn="ctr"/>
            <a:r>
              <a:rPr lang="en-US" sz="2400">
                <a:latin typeface="Avenir Next LT Pro" panose="020B0504020202020204" pitchFamily="34" charset="0"/>
              </a:rPr>
              <a:t>Write a persuasive letter to the mayor to encourage planting native plants for pollinators in city parks.</a:t>
            </a:r>
          </a:p>
        </p:txBody>
      </p:sp>
      <p:sp>
        <p:nvSpPr>
          <p:cNvPr id="17" name="TextBox 16">
            <a:extLst>
              <a:ext uri="{FF2B5EF4-FFF2-40B4-BE49-F238E27FC236}">
                <a16:creationId xmlns:a16="http://schemas.microsoft.com/office/drawing/2014/main" id="{0889154E-7DD5-9D43-49E1-FEE0DE85526A}"/>
              </a:ext>
            </a:extLst>
          </p:cNvPr>
          <p:cNvSpPr txBox="1"/>
          <p:nvPr/>
        </p:nvSpPr>
        <p:spPr>
          <a:xfrm>
            <a:off x="6221721" y="2575926"/>
            <a:ext cx="4020977" cy="3046988"/>
          </a:xfrm>
          <a:prstGeom prst="rect">
            <a:avLst/>
          </a:prstGeom>
          <a:noFill/>
        </p:spPr>
        <p:txBody>
          <a:bodyPr wrap="square">
            <a:spAutoFit/>
          </a:bodyPr>
          <a:lstStyle/>
          <a:p>
            <a:pPr algn="ctr"/>
            <a:r>
              <a:rPr lang="en-US" sz="2400">
                <a:latin typeface="Avenir Next LT Pro" panose="020B0504020202020204" pitchFamily="34" charset="0"/>
              </a:rPr>
              <a:t>Write a marketing advertisement to sell your favorite native Missouri seed. Be sure to use descriptive words to describe the characteristics of the seed and how it disperses.</a:t>
            </a:r>
          </a:p>
        </p:txBody>
      </p:sp>
    </p:spTree>
    <p:extLst>
      <p:ext uri="{BB962C8B-B14F-4D97-AF65-F5344CB8AC3E}">
        <p14:creationId xmlns:p14="http://schemas.microsoft.com/office/powerpoint/2010/main" val="369800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578A-F1D5-91EB-757A-08AD601A51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39A256-6E07-1E2E-383A-232134A52A8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A25AAF-7F53-B29D-FB5A-88A6FF060DEC}"/>
              </a:ext>
            </a:extLst>
          </p:cNvPr>
          <p:cNvSpPr txBox="1"/>
          <p:nvPr/>
        </p:nvSpPr>
        <p:spPr>
          <a:xfrm>
            <a:off x="11646399" y="6366393"/>
            <a:ext cx="46025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AAD8AD10-6346-3454-14DE-60695F3E796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8809BC9F-7622-5818-D8B6-9EBB24241EA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5CF7DE-94EA-C05D-7561-0C8F25A94057}"/>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grpSp>
        <p:nvGrpSpPr>
          <p:cNvPr id="3" name="Group 2">
            <a:extLst>
              <a:ext uri="{FF2B5EF4-FFF2-40B4-BE49-F238E27FC236}">
                <a16:creationId xmlns:a16="http://schemas.microsoft.com/office/drawing/2014/main" id="{9A74DFB9-4DDB-6CCF-7DDB-4AA4E9C0FBF9}"/>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6F7E7CF3-3867-EB64-C45C-BC407CCE00A5}"/>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8" name="Picture 7" descr="A picture containing clipart&#10;&#10;AI-generated content may be incorrect.">
              <a:extLst>
                <a:ext uri="{FF2B5EF4-FFF2-40B4-BE49-F238E27FC236}">
                  <a16:creationId xmlns:a16="http://schemas.microsoft.com/office/drawing/2014/main" id="{D7C67337-2377-25FC-C8C1-76EFABF711CC}"/>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E913B122-D24E-138D-38A5-CFD215728B66}"/>
              </a:ext>
            </a:extLst>
          </p:cNvPr>
          <p:cNvSpPr txBox="1"/>
          <p:nvPr/>
        </p:nvSpPr>
        <p:spPr>
          <a:xfrm>
            <a:off x="2621523" y="1183168"/>
            <a:ext cx="6948954" cy="830997"/>
          </a:xfrm>
          <a:prstGeom prst="rect">
            <a:avLst/>
          </a:prstGeom>
          <a:noFill/>
        </p:spPr>
        <p:txBody>
          <a:bodyPr wrap="square">
            <a:spAutoFit/>
          </a:bodyPr>
          <a:lstStyle/>
          <a:p>
            <a:pPr algn="ctr"/>
            <a:r>
              <a:rPr lang="en-US" sz="4800" b="1">
                <a:latin typeface="Avenir Next LT Pro" panose="020B0504020202020204" pitchFamily="34" charset="0"/>
              </a:rPr>
              <a:t>Math</a:t>
            </a:r>
          </a:p>
        </p:txBody>
      </p:sp>
      <p:grpSp>
        <p:nvGrpSpPr>
          <p:cNvPr id="10" name="Group 9">
            <a:extLst>
              <a:ext uri="{FF2B5EF4-FFF2-40B4-BE49-F238E27FC236}">
                <a16:creationId xmlns:a16="http://schemas.microsoft.com/office/drawing/2014/main" id="{85BA5BF2-830A-025A-2B93-83DC86DEF002}"/>
              </a:ext>
            </a:extLst>
          </p:cNvPr>
          <p:cNvGrpSpPr/>
          <p:nvPr/>
        </p:nvGrpSpPr>
        <p:grpSpPr>
          <a:xfrm>
            <a:off x="1920361" y="2319388"/>
            <a:ext cx="8351277" cy="3560064"/>
            <a:chOff x="1920361" y="2319388"/>
            <a:chExt cx="8351277" cy="3560064"/>
          </a:xfrm>
        </p:grpSpPr>
        <p:sp>
          <p:nvSpPr>
            <p:cNvPr id="12" name="Rectangle: Rounded Corners 11">
              <a:extLst>
                <a:ext uri="{FF2B5EF4-FFF2-40B4-BE49-F238E27FC236}">
                  <a16:creationId xmlns:a16="http://schemas.microsoft.com/office/drawing/2014/main" id="{EEF3D47B-F88E-65DB-CDE5-2C56C1871C32}"/>
                </a:ext>
              </a:extLst>
            </p:cNvPr>
            <p:cNvSpPr>
              <a:spLocks/>
            </p:cNvSpPr>
            <p:nvPr/>
          </p:nvSpPr>
          <p:spPr>
            <a:xfrm>
              <a:off x="1920361" y="2319388"/>
              <a:ext cx="4049917"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87DBB96-B33C-6B00-3A3F-BCB05DA48A7D}"/>
                </a:ext>
              </a:extLst>
            </p:cNvPr>
            <p:cNvSpPr>
              <a:spLocks/>
            </p:cNvSpPr>
            <p:nvPr/>
          </p:nvSpPr>
          <p:spPr>
            <a:xfrm>
              <a:off x="6221721" y="2319388"/>
              <a:ext cx="4049917"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DE2ECB-D02A-8100-B7A1-B17009A6120A}"/>
                </a:ext>
              </a:extLst>
            </p:cNvPr>
            <p:cNvSpPr txBox="1"/>
            <p:nvPr/>
          </p:nvSpPr>
          <p:spPr>
            <a:xfrm>
              <a:off x="2066664" y="2414887"/>
              <a:ext cx="3757310" cy="3416320"/>
            </a:xfrm>
            <a:prstGeom prst="rect">
              <a:avLst/>
            </a:prstGeom>
            <a:noFill/>
          </p:spPr>
          <p:txBody>
            <a:bodyPr wrap="square">
              <a:spAutoFit/>
            </a:bodyPr>
            <a:lstStyle/>
            <a:p>
              <a:pPr algn="ctr"/>
              <a:r>
                <a:rPr lang="en-US" sz="2400">
                  <a:latin typeface="Avenir Next LT Pro" panose="020B0504020202020204" pitchFamily="34" charset="0"/>
                </a:rPr>
                <a:t>Using a walnut and a ball of equal size, measure out 5 feet and roll them. Time how long it takes each to cross the finish line.</a:t>
              </a:r>
            </a:p>
            <a:p>
              <a:pPr algn="ctr"/>
              <a:endParaRPr lang="en-US" sz="2400">
                <a:latin typeface="Avenir Next LT Pro" panose="020B0504020202020204" pitchFamily="34" charset="0"/>
              </a:endParaRPr>
            </a:p>
            <a:p>
              <a:pPr algn="ctr"/>
              <a:r>
                <a:rPr lang="en-US" sz="2400">
                  <a:latin typeface="Avenir Next LT Pro" panose="020B0504020202020204" pitchFamily="34" charset="0"/>
                </a:rPr>
                <a:t>Do all walnuts roll at the same speed?</a:t>
              </a:r>
            </a:p>
          </p:txBody>
        </p:sp>
        <p:sp>
          <p:nvSpPr>
            <p:cNvPr id="17" name="TextBox 16">
              <a:extLst>
                <a:ext uri="{FF2B5EF4-FFF2-40B4-BE49-F238E27FC236}">
                  <a16:creationId xmlns:a16="http://schemas.microsoft.com/office/drawing/2014/main" id="{F54FFAE4-51C4-13E9-E659-9E4869F9F0A4}"/>
                </a:ext>
              </a:extLst>
            </p:cNvPr>
            <p:cNvSpPr txBox="1"/>
            <p:nvPr/>
          </p:nvSpPr>
          <p:spPr>
            <a:xfrm>
              <a:off x="6294871" y="2355614"/>
              <a:ext cx="3903615" cy="3416320"/>
            </a:xfrm>
            <a:prstGeom prst="rect">
              <a:avLst/>
            </a:prstGeom>
            <a:noFill/>
          </p:spPr>
          <p:txBody>
            <a:bodyPr wrap="square">
              <a:spAutoFit/>
            </a:bodyPr>
            <a:lstStyle/>
            <a:p>
              <a:pPr algn="ctr"/>
              <a:r>
                <a:rPr lang="en-US" sz="2400">
                  <a:latin typeface="Avenir Next LT Pro" panose="020B0504020202020204" pitchFamily="34" charset="0"/>
                </a:rPr>
                <a:t>Sort and count items based on similarities. Record your data. Can the items be sorted more than once based on different characteristics? If so, sort, count, and record again. Create a bar graph that represents on set of data.</a:t>
              </a:r>
            </a:p>
          </p:txBody>
        </p:sp>
      </p:grpSp>
    </p:spTree>
    <p:extLst>
      <p:ext uri="{BB962C8B-B14F-4D97-AF65-F5344CB8AC3E}">
        <p14:creationId xmlns:p14="http://schemas.microsoft.com/office/powerpoint/2010/main" val="382911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C6DA-56CD-04F6-0847-D8EC8D9EA6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3B42F3-E23A-9FA0-1ACC-A3A731B8188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8C658A1-D195-1430-FC76-86E79D0FCE54}"/>
              </a:ext>
            </a:extLst>
          </p:cNvPr>
          <p:cNvSpPr txBox="1"/>
          <p:nvPr/>
        </p:nvSpPr>
        <p:spPr>
          <a:xfrm>
            <a:off x="11646399" y="6366393"/>
            <a:ext cx="46025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5D07F6FD-1A0E-0ECD-8CD1-80CC5B09B23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EB6B893A-7BD6-0A13-492E-6A6324E6537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483B60-CEAC-4495-5426-775552158220}"/>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grpSp>
        <p:nvGrpSpPr>
          <p:cNvPr id="3" name="Group 2">
            <a:extLst>
              <a:ext uri="{FF2B5EF4-FFF2-40B4-BE49-F238E27FC236}">
                <a16:creationId xmlns:a16="http://schemas.microsoft.com/office/drawing/2014/main" id="{5DDB1C54-57EA-A878-72E9-5791AB5E6DAC}"/>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E15CB130-24F6-690D-5E62-AFB87D2BDFCE}"/>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8" name="Picture 7" descr="A picture containing clipart&#10;&#10;AI-generated content may be incorrect.">
              <a:extLst>
                <a:ext uri="{FF2B5EF4-FFF2-40B4-BE49-F238E27FC236}">
                  <a16:creationId xmlns:a16="http://schemas.microsoft.com/office/drawing/2014/main" id="{1357C3F4-29D2-61DF-C909-9EF17B291D4F}"/>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18F1D356-A02D-1FD8-2F2D-755F41119ECF}"/>
              </a:ext>
            </a:extLst>
          </p:cNvPr>
          <p:cNvSpPr txBox="1"/>
          <p:nvPr/>
        </p:nvSpPr>
        <p:spPr>
          <a:xfrm>
            <a:off x="2621523" y="1183168"/>
            <a:ext cx="6948954" cy="830997"/>
          </a:xfrm>
          <a:prstGeom prst="rect">
            <a:avLst/>
          </a:prstGeom>
          <a:noFill/>
        </p:spPr>
        <p:txBody>
          <a:bodyPr wrap="square">
            <a:spAutoFit/>
          </a:bodyPr>
          <a:lstStyle/>
          <a:p>
            <a:pPr algn="ctr"/>
            <a:r>
              <a:rPr lang="en-US" sz="4800" b="1">
                <a:latin typeface="Avenir Next LT Pro" panose="020B0504020202020204" pitchFamily="34" charset="0"/>
              </a:rPr>
              <a:t>Art</a:t>
            </a:r>
          </a:p>
        </p:txBody>
      </p:sp>
      <p:sp>
        <p:nvSpPr>
          <p:cNvPr id="12" name="Rectangle: Rounded Corners 11">
            <a:extLst>
              <a:ext uri="{FF2B5EF4-FFF2-40B4-BE49-F238E27FC236}">
                <a16:creationId xmlns:a16="http://schemas.microsoft.com/office/drawing/2014/main" id="{35989F3B-C98A-CF49-681B-BF873510E27B}"/>
              </a:ext>
            </a:extLst>
          </p:cNvPr>
          <p:cNvSpPr>
            <a:spLocks/>
          </p:cNvSpPr>
          <p:nvPr/>
        </p:nvSpPr>
        <p:spPr>
          <a:xfrm>
            <a:off x="4071041" y="2355614"/>
            <a:ext cx="4049917" cy="35600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E252B6-0855-493B-3ADE-AF892938F375}"/>
              </a:ext>
            </a:extLst>
          </p:cNvPr>
          <p:cNvSpPr txBox="1"/>
          <p:nvPr/>
        </p:nvSpPr>
        <p:spPr>
          <a:xfrm>
            <a:off x="4217344" y="2414887"/>
            <a:ext cx="3757310" cy="3416320"/>
          </a:xfrm>
          <a:prstGeom prst="rect">
            <a:avLst/>
          </a:prstGeom>
          <a:noFill/>
        </p:spPr>
        <p:txBody>
          <a:bodyPr wrap="square">
            <a:spAutoFit/>
          </a:bodyPr>
          <a:lstStyle/>
          <a:p>
            <a:pPr algn="ctr"/>
            <a:r>
              <a:rPr lang="en-US" sz="2400">
                <a:latin typeface="Avenir Next LT Pro" panose="020B0504020202020204" pitchFamily="34" charset="0"/>
              </a:rPr>
              <a:t>Create thumbprint insects and flowers. Have students begin with a thumbprint using ink or finger paints and then add insect body parts and flower petals with markers, crayons, paint, or construction paper.</a:t>
            </a:r>
          </a:p>
        </p:txBody>
      </p:sp>
    </p:spTree>
    <p:extLst>
      <p:ext uri="{BB962C8B-B14F-4D97-AF65-F5344CB8AC3E}">
        <p14:creationId xmlns:p14="http://schemas.microsoft.com/office/powerpoint/2010/main" val="380911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85CAC-B52D-8590-64E1-226B3FE0E5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1E274F-5981-58D9-7F14-927846F086D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B4A5D8-00A7-81BE-1EA2-6AD083EE28EF}"/>
              </a:ext>
            </a:extLst>
          </p:cNvPr>
          <p:cNvSpPr txBox="1"/>
          <p:nvPr/>
        </p:nvSpPr>
        <p:spPr>
          <a:xfrm>
            <a:off x="11646399" y="6366393"/>
            <a:ext cx="46025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16A54A21-D11A-3B2A-4C94-7D8AC12E361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8BADE469-AA4A-3F80-BE39-0777106457E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815091-550D-05EA-B132-2A39E436AE25}"/>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grpSp>
        <p:nvGrpSpPr>
          <p:cNvPr id="3" name="Group 2">
            <a:extLst>
              <a:ext uri="{FF2B5EF4-FFF2-40B4-BE49-F238E27FC236}">
                <a16:creationId xmlns:a16="http://schemas.microsoft.com/office/drawing/2014/main" id="{2F0BBBE5-C540-8E19-E548-3D6D79D8D8AA}"/>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C3936882-232D-DAB7-853D-27E31714A5E8}"/>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8" name="Picture 7" descr="A picture containing clipart&#10;&#10;AI-generated content may be incorrect.">
              <a:extLst>
                <a:ext uri="{FF2B5EF4-FFF2-40B4-BE49-F238E27FC236}">
                  <a16:creationId xmlns:a16="http://schemas.microsoft.com/office/drawing/2014/main" id="{1F7ADA13-04FD-B865-40A7-EB4D2663AD6E}"/>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67C5B90D-B6AD-3E7A-1FA4-3B916D15A63A}"/>
              </a:ext>
            </a:extLst>
          </p:cNvPr>
          <p:cNvSpPr txBox="1"/>
          <p:nvPr/>
        </p:nvSpPr>
        <p:spPr>
          <a:xfrm>
            <a:off x="1034023" y="1230422"/>
            <a:ext cx="10521696" cy="830997"/>
          </a:xfrm>
          <a:prstGeom prst="rect">
            <a:avLst/>
          </a:prstGeom>
          <a:noFill/>
        </p:spPr>
        <p:txBody>
          <a:bodyPr wrap="square">
            <a:spAutoFit/>
          </a:bodyPr>
          <a:lstStyle/>
          <a:p>
            <a:pPr algn="ctr"/>
            <a:r>
              <a:rPr lang="en-US" sz="4800" b="1">
                <a:latin typeface="Avenir Next LT Pro" panose="020B0504020202020204" pitchFamily="34" charset="0"/>
              </a:rPr>
              <a:t>Outdoor Skills and Citizen Science</a:t>
            </a:r>
          </a:p>
        </p:txBody>
      </p:sp>
      <p:grpSp>
        <p:nvGrpSpPr>
          <p:cNvPr id="19" name="Group 18">
            <a:extLst>
              <a:ext uri="{FF2B5EF4-FFF2-40B4-BE49-F238E27FC236}">
                <a16:creationId xmlns:a16="http://schemas.microsoft.com/office/drawing/2014/main" id="{1179CBBD-933A-0270-4E55-A4B0FE9FD7A5}"/>
              </a:ext>
            </a:extLst>
          </p:cNvPr>
          <p:cNvGrpSpPr/>
          <p:nvPr/>
        </p:nvGrpSpPr>
        <p:grpSpPr>
          <a:xfrm>
            <a:off x="423969" y="2332323"/>
            <a:ext cx="11344062" cy="3560735"/>
            <a:chOff x="423969" y="2332323"/>
            <a:chExt cx="11344062" cy="3560735"/>
          </a:xfrm>
        </p:grpSpPr>
        <p:sp>
          <p:nvSpPr>
            <p:cNvPr id="14" name="Rectangle: Rounded Corners 13">
              <a:extLst>
                <a:ext uri="{FF2B5EF4-FFF2-40B4-BE49-F238E27FC236}">
                  <a16:creationId xmlns:a16="http://schemas.microsoft.com/office/drawing/2014/main" id="{63F71FE4-DCD0-E849-275E-B2C05CA36C41}"/>
                </a:ext>
              </a:extLst>
            </p:cNvPr>
            <p:cNvSpPr>
              <a:spLocks/>
            </p:cNvSpPr>
            <p:nvPr/>
          </p:nvSpPr>
          <p:spPr>
            <a:xfrm>
              <a:off x="4788019" y="2332323"/>
              <a:ext cx="2615961" cy="356006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34BEC50-DB85-CA4F-22E4-B1EFA5FA04FE}"/>
                </a:ext>
              </a:extLst>
            </p:cNvPr>
            <p:cNvSpPr>
              <a:spLocks/>
            </p:cNvSpPr>
            <p:nvPr/>
          </p:nvSpPr>
          <p:spPr>
            <a:xfrm>
              <a:off x="423969" y="2332994"/>
              <a:ext cx="4049917" cy="356006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C20242-6D97-B9A8-B89F-6FF49445AF2F}"/>
                </a:ext>
              </a:extLst>
            </p:cNvPr>
            <p:cNvSpPr txBox="1"/>
            <p:nvPr/>
          </p:nvSpPr>
          <p:spPr>
            <a:xfrm>
              <a:off x="570272" y="2428493"/>
              <a:ext cx="3757310" cy="3416320"/>
            </a:xfrm>
            <a:prstGeom prst="rect">
              <a:avLst/>
            </a:prstGeom>
            <a:noFill/>
          </p:spPr>
          <p:txBody>
            <a:bodyPr wrap="square">
              <a:spAutoFit/>
            </a:bodyPr>
            <a:lstStyle/>
            <a:p>
              <a:pPr algn="ctr"/>
              <a:r>
                <a:rPr lang="en-US" sz="2400">
                  <a:latin typeface="Avenir Next LT Pro" panose="020B0504020202020204" pitchFamily="34" charset="0"/>
                </a:rPr>
                <a:t>Choose a native plant in your schoolyard to study through the year. Participate in Project Budburst at </a:t>
              </a:r>
              <a:r>
                <a:rPr lang="en-US" sz="2400">
                  <a:latin typeface="Avenir Next LT Pro" panose="020B0504020202020204" pitchFamily="34" charset="0"/>
                  <a:hlinkClick r:id="rId4"/>
                </a:rPr>
                <a:t>budburst.org </a:t>
              </a:r>
              <a:r>
                <a:rPr lang="en-US" sz="2400">
                  <a:latin typeface="Avenir Next LT Pro" panose="020B0504020202020204" pitchFamily="34" charset="0"/>
                </a:rPr>
                <a:t>and document seasonal changes as a class. Visit the </a:t>
              </a:r>
              <a:r>
                <a:rPr lang="en-US" sz="2400" i="1">
                  <a:latin typeface="Avenir Next LT Pro" panose="020B0504020202020204" pitchFamily="34" charset="0"/>
                </a:rPr>
                <a:t>MDC Teacher Portal </a:t>
              </a:r>
              <a:r>
                <a:rPr lang="en-US" sz="2400">
                  <a:latin typeface="Avenir Next LT Pro" panose="020B0504020202020204" pitchFamily="34" charset="0"/>
                </a:rPr>
                <a:t>for more information.</a:t>
              </a:r>
            </a:p>
          </p:txBody>
        </p:sp>
        <p:sp>
          <p:nvSpPr>
            <p:cNvPr id="17" name="TextBox 16">
              <a:extLst>
                <a:ext uri="{FF2B5EF4-FFF2-40B4-BE49-F238E27FC236}">
                  <a16:creationId xmlns:a16="http://schemas.microsoft.com/office/drawing/2014/main" id="{26304E31-8C05-9254-3732-673C381220BB}"/>
                </a:ext>
              </a:extLst>
            </p:cNvPr>
            <p:cNvSpPr txBox="1"/>
            <p:nvPr/>
          </p:nvSpPr>
          <p:spPr>
            <a:xfrm>
              <a:off x="4835482" y="2724671"/>
              <a:ext cx="2521033" cy="2677656"/>
            </a:xfrm>
            <a:prstGeom prst="rect">
              <a:avLst/>
            </a:prstGeom>
            <a:noFill/>
          </p:spPr>
          <p:txBody>
            <a:bodyPr wrap="square">
              <a:spAutoFit/>
            </a:bodyPr>
            <a:lstStyle/>
            <a:p>
              <a:pPr algn="ctr"/>
              <a:r>
                <a:rPr lang="en-US" sz="2400">
                  <a:latin typeface="Avenir Next LT Pro" panose="020B0504020202020204" pitchFamily="34" charset="0"/>
                </a:rPr>
                <a:t>Participate in The Great Sunflower Project. Visit the </a:t>
              </a:r>
              <a:r>
                <a:rPr lang="en-US" sz="2400" i="1">
                  <a:latin typeface="Avenir Next LT Pro" panose="020B0504020202020204" pitchFamily="34" charset="0"/>
                </a:rPr>
                <a:t>MDC Teacher Portal </a:t>
              </a:r>
              <a:r>
                <a:rPr lang="en-US" sz="2400">
                  <a:latin typeface="Avenir Next LT Pro" panose="020B0504020202020204" pitchFamily="34" charset="0"/>
                </a:rPr>
                <a:t>for more information.</a:t>
              </a:r>
            </a:p>
          </p:txBody>
        </p:sp>
        <p:sp>
          <p:nvSpPr>
            <p:cNvPr id="13" name="Rectangle: Rounded Corners 12">
              <a:extLst>
                <a:ext uri="{FF2B5EF4-FFF2-40B4-BE49-F238E27FC236}">
                  <a16:creationId xmlns:a16="http://schemas.microsoft.com/office/drawing/2014/main" id="{660337A3-79D9-9701-8AAF-0423E6345E07}"/>
                </a:ext>
              </a:extLst>
            </p:cNvPr>
            <p:cNvSpPr>
              <a:spLocks/>
            </p:cNvSpPr>
            <p:nvPr/>
          </p:nvSpPr>
          <p:spPr>
            <a:xfrm>
              <a:off x="7718114" y="2332323"/>
              <a:ext cx="4049917" cy="356006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563B1F-5A53-3515-0FFA-BA7D8CB2F33E}"/>
                </a:ext>
              </a:extLst>
            </p:cNvPr>
            <p:cNvSpPr txBox="1"/>
            <p:nvPr/>
          </p:nvSpPr>
          <p:spPr>
            <a:xfrm>
              <a:off x="7889089" y="2724671"/>
              <a:ext cx="3757310" cy="2677656"/>
            </a:xfrm>
            <a:prstGeom prst="rect">
              <a:avLst/>
            </a:prstGeom>
            <a:noFill/>
          </p:spPr>
          <p:txBody>
            <a:bodyPr wrap="square">
              <a:spAutoFit/>
            </a:bodyPr>
            <a:lstStyle/>
            <a:p>
              <a:pPr algn="ctr"/>
              <a:r>
                <a:rPr lang="en-US" sz="2400">
                  <a:latin typeface="Avenir Next LT Pro" panose="020B0504020202020204" pitchFamily="34" charset="0"/>
                </a:rPr>
                <a:t>Identify each nature item you have sorted. What type of plant did the leaves come from? Reference MDC’s online </a:t>
              </a:r>
              <a:r>
                <a:rPr lang="en-US" sz="2400" i="1">
                  <a:latin typeface="Avenir Next LT Pro" panose="020B0504020202020204" pitchFamily="34" charset="0"/>
                </a:rPr>
                <a:t>Field Guide </a:t>
              </a:r>
              <a:r>
                <a:rPr lang="en-US" sz="2400">
                  <a:latin typeface="Avenir Next LT Pro" panose="020B0504020202020204" pitchFamily="34" charset="0"/>
                </a:rPr>
                <a:t>from the </a:t>
              </a:r>
              <a:r>
                <a:rPr lang="en-US" sz="2400" i="1">
                  <a:latin typeface="Avenir Next LT Pro" panose="020B0504020202020204" pitchFamily="34" charset="0"/>
                </a:rPr>
                <a:t>MDC Teacher Portal</a:t>
              </a:r>
              <a:r>
                <a:rPr lang="en-US" sz="2400">
                  <a:latin typeface="Avenir Next LT Pro" panose="020B0504020202020204" pitchFamily="34" charset="0"/>
                </a:rPr>
                <a:t>.</a:t>
              </a:r>
            </a:p>
          </p:txBody>
        </p:sp>
      </p:grpSp>
    </p:spTree>
    <p:extLst>
      <p:ext uri="{BB962C8B-B14F-4D97-AF65-F5344CB8AC3E}">
        <p14:creationId xmlns:p14="http://schemas.microsoft.com/office/powerpoint/2010/main" val="186886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3980-5765-E47A-6256-C8075D2865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1F28B-EED6-071E-3A4B-BD80BC1756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A7C112-7E32-893F-812F-30E53DECE3F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795BD7F7-9046-E239-FF0E-4C899246EDC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BD3FD109-49F2-1C57-B317-3EEA814F8E7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4ECD6B-1C21-176B-57E5-B5D917257402}"/>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grpSp>
        <p:nvGrpSpPr>
          <p:cNvPr id="14" name="Group 13">
            <a:extLst>
              <a:ext uri="{FF2B5EF4-FFF2-40B4-BE49-F238E27FC236}">
                <a16:creationId xmlns:a16="http://schemas.microsoft.com/office/drawing/2014/main" id="{F5B188F2-2A8A-391E-24F0-706339318E6C}"/>
              </a:ext>
            </a:extLst>
          </p:cNvPr>
          <p:cNvGrpSpPr/>
          <p:nvPr/>
        </p:nvGrpSpPr>
        <p:grpSpPr>
          <a:xfrm>
            <a:off x="1408969" y="122275"/>
            <a:ext cx="9374061" cy="5975189"/>
            <a:chOff x="1199829" y="122275"/>
            <a:chExt cx="9374061" cy="5975189"/>
          </a:xfrm>
        </p:grpSpPr>
        <p:pic>
          <p:nvPicPr>
            <p:cNvPr id="7" name="Picture 6" descr="A picture containing calendar&#10;&#10;AI-generated content may be incorrect.">
              <a:extLst>
                <a:ext uri="{FF2B5EF4-FFF2-40B4-BE49-F238E27FC236}">
                  <a16:creationId xmlns:a16="http://schemas.microsoft.com/office/drawing/2014/main" id="{8C7D102F-97BB-C0FF-D3E9-B70D7E6D0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829" y="122275"/>
              <a:ext cx="4617192" cy="5975189"/>
            </a:xfrm>
            <a:prstGeom prst="rect">
              <a:avLst/>
            </a:prstGeom>
            <a:ln>
              <a:solidFill>
                <a:schemeClr val="tx1"/>
              </a:solidFill>
            </a:ln>
          </p:spPr>
        </p:pic>
        <p:pic>
          <p:nvPicPr>
            <p:cNvPr id="12" name="Picture 11" descr="A picture containing calendar&#10;&#10;AI-generated content may be incorrect.">
              <a:extLst>
                <a:ext uri="{FF2B5EF4-FFF2-40B4-BE49-F238E27FC236}">
                  <a16:creationId xmlns:a16="http://schemas.microsoft.com/office/drawing/2014/main" id="{E0B4A637-B863-B939-6730-F66DCD894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698" y="122275"/>
              <a:ext cx="4617192" cy="5975189"/>
            </a:xfrm>
            <a:prstGeom prst="rect">
              <a:avLst/>
            </a:prstGeom>
            <a:ln>
              <a:solidFill>
                <a:schemeClr val="tx1"/>
              </a:solidFill>
            </a:ln>
          </p:spPr>
        </p:pic>
      </p:grpSp>
    </p:spTree>
    <p:extLst>
      <p:ext uri="{BB962C8B-B14F-4D97-AF65-F5344CB8AC3E}">
        <p14:creationId xmlns:p14="http://schemas.microsoft.com/office/powerpoint/2010/main" val="116710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3800-3837-4952-C5E7-EC320E4BD3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801C94-3CB6-9EE2-6045-4C421F1B4D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E95FAD-E863-326B-096F-A7000A368BD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8ED8AB0-8471-2BD9-D9D4-B481E1A3D68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30828541-E191-1EF8-8803-8314BD13AFC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ABE9A2-F62D-5D35-2B0E-8FEC517184D7}"/>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1BEC7940-5C1B-633E-9AAB-521118E510F6}"/>
              </a:ext>
            </a:extLst>
          </p:cNvPr>
          <p:cNvSpPr txBox="1"/>
          <p:nvPr/>
        </p:nvSpPr>
        <p:spPr>
          <a:xfrm>
            <a:off x="411533" y="2700465"/>
            <a:ext cx="6029649" cy="830997"/>
          </a:xfrm>
          <a:prstGeom prst="rect">
            <a:avLst/>
          </a:prstGeom>
          <a:noFill/>
        </p:spPr>
        <p:txBody>
          <a:bodyPr wrap="square">
            <a:spAutoFit/>
          </a:bodyPr>
          <a:lstStyle/>
          <a:p>
            <a:pPr algn="ctr"/>
            <a:r>
              <a:rPr lang="en-US" sz="4800">
                <a:latin typeface="Avenir Next LT Pro" panose="020B0504020202020204" pitchFamily="34" charset="0"/>
              </a:rPr>
              <a:t>What is </a:t>
            </a:r>
            <a:r>
              <a:rPr lang="en-US" sz="4800" b="1">
                <a:latin typeface="Avenir Next LT Pro" panose="020B0504020202020204" pitchFamily="34" charset="0"/>
              </a:rPr>
              <a:t>pollination</a:t>
            </a:r>
            <a:r>
              <a:rPr lang="en-US" sz="4800">
                <a:latin typeface="Avenir Next LT Pro" panose="020B0504020202020204" pitchFamily="34" charset="0"/>
              </a:rPr>
              <a:t>?</a:t>
            </a:r>
          </a:p>
        </p:txBody>
      </p:sp>
      <p:pic>
        <p:nvPicPr>
          <p:cNvPr id="1026" name="Picture 2" descr="Brown-belted&amp;#95;Bumblebee&amp;#95;0022">
            <a:extLst>
              <a:ext uri="{FF2B5EF4-FFF2-40B4-BE49-F238E27FC236}">
                <a16:creationId xmlns:a16="http://schemas.microsoft.com/office/drawing/2014/main" id="{BCD3E2A2-E969-78AC-6749-66E1670A7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89" r="15629"/>
          <a:stretch>
            <a:fillRect/>
          </a:stretch>
        </p:blipFill>
        <p:spPr bwMode="auto">
          <a:xfrm>
            <a:off x="6441182" y="0"/>
            <a:ext cx="575081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2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0D91-D158-DAE4-CBFB-4519E693A9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4BC8CB-1FDB-5DF4-BCB8-DACB865A183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E2DB84-D276-B41B-B32A-DE1746FBA73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2108DD21-91E9-D602-498A-2A1CE75F6CC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8A966226-F461-7A54-CA5B-0AF4B17D2BD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12312A-D483-A76D-339F-BAF66B1C10EE}"/>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A51EC502-F674-C2CB-2543-3186C0997395}"/>
              </a:ext>
            </a:extLst>
          </p:cNvPr>
          <p:cNvSpPr txBox="1"/>
          <p:nvPr/>
        </p:nvSpPr>
        <p:spPr>
          <a:xfrm>
            <a:off x="4278973" y="2385747"/>
            <a:ext cx="7524359" cy="1569660"/>
          </a:xfrm>
          <a:prstGeom prst="rect">
            <a:avLst/>
          </a:prstGeom>
          <a:noFill/>
        </p:spPr>
        <p:txBody>
          <a:bodyPr wrap="square">
            <a:spAutoFit/>
          </a:bodyPr>
          <a:lstStyle/>
          <a:p>
            <a:pPr algn="ctr"/>
            <a:r>
              <a:rPr lang="en-US" sz="4800">
                <a:latin typeface="Avenir Next LT Pro" panose="020B0504020202020204" pitchFamily="34" charset="0"/>
              </a:rPr>
              <a:t>Why do pollinators need to pollinate plants?</a:t>
            </a:r>
          </a:p>
        </p:txBody>
      </p:sp>
      <p:pic>
        <p:nvPicPr>
          <p:cNvPr id="2050" name="Picture 2" descr="Progressive&amp;#95;Bee&amp;#95;Fly&amp;#95;0011-byn090223.dng">
            <a:extLst>
              <a:ext uri="{FF2B5EF4-FFF2-40B4-BE49-F238E27FC236}">
                <a16:creationId xmlns:a16="http://schemas.microsoft.com/office/drawing/2014/main" id="{9D086661-7BEB-6939-0F80-B722634AE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0"/>
            <a:ext cx="4150848" cy="62305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58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46427-E63F-44ED-94B1-A366304B72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244466-5029-9C7D-27EE-0214E494120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184D5E5-82FD-8FB7-C887-8DAE4C1D149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970D71B0-FF39-5EC0-9984-AE59739B43E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46B6CB46-46FF-1F52-D928-FE29BA07C2A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ECFB54-889E-B82C-AB96-AC99F2296BD0}"/>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3E78F6AB-9FDE-29BF-82C6-5B89B3BED600}"/>
              </a:ext>
            </a:extLst>
          </p:cNvPr>
          <p:cNvSpPr txBox="1"/>
          <p:nvPr/>
        </p:nvSpPr>
        <p:spPr>
          <a:xfrm>
            <a:off x="389555" y="2171632"/>
            <a:ext cx="7524359" cy="1569660"/>
          </a:xfrm>
          <a:prstGeom prst="rect">
            <a:avLst/>
          </a:prstGeom>
          <a:noFill/>
        </p:spPr>
        <p:txBody>
          <a:bodyPr wrap="square">
            <a:spAutoFit/>
          </a:bodyPr>
          <a:lstStyle/>
          <a:p>
            <a:pPr algn="ctr"/>
            <a:r>
              <a:rPr lang="en-US" sz="4800">
                <a:latin typeface="Avenir Next LT Pro" panose="020B0504020202020204" pitchFamily="34" charset="0"/>
              </a:rPr>
              <a:t>How do seeds </a:t>
            </a:r>
            <a:r>
              <a:rPr lang="en-US" sz="4800" b="1">
                <a:latin typeface="Avenir Next LT Pro" panose="020B0504020202020204" pitchFamily="34" charset="0"/>
              </a:rPr>
              <a:t>disperse</a:t>
            </a:r>
            <a:r>
              <a:rPr lang="en-US" sz="4800">
                <a:latin typeface="Avenir Next LT Pro" panose="020B0504020202020204" pitchFamily="34" charset="0"/>
              </a:rPr>
              <a:t> and why is this important?</a:t>
            </a:r>
          </a:p>
        </p:txBody>
      </p:sp>
      <p:pic>
        <p:nvPicPr>
          <p:cNvPr id="3074" name="Picture 2" descr="Butterfly&amp;#95;Milkweed&amp;#95;0093">
            <a:extLst>
              <a:ext uri="{FF2B5EF4-FFF2-40B4-BE49-F238E27FC236}">
                <a16:creationId xmlns:a16="http://schemas.microsoft.com/office/drawing/2014/main" id="{98EBDB95-6234-BADB-1DD0-BE609F6DE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77F1-7CFC-DD18-6D8A-E6DAF7FBC7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D4658FB-A027-1E18-A919-BBC5A67E2E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142F9BB-808D-D930-3171-B0A75FE16F5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C418048B-957E-BFD6-E7FA-F8D5D12E143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FA58D742-BD70-2312-73E7-CAFF85223FD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FD2EC5-B72A-9E91-08E1-69BDC169AB18}"/>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58115E63-FC6A-801F-7582-562EEE730867}"/>
              </a:ext>
            </a:extLst>
          </p:cNvPr>
          <p:cNvSpPr txBox="1"/>
          <p:nvPr/>
        </p:nvSpPr>
        <p:spPr>
          <a:xfrm>
            <a:off x="5754544" y="842947"/>
            <a:ext cx="5891855" cy="4524315"/>
          </a:xfrm>
          <a:prstGeom prst="rect">
            <a:avLst/>
          </a:prstGeom>
          <a:noFill/>
        </p:spPr>
        <p:txBody>
          <a:bodyPr wrap="square">
            <a:spAutoFit/>
          </a:bodyPr>
          <a:lstStyle/>
          <a:p>
            <a:pPr algn="ctr"/>
            <a:r>
              <a:rPr lang="en-US" sz="4800">
                <a:latin typeface="Avenir Next LT Pro" panose="020B0504020202020204" pitchFamily="34" charset="0"/>
              </a:rPr>
              <a:t>What would happen to us as humans if the pollinators were gone or if seeds only dispersed in one place?</a:t>
            </a:r>
          </a:p>
        </p:txBody>
      </p:sp>
      <p:pic>
        <p:nvPicPr>
          <p:cNvPr id="7" name="Picture 6" descr="Child handing an apple">
            <a:extLst>
              <a:ext uri="{FF2B5EF4-FFF2-40B4-BE49-F238E27FC236}">
                <a16:creationId xmlns:a16="http://schemas.microsoft.com/office/drawing/2014/main" id="{BA8EF3F2-2650-721E-4540-09CA8564AA65}"/>
              </a:ext>
            </a:extLst>
          </p:cNvPr>
          <p:cNvPicPr>
            <a:picLocks noChangeAspect="1"/>
          </p:cNvPicPr>
          <p:nvPr/>
        </p:nvPicPr>
        <p:blipFill>
          <a:blip r:embed="rId3">
            <a:extLst>
              <a:ext uri="{28A0092B-C50C-407E-A947-70E740481C1C}">
                <a14:useLocalDpi xmlns:a14="http://schemas.microsoft.com/office/drawing/2010/main" val="0"/>
              </a:ext>
            </a:extLst>
          </a:blip>
          <a:srcRect l="29932" r="10805"/>
          <a:stretch>
            <a:fillRect/>
          </a:stretch>
        </p:blipFill>
        <p:spPr>
          <a:xfrm>
            <a:off x="0" y="-10859"/>
            <a:ext cx="5630367" cy="6231928"/>
          </a:xfrm>
          <a:prstGeom prst="rect">
            <a:avLst/>
          </a:prstGeom>
          <a:effectLst>
            <a:softEdge rad="635000"/>
          </a:effectLst>
        </p:spPr>
      </p:pic>
    </p:spTree>
    <p:extLst>
      <p:ext uri="{BB962C8B-B14F-4D97-AF65-F5344CB8AC3E}">
        <p14:creationId xmlns:p14="http://schemas.microsoft.com/office/powerpoint/2010/main" val="236951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37BA-EEEC-8182-D045-2C0085DFD7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624EB6-73F7-B5B6-FABF-CD20BB8443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AAE68B-F8BD-6A58-7398-7F07CF68D57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5262A34A-35C8-C4E4-0C9E-8CCFDF357F9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3729911A-FA82-9804-BA70-69F4E8A66BF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60717B-C37C-A282-4484-78A147D9A6BE}"/>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pic>
        <p:nvPicPr>
          <p:cNvPr id="4098" name="Picture 2" descr="From Seed to Plant by Gail Gibbons, Paperback | Barnes &amp; Noble®">
            <a:extLst>
              <a:ext uri="{FF2B5EF4-FFF2-40B4-BE49-F238E27FC236}">
                <a16:creationId xmlns:a16="http://schemas.microsoft.com/office/drawing/2014/main" id="{501D7174-A623-0108-DF4F-1BB5365BE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75" y="400070"/>
            <a:ext cx="6667500" cy="5429250"/>
          </a:xfrm>
          <a:prstGeom prst="rect">
            <a:avLst/>
          </a:prstGeom>
          <a:solidFill>
            <a:schemeClr val="tx1"/>
          </a:solidFill>
          <a:ln>
            <a:solidFill>
              <a:schemeClr val="tx1"/>
            </a:solidFill>
          </a:ln>
        </p:spPr>
      </p:pic>
      <p:grpSp>
        <p:nvGrpSpPr>
          <p:cNvPr id="12" name="Group 11">
            <a:extLst>
              <a:ext uri="{FF2B5EF4-FFF2-40B4-BE49-F238E27FC236}">
                <a16:creationId xmlns:a16="http://schemas.microsoft.com/office/drawing/2014/main" id="{F93C72CA-8A5B-7550-BF04-66154FE8AE14}"/>
              </a:ext>
            </a:extLst>
          </p:cNvPr>
          <p:cNvGrpSpPr/>
          <p:nvPr/>
        </p:nvGrpSpPr>
        <p:grpSpPr>
          <a:xfrm>
            <a:off x="7096139" y="1159064"/>
            <a:ext cx="5010517" cy="3911262"/>
            <a:chOff x="6998208" y="842947"/>
            <a:chExt cx="5010517" cy="3911262"/>
          </a:xfrm>
        </p:grpSpPr>
        <p:sp>
          <p:nvSpPr>
            <p:cNvPr id="13" name="TextBox 12">
              <a:extLst>
                <a:ext uri="{FF2B5EF4-FFF2-40B4-BE49-F238E27FC236}">
                  <a16:creationId xmlns:a16="http://schemas.microsoft.com/office/drawing/2014/main" id="{FFD0A522-F60B-81A1-0F45-73EE0C12EC0C}"/>
                </a:ext>
              </a:extLst>
            </p:cNvPr>
            <p:cNvSpPr txBox="1"/>
            <p:nvPr/>
          </p:nvSpPr>
          <p:spPr>
            <a:xfrm>
              <a:off x="6998208" y="842947"/>
              <a:ext cx="5010517" cy="3046988"/>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From Seed to Plant</a:t>
              </a:r>
              <a:r>
                <a:rPr lang="en-US" sz="4800">
                  <a:latin typeface="Avenir Next LT Pro" panose="020B0504020202020204" pitchFamily="34" charset="0"/>
                </a:rPr>
                <a:t> by Gail Gibbons.</a:t>
              </a:r>
            </a:p>
          </p:txBody>
        </p:sp>
        <p:sp>
          <p:nvSpPr>
            <p:cNvPr id="8" name="TextBox 7">
              <a:extLst>
                <a:ext uri="{FF2B5EF4-FFF2-40B4-BE49-F238E27FC236}">
                  <a16:creationId xmlns:a16="http://schemas.microsoft.com/office/drawing/2014/main" id="{0C050ACF-3FAC-A3C5-2AE2-B3F620768E10}"/>
                </a:ext>
              </a:extLst>
            </p:cNvPr>
            <p:cNvSpPr txBox="1"/>
            <p:nvPr/>
          </p:nvSpPr>
          <p:spPr>
            <a:xfrm>
              <a:off x="8595359" y="4107878"/>
              <a:ext cx="3413365" cy="646331"/>
            </a:xfrm>
            <a:prstGeom prst="rect">
              <a:avLst/>
            </a:prstGeom>
            <a:noFill/>
          </p:spPr>
          <p:txBody>
            <a:bodyPr wrap="square">
              <a:spAutoFit/>
            </a:bodyPr>
            <a:lstStyle/>
            <a:p>
              <a:r>
                <a:rPr lang="en-US">
                  <a:hlinkClick r:id="rId4"/>
                </a:rPr>
                <a:t>https://youtu.be/TLEns2oCd6U?si=34cVAZGDlnraO7Ic</a:t>
              </a:r>
              <a:r>
                <a:rPr lang="en-US"/>
                <a:t> </a:t>
              </a:r>
            </a:p>
          </p:txBody>
        </p:sp>
        <p:sp>
          <p:nvSpPr>
            <p:cNvPr id="11" name="TextBox 10">
              <a:extLst>
                <a:ext uri="{FF2B5EF4-FFF2-40B4-BE49-F238E27FC236}">
                  <a16:creationId xmlns:a16="http://schemas.microsoft.com/office/drawing/2014/main" id="{41AD43F8-A779-821E-5453-D8412D7B0A18}"/>
                </a:ext>
              </a:extLst>
            </p:cNvPr>
            <p:cNvSpPr txBox="1"/>
            <p:nvPr/>
          </p:nvSpPr>
          <p:spPr>
            <a:xfrm>
              <a:off x="6998208" y="4107878"/>
              <a:ext cx="1597152" cy="369332"/>
            </a:xfrm>
            <a:prstGeom prst="rect">
              <a:avLst/>
            </a:prstGeom>
            <a:noFill/>
          </p:spPr>
          <p:txBody>
            <a:bodyPr wrap="square">
              <a:spAutoFit/>
            </a:bodyPr>
            <a:lstStyle/>
            <a:p>
              <a:r>
                <a:rPr lang="en-US" sz="1800" b="1">
                  <a:latin typeface="Avenir Next LT Pro" panose="020B0504020202020204" pitchFamily="34" charset="0"/>
                </a:rPr>
                <a:t>Read Aloud:</a:t>
              </a:r>
              <a:endParaRPr lang="en-US"/>
            </a:p>
          </p:txBody>
        </p:sp>
      </p:grpSp>
    </p:spTree>
    <p:extLst>
      <p:ext uri="{BB962C8B-B14F-4D97-AF65-F5344CB8AC3E}">
        <p14:creationId xmlns:p14="http://schemas.microsoft.com/office/powerpoint/2010/main" val="358231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B4E04-0E35-99FA-7D7B-04557989D7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2B58F9-DA2A-E8F2-878E-AAEA3193E0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510D13A-A3FD-BA35-2DC0-FE9F882FD0B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326AF33A-9A8F-A3CA-4AFA-061228FD159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63F8008B-679E-F965-C3CA-9D11B3121E3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C9BC69-4A60-DB34-0EA7-A4156CF846E9}"/>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CA030255-D4EF-EF18-C07E-81718D8B9453}"/>
              </a:ext>
            </a:extLst>
          </p:cNvPr>
          <p:cNvSpPr txBox="1"/>
          <p:nvPr/>
        </p:nvSpPr>
        <p:spPr>
          <a:xfrm>
            <a:off x="1232798" y="2331134"/>
            <a:ext cx="5891855" cy="1569660"/>
          </a:xfrm>
          <a:prstGeom prst="rect">
            <a:avLst/>
          </a:prstGeom>
          <a:noFill/>
        </p:spPr>
        <p:txBody>
          <a:bodyPr wrap="square">
            <a:spAutoFit/>
          </a:bodyPr>
          <a:lstStyle/>
          <a:p>
            <a:pPr algn="ctr"/>
            <a:r>
              <a:rPr lang="en-US" sz="4800">
                <a:latin typeface="Avenir Next LT Pro" panose="020B0504020202020204" pitchFamily="34" charset="0"/>
              </a:rPr>
              <a:t>What helps the flowers </a:t>
            </a:r>
            <a:r>
              <a:rPr lang="en-US" sz="4800" b="1">
                <a:latin typeface="Avenir Next LT Pro" panose="020B0504020202020204" pitchFamily="34" charset="0"/>
              </a:rPr>
              <a:t>reproduce</a:t>
            </a:r>
            <a:r>
              <a:rPr lang="en-US" sz="4800">
                <a:latin typeface="Avenir Next LT Pro" panose="020B0504020202020204" pitchFamily="34" charset="0"/>
              </a:rPr>
              <a:t>?</a:t>
            </a:r>
          </a:p>
        </p:txBody>
      </p:sp>
      <p:pic>
        <p:nvPicPr>
          <p:cNvPr id="5122" name="Picture 2" descr="Monarch&amp;#95;Butterfly&amp;#95;1844">
            <a:extLst>
              <a:ext uri="{FF2B5EF4-FFF2-40B4-BE49-F238E27FC236}">
                <a16:creationId xmlns:a16="http://schemas.microsoft.com/office/drawing/2014/main" id="{F4F56C63-7FCD-837D-A9FD-153F5841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3"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9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2FEA-116F-6CEE-87B2-120A4CBFD4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33CF37-FD17-CDDD-6672-58FBEBBCA1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D1F7CF-5815-2E50-BE6B-43F6D47BAFA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D0562221-C3D4-00B0-C778-E475D2C8459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Unit 1 Review</a:t>
            </a:r>
          </a:p>
        </p:txBody>
      </p:sp>
      <p:sp>
        <p:nvSpPr>
          <p:cNvPr id="6" name="Rectangle: Rounded Corners 5">
            <a:extLst>
              <a:ext uri="{FF2B5EF4-FFF2-40B4-BE49-F238E27FC236}">
                <a16:creationId xmlns:a16="http://schemas.microsoft.com/office/drawing/2014/main" id="{9CC6EF91-D54D-03E9-DDF3-42F95B7032F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CA34A7-961B-AE94-9696-91E85F0EE26D}"/>
              </a:ext>
            </a:extLst>
          </p:cNvPr>
          <p:cNvSpPr txBox="1"/>
          <p:nvPr/>
        </p:nvSpPr>
        <p:spPr>
          <a:xfrm>
            <a:off x="183275" y="6346475"/>
            <a:ext cx="5085842" cy="400110"/>
          </a:xfrm>
          <a:prstGeom prst="rect">
            <a:avLst/>
          </a:prstGeom>
          <a:noFill/>
        </p:spPr>
        <p:txBody>
          <a:bodyPr wrap="square">
            <a:spAutoFit/>
          </a:bodyPr>
          <a:lstStyle/>
          <a:p>
            <a:r>
              <a:rPr lang="en-US" sz="2000">
                <a:latin typeface="Bitter SemiBold" pitchFamily="2" charset="0"/>
              </a:rPr>
              <a:t>1</a:t>
            </a:r>
            <a:endParaRPr lang="en-US" sz="2000"/>
          </a:p>
        </p:txBody>
      </p:sp>
      <p:sp>
        <p:nvSpPr>
          <p:cNvPr id="13" name="TextBox 12">
            <a:extLst>
              <a:ext uri="{FF2B5EF4-FFF2-40B4-BE49-F238E27FC236}">
                <a16:creationId xmlns:a16="http://schemas.microsoft.com/office/drawing/2014/main" id="{FF028EF2-8A3F-B608-2217-1FB2DF9E5332}"/>
              </a:ext>
            </a:extLst>
          </p:cNvPr>
          <p:cNvSpPr txBox="1"/>
          <p:nvPr/>
        </p:nvSpPr>
        <p:spPr>
          <a:xfrm>
            <a:off x="6166026" y="1961803"/>
            <a:ext cx="5294367" cy="2308324"/>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pollinators</a:t>
            </a:r>
            <a:r>
              <a:rPr lang="en-US" sz="4800">
                <a:latin typeface="Avenir Next LT Pro" panose="020B0504020202020204" pitchFamily="34" charset="0"/>
              </a:rPr>
              <a:t> visited the flowers in the book?</a:t>
            </a:r>
          </a:p>
        </p:txBody>
      </p:sp>
      <p:pic>
        <p:nvPicPr>
          <p:cNvPr id="6148" name="Picture 4" descr="Ruby-Throated&amp;#95;Hummingbird&amp;#95;0305-byn082123.dng">
            <a:extLst>
              <a:ext uri="{FF2B5EF4-FFF2-40B4-BE49-F238E27FC236}">
                <a16:creationId xmlns:a16="http://schemas.microsoft.com/office/drawing/2014/main" id="{E7D2D31C-F1BF-5DFE-5443-FCDA964C69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0" r="28162"/>
          <a:stretch>
            <a:fillRect/>
          </a:stretch>
        </p:blipFill>
        <p:spPr bwMode="auto">
          <a:xfrm>
            <a:off x="0" y="0"/>
            <a:ext cx="5434420" cy="624278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6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revision>71</cp:revision>
  <dcterms:created xsi:type="dcterms:W3CDTF">2025-07-22T16:59:29Z</dcterms:created>
  <dcterms:modified xsi:type="dcterms:W3CDTF">2025-08-29T19:27:31Z</dcterms:modified>
</cp:coreProperties>
</file>