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302" r:id="rId3"/>
    <p:sldId id="303" r:id="rId4"/>
    <p:sldId id="304" r:id="rId5"/>
    <p:sldId id="306" r:id="rId6"/>
    <p:sldId id="305" r:id="rId7"/>
    <p:sldId id="307" r:id="rId8"/>
    <p:sldId id="308" r:id="rId9"/>
    <p:sldId id="309" r:id="rId10"/>
    <p:sldId id="310" r:id="rId11"/>
    <p:sldId id="31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CCD274-B1B9-B04C-E0C9-ED2328D641AB}" name="Lydia Princ" initials="LP" userId="S::Lydia.Princ@mdc.mo.gov::6511114d-fd8d-4baf-9aa2-9edcd1d3a7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F7C9C-77D4-49E0-FEE9-1C0B0F4F609F}" v="3" dt="2025-08-12T14:45:44.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191" autoAdjust="0"/>
  </p:normalViewPr>
  <p:slideViewPr>
    <p:cSldViewPr snapToGrid="0">
      <p:cViewPr varScale="1">
        <p:scale>
          <a:sx n="83" d="100"/>
          <a:sy n="83"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95948-6AAD-49E9-9C4A-FF7AC5E88316}"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AE9A7-A328-4D6B-B605-FCBD8454FD49}" type="slidenum">
              <a:rPr lang="en-US" smtClean="0"/>
              <a:t>‹#›</a:t>
            </a:fld>
            <a:endParaRPr lang="en-US"/>
          </a:p>
        </p:txBody>
      </p:sp>
    </p:spTree>
    <p:extLst>
      <p:ext uri="{BB962C8B-B14F-4D97-AF65-F5344CB8AC3E}">
        <p14:creationId xmlns:p14="http://schemas.microsoft.com/office/powerpoint/2010/main" val="1563037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42216-0871-55A3-4CB6-07716ACE0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DF84B-24C2-A8D7-511C-7C7D0F73B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26DFA-91A3-432F-3C53-135321ABB287}"/>
              </a:ext>
            </a:extLst>
          </p:cNvPr>
          <p:cNvSpPr>
            <a:spLocks noGrp="1"/>
          </p:cNvSpPr>
          <p:nvPr>
            <p:ph type="body" idx="1"/>
          </p:nvPr>
        </p:nvSpPr>
        <p:spPr/>
        <p:txBody>
          <a:bodyPr/>
          <a:lstStyle/>
          <a:p>
            <a:r>
              <a:rPr lang="en-US" dirty="0"/>
              <a:t>Have students turn to the </a:t>
            </a:r>
            <a:r>
              <a:rPr lang="en-US" b="1" dirty="0"/>
              <a:t>Unit 1 Exploring the Phenomenon Talk About It </a:t>
            </a:r>
            <a:r>
              <a:rPr lang="en-US" dirty="0"/>
              <a:t>section on pages 2-3. Using the pictures at the beginning of the lesson, what are the sources of heat these animals are using to survive and why? Students will talk to their partner and share out loud.</a:t>
            </a:r>
          </a:p>
          <a:p>
            <a:endParaRPr lang="en-US" dirty="0"/>
          </a:p>
          <a:p>
            <a:r>
              <a:rPr lang="en-US" b="1" dirty="0"/>
              <a:t>Rubric:</a:t>
            </a:r>
          </a:p>
          <a:p>
            <a:pPr marL="171450" indent="-171450">
              <a:buFont typeface="Arial" panose="020B0604020202020204" pitchFamily="34" charset="0"/>
              <a:buChar char="•"/>
            </a:pPr>
            <a:r>
              <a:rPr lang="en-US" dirty="0"/>
              <a:t>3 (Meets) – Student references both heat sources and that the animal is cold-blooded and needs a heat source to survive.</a:t>
            </a:r>
          </a:p>
          <a:p>
            <a:pPr marL="171450" indent="-171450">
              <a:buFont typeface="Arial" panose="020B0604020202020204" pitchFamily="34" charset="0"/>
              <a:buChar char="•"/>
            </a:pPr>
            <a:r>
              <a:rPr lang="en-US" dirty="0"/>
              <a:t>2 (Partially Meets) – Student references only one heat source and/or does not state that the animal is cold-blooded.</a:t>
            </a:r>
          </a:p>
          <a:p>
            <a:pPr marL="171450" indent="-171450">
              <a:buFont typeface="Arial" panose="020B0604020202020204" pitchFamily="34" charset="0"/>
              <a:buChar char="•"/>
            </a:pPr>
            <a:r>
              <a:rPr lang="en-US" dirty="0"/>
              <a:t>1 (Doesn’t Meet) – Student does not reference either heat source and does not refer to the animal being cold-blooded.</a:t>
            </a:r>
          </a:p>
          <a:p>
            <a:endParaRPr lang="en-US" dirty="0"/>
          </a:p>
        </p:txBody>
      </p:sp>
      <p:sp>
        <p:nvSpPr>
          <p:cNvPr id="4" name="Slide Number Placeholder 3">
            <a:extLst>
              <a:ext uri="{FF2B5EF4-FFF2-40B4-BE49-F238E27FC236}">
                <a16:creationId xmlns:a16="http://schemas.microsoft.com/office/drawing/2014/main" id="{2DE094E2-97DB-5AC0-7D27-A4CFBB8F0A7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259443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4897A-C3FE-3272-2910-86F51585A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CBAEF-60F7-897F-4F0A-220EED055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4E895E-F624-7BA7-A5F9-75C6C2F3DFA4}"/>
              </a:ext>
            </a:extLst>
          </p:cNvPr>
          <p:cNvSpPr>
            <a:spLocks noGrp="1"/>
          </p:cNvSpPr>
          <p:nvPr>
            <p:ph type="body" idx="1"/>
          </p:nvPr>
        </p:nvSpPr>
        <p:spPr/>
        <p:txBody>
          <a:bodyPr/>
          <a:lstStyle/>
          <a:p>
            <a:r>
              <a:rPr lang="en-US" dirty="0"/>
              <a:t>Class discussion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Rubric: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3 (Meets) – Student references both heat sources and that the animal is cold-blooded and needs a heat source to survive.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2 (Partially meets) – Student references only one heat source and/or does not state that the animal is cold-blooded.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1 (Doesn’t meet) – Student does not reference either heat source and does not refer to the animal being cold-blooded. </a:t>
            </a:r>
            <a:endParaRPr lang="en-US" dirty="0"/>
          </a:p>
        </p:txBody>
      </p:sp>
      <p:sp>
        <p:nvSpPr>
          <p:cNvPr id="4" name="Slide Number Placeholder 3">
            <a:extLst>
              <a:ext uri="{FF2B5EF4-FFF2-40B4-BE49-F238E27FC236}">
                <a16:creationId xmlns:a16="http://schemas.microsoft.com/office/drawing/2014/main" id="{3988DA58-BEAC-9323-9519-7C748F8E8B7D}"/>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4430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AE1E-7C27-F2A9-F064-C09650054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E9FFA-BF24-FECF-87F0-ACDCECB1E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43150-010F-600D-FECC-BB13BB367371}"/>
              </a:ext>
            </a:extLst>
          </p:cNvPr>
          <p:cNvSpPr>
            <a:spLocks noGrp="1"/>
          </p:cNvSpPr>
          <p:nvPr>
            <p:ph type="body" idx="1"/>
          </p:nvPr>
        </p:nvSpPr>
        <p:spPr/>
        <p:txBody>
          <a:bodyPr/>
          <a:lstStyle/>
          <a:p>
            <a:r>
              <a:rPr lang="en-US" dirty="0"/>
              <a:t>Distribute thermometers to groups of three to four students. Have students visit various locations in the schoolyard. Have them identify what locations are more and less hot. Visit a variety of locations including the grass, sidewalk, asphalt, playground, and under a tree. </a:t>
            </a:r>
          </a:p>
          <a:p>
            <a:endParaRPr lang="en-US" dirty="0"/>
          </a:p>
        </p:txBody>
      </p:sp>
      <p:sp>
        <p:nvSpPr>
          <p:cNvPr id="4" name="Slide Number Placeholder 3">
            <a:extLst>
              <a:ext uri="{FF2B5EF4-FFF2-40B4-BE49-F238E27FC236}">
                <a16:creationId xmlns:a16="http://schemas.microsoft.com/office/drawing/2014/main" id="{F53E736B-6B53-66CA-9290-E84171956C15}"/>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387763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773F-7EFD-E9D9-F44A-B19EB4547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ECECE-D345-5FCD-10C3-75C6C603F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A4C4C-2912-D914-AC6A-8F0C0AC435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57136A-3ADE-BEEA-48CD-A385CDAF2B0F}"/>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54471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B2674-B870-9EED-5305-FD177B6BF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16E75-9FEA-4168-364E-AEDC68860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00BA3-CF98-E4FC-D6FE-3CB5573108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EBF067-C51D-20EA-E4CA-B4B2A02E961D}"/>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38227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95408-2564-67AB-4218-4EFD64814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3B074-8AD6-06A4-C9E7-E48684409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29D8F-2FFD-7E29-29F3-FE7B63E8DF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A39E4B-6E36-3DDF-D603-BDDBB8121188}"/>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35594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13E9C-BAFB-2D22-9194-F0449C781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76510-CF53-A37B-DC0E-A07A217EE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7BDE5-1800-E070-A5DA-AF302122AC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4B4546-34DE-304A-2DAB-8A69CF1BD256}"/>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76675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BE864-8272-E0E5-9ABD-1ED4AF9EE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C192F-5A7F-BD44-2EDD-A4B5C4E09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31876-87C3-18A7-A670-B763FC26F962}"/>
              </a:ext>
            </a:extLst>
          </p:cNvPr>
          <p:cNvSpPr>
            <a:spLocks noGrp="1"/>
          </p:cNvSpPr>
          <p:nvPr>
            <p:ph type="body" idx="1"/>
          </p:nvPr>
        </p:nvSpPr>
        <p:spPr/>
        <p:txBody>
          <a:bodyPr/>
          <a:lstStyle/>
          <a:p>
            <a:r>
              <a:rPr lang="en-US" dirty="0"/>
              <a:t>Refer to the map of the schoolyard on the board from the day before. Using sticky notes with one per student, have students write the temperature on the sticky note and place it onto the map where they found it to be warmest. Have them explain to the class why this is the warmest place in the schoolyard and identify the heat source that makes it the warmest.</a:t>
            </a:r>
          </a:p>
        </p:txBody>
      </p:sp>
      <p:sp>
        <p:nvSpPr>
          <p:cNvPr id="4" name="Slide Number Placeholder 3">
            <a:extLst>
              <a:ext uri="{FF2B5EF4-FFF2-40B4-BE49-F238E27FC236}">
                <a16:creationId xmlns:a16="http://schemas.microsoft.com/office/drawing/2014/main" id="{83B38FF6-A244-DBDB-359E-2C18B85A7E4E}"/>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65148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AAAD-D5BB-EEC9-178B-27EA0A05F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A8110-86D4-F0BF-D527-78B6E4EE5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B29F6-FC16-13CC-4B67-631983296270}"/>
              </a:ext>
            </a:extLst>
          </p:cNvPr>
          <p:cNvSpPr>
            <a:spLocks noGrp="1"/>
          </p:cNvSpPr>
          <p:nvPr>
            <p:ph type="body" idx="1"/>
          </p:nvPr>
        </p:nvSpPr>
        <p:spPr/>
        <p:txBody>
          <a:bodyPr/>
          <a:lstStyle/>
          <a:p>
            <a:r>
              <a:rPr lang="en-US" dirty="0"/>
              <a:t>Have them explain to the class why this is the warmest place in the schoolyard and identify the heat source that makes it the warmest. Students should use past </a:t>
            </a:r>
            <a:r>
              <a:rPr lang="en-US" b="1" dirty="0"/>
              <a:t>Claim, Evidence, Reasoning </a:t>
            </a:r>
            <a:r>
              <a:rPr lang="en-US" dirty="0"/>
              <a:t>pages from their student guide to help them with their answer.</a:t>
            </a:r>
          </a:p>
        </p:txBody>
      </p:sp>
      <p:sp>
        <p:nvSpPr>
          <p:cNvPr id="4" name="Slide Number Placeholder 3">
            <a:extLst>
              <a:ext uri="{FF2B5EF4-FFF2-40B4-BE49-F238E27FC236}">
                <a16:creationId xmlns:a16="http://schemas.microsoft.com/office/drawing/2014/main" id="{CD09CFAC-DAB6-E2FC-1BCC-2E60D7684187}"/>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413128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1E8B-ACFA-9932-DA6A-C82E4BE64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EB395-6990-D3CA-900E-307F502C4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5C2D9-DE36-F6A8-0850-1F33287A4A04}"/>
              </a:ext>
            </a:extLst>
          </p:cNvPr>
          <p:cNvSpPr>
            <a:spLocks noGrp="1"/>
          </p:cNvSpPr>
          <p:nvPr>
            <p:ph type="body" idx="1"/>
          </p:nvPr>
        </p:nvSpPr>
        <p:spPr/>
        <p:txBody>
          <a:bodyPr/>
          <a:lstStyle/>
          <a:p>
            <a:r>
              <a:rPr lang="en-US" dirty="0"/>
              <a:t>Using the classroom schoolyard map, they will draw and write their answer in their student guide, </a:t>
            </a:r>
            <a:r>
              <a:rPr lang="en-US" b="1" dirty="0"/>
              <a:t>Unit 1 Putting It All Together </a:t>
            </a:r>
            <a:r>
              <a:rPr lang="en-US" dirty="0"/>
              <a:t>section on Page 17.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Rubric: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3 (Meets) – Student references both heat sources and that the animal is cold-blooded and needs a heat source to survive.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2 (Partially meets) – Student references only one heat source and/or does not state that the animal is cold-blooded.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1 (Doesn’t meet) – Student does not reference either heat source and does not refer to the animal being cold-blooded. </a:t>
            </a:r>
            <a:endParaRPr lang="en-US" dirty="0"/>
          </a:p>
        </p:txBody>
      </p:sp>
      <p:sp>
        <p:nvSpPr>
          <p:cNvPr id="4" name="Slide Number Placeholder 3">
            <a:extLst>
              <a:ext uri="{FF2B5EF4-FFF2-40B4-BE49-F238E27FC236}">
                <a16:creationId xmlns:a16="http://schemas.microsoft.com/office/drawing/2014/main" id="{E484F059-68B7-64B5-0C2A-5136B8FB9548}"/>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54431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8DC9-56C4-54F8-F7EF-319A8C4FDB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0D69C7-BCCF-55A2-86D8-10F0D5C0B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A44C80-5512-969F-6AE1-0BC2CE2127F4}"/>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5" name="Footer Placeholder 4">
            <a:extLst>
              <a:ext uri="{FF2B5EF4-FFF2-40B4-BE49-F238E27FC236}">
                <a16:creationId xmlns:a16="http://schemas.microsoft.com/office/drawing/2014/main" id="{20021E42-DB7A-2239-8774-060D656C8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A59DA-C47D-2282-B791-FC9EBCC57CD1}"/>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245943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0373-D967-A25A-A6E7-1DC231F86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884BFE-7494-BD14-53DD-29D61067E6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376B7-8930-4100-A574-3142DA579219}"/>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5" name="Footer Placeholder 4">
            <a:extLst>
              <a:ext uri="{FF2B5EF4-FFF2-40B4-BE49-F238E27FC236}">
                <a16:creationId xmlns:a16="http://schemas.microsoft.com/office/drawing/2014/main" id="{073F1BFC-F94C-172D-3792-4CA06BCD6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56F09-9217-69CA-1F00-CDC659DCB78E}"/>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3064872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F20A0-5EF6-36AE-5094-FE1ACCB2B8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B1A70-6CA6-53FA-1F61-836DA4A70C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7781C-173F-A7B6-61A1-ABD8971E4AAA}"/>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5" name="Footer Placeholder 4">
            <a:extLst>
              <a:ext uri="{FF2B5EF4-FFF2-40B4-BE49-F238E27FC236}">
                <a16:creationId xmlns:a16="http://schemas.microsoft.com/office/drawing/2014/main" id="{8FE8B454-1455-277B-107A-E4BA626F0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6290F-70DE-1615-3D48-1F630ABBFC66}"/>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363644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108D-5C7B-155F-D7CC-4B9C67F71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DCD05-82C1-06F6-0A66-13909CC77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AB2BB-98A7-E527-7E20-980007983FC2}"/>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5" name="Footer Placeholder 4">
            <a:extLst>
              <a:ext uri="{FF2B5EF4-FFF2-40B4-BE49-F238E27FC236}">
                <a16:creationId xmlns:a16="http://schemas.microsoft.com/office/drawing/2014/main" id="{73A10670-BA98-3223-C7F0-074E5FE04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3A9CE-08C1-0BF6-9185-5ED89CAABA66}"/>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265971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8D61-1685-0CAD-339B-A08BDF1E41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BA4BEC-8074-8985-1E5C-FC499BAE9D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3CAA0-1F41-9B03-25BD-7335203F4DCC}"/>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5" name="Footer Placeholder 4">
            <a:extLst>
              <a:ext uri="{FF2B5EF4-FFF2-40B4-BE49-F238E27FC236}">
                <a16:creationId xmlns:a16="http://schemas.microsoft.com/office/drawing/2014/main" id="{D47B8ACB-7EFA-F0D8-F488-7E6715C11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5CFB0-D9C9-BB4A-6435-0469642AF3EA}"/>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27145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F400-C980-4C9C-8753-E55636D90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6DA59-E9EE-9E17-1B81-F6278A806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F8F86-A062-06AA-FEBA-F393EBA77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04CC4D-3686-F801-E98E-FC8EFCBEF401}"/>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6" name="Footer Placeholder 5">
            <a:extLst>
              <a:ext uri="{FF2B5EF4-FFF2-40B4-BE49-F238E27FC236}">
                <a16:creationId xmlns:a16="http://schemas.microsoft.com/office/drawing/2014/main" id="{C1B51E70-1057-C935-99FF-19DC347A1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EFF18-DBCF-092B-F3E7-32A06BD08314}"/>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111091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A6C8-35FA-4AFD-27B9-837E3E91D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270CD-070B-8152-4F10-C323C5749F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67C70-DFFF-9C87-C304-77664AA7BD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BCA4F-3972-BDC8-A0B6-59DF2D005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1389B4-6D53-8F36-8EA4-6F303053E3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9984E7-F6CB-C528-2E43-CC22916A95CF}"/>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8" name="Footer Placeholder 7">
            <a:extLst>
              <a:ext uri="{FF2B5EF4-FFF2-40B4-BE49-F238E27FC236}">
                <a16:creationId xmlns:a16="http://schemas.microsoft.com/office/drawing/2014/main" id="{6F5C40B6-59EA-3417-224F-68490FFCC5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8635C-F53C-1E52-8EB1-7E53B3B0FB57}"/>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179130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4499-2027-E932-819C-D00A04228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275AE3-0055-F111-E4F9-EA5A9DC39C66}"/>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4" name="Footer Placeholder 3">
            <a:extLst>
              <a:ext uri="{FF2B5EF4-FFF2-40B4-BE49-F238E27FC236}">
                <a16:creationId xmlns:a16="http://schemas.microsoft.com/office/drawing/2014/main" id="{49E252D0-343D-5AB5-60C9-5140892AF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615D94-7B59-E754-35B6-177B6635BCD3}"/>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299476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0D370-DCD7-7041-9ACF-211D7DEEEA65}"/>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3" name="Footer Placeholder 2">
            <a:extLst>
              <a:ext uri="{FF2B5EF4-FFF2-40B4-BE49-F238E27FC236}">
                <a16:creationId xmlns:a16="http://schemas.microsoft.com/office/drawing/2014/main" id="{E09B4587-7AC3-4BB4-A67F-3ECF62B8CC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C51D39-F208-3C37-A43D-7C22515C9158}"/>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418831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7E24-C5E7-537E-F2C7-A02025AAF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AE1A82-A5F3-6796-917D-C1725204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78E2E-1B50-7E2B-1C92-9769F17BD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8299-301A-B582-8D4E-1BBD669A5544}"/>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6" name="Footer Placeholder 5">
            <a:extLst>
              <a:ext uri="{FF2B5EF4-FFF2-40B4-BE49-F238E27FC236}">
                <a16:creationId xmlns:a16="http://schemas.microsoft.com/office/drawing/2014/main" id="{5E715648-4A70-2AB3-0E58-68E139E45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287BD-8D31-DD77-3923-FFE9EFADA0DF}"/>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407995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1E97-B408-49DB-7DB9-FBA1E5F3D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B02A0-2B15-D2A8-BCC7-687583A9F5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95C30E-B3C3-2DEF-47D4-AF6E8B2E8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7987B-D451-8A33-2D06-9055F7D91DDC}"/>
              </a:ext>
            </a:extLst>
          </p:cNvPr>
          <p:cNvSpPr>
            <a:spLocks noGrp="1"/>
          </p:cNvSpPr>
          <p:nvPr>
            <p:ph type="dt" sz="half" idx="10"/>
          </p:nvPr>
        </p:nvSpPr>
        <p:spPr/>
        <p:txBody>
          <a:bodyPr/>
          <a:lstStyle/>
          <a:p>
            <a:fld id="{C249C1A0-7808-4E8F-871A-9DC11BE95647}" type="datetimeFigureOut">
              <a:rPr lang="en-US" smtClean="0"/>
              <a:t>8/12/2025</a:t>
            </a:fld>
            <a:endParaRPr lang="en-US"/>
          </a:p>
        </p:txBody>
      </p:sp>
      <p:sp>
        <p:nvSpPr>
          <p:cNvPr id="6" name="Footer Placeholder 5">
            <a:extLst>
              <a:ext uri="{FF2B5EF4-FFF2-40B4-BE49-F238E27FC236}">
                <a16:creationId xmlns:a16="http://schemas.microsoft.com/office/drawing/2014/main" id="{6426A19B-2918-6996-0131-B088E54C3A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3D3B6-31F6-EDEA-BC70-FD6760C3217F}"/>
              </a:ext>
            </a:extLst>
          </p:cNvPr>
          <p:cNvSpPr>
            <a:spLocks noGrp="1"/>
          </p:cNvSpPr>
          <p:nvPr>
            <p:ph type="sldNum" sz="quarter" idx="12"/>
          </p:nvPr>
        </p:nvSpPr>
        <p:spPr/>
        <p:txBody>
          <a:bodyPr/>
          <a:lstStyle/>
          <a:p>
            <a:fld id="{035B1107-88B7-4D48-836C-89BA5A75BF3C}" type="slidenum">
              <a:rPr lang="en-US" smtClean="0"/>
              <a:t>‹#›</a:t>
            </a:fld>
            <a:endParaRPr lang="en-US"/>
          </a:p>
        </p:txBody>
      </p:sp>
    </p:spTree>
    <p:extLst>
      <p:ext uri="{BB962C8B-B14F-4D97-AF65-F5344CB8AC3E}">
        <p14:creationId xmlns:p14="http://schemas.microsoft.com/office/powerpoint/2010/main" val="1599889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BE5607-67D4-2876-E7D1-A66059E5D4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F1AAE-6FDE-81A7-10C7-F8121A8CF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BABFC-17D6-1FD1-F613-E935D1EB3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49C1A0-7808-4E8F-871A-9DC11BE95647}" type="datetimeFigureOut">
              <a:rPr lang="en-US" smtClean="0"/>
              <a:t>8/12/2025</a:t>
            </a:fld>
            <a:endParaRPr lang="en-US"/>
          </a:p>
        </p:txBody>
      </p:sp>
      <p:sp>
        <p:nvSpPr>
          <p:cNvPr id="5" name="Footer Placeholder 4">
            <a:extLst>
              <a:ext uri="{FF2B5EF4-FFF2-40B4-BE49-F238E27FC236}">
                <a16:creationId xmlns:a16="http://schemas.microsoft.com/office/drawing/2014/main" id="{BA9549D0-7B46-C93D-AA07-E6F8AD533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6EA158-3217-EDF0-9F58-E42FD0E2FA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5B1107-88B7-4D48-836C-89BA5A75BF3C}" type="slidenum">
              <a:rPr lang="en-US" smtClean="0"/>
              <a:t>‹#›</a:t>
            </a:fld>
            <a:endParaRPr lang="en-US"/>
          </a:p>
        </p:txBody>
      </p:sp>
    </p:spTree>
    <p:extLst>
      <p:ext uri="{BB962C8B-B14F-4D97-AF65-F5344CB8AC3E}">
        <p14:creationId xmlns:p14="http://schemas.microsoft.com/office/powerpoint/2010/main" val="66980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ACC8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579340" y="3878272"/>
            <a:ext cx="753762" cy="2545445"/>
          </a:xfrm>
          <a:prstGeom prst="snip2Same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7196292" y="4909744"/>
            <a:ext cx="5032650" cy="523220"/>
          </a:xfrm>
          <a:prstGeom prst="rect">
            <a:avLst/>
          </a:prstGeom>
          <a:noFill/>
        </p:spPr>
        <p:txBody>
          <a:bodyPr wrap="square">
            <a:spAutoFit/>
          </a:bodyPr>
          <a:lstStyle/>
          <a:p>
            <a:pPr algn="r"/>
            <a:r>
              <a:rPr lang="en-US" sz="2800" b="1" dirty="0">
                <a:latin typeface="Bitter" pitchFamily="2" charset="0"/>
              </a:rPr>
              <a:t>Unit 1 Review</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dirty="0">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dirty="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5A081-179F-4D11-50AE-E0648F2B6A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68DE83-9AD9-D90F-760B-A035F54A68F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50B7537-7BDF-92CB-1476-E5D064931261}"/>
              </a:ext>
            </a:extLst>
          </p:cNvPr>
          <p:cNvSpPr txBox="1"/>
          <p:nvPr/>
        </p:nvSpPr>
        <p:spPr>
          <a:xfrm>
            <a:off x="11609831" y="6366393"/>
            <a:ext cx="49682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4C4D39A5-50D4-6207-3D5B-30EEBE9125D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58EC0A01-41D9-DD12-34C3-0F4D5014000A}"/>
              </a:ext>
            </a:extLst>
          </p:cNvPr>
          <p:cNvSpPr txBox="1"/>
          <p:nvPr/>
        </p:nvSpPr>
        <p:spPr>
          <a:xfrm>
            <a:off x="456871" y="1661447"/>
            <a:ext cx="6424102" cy="3046988"/>
          </a:xfrm>
          <a:prstGeom prst="rect">
            <a:avLst/>
          </a:prstGeom>
          <a:noFill/>
        </p:spPr>
        <p:txBody>
          <a:bodyPr wrap="square" lIns="91440" tIns="45720" rIns="91440" bIns="45720" anchor="t">
            <a:spAutoFit/>
          </a:bodyPr>
          <a:lstStyle/>
          <a:p>
            <a:pPr algn="ctr"/>
            <a:r>
              <a:rPr lang="en-US" sz="4800" b="1" dirty="0">
                <a:latin typeface="Avenir Next LT Pro"/>
              </a:rPr>
              <a:t>Draw</a:t>
            </a:r>
            <a:r>
              <a:rPr lang="en-US" sz="4800" dirty="0">
                <a:latin typeface="Avenir Next LT Pro"/>
              </a:rPr>
              <a:t> the best place in the schoolyard for a reptile or amphibian to stay warm.</a:t>
            </a:r>
          </a:p>
        </p:txBody>
      </p:sp>
      <p:sp>
        <p:nvSpPr>
          <p:cNvPr id="6" name="Rectangle: Rounded Corners 5">
            <a:extLst>
              <a:ext uri="{FF2B5EF4-FFF2-40B4-BE49-F238E27FC236}">
                <a16:creationId xmlns:a16="http://schemas.microsoft.com/office/drawing/2014/main" id="{15AE6134-3179-2C0E-34C3-D88237109CAC}"/>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C8395D8-6FF5-11CB-8E13-12414B9E67F2}"/>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7" name="Picture 6" descr="Text, letter&#10;&#10;AI-generated content may be incorrect.">
            <a:extLst>
              <a:ext uri="{FF2B5EF4-FFF2-40B4-BE49-F238E27FC236}">
                <a16:creationId xmlns:a16="http://schemas.microsoft.com/office/drawing/2014/main" id="{9D487DED-45A1-997F-95B0-38FA1BAAF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796" y="122275"/>
            <a:ext cx="4672860" cy="6047230"/>
          </a:xfrm>
          <a:prstGeom prst="rect">
            <a:avLst/>
          </a:prstGeom>
          <a:ln>
            <a:solidFill>
              <a:schemeClr val="tx1"/>
            </a:solidFill>
          </a:ln>
        </p:spPr>
      </p:pic>
    </p:spTree>
    <p:extLst>
      <p:ext uri="{BB962C8B-B14F-4D97-AF65-F5344CB8AC3E}">
        <p14:creationId xmlns:p14="http://schemas.microsoft.com/office/powerpoint/2010/main" val="183182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4C40-BBFB-98F8-4D65-B0D02B380B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FC6FDA-3660-2725-2CCE-ABF3070925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50A597C-AFED-E7A5-54DB-789910865AEA}"/>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dirty="0">
                <a:solidFill>
                  <a:schemeClr val="bg1"/>
                </a:solidFill>
                <a:latin typeface="Avenir Next LT Pro"/>
              </a:rPr>
              <a:t>11</a:t>
            </a:r>
            <a:endParaRPr lang="en-US"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1D742F4-B958-C932-EE42-87564634A86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F4C07FB0-C911-3954-ADF3-AAAE2A6522AB}"/>
              </a:ext>
            </a:extLst>
          </p:cNvPr>
          <p:cNvSpPr txBox="1"/>
          <p:nvPr/>
        </p:nvSpPr>
        <p:spPr>
          <a:xfrm>
            <a:off x="456871" y="1258945"/>
            <a:ext cx="6424102" cy="3785652"/>
          </a:xfrm>
          <a:prstGeom prst="rect">
            <a:avLst/>
          </a:prstGeom>
          <a:noFill/>
        </p:spPr>
        <p:txBody>
          <a:bodyPr wrap="square" lIns="91440" tIns="45720" rIns="91440" bIns="45720" anchor="t">
            <a:spAutoFit/>
          </a:bodyPr>
          <a:lstStyle/>
          <a:p>
            <a:pPr algn="ctr"/>
            <a:r>
              <a:rPr lang="en-US" sz="4800" dirty="0">
                <a:latin typeface="Avenir Next LT Pro"/>
              </a:rPr>
              <a:t>Why did you pick this spot?</a:t>
            </a:r>
          </a:p>
          <a:p>
            <a:pPr algn="ctr"/>
            <a:endParaRPr lang="en-US" sz="4800" dirty="0">
              <a:latin typeface="Avenir Next LT Pro"/>
            </a:endParaRPr>
          </a:p>
          <a:p>
            <a:pPr algn="ctr"/>
            <a:r>
              <a:rPr lang="en-US" sz="4800" dirty="0">
                <a:latin typeface="Avenir Next LT Pro"/>
              </a:rPr>
              <a:t>Where is the heat coming from? </a:t>
            </a:r>
          </a:p>
        </p:txBody>
      </p:sp>
      <p:sp>
        <p:nvSpPr>
          <p:cNvPr id="6" name="Rectangle: Rounded Corners 5">
            <a:extLst>
              <a:ext uri="{FF2B5EF4-FFF2-40B4-BE49-F238E27FC236}">
                <a16:creationId xmlns:a16="http://schemas.microsoft.com/office/drawing/2014/main" id="{D86C0BA3-369E-2768-49B9-8AD8886B7354}"/>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2529BE-AD6A-2CAC-F72E-1A8B9FDC7B2F}"/>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7" name="Picture 6" descr="Text, letter&#10;&#10;AI-generated content may be incorrect.">
            <a:extLst>
              <a:ext uri="{FF2B5EF4-FFF2-40B4-BE49-F238E27FC236}">
                <a16:creationId xmlns:a16="http://schemas.microsoft.com/office/drawing/2014/main" id="{E79916F0-C56D-A7C0-7BD1-8FC5CEB0E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796" y="122275"/>
            <a:ext cx="4672860" cy="6047230"/>
          </a:xfrm>
          <a:prstGeom prst="rect">
            <a:avLst/>
          </a:prstGeom>
          <a:ln>
            <a:solidFill>
              <a:schemeClr val="tx1"/>
            </a:solidFill>
          </a:ln>
        </p:spPr>
      </p:pic>
    </p:spTree>
    <p:extLst>
      <p:ext uri="{BB962C8B-B14F-4D97-AF65-F5344CB8AC3E}">
        <p14:creationId xmlns:p14="http://schemas.microsoft.com/office/powerpoint/2010/main" val="783997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4D6E7-393A-E10B-A556-63DD409F89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6C15CD-254D-9C21-F935-55A56F510BE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4EF73C3-2181-FF4B-D677-DD309644852F}"/>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FE6193DB-C40C-D133-B9DD-BC272705D22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B1FCB3AA-2EED-90B1-B44C-6EBD3BBB403C}"/>
              </a:ext>
            </a:extLst>
          </p:cNvPr>
          <p:cNvSpPr txBox="1"/>
          <p:nvPr/>
        </p:nvSpPr>
        <p:spPr>
          <a:xfrm>
            <a:off x="7856113" y="893398"/>
            <a:ext cx="3939646" cy="4524315"/>
          </a:xfrm>
          <a:prstGeom prst="rect">
            <a:avLst/>
          </a:prstGeom>
          <a:noFill/>
        </p:spPr>
        <p:txBody>
          <a:bodyPr wrap="square" lIns="91440" tIns="45720" rIns="91440" bIns="45720" anchor="t">
            <a:spAutoFit/>
          </a:bodyPr>
          <a:lstStyle/>
          <a:p>
            <a:pPr algn="ctr"/>
            <a:r>
              <a:rPr lang="en-US" sz="4800" dirty="0">
                <a:latin typeface="Avenir Next LT Pro"/>
              </a:rPr>
              <a:t>What are the sources of heat these animals are using and why?</a:t>
            </a:r>
          </a:p>
        </p:txBody>
      </p:sp>
      <p:sp>
        <p:nvSpPr>
          <p:cNvPr id="6" name="Rectangle: Rounded Corners 5">
            <a:extLst>
              <a:ext uri="{FF2B5EF4-FFF2-40B4-BE49-F238E27FC236}">
                <a16:creationId xmlns:a16="http://schemas.microsoft.com/office/drawing/2014/main" id="{74E16FA9-2314-5218-59E4-E1B049F5D4F7}"/>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03F8CF-5E30-3C7B-F306-01C0F041C266}"/>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13" name="Picture 12" descr="Graphical user interface, website&#10;&#10;AI-generated content may be incorrect.">
            <a:extLst>
              <a:ext uri="{FF2B5EF4-FFF2-40B4-BE49-F238E27FC236}">
                <a16:creationId xmlns:a16="http://schemas.microsoft.com/office/drawing/2014/main" id="{679C48F9-5F12-3720-3860-CA5E9A53A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799" y="806446"/>
            <a:ext cx="3630818" cy="4698705"/>
          </a:xfrm>
          <a:prstGeom prst="rect">
            <a:avLst/>
          </a:prstGeom>
          <a:ln>
            <a:solidFill>
              <a:schemeClr val="tx1"/>
            </a:solidFill>
          </a:ln>
        </p:spPr>
      </p:pic>
      <p:pic>
        <p:nvPicPr>
          <p:cNvPr id="15" name="Picture 14" descr="A picture containing text, different&#10;&#10;AI-generated content may be incorrect.">
            <a:extLst>
              <a:ext uri="{FF2B5EF4-FFF2-40B4-BE49-F238E27FC236}">
                <a16:creationId xmlns:a16="http://schemas.microsoft.com/office/drawing/2014/main" id="{1B3DC61F-0A60-CD9D-2663-8FF9CF128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85" y="805961"/>
            <a:ext cx="3630818" cy="4699190"/>
          </a:xfrm>
          <a:prstGeom prst="rect">
            <a:avLst/>
          </a:prstGeom>
          <a:ln>
            <a:solidFill>
              <a:schemeClr val="tx1"/>
            </a:solidFill>
          </a:ln>
        </p:spPr>
      </p:pic>
    </p:spTree>
    <p:extLst>
      <p:ext uri="{BB962C8B-B14F-4D97-AF65-F5344CB8AC3E}">
        <p14:creationId xmlns:p14="http://schemas.microsoft.com/office/powerpoint/2010/main" val="185669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C2BE-3CFD-8B50-AE75-B3E238F36E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43E6A8-13B2-FFC0-E9EB-5647150BE9E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2BE943B-D1A4-164F-1C10-87920CD41F22}"/>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7A98858D-4EEC-FC86-22DF-C5D77F90BB8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D7610D71-D038-38AA-8E15-FFA9724B4523}"/>
              </a:ext>
            </a:extLst>
          </p:cNvPr>
          <p:cNvSpPr txBox="1"/>
          <p:nvPr/>
        </p:nvSpPr>
        <p:spPr>
          <a:xfrm>
            <a:off x="925248" y="889612"/>
            <a:ext cx="8326208" cy="4524315"/>
          </a:xfrm>
          <a:prstGeom prst="rect">
            <a:avLst/>
          </a:prstGeom>
          <a:noFill/>
        </p:spPr>
        <p:txBody>
          <a:bodyPr wrap="square" lIns="91440" tIns="45720" rIns="91440" bIns="45720" anchor="t">
            <a:spAutoFit/>
          </a:bodyPr>
          <a:lstStyle/>
          <a:p>
            <a:pPr algn="ctr"/>
            <a:r>
              <a:rPr lang="en-US" sz="4800" b="1" dirty="0">
                <a:latin typeface="Avenir Next LT Pro"/>
              </a:rPr>
              <a:t>Go outside:</a:t>
            </a:r>
          </a:p>
          <a:p>
            <a:pPr algn="ctr"/>
            <a:r>
              <a:rPr lang="en-US" sz="4800" dirty="0">
                <a:latin typeface="Avenir Next LT Pro"/>
              </a:rPr>
              <a:t> </a:t>
            </a:r>
            <a:endParaRPr lang="en-US" dirty="0"/>
          </a:p>
          <a:p>
            <a:pPr algn="ctr"/>
            <a:r>
              <a:rPr lang="en-US" sz="4800" dirty="0">
                <a:latin typeface="Avenir Next LT Pro"/>
              </a:rPr>
              <a:t>In your groups, visit various locations in the schoolyard and identify what locations are </a:t>
            </a:r>
            <a:r>
              <a:rPr lang="en-US" sz="4400" dirty="0">
                <a:latin typeface="Avenir Next LT Pro"/>
              </a:rPr>
              <a:t>hotter and cooler.</a:t>
            </a:r>
            <a:endParaRPr lang="en-US" sz="5400" dirty="0">
              <a:latin typeface="Avenir Next LT Pro"/>
            </a:endParaRPr>
          </a:p>
        </p:txBody>
      </p:sp>
      <p:sp>
        <p:nvSpPr>
          <p:cNvPr id="6" name="Rectangle: Rounded Corners 5">
            <a:extLst>
              <a:ext uri="{FF2B5EF4-FFF2-40B4-BE49-F238E27FC236}">
                <a16:creationId xmlns:a16="http://schemas.microsoft.com/office/drawing/2014/main" id="{B151A3A1-6F44-5420-2621-5DBD7853DA02}"/>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FCB2DE4-F8D7-A87E-8EEE-D565A2DE53FD}"/>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3" name="Picture 2" descr="Table&#10;&#10;AI-generated content may be incorrect.">
            <a:extLst>
              <a:ext uri="{FF2B5EF4-FFF2-40B4-BE49-F238E27FC236}">
                <a16:creationId xmlns:a16="http://schemas.microsoft.com/office/drawing/2014/main" id="{22A4664C-6A56-2FD7-3549-A51D2C24F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745" y="228274"/>
            <a:ext cx="2044014" cy="5846993"/>
          </a:xfrm>
          <a:prstGeom prst="rect">
            <a:avLst/>
          </a:prstGeom>
        </p:spPr>
      </p:pic>
    </p:spTree>
    <p:extLst>
      <p:ext uri="{BB962C8B-B14F-4D97-AF65-F5344CB8AC3E}">
        <p14:creationId xmlns:p14="http://schemas.microsoft.com/office/powerpoint/2010/main" val="2916489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F61E-4B70-B010-FDCA-28CB91AF07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241E69-8171-216A-2D52-CEAD92B126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E9BAE2A-C6C3-9FFB-7F73-CAF6A8AA6C8F}"/>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992413A8-776F-A732-4584-7CDA03C62AD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7815CECA-F84E-D7FE-DCD7-CE785A55B16F}"/>
              </a:ext>
            </a:extLst>
          </p:cNvPr>
          <p:cNvSpPr txBox="1"/>
          <p:nvPr/>
        </p:nvSpPr>
        <p:spPr>
          <a:xfrm>
            <a:off x="6805723" y="1961802"/>
            <a:ext cx="4767621" cy="2308324"/>
          </a:xfrm>
          <a:prstGeom prst="rect">
            <a:avLst/>
          </a:prstGeom>
          <a:noFill/>
        </p:spPr>
        <p:txBody>
          <a:bodyPr wrap="square">
            <a:spAutoFit/>
          </a:bodyPr>
          <a:lstStyle/>
          <a:p>
            <a:pPr algn="ctr"/>
            <a:r>
              <a:rPr lang="en-US" sz="4800" dirty="0">
                <a:latin typeface="Avenir Next LT Pro" panose="020B0504020202020204" pitchFamily="34" charset="0"/>
              </a:rPr>
              <a:t>What places feel the </a:t>
            </a:r>
            <a:r>
              <a:rPr lang="en-US" sz="4800" b="1" dirty="0">
                <a:latin typeface="Avenir Next LT Pro" panose="020B0504020202020204" pitchFamily="34" charset="0"/>
              </a:rPr>
              <a:t>hottest</a:t>
            </a:r>
            <a:r>
              <a:rPr lang="en-US" sz="4800" dirty="0">
                <a:latin typeface="Avenir Next LT Pro" panose="020B0504020202020204" pitchFamily="34" charset="0"/>
              </a:rPr>
              <a:t>? Why?</a:t>
            </a:r>
          </a:p>
        </p:txBody>
      </p:sp>
      <p:sp>
        <p:nvSpPr>
          <p:cNvPr id="6" name="Rectangle: Rounded Corners 5">
            <a:extLst>
              <a:ext uri="{FF2B5EF4-FFF2-40B4-BE49-F238E27FC236}">
                <a16:creationId xmlns:a16="http://schemas.microsoft.com/office/drawing/2014/main" id="{F49F196B-C0C8-494B-E1D5-E54614B10573}"/>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021A7B-C266-2D39-7BEE-3F4AD59702B5}"/>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8" name="Picture 7" descr="Aerial of basketball court">
            <a:extLst>
              <a:ext uri="{FF2B5EF4-FFF2-40B4-BE49-F238E27FC236}">
                <a16:creationId xmlns:a16="http://schemas.microsoft.com/office/drawing/2014/main" id="{2006C48B-10EB-F6CB-ED39-E6CB9C69BC9E}"/>
              </a:ext>
            </a:extLst>
          </p:cNvPr>
          <p:cNvPicPr>
            <a:picLocks noChangeAspect="1"/>
          </p:cNvPicPr>
          <p:nvPr/>
        </p:nvPicPr>
        <p:blipFill>
          <a:blip r:embed="rId3">
            <a:extLst>
              <a:ext uri="{28A0092B-C50C-407E-A947-70E740481C1C}">
                <a14:useLocalDpi xmlns:a14="http://schemas.microsoft.com/office/drawing/2010/main" val="0"/>
              </a:ext>
            </a:extLst>
          </a:blip>
          <a:srcRect r="25540"/>
          <a:stretch/>
        </p:blipFill>
        <p:spPr>
          <a:xfrm>
            <a:off x="1" y="0"/>
            <a:ext cx="6187066" cy="6231928"/>
          </a:xfrm>
          <a:prstGeom prst="rect">
            <a:avLst/>
          </a:prstGeom>
          <a:effectLst>
            <a:softEdge rad="635000"/>
          </a:effectLst>
        </p:spPr>
      </p:pic>
    </p:spTree>
    <p:extLst>
      <p:ext uri="{BB962C8B-B14F-4D97-AF65-F5344CB8AC3E}">
        <p14:creationId xmlns:p14="http://schemas.microsoft.com/office/powerpoint/2010/main" val="249217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DA64C-3D48-34D5-ACA1-0A3A411065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7C0149-E5C8-780F-CD32-C93BABDBFEE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CA585B-FB8C-7C92-74CF-70BED0EFC9B1}"/>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65698636-EFEB-BA79-1D23-83558A2D4F1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DB07FF59-79BE-B851-B137-616627B0C04E}"/>
              </a:ext>
            </a:extLst>
          </p:cNvPr>
          <p:cNvSpPr txBox="1"/>
          <p:nvPr/>
        </p:nvSpPr>
        <p:spPr>
          <a:xfrm>
            <a:off x="456871" y="2331134"/>
            <a:ext cx="6503707" cy="1569660"/>
          </a:xfrm>
          <a:prstGeom prst="rect">
            <a:avLst/>
          </a:prstGeom>
          <a:noFill/>
        </p:spPr>
        <p:txBody>
          <a:bodyPr wrap="square">
            <a:spAutoFit/>
          </a:bodyPr>
          <a:lstStyle/>
          <a:p>
            <a:pPr algn="ctr"/>
            <a:r>
              <a:rPr lang="en-US" sz="4800" dirty="0">
                <a:latin typeface="Avenir Next LT Pro" panose="020B0504020202020204" pitchFamily="34" charset="0"/>
              </a:rPr>
              <a:t>What places feel the </a:t>
            </a:r>
            <a:r>
              <a:rPr lang="en-US" sz="4800" b="1" dirty="0">
                <a:latin typeface="Avenir Next LT Pro" panose="020B0504020202020204" pitchFamily="34" charset="0"/>
              </a:rPr>
              <a:t>coolest</a:t>
            </a:r>
            <a:r>
              <a:rPr lang="en-US" sz="4800" dirty="0">
                <a:latin typeface="Avenir Next LT Pro" panose="020B0504020202020204" pitchFamily="34" charset="0"/>
              </a:rPr>
              <a:t>? Why?</a:t>
            </a:r>
          </a:p>
        </p:txBody>
      </p:sp>
      <p:sp>
        <p:nvSpPr>
          <p:cNvPr id="6" name="Rectangle: Rounded Corners 5">
            <a:extLst>
              <a:ext uri="{FF2B5EF4-FFF2-40B4-BE49-F238E27FC236}">
                <a16:creationId xmlns:a16="http://schemas.microsoft.com/office/drawing/2014/main" id="{50F4CB4D-912D-5ED4-E627-80131FE195CF}"/>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F75C799-6740-5DF2-254A-3872978F2F58}"/>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7" name="Picture 6" descr="Child hiding in bushes">
            <a:extLst>
              <a:ext uri="{FF2B5EF4-FFF2-40B4-BE49-F238E27FC236}">
                <a16:creationId xmlns:a16="http://schemas.microsoft.com/office/drawing/2014/main" id="{275AF0FE-E31C-D4E5-5551-8C271FCF21CA}"/>
              </a:ext>
            </a:extLst>
          </p:cNvPr>
          <p:cNvPicPr>
            <a:picLocks noChangeAspect="1"/>
          </p:cNvPicPr>
          <p:nvPr/>
        </p:nvPicPr>
        <p:blipFill>
          <a:blip r:embed="rId3">
            <a:extLst>
              <a:ext uri="{28A0092B-C50C-407E-A947-70E740481C1C}">
                <a14:useLocalDpi xmlns:a14="http://schemas.microsoft.com/office/drawing/2010/main" val="0"/>
              </a:ext>
            </a:extLst>
          </a:blip>
          <a:srcRect l="20203" r="25236"/>
          <a:stretch/>
        </p:blipFill>
        <p:spPr>
          <a:xfrm>
            <a:off x="7101116" y="0"/>
            <a:ext cx="5102574" cy="6231928"/>
          </a:xfrm>
          <a:prstGeom prst="rect">
            <a:avLst/>
          </a:prstGeom>
          <a:effectLst>
            <a:softEdge rad="635000"/>
          </a:effectLst>
        </p:spPr>
      </p:pic>
    </p:spTree>
    <p:extLst>
      <p:ext uri="{BB962C8B-B14F-4D97-AF65-F5344CB8AC3E}">
        <p14:creationId xmlns:p14="http://schemas.microsoft.com/office/powerpoint/2010/main" val="420301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B50C-BCF6-72CD-F7A0-76661D7F61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B648B0-28A1-62BD-553F-DBCAFC7FFAF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CECAA37-C8CF-30F0-DC99-B5447325008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08AE0972-F28E-360E-6868-5A82DC7E1C10}"/>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02C318E6-E238-160A-67AD-3EE22E42ED3D}"/>
              </a:ext>
            </a:extLst>
          </p:cNvPr>
          <p:cNvSpPr txBox="1"/>
          <p:nvPr/>
        </p:nvSpPr>
        <p:spPr>
          <a:xfrm>
            <a:off x="1092751" y="2214856"/>
            <a:ext cx="10006497" cy="1569660"/>
          </a:xfrm>
          <a:prstGeom prst="rect">
            <a:avLst/>
          </a:prstGeom>
          <a:noFill/>
        </p:spPr>
        <p:txBody>
          <a:bodyPr wrap="square" lIns="91440" tIns="45720" rIns="91440" bIns="45720" anchor="t">
            <a:spAutoFit/>
          </a:bodyPr>
          <a:lstStyle/>
          <a:p>
            <a:pPr algn="ctr"/>
            <a:r>
              <a:rPr lang="en-US" sz="4800" dirty="0">
                <a:latin typeface="Avenir Next LT Pro"/>
              </a:rPr>
              <a:t>What makes one place warmer than the other?</a:t>
            </a:r>
          </a:p>
        </p:txBody>
      </p:sp>
      <p:sp>
        <p:nvSpPr>
          <p:cNvPr id="6" name="Rectangle: Rounded Corners 5">
            <a:extLst>
              <a:ext uri="{FF2B5EF4-FFF2-40B4-BE49-F238E27FC236}">
                <a16:creationId xmlns:a16="http://schemas.microsoft.com/office/drawing/2014/main" id="{D9A9F7B8-0F1B-49C1-1EB4-BDCCCA532A2B}"/>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B752AA-EF45-25AC-7989-BC92D3F15130}"/>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spTree>
    <p:extLst>
      <p:ext uri="{BB962C8B-B14F-4D97-AF65-F5344CB8AC3E}">
        <p14:creationId xmlns:p14="http://schemas.microsoft.com/office/powerpoint/2010/main" val="22569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717F-7996-A83F-A40D-A3549E7C66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5F5298-145C-630C-8604-8416161E84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5DD20A6-EAF2-C6BC-208A-37784513587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95CC71FC-A1BC-3790-DA0A-314BAE6A8E7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4C843495-6DAB-5138-CCDE-D77C9D119D39}"/>
              </a:ext>
            </a:extLst>
          </p:cNvPr>
          <p:cNvSpPr txBox="1"/>
          <p:nvPr/>
        </p:nvSpPr>
        <p:spPr>
          <a:xfrm>
            <a:off x="456871" y="1880006"/>
            <a:ext cx="8326208" cy="2308324"/>
          </a:xfrm>
          <a:prstGeom prst="rect">
            <a:avLst/>
          </a:prstGeom>
          <a:noFill/>
        </p:spPr>
        <p:txBody>
          <a:bodyPr wrap="square">
            <a:spAutoFit/>
          </a:bodyPr>
          <a:lstStyle/>
          <a:p>
            <a:pPr algn="ctr"/>
            <a:r>
              <a:rPr lang="en-US" sz="4800" dirty="0">
                <a:latin typeface="Avenir Next LT Pro" panose="020B0504020202020204" pitchFamily="34" charset="0"/>
              </a:rPr>
              <a:t>Going back to yesterday, what are the sources of heat in areas that are the hottest?</a:t>
            </a:r>
          </a:p>
        </p:txBody>
      </p:sp>
      <p:sp>
        <p:nvSpPr>
          <p:cNvPr id="6" name="Rectangle: Rounded Corners 5">
            <a:extLst>
              <a:ext uri="{FF2B5EF4-FFF2-40B4-BE49-F238E27FC236}">
                <a16:creationId xmlns:a16="http://schemas.microsoft.com/office/drawing/2014/main" id="{121DB2A7-9AC1-A6F3-80F9-8664EDBCD3ED}"/>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853ED3-2438-D626-6373-A69A7E769722}"/>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7" name="Graphic 6" descr="Dim (Medium Sun) with solid fill">
            <a:extLst>
              <a:ext uri="{FF2B5EF4-FFF2-40B4-BE49-F238E27FC236}">
                <a16:creationId xmlns:a16="http://schemas.microsoft.com/office/drawing/2014/main" id="{4E44DC48-00BC-D65F-3CFF-BAC5AC262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0103" y="1601655"/>
            <a:ext cx="2865026" cy="2865026"/>
          </a:xfrm>
          <a:prstGeom prst="rect">
            <a:avLst/>
          </a:prstGeom>
        </p:spPr>
      </p:pic>
    </p:spTree>
    <p:extLst>
      <p:ext uri="{BB962C8B-B14F-4D97-AF65-F5344CB8AC3E}">
        <p14:creationId xmlns:p14="http://schemas.microsoft.com/office/powerpoint/2010/main" val="1250170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A218A-1AB9-3D0D-BD42-3F9FAB51A8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FDB9B2-9BCB-B547-EA98-2C9CB1067F9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182C354-F65D-56EB-6F7E-0A519594F429}"/>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3C00D17F-4D78-357E-60EF-5CD845B58D9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670D4DFC-E1A1-FE44-6882-4B5E75732B73}"/>
              </a:ext>
            </a:extLst>
          </p:cNvPr>
          <p:cNvSpPr txBox="1"/>
          <p:nvPr/>
        </p:nvSpPr>
        <p:spPr>
          <a:xfrm>
            <a:off x="3469551" y="1258945"/>
            <a:ext cx="8326208" cy="3785652"/>
          </a:xfrm>
          <a:prstGeom prst="rect">
            <a:avLst/>
          </a:prstGeom>
          <a:noFill/>
        </p:spPr>
        <p:txBody>
          <a:bodyPr wrap="square">
            <a:spAutoFit/>
          </a:bodyPr>
          <a:lstStyle/>
          <a:p>
            <a:pPr algn="ctr"/>
            <a:r>
              <a:rPr lang="en-US" sz="4800" b="1" dirty="0">
                <a:latin typeface="Avenir Next LT Pro" panose="020B0504020202020204" pitchFamily="34" charset="0"/>
              </a:rPr>
              <a:t>Write</a:t>
            </a:r>
            <a:r>
              <a:rPr lang="en-US" sz="4800" dirty="0">
                <a:latin typeface="Avenir Next LT Pro" panose="020B0504020202020204" pitchFamily="34" charset="0"/>
              </a:rPr>
              <a:t> the temperature on a sticky note and place it on the schoolyard map where you found it to be the warmest.</a:t>
            </a:r>
          </a:p>
        </p:txBody>
      </p:sp>
      <p:sp>
        <p:nvSpPr>
          <p:cNvPr id="6" name="Rectangle: Rounded Corners 5">
            <a:extLst>
              <a:ext uri="{FF2B5EF4-FFF2-40B4-BE49-F238E27FC236}">
                <a16:creationId xmlns:a16="http://schemas.microsoft.com/office/drawing/2014/main" id="{9DA7D89D-EE93-B3EA-88C6-3851BA402290}"/>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49DE89-8430-619D-3D08-1F8C5BA881E4}"/>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sp>
        <p:nvSpPr>
          <p:cNvPr id="3" name="Rectangle 2">
            <a:extLst>
              <a:ext uri="{FF2B5EF4-FFF2-40B4-BE49-F238E27FC236}">
                <a16:creationId xmlns:a16="http://schemas.microsoft.com/office/drawing/2014/main" id="{4C5D687F-0946-9F63-5CF7-2FE2F9404DA2}"/>
              </a:ext>
            </a:extLst>
          </p:cNvPr>
          <p:cNvSpPr/>
          <p:nvPr/>
        </p:nvSpPr>
        <p:spPr>
          <a:xfrm>
            <a:off x="456871" y="1754413"/>
            <a:ext cx="2827242" cy="279471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EE062E-84FA-7AB6-F38C-340529982EFA}"/>
              </a:ext>
            </a:extLst>
          </p:cNvPr>
          <p:cNvSpPr txBox="1"/>
          <p:nvPr/>
        </p:nvSpPr>
        <p:spPr>
          <a:xfrm>
            <a:off x="891697" y="2550017"/>
            <a:ext cx="1957589" cy="1200329"/>
          </a:xfrm>
          <a:prstGeom prst="rect">
            <a:avLst/>
          </a:prstGeom>
          <a:noFill/>
        </p:spPr>
        <p:txBody>
          <a:bodyPr wrap="square" rtlCol="0">
            <a:spAutoFit/>
          </a:bodyPr>
          <a:lstStyle/>
          <a:p>
            <a:pPr algn="ctr"/>
            <a:r>
              <a:rPr lang="en-US" sz="7200" dirty="0">
                <a:latin typeface="Bradley Hand ITC" panose="03070402050302030203" pitchFamily="66" charset="0"/>
              </a:rPr>
              <a:t>86</a:t>
            </a:r>
          </a:p>
        </p:txBody>
      </p:sp>
    </p:spTree>
    <p:extLst>
      <p:ext uri="{BB962C8B-B14F-4D97-AF65-F5344CB8AC3E}">
        <p14:creationId xmlns:p14="http://schemas.microsoft.com/office/powerpoint/2010/main" val="69941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049EA-DCD4-DC4E-49FB-BD77725FDAA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D2CBCC-2D8E-BB7E-E849-7CCFC6161EB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BFB353-ECDE-BA25-4F5E-9B232897FD8C}"/>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7251160E-5CCF-6F6F-CA8E-8624D3E8567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1 Review</a:t>
            </a:r>
          </a:p>
        </p:txBody>
      </p:sp>
      <p:sp>
        <p:nvSpPr>
          <p:cNvPr id="12" name="TextBox 11">
            <a:extLst>
              <a:ext uri="{FF2B5EF4-FFF2-40B4-BE49-F238E27FC236}">
                <a16:creationId xmlns:a16="http://schemas.microsoft.com/office/drawing/2014/main" id="{43B51CF5-7185-7ECC-54F8-ADEF527F1A34}"/>
              </a:ext>
            </a:extLst>
          </p:cNvPr>
          <p:cNvSpPr txBox="1"/>
          <p:nvPr/>
        </p:nvSpPr>
        <p:spPr>
          <a:xfrm>
            <a:off x="3026535" y="1305520"/>
            <a:ext cx="8439181" cy="3785652"/>
          </a:xfrm>
          <a:prstGeom prst="rect">
            <a:avLst/>
          </a:prstGeom>
          <a:noFill/>
        </p:spPr>
        <p:txBody>
          <a:bodyPr wrap="square">
            <a:spAutoFit/>
          </a:bodyPr>
          <a:lstStyle/>
          <a:p>
            <a:pPr algn="ctr"/>
            <a:r>
              <a:rPr lang="en-US" sz="4800" b="1" dirty="0">
                <a:latin typeface="Avenir Next LT Pro" panose="020B0504020202020204" pitchFamily="34" charset="0"/>
              </a:rPr>
              <a:t>Explain</a:t>
            </a:r>
            <a:r>
              <a:rPr lang="en-US" sz="4800" dirty="0">
                <a:latin typeface="Avenir Next LT Pro" panose="020B0504020202020204" pitchFamily="34" charset="0"/>
              </a:rPr>
              <a:t> to the class why this is the warmest place in the schoolyard and identify the heat source that makes it the warmest.</a:t>
            </a:r>
          </a:p>
        </p:txBody>
      </p:sp>
      <p:sp>
        <p:nvSpPr>
          <p:cNvPr id="6" name="Rectangle: Rounded Corners 5">
            <a:extLst>
              <a:ext uri="{FF2B5EF4-FFF2-40B4-BE49-F238E27FC236}">
                <a16:creationId xmlns:a16="http://schemas.microsoft.com/office/drawing/2014/main" id="{2F6CD63F-C224-04A6-0847-BAE61AEF48EA}"/>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5A5CA7-A8FB-9E1D-A60A-DE2978B7F2A2}"/>
              </a:ext>
            </a:extLst>
          </p:cNvPr>
          <p:cNvSpPr txBox="1"/>
          <p:nvPr/>
        </p:nvSpPr>
        <p:spPr>
          <a:xfrm>
            <a:off x="187485" y="6366393"/>
            <a:ext cx="269386" cy="400110"/>
          </a:xfrm>
          <a:prstGeom prst="rect">
            <a:avLst/>
          </a:prstGeom>
          <a:noFill/>
        </p:spPr>
        <p:txBody>
          <a:bodyPr wrap="square">
            <a:spAutoFit/>
          </a:bodyPr>
          <a:lstStyle/>
          <a:p>
            <a:r>
              <a:rPr lang="en-US" sz="2000" dirty="0">
                <a:latin typeface="Bitter SemiBold" pitchFamily="2" charset="0"/>
              </a:rPr>
              <a:t>1</a:t>
            </a:r>
            <a:endParaRPr lang="en-US" sz="2000" dirty="0"/>
          </a:p>
        </p:txBody>
      </p:sp>
      <p:pic>
        <p:nvPicPr>
          <p:cNvPr id="3" name="Picture 2" descr="Text&#10;&#10;AI-generated content may be incorrect.">
            <a:extLst>
              <a:ext uri="{FF2B5EF4-FFF2-40B4-BE49-F238E27FC236}">
                <a16:creationId xmlns:a16="http://schemas.microsoft.com/office/drawing/2014/main" id="{4C59D6D9-E6B8-9913-AEF6-FBFEE7121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79" y="3198346"/>
            <a:ext cx="2233349" cy="2890216"/>
          </a:xfrm>
          <a:prstGeom prst="rect">
            <a:avLst/>
          </a:prstGeom>
          <a:ln>
            <a:solidFill>
              <a:schemeClr val="tx1"/>
            </a:solidFill>
          </a:ln>
        </p:spPr>
      </p:pic>
      <p:pic>
        <p:nvPicPr>
          <p:cNvPr id="7" name="Picture 6">
            <a:extLst>
              <a:ext uri="{FF2B5EF4-FFF2-40B4-BE49-F238E27FC236}">
                <a16:creationId xmlns:a16="http://schemas.microsoft.com/office/drawing/2014/main" id="{70087AC5-265F-5E8B-7328-31A1F2F5E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64" y="164763"/>
            <a:ext cx="2233777" cy="2890216"/>
          </a:xfrm>
          <a:prstGeom prst="rect">
            <a:avLst/>
          </a:prstGeom>
          <a:ln>
            <a:solidFill>
              <a:schemeClr val="tx1"/>
            </a:solidFill>
          </a:ln>
        </p:spPr>
      </p:pic>
    </p:spTree>
    <p:extLst>
      <p:ext uri="{BB962C8B-B14F-4D97-AF65-F5344CB8AC3E}">
        <p14:creationId xmlns:p14="http://schemas.microsoft.com/office/powerpoint/2010/main" val="333937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TotalTime>
  <Words>725</Words>
  <Application>Microsoft Office PowerPoint</Application>
  <PresentationFormat>Widescreen</PresentationFormat>
  <Paragraphs>79</Paragraphs>
  <Slides>11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Aptos Display</vt:lpstr>
      <vt:lpstr>Aptos Light</vt:lpstr>
      <vt:lpstr>Arial</vt:lpstr>
      <vt:lpstr>Avenir Next LT Pro</vt:lpstr>
      <vt:lpstr>Bitter</vt:lpstr>
      <vt:lpstr>Bitter SemiBold</vt:lpstr>
      <vt:lpstr>Bradley Hand ITC</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34</cp:revision>
  <dcterms:created xsi:type="dcterms:W3CDTF">2025-07-01T15:45:06Z</dcterms:created>
  <dcterms:modified xsi:type="dcterms:W3CDTF">2025-08-12T14:55:35Z</dcterms:modified>
</cp:coreProperties>
</file>