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2"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ECD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C4D79-35F1-46DD-8385-09943B0BA43F}" v="1" dt="2025-08-29T19:00:35.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1ED92-AF8C-471D-840D-EA69759D2082}"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AB715-5EE7-49B1-9AD5-6F09F921C6BD}" type="slidenum">
              <a:rPr lang="en-US" smtClean="0"/>
              <a:t>‹#›</a:t>
            </a:fld>
            <a:endParaRPr lang="en-US"/>
          </a:p>
        </p:txBody>
      </p:sp>
    </p:spTree>
    <p:extLst>
      <p:ext uri="{BB962C8B-B14F-4D97-AF65-F5344CB8AC3E}">
        <p14:creationId xmlns:p14="http://schemas.microsoft.com/office/powerpoint/2010/main" val="177479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mdc.mo.gov/sites/default/files/2025-05/1F%20Engineering%20Design%20Process%20Organizer%20Handou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mdc.mo.gov/sites/default/files/2025-04/1F%20Certificate%20of%20Engineering%20Achievemen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C240-3869-A69A-B967-27CBA1E9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D2B2-1880-81CB-D0E5-A3F8492F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97AAA-C1BA-57C7-D0D3-07B50E996447}"/>
              </a:ext>
            </a:extLst>
          </p:cNvPr>
          <p:cNvSpPr>
            <a:spLocks noGrp="1"/>
          </p:cNvSpPr>
          <p:nvPr>
            <p:ph type="body" idx="1"/>
          </p:nvPr>
        </p:nvSpPr>
        <p:spPr/>
        <p:txBody>
          <a:bodyPr/>
          <a:lstStyle/>
          <a:p>
            <a:r>
              <a:rPr lang="en-US" i="0" dirty="0"/>
              <a:t>Plant in </a:t>
            </a:r>
            <a:r>
              <a:rPr lang="en-US" dirty="0"/>
              <a:t>Picture</a:t>
            </a:r>
            <a:r>
              <a:rPr lang="en-US" i="0" dirty="0"/>
              <a:t>: Winged </a:t>
            </a:r>
            <a:r>
              <a:rPr lang="en-US" dirty="0"/>
              <a:t>Red</a:t>
            </a:r>
            <a:r>
              <a:rPr lang="en-US" i="0" dirty="0"/>
              <a:t> </a:t>
            </a:r>
            <a:r>
              <a:rPr lang="en-US" dirty="0"/>
              <a:t>Maple</a:t>
            </a:r>
            <a:r>
              <a:rPr lang="en-US" i="0" dirty="0"/>
              <a:t> </a:t>
            </a:r>
            <a:r>
              <a:rPr lang="en-US" dirty="0"/>
              <a:t>Tree seeds</a:t>
            </a:r>
            <a:endParaRPr lang="en-US" i="0" dirty="0"/>
          </a:p>
        </p:txBody>
      </p:sp>
      <p:sp>
        <p:nvSpPr>
          <p:cNvPr id="4" name="Slide Number Placeholder 3">
            <a:extLst>
              <a:ext uri="{FF2B5EF4-FFF2-40B4-BE49-F238E27FC236}">
                <a16:creationId xmlns:a16="http://schemas.microsoft.com/office/drawing/2014/main" id="{D2A1844E-1937-AC91-7463-014FA0174B97}"/>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5569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950A3-102B-DBA9-3BCC-7A88F34C8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C9DB6-890F-4E96-3C76-2B0AD99F3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B05D-6F52-E349-4196-03A3FE27490E}"/>
              </a:ext>
            </a:extLst>
          </p:cNvPr>
          <p:cNvSpPr>
            <a:spLocks noGrp="1"/>
          </p:cNvSpPr>
          <p:nvPr>
            <p:ph type="body" idx="1"/>
          </p:nvPr>
        </p:nvSpPr>
        <p:spPr/>
        <p:txBody>
          <a:bodyPr/>
          <a:lstStyle/>
          <a:p>
            <a:r>
              <a:rPr lang="en-US" i="0" dirty="0"/>
              <a:t>(For seeds to grow, they need the right conditions. Each species needs a certain amount of sunlight, air, water, and nutrients from the soil.)</a:t>
            </a:r>
          </a:p>
          <a:p>
            <a:endParaRPr lang="en-US" i="0" dirty="0"/>
          </a:p>
          <a:p>
            <a:r>
              <a:rPr lang="en-US" dirty="0"/>
              <a:t>Plant in Illustration: Oak tree growing from acorn</a:t>
            </a:r>
          </a:p>
          <a:p>
            <a:endParaRPr lang="en-US"/>
          </a:p>
        </p:txBody>
      </p:sp>
      <p:sp>
        <p:nvSpPr>
          <p:cNvPr id="4" name="Slide Number Placeholder 3">
            <a:extLst>
              <a:ext uri="{FF2B5EF4-FFF2-40B4-BE49-F238E27FC236}">
                <a16:creationId xmlns:a16="http://schemas.microsoft.com/office/drawing/2014/main" id="{CF00A263-BA2A-40AC-FCDE-040257D84C66}"/>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15830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BDEE8-E86D-E9D4-B35A-1F73D8CD8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B5FBD-219D-EF4E-C962-C75DCE0B9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C5217-A6EC-A917-A70A-E57D8622533C}"/>
              </a:ext>
            </a:extLst>
          </p:cNvPr>
          <p:cNvSpPr>
            <a:spLocks noGrp="1"/>
          </p:cNvSpPr>
          <p:nvPr>
            <p:ph type="body" idx="1"/>
          </p:nvPr>
        </p:nvSpPr>
        <p:spPr/>
        <p:txBody>
          <a:bodyPr/>
          <a:lstStyle/>
          <a:p>
            <a:r>
              <a:rPr lang="en-US" i="1"/>
              <a:t>If a seed just drops from the parent, it might compete with the parent for its needs. </a:t>
            </a:r>
            <a:r>
              <a:rPr lang="en-US" b="1" i="0"/>
              <a:t>If it is competing with a larger plant, who is going to win?</a:t>
            </a:r>
            <a:r>
              <a:rPr lang="en-US" i="0"/>
              <a:t> (The parent.)</a:t>
            </a:r>
          </a:p>
        </p:txBody>
      </p:sp>
      <p:sp>
        <p:nvSpPr>
          <p:cNvPr id="4" name="Slide Number Placeholder 3">
            <a:extLst>
              <a:ext uri="{FF2B5EF4-FFF2-40B4-BE49-F238E27FC236}">
                <a16:creationId xmlns:a16="http://schemas.microsoft.com/office/drawing/2014/main" id="{1733C9BE-95FC-9D05-0222-AF4DF753B86A}"/>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23047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F94A-8400-3BD4-A5FA-718E8F59E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D1679-3F02-BA5B-EDBC-50FEA845B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F5619-4E42-00A6-52CA-BAAD30FFDB6D}"/>
              </a:ext>
            </a:extLst>
          </p:cNvPr>
          <p:cNvSpPr>
            <a:spLocks noGrp="1"/>
          </p:cNvSpPr>
          <p:nvPr>
            <p:ph type="body" idx="1"/>
          </p:nvPr>
        </p:nvSpPr>
        <p:spPr/>
        <p:txBody>
          <a:bodyPr/>
          <a:lstStyle/>
          <a:p>
            <a:r>
              <a:rPr lang="en-US" i="0"/>
              <a:t>Flowering plants have developed different dispersal methods. These methods allow plants to spread out and avoid overcrowding. Discuss the </a:t>
            </a:r>
            <a:r>
              <a:rPr lang="en-US" b="1" i="0"/>
              <a:t>Talk About It </a:t>
            </a:r>
            <a:r>
              <a:rPr lang="en-US" i="0"/>
              <a:t>on Page 32. </a:t>
            </a:r>
          </a:p>
        </p:txBody>
      </p:sp>
      <p:sp>
        <p:nvSpPr>
          <p:cNvPr id="4" name="Slide Number Placeholder 3">
            <a:extLst>
              <a:ext uri="{FF2B5EF4-FFF2-40B4-BE49-F238E27FC236}">
                <a16:creationId xmlns:a16="http://schemas.microsoft.com/office/drawing/2014/main" id="{3BD82D06-27B8-444A-1C04-66D741D8DCA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33218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44EB2-653F-A8D4-8EB5-317DC6B55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4E451-D2AF-F590-975E-896F86550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78AF4-C298-D201-0ECC-55DCE09E4D2C}"/>
              </a:ext>
            </a:extLst>
          </p:cNvPr>
          <p:cNvSpPr>
            <a:spLocks noGrp="1"/>
          </p:cNvSpPr>
          <p:nvPr>
            <p:ph type="body" idx="1"/>
          </p:nvPr>
        </p:nvSpPr>
        <p:spPr/>
        <p:txBody>
          <a:bodyPr/>
          <a:lstStyle/>
          <a:p>
            <a:r>
              <a:rPr lang="en-US" b="1" i="0"/>
              <a:t>Seed Dispersal Engineering Activity:</a:t>
            </a:r>
          </a:p>
          <a:p>
            <a:endParaRPr lang="en-US" i="0"/>
          </a:p>
          <a:p>
            <a:pPr marL="171450" indent="-171450">
              <a:buFont typeface="Arial" panose="020B0604020202020204" pitchFamily="34" charset="0"/>
              <a:buChar char="•"/>
            </a:pPr>
            <a:r>
              <a:rPr lang="en-US" i="0"/>
              <a:t>Divide students into at least four small groups. There are four problems to solve below, but problems can be repeated by additional groups. Problems can also be duplicated by more student groups. </a:t>
            </a:r>
          </a:p>
          <a:p>
            <a:pPr marL="171450" indent="-171450">
              <a:buFont typeface="Arial" panose="020B0604020202020204" pitchFamily="34" charset="0"/>
              <a:buChar char="•"/>
            </a:pPr>
            <a:endParaRPr lang="en-US" i="0"/>
          </a:p>
          <a:p>
            <a:pPr marL="171450" indent="-171450">
              <a:buFont typeface="Arial" panose="020B0604020202020204" pitchFamily="34" charset="0"/>
              <a:buChar char="•"/>
            </a:pPr>
            <a:r>
              <a:rPr lang="en-US" i="0"/>
              <a:t>Explain to students they are going to now become </a:t>
            </a:r>
            <a:r>
              <a:rPr lang="en-US" i="1"/>
              <a:t>Seed Engineers</a:t>
            </a:r>
            <a:r>
              <a:rPr lang="en-US" i="0"/>
              <a:t>. Discuss the role of an </a:t>
            </a:r>
            <a:r>
              <a:rPr lang="en-US" b="1" i="0"/>
              <a:t>engineer</a:t>
            </a:r>
            <a:r>
              <a:rPr lang="en-US" i="0"/>
              <a:t> as a designer and builder.</a:t>
            </a:r>
          </a:p>
        </p:txBody>
      </p:sp>
      <p:sp>
        <p:nvSpPr>
          <p:cNvPr id="4" name="Slide Number Placeholder 3">
            <a:extLst>
              <a:ext uri="{FF2B5EF4-FFF2-40B4-BE49-F238E27FC236}">
                <a16:creationId xmlns:a16="http://schemas.microsoft.com/office/drawing/2014/main" id="{55840692-1D5E-3F05-7700-E2DD72043D71}"/>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4261449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B76A-FD67-2E59-77FD-E99383A45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CD4DE-9281-0029-5259-B28EE64EF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DDBB1-3064-ED1D-B855-CBF69A1B89E4}"/>
              </a:ext>
            </a:extLst>
          </p:cNvPr>
          <p:cNvSpPr>
            <a:spLocks noGrp="1"/>
          </p:cNvSpPr>
          <p:nvPr>
            <p:ph type="body" idx="1"/>
          </p:nvPr>
        </p:nvSpPr>
        <p:spPr/>
        <p:txBody>
          <a:bodyPr/>
          <a:lstStyle/>
          <a:p>
            <a:pPr marL="171450" indent="-171450">
              <a:buFont typeface="Arial" panose="020B0604020202020204" pitchFamily="34" charset="0"/>
              <a:buChar char="•"/>
            </a:pPr>
            <a:r>
              <a:rPr lang="en-US" i="0"/>
              <a:t>Give each group a bean or a bead. Explain that this is their seed, and they will need to design a method of seed dispersal. </a:t>
            </a:r>
          </a:p>
          <a:p>
            <a:pPr marL="171450" indent="-171450">
              <a:buFont typeface="Arial" panose="020B0604020202020204" pitchFamily="34" charset="0"/>
              <a:buChar char="•"/>
            </a:pPr>
            <a:endParaRPr lang="en-US" i="0"/>
          </a:p>
          <a:p>
            <a:pPr marL="171450" indent="-171450">
              <a:buFont typeface="Arial" panose="020B0604020202020204" pitchFamily="34" charset="0"/>
              <a:buChar char="•"/>
            </a:pPr>
            <a:r>
              <a:rPr lang="en-US" i="0"/>
              <a:t>Each group will design a method to meet the assigned problem given from the following list. Specify that their design needs to have a primary seed dispersal method, (or main way of dispersing seeds), but their design can have more than one dispersal method to increase the seed’s survival. Assign or allow students to choose the goal to achieve for their experiment. </a:t>
            </a:r>
          </a:p>
          <a:p>
            <a:pPr marL="628650" lvl="1" indent="-171450">
              <a:buFont typeface="Arial" panose="020B0604020202020204" pitchFamily="34" charset="0"/>
              <a:buChar char="•"/>
            </a:pPr>
            <a:r>
              <a:rPr lang="en-US" i="0"/>
              <a:t>Problem 1 – seed needs to float in water for at least 3 minutes.</a:t>
            </a:r>
          </a:p>
          <a:p>
            <a:pPr marL="628650" lvl="1" indent="-171450">
              <a:buFont typeface="Arial" panose="020B0604020202020204" pitchFamily="34" charset="0"/>
              <a:buChar char="•"/>
            </a:pPr>
            <a:r>
              <a:rPr lang="en-US" i="0"/>
              <a:t>Problem 2 – seed needs to float in the air for at least 5 seconds.</a:t>
            </a:r>
          </a:p>
          <a:p>
            <a:pPr marL="628650" lvl="1" indent="-171450">
              <a:buFont typeface="Arial" panose="020B0604020202020204" pitchFamily="34" charset="0"/>
              <a:buChar char="•"/>
            </a:pPr>
            <a:r>
              <a:rPr lang="en-US" i="0"/>
              <a:t>Problem 3 – seed need to stick to a sock and be carried at least 10 seconds.</a:t>
            </a:r>
          </a:p>
          <a:p>
            <a:pPr marL="628650" lvl="1" indent="-171450">
              <a:buFont typeface="Arial" panose="020B0604020202020204" pitchFamily="34" charset="0"/>
              <a:buChar char="•"/>
            </a:pPr>
            <a:r>
              <a:rPr lang="en-US" i="0"/>
              <a:t>Problem 4 – seed needs to be thrown at least 15 feet.</a:t>
            </a:r>
          </a:p>
        </p:txBody>
      </p:sp>
      <p:sp>
        <p:nvSpPr>
          <p:cNvPr id="4" name="Slide Number Placeholder 3">
            <a:extLst>
              <a:ext uri="{FF2B5EF4-FFF2-40B4-BE49-F238E27FC236}">
                <a16:creationId xmlns:a16="http://schemas.microsoft.com/office/drawing/2014/main" id="{601294AD-E9DA-C83B-12F3-6126514387DA}"/>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06087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0A0F3-88C0-5F4E-77F3-AA6F69410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16289-6BAB-C222-C152-A3569584F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E3C16-7D22-569B-BDAA-CA34350B8DCE}"/>
              </a:ext>
            </a:extLst>
          </p:cNvPr>
          <p:cNvSpPr>
            <a:spLocks noGrp="1"/>
          </p:cNvSpPr>
          <p:nvPr>
            <p:ph type="body" idx="1"/>
          </p:nvPr>
        </p:nvSpPr>
        <p:spPr/>
        <p:txBody>
          <a:bodyPr/>
          <a:lstStyle/>
          <a:p>
            <a:pPr marL="0" indent="0">
              <a:buFont typeface="Arial" panose="020B0604020202020204" pitchFamily="34" charset="0"/>
              <a:buNone/>
            </a:pPr>
            <a:r>
              <a:rPr lang="en-US" i="0"/>
              <a:t>Have students turn to </a:t>
            </a:r>
            <a:r>
              <a:rPr lang="en-US" b="1" i="0"/>
              <a:t>Science Notebook 1F Seed Engineering: It’s a Process! </a:t>
            </a:r>
            <a:r>
              <a:rPr lang="en-US" i="0"/>
              <a:t>on Page 33. Have them circle the group problem that they will need to solve from the list on that page.</a:t>
            </a:r>
          </a:p>
        </p:txBody>
      </p:sp>
      <p:sp>
        <p:nvSpPr>
          <p:cNvPr id="4" name="Slide Number Placeholder 3">
            <a:extLst>
              <a:ext uri="{FF2B5EF4-FFF2-40B4-BE49-F238E27FC236}">
                <a16:creationId xmlns:a16="http://schemas.microsoft.com/office/drawing/2014/main" id="{DEDA0B57-B4CA-A190-9111-82AEAC495763}"/>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59768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7F14-57A1-7C2F-DB79-4CB8CEFF0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96739-FC3E-5EDE-BC41-550233CAE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B80EA-AB1B-2240-14DE-851DABADA815}"/>
              </a:ext>
            </a:extLst>
          </p:cNvPr>
          <p:cNvSpPr>
            <a:spLocks noGrp="1"/>
          </p:cNvSpPr>
          <p:nvPr>
            <p:ph type="body" idx="1"/>
          </p:nvPr>
        </p:nvSpPr>
        <p:spPr/>
        <p:txBody>
          <a:bodyPr/>
          <a:lstStyle/>
          <a:p>
            <a:pPr>
              <a:buFont typeface="Arial" panose="020B0604020202020204" pitchFamily="34" charset="0"/>
            </a:pPr>
            <a:r>
              <a:rPr lang="en-US" i="0" dirty="0"/>
              <a:t>Since this will be their first time building and creating a model to solve a given problem, review the </a:t>
            </a:r>
            <a:r>
              <a:rPr lang="en-US" i="1" dirty="0"/>
              <a:t>Engineering Design Process </a:t>
            </a:r>
            <a:r>
              <a:rPr lang="en-US" i="0" dirty="0"/>
              <a:t>with them, starting with the first step of </a:t>
            </a:r>
            <a:r>
              <a:rPr lang="en-US" i="1" dirty="0"/>
              <a:t>Ask</a:t>
            </a:r>
            <a:r>
              <a:rPr lang="en-US" i="0"/>
              <a:t>. Refer to the graphic on Page 60</a:t>
            </a:r>
            <a:r>
              <a:rPr lang="en-US"/>
              <a:t> of the Teacher Guide</a:t>
            </a:r>
            <a:r>
              <a:rPr lang="en-US" i="0"/>
              <a:t>, which is also on Page 34 of the student guide</a:t>
            </a:r>
            <a:r>
              <a:rPr lang="en-US"/>
              <a:t> and on the Teacher Portal </a:t>
            </a:r>
            <a:r>
              <a:rPr lang="en-US" dirty="0">
                <a:hlinkClick r:id="rId3"/>
              </a:rPr>
              <a:t>1F Engineering Design Process Organizer Handout.pdf</a:t>
            </a:r>
            <a:endParaRPr lang="en-US"/>
          </a:p>
          <a:p>
            <a:pPr marL="0" indent="0">
              <a:buFont typeface="Arial" panose="020B0604020202020204" pitchFamily="34" charset="0"/>
              <a:buNone/>
            </a:pPr>
            <a:endParaRPr lang="en-US" i="0"/>
          </a:p>
          <a:p>
            <a:pPr marL="0" indent="0">
              <a:buFont typeface="Arial" panose="020B0604020202020204" pitchFamily="34" charset="0"/>
              <a:buNone/>
            </a:pPr>
            <a:r>
              <a:rPr lang="en-US" i="0"/>
              <a:t>Have them go to the following page and look at the </a:t>
            </a:r>
            <a:r>
              <a:rPr lang="en-US" i="1"/>
              <a:t>Engineering Design Process</a:t>
            </a:r>
            <a:r>
              <a:rPr lang="en-US" i="0"/>
              <a:t> together.</a:t>
            </a:r>
          </a:p>
          <a:p>
            <a:pPr marL="0" indent="0">
              <a:buFont typeface="Arial" panose="020B0604020202020204" pitchFamily="34" charset="0"/>
              <a:buNone/>
            </a:pPr>
            <a:endParaRPr lang="en-US" i="0"/>
          </a:p>
          <a:p>
            <a:pPr marL="0" indent="0">
              <a:buFont typeface="Arial" panose="020B0604020202020204" pitchFamily="34" charset="0"/>
              <a:buNone/>
            </a:pPr>
            <a:r>
              <a:rPr lang="en-US" b="1" i="0"/>
              <a:t>Teacher Note: </a:t>
            </a:r>
            <a:r>
              <a:rPr lang="en-US" i="0"/>
              <a:t>This organizer is color-coded to the graphic from the previous page so they can visually align the steps they are taking.</a:t>
            </a:r>
          </a:p>
          <a:p>
            <a:pPr marL="0" indent="0">
              <a:buFont typeface="Arial" panose="020B0604020202020204" pitchFamily="34" charset="0"/>
              <a:buNone/>
            </a:pPr>
            <a:endParaRPr lang="en-US" i="0"/>
          </a:p>
          <a:p>
            <a:pPr marL="0" indent="0">
              <a:buFont typeface="Arial" panose="020B0604020202020204" pitchFamily="34" charset="0"/>
              <a:buNone/>
            </a:pPr>
            <a:r>
              <a:rPr lang="en-US" i="0"/>
              <a:t>Allow time for students to find their groups and write their problem they need to solve into the top part of the page. Then give at least 10-15 minutes to discuss ideas among themselves and write them down in the </a:t>
            </a:r>
            <a:r>
              <a:rPr lang="en-US" i="1"/>
              <a:t>Think and Imagine </a:t>
            </a:r>
            <a:r>
              <a:rPr lang="en-US" i="0"/>
              <a:t>section. As a group, they will choose one solution they would like to plan. Students should think about appropriate materials that are available to them. Allow time for students to gather materials, list materials used, and draw their plan in the </a:t>
            </a:r>
            <a:r>
              <a:rPr lang="en-US" i="1"/>
              <a:t>Plan</a:t>
            </a:r>
            <a:r>
              <a:rPr lang="en-US" i="0"/>
              <a:t> section.</a:t>
            </a:r>
          </a:p>
          <a:p>
            <a:pPr marL="0" indent="0">
              <a:buFont typeface="Arial" panose="020B0604020202020204" pitchFamily="34" charset="0"/>
              <a:buNone/>
            </a:pPr>
            <a:endParaRPr lang="en-US" i="0"/>
          </a:p>
          <a:p>
            <a:pPr marL="0" indent="0">
              <a:buFont typeface="Arial" panose="020B0604020202020204" pitchFamily="34" charset="0"/>
              <a:buNone/>
            </a:pPr>
            <a:r>
              <a:rPr lang="en-US" i="0"/>
              <a:t>Allow them time to create, test, and improve their model at least 3 times.</a:t>
            </a:r>
          </a:p>
          <a:p>
            <a:pPr marL="0" indent="0">
              <a:buFont typeface="Arial" panose="020B0604020202020204" pitchFamily="34" charset="0"/>
              <a:buNone/>
            </a:pPr>
            <a:endParaRPr lang="en-US" i="0"/>
          </a:p>
        </p:txBody>
      </p:sp>
      <p:sp>
        <p:nvSpPr>
          <p:cNvPr id="4" name="Slide Number Placeholder 3">
            <a:extLst>
              <a:ext uri="{FF2B5EF4-FFF2-40B4-BE49-F238E27FC236}">
                <a16:creationId xmlns:a16="http://schemas.microsoft.com/office/drawing/2014/main" id="{A8521463-CB71-EFC9-4E9B-9CFE703D4254}"/>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28122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EC98-8321-5430-9CC7-20D1857F2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17AC9-C556-A7E4-326F-C24A81A52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F9DEF-1899-0561-8259-052BD7AAE113}"/>
              </a:ext>
            </a:extLst>
          </p:cNvPr>
          <p:cNvSpPr>
            <a:spLocks noGrp="1"/>
          </p:cNvSpPr>
          <p:nvPr>
            <p:ph type="body" idx="1"/>
          </p:nvPr>
        </p:nvSpPr>
        <p:spPr/>
        <p:txBody>
          <a:bodyPr/>
          <a:lstStyle/>
          <a:p>
            <a:pPr marL="0" indent="0">
              <a:buFont typeface="Arial" panose="020B0604020202020204" pitchFamily="34" charset="0"/>
              <a:buNone/>
            </a:pPr>
            <a:r>
              <a:rPr lang="en-US" i="0"/>
              <a:t>After at least 3 trials and modifications, have students refer to the </a:t>
            </a:r>
            <a:r>
              <a:rPr lang="en-US" b="1" i="0"/>
              <a:t>Draw It! 1F Seed Engineers: Evaluate and Share </a:t>
            </a:r>
            <a:r>
              <a:rPr lang="en-US" i="0"/>
              <a:t>section on Page 35. Students will restate the group problem they needed to solve and draw the final model of their seed. Did their final model solve the problem given to the group? What worked? What did not work? Students should list 1-2 ways their model worked and 1-2 ways their model did not work.</a:t>
            </a:r>
          </a:p>
        </p:txBody>
      </p:sp>
      <p:sp>
        <p:nvSpPr>
          <p:cNvPr id="4" name="Slide Number Placeholder 3">
            <a:extLst>
              <a:ext uri="{FF2B5EF4-FFF2-40B4-BE49-F238E27FC236}">
                <a16:creationId xmlns:a16="http://schemas.microsoft.com/office/drawing/2014/main" id="{F1F11E89-212D-17DA-DB36-9285F1C13DE7}"/>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02292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A35D-CDF3-1A0F-661B-461293810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00ADD-2939-E63C-E48A-1378658F3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D6BE2-7288-9039-ADD7-89626E08CC41}"/>
              </a:ext>
            </a:extLst>
          </p:cNvPr>
          <p:cNvSpPr>
            <a:spLocks noGrp="1"/>
          </p:cNvSpPr>
          <p:nvPr>
            <p:ph type="body" idx="1"/>
          </p:nvPr>
        </p:nvSpPr>
        <p:spPr/>
        <p:txBody>
          <a:bodyPr/>
          <a:lstStyle/>
          <a:p>
            <a:pPr marL="0" indent="0">
              <a:buFont typeface="Arial" panose="020B0604020202020204" pitchFamily="34" charset="0"/>
              <a:buNone/>
            </a:pPr>
            <a:r>
              <a:rPr lang="en-US" i="0"/>
              <a:t>Let each group demonstrate and explain their seed dispersal method, showing how it works. They can follow the sentence prompts on the Draw It! 1F Seed Engineers: Evaluate and Share page, dividing speaking roles among group members. Prompts can be written on the board and include:</a:t>
            </a:r>
          </a:p>
          <a:p>
            <a:pPr marL="0" indent="0">
              <a:buFont typeface="Arial" panose="020B0604020202020204" pitchFamily="34" charset="0"/>
              <a:buNone/>
            </a:pPr>
            <a:endParaRPr lang="en-US" i="0"/>
          </a:p>
          <a:p>
            <a:pPr marL="0" indent="0">
              <a:buFont typeface="Arial" panose="020B0604020202020204" pitchFamily="34" charset="0"/>
              <a:buNone/>
            </a:pPr>
            <a:r>
              <a:rPr lang="en-US" b="0" i="1"/>
              <a:t>“The problem we needed to solve was…” “First, we did…” “Then, we did…” “Next, we created…” “After testing our model, we learned…”</a:t>
            </a:r>
          </a:p>
          <a:p>
            <a:pPr marL="0" indent="0">
              <a:buFont typeface="Arial" panose="020B0604020202020204" pitchFamily="34" charset="0"/>
              <a:buNone/>
            </a:pPr>
            <a:endParaRPr lang="en-US" b="0" i="1"/>
          </a:p>
          <a:p>
            <a:pPr marL="0" indent="0">
              <a:buFont typeface="Arial" panose="020B0604020202020204" pitchFamily="34" charset="0"/>
              <a:buNone/>
            </a:pPr>
            <a:r>
              <a:rPr lang="en-US" b="0" i="0"/>
              <a:t>Evaluate each method according to the appropriate criteria.</a:t>
            </a:r>
          </a:p>
          <a:p>
            <a:pPr marL="0" indent="0">
              <a:buFont typeface="Arial" panose="020B0604020202020204" pitchFamily="34" charset="0"/>
              <a:buNone/>
            </a:pPr>
            <a:endParaRPr lang="en-US" b="0" i="0"/>
          </a:p>
          <a:p>
            <a:pPr marL="0" indent="0">
              <a:buFont typeface="Arial" panose="020B0604020202020204" pitchFamily="34" charset="0"/>
              <a:buNone/>
            </a:pPr>
            <a:r>
              <a:rPr lang="en-US" b="1" i="0"/>
              <a:t>Rubric:</a:t>
            </a:r>
          </a:p>
          <a:p>
            <a:pPr marL="171450" indent="-171450">
              <a:buFont typeface="Arial" panose="020B0604020202020204" pitchFamily="34" charset="0"/>
              <a:buChar char="•"/>
            </a:pPr>
            <a:r>
              <a:rPr lang="en-US" b="0" i="0"/>
              <a:t>4 (Exceeds) – Student group correctly explains the problem they need to solve, displays and demonstrates the seed they built, explains 2 ways why their model worked and 2 ways why their model did not work. Each member of the group speaks.</a:t>
            </a:r>
          </a:p>
          <a:p>
            <a:pPr marL="171450" indent="-171450">
              <a:buFont typeface="Arial" panose="020B0604020202020204" pitchFamily="34" charset="0"/>
              <a:buChar char="•"/>
            </a:pPr>
            <a:r>
              <a:rPr lang="en-US" b="0" i="0"/>
              <a:t>3 (Meets) – Student group correctly explains the problem they needed to solve, displays and demonstrates the seed they built, explains 1 way why their model worked and 1 way why their model did not work. Almost every member of the group speaks.</a:t>
            </a:r>
          </a:p>
          <a:p>
            <a:pPr marL="171450" indent="-171450">
              <a:buFont typeface="Arial" panose="020B0604020202020204" pitchFamily="34" charset="0"/>
              <a:buChar char="•"/>
            </a:pPr>
            <a:r>
              <a:rPr lang="en-US" b="0" i="0"/>
              <a:t>2 (Partially meets) – Student group somewhat correctly explains the problem they needed to solve, may or may not display or demonstrate the seed they built, explains 1 way why their model worked and 1 way why their model did not work. Half of the group members speak.</a:t>
            </a:r>
          </a:p>
          <a:p>
            <a:pPr marL="171450" indent="-171450">
              <a:buFont typeface="Arial" panose="020B0604020202020204" pitchFamily="34" charset="0"/>
              <a:buChar char="•"/>
            </a:pPr>
            <a:r>
              <a:rPr lang="en-US" b="0" i="0"/>
              <a:t>1 (Doesn’t meet) – Student group does not correctly explain the problem they needed to solve , does not display or demonstrate the seed they built, may or may not explain 1 way their model worked or 1 way their model did not work. Only one group member speaks.</a:t>
            </a:r>
          </a:p>
        </p:txBody>
      </p:sp>
      <p:sp>
        <p:nvSpPr>
          <p:cNvPr id="4" name="Slide Number Placeholder 3">
            <a:extLst>
              <a:ext uri="{FF2B5EF4-FFF2-40B4-BE49-F238E27FC236}">
                <a16:creationId xmlns:a16="http://schemas.microsoft.com/office/drawing/2014/main" id="{CFFD6B8E-8C9D-AC92-B515-69B4AAADC461}"/>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52743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B0E98-7A1F-2B1E-AF64-7F1D3FB13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014F0-324F-9160-21D6-333E87E8C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A95B0-4AB4-1F83-2806-60B28038C60B}"/>
              </a:ext>
            </a:extLst>
          </p:cNvPr>
          <p:cNvSpPr>
            <a:spLocks noGrp="1"/>
          </p:cNvSpPr>
          <p:nvPr>
            <p:ph type="body" idx="1"/>
          </p:nvPr>
        </p:nvSpPr>
        <p:spPr/>
        <p:txBody>
          <a:bodyPr/>
          <a:lstStyle/>
          <a:p>
            <a:pPr marL="0" indent="0">
              <a:buFont typeface="Arial" panose="020B0604020202020204" pitchFamily="34" charset="0"/>
              <a:buNone/>
            </a:pPr>
            <a:r>
              <a:rPr lang="en-US" i="0"/>
              <a:t>Let each group demonstrate and explain their seed dispersal method, showing how it works. They can follow the sentence prompts on the Draw It! 1F Seed Engineers: Evaluate and Share page, dividing speaking roles among group members. Prompts can be written on the board and include:</a:t>
            </a:r>
          </a:p>
          <a:p>
            <a:pPr marL="0" indent="0">
              <a:buFont typeface="Arial" panose="020B0604020202020204" pitchFamily="34" charset="0"/>
              <a:buNone/>
            </a:pPr>
            <a:endParaRPr lang="en-US" i="0"/>
          </a:p>
          <a:p>
            <a:pPr marL="0" indent="0">
              <a:buFont typeface="Arial" panose="020B0604020202020204" pitchFamily="34" charset="0"/>
              <a:buNone/>
            </a:pPr>
            <a:r>
              <a:rPr lang="en-US" b="0" i="1"/>
              <a:t>“The problem we needed to solve was…” “First, we did…” “Then, we did…” “Next, we created…” “After testing our model, we learned…”</a:t>
            </a:r>
          </a:p>
          <a:p>
            <a:pPr marL="0" indent="0">
              <a:buFont typeface="Arial" panose="020B0604020202020204" pitchFamily="34" charset="0"/>
              <a:buNone/>
            </a:pPr>
            <a:endParaRPr lang="en-US" b="0" i="1"/>
          </a:p>
          <a:p>
            <a:pPr marL="0" indent="0">
              <a:buFont typeface="Arial" panose="020B0604020202020204" pitchFamily="34" charset="0"/>
              <a:buNone/>
            </a:pPr>
            <a:r>
              <a:rPr lang="en-US" b="0" i="0"/>
              <a:t>Evaluate each method according to the appropriate criteria.</a:t>
            </a:r>
          </a:p>
          <a:p>
            <a:pPr marL="0" indent="0">
              <a:buFont typeface="Arial" panose="020B0604020202020204" pitchFamily="34" charset="0"/>
              <a:buNone/>
            </a:pPr>
            <a:endParaRPr lang="en-US" b="0" i="0"/>
          </a:p>
          <a:p>
            <a:pPr marL="0" indent="0">
              <a:buFont typeface="Arial" panose="020B0604020202020204" pitchFamily="34" charset="0"/>
              <a:buNone/>
            </a:pPr>
            <a:r>
              <a:rPr lang="en-US" b="1" i="0"/>
              <a:t>Rubric:</a:t>
            </a:r>
          </a:p>
          <a:p>
            <a:pPr marL="171450" indent="-171450">
              <a:buFont typeface="Arial" panose="020B0604020202020204" pitchFamily="34" charset="0"/>
              <a:buChar char="•"/>
            </a:pPr>
            <a:r>
              <a:rPr lang="en-US" b="0" i="0"/>
              <a:t>4 (Exceeds) – Student group correctly explains the problem they need to solve, displays and demonstrates the seed they built, explains 2 ways why their model worked and 2 ways why their model did not work. Each member of the group speaks.</a:t>
            </a:r>
          </a:p>
          <a:p>
            <a:pPr marL="171450" indent="-171450">
              <a:buFont typeface="Arial" panose="020B0604020202020204" pitchFamily="34" charset="0"/>
              <a:buChar char="•"/>
            </a:pPr>
            <a:r>
              <a:rPr lang="en-US" b="0" i="0"/>
              <a:t>3 (Meets) – Student group correctly explains the problem they needed to solve, displays and demonstrates the seed they built, explains 1 way why their model worked and 1 way why their model did not work. Almost every member of the group speaks.</a:t>
            </a:r>
          </a:p>
          <a:p>
            <a:pPr marL="171450" indent="-171450">
              <a:buFont typeface="Arial" panose="020B0604020202020204" pitchFamily="34" charset="0"/>
              <a:buChar char="•"/>
            </a:pPr>
            <a:r>
              <a:rPr lang="en-US" b="0" i="0"/>
              <a:t>2 (Partially meets) – Student group somewhat correctly explains the problem they needed to solve, may or may not display or demonstrate the seed they built, explains 1 way why their model worked and 1 way why their model did not work. Half of the group members speak.</a:t>
            </a:r>
          </a:p>
          <a:p>
            <a:pPr marL="171450" indent="-171450">
              <a:buFont typeface="Arial" panose="020B0604020202020204" pitchFamily="34" charset="0"/>
              <a:buChar char="•"/>
            </a:pPr>
            <a:r>
              <a:rPr lang="en-US" b="0" i="0"/>
              <a:t>1 (Doesn’t meet) – Student group does not correctly explain the problem they needed to solve , does not display or demonstrate the seed they built, may or may not explain 1 way their model worked or 1 way their model did not work. Only one group member speaks.</a:t>
            </a:r>
          </a:p>
        </p:txBody>
      </p:sp>
      <p:sp>
        <p:nvSpPr>
          <p:cNvPr id="4" name="Slide Number Placeholder 3">
            <a:extLst>
              <a:ext uri="{FF2B5EF4-FFF2-40B4-BE49-F238E27FC236}">
                <a16:creationId xmlns:a16="http://schemas.microsoft.com/office/drawing/2014/main" id="{56D7ECBC-1600-E721-E4D5-88B932D255C5}"/>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59552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10518-4940-F37E-EE45-6A7E85C33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C8EF0-9A56-01A1-888E-6C45A97E1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F8B2E-8A34-34C5-CE96-1D0E03932EA3}"/>
              </a:ext>
            </a:extLst>
          </p:cNvPr>
          <p:cNvSpPr>
            <a:spLocks noGrp="1"/>
          </p:cNvSpPr>
          <p:nvPr>
            <p:ph type="body" idx="1"/>
          </p:nvPr>
        </p:nvSpPr>
        <p:spPr/>
        <p:txBody>
          <a:bodyPr/>
          <a:lstStyle/>
          <a:p>
            <a:r>
              <a:rPr lang="en-US" b="1" dirty="0"/>
              <a:t>Guiding Question:  </a:t>
            </a:r>
            <a:r>
              <a:rPr lang="en-US" dirty="0"/>
              <a:t>How can I build a seed that disperses?</a:t>
            </a:r>
          </a:p>
          <a:p>
            <a:endParaRPr lang="en-US" b="1" dirty="0"/>
          </a:p>
          <a:p>
            <a:r>
              <a:rPr lang="en-US" b="1" dirty="0"/>
              <a:t>Teacher</a:t>
            </a:r>
            <a:r>
              <a:rPr lang="en-US" b="1" i="0" dirty="0"/>
              <a:t> Note: </a:t>
            </a:r>
            <a:r>
              <a:rPr lang="en-US" i="0" dirty="0"/>
              <a:t>If milkweed pods are not in season at the time of this lesson, display the Milkweed Seeds video and photos from the MD Teacher Portal. Have students role play how they would cause the milkweed seeds to disperse (by blowing).</a:t>
            </a:r>
            <a:endParaRPr lang="en-US"/>
          </a:p>
          <a:p>
            <a:pPr marL="171450" indent="-171450">
              <a:buFont typeface="Arial" panose="020B0604020202020204" pitchFamily="34" charset="0"/>
              <a:buChar char="•"/>
            </a:pPr>
            <a:r>
              <a:rPr lang="en-US" i="0" dirty="0"/>
              <a:t>https://youtu.be/meF2qnIU5hA </a:t>
            </a:r>
          </a:p>
          <a:p>
            <a:pPr marL="171450" indent="-171450">
              <a:buFont typeface="Arial" panose="020B0604020202020204" pitchFamily="34" charset="0"/>
              <a:buChar char="•"/>
            </a:pPr>
            <a:r>
              <a:rPr lang="en-US" i="0" dirty="0"/>
              <a:t>https://www.youtube.com/watch?v=RpYV9kPYvOw</a:t>
            </a:r>
          </a:p>
          <a:p>
            <a:pPr marL="171450" indent="-171450">
              <a:buFont typeface="Arial" panose="020B0604020202020204" pitchFamily="34" charset="0"/>
              <a:buChar char="•"/>
            </a:pPr>
            <a:r>
              <a:rPr lang="en-US" i="0" dirty="0"/>
              <a:t>https://monarchbutterflygarden.net/harvest-milkweed-seeds-no-fluff/</a:t>
            </a:r>
          </a:p>
          <a:p>
            <a:pPr marL="171450" indent="-171450">
              <a:buFont typeface="Arial" panose="020B0604020202020204" pitchFamily="34" charset="0"/>
              <a:buChar char="•"/>
            </a:pPr>
            <a:endParaRPr lang="en-US" i="0"/>
          </a:p>
          <a:p>
            <a:pPr marL="0" indent="0">
              <a:buFont typeface="Arial" panose="020B0604020202020204" pitchFamily="34" charset="0"/>
              <a:buNone/>
            </a:pPr>
            <a:r>
              <a:rPr lang="en-US" i="0" dirty="0"/>
              <a:t>Take students outside to collect milkweed, jewelweed, Joe Pye weed or ironweed seeds. Images of these flowers and seeds can be found in the student guide on the </a:t>
            </a:r>
            <a:r>
              <a:rPr lang="en-US" b="1" i="0" dirty="0"/>
              <a:t>Lesson 1F Seed Engineers </a:t>
            </a:r>
            <a:r>
              <a:rPr lang="en-US" i="0" dirty="0"/>
              <a:t>introduction page.</a:t>
            </a:r>
          </a:p>
        </p:txBody>
      </p:sp>
      <p:sp>
        <p:nvSpPr>
          <p:cNvPr id="4" name="Slide Number Placeholder 3">
            <a:extLst>
              <a:ext uri="{FF2B5EF4-FFF2-40B4-BE49-F238E27FC236}">
                <a16:creationId xmlns:a16="http://schemas.microsoft.com/office/drawing/2014/main" id="{4EE09C0F-BFD3-383A-106F-D92DA58EF7C9}"/>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4721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57040-3701-FECD-523A-8B176A4F7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3B1A7-E9B4-A672-7B4F-7BAAE402C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6AFCD-23C7-6D33-DC65-184C22BA2016}"/>
              </a:ext>
            </a:extLst>
          </p:cNvPr>
          <p:cNvSpPr>
            <a:spLocks noGrp="1"/>
          </p:cNvSpPr>
          <p:nvPr>
            <p:ph type="body" idx="1"/>
          </p:nvPr>
        </p:nvSpPr>
        <p:spPr/>
        <p:txBody>
          <a:bodyPr/>
          <a:lstStyle/>
          <a:p>
            <a:pPr>
              <a:buFont typeface="Arial" panose="020B0604020202020204" pitchFamily="34" charset="0"/>
            </a:pPr>
            <a:r>
              <a:rPr lang="en-US" b="1" i="0" dirty="0"/>
              <a:t>Teacher Note: </a:t>
            </a:r>
            <a:r>
              <a:rPr lang="en-US" b="0" i="0" dirty="0"/>
              <a:t>For a fun achievement-learning celebration, teacher can copy or print a </a:t>
            </a:r>
            <a:r>
              <a:rPr lang="en-US" b="0" i="1" dirty="0"/>
              <a:t>Certificate of Engineering Achievement </a:t>
            </a:r>
            <a:r>
              <a:rPr lang="en-US" b="0" i="0" dirty="0"/>
              <a:t>to celebrate students becoming Seed Engineers. Certificates can be printed from </a:t>
            </a:r>
            <a:r>
              <a:rPr lang="en-US" b="0" i="1" dirty="0"/>
              <a:t>MDC Teacher Portal </a:t>
            </a:r>
            <a:r>
              <a:rPr lang="en-US" b="0" i="0" dirty="0"/>
              <a:t>or copied from the teacher guide.</a:t>
            </a:r>
            <a:r>
              <a:rPr lang="en-US" dirty="0"/>
              <a:t> </a:t>
            </a:r>
            <a:r>
              <a:rPr lang="en-US" dirty="0">
                <a:hlinkClick r:id="rId3"/>
              </a:rPr>
              <a:t>1F Certificate of Engineering Achievement.pdf</a:t>
            </a:r>
            <a:endParaRPr lang="en-US"/>
          </a:p>
        </p:txBody>
      </p:sp>
      <p:sp>
        <p:nvSpPr>
          <p:cNvPr id="4" name="Slide Number Placeholder 3">
            <a:extLst>
              <a:ext uri="{FF2B5EF4-FFF2-40B4-BE49-F238E27FC236}">
                <a16:creationId xmlns:a16="http://schemas.microsoft.com/office/drawing/2014/main" id="{D7F20347-9964-60CD-4BAC-2EF574B5686D}"/>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22798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0D7DF-7B84-30B4-2CDE-92C9BF5F3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77D15-9621-4518-41A9-D3AC2B097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90FE7-06C2-4188-8D82-E72B8DFC8D80}"/>
              </a:ext>
            </a:extLst>
          </p:cNvPr>
          <p:cNvSpPr>
            <a:spLocks noGrp="1"/>
          </p:cNvSpPr>
          <p:nvPr>
            <p:ph type="body" idx="1"/>
          </p:nvPr>
        </p:nvSpPr>
        <p:spPr/>
        <p:txBody>
          <a:bodyPr/>
          <a:lstStyle/>
          <a:p>
            <a:r>
              <a:rPr lang="en-US" i="0"/>
              <a:t>While outside, as the following question:</a:t>
            </a:r>
          </a:p>
          <a:p>
            <a:endParaRPr lang="en-US" b="1" i="0"/>
          </a:p>
          <a:p>
            <a:r>
              <a:rPr lang="en-US" b="1" i="0"/>
              <a:t>What did we learn previously about how seeds travel? </a:t>
            </a:r>
            <a:r>
              <a:rPr lang="en-US" i="0"/>
              <a:t>Students can refer to their </a:t>
            </a:r>
            <a:r>
              <a:rPr lang="en-US" b="1" i="0"/>
              <a:t>1D Claims, Evidence, Reasoning </a:t>
            </a:r>
            <a:r>
              <a:rPr lang="en-US" i="0"/>
              <a:t>page on Page 25.</a:t>
            </a:r>
          </a:p>
        </p:txBody>
      </p:sp>
      <p:sp>
        <p:nvSpPr>
          <p:cNvPr id="4" name="Slide Number Placeholder 3">
            <a:extLst>
              <a:ext uri="{FF2B5EF4-FFF2-40B4-BE49-F238E27FC236}">
                <a16:creationId xmlns:a16="http://schemas.microsoft.com/office/drawing/2014/main" id="{5BB5A19B-D4EA-3158-6FD9-C1C287B316FA}"/>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29685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B8A73-B99E-0BE8-17E9-4111A9820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5FF85-E62A-E40E-4EE3-049EC61EB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8D553-7656-7C98-32F7-59EE1C638BD0}"/>
              </a:ext>
            </a:extLst>
          </p:cNvPr>
          <p:cNvSpPr>
            <a:spLocks noGrp="1"/>
          </p:cNvSpPr>
          <p:nvPr>
            <p:ph type="body" idx="1"/>
          </p:nvPr>
        </p:nvSpPr>
        <p:spPr/>
        <p:txBody>
          <a:bodyPr/>
          <a:lstStyle/>
          <a:p>
            <a:r>
              <a:rPr lang="en-US" i="0" dirty="0"/>
              <a:t>Hold up a milkweed seed head and a handful of sunflower seeds. </a:t>
            </a:r>
            <a:r>
              <a:rPr lang="en-US" i="1" dirty="0"/>
              <a:t>Today we will explore seeds that float through the air and design a seed that will travel.</a:t>
            </a:r>
            <a:r>
              <a:rPr lang="en-US" i="0" dirty="0"/>
              <a:t> </a:t>
            </a:r>
          </a:p>
          <a:p>
            <a:endParaRPr lang="en-US"/>
          </a:p>
          <a:p>
            <a:r>
              <a:rPr lang="en-US" dirty="0"/>
              <a:t>Plant in Picture: Swamp Milkweed seeds</a:t>
            </a:r>
          </a:p>
        </p:txBody>
      </p:sp>
      <p:sp>
        <p:nvSpPr>
          <p:cNvPr id="4" name="Slide Number Placeholder 3">
            <a:extLst>
              <a:ext uri="{FF2B5EF4-FFF2-40B4-BE49-F238E27FC236}">
                <a16:creationId xmlns:a16="http://schemas.microsoft.com/office/drawing/2014/main" id="{122C3DAD-C239-B2CC-538B-985FBC535008}"/>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9030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F11E-C262-F0C1-005F-9D41EE857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5204C-A90C-7FF5-483A-87CAB6C43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058AF-F924-B1C4-4371-950C88B424EE}"/>
              </a:ext>
            </a:extLst>
          </p:cNvPr>
          <p:cNvSpPr>
            <a:spLocks noGrp="1"/>
          </p:cNvSpPr>
          <p:nvPr>
            <p:ph type="body" idx="1"/>
          </p:nvPr>
        </p:nvSpPr>
        <p:spPr/>
        <p:txBody>
          <a:bodyPr/>
          <a:lstStyle/>
          <a:p>
            <a:r>
              <a:rPr lang="en-US" i="0"/>
              <a:t>While outside, use a milkweed pod that has dried and split open. Hand out seeds and ask students to blow them as far as they can. </a:t>
            </a:r>
          </a:p>
          <a:p>
            <a:endParaRPr lang="en-US" i="0"/>
          </a:p>
          <a:p>
            <a:r>
              <a:rPr lang="en-US" i="0"/>
              <a:t>Tell students to watch carefully and figure out how and why these seeds float through the air.</a:t>
            </a:r>
          </a:p>
        </p:txBody>
      </p:sp>
      <p:sp>
        <p:nvSpPr>
          <p:cNvPr id="4" name="Slide Number Placeholder 3">
            <a:extLst>
              <a:ext uri="{FF2B5EF4-FFF2-40B4-BE49-F238E27FC236}">
                <a16:creationId xmlns:a16="http://schemas.microsoft.com/office/drawing/2014/main" id="{E53FF7EC-D6AB-4667-D5B2-C1D1AE766529}"/>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34710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FAE1-769B-C9F8-115B-7375BEAEF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4A1FC-32B5-B52B-A667-E96F88DEC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4C4D9-1838-9A92-3249-6C6E12117875}"/>
              </a:ext>
            </a:extLst>
          </p:cNvPr>
          <p:cNvSpPr>
            <a:spLocks noGrp="1"/>
          </p:cNvSpPr>
          <p:nvPr>
            <p:ph type="body" idx="1"/>
          </p:nvPr>
        </p:nvSpPr>
        <p:spPr/>
        <p:txBody>
          <a:bodyPr/>
          <a:lstStyle/>
          <a:p>
            <a:r>
              <a:rPr lang="en-US" i="0" dirty="0"/>
              <a:t>Ask students if sunflower seeds would float the same way. Throw the sunflower seeds in the air and see what happens.</a:t>
            </a:r>
          </a:p>
          <a:p>
            <a:endParaRPr lang="en-US"/>
          </a:p>
          <a:p>
            <a:r>
              <a:rPr lang="en-US" dirty="0"/>
              <a:t>Plant in Picture: Sunflower</a:t>
            </a:r>
          </a:p>
        </p:txBody>
      </p:sp>
      <p:sp>
        <p:nvSpPr>
          <p:cNvPr id="4" name="Slide Number Placeholder 3">
            <a:extLst>
              <a:ext uri="{FF2B5EF4-FFF2-40B4-BE49-F238E27FC236}">
                <a16:creationId xmlns:a16="http://schemas.microsoft.com/office/drawing/2014/main" id="{C6266BD4-9F1B-C987-A4C3-B65A11D14DAF}"/>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8099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9BFF-3306-1D94-1E27-6D1AAACEE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6ED15-1C43-5C2F-84E3-B500D125D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33DD3-3F9B-BF98-806A-134FC346840E}"/>
              </a:ext>
            </a:extLst>
          </p:cNvPr>
          <p:cNvSpPr>
            <a:spLocks noGrp="1"/>
          </p:cNvSpPr>
          <p:nvPr>
            <p:ph type="body" idx="1"/>
          </p:nvPr>
        </p:nvSpPr>
        <p:spPr/>
        <p:txBody>
          <a:bodyPr/>
          <a:lstStyle/>
          <a:p>
            <a:r>
              <a:rPr lang="en-US" i="0"/>
              <a:t>Have students open their student guides to </a:t>
            </a:r>
            <a:r>
              <a:rPr lang="en-US" b="1" i="0"/>
              <a:t>Science Notebook 1D Scattering Seeds </a:t>
            </a:r>
            <a:r>
              <a:rPr lang="en-US" i="0"/>
              <a:t>on Page 24.</a:t>
            </a:r>
          </a:p>
          <a:p>
            <a:endParaRPr lang="en-US" i="0"/>
          </a:p>
          <a:p>
            <a:r>
              <a:rPr lang="en-US" i="0"/>
              <a:t>Review:</a:t>
            </a:r>
          </a:p>
          <a:p>
            <a:pPr marL="171450" indent="-171450">
              <a:buFont typeface="Arial" panose="020B0604020202020204" pitchFamily="34" charset="0"/>
              <a:buChar char="•"/>
            </a:pPr>
            <a:r>
              <a:rPr lang="en-US" i="1"/>
              <a:t>Flying by wind </a:t>
            </a:r>
            <a:r>
              <a:rPr lang="en-US" i="0"/>
              <a:t>– a maple tree’s helicopters, a dandelion’s fuzzy parachute</a:t>
            </a:r>
          </a:p>
          <a:p>
            <a:pPr marL="171450" indent="-171450">
              <a:buFont typeface="Arial" panose="020B0604020202020204" pitchFamily="34" charset="0"/>
              <a:buChar char="•"/>
            </a:pPr>
            <a:r>
              <a:rPr lang="en-US" i="1"/>
              <a:t>Floating on water </a:t>
            </a:r>
            <a:r>
              <a:rPr lang="en-US" i="0"/>
              <a:t>– lotus, horse chestnut, cockleburs (burdock), cattail</a:t>
            </a:r>
          </a:p>
          <a:p>
            <a:pPr marL="171450" indent="-171450">
              <a:buFont typeface="Arial" panose="020B0604020202020204" pitchFamily="34" charset="0"/>
              <a:buChar char="•"/>
            </a:pPr>
            <a:r>
              <a:rPr lang="en-US" i="1"/>
              <a:t>Animals eating it </a:t>
            </a:r>
            <a:r>
              <a:rPr lang="en-US" i="0"/>
              <a:t>– black cherry, raspberries, blackberries are eaten by animals, and distributed when animals poop</a:t>
            </a:r>
          </a:p>
          <a:p>
            <a:pPr marL="171450" indent="-171450">
              <a:buFont typeface="Arial" panose="020B0604020202020204" pitchFamily="34" charset="0"/>
              <a:buChar char="•"/>
            </a:pPr>
            <a:r>
              <a:rPr lang="en-US" i="1"/>
              <a:t>Riding on an animal </a:t>
            </a:r>
            <a:r>
              <a:rPr lang="en-US" i="0"/>
              <a:t>– Queen Anne’s lice, partridge pea catch on animal fur or people’s clothing.</a:t>
            </a:r>
          </a:p>
          <a:p>
            <a:pPr marL="171450" indent="-171450">
              <a:buFont typeface="Arial" panose="020B0604020202020204" pitchFamily="34" charset="0"/>
              <a:buChar char="•"/>
            </a:pPr>
            <a:r>
              <a:rPr lang="en-US" i="1"/>
              <a:t>Shooting out seeds </a:t>
            </a:r>
            <a:r>
              <a:rPr lang="en-US" i="0"/>
              <a:t>– locust trees, witch hazel, wahoo, violet, jewelweed</a:t>
            </a:r>
          </a:p>
          <a:p>
            <a:pPr marL="171450" indent="-171450">
              <a:buFont typeface="Arial" panose="020B0604020202020204" pitchFamily="34" charset="0"/>
              <a:buChar char="•"/>
            </a:pPr>
            <a:r>
              <a:rPr lang="en-US" i="1"/>
              <a:t>Rolling</a:t>
            </a:r>
            <a:r>
              <a:rPr lang="en-US" i="0"/>
              <a:t> – acorns, pecans, black walnuts</a:t>
            </a:r>
          </a:p>
        </p:txBody>
      </p:sp>
      <p:sp>
        <p:nvSpPr>
          <p:cNvPr id="4" name="Slide Number Placeholder 3">
            <a:extLst>
              <a:ext uri="{FF2B5EF4-FFF2-40B4-BE49-F238E27FC236}">
                <a16:creationId xmlns:a16="http://schemas.microsoft.com/office/drawing/2014/main" id="{860532A4-14D7-EA19-AEF5-2B939D944C64}"/>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53208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EAF08-E038-3246-42F7-D8F5B4D72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E92FE-76E1-FD0A-E27F-4B8FECF94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651E5-155B-54D2-AFCA-6A6A4940B5A9}"/>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D6C6716A-4807-742A-239C-36C5339A5C45}"/>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83472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B207-C529-2343-27A3-64A5D8748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1CB64-0EA8-A337-D5C5-341C8F090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F5197-B1BD-E346-0E0C-5289F7DB66EC}"/>
              </a:ext>
            </a:extLst>
          </p:cNvPr>
          <p:cNvSpPr>
            <a:spLocks noGrp="1"/>
          </p:cNvSpPr>
          <p:nvPr>
            <p:ph type="body" idx="1"/>
          </p:nvPr>
        </p:nvSpPr>
        <p:spPr/>
        <p:txBody>
          <a:bodyPr/>
          <a:lstStyle/>
          <a:p>
            <a:r>
              <a:rPr lang="en-US" i="0"/>
              <a:t>Let’s review. </a:t>
            </a:r>
            <a:r>
              <a:rPr lang="en-US" b="1" i="0"/>
              <a:t>Why do seeds need to disperse? </a:t>
            </a:r>
            <a:r>
              <a:rPr lang="en-US" i="0"/>
              <a:t>(Seeds must scatter, or disperse, so they have enough space in order to grow.)</a:t>
            </a:r>
          </a:p>
          <a:p>
            <a:endParaRPr lang="en-US" i="0"/>
          </a:p>
        </p:txBody>
      </p:sp>
      <p:sp>
        <p:nvSpPr>
          <p:cNvPr id="4" name="Slide Number Placeholder 3">
            <a:extLst>
              <a:ext uri="{FF2B5EF4-FFF2-40B4-BE49-F238E27FC236}">
                <a16:creationId xmlns:a16="http://schemas.microsoft.com/office/drawing/2014/main" id="{BDD43AEE-A465-73FE-1C19-9517155D1872}"/>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39603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06E3-D93C-F6CA-078E-D867724C40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3D73C-446B-15F6-94C8-FFA0B4CF5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4FB248-D420-DD6B-C4D6-F3B9054EEAF1}"/>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5" name="Footer Placeholder 4">
            <a:extLst>
              <a:ext uri="{FF2B5EF4-FFF2-40B4-BE49-F238E27FC236}">
                <a16:creationId xmlns:a16="http://schemas.microsoft.com/office/drawing/2014/main" id="{45B58C61-15C8-7C5B-C294-28CFE53F2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2D0EA-FAA4-51B3-D66F-B95A4F32AF2D}"/>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26775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BBC1-F555-2767-F690-2ABC808970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3FBD1-FDC1-27A1-D58F-CFBDCFDBDC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8BD5F-04F4-E77C-DCCD-8EC7783D07D1}"/>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5" name="Footer Placeholder 4">
            <a:extLst>
              <a:ext uri="{FF2B5EF4-FFF2-40B4-BE49-F238E27FC236}">
                <a16:creationId xmlns:a16="http://schemas.microsoft.com/office/drawing/2014/main" id="{1DAA8567-D14F-BB5F-EE5F-1028072D5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8BC5D-5E84-435F-A20E-0D6BE9F073D8}"/>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61059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7E7F3-44DF-DC57-7B70-976AA9967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CE23B-310F-310A-9067-70DF4A50BA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07ECF-69AD-CA3F-BF5F-BC02B373EC13}"/>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5" name="Footer Placeholder 4">
            <a:extLst>
              <a:ext uri="{FF2B5EF4-FFF2-40B4-BE49-F238E27FC236}">
                <a16:creationId xmlns:a16="http://schemas.microsoft.com/office/drawing/2014/main" id="{EB70B6BF-14E0-33B8-0355-73AAAC016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D8A1A-B896-EBDF-FF45-B1B75D0317DA}"/>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19300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A1D9-C446-3B13-F7D4-98191AC24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274BB-DF0C-8BD1-C9DA-0FE2013265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FBC2-FE12-51A3-754A-A41CA9A8DF74}"/>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5" name="Footer Placeholder 4">
            <a:extLst>
              <a:ext uri="{FF2B5EF4-FFF2-40B4-BE49-F238E27FC236}">
                <a16:creationId xmlns:a16="http://schemas.microsoft.com/office/drawing/2014/main" id="{9BBA012C-F8B7-FBCA-C90C-1B337468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F77D8-1635-8C33-DD67-6EC1B8B6DA48}"/>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412599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0987-8721-BE5C-3552-E698036B1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C0E93B-0D06-213C-94AC-483868C613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5BAD8-1D58-D256-7F81-9CAE104A4FDE}"/>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5" name="Footer Placeholder 4">
            <a:extLst>
              <a:ext uri="{FF2B5EF4-FFF2-40B4-BE49-F238E27FC236}">
                <a16:creationId xmlns:a16="http://schemas.microsoft.com/office/drawing/2014/main" id="{B880B543-74F6-1D58-264A-BB4C0DD46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79780-899F-4908-361D-5E90DE6A73FC}"/>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182701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5222-C6BF-6BFC-7402-D00680D17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5E835-BF13-CE15-C6ED-3A20E6AA31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6439D-2657-7290-C370-311B2344B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BA033-6252-8176-64DA-C97C87ABEA50}"/>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6" name="Footer Placeholder 5">
            <a:extLst>
              <a:ext uri="{FF2B5EF4-FFF2-40B4-BE49-F238E27FC236}">
                <a16:creationId xmlns:a16="http://schemas.microsoft.com/office/drawing/2014/main" id="{9CC26FD7-C41C-5916-D8D8-F79105EAA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AF4CC-F8D1-B18C-26E9-ACC7007BEDC9}"/>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421497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D74C-8591-CF84-20A5-C3EF97697C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BBB558-0D5C-9C4E-5D76-5AF841381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B47E83-9F25-0B5D-437D-148DC80EBE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0136E-3F41-4EAA-36FD-D6BD8A8D4F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E6EC9-EE48-D9A0-D4BF-00E09305AF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AD850B-BFDF-501E-7CAD-89DF61BB7C1A}"/>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8" name="Footer Placeholder 7">
            <a:extLst>
              <a:ext uri="{FF2B5EF4-FFF2-40B4-BE49-F238E27FC236}">
                <a16:creationId xmlns:a16="http://schemas.microsoft.com/office/drawing/2014/main" id="{9E7E7841-3171-350F-EA43-A36BBD4975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757CA-FDED-CA60-2DB7-3D2EC5A4645B}"/>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203031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F2DD-8E4C-82BE-A1D2-698709033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6E3C7-BA7C-5131-8BCF-F030E328A8BB}"/>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4" name="Footer Placeholder 3">
            <a:extLst>
              <a:ext uri="{FF2B5EF4-FFF2-40B4-BE49-F238E27FC236}">
                <a16:creationId xmlns:a16="http://schemas.microsoft.com/office/drawing/2014/main" id="{03C40D61-22D6-DDD4-FD16-452266EC4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61DB7F-41A4-FD88-7600-E2F5845AD07A}"/>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88558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219C7-CE55-45D1-49F0-43D27293030A}"/>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3" name="Footer Placeholder 2">
            <a:extLst>
              <a:ext uri="{FF2B5EF4-FFF2-40B4-BE49-F238E27FC236}">
                <a16:creationId xmlns:a16="http://schemas.microsoft.com/office/drawing/2014/main" id="{3B690AB0-452E-4FB2-2746-9154F9863D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E38DBA-5F56-51D2-B175-AFE78FD20AFE}"/>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243693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B2C0-8354-BA37-8EBD-B263C990A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B58100-053D-7B27-5D85-3F753AD2A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CDDF84-9D2F-D1AB-5F69-323863993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D422A-3C4B-3092-3F2B-12B2359C1F9A}"/>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6" name="Footer Placeholder 5">
            <a:extLst>
              <a:ext uri="{FF2B5EF4-FFF2-40B4-BE49-F238E27FC236}">
                <a16:creationId xmlns:a16="http://schemas.microsoft.com/office/drawing/2014/main" id="{72E2A738-3016-5A89-442E-3EF7F01D6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58F01-025B-FF30-6C9A-5C215DAB8786}"/>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1494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8C79-5F07-6226-840F-7A5463B97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076642-3C16-E7A1-E1BE-CA280E491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203479-FF25-5AD7-EF64-86B9BC420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70FDF-42E5-9E96-8F71-97FF63F68753}"/>
              </a:ext>
            </a:extLst>
          </p:cNvPr>
          <p:cNvSpPr>
            <a:spLocks noGrp="1"/>
          </p:cNvSpPr>
          <p:nvPr>
            <p:ph type="dt" sz="half" idx="10"/>
          </p:nvPr>
        </p:nvSpPr>
        <p:spPr/>
        <p:txBody>
          <a:bodyPr/>
          <a:lstStyle/>
          <a:p>
            <a:fld id="{69EFF7A3-04A5-475E-8778-C4561ABB7C78}" type="datetimeFigureOut">
              <a:rPr lang="en-US" smtClean="0"/>
              <a:t>8/29/2025</a:t>
            </a:fld>
            <a:endParaRPr lang="en-US"/>
          </a:p>
        </p:txBody>
      </p:sp>
      <p:sp>
        <p:nvSpPr>
          <p:cNvPr id="6" name="Footer Placeholder 5">
            <a:extLst>
              <a:ext uri="{FF2B5EF4-FFF2-40B4-BE49-F238E27FC236}">
                <a16:creationId xmlns:a16="http://schemas.microsoft.com/office/drawing/2014/main" id="{66A1BCA6-0E4B-65FA-FF97-F94D0328D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34C6C-876B-1C8F-D713-D4537C48A80A}"/>
              </a:ext>
            </a:extLst>
          </p:cNvPr>
          <p:cNvSpPr>
            <a:spLocks noGrp="1"/>
          </p:cNvSpPr>
          <p:nvPr>
            <p:ph type="sldNum" sz="quarter" idx="12"/>
          </p:nvPr>
        </p:nvSpPr>
        <p:spPr/>
        <p:txBody>
          <a:bodyPr/>
          <a:lstStyle/>
          <a:p>
            <a:fld id="{E84856A4-D2B2-49C4-9B9F-497483324846}" type="slidenum">
              <a:rPr lang="en-US" smtClean="0"/>
              <a:t>‹#›</a:t>
            </a:fld>
            <a:endParaRPr lang="en-US"/>
          </a:p>
        </p:txBody>
      </p:sp>
    </p:spTree>
    <p:extLst>
      <p:ext uri="{BB962C8B-B14F-4D97-AF65-F5344CB8AC3E}">
        <p14:creationId xmlns:p14="http://schemas.microsoft.com/office/powerpoint/2010/main" val="309107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A484D-D473-1FD4-1A8D-D8612C70D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90BBD3-421C-6735-FB69-5B7FC6972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35AE7-B8E7-6A7B-BEA4-2D46E8B8A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FF7A3-04A5-475E-8778-C4561ABB7C78}" type="datetimeFigureOut">
              <a:rPr lang="en-US" smtClean="0"/>
              <a:t>8/29/2025</a:t>
            </a:fld>
            <a:endParaRPr lang="en-US"/>
          </a:p>
        </p:txBody>
      </p:sp>
      <p:sp>
        <p:nvSpPr>
          <p:cNvPr id="5" name="Footer Placeholder 4">
            <a:extLst>
              <a:ext uri="{FF2B5EF4-FFF2-40B4-BE49-F238E27FC236}">
                <a16:creationId xmlns:a16="http://schemas.microsoft.com/office/drawing/2014/main" id="{D6AB0A67-898C-0227-54D8-D55D3E02E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93D01A-4310-107C-11DE-63B1F7949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4856A4-D2B2-49C4-9B9F-497483324846}" type="slidenum">
              <a:rPr lang="en-US" smtClean="0"/>
              <a:t>‹#›</a:t>
            </a:fld>
            <a:endParaRPr lang="en-US"/>
          </a:p>
        </p:txBody>
      </p:sp>
    </p:spTree>
    <p:extLst>
      <p:ext uri="{BB962C8B-B14F-4D97-AF65-F5344CB8AC3E}">
        <p14:creationId xmlns:p14="http://schemas.microsoft.com/office/powerpoint/2010/main" val="178845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211462" y="3496340"/>
            <a:ext cx="739718" cy="3295266"/>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1F: Seed Engineers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171-40D3-DAD4-D6BB-1F35FAD6D0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CA6FD6-B861-E29C-0952-B260C01E2A7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75CDBF2-87CA-51CF-2FE6-FF3206FE5D5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DC87E7FD-C84E-E915-F2D2-CF43092F11D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Explain</a:t>
            </a:r>
          </a:p>
        </p:txBody>
      </p:sp>
      <p:sp>
        <p:nvSpPr>
          <p:cNvPr id="6" name="Rectangle: Rounded Corners 5">
            <a:extLst>
              <a:ext uri="{FF2B5EF4-FFF2-40B4-BE49-F238E27FC236}">
                <a16:creationId xmlns:a16="http://schemas.microsoft.com/office/drawing/2014/main" id="{C4E23025-6D79-BD7D-1469-9D06A6BF794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1FD2C0-775D-9EDB-1C4B-3C109FDEAA8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9C0D43AB-8FB1-0CBA-9471-503954EEC0EF}"/>
              </a:ext>
            </a:extLst>
          </p:cNvPr>
          <p:cNvSpPr txBox="1"/>
          <p:nvPr/>
        </p:nvSpPr>
        <p:spPr>
          <a:xfrm>
            <a:off x="2011299" y="2225814"/>
            <a:ext cx="8169401" cy="1569660"/>
          </a:xfrm>
          <a:prstGeom prst="rect">
            <a:avLst/>
          </a:prstGeom>
          <a:noFill/>
        </p:spPr>
        <p:txBody>
          <a:bodyPr wrap="square">
            <a:spAutoFit/>
          </a:bodyPr>
          <a:lstStyle/>
          <a:p>
            <a:pPr algn="ctr"/>
            <a:r>
              <a:rPr lang="en-US" sz="4800">
                <a:latin typeface="Avenir Next LT Pro" panose="020B0504020202020204" pitchFamily="34" charset="0"/>
              </a:rPr>
              <a:t>Why do seeds need to </a:t>
            </a:r>
            <a:r>
              <a:rPr lang="en-US" sz="4800" b="1">
                <a:latin typeface="Avenir Next LT Pro" panose="020B0504020202020204" pitchFamily="34" charset="0"/>
              </a:rPr>
              <a:t>disperse</a:t>
            </a:r>
            <a:r>
              <a:rPr lang="en-US" sz="4800">
                <a:latin typeface="Avenir Next LT Pro" panose="020B0504020202020204" pitchFamily="34" charset="0"/>
              </a:rPr>
              <a:t>? </a:t>
            </a:r>
          </a:p>
        </p:txBody>
      </p:sp>
    </p:spTree>
    <p:extLst>
      <p:ext uri="{BB962C8B-B14F-4D97-AF65-F5344CB8AC3E}">
        <p14:creationId xmlns:p14="http://schemas.microsoft.com/office/powerpoint/2010/main" val="298523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B19D-A493-428D-227A-EDA24ACFB5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94C8C2-74AD-A7C8-67CA-2C4834EC138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406A9E-F84A-8B30-3802-3095BAC83A7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99548523-2ED9-82FF-1259-A36E8B48A3F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Explain</a:t>
            </a:r>
          </a:p>
        </p:txBody>
      </p:sp>
      <p:sp>
        <p:nvSpPr>
          <p:cNvPr id="6" name="Rectangle: Rounded Corners 5">
            <a:extLst>
              <a:ext uri="{FF2B5EF4-FFF2-40B4-BE49-F238E27FC236}">
                <a16:creationId xmlns:a16="http://schemas.microsoft.com/office/drawing/2014/main" id="{965EE036-138A-1C78-1876-582592832EA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E13A37-3E31-0755-7631-5D5B9CB42081}"/>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D79F56DA-00B2-DCF3-DF6E-CF1858893B07}"/>
              </a:ext>
            </a:extLst>
          </p:cNvPr>
          <p:cNvSpPr txBox="1"/>
          <p:nvPr/>
        </p:nvSpPr>
        <p:spPr>
          <a:xfrm>
            <a:off x="937655" y="2313967"/>
            <a:ext cx="5750616" cy="1569660"/>
          </a:xfrm>
          <a:prstGeom prst="rect">
            <a:avLst/>
          </a:prstGeom>
          <a:noFill/>
        </p:spPr>
        <p:txBody>
          <a:bodyPr wrap="square">
            <a:spAutoFit/>
          </a:bodyPr>
          <a:lstStyle/>
          <a:p>
            <a:pPr algn="ctr"/>
            <a:r>
              <a:rPr lang="en-US" sz="4800">
                <a:latin typeface="Avenir Next LT Pro" panose="020B0504020202020204" pitchFamily="34" charset="0"/>
              </a:rPr>
              <a:t>What does a seed need to grow?</a:t>
            </a:r>
          </a:p>
        </p:txBody>
      </p:sp>
      <p:pic>
        <p:nvPicPr>
          <p:cNvPr id="4098" name="Picture 2" descr="oak&amp;#32;seedling&amp;#32;Acorn">
            <a:extLst>
              <a:ext uri="{FF2B5EF4-FFF2-40B4-BE49-F238E27FC236}">
                <a16:creationId xmlns:a16="http://schemas.microsoft.com/office/drawing/2014/main" id="{A3BCADB3-EFF4-9DDF-A79D-4B437F2A6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068" y="241297"/>
            <a:ext cx="44481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8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5471A-F21C-15E0-5176-B280317068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8E049B-B667-A3FE-DDDE-DE91452A75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63F4D90-2E6F-2E8E-9BC4-F6EF44E0F3A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998936D5-F09D-0708-ADF6-660734A2264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Explain</a:t>
            </a:r>
          </a:p>
        </p:txBody>
      </p:sp>
      <p:sp>
        <p:nvSpPr>
          <p:cNvPr id="6" name="Rectangle: Rounded Corners 5">
            <a:extLst>
              <a:ext uri="{FF2B5EF4-FFF2-40B4-BE49-F238E27FC236}">
                <a16:creationId xmlns:a16="http://schemas.microsoft.com/office/drawing/2014/main" id="{2967CA7A-AD60-41D1-699D-B7E9FF2894E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967CBF-63E7-46C0-D105-5E14FB272842}"/>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28F4829E-62CC-0D8A-5241-F3B693FC3796}"/>
              </a:ext>
            </a:extLst>
          </p:cNvPr>
          <p:cNvSpPr txBox="1"/>
          <p:nvPr/>
        </p:nvSpPr>
        <p:spPr>
          <a:xfrm>
            <a:off x="1594923" y="2268685"/>
            <a:ext cx="9002154" cy="1569660"/>
          </a:xfrm>
          <a:prstGeom prst="rect">
            <a:avLst/>
          </a:prstGeom>
          <a:noFill/>
        </p:spPr>
        <p:txBody>
          <a:bodyPr wrap="square">
            <a:spAutoFit/>
          </a:bodyPr>
          <a:lstStyle/>
          <a:p>
            <a:pPr algn="ctr"/>
            <a:r>
              <a:rPr lang="en-US" sz="4800">
                <a:latin typeface="Avenir Next LT Pro" panose="020B0504020202020204" pitchFamily="34" charset="0"/>
              </a:rPr>
              <a:t>If it is competing with a larger plant, who is going to win?</a:t>
            </a:r>
          </a:p>
        </p:txBody>
      </p:sp>
    </p:spTree>
    <p:extLst>
      <p:ext uri="{BB962C8B-B14F-4D97-AF65-F5344CB8AC3E}">
        <p14:creationId xmlns:p14="http://schemas.microsoft.com/office/powerpoint/2010/main" val="22274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79773-92F2-4BD9-17F5-63625B2328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9C44F9-F75D-009E-1E32-576F018989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D72BA2B-9E17-72AF-7317-1A30EF3402B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ED7FAF63-6008-710E-590A-1D36EE14863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Explain</a:t>
            </a:r>
          </a:p>
        </p:txBody>
      </p:sp>
      <p:sp>
        <p:nvSpPr>
          <p:cNvPr id="6" name="Rectangle: Rounded Corners 5">
            <a:extLst>
              <a:ext uri="{FF2B5EF4-FFF2-40B4-BE49-F238E27FC236}">
                <a16:creationId xmlns:a16="http://schemas.microsoft.com/office/drawing/2014/main" id="{78E6DB33-D1FB-A1C0-0B8F-C7A8A6B25F6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6ACC14-9769-BA7A-FBF7-7FFF8DB8C9D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8763F726-3E42-C509-AC20-BFBFD3394965}"/>
              </a:ext>
            </a:extLst>
          </p:cNvPr>
          <p:cNvSpPr txBox="1"/>
          <p:nvPr/>
        </p:nvSpPr>
        <p:spPr>
          <a:xfrm>
            <a:off x="337306" y="2333300"/>
            <a:ext cx="6899562" cy="1569660"/>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characteristics</a:t>
            </a:r>
            <a:r>
              <a:rPr lang="en-US" sz="4800">
                <a:latin typeface="Avenir Next LT Pro" panose="020B0504020202020204" pitchFamily="34" charset="0"/>
              </a:rPr>
              <a:t> help seeds to disperse?</a:t>
            </a:r>
          </a:p>
        </p:txBody>
      </p:sp>
      <p:pic>
        <p:nvPicPr>
          <p:cNvPr id="7" name="Picture 6" descr="A picture containing calendar&#10;&#10;AI-generated content may be incorrect.">
            <a:extLst>
              <a:ext uri="{FF2B5EF4-FFF2-40B4-BE49-F238E27FC236}">
                <a16:creationId xmlns:a16="http://schemas.microsoft.com/office/drawing/2014/main" id="{C115CB23-F7F9-C34C-4FA6-20AF9908B74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8326" y="71565"/>
            <a:ext cx="4708329" cy="6093131"/>
          </a:xfrm>
          <a:prstGeom prst="rect">
            <a:avLst/>
          </a:prstGeom>
          <a:ln>
            <a:solidFill>
              <a:schemeClr val="tx1"/>
            </a:solidFill>
          </a:ln>
        </p:spPr>
      </p:pic>
    </p:spTree>
    <p:extLst>
      <p:ext uri="{BB962C8B-B14F-4D97-AF65-F5344CB8AC3E}">
        <p14:creationId xmlns:p14="http://schemas.microsoft.com/office/powerpoint/2010/main" val="60187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0303-52CA-95ED-DFE7-8BA4F5AD76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9539C9-0E63-2055-ED0C-382C5F67871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A4B566-A094-76B2-0899-3DEAB857565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8D1FBF22-46A3-6772-E465-11C34FEE880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Elaborate</a:t>
            </a:r>
          </a:p>
        </p:txBody>
      </p:sp>
      <p:sp>
        <p:nvSpPr>
          <p:cNvPr id="6" name="Rectangle: Rounded Corners 5">
            <a:extLst>
              <a:ext uri="{FF2B5EF4-FFF2-40B4-BE49-F238E27FC236}">
                <a16:creationId xmlns:a16="http://schemas.microsoft.com/office/drawing/2014/main" id="{7799AC7D-EFF5-F8B5-A164-17E8CCA85EF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0F66D5-7246-BA9B-7555-A36B4ED9AAAE}"/>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04F8DCE0-A176-2A38-093F-065D790803AC}"/>
              </a:ext>
            </a:extLst>
          </p:cNvPr>
          <p:cNvSpPr txBox="1"/>
          <p:nvPr/>
        </p:nvSpPr>
        <p:spPr>
          <a:xfrm>
            <a:off x="1934391" y="2280748"/>
            <a:ext cx="8323218" cy="1569660"/>
          </a:xfrm>
          <a:prstGeom prst="rect">
            <a:avLst/>
          </a:prstGeom>
          <a:noFill/>
        </p:spPr>
        <p:txBody>
          <a:bodyPr wrap="square">
            <a:spAutoFit/>
          </a:bodyPr>
          <a:lstStyle/>
          <a:p>
            <a:pPr algn="ctr"/>
            <a:r>
              <a:rPr lang="en-US" sz="4800">
                <a:latin typeface="Avenir Next LT Pro" panose="020B0504020202020204" pitchFamily="34" charset="0"/>
              </a:rPr>
              <a:t>You are going to now become Seed </a:t>
            </a:r>
            <a:r>
              <a:rPr lang="en-US" sz="4800" b="1">
                <a:latin typeface="Avenir Next LT Pro" panose="020B0504020202020204" pitchFamily="34" charset="0"/>
              </a:rPr>
              <a:t>Engineers</a:t>
            </a:r>
            <a:r>
              <a:rPr lang="en-US" sz="4800">
                <a:latin typeface="Avenir Next LT Pro" panose="020B0504020202020204" pitchFamily="34" charset="0"/>
              </a:rPr>
              <a:t>.</a:t>
            </a:r>
          </a:p>
        </p:txBody>
      </p:sp>
    </p:spTree>
    <p:extLst>
      <p:ext uri="{BB962C8B-B14F-4D97-AF65-F5344CB8AC3E}">
        <p14:creationId xmlns:p14="http://schemas.microsoft.com/office/powerpoint/2010/main" val="190593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D3AE9-FAE0-1B98-0518-D2C78C91C5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355883-3704-030C-80E0-2029F64C87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09936E-AC7B-62EC-B190-6C45C890369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9F9BCF18-61A5-4AE4-67C9-C943035E60B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Elaborate</a:t>
            </a:r>
          </a:p>
        </p:txBody>
      </p:sp>
      <p:sp>
        <p:nvSpPr>
          <p:cNvPr id="6" name="Rectangle: Rounded Corners 5">
            <a:extLst>
              <a:ext uri="{FF2B5EF4-FFF2-40B4-BE49-F238E27FC236}">
                <a16:creationId xmlns:a16="http://schemas.microsoft.com/office/drawing/2014/main" id="{B393CE40-5CE9-8033-A43A-CB5B143B29A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B6454C-D576-B483-3F99-336FBDD539D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593A1F5D-233B-C6A7-8D82-D2782A7A1CAD}"/>
              </a:ext>
            </a:extLst>
          </p:cNvPr>
          <p:cNvSpPr txBox="1"/>
          <p:nvPr/>
        </p:nvSpPr>
        <p:spPr>
          <a:xfrm>
            <a:off x="1377099" y="1635526"/>
            <a:ext cx="9437802" cy="3046988"/>
          </a:xfrm>
          <a:prstGeom prst="rect">
            <a:avLst/>
          </a:prstGeom>
          <a:noFill/>
        </p:spPr>
        <p:txBody>
          <a:bodyPr wrap="square">
            <a:spAutoFit/>
          </a:bodyPr>
          <a:lstStyle/>
          <a:p>
            <a:pPr algn="ctr"/>
            <a:r>
              <a:rPr lang="en-US" sz="4800" dirty="0">
                <a:latin typeface="Avenir Next LT Pro" panose="020B0504020202020204" pitchFamily="34" charset="0"/>
              </a:rPr>
              <a:t>Each group will receive a bean or a bead. This is your seed, and you will need to design a method of seed dispersal.</a:t>
            </a:r>
          </a:p>
        </p:txBody>
      </p:sp>
    </p:spTree>
    <p:extLst>
      <p:ext uri="{BB962C8B-B14F-4D97-AF65-F5344CB8AC3E}">
        <p14:creationId xmlns:p14="http://schemas.microsoft.com/office/powerpoint/2010/main" val="356005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D93B-9F60-83C4-0D22-CCD17D1AC0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4BC5A42-03F7-FB7D-EDBA-8D45E72262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1396742-0B15-8B6F-8730-BA88AD7023E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E279CF1B-847A-19E7-CB13-42FF90348D3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Elaborate</a:t>
            </a:r>
          </a:p>
        </p:txBody>
      </p:sp>
      <p:sp>
        <p:nvSpPr>
          <p:cNvPr id="6" name="Rectangle: Rounded Corners 5">
            <a:extLst>
              <a:ext uri="{FF2B5EF4-FFF2-40B4-BE49-F238E27FC236}">
                <a16:creationId xmlns:a16="http://schemas.microsoft.com/office/drawing/2014/main" id="{8A716EF6-8F1B-0BBF-73A4-0426C103697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5DB600-CE2C-5B18-B75D-23EB8FA20DC3}"/>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CA921D63-38B8-CCBE-2ED0-A77DFD1EB8F9}"/>
              </a:ext>
            </a:extLst>
          </p:cNvPr>
          <p:cNvSpPr txBox="1"/>
          <p:nvPr/>
        </p:nvSpPr>
        <p:spPr>
          <a:xfrm>
            <a:off x="5293358" y="1955707"/>
            <a:ext cx="6316473" cy="2308324"/>
          </a:xfrm>
          <a:prstGeom prst="rect">
            <a:avLst/>
          </a:prstGeom>
          <a:noFill/>
        </p:spPr>
        <p:txBody>
          <a:bodyPr wrap="square">
            <a:spAutoFit/>
          </a:bodyPr>
          <a:lstStyle/>
          <a:p>
            <a:pPr algn="ctr"/>
            <a:r>
              <a:rPr lang="en-US" sz="4800">
                <a:latin typeface="Avenir Next LT Pro" panose="020B0504020202020204" pitchFamily="34" charset="0"/>
              </a:rPr>
              <a:t>Circle the group problem that you will need to solve.</a:t>
            </a:r>
          </a:p>
        </p:txBody>
      </p:sp>
      <p:pic>
        <p:nvPicPr>
          <p:cNvPr id="7" name="Picture 6" descr="Text&#10;&#10;AI-generated content may be incorrect.">
            <a:extLst>
              <a:ext uri="{FF2B5EF4-FFF2-40B4-BE49-F238E27FC236}">
                <a16:creationId xmlns:a16="http://schemas.microsoft.com/office/drawing/2014/main" id="{7C3695A4-576C-6F59-7656-1FE84E3102B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sp>
        <p:nvSpPr>
          <p:cNvPr id="8" name="Oval 7">
            <a:extLst>
              <a:ext uri="{FF2B5EF4-FFF2-40B4-BE49-F238E27FC236}">
                <a16:creationId xmlns:a16="http://schemas.microsoft.com/office/drawing/2014/main" id="{E38CA0F0-05EF-5253-EA7E-4607418D6784}"/>
              </a:ext>
            </a:extLst>
          </p:cNvPr>
          <p:cNvSpPr/>
          <p:nvPr/>
        </p:nvSpPr>
        <p:spPr>
          <a:xfrm>
            <a:off x="6095999" y="1940318"/>
            <a:ext cx="1807779" cy="85543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7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91544-81D9-4D80-DB15-A7E70E0FD1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BD26C7-A614-2CF1-7096-8CBF3A35094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634F527-8B4E-82D2-D2E5-AAA09EE6122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32326461-E771-C02E-1F0B-747E35E14CC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Elaborate</a:t>
            </a:r>
          </a:p>
        </p:txBody>
      </p:sp>
      <p:sp>
        <p:nvSpPr>
          <p:cNvPr id="6" name="Rectangle: Rounded Corners 5">
            <a:extLst>
              <a:ext uri="{FF2B5EF4-FFF2-40B4-BE49-F238E27FC236}">
                <a16:creationId xmlns:a16="http://schemas.microsoft.com/office/drawing/2014/main" id="{A781741E-A057-BFC6-6C63-C052C66C6E3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1CEDF8-94F8-D1B0-A679-EC73805766B8}"/>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pic>
        <p:nvPicPr>
          <p:cNvPr id="10" name="Picture 9" descr="Diagram&#10;&#10;AI-generated content may be incorrect.">
            <a:extLst>
              <a:ext uri="{FF2B5EF4-FFF2-40B4-BE49-F238E27FC236}">
                <a16:creationId xmlns:a16="http://schemas.microsoft.com/office/drawing/2014/main" id="{54127B39-1C84-508D-EBA1-D39924C46AC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5"/>
            <a:ext cx="4617192" cy="5975189"/>
          </a:xfrm>
          <a:prstGeom prst="rect">
            <a:avLst/>
          </a:prstGeom>
          <a:ln>
            <a:solidFill>
              <a:schemeClr val="tx1"/>
            </a:solidFill>
          </a:ln>
        </p:spPr>
      </p:pic>
      <p:sp>
        <p:nvSpPr>
          <p:cNvPr id="11" name="TextBox 10">
            <a:extLst>
              <a:ext uri="{FF2B5EF4-FFF2-40B4-BE49-F238E27FC236}">
                <a16:creationId xmlns:a16="http://schemas.microsoft.com/office/drawing/2014/main" id="{DE15E322-8829-0B1C-75EF-798D9B40671F}"/>
              </a:ext>
            </a:extLst>
          </p:cNvPr>
          <p:cNvSpPr txBox="1"/>
          <p:nvPr/>
        </p:nvSpPr>
        <p:spPr>
          <a:xfrm>
            <a:off x="100583" y="2093935"/>
            <a:ext cx="7214617" cy="1569660"/>
          </a:xfrm>
          <a:prstGeom prst="rect">
            <a:avLst/>
          </a:prstGeom>
          <a:noFill/>
        </p:spPr>
        <p:txBody>
          <a:bodyPr wrap="square">
            <a:spAutoFit/>
          </a:bodyPr>
          <a:lstStyle/>
          <a:p>
            <a:pPr algn="ctr"/>
            <a:r>
              <a:rPr lang="en-US" sz="4800" b="1" dirty="0">
                <a:latin typeface="Avenir Next LT Pro" panose="020B0504020202020204" pitchFamily="34" charset="0"/>
              </a:rPr>
              <a:t>The Engineering Design Process</a:t>
            </a:r>
          </a:p>
        </p:txBody>
      </p:sp>
      <p:sp>
        <p:nvSpPr>
          <p:cNvPr id="3" name="AutoShape 2" descr="Image preview">
            <a:extLst>
              <a:ext uri="{FF2B5EF4-FFF2-40B4-BE49-F238E27FC236}">
                <a16:creationId xmlns:a16="http://schemas.microsoft.com/office/drawing/2014/main" id="{6CC5D2EC-7BB8-2B1F-F54D-02063167C3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7B037B93-4319-6200-6A78-35131E0E034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042" y="55043"/>
            <a:ext cx="1019354" cy="1495052"/>
          </a:xfrm>
          <a:prstGeom prst="rect">
            <a:avLst/>
          </a:prstGeom>
        </p:spPr>
      </p:pic>
    </p:spTree>
    <p:extLst>
      <p:ext uri="{BB962C8B-B14F-4D97-AF65-F5344CB8AC3E}">
        <p14:creationId xmlns:p14="http://schemas.microsoft.com/office/powerpoint/2010/main" val="130517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F1B9-B521-38A6-68D3-AD7617AE56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4AFDC7-BEC1-8DE6-BF47-076A4A91D84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C4BE600-4E61-7F16-D980-CE2BDD2335A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C7A62A15-0D2E-6FBD-C4C7-24C9432FDAE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1F Seed Engineers: Evaluate</a:t>
            </a:r>
          </a:p>
        </p:txBody>
      </p:sp>
      <p:sp>
        <p:nvSpPr>
          <p:cNvPr id="6" name="Rectangle: Rounded Corners 5">
            <a:extLst>
              <a:ext uri="{FF2B5EF4-FFF2-40B4-BE49-F238E27FC236}">
                <a16:creationId xmlns:a16="http://schemas.microsoft.com/office/drawing/2014/main" id="{56910FE2-CDF1-AE5C-643C-2B9C642D1C1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344C4-4C2E-672D-3329-64873BDA1DBB}"/>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1" name="TextBox 10">
            <a:extLst>
              <a:ext uri="{FF2B5EF4-FFF2-40B4-BE49-F238E27FC236}">
                <a16:creationId xmlns:a16="http://schemas.microsoft.com/office/drawing/2014/main" id="{AFA771E6-93E4-E80C-EAA9-BA3428FE90F4}"/>
              </a:ext>
            </a:extLst>
          </p:cNvPr>
          <p:cNvSpPr txBox="1"/>
          <p:nvPr/>
        </p:nvSpPr>
        <p:spPr>
          <a:xfrm>
            <a:off x="4869348" y="1519892"/>
            <a:ext cx="7143046" cy="4401205"/>
          </a:xfrm>
          <a:prstGeom prst="rect">
            <a:avLst/>
          </a:prstGeom>
          <a:noFill/>
        </p:spPr>
        <p:txBody>
          <a:bodyPr wrap="square">
            <a:spAutoFit/>
          </a:bodyPr>
          <a:lstStyle/>
          <a:p>
            <a:pPr marL="571500" indent="-571500">
              <a:buFont typeface="Arial" panose="020B0604020202020204" pitchFamily="34" charset="0"/>
              <a:buChar char="•"/>
            </a:pPr>
            <a:r>
              <a:rPr lang="en-US" sz="4000" b="1">
                <a:latin typeface="Avenir Next LT Pro" panose="020B0504020202020204" pitchFamily="34" charset="0"/>
              </a:rPr>
              <a:t>Restate</a:t>
            </a:r>
            <a:r>
              <a:rPr lang="en-US" sz="4000">
                <a:latin typeface="Avenir Next LT Pro" panose="020B0504020202020204" pitchFamily="34" charset="0"/>
              </a:rPr>
              <a:t> the group problem you needed to solve</a:t>
            </a:r>
          </a:p>
          <a:p>
            <a:pPr marL="571500" indent="-571500">
              <a:buFont typeface="Arial" panose="020B0604020202020204" pitchFamily="34" charset="0"/>
              <a:buChar char="•"/>
            </a:pPr>
            <a:r>
              <a:rPr lang="en-US" sz="4000" b="1">
                <a:latin typeface="Avenir Next LT Pro" panose="020B0504020202020204" pitchFamily="34" charset="0"/>
              </a:rPr>
              <a:t>Draw</a:t>
            </a:r>
            <a:r>
              <a:rPr lang="en-US" sz="4000">
                <a:latin typeface="Avenir Next LT Pro" panose="020B0504020202020204" pitchFamily="34" charset="0"/>
              </a:rPr>
              <a:t> the final model of your seed</a:t>
            </a:r>
          </a:p>
          <a:p>
            <a:pPr marL="571500" indent="-571500">
              <a:buFont typeface="Arial" panose="020B0604020202020204" pitchFamily="34" charset="0"/>
              <a:buChar char="•"/>
            </a:pPr>
            <a:r>
              <a:rPr lang="en-US" sz="4000" b="1">
                <a:latin typeface="Avenir Next LT Pro" panose="020B0504020202020204" pitchFamily="34" charset="0"/>
              </a:rPr>
              <a:t>List</a:t>
            </a:r>
            <a:r>
              <a:rPr lang="en-US" sz="4000">
                <a:latin typeface="Avenir Next LT Pro" panose="020B0504020202020204" pitchFamily="34" charset="0"/>
              </a:rPr>
              <a:t> 1-2 ways your model worked and 1-2 ways your model did not work</a:t>
            </a:r>
          </a:p>
        </p:txBody>
      </p:sp>
      <p:pic>
        <p:nvPicPr>
          <p:cNvPr id="7" name="Picture 6" descr="Graphical user interface, text, letter&#10;&#10;AI-generated content may be incorrect.">
            <a:extLst>
              <a:ext uri="{FF2B5EF4-FFF2-40B4-BE49-F238E27FC236}">
                <a16:creationId xmlns:a16="http://schemas.microsoft.com/office/drawing/2014/main" id="{244919E5-5EB8-0BF7-5D7E-14C4DCB50E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FC72D1BA-A737-193B-A11E-9712CCC81B8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56247" y="106886"/>
            <a:ext cx="950409" cy="1293930"/>
          </a:xfrm>
          <a:prstGeom prst="rect">
            <a:avLst/>
          </a:prstGeom>
        </p:spPr>
      </p:pic>
    </p:spTree>
    <p:extLst>
      <p:ext uri="{BB962C8B-B14F-4D97-AF65-F5344CB8AC3E}">
        <p14:creationId xmlns:p14="http://schemas.microsoft.com/office/powerpoint/2010/main" val="3039674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A49F-7D47-F4A7-B144-5EE13AE44F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E79E05-C82F-C134-5E80-7764195987F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B82DD27-FBE9-5DBF-A58D-40328F3F683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658AACE1-A784-9A68-3C2F-B75106E02FF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Evaluate</a:t>
            </a:r>
          </a:p>
        </p:txBody>
      </p:sp>
      <p:sp>
        <p:nvSpPr>
          <p:cNvPr id="6" name="Rectangle: Rounded Corners 5">
            <a:extLst>
              <a:ext uri="{FF2B5EF4-FFF2-40B4-BE49-F238E27FC236}">
                <a16:creationId xmlns:a16="http://schemas.microsoft.com/office/drawing/2014/main" id="{67C05AF9-ED82-B3F9-7E1C-8C7243E531F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0E1960-AF15-0BF1-BA30-902EF44E1EBC}"/>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pic>
        <p:nvPicPr>
          <p:cNvPr id="3" name="Picture 2" descr="Graphical user interface, text, letter&#10;&#10;AI-generated content may be incorrect.">
            <a:extLst>
              <a:ext uri="{FF2B5EF4-FFF2-40B4-BE49-F238E27FC236}">
                <a16:creationId xmlns:a16="http://schemas.microsoft.com/office/drawing/2014/main" id="{0A569161-1492-55CA-B762-0CBA2868EC4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18939" y="229790"/>
            <a:ext cx="4640975" cy="6005967"/>
          </a:xfrm>
          <a:prstGeom prst="rect">
            <a:avLst/>
          </a:prstGeom>
          <a:ln>
            <a:solidFill>
              <a:schemeClr val="tx1"/>
            </a:solidFill>
          </a:ln>
        </p:spPr>
      </p:pic>
      <p:pic>
        <p:nvPicPr>
          <p:cNvPr id="8" name="Picture 7" descr="A picture containing calendar&#10;&#10;AI-generated content may be incorrect.">
            <a:extLst>
              <a:ext uri="{FF2B5EF4-FFF2-40B4-BE49-F238E27FC236}">
                <a16:creationId xmlns:a16="http://schemas.microsoft.com/office/drawing/2014/main" id="{2A9D7E8B-D439-2FA3-116E-65F304ED4F0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2307" y="222415"/>
            <a:ext cx="4640975" cy="6005967"/>
          </a:xfrm>
          <a:prstGeom prst="rect">
            <a:avLst/>
          </a:prstGeom>
          <a:ln>
            <a:solidFill>
              <a:schemeClr val="tx1"/>
            </a:solidFill>
          </a:ln>
        </p:spPr>
      </p:pic>
    </p:spTree>
    <p:extLst>
      <p:ext uri="{BB962C8B-B14F-4D97-AF65-F5344CB8AC3E}">
        <p14:creationId xmlns:p14="http://schemas.microsoft.com/office/powerpoint/2010/main" val="75348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3980-5765-E47A-6256-C8075D2865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1F28B-EED6-071E-3A4B-BD80BC1756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A7C112-7E32-893F-812F-30E53DECE3F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795BD7F7-9046-E239-FF0E-4C899246EDC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Engage</a:t>
            </a:r>
            <a:endParaRPr lang="en-US" dirty="0">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BD3FD109-49F2-1C57-B317-3EEA814F8E7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4ECD6B-1C21-176B-57E5-B5D917257402}"/>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grpSp>
        <p:nvGrpSpPr>
          <p:cNvPr id="10" name="Group 9">
            <a:extLst>
              <a:ext uri="{FF2B5EF4-FFF2-40B4-BE49-F238E27FC236}">
                <a16:creationId xmlns:a16="http://schemas.microsoft.com/office/drawing/2014/main" id="{E3FFE1B2-319A-78DA-A521-FE61DA102B70}"/>
              </a:ext>
            </a:extLst>
          </p:cNvPr>
          <p:cNvGrpSpPr/>
          <p:nvPr/>
        </p:nvGrpSpPr>
        <p:grpSpPr>
          <a:xfrm>
            <a:off x="235684" y="1533264"/>
            <a:ext cx="7524359" cy="3137573"/>
            <a:chOff x="452921" y="1711109"/>
            <a:chExt cx="6791540" cy="3137573"/>
          </a:xfrm>
        </p:grpSpPr>
        <p:sp>
          <p:nvSpPr>
            <p:cNvPr id="11" name="TextBox 10">
              <a:extLst>
                <a:ext uri="{FF2B5EF4-FFF2-40B4-BE49-F238E27FC236}">
                  <a16:creationId xmlns:a16="http://schemas.microsoft.com/office/drawing/2014/main" id="{375E2891-E5C5-7F4D-E411-F5BBE53B4805}"/>
                </a:ext>
              </a:extLst>
            </p:cNvPr>
            <p:cNvSpPr txBox="1"/>
            <p:nvPr/>
          </p:nvSpPr>
          <p:spPr>
            <a:xfrm>
              <a:off x="519320" y="171110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3" name="TextBox 12">
              <a:extLst>
                <a:ext uri="{FF2B5EF4-FFF2-40B4-BE49-F238E27FC236}">
                  <a16:creationId xmlns:a16="http://schemas.microsoft.com/office/drawing/2014/main" id="{3EF97571-63FA-5419-35CF-7960411898EB}"/>
                </a:ext>
              </a:extLst>
            </p:cNvPr>
            <p:cNvSpPr txBox="1"/>
            <p:nvPr/>
          </p:nvSpPr>
          <p:spPr>
            <a:xfrm>
              <a:off x="452921" y="3094356"/>
              <a:ext cx="6791540" cy="1754326"/>
            </a:xfrm>
            <a:prstGeom prst="rect">
              <a:avLst/>
            </a:prstGeom>
            <a:noFill/>
          </p:spPr>
          <p:txBody>
            <a:bodyPr wrap="square">
              <a:spAutoFit/>
            </a:bodyPr>
            <a:lstStyle/>
            <a:p>
              <a:pPr algn="ctr"/>
              <a:r>
                <a:rPr lang="en-US" sz="5400">
                  <a:latin typeface="Avenir Next LT Pro" panose="020B0504020202020204" pitchFamily="34" charset="0"/>
                </a:rPr>
                <a:t>How can I build a seed that disperses?</a:t>
              </a:r>
            </a:p>
          </p:txBody>
        </p:sp>
      </p:grpSp>
      <p:pic>
        <p:nvPicPr>
          <p:cNvPr id="1026" name="Picture 2" descr="Winged&amp;#32;red&amp;#32;maple&amp;#32;seed&amp;#95;3">
            <a:extLst>
              <a:ext uri="{FF2B5EF4-FFF2-40B4-BE49-F238E27FC236}">
                <a16:creationId xmlns:a16="http://schemas.microsoft.com/office/drawing/2014/main" id="{9989F21E-3201-1680-04DF-4EFBB5AB524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93602" y="-1"/>
            <a:ext cx="4398398" cy="62319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0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68F2F-3AE4-8B6D-166E-4114845598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B51F2A-5CF0-EFCB-8D2D-16E5A2DC28C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D35A27D-AD3D-EF6D-4B99-521865444D59}"/>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20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934A0CF-7126-7F63-F752-71A9583385E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Evaluate</a:t>
            </a:r>
          </a:p>
        </p:txBody>
      </p:sp>
      <p:sp>
        <p:nvSpPr>
          <p:cNvPr id="6" name="Rectangle: Rounded Corners 5">
            <a:extLst>
              <a:ext uri="{FF2B5EF4-FFF2-40B4-BE49-F238E27FC236}">
                <a16:creationId xmlns:a16="http://schemas.microsoft.com/office/drawing/2014/main" id="{4E69E944-90C5-98EC-983B-AA1C26A0220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D27BC5-A5C0-8D08-C9B6-A65E96D01966}"/>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pic>
        <p:nvPicPr>
          <p:cNvPr id="3" name="Picture 2" descr="Graphical user interface, text, letter&#10;&#10;AI-generated content may be incorrect.">
            <a:extLst>
              <a:ext uri="{FF2B5EF4-FFF2-40B4-BE49-F238E27FC236}">
                <a16:creationId xmlns:a16="http://schemas.microsoft.com/office/drawing/2014/main" id="{91A8298D-AF2C-AFA4-ADF7-3B9A83F2EE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sp>
        <p:nvSpPr>
          <p:cNvPr id="10" name="TextBox 9">
            <a:extLst>
              <a:ext uri="{FF2B5EF4-FFF2-40B4-BE49-F238E27FC236}">
                <a16:creationId xmlns:a16="http://schemas.microsoft.com/office/drawing/2014/main" id="{3E42DA5F-43CE-F6BA-A83C-D9B31DF74C40}"/>
              </a:ext>
            </a:extLst>
          </p:cNvPr>
          <p:cNvSpPr txBox="1"/>
          <p:nvPr/>
        </p:nvSpPr>
        <p:spPr>
          <a:xfrm>
            <a:off x="5072606" y="847711"/>
            <a:ext cx="6785637" cy="4524315"/>
          </a:xfrm>
          <a:prstGeom prst="rect">
            <a:avLst/>
          </a:prstGeom>
          <a:noFill/>
        </p:spPr>
        <p:txBody>
          <a:bodyPr wrap="square" lIns="91440" tIns="45720" rIns="91440" bIns="45720" anchor="t">
            <a:spAutoFit/>
          </a:bodyPr>
          <a:lstStyle/>
          <a:p>
            <a:pPr algn="ctr"/>
            <a:r>
              <a:rPr lang="en-US" sz="4800" dirty="0">
                <a:latin typeface="Avenir Next LT Pro"/>
              </a:rPr>
              <a:t>Each group member explains or demonstrates one step of the engineering process. Follow the sentence prompts.</a:t>
            </a:r>
          </a:p>
        </p:txBody>
      </p:sp>
    </p:spTree>
    <p:extLst>
      <p:ext uri="{BB962C8B-B14F-4D97-AF65-F5344CB8AC3E}">
        <p14:creationId xmlns:p14="http://schemas.microsoft.com/office/powerpoint/2010/main" val="166492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0E255-5553-DA54-C959-195CE35477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52ACD6-19D5-56A3-7F04-8E0ABB32C39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7487B5-BFB4-5BD6-3C12-66589FA5987E}"/>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1E7B523-64E1-80C7-B7B8-B2836CBD878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1F Seed Engineers: Evaluate</a:t>
            </a:r>
          </a:p>
        </p:txBody>
      </p:sp>
      <p:sp>
        <p:nvSpPr>
          <p:cNvPr id="6" name="Rectangle: Rounded Corners 5">
            <a:extLst>
              <a:ext uri="{FF2B5EF4-FFF2-40B4-BE49-F238E27FC236}">
                <a16:creationId xmlns:a16="http://schemas.microsoft.com/office/drawing/2014/main" id="{7FFCD1EB-87AD-D6F0-C3B6-73237B2A0D5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4A3C4A-8260-5E07-A885-088AE2CA999B}"/>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pic>
        <p:nvPicPr>
          <p:cNvPr id="8" name="Picture 7" descr="Diagram, timeline&#10;&#10;AI-generated content may be incorrect.">
            <a:extLst>
              <a:ext uri="{FF2B5EF4-FFF2-40B4-BE49-F238E27FC236}">
                <a16:creationId xmlns:a16="http://schemas.microsoft.com/office/drawing/2014/main" id="{CF9ECC4B-707A-27EC-8306-8C4B8206C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15413" y="-316088"/>
            <a:ext cx="5161175" cy="6858000"/>
          </a:xfrm>
          <a:prstGeom prst="rect">
            <a:avLst/>
          </a:prstGeom>
        </p:spPr>
      </p:pic>
    </p:spTree>
    <p:extLst>
      <p:ext uri="{BB962C8B-B14F-4D97-AF65-F5344CB8AC3E}">
        <p14:creationId xmlns:p14="http://schemas.microsoft.com/office/powerpoint/2010/main" val="251279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53524-8562-DFD8-43CC-D431F5B719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384D19-F656-7B21-FCDE-0554D13056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D73982F-D0C4-3064-ED3E-37E59E6D3AB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B1A47BB7-01FA-EFFD-B837-ACE5F434711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Engage</a:t>
            </a:r>
          </a:p>
        </p:txBody>
      </p:sp>
      <p:sp>
        <p:nvSpPr>
          <p:cNvPr id="6" name="Rectangle: Rounded Corners 5">
            <a:extLst>
              <a:ext uri="{FF2B5EF4-FFF2-40B4-BE49-F238E27FC236}">
                <a16:creationId xmlns:a16="http://schemas.microsoft.com/office/drawing/2014/main" id="{AF8183CC-7C48-9653-10DB-2B34F1CD08E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C11E60-3D42-0DFB-F337-487A971EA3EB}"/>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9A59E417-5C0C-6E09-C750-DCB2435D2C86}"/>
              </a:ext>
            </a:extLst>
          </p:cNvPr>
          <p:cNvSpPr txBox="1"/>
          <p:nvPr/>
        </p:nvSpPr>
        <p:spPr>
          <a:xfrm>
            <a:off x="4963689" y="2325039"/>
            <a:ext cx="6832070" cy="1569660"/>
          </a:xfrm>
          <a:prstGeom prst="rect">
            <a:avLst/>
          </a:prstGeom>
          <a:noFill/>
        </p:spPr>
        <p:txBody>
          <a:bodyPr wrap="square">
            <a:spAutoFit/>
          </a:bodyPr>
          <a:lstStyle/>
          <a:p>
            <a:pPr algn="ctr"/>
            <a:r>
              <a:rPr lang="en-US" sz="4800">
                <a:latin typeface="Avenir Next LT Pro" panose="020B0504020202020204" pitchFamily="34" charset="0"/>
              </a:rPr>
              <a:t>Let’s go outside to collect seeds!</a:t>
            </a:r>
          </a:p>
        </p:txBody>
      </p:sp>
      <p:pic>
        <p:nvPicPr>
          <p:cNvPr id="7" name="Picture 6" descr="A picture containing calendar&#10;&#10;AI-generated content may be incorrect.">
            <a:extLst>
              <a:ext uri="{FF2B5EF4-FFF2-40B4-BE49-F238E27FC236}">
                <a16:creationId xmlns:a16="http://schemas.microsoft.com/office/drawing/2014/main" id="{282E59A9-9247-A75C-118A-1B3ADDEEA2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spTree>
    <p:extLst>
      <p:ext uri="{BB962C8B-B14F-4D97-AF65-F5344CB8AC3E}">
        <p14:creationId xmlns:p14="http://schemas.microsoft.com/office/powerpoint/2010/main" val="261064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411B-8AB4-38A7-AB6B-4FDA2FC3D7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589892-7BC8-F2D4-4DD9-0A37885760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44FB42F-9C3A-CAAD-03ED-8506CCE9F7D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948AB450-F44F-B0F9-1D2A-5A02767BC6B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1F Seed Engineers: Engage</a:t>
            </a:r>
          </a:p>
        </p:txBody>
      </p:sp>
      <p:sp>
        <p:nvSpPr>
          <p:cNvPr id="6" name="Rectangle: Rounded Corners 5">
            <a:extLst>
              <a:ext uri="{FF2B5EF4-FFF2-40B4-BE49-F238E27FC236}">
                <a16:creationId xmlns:a16="http://schemas.microsoft.com/office/drawing/2014/main" id="{1A408FD7-0F63-E9A5-49FE-0C29F33E80A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D7D634-63F8-0929-C81D-9583B3718608}"/>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BCB2A90B-2A2A-DE2A-DAC7-68FFAD364838}"/>
              </a:ext>
            </a:extLst>
          </p:cNvPr>
          <p:cNvSpPr txBox="1"/>
          <p:nvPr/>
        </p:nvSpPr>
        <p:spPr>
          <a:xfrm>
            <a:off x="337306" y="2062280"/>
            <a:ext cx="6832070" cy="2308324"/>
          </a:xfrm>
          <a:prstGeom prst="rect">
            <a:avLst/>
          </a:prstGeom>
          <a:noFill/>
        </p:spPr>
        <p:txBody>
          <a:bodyPr wrap="square">
            <a:spAutoFit/>
          </a:bodyPr>
          <a:lstStyle/>
          <a:p>
            <a:pPr algn="ctr"/>
            <a:r>
              <a:rPr lang="en-US" sz="4800">
                <a:latin typeface="Avenir Next LT Pro" panose="020B0504020202020204" pitchFamily="34" charset="0"/>
              </a:rPr>
              <a:t>What did we learn previously about how seeds travel?</a:t>
            </a:r>
          </a:p>
        </p:txBody>
      </p:sp>
      <p:pic>
        <p:nvPicPr>
          <p:cNvPr id="3" name="Picture 2" descr="Text&#10;&#10;AI-generated content may be incorrect.">
            <a:extLst>
              <a:ext uri="{FF2B5EF4-FFF2-40B4-BE49-F238E27FC236}">
                <a16:creationId xmlns:a16="http://schemas.microsoft.com/office/drawing/2014/main" id="{84F3C700-C171-11DB-CCBD-2C78ABE136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3740" y="122275"/>
            <a:ext cx="4617191" cy="5975189"/>
          </a:xfrm>
          <a:prstGeom prst="rect">
            <a:avLst/>
          </a:prstGeom>
          <a:ln>
            <a:solidFill>
              <a:schemeClr val="tx1"/>
            </a:solidFill>
          </a:ln>
        </p:spPr>
      </p:pic>
    </p:spTree>
    <p:extLst>
      <p:ext uri="{BB962C8B-B14F-4D97-AF65-F5344CB8AC3E}">
        <p14:creationId xmlns:p14="http://schemas.microsoft.com/office/powerpoint/2010/main" val="91777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5D2C7-6311-B11D-FE7B-BDDC28A490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14F577-C1CB-24E4-D526-078D8F90A2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403B6D-1FFA-7561-CCC6-13C820554AD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30DACB0E-B5A5-A65F-A71E-21AF8CF3315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Explore</a:t>
            </a:r>
          </a:p>
        </p:txBody>
      </p:sp>
      <p:sp>
        <p:nvSpPr>
          <p:cNvPr id="6" name="Rectangle: Rounded Corners 5">
            <a:extLst>
              <a:ext uri="{FF2B5EF4-FFF2-40B4-BE49-F238E27FC236}">
                <a16:creationId xmlns:a16="http://schemas.microsoft.com/office/drawing/2014/main" id="{BECCCCCA-66E8-71D4-EAFD-D27A06C7E86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13385A-27CE-3FD8-EA19-C48D21EA0B14}"/>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CA02DE66-B71A-C87A-1D82-7CBD3B67755C}"/>
              </a:ext>
            </a:extLst>
          </p:cNvPr>
          <p:cNvSpPr txBox="1"/>
          <p:nvPr/>
        </p:nvSpPr>
        <p:spPr>
          <a:xfrm>
            <a:off x="4760958" y="1601910"/>
            <a:ext cx="6832070" cy="3046988"/>
          </a:xfrm>
          <a:prstGeom prst="rect">
            <a:avLst/>
          </a:prstGeom>
          <a:noFill/>
        </p:spPr>
        <p:txBody>
          <a:bodyPr wrap="square">
            <a:spAutoFit/>
          </a:bodyPr>
          <a:lstStyle/>
          <a:p>
            <a:pPr algn="ctr"/>
            <a:r>
              <a:rPr lang="en-US" sz="4800">
                <a:latin typeface="Avenir Next LT Pro" panose="020B0504020202020204" pitchFamily="34" charset="0"/>
              </a:rPr>
              <a:t>Today we will explore seeds that float through the air and design a seed that will travel.</a:t>
            </a:r>
          </a:p>
        </p:txBody>
      </p:sp>
      <p:pic>
        <p:nvPicPr>
          <p:cNvPr id="2050" name="Picture 2" descr="Swamp&amp;#95;Milkweed&amp;#95;0118">
            <a:extLst>
              <a:ext uri="{FF2B5EF4-FFF2-40B4-BE49-F238E27FC236}">
                <a16:creationId xmlns:a16="http://schemas.microsoft.com/office/drawing/2014/main" id="{6A923F62-7E8A-275C-11CF-6AD2C46ED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6198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18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7F63C-52DB-C91E-E6B0-0D4526413A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FEC9D7-684B-3391-F44C-638A070F109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95F603D-1F68-A541-5515-78BA47CD43D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1405CE91-85DC-1AB5-CF01-111032E249C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Explore</a:t>
            </a:r>
          </a:p>
        </p:txBody>
      </p:sp>
      <p:sp>
        <p:nvSpPr>
          <p:cNvPr id="6" name="Rectangle: Rounded Corners 5">
            <a:extLst>
              <a:ext uri="{FF2B5EF4-FFF2-40B4-BE49-F238E27FC236}">
                <a16:creationId xmlns:a16="http://schemas.microsoft.com/office/drawing/2014/main" id="{AC4C7844-2E61-1DDF-085F-DACF03FC69E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213A6C-B9FC-4DD7-4E10-5F043EF61F36}"/>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19CBC9E9-CB79-4076-CC98-8BAF5CD417F6}"/>
              </a:ext>
            </a:extLst>
          </p:cNvPr>
          <p:cNvSpPr txBox="1"/>
          <p:nvPr/>
        </p:nvSpPr>
        <p:spPr>
          <a:xfrm>
            <a:off x="948134" y="1059959"/>
            <a:ext cx="10295732" cy="4524315"/>
          </a:xfrm>
          <a:prstGeom prst="rect">
            <a:avLst/>
          </a:prstGeom>
          <a:noFill/>
        </p:spPr>
        <p:txBody>
          <a:bodyPr wrap="square">
            <a:spAutoFit/>
          </a:bodyPr>
          <a:lstStyle/>
          <a:p>
            <a:pPr algn="ctr"/>
            <a:r>
              <a:rPr lang="en-US" sz="4800">
                <a:latin typeface="Avenir Next LT Pro" panose="020B0504020202020204" pitchFamily="34" charset="0"/>
              </a:rPr>
              <a:t>Blow the milkweed seed as far as you can.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Watch carefully and figure out how and why these seeds float through the air.</a:t>
            </a:r>
          </a:p>
        </p:txBody>
      </p:sp>
    </p:spTree>
    <p:extLst>
      <p:ext uri="{BB962C8B-B14F-4D97-AF65-F5344CB8AC3E}">
        <p14:creationId xmlns:p14="http://schemas.microsoft.com/office/powerpoint/2010/main" val="3034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4AE9-FC09-62DB-D4C0-9694984476E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F639D2-E206-DE53-0903-12765A4E97A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5B58B6-F73D-BAC8-8C88-5BF50EDD8F7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9F074484-CD95-617E-3BB9-C00807934F9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Explore</a:t>
            </a:r>
          </a:p>
        </p:txBody>
      </p:sp>
      <p:sp>
        <p:nvSpPr>
          <p:cNvPr id="6" name="Rectangle: Rounded Corners 5">
            <a:extLst>
              <a:ext uri="{FF2B5EF4-FFF2-40B4-BE49-F238E27FC236}">
                <a16:creationId xmlns:a16="http://schemas.microsoft.com/office/drawing/2014/main" id="{4FB84B46-3F8E-EE54-8E42-A9150E403E0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0200F6-F1E6-39A9-DEE2-BEA33BF56AAB}"/>
              </a:ext>
            </a:extLst>
          </p:cNvPr>
          <p:cNvSpPr txBox="1"/>
          <p:nvPr/>
        </p:nvSpPr>
        <p:spPr>
          <a:xfrm>
            <a:off x="100584" y="6351004"/>
            <a:ext cx="3339846" cy="400110"/>
          </a:xfrm>
          <a:prstGeom prst="rect">
            <a:avLst/>
          </a:prstGeom>
          <a:noFill/>
        </p:spPr>
        <p:txBody>
          <a:bodyPr wrap="square">
            <a:spAutoFit/>
          </a:bodyPr>
          <a:lstStyle/>
          <a:p>
            <a:r>
              <a:rPr lang="en-US" sz="2000" dirty="0">
                <a:latin typeface="Bitter SemiBold" pitchFamily="2" charset="0"/>
              </a:rPr>
              <a:t>1F</a:t>
            </a:r>
            <a:endParaRPr lang="en-US" sz="2000" dirty="0"/>
          </a:p>
        </p:txBody>
      </p:sp>
      <p:sp>
        <p:nvSpPr>
          <p:cNvPr id="13" name="TextBox 12">
            <a:extLst>
              <a:ext uri="{FF2B5EF4-FFF2-40B4-BE49-F238E27FC236}">
                <a16:creationId xmlns:a16="http://schemas.microsoft.com/office/drawing/2014/main" id="{438D7E64-A0D7-13AE-6061-3A243886C155}"/>
              </a:ext>
            </a:extLst>
          </p:cNvPr>
          <p:cNvSpPr txBox="1"/>
          <p:nvPr/>
        </p:nvSpPr>
        <p:spPr>
          <a:xfrm>
            <a:off x="1003350" y="1961803"/>
            <a:ext cx="5544205" cy="2308324"/>
          </a:xfrm>
          <a:prstGeom prst="rect">
            <a:avLst/>
          </a:prstGeom>
          <a:noFill/>
        </p:spPr>
        <p:txBody>
          <a:bodyPr wrap="square">
            <a:spAutoFit/>
          </a:bodyPr>
          <a:lstStyle/>
          <a:p>
            <a:pPr algn="ctr"/>
            <a:r>
              <a:rPr lang="en-US" sz="4800">
                <a:latin typeface="Avenir Next LT Pro" panose="020B0504020202020204" pitchFamily="34" charset="0"/>
              </a:rPr>
              <a:t>Would sunflower seeds float the same way?</a:t>
            </a:r>
          </a:p>
        </p:txBody>
      </p:sp>
      <p:pic>
        <p:nvPicPr>
          <p:cNvPr id="3074" name="Picture 2" descr="Sunflower seeds in a small pan (Flip 2019) - Creative Commons Bilder">
            <a:extLst>
              <a:ext uri="{FF2B5EF4-FFF2-40B4-BE49-F238E27FC236}">
                <a16:creationId xmlns:a16="http://schemas.microsoft.com/office/drawing/2014/main" id="{965E2BBF-D181-BDEF-9F19-5520F717448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64348" y="1"/>
            <a:ext cx="503934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95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09EF1-71BF-8A7F-83BC-02CF9884B0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C22AC4-A3ED-0D50-6986-835F6B4DD9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38419CC-D499-86F2-095F-C79424E1E13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2BF73BCF-B7BE-F0AC-DA31-0D53038F0A5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Explore</a:t>
            </a:r>
          </a:p>
        </p:txBody>
      </p:sp>
      <p:sp>
        <p:nvSpPr>
          <p:cNvPr id="9" name="TextBox 8">
            <a:extLst>
              <a:ext uri="{FF2B5EF4-FFF2-40B4-BE49-F238E27FC236}">
                <a16:creationId xmlns:a16="http://schemas.microsoft.com/office/drawing/2014/main" id="{B6204BB1-1B72-0AFD-FD36-6D48E48E6B4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B1F7DDC0-3ACE-2E91-2663-0DA1C7CBF8D2}"/>
              </a:ext>
            </a:extLst>
          </p:cNvPr>
          <p:cNvSpPr txBox="1"/>
          <p:nvPr/>
        </p:nvSpPr>
        <p:spPr>
          <a:xfrm>
            <a:off x="5653699" y="1217043"/>
            <a:ext cx="5750616" cy="3785652"/>
          </a:xfrm>
          <a:prstGeom prst="rect">
            <a:avLst/>
          </a:prstGeom>
          <a:noFill/>
        </p:spPr>
        <p:txBody>
          <a:bodyPr wrap="square">
            <a:spAutoFit/>
          </a:bodyPr>
          <a:lstStyle/>
          <a:p>
            <a:pPr algn="ctr"/>
            <a:r>
              <a:rPr lang="en-US" sz="4800">
                <a:latin typeface="Avenir Next LT Pro" panose="020B0504020202020204" pitchFamily="34" charset="0"/>
              </a:rPr>
              <a:t>What seed </a:t>
            </a:r>
            <a:r>
              <a:rPr lang="en-US" sz="4800" b="1">
                <a:latin typeface="Avenir Next LT Pro" panose="020B0504020202020204" pitchFamily="34" charset="0"/>
              </a:rPr>
              <a:t>dispersal</a:t>
            </a:r>
            <a:r>
              <a:rPr lang="en-US" sz="4800">
                <a:latin typeface="Avenir Next LT Pro" panose="020B0504020202020204" pitchFamily="34" charset="0"/>
              </a:rPr>
              <a:t> methods did we learn about in the Seeds and Socks lesson?</a:t>
            </a:r>
          </a:p>
        </p:txBody>
      </p:sp>
      <p:pic>
        <p:nvPicPr>
          <p:cNvPr id="7" name="Picture 6">
            <a:extLst>
              <a:ext uri="{FF2B5EF4-FFF2-40B4-BE49-F238E27FC236}">
                <a16:creationId xmlns:a16="http://schemas.microsoft.com/office/drawing/2014/main" id="{D9994A9A-3493-10F4-37FC-154E3C61C4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sp>
        <p:nvSpPr>
          <p:cNvPr id="3" name="Rectangle: Rounded Corners 2">
            <a:extLst>
              <a:ext uri="{FF2B5EF4-FFF2-40B4-BE49-F238E27FC236}">
                <a16:creationId xmlns:a16="http://schemas.microsoft.com/office/drawing/2014/main" id="{911504C1-E86F-CCD5-62A3-7B34E9DD72D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601F2A-B1B6-C44E-1355-6C7F408664F6}"/>
              </a:ext>
            </a:extLst>
          </p:cNvPr>
          <p:cNvSpPr txBox="1"/>
          <p:nvPr/>
        </p:nvSpPr>
        <p:spPr>
          <a:xfrm>
            <a:off x="143256" y="6351004"/>
            <a:ext cx="3339846" cy="400110"/>
          </a:xfrm>
          <a:prstGeom prst="rect">
            <a:avLst/>
          </a:prstGeom>
          <a:noFill/>
        </p:spPr>
        <p:txBody>
          <a:bodyPr wrap="square">
            <a:spAutoFit/>
          </a:bodyPr>
          <a:lstStyle/>
          <a:p>
            <a:r>
              <a:rPr lang="en-US" sz="2000" dirty="0">
                <a:latin typeface="Bitter SemiBold" pitchFamily="2" charset="0"/>
              </a:rPr>
              <a:t>1F</a:t>
            </a:r>
            <a:endParaRPr lang="en-US" sz="2000" dirty="0"/>
          </a:p>
        </p:txBody>
      </p:sp>
    </p:spTree>
    <p:extLst>
      <p:ext uri="{BB962C8B-B14F-4D97-AF65-F5344CB8AC3E}">
        <p14:creationId xmlns:p14="http://schemas.microsoft.com/office/powerpoint/2010/main" val="90652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0BA11-7A15-58F0-851E-7E83FF3728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B6BDD5-C118-FB8F-A50F-54A51276BA1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458A222-73EE-DE4A-9A9A-CF78546E933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CB4E916D-5F5E-8058-20D3-8834EE72654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1F Seed Engineers: Explore</a:t>
            </a:r>
          </a:p>
        </p:txBody>
      </p:sp>
      <p:sp>
        <p:nvSpPr>
          <p:cNvPr id="6" name="Rectangle: Rounded Corners 5">
            <a:extLst>
              <a:ext uri="{FF2B5EF4-FFF2-40B4-BE49-F238E27FC236}">
                <a16:creationId xmlns:a16="http://schemas.microsoft.com/office/drawing/2014/main" id="{6F5B299D-A0DF-90CA-6AAE-30E0A305125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5B16E1-7D3F-3455-AD00-9FD544EBB22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1F</a:t>
            </a:r>
            <a:endParaRPr lang="en-US" sz="2000"/>
          </a:p>
        </p:txBody>
      </p:sp>
      <p:sp>
        <p:nvSpPr>
          <p:cNvPr id="13" name="TextBox 12">
            <a:extLst>
              <a:ext uri="{FF2B5EF4-FFF2-40B4-BE49-F238E27FC236}">
                <a16:creationId xmlns:a16="http://schemas.microsoft.com/office/drawing/2014/main" id="{84E1F77D-528E-9027-963B-11ABB07D3552}"/>
              </a:ext>
            </a:extLst>
          </p:cNvPr>
          <p:cNvSpPr txBox="1"/>
          <p:nvPr/>
        </p:nvSpPr>
        <p:spPr>
          <a:xfrm>
            <a:off x="1497457" y="2126115"/>
            <a:ext cx="9197085" cy="1569660"/>
          </a:xfrm>
          <a:prstGeom prst="rect">
            <a:avLst/>
          </a:prstGeom>
          <a:noFill/>
        </p:spPr>
        <p:txBody>
          <a:bodyPr wrap="square">
            <a:spAutoFit/>
          </a:bodyPr>
          <a:lstStyle/>
          <a:p>
            <a:pPr algn="ctr"/>
            <a:r>
              <a:rPr lang="en-US" sz="4800">
                <a:latin typeface="Avenir Next LT Pro" panose="020B0504020202020204" pitchFamily="34" charset="0"/>
              </a:rPr>
              <a:t>Do any seeds have more than one way to </a:t>
            </a:r>
            <a:r>
              <a:rPr lang="en-US" sz="4800" b="1">
                <a:latin typeface="Avenir Next LT Pro" panose="020B0504020202020204" pitchFamily="34" charset="0"/>
              </a:rPr>
              <a:t>disperse</a:t>
            </a:r>
            <a:r>
              <a:rPr lang="en-US" sz="4800">
                <a:latin typeface="Avenir Next LT Pro" panose="020B0504020202020204" pitchFamily="34" charset="0"/>
              </a:rPr>
              <a:t>? Why? </a:t>
            </a:r>
          </a:p>
        </p:txBody>
      </p:sp>
    </p:spTree>
    <p:extLst>
      <p:ext uri="{BB962C8B-B14F-4D97-AF65-F5344CB8AC3E}">
        <p14:creationId xmlns:p14="http://schemas.microsoft.com/office/powerpoint/2010/main" val="322599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2278</Words>
  <Application>Microsoft Office PowerPoint</Application>
  <PresentationFormat>Widescreen</PresentationFormat>
  <Paragraphs>189</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65</cp:revision>
  <dcterms:created xsi:type="dcterms:W3CDTF">2025-07-22T15:38:33Z</dcterms:created>
  <dcterms:modified xsi:type="dcterms:W3CDTF">2025-08-29T19:00:36Z</dcterms:modified>
</cp:coreProperties>
</file>