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05" r:id="rId3"/>
    <p:sldId id="304"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8" r:id="rId36"/>
    <p:sldId id="33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F6E07-2B3D-0B1F-58E3-D4DE6CA46EA7}" v="76" dt="2025-08-29T20:35:06.695"/>
    <p1510:client id="{BAE65585-A072-49C7-BC31-DD1C7D884C60}" v="1" dt="2025-08-29T21:50:40.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62" autoAdjust="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49FFF-8E9F-4B53-9B6C-89AF5BE0AEE7}"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9DEC8-2453-4198-A556-3833EF7313C6}" type="slidenum">
              <a:rPr lang="en-US" smtClean="0"/>
              <a:t>‹#›</a:t>
            </a:fld>
            <a:endParaRPr lang="en-US"/>
          </a:p>
        </p:txBody>
      </p:sp>
    </p:spTree>
    <p:extLst>
      <p:ext uri="{BB962C8B-B14F-4D97-AF65-F5344CB8AC3E}">
        <p14:creationId xmlns:p14="http://schemas.microsoft.com/office/powerpoint/2010/main" val="1449766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51E8E-E7B9-99DD-4A59-04FF7CC5C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6AF3C-01CD-3C67-2DCD-B7A2CFB13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5E102-3BEC-40D2-A9F4-9F82251197A7}"/>
              </a:ext>
            </a:extLst>
          </p:cNvPr>
          <p:cNvSpPr>
            <a:spLocks noGrp="1"/>
          </p:cNvSpPr>
          <p:nvPr>
            <p:ph type="body" idx="1"/>
          </p:nvPr>
        </p:nvSpPr>
        <p:spPr/>
        <p:txBody>
          <a:bodyPr/>
          <a:lstStyle/>
          <a:p>
            <a:r>
              <a:rPr lang="en-US" b="1" dirty="0"/>
              <a:t>Guiding Question: </a:t>
            </a:r>
            <a:r>
              <a:rPr lang="en-US" dirty="0"/>
              <a:t>What forces will move a seed?</a:t>
            </a:r>
          </a:p>
          <a:p>
            <a:endParaRPr lang="en-US" dirty="0"/>
          </a:p>
          <a:p>
            <a:r>
              <a:rPr lang="en-US" dirty="0"/>
              <a:t>Refer</a:t>
            </a:r>
            <a:r>
              <a:rPr lang="en-US" b="0" i="0" dirty="0"/>
              <a:t> to the photos of the different seeds and their direction of movement in the student guide </a:t>
            </a:r>
            <a:r>
              <a:rPr lang="en-US" b="1" i="0" dirty="0"/>
              <a:t>Lesson 1E Seeds and Forces </a:t>
            </a:r>
            <a:r>
              <a:rPr lang="en-US" b="0" i="0" dirty="0"/>
              <a:t>introduction pages 26-27. </a:t>
            </a:r>
            <a:endParaRPr lang="en-US"/>
          </a:p>
        </p:txBody>
      </p:sp>
      <p:sp>
        <p:nvSpPr>
          <p:cNvPr id="4" name="Slide Number Placeholder 3">
            <a:extLst>
              <a:ext uri="{FF2B5EF4-FFF2-40B4-BE49-F238E27FC236}">
                <a16:creationId xmlns:a16="http://schemas.microsoft.com/office/drawing/2014/main" id="{25368714-739B-F88A-710B-21DE810809C7}"/>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124914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10D05-53DA-441D-C364-403C90DDA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C79E6-C13D-3A3F-B83B-95F0AAAEF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49F99-6340-6387-6812-4F1D2DC952BF}"/>
              </a:ext>
            </a:extLst>
          </p:cNvPr>
          <p:cNvSpPr>
            <a:spLocks noGrp="1"/>
          </p:cNvSpPr>
          <p:nvPr>
            <p:ph type="body" idx="1"/>
          </p:nvPr>
        </p:nvSpPr>
        <p:spPr/>
        <p:txBody>
          <a:bodyPr/>
          <a:lstStyle/>
          <a:p>
            <a:r>
              <a:rPr lang="en-US" b="1" i="0" dirty="0"/>
              <a:t>Seed vs. Paper Test</a:t>
            </a:r>
          </a:p>
          <a:p>
            <a:endParaRPr lang="en-US" b="0" i="0"/>
          </a:p>
          <a:p>
            <a:r>
              <a:rPr lang="en-US" b="0" i="1" dirty="0"/>
              <a:t>Let’s do another test. </a:t>
            </a:r>
            <a:r>
              <a:rPr lang="en-US" b="1" i="0" dirty="0"/>
              <a:t>Can we stop a seed from reaching the ground with paper?</a:t>
            </a:r>
            <a:r>
              <a:rPr lang="en-US" b="0" i="0" dirty="0"/>
              <a:t> Have student stand on a chair and drop an acorn from face height. Have another student hold out a piece of copy paper near the student’s feet to represent leaves. </a:t>
            </a:r>
          </a:p>
          <a:p>
            <a:endParaRPr lang="en-US"/>
          </a:p>
          <a:p>
            <a:r>
              <a:rPr lang="en-US" dirty="0"/>
              <a:t>Plant in Picture: White Oak Tree acorn</a:t>
            </a:r>
          </a:p>
        </p:txBody>
      </p:sp>
      <p:sp>
        <p:nvSpPr>
          <p:cNvPr id="4" name="Slide Number Placeholder 3">
            <a:extLst>
              <a:ext uri="{FF2B5EF4-FFF2-40B4-BE49-F238E27FC236}">
                <a16:creationId xmlns:a16="http://schemas.microsoft.com/office/drawing/2014/main" id="{36E7F591-7A78-E895-2FFF-2D65DEA6330A}"/>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83878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FB40E-9EF9-64A7-B81D-6E86862FE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D242B-E336-A3CA-E3F2-C7FC79EEA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F828F-7B44-EA5C-28B2-B56FCB07FE52}"/>
              </a:ext>
            </a:extLst>
          </p:cNvPr>
          <p:cNvSpPr>
            <a:spLocks noGrp="1"/>
          </p:cNvSpPr>
          <p:nvPr>
            <p:ph type="body" idx="1"/>
          </p:nvPr>
        </p:nvSpPr>
        <p:spPr/>
        <p:txBody>
          <a:bodyPr/>
          <a:lstStyle/>
          <a:p>
            <a:r>
              <a:rPr lang="en-US" b="0" i="0"/>
              <a:t>Allow students to make predictions in their </a:t>
            </a:r>
            <a:r>
              <a:rPr lang="en-US" b="1" i="0"/>
              <a:t>Science Notebook 1E Seed vs. Paper </a:t>
            </a:r>
            <a:r>
              <a:rPr lang="en-US" b="0" i="0"/>
              <a:t>chart on Page 28. </a:t>
            </a:r>
          </a:p>
        </p:txBody>
      </p:sp>
      <p:sp>
        <p:nvSpPr>
          <p:cNvPr id="4" name="Slide Number Placeholder 3">
            <a:extLst>
              <a:ext uri="{FF2B5EF4-FFF2-40B4-BE49-F238E27FC236}">
                <a16:creationId xmlns:a16="http://schemas.microsoft.com/office/drawing/2014/main" id="{F36F5718-0176-A2B2-5A5B-C027D5DAECF0}"/>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139893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64ABE-0853-C0FA-15F8-D65BEDAC5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36D3F-7AD4-4040-79F8-3E89E18B3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0DFB6E-4DE8-1296-8F12-4EB3B19FBBCF}"/>
              </a:ext>
            </a:extLst>
          </p:cNvPr>
          <p:cNvSpPr>
            <a:spLocks noGrp="1"/>
          </p:cNvSpPr>
          <p:nvPr>
            <p:ph type="body" idx="1"/>
          </p:nvPr>
        </p:nvSpPr>
        <p:spPr/>
        <p:txBody>
          <a:bodyPr/>
          <a:lstStyle/>
          <a:p>
            <a:r>
              <a:rPr lang="en-US" b="0" i="0"/>
              <a:t>The student on the chair will drop the seed. </a:t>
            </a:r>
            <a:r>
              <a:rPr lang="en-US" b="1" i="0"/>
              <a:t>What happened? </a:t>
            </a:r>
            <a:r>
              <a:rPr lang="en-US" b="0" i="0"/>
              <a:t>Record results on the </a:t>
            </a:r>
            <a:r>
              <a:rPr lang="en-US" b="1" i="0"/>
              <a:t>Science Notebook </a:t>
            </a:r>
            <a:r>
              <a:rPr lang="en-US" b="0" i="0"/>
              <a:t>page.</a:t>
            </a:r>
          </a:p>
        </p:txBody>
      </p:sp>
      <p:sp>
        <p:nvSpPr>
          <p:cNvPr id="4" name="Slide Number Placeholder 3">
            <a:extLst>
              <a:ext uri="{FF2B5EF4-FFF2-40B4-BE49-F238E27FC236}">
                <a16:creationId xmlns:a16="http://schemas.microsoft.com/office/drawing/2014/main" id="{9233E610-8EFE-0008-3542-56AA07C5AEA9}"/>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130771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21B1-97A7-FD82-4D98-A69D174A3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BBBFF-4C6B-923B-2F74-C6C18EB02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03AB6-E909-0F3C-80C8-AA6C49EE01EB}"/>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46B79C6E-06D4-5D45-A1F0-D173E74CA6E5}"/>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130163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D0B55-570E-E9B0-B3A6-CBA11E7A9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1C979-E038-409A-0621-686B8F327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E5444-EB55-A04D-FC65-F19DCF9BCC0E}"/>
              </a:ext>
            </a:extLst>
          </p:cNvPr>
          <p:cNvSpPr>
            <a:spLocks noGrp="1"/>
          </p:cNvSpPr>
          <p:nvPr>
            <p:ph type="body" idx="1"/>
          </p:nvPr>
        </p:nvSpPr>
        <p:spPr/>
        <p:txBody>
          <a:bodyPr/>
          <a:lstStyle/>
          <a:p>
            <a:r>
              <a:rPr lang="en-US" b="0" i="0"/>
              <a:t>Conduct the same experiment using tissue and then using the tissue paper. Record results.</a:t>
            </a:r>
          </a:p>
        </p:txBody>
      </p:sp>
      <p:sp>
        <p:nvSpPr>
          <p:cNvPr id="4" name="Slide Number Placeholder 3">
            <a:extLst>
              <a:ext uri="{FF2B5EF4-FFF2-40B4-BE49-F238E27FC236}">
                <a16:creationId xmlns:a16="http://schemas.microsoft.com/office/drawing/2014/main" id="{A05422D0-CC9E-442E-EC2D-0ED5F981C8A0}"/>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86831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FD291-6E9D-C32F-B65B-684B2C69F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65914-F8A6-7271-037A-0AF4D3DB2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77823-2C22-5532-5CB8-2149D1E92B4E}"/>
              </a:ext>
            </a:extLst>
          </p:cNvPr>
          <p:cNvSpPr>
            <a:spLocks noGrp="1"/>
          </p:cNvSpPr>
          <p:nvPr>
            <p:ph type="body" idx="1"/>
          </p:nvPr>
        </p:nvSpPr>
        <p:spPr/>
        <p:txBody>
          <a:bodyPr/>
          <a:lstStyle/>
          <a:p>
            <a:r>
              <a:rPr lang="en-US" dirty="0"/>
              <a:t>Plant in picture: Black Walnut Tree nut</a:t>
            </a:r>
            <a:endParaRPr lang="en-US" b="0" i="0" dirty="0"/>
          </a:p>
        </p:txBody>
      </p:sp>
      <p:sp>
        <p:nvSpPr>
          <p:cNvPr id="4" name="Slide Number Placeholder 3">
            <a:extLst>
              <a:ext uri="{FF2B5EF4-FFF2-40B4-BE49-F238E27FC236}">
                <a16:creationId xmlns:a16="http://schemas.microsoft.com/office/drawing/2014/main" id="{4CB29D04-A40A-644A-0E16-22E92C27B733}"/>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955612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2408-6CBF-6481-377B-5B82333FE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9AD80-9A5D-DDC9-26FC-18A02A964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70553-B192-F092-CEFE-8C65F0F92F04}"/>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8E3CAD2C-3F01-E1F2-3A38-CAD358122B84}"/>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53256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2D34A-6E53-A7F8-353D-6FEDD3B66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B9D41-9E23-43C5-93EC-F746642EA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80312-AD95-3F1C-239F-570891C5187E}"/>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18ABBB47-E124-7235-CB67-A336EB6080D5}"/>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322054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B7C16-CCA7-E2A4-C665-41E8DFBB1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D98FB-C773-CAD9-2C94-692CD7AE8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8CD07-BFBB-CE26-0C80-9F0F801DC68E}"/>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35C413BC-6016-7331-7267-DBF8CC4149C7}"/>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4213000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E22D4-D3AC-642C-4562-E881DCC9A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72868-FD6E-9BCE-CF36-A4EFF06DD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E85F6-B7B2-A527-C98B-5EB8FBE3E67C}"/>
              </a:ext>
            </a:extLst>
          </p:cNvPr>
          <p:cNvSpPr>
            <a:spLocks noGrp="1"/>
          </p:cNvSpPr>
          <p:nvPr>
            <p:ph type="body" idx="1"/>
          </p:nvPr>
        </p:nvSpPr>
        <p:spPr/>
        <p:txBody>
          <a:bodyPr/>
          <a:lstStyle/>
          <a:p>
            <a:r>
              <a:rPr lang="en-US" b="0" i="0"/>
              <a:t>Allow students time to brainstorm. Write student ideas on the board.</a:t>
            </a:r>
          </a:p>
        </p:txBody>
      </p:sp>
      <p:sp>
        <p:nvSpPr>
          <p:cNvPr id="4" name="Slide Number Placeholder 3">
            <a:extLst>
              <a:ext uri="{FF2B5EF4-FFF2-40B4-BE49-F238E27FC236}">
                <a16:creationId xmlns:a16="http://schemas.microsoft.com/office/drawing/2014/main" id="{48E7170E-F2F6-F93E-7043-35389F9407ED}"/>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01110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5E9A-F814-383E-A726-39C47E44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10C5E-EF6C-0629-8A2E-8D88AA744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73C13-CE68-616F-E709-734EE962660E}"/>
              </a:ext>
            </a:extLst>
          </p:cNvPr>
          <p:cNvSpPr>
            <a:spLocks noGrp="1"/>
          </p:cNvSpPr>
          <p:nvPr>
            <p:ph type="body" idx="1"/>
          </p:nvPr>
        </p:nvSpPr>
        <p:spPr/>
        <p:txBody>
          <a:bodyPr/>
          <a:lstStyle/>
          <a:p>
            <a:r>
              <a:rPr lang="en-US" b="0" i="0" dirty="0"/>
              <a:t>Go outside with your students and look under a tree for seeds that have dropped. </a:t>
            </a:r>
            <a:r>
              <a:rPr lang="en-US" b="1" i="0" dirty="0"/>
              <a:t>How did this seed get here? Can seeds change directions as they fall from a tree? </a:t>
            </a:r>
            <a:r>
              <a:rPr lang="en-US" b="0" i="0" dirty="0"/>
              <a:t>Allow students time to brainstorm ideas.</a:t>
            </a:r>
          </a:p>
          <a:p>
            <a:endParaRPr lang="en-US"/>
          </a:p>
          <a:p>
            <a:r>
              <a:rPr lang="en-US" dirty="0"/>
              <a:t>Plant in Picture: Shumard oak tree leaves and acorns</a:t>
            </a:r>
          </a:p>
        </p:txBody>
      </p:sp>
      <p:sp>
        <p:nvSpPr>
          <p:cNvPr id="4" name="Slide Number Placeholder 3">
            <a:extLst>
              <a:ext uri="{FF2B5EF4-FFF2-40B4-BE49-F238E27FC236}">
                <a16:creationId xmlns:a16="http://schemas.microsoft.com/office/drawing/2014/main" id="{FBEE74AA-64C0-D3FB-D3D0-67465019DBE9}"/>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9102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C22D6-F045-D17C-E225-291F68680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0BF3-2DE4-8DF2-D8F9-A512EDD1A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D0317-BB60-CB21-E2F2-91A79F811759}"/>
              </a:ext>
            </a:extLst>
          </p:cNvPr>
          <p:cNvSpPr>
            <a:spLocks noGrp="1"/>
          </p:cNvSpPr>
          <p:nvPr>
            <p:ph type="body" idx="1"/>
          </p:nvPr>
        </p:nvSpPr>
        <p:spPr/>
        <p:txBody>
          <a:bodyPr/>
          <a:lstStyle/>
          <a:p>
            <a:r>
              <a:rPr lang="en-US" b="0" i="0"/>
              <a:t>Let’s revisit our guiding question: </a:t>
            </a:r>
            <a:r>
              <a:rPr lang="en-US" b="0" i="1"/>
              <a:t>What forces will move a seed? </a:t>
            </a:r>
            <a:r>
              <a:rPr lang="en-US" b="0" i="0"/>
              <a:t>Allow students time to talk to their small groups and discuss the different forces at work.</a:t>
            </a:r>
          </a:p>
        </p:txBody>
      </p:sp>
      <p:sp>
        <p:nvSpPr>
          <p:cNvPr id="4" name="Slide Number Placeholder 3">
            <a:extLst>
              <a:ext uri="{FF2B5EF4-FFF2-40B4-BE49-F238E27FC236}">
                <a16:creationId xmlns:a16="http://schemas.microsoft.com/office/drawing/2014/main" id="{307B7086-2CF0-F94A-BEC0-DEEB33C60CFA}"/>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364395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8C13-7F5F-4E1D-559F-2EE4FBD04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CAE95-2424-863F-B64F-B82818F61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25CC70-0466-1708-4591-F11BECD822AB}"/>
              </a:ext>
            </a:extLst>
          </p:cNvPr>
          <p:cNvSpPr>
            <a:spLocks noGrp="1"/>
          </p:cNvSpPr>
          <p:nvPr>
            <p:ph type="body" idx="1"/>
          </p:nvPr>
        </p:nvSpPr>
        <p:spPr/>
        <p:txBody>
          <a:bodyPr/>
          <a:lstStyle/>
          <a:p>
            <a:r>
              <a:rPr lang="en-US" b="0" i="0"/>
              <a:t>Read the book </a:t>
            </a:r>
            <a:r>
              <a:rPr lang="en-US" b="0" i="1"/>
              <a:t>Give It a Push! Give It a Pull!: A Look at Forces </a:t>
            </a:r>
            <a:r>
              <a:rPr lang="en-US" b="0" i="0"/>
              <a:t>by Jennifer Boothroyd. </a:t>
            </a:r>
          </a:p>
        </p:txBody>
      </p:sp>
      <p:sp>
        <p:nvSpPr>
          <p:cNvPr id="4" name="Slide Number Placeholder 3">
            <a:extLst>
              <a:ext uri="{FF2B5EF4-FFF2-40B4-BE49-F238E27FC236}">
                <a16:creationId xmlns:a16="http://schemas.microsoft.com/office/drawing/2014/main" id="{544C813B-68FA-EC02-067A-15C002DFADC5}"/>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533489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69171-260A-81AB-D590-2955CCF8A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5C5D4-E9ED-08AD-55D2-470B222B2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7FCA8-3F36-D9EE-A417-AE032D18671A}"/>
              </a:ext>
            </a:extLst>
          </p:cNvPr>
          <p:cNvSpPr>
            <a:spLocks noGrp="1"/>
          </p:cNvSpPr>
          <p:nvPr>
            <p:ph type="body" idx="1"/>
          </p:nvPr>
        </p:nvSpPr>
        <p:spPr/>
        <p:txBody>
          <a:bodyPr/>
          <a:lstStyle/>
          <a:p>
            <a:r>
              <a:rPr lang="en-US" b="0" i="0"/>
              <a:t>As you read the book, ask students to relate their observations back to the seed.</a:t>
            </a:r>
          </a:p>
        </p:txBody>
      </p:sp>
      <p:sp>
        <p:nvSpPr>
          <p:cNvPr id="4" name="Slide Number Placeholder 3">
            <a:extLst>
              <a:ext uri="{FF2B5EF4-FFF2-40B4-BE49-F238E27FC236}">
                <a16:creationId xmlns:a16="http://schemas.microsoft.com/office/drawing/2014/main" id="{16C098E0-3EB5-43D5-7A4D-D1A350E5B8FE}"/>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811462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BED1-6261-B28A-FEE8-1AC4CFB3ED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E5A36-969B-26E1-6304-C94DC9727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F2FF8-84F7-D993-1459-E0719D07920F}"/>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66C44CC0-5130-E417-3F25-CC21D3974DA4}"/>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93469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89D58-F36A-F54C-4F20-9F3211226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7E900-0252-DD13-E4FE-96D9C367F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DE699-5DD9-800D-9823-88E8BE87739F}"/>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09B02B0B-4F2F-E430-11F2-35669845B7CE}"/>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517199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F701-016F-EA0C-5CAA-7AEC9BD34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9E1F2-E035-F896-254D-3093A6072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6FFA6-BCE7-A867-E970-FFA7D4DBF6B0}"/>
              </a:ext>
            </a:extLst>
          </p:cNvPr>
          <p:cNvSpPr>
            <a:spLocks noGrp="1"/>
          </p:cNvSpPr>
          <p:nvPr>
            <p:ph type="body" idx="1"/>
          </p:nvPr>
        </p:nvSpPr>
        <p:spPr/>
        <p:txBody>
          <a:bodyPr/>
          <a:lstStyle/>
          <a:p>
            <a:r>
              <a:rPr lang="en-US" dirty="0"/>
              <a:t>Plant in Picture: Black Walnut Tree seed</a:t>
            </a:r>
            <a:endParaRPr lang="en-US" b="0" i="0" dirty="0"/>
          </a:p>
        </p:txBody>
      </p:sp>
      <p:sp>
        <p:nvSpPr>
          <p:cNvPr id="4" name="Slide Number Placeholder 3">
            <a:extLst>
              <a:ext uri="{FF2B5EF4-FFF2-40B4-BE49-F238E27FC236}">
                <a16:creationId xmlns:a16="http://schemas.microsoft.com/office/drawing/2014/main" id="{55F8514B-CABA-2AAC-DA6B-B8071D497394}"/>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635507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54AB3-1CC4-EFA7-2E0A-AFA5C38EE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9B0F2-044C-5343-FD16-F1174F360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77629-3C72-21A6-D063-E737CA73E625}"/>
              </a:ext>
            </a:extLst>
          </p:cNvPr>
          <p:cNvSpPr>
            <a:spLocks noGrp="1"/>
          </p:cNvSpPr>
          <p:nvPr>
            <p:ph type="body" idx="1"/>
          </p:nvPr>
        </p:nvSpPr>
        <p:spPr/>
        <p:txBody>
          <a:bodyPr/>
          <a:lstStyle/>
          <a:p>
            <a:r>
              <a:rPr lang="en-US" b="0" i="0"/>
              <a:t>Let’s put some words to our seeds and how they move and revisit our questions again. Allow students time to discuss the different forces at work. Student ideas should include the vocabulary terms below. If students are struggling with assigning vocabulary terms, write the terms on the board and discuss as a class where they noticed these different forces at work. </a:t>
            </a:r>
          </a:p>
          <a:p>
            <a:endParaRPr lang="en-US" b="0" i="0"/>
          </a:p>
        </p:txBody>
      </p:sp>
      <p:sp>
        <p:nvSpPr>
          <p:cNvPr id="4" name="Slide Number Placeholder 3">
            <a:extLst>
              <a:ext uri="{FF2B5EF4-FFF2-40B4-BE49-F238E27FC236}">
                <a16:creationId xmlns:a16="http://schemas.microsoft.com/office/drawing/2014/main" id="{0BE2D6EC-966C-DE34-BBFA-7A69D459BA23}"/>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30945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31BE3-9F6F-A466-3C35-29DA9B56D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FAD04-DF2F-BFCD-8E63-CD90C97A5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ECD81-5EFC-BFCB-4284-68081653BC3C}"/>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77C38414-E496-A369-8C0F-7C61F0597523}"/>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193020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21CB0-6B6B-408B-C431-4499FFECF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A77EC-B1DE-A0C6-84D5-FD078992D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CD12B-6BC4-F5A7-A6D4-0882253F803C}"/>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85E5D192-ECB6-19F5-3F8D-4700B7909A8B}"/>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988966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5091-4F68-4726-9142-72B9A21B8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6A63B-2E6B-FD18-5641-67B552944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8C671-0339-9CB0-947B-252A368AD245}"/>
              </a:ext>
            </a:extLst>
          </p:cNvPr>
          <p:cNvSpPr>
            <a:spLocks noGrp="1"/>
          </p:cNvSpPr>
          <p:nvPr>
            <p:ph type="body" idx="1"/>
          </p:nvPr>
        </p:nvSpPr>
        <p:spPr/>
        <p:txBody>
          <a:bodyPr/>
          <a:lstStyle/>
          <a:p>
            <a:r>
              <a:rPr lang="en-US" dirty="0"/>
              <a:t>Plants in Picture: Black Walnut Tree seed and Shingle Oak acorn</a:t>
            </a:r>
            <a:endParaRPr lang="en-US" b="0" i="0" dirty="0"/>
          </a:p>
        </p:txBody>
      </p:sp>
      <p:sp>
        <p:nvSpPr>
          <p:cNvPr id="4" name="Slide Number Placeholder 3">
            <a:extLst>
              <a:ext uri="{FF2B5EF4-FFF2-40B4-BE49-F238E27FC236}">
                <a16:creationId xmlns:a16="http://schemas.microsoft.com/office/drawing/2014/main" id="{88DBBF2A-CA15-8C48-9232-CFA9FB3963E0}"/>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00515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A60DD-12A5-3285-AECB-70422D6C3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06F77-BD49-6AFA-F53A-80019C473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725D5-7FEB-5C59-EA87-9726D3E8B6F9}"/>
              </a:ext>
            </a:extLst>
          </p:cNvPr>
          <p:cNvSpPr>
            <a:spLocks noGrp="1"/>
          </p:cNvSpPr>
          <p:nvPr>
            <p:ph type="body" idx="1"/>
          </p:nvPr>
        </p:nvSpPr>
        <p:spPr/>
        <p:txBody>
          <a:bodyPr/>
          <a:lstStyle/>
          <a:p>
            <a:r>
              <a:rPr lang="en-US" b="0" i="0" dirty="0"/>
              <a:t>Read the guiding question together. </a:t>
            </a:r>
            <a:r>
              <a:rPr lang="en-US" b="1" i="0" dirty="0"/>
              <a:t>What forces will move a seed? This is what we will investigate today.</a:t>
            </a:r>
          </a:p>
          <a:p>
            <a:endParaRPr lang="en-US" b="1" dirty="0"/>
          </a:p>
          <a:p>
            <a:r>
              <a:rPr lang="en-US" b="0" dirty="0"/>
              <a:t>Animal in </a:t>
            </a:r>
            <a:r>
              <a:rPr lang="en-US" dirty="0"/>
              <a:t>Picture</a:t>
            </a:r>
            <a:r>
              <a:rPr lang="en-US" b="0" dirty="0"/>
              <a:t>: American </a:t>
            </a:r>
            <a:r>
              <a:rPr lang="en-US" dirty="0"/>
              <a:t>Goldfinch</a:t>
            </a:r>
            <a:r>
              <a:rPr lang="en-US" b="0" dirty="0"/>
              <a:t>; </a:t>
            </a:r>
            <a:r>
              <a:rPr lang="en-US" dirty="0"/>
              <a:t>Plant</a:t>
            </a:r>
            <a:r>
              <a:rPr lang="en-US" b="0" dirty="0"/>
              <a:t> in </a:t>
            </a:r>
            <a:r>
              <a:rPr lang="en-US" dirty="0"/>
              <a:t>Picture</a:t>
            </a:r>
            <a:r>
              <a:rPr lang="en-US" b="0" dirty="0"/>
              <a:t>: </a:t>
            </a:r>
            <a:r>
              <a:rPr lang="en-US" dirty="0"/>
              <a:t>Purple</a:t>
            </a:r>
            <a:r>
              <a:rPr lang="en-US" b="0" dirty="0"/>
              <a:t> </a:t>
            </a:r>
            <a:r>
              <a:rPr lang="en-US" dirty="0"/>
              <a:t>Coneflower</a:t>
            </a:r>
            <a:endParaRPr lang="en-US" b="0" dirty="0"/>
          </a:p>
        </p:txBody>
      </p:sp>
      <p:sp>
        <p:nvSpPr>
          <p:cNvPr id="4" name="Slide Number Placeholder 3">
            <a:extLst>
              <a:ext uri="{FF2B5EF4-FFF2-40B4-BE49-F238E27FC236}">
                <a16:creationId xmlns:a16="http://schemas.microsoft.com/office/drawing/2014/main" id="{33A81F10-7DD5-E7C8-AD85-0635DA5A0F6C}"/>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424699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DE88B-7B99-667A-C428-827EB612C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9603B-808E-D7BB-7F3D-9F81E1CCF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BB9A4-A97E-97EB-B15C-392986761DB4}"/>
              </a:ext>
            </a:extLst>
          </p:cNvPr>
          <p:cNvSpPr>
            <a:spLocks noGrp="1"/>
          </p:cNvSpPr>
          <p:nvPr>
            <p:ph type="body" idx="1"/>
          </p:nvPr>
        </p:nvSpPr>
        <p:spPr/>
        <p:txBody>
          <a:bodyPr/>
          <a:lstStyle/>
          <a:p>
            <a:r>
              <a:rPr lang="en-US" b="0" i="0"/>
              <a:t>Have students order their observations from the time the seed dropped into the </a:t>
            </a:r>
            <a:r>
              <a:rPr lang="en-US" b="0" i="1" err="1"/>
              <a:t>Plinko</a:t>
            </a:r>
            <a:r>
              <a:rPr lang="en-US" b="0" i="0"/>
              <a:t> board to when it stopped. Discuss the order of events and how the different forces caused the seed to move and in what way (effect). Have students open their student guide to </a:t>
            </a:r>
            <a:r>
              <a:rPr lang="en-US" b="1" i="0"/>
              <a:t>Science Notebook 1E Name that Force! </a:t>
            </a:r>
            <a:r>
              <a:rPr lang="en-US" b="0" i="0"/>
              <a:t>On Page 29 and write their causes and effects in the order discussed.</a:t>
            </a:r>
          </a:p>
        </p:txBody>
      </p:sp>
      <p:sp>
        <p:nvSpPr>
          <p:cNvPr id="4" name="Slide Number Placeholder 3">
            <a:extLst>
              <a:ext uri="{FF2B5EF4-FFF2-40B4-BE49-F238E27FC236}">
                <a16:creationId xmlns:a16="http://schemas.microsoft.com/office/drawing/2014/main" id="{B58A1D05-2AA6-B632-B3F6-D572E9DD5AAB}"/>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2102264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92FF-F142-CC65-C6B4-C40C2F26E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3BF46-8E05-956B-E647-82484CC1E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B5E85-B5DC-7271-54CC-1AB51CC4FD91}"/>
              </a:ext>
            </a:extLst>
          </p:cNvPr>
          <p:cNvSpPr>
            <a:spLocks noGrp="1"/>
          </p:cNvSpPr>
          <p:nvPr>
            <p:ph type="body" idx="1"/>
          </p:nvPr>
        </p:nvSpPr>
        <p:spPr/>
        <p:txBody>
          <a:bodyPr/>
          <a:lstStyle/>
          <a:p>
            <a:r>
              <a:rPr lang="en-US" b="0" i="1"/>
              <a:t>Let’s go outside and explore the forces that we see. </a:t>
            </a:r>
            <a:r>
              <a:rPr lang="en-US" b="0" i="0"/>
              <a:t>Allow students to find a quiet spot and sit for 3 minutes. Listen and observe what they see moving outside.</a:t>
            </a:r>
          </a:p>
        </p:txBody>
      </p:sp>
      <p:sp>
        <p:nvSpPr>
          <p:cNvPr id="4" name="Slide Number Placeholder 3">
            <a:extLst>
              <a:ext uri="{FF2B5EF4-FFF2-40B4-BE49-F238E27FC236}">
                <a16:creationId xmlns:a16="http://schemas.microsoft.com/office/drawing/2014/main" id="{FE5F3C3C-5667-EA23-0FD3-3A6610F4D13A}"/>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520379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6C795-001B-AABA-A91B-987C3DB11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F4B0A-C8B7-2557-D431-9D5EFB8E6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18D54-0CE5-D406-4540-1C865FCA8B8D}"/>
              </a:ext>
            </a:extLst>
          </p:cNvPr>
          <p:cNvSpPr>
            <a:spLocks noGrp="1"/>
          </p:cNvSpPr>
          <p:nvPr>
            <p:ph type="body" idx="1"/>
          </p:nvPr>
        </p:nvSpPr>
        <p:spPr/>
        <p:txBody>
          <a:bodyPr/>
          <a:lstStyle/>
          <a:p>
            <a:r>
              <a:rPr lang="en-US" b="0" i="0"/>
              <a:t>In </a:t>
            </a:r>
            <a:r>
              <a:rPr lang="en-US" b="1" i="0"/>
              <a:t>Draw it! 1E Finding Forces </a:t>
            </a:r>
            <a:r>
              <a:rPr lang="en-US" b="0" i="0"/>
              <a:t>on student guide Page 30, students will draw the forces at work and explain how they are moving an object. Students will draw at least 3 ways the object is moving. Using the concepts they have learned to describe movement (force, push, pull, gravity, direction), the students will write an explanation of the movement under each picture. If a student completes this task quickly, they can use the additional </a:t>
            </a:r>
            <a:r>
              <a:rPr lang="en-US" b="0" i="1"/>
              <a:t>Draw It! Finding Force</a:t>
            </a:r>
            <a:r>
              <a:rPr lang="en-US" b="0" i="0"/>
              <a:t>s handout.</a:t>
            </a:r>
          </a:p>
        </p:txBody>
      </p:sp>
      <p:sp>
        <p:nvSpPr>
          <p:cNvPr id="4" name="Slide Number Placeholder 3">
            <a:extLst>
              <a:ext uri="{FF2B5EF4-FFF2-40B4-BE49-F238E27FC236}">
                <a16:creationId xmlns:a16="http://schemas.microsoft.com/office/drawing/2014/main" id="{FCA86334-2C44-FA14-C18D-AD3CB06B17C4}"/>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4033808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1FDCB-4F3E-24F3-45C6-B0A08A09D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48622-5B84-1C0E-9FD6-0ECFE5F26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FCAF2-B6D6-8271-042D-DF179ED84727}"/>
              </a:ext>
            </a:extLst>
          </p:cNvPr>
          <p:cNvSpPr>
            <a:spLocks noGrp="1"/>
          </p:cNvSpPr>
          <p:nvPr>
            <p:ph type="body" idx="1"/>
          </p:nvPr>
        </p:nvSpPr>
        <p:spPr/>
        <p:txBody>
          <a:bodyPr/>
          <a:lstStyle/>
          <a:p>
            <a:r>
              <a:rPr lang="en-US" b="0" i="0" dirty="0"/>
              <a:t>After exploring the concept of how seeds disperse, have students open their student guides to the </a:t>
            </a:r>
            <a:r>
              <a:rPr lang="en-US" b="1" i="0" dirty="0"/>
              <a:t>Claim, Evidence, Reasoning </a:t>
            </a:r>
            <a:r>
              <a:rPr lang="en-US" b="0" i="0" dirty="0"/>
              <a:t>section on Page 31. Guide students through the page by reviewing each section as a class and revisiting the scientific concepts learned to help answer each section.</a:t>
            </a:r>
          </a:p>
          <a:p>
            <a:endParaRPr lang="en-US" dirty="0"/>
          </a:p>
          <a:p>
            <a:r>
              <a:rPr lang="en-US" b="1" dirty="0"/>
              <a:t>Guiding Question:</a:t>
            </a:r>
            <a:r>
              <a:rPr lang="en-US" dirty="0"/>
              <a:t> What forces will move a seed?</a:t>
            </a:r>
          </a:p>
        </p:txBody>
      </p:sp>
      <p:sp>
        <p:nvSpPr>
          <p:cNvPr id="4" name="Slide Number Placeholder 3">
            <a:extLst>
              <a:ext uri="{FF2B5EF4-FFF2-40B4-BE49-F238E27FC236}">
                <a16:creationId xmlns:a16="http://schemas.microsoft.com/office/drawing/2014/main" id="{A41F110B-1878-116D-A0CE-D35D7DD6C097}"/>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1737387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A0DB0-7CBF-21B8-4B79-E111310CB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25AA2-FA53-7C0D-3199-E538C3972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9513B-D98B-039A-83F4-FF31C8359FCA}"/>
              </a:ext>
            </a:extLst>
          </p:cNvPr>
          <p:cNvSpPr>
            <a:spLocks noGrp="1"/>
          </p:cNvSpPr>
          <p:nvPr>
            <p:ph type="body" idx="1"/>
          </p:nvPr>
        </p:nvSpPr>
        <p:spPr/>
        <p:txBody>
          <a:bodyPr/>
          <a:lstStyle/>
          <a:p>
            <a:r>
              <a:rPr lang="en-US" b="1"/>
              <a:t>Rubric:</a:t>
            </a:r>
            <a:endParaRPr lang="en-US">
              <a:solidFill>
                <a:srgbClr val="444444"/>
              </a:solidFill>
            </a:endParaRPr>
          </a:p>
          <a:p>
            <a:pPr marL="171450" indent="-171450">
              <a:buFont typeface="Arial,Sans-Serif"/>
              <a:buChar char="•"/>
            </a:pPr>
            <a:r>
              <a:rPr lang="en-US"/>
              <a:t>4 (Exceeds) – Student circles the correct claim, writes all 3 examples of evidence into the blanks, and verbalizes the correct reasoning.</a:t>
            </a:r>
            <a:endParaRPr lang="en-US">
              <a:solidFill>
                <a:srgbClr val="444444"/>
              </a:solidFill>
            </a:endParaRPr>
          </a:p>
          <a:p>
            <a:pPr marL="171450" indent="-171450">
              <a:buFont typeface="Arial,Sans-Serif"/>
              <a:buChar char="•"/>
            </a:pPr>
            <a:r>
              <a:rPr lang="en-US"/>
              <a:t>3 (Meets) – Student circles the correct claim, writes at least 2 examples of evidence into the blanks, and somewhat verbalizes the correct reasoning.</a:t>
            </a:r>
            <a:endParaRPr lang="en-US">
              <a:solidFill>
                <a:srgbClr val="444444"/>
              </a:solidFill>
            </a:endParaRPr>
          </a:p>
          <a:p>
            <a:pPr marL="171450" indent="-171450">
              <a:buFont typeface="Arial,Sans-Serif"/>
              <a:buChar char="•"/>
            </a:pPr>
            <a:r>
              <a:rPr lang="en-US"/>
              <a:t>2 (Partially meets) – Student circles the correct claim, writes at least 1 example of evidence into the blanks, and somewhat verbalizes the correct reasoning.</a:t>
            </a:r>
            <a:endParaRPr lang="en-US">
              <a:solidFill>
                <a:srgbClr val="444444"/>
              </a:solidFill>
            </a:endParaRPr>
          </a:p>
          <a:p>
            <a:pPr marL="171450" indent="-171450">
              <a:buFont typeface="Arial,Sans-Serif"/>
              <a:buChar char="•"/>
            </a:pPr>
            <a:r>
              <a:rPr lang="en-US" dirty="0"/>
              <a:t>1 (Doesn’t meet) – Student does not provide the correct claim or evidence and does not verbalize the correct reasoning.</a:t>
            </a:r>
          </a:p>
        </p:txBody>
      </p:sp>
      <p:sp>
        <p:nvSpPr>
          <p:cNvPr id="4" name="Slide Number Placeholder 3">
            <a:extLst>
              <a:ext uri="{FF2B5EF4-FFF2-40B4-BE49-F238E27FC236}">
                <a16:creationId xmlns:a16="http://schemas.microsoft.com/office/drawing/2014/main" id="{DE02369C-A350-3B1D-4B32-D59F777E6625}"/>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3400051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84B5E-4689-8F1F-CCBD-97BAB6A56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27D3E-0808-33E1-2499-B4943C79D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E80A8-9C1E-EDC3-4C9C-449B5835245F}"/>
              </a:ext>
            </a:extLst>
          </p:cNvPr>
          <p:cNvSpPr>
            <a:spLocks noGrp="1"/>
          </p:cNvSpPr>
          <p:nvPr>
            <p:ph type="body" idx="1"/>
          </p:nvPr>
        </p:nvSpPr>
        <p:spPr/>
        <p:txBody>
          <a:bodyPr/>
          <a:lstStyle/>
          <a:p>
            <a:r>
              <a:rPr lang="en-US" b="1" i="0"/>
              <a:t>Rubric:</a:t>
            </a:r>
          </a:p>
          <a:p>
            <a:pPr marL="171450" indent="-171450">
              <a:buFont typeface="Arial" panose="020B0604020202020204" pitchFamily="34" charset="0"/>
              <a:buChar char="•"/>
            </a:pPr>
            <a:r>
              <a:rPr lang="en-US" b="0" i="0"/>
              <a:t>4 (Exceeds) – Student circles the correct claim, writes all 3 examples of evidence into the blanks, and verbalizes the correct reasoning.</a:t>
            </a:r>
          </a:p>
          <a:p>
            <a:pPr marL="171450" indent="-171450">
              <a:buFont typeface="Arial" panose="020B0604020202020204" pitchFamily="34" charset="0"/>
              <a:buChar char="•"/>
            </a:pPr>
            <a:r>
              <a:rPr lang="en-US" b="0" i="0"/>
              <a:t>3 (Meets) – Student circles the correct claim, writes at least 2 examples of evidence into the blanks, and somewhat verbalizes the correct reasoning.</a:t>
            </a:r>
          </a:p>
          <a:p>
            <a:pPr marL="171450" indent="-171450">
              <a:buFont typeface="Arial" panose="020B0604020202020204" pitchFamily="34" charset="0"/>
              <a:buChar char="•"/>
            </a:pPr>
            <a:r>
              <a:rPr lang="en-US" b="0" i="0"/>
              <a:t>2 (Partially meets) – Student circles the correct claim, writes at least 1 example of evidence into the blanks, and somewhat verbalizes the correct reasoning.</a:t>
            </a:r>
          </a:p>
          <a:p>
            <a:pPr marL="171450" indent="-171450">
              <a:buFont typeface="Arial" panose="020B0604020202020204" pitchFamily="34" charset="0"/>
              <a:buChar char="•"/>
            </a:pPr>
            <a:r>
              <a:rPr lang="en-US" b="0" i="0"/>
              <a:t>1 (Doesn’t meet) – Student does not provide the correct claim or evidence and does not verbalize the correct reasoning.</a:t>
            </a:r>
          </a:p>
        </p:txBody>
      </p:sp>
      <p:sp>
        <p:nvSpPr>
          <p:cNvPr id="4" name="Slide Number Placeholder 3">
            <a:extLst>
              <a:ext uri="{FF2B5EF4-FFF2-40B4-BE49-F238E27FC236}">
                <a16:creationId xmlns:a16="http://schemas.microsoft.com/office/drawing/2014/main" id="{64EC24C8-2F3C-2AE8-FD63-F94BCC2EEABC}"/>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198078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72E3F-DE9D-4A0C-D6FA-F0B0C8E830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6ACB-303D-1D6D-58A2-944EE46EA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CCF6E-423A-2ACA-42F7-E1A88938DCB6}"/>
              </a:ext>
            </a:extLst>
          </p:cNvPr>
          <p:cNvSpPr>
            <a:spLocks noGrp="1"/>
          </p:cNvSpPr>
          <p:nvPr>
            <p:ph type="body" idx="1"/>
          </p:nvPr>
        </p:nvSpPr>
        <p:spPr/>
        <p:txBody>
          <a:bodyPr/>
          <a:lstStyle/>
          <a:p>
            <a:r>
              <a:rPr lang="en-US" b="0" i="0"/>
              <a:t>Discuss the </a:t>
            </a:r>
            <a:r>
              <a:rPr lang="en-US" b="1" i="0"/>
              <a:t>Talk About It</a:t>
            </a:r>
            <a:r>
              <a:rPr lang="en-US" b="0" i="0"/>
              <a:t>. </a:t>
            </a:r>
            <a:r>
              <a:rPr lang="en-US" b="0" i="1"/>
              <a:t>Look at the photos with arrows that show the direction of movement</a:t>
            </a:r>
            <a:r>
              <a:rPr lang="en-US" b="0" i="0"/>
              <a:t>. </a:t>
            </a:r>
            <a:r>
              <a:rPr lang="en-US" b="1" i="0"/>
              <a:t>What is causing the seeds to move in the direction they are moving? </a:t>
            </a:r>
            <a:r>
              <a:rPr lang="en-US" b="0" i="0"/>
              <a:t>Allow students time to share what they know and record observations.</a:t>
            </a:r>
          </a:p>
        </p:txBody>
      </p:sp>
      <p:sp>
        <p:nvSpPr>
          <p:cNvPr id="4" name="Slide Number Placeholder 3">
            <a:extLst>
              <a:ext uri="{FF2B5EF4-FFF2-40B4-BE49-F238E27FC236}">
                <a16:creationId xmlns:a16="http://schemas.microsoft.com/office/drawing/2014/main" id="{A3AB1BF9-D641-0DE6-E948-CF8088E26ED6}"/>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44892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E01BD-82BB-8868-32E3-6FCF4E29A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EFE74-D183-471F-CADD-4186A905D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522E7-0C56-7774-DDAD-624973CDE243}"/>
              </a:ext>
            </a:extLst>
          </p:cNvPr>
          <p:cNvSpPr>
            <a:spLocks noGrp="1"/>
          </p:cNvSpPr>
          <p:nvPr>
            <p:ph type="body" idx="1"/>
          </p:nvPr>
        </p:nvSpPr>
        <p:spPr/>
        <p:txBody>
          <a:bodyPr/>
          <a:lstStyle/>
          <a:p>
            <a:r>
              <a:rPr lang="en-US" b="0" i="0"/>
              <a:t>Have students bring a smaller seed such as an acorn and a larger seed such as a walnut inside. </a:t>
            </a:r>
          </a:p>
          <a:p>
            <a:endParaRPr lang="en-US" b="0" i="0"/>
          </a:p>
          <a:p>
            <a:r>
              <a:rPr lang="en-US" b="1" i="0" err="1"/>
              <a:t>Plinko</a:t>
            </a:r>
            <a:r>
              <a:rPr lang="en-US" b="1" i="0"/>
              <a:t> Board Test</a:t>
            </a:r>
          </a:p>
          <a:p>
            <a:endParaRPr lang="en-US" b="0" i="0"/>
          </a:p>
          <a:p>
            <a:r>
              <a:rPr lang="en-US" b="0" i="0"/>
              <a:t>In groups, have students set up their own </a:t>
            </a:r>
            <a:r>
              <a:rPr lang="en-US" b="0" i="0" err="1"/>
              <a:t>Plinko</a:t>
            </a:r>
            <a:r>
              <a:rPr lang="en-US" b="0" i="0"/>
              <a:t> board:</a:t>
            </a:r>
          </a:p>
          <a:p>
            <a:pPr marL="171450" indent="-171450">
              <a:buFont typeface="Arial" panose="020B0604020202020204" pitchFamily="34" charset="0"/>
              <a:buChar char="•"/>
            </a:pPr>
            <a:r>
              <a:rPr lang="en-US" b="0" i="0"/>
              <a:t>Distribute 2 cardboard pieces per student group (</a:t>
            </a:r>
            <a:r>
              <a:rPr lang="en-US" b="1" i="0"/>
              <a:t>Teacher Note: </a:t>
            </a:r>
            <a:r>
              <a:rPr lang="en-US" b="0" i="0"/>
              <a:t>Have students put the cardboard pieces back-to-back to keep push pins from coming through.)</a:t>
            </a:r>
          </a:p>
          <a:p>
            <a:pPr marL="171450" indent="-171450">
              <a:buFont typeface="Arial" panose="020B0604020202020204" pitchFamily="34" charset="0"/>
              <a:buChar char="•"/>
            </a:pPr>
            <a:r>
              <a:rPr lang="en-US" b="0" i="0"/>
              <a:t>Distribute markers so students can draw a tree on one side of their cardboard.</a:t>
            </a:r>
          </a:p>
          <a:p>
            <a:pPr marL="171450" indent="-171450">
              <a:buFont typeface="Arial" panose="020B0604020202020204" pitchFamily="34" charset="0"/>
              <a:buChar char="•"/>
            </a:pPr>
            <a:r>
              <a:rPr lang="en-US" b="0" i="0"/>
              <a:t>Distribute 1 container of push pins to put on the tree. These are the “branches.”</a:t>
            </a:r>
          </a:p>
        </p:txBody>
      </p:sp>
      <p:sp>
        <p:nvSpPr>
          <p:cNvPr id="4" name="Slide Number Placeholder 3">
            <a:extLst>
              <a:ext uri="{FF2B5EF4-FFF2-40B4-BE49-F238E27FC236}">
                <a16:creationId xmlns:a16="http://schemas.microsoft.com/office/drawing/2014/main" id="{4876D19C-CA49-7FFC-3FD1-2956675CED5B}"/>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31355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670B3-7872-7D4D-9828-DFD5494A39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04841-FB28-C319-4736-EA28246FB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323A0-F444-4C4A-1572-5B494F85546E}"/>
              </a:ext>
            </a:extLst>
          </p:cNvPr>
          <p:cNvSpPr>
            <a:spLocks noGrp="1"/>
          </p:cNvSpPr>
          <p:nvPr>
            <p:ph type="body" idx="1"/>
          </p:nvPr>
        </p:nvSpPr>
        <p:spPr/>
        <p:txBody>
          <a:bodyPr/>
          <a:lstStyle/>
          <a:p>
            <a:r>
              <a:rPr lang="en-US" b="0" i="0"/>
              <a:t>(Student responses could be wind, water or if they bounce.)</a:t>
            </a:r>
          </a:p>
        </p:txBody>
      </p:sp>
      <p:sp>
        <p:nvSpPr>
          <p:cNvPr id="4" name="Slide Number Placeholder 3">
            <a:extLst>
              <a:ext uri="{FF2B5EF4-FFF2-40B4-BE49-F238E27FC236}">
                <a16:creationId xmlns:a16="http://schemas.microsoft.com/office/drawing/2014/main" id="{E1BC9210-6EB6-5A8E-2045-38F7DDEA3858}"/>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78792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91D97-0ABC-83D9-3D83-C1894AF2A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4D5CD-E34B-7789-268F-3A50AF742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0D6F8-B790-F376-B0CB-63A375C726A3}"/>
              </a:ext>
            </a:extLst>
          </p:cNvPr>
          <p:cNvSpPr>
            <a:spLocks noGrp="1"/>
          </p:cNvSpPr>
          <p:nvPr>
            <p:ph type="body" idx="1"/>
          </p:nvPr>
        </p:nvSpPr>
        <p:spPr/>
        <p:txBody>
          <a:bodyPr/>
          <a:lstStyle/>
          <a:p>
            <a:endParaRPr lang="en-US" b="0" i="0"/>
          </a:p>
        </p:txBody>
      </p:sp>
      <p:sp>
        <p:nvSpPr>
          <p:cNvPr id="4" name="Slide Number Placeholder 3">
            <a:extLst>
              <a:ext uri="{FF2B5EF4-FFF2-40B4-BE49-F238E27FC236}">
                <a16:creationId xmlns:a16="http://schemas.microsoft.com/office/drawing/2014/main" id="{B202842C-303B-B112-6425-1AB9DB669998}"/>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0167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BDF79-F498-670D-6C2B-70E4520CE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E415A-6F70-8469-2AB2-816984832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3E8AA-0E39-94EB-0798-75B14F7622F7}"/>
              </a:ext>
            </a:extLst>
          </p:cNvPr>
          <p:cNvSpPr>
            <a:spLocks noGrp="1"/>
          </p:cNvSpPr>
          <p:nvPr>
            <p:ph type="body" idx="1"/>
          </p:nvPr>
        </p:nvSpPr>
        <p:spPr/>
        <p:txBody>
          <a:bodyPr/>
          <a:lstStyle/>
          <a:p>
            <a:r>
              <a:rPr lang="en-US" b="0" i="1" dirty="0"/>
              <a:t>Let’s pretend this Pinko board is a tree with many branches. </a:t>
            </a:r>
            <a:r>
              <a:rPr lang="en-US" b="1" i="0" dirty="0"/>
              <a:t>What will happen if I drop this seed from the top of the board? Where do you think it will stop? </a:t>
            </a:r>
            <a:r>
              <a:rPr lang="en-US" b="0" i="0" dirty="0"/>
              <a:t>Have students write the seed name on a sticky note and place where they think the seed will stop. Have students drop their seed and then point to where the seed stopped.</a:t>
            </a:r>
          </a:p>
          <a:p>
            <a:endParaRPr lang="en-US" b="0" i="0"/>
          </a:p>
          <a:p>
            <a:r>
              <a:rPr lang="en-US" b="1" i="0" dirty="0"/>
              <a:t>Optional: </a:t>
            </a:r>
            <a:r>
              <a:rPr lang="en-US" b="0" i="0" dirty="0"/>
              <a:t>Students can paint their seed immediately before dropping the seed through their Pinko board. The wet paint will leave a trail that will clearly show the path the seed took as it traveled through the board.</a:t>
            </a:r>
          </a:p>
          <a:p>
            <a:endParaRPr lang="en-US" dirty="0"/>
          </a:p>
          <a:p>
            <a:r>
              <a:rPr lang="en-US" dirty="0"/>
              <a:t>Plant in Picture: Pecan Tree nut</a:t>
            </a:r>
          </a:p>
        </p:txBody>
      </p:sp>
      <p:sp>
        <p:nvSpPr>
          <p:cNvPr id="4" name="Slide Number Placeholder 3">
            <a:extLst>
              <a:ext uri="{FF2B5EF4-FFF2-40B4-BE49-F238E27FC236}">
                <a16:creationId xmlns:a16="http://schemas.microsoft.com/office/drawing/2014/main" id="{B8E4DCD3-EB05-2EA2-A4B2-99ADECBF1D3B}"/>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406353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0E2E2-F60F-D2B7-9C94-019F4A189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FE99B-208F-7B81-6FC4-6E631685E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0605E-AF56-D4DC-0E9B-0E8C6AE2AA7D}"/>
              </a:ext>
            </a:extLst>
          </p:cNvPr>
          <p:cNvSpPr>
            <a:spLocks noGrp="1"/>
          </p:cNvSpPr>
          <p:nvPr>
            <p:ph type="body" idx="1"/>
          </p:nvPr>
        </p:nvSpPr>
        <p:spPr/>
        <p:txBody>
          <a:bodyPr/>
          <a:lstStyle/>
          <a:p>
            <a:r>
              <a:rPr lang="en-US" b="0" i="0" dirty="0"/>
              <a:t>(The seed is changing directions because of where it is hitting the branch.)</a:t>
            </a:r>
          </a:p>
          <a:p>
            <a:endParaRPr lang="en-US" dirty="0"/>
          </a:p>
        </p:txBody>
      </p:sp>
      <p:sp>
        <p:nvSpPr>
          <p:cNvPr id="4" name="Slide Number Placeholder 3">
            <a:extLst>
              <a:ext uri="{FF2B5EF4-FFF2-40B4-BE49-F238E27FC236}">
                <a16:creationId xmlns:a16="http://schemas.microsoft.com/office/drawing/2014/main" id="{F2DEAB5F-0E49-D868-180A-5101715E3C90}"/>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9014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6900-A319-CCB7-8782-5B76A81E7C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3A9310-D3B6-7DC7-4C5E-F62B47B45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579EB1-BC43-E941-7406-2E065AC0FF49}"/>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5" name="Footer Placeholder 4">
            <a:extLst>
              <a:ext uri="{FF2B5EF4-FFF2-40B4-BE49-F238E27FC236}">
                <a16:creationId xmlns:a16="http://schemas.microsoft.com/office/drawing/2014/main" id="{96E89B16-0FAA-C7CD-F798-F4E90B650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71EE2-9C15-BDE5-89B6-B0E3CEC5B0E6}"/>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373920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F003-C659-7303-AFB6-CB2AE66C41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8CFDB-D375-D59B-A2AF-47F169277F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A071D-21C6-6700-49CF-1846D6646582}"/>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5" name="Footer Placeholder 4">
            <a:extLst>
              <a:ext uri="{FF2B5EF4-FFF2-40B4-BE49-F238E27FC236}">
                <a16:creationId xmlns:a16="http://schemas.microsoft.com/office/drawing/2014/main" id="{55038B20-BD31-7702-9D84-88D321BB2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9ADF7-8BD1-93BA-8402-EA6FEB2D5205}"/>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324785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1B97D-66AF-A290-4D66-8173C4F802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16A1C8-1AC0-89DE-4C66-869FF6B000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B4626-36AD-D885-7243-9A0A997F1D97}"/>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5" name="Footer Placeholder 4">
            <a:extLst>
              <a:ext uri="{FF2B5EF4-FFF2-40B4-BE49-F238E27FC236}">
                <a16:creationId xmlns:a16="http://schemas.microsoft.com/office/drawing/2014/main" id="{8BE75F2B-6F4A-3A64-454A-E05676E9D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440F2-DDF0-C14D-C4CE-C85503CE2E67}"/>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148426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56D3-B9BB-0464-71FD-2B1807EE4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CD4F67-F30A-1469-86FE-4EF3EAD2CA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F2347-5B03-35CB-B87E-FA55F7B065F6}"/>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5" name="Footer Placeholder 4">
            <a:extLst>
              <a:ext uri="{FF2B5EF4-FFF2-40B4-BE49-F238E27FC236}">
                <a16:creationId xmlns:a16="http://schemas.microsoft.com/office/drawing/2014/main" id="{65DA7386-A13B-89E3-9F1B-4440A8F3F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5BBB0-5D70-8356-A53C-A06638CCE51A}"/>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234502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F784-C85D-4A37-8FE1-67F32C630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8C178E-8343-D6B1-DD98-91AE81BA77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D17543-03DD-5956-153A-A7AF83F5C006}"/>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5" name="Footer Placeholder 4">
            <a:extLst>
              <a:ext uri="{FF2B5EF4-FFF2-40B4-BE49-F238E27FC236}">
                <a16:creationId xmlns:a16="http://schemas.microsoft.com/office/drawing/2014/main" id="{C1681C6E-14F7-EA79-8F92-88B07CE8E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343B2-0F01-18C9-01FD-85F95E442F54}"/>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246647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02DD-63BC-665B-8957-B1744D171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CF822-68AE-876A-0D90-E49EA8FCE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B6003F-77E4-2E53-57CA-25628B17DE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FC90B5-A158-4089-977B-DCB4CD48AA1C}"/>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6" name="Footer Placeholder 5">
            <a:extLst>
              <a:ext uri="{FF2B5EF4-FFF2-40B4-BE49-F238E27FC236}">
                <a16:creationId xmlns:a16="http://schemas.microsoft.com/office/drawing/2014/main" id="{0D51E383-2318-6ADE-DB91-DDEBC7E3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085D0-DDA5-C9F7-BF4F-EC14065706AF}"/>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99905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AF22-2D87-4FBD-BB26-6D29D2DAB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E0FF4-8EB1-1D01-E85D-A3063BA8D1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910D3-9467-8EA9-91CF-7F127B78E1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0EFA12-46CA-5802-AE1B-81789E0BB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5A49D-9980-B9F2-3C23-43C48C1DE7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2DAC0-5837-9CAB-D3CE-706DEC8F1C84}"/>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8" name="Footer Placeholder 7">
            <a:extLst>
              <a:ext uri="{FF2B5EF4-FFF2-40B4-BE49-F238E27FC236}">
                <a16:creationId xmlns:a16="http://schemas.microsoft.com/office/drawing/2014/main" id="{007E9F49-9469-49B5-D115-45F115A042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78721-BACF-FE87-EC43-23ED38940D58}"/>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20096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D20D-0A54-554B-19A2-7783D51972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02A68-80D4-206C-C920-71FFFEB77AB2}"/>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4" name="Footer Placeholder 3">
            <a:extLst>
              <a:ext uri="{FF2B5EF4-FFF2-40B4-BE49-F238E27FC236}">
                <a16:creationId xmlns:a16="http://schemas.microsoft.com/office/drawing/2014/main" id="{C822AA6B-B8A9-06E8-240A-B6D5ED84F6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3CD19-952E-C4CB-2407-1926041DAA82}"/>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392767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A70C-138D-7022-8F65-CD51E636D2C5}"/>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3" name="Footer Placeholder 2">
            <a:extLst>
              <a:ext uri="{FF2B5EF4-FFF2-40B4-BE49-F238E27FC236}">
                <a16:creationId xmlns:a16="http://schemas.microsoft.com/office/drawing/2014/main" id="{ACD3DFAA-11CC-64C2-F34A-3C398F4F67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AF9A26-42E7-14EA-E02B-7CED259E2976}"/>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292988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7B1C-3325-9736-B759-F4582D4A9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38C4E-A574-0DDD-A6EE-45131AC6D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C30161-9912-8AB8-675B-F0F7EED8A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4CEEB-9C97-2111-1D4E-F77C50B18968}"/>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6" name="Footer Placeholder 5">
            <a:extLst>
              <a:ext uri="{FF2B5EF4-FFF2-40B4-BE49-F238E27FC236}">
                <a16:creationId xmlns:a16="http://schemas.microsoft.com/office/drawing/2014/main" id="{72777C99-D5CF-3894-AC58-78A0A1FD6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10A10-C80C-00A4-1838-CEB2C1A7F83E}"/>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90120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A68E-B1CE-8EE3-A896-9143CC7CD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0F1E2-B19C-7B2F-DC7E-51668D5E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9E1A2C-2738-9E8F-6F13-1B9F07CA3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BF327-29B5-DCCC-27AE-5735688C38E8}"/>
              </a:ext>
            </a:extLst>
          </p:cNvPr>
          <p:cNvSpPr>
            <a:spLocks noGrp="1"/>
          </p:cNvSpPr>
          <p:nvPr>
            <p:ph type="dt" sz="half" idx="10"/>
          </p:nvPr>
        </p:nvSpPr>
        <p:spPr/>
        <p:txBody>
          <a:bodyPr/>
          <a:lstStyle/>
          <a:p>
            <a:fld id="{5559F4D9-3E57-4927-BCBA-1841694CE71D}" type="datetimeFigureOut">
              <a:rPr lang="en-US" smtClean="0"/>
              <a:t>8/29/2025</a:t>
            </a:fld>
            <a:endParaRPr lang="en-US"/>
          </a:p>
        </p:txBody>
      </p:sp>
      <p:sp>
        <p:nvSpPr>
          <p:cNvPr id="6" name="Footer Placeholder 5">
            <a:extLst>
              <a:ext uri="{FF2B5EF4-FFF2-40B4-BE49-F238E27FC236}">
                <a16:creationId xmlns:a16="http://schemas.microsoft.com/office/drawing/2014/main" id="{3CEFD160-D843-8B3F-8192-1FCC9D190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793EF-7782-6079-3905-37CBDAB21765}"/>
              </a:ext>
            </a:extLst>
          </p:cNvPr>
          <p:cNvSpPr>
            <a:spLocks noGrp="1"/>
          </p:cNvSpPr>
          <p:nvPr>
            <p:ph type="sldNum" sz="quarter" idx="12"/>
          </p:nvPr>
        </p:nvSpPr>
        <p:spPr/>
        <p:txBody>
          <a:bodyPr/>
          <a:lstStyle/>
          <a:p>
            <a:fld id="{70CCB445-7790-47E7-B1BA-F7FC6E5E0DCF}" type="slidenum">
              <a:rPr lang="en-US" smtClean="0"/>
              <a:t>‹#›</a:t>
            </a:fld>
            <a:endParaRPr lang="en-US"/>
          </a:p>
        </p:txBody>
      </p:sp>
    </p:spTree>
    <p:extLst>
      <p:ext uri="{BB962C8B-B14F-4D97-AF65-F5344CB8AC3E}">
        <p14:creationId xmlns:p14="http://schemas.microsoft.com/office/powerpoint/2010/main" val="4268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F99BA-EA62-4E14-7278-D34D5BD30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65583C-222E-D1E6-881D-F086BE900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BBD2-8086-F16C-186F-4192C9CC5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59F4D9-3E57-4927-BCBA-1841694CE71D}" type="datetimeFigureOut">
              <a:rPr lang="en-US" smtClean="0"/>
              <a:t>8/29/2025</a:t>
            </a:fld>
            <a:endParaRPr lang="en-US"/>
          </a:p>
        </p:txBody>
      </p:sp>
      <p:sp>
        <p:nvSpPr>
          <p:cNvPr id="5" name="Footer Placeholder 4">
            <a:extLst>
              <a:ext uri="{FF2B5EF4-FFF2-40B4-BE49-F238E27FC236}">
                <a16:creationId xmlns:a16="http://schemas.microsoft.com/office/drawing/2014/main" id="{3969EDAF-4D6E-F0CE-3A3A-2544F402B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BED90E-8995-8546-67EA-9769B4593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CCB445-7790-47E7-B1BA-F7FC6E5E0DCF}" type="slidenum">
              <a:rPr lang="en-US" smtClean="0"/>
              <a:t>‹#›</a:t>
            </a:fld>
            <a:endParaRPr lang="en-US"/>
          </a:p>
        </p:txBody>
      </p:sp>
    </p:spTree>
    <p:extLst>
      <p:ext uri="{BB962C8B-B14F-4D97-AF65-F5344CB8AC3E}">
        <p14:creationId xmlns:p14="http://schemas.microsoft.com/office/powerpoint/2010/main" val="398558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getepic.com/book/53846839/give-it-a-push-give-it-a-pull-a-look-at-forces" TargetMode="External"/><Relationship Id="rId4" Type="http://schemas.openxmlformats.org/officeDocument/2006/relationships/hyperlink" Target="https://youtu.be/0nFM4FtSqnI?si=WSRBigdvwub4bRx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060586" y="3345464"/>
            <a:ext cx="739718" cy="3597018"/>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1E: Seeds and Forces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B443-83E4-AA31-8CF0-30D0878419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8F9308-444A-7341-C18F-7407F507AAF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AD8C665-6554-473E-BAFA-D74C6330436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AA957DB3-0C38-D54B-34FD-9566CDF8B89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368EAD83-00C1-0134-80F2-78F36976E28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1937D1-6DB3-5724-9E32-3A6B0EA7621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1D981DBF-F2A0-E182-CA6D-86BD144BEF35}"/>
              </a:ext>
            </a:extLst>
          </p:cNvPr>
          <p:cNvSpPr txBox="1"/>
          <p:nvPr/>
        </p:nvSpPr>
        <p:spPr>
          <a:xfrm>
            <a:off x="442864" y="484474"/>
            <a:ext cx="7154539" cy="5262979"/>
          </a:xfrm>
          <a:prstGeom prst="rect">
            <a:avLst/>
          </a:prstGeom>
          <a:noFill/>
        </p:spPr>
        <p:txBody>
          <a:bodyPr wrap="square">
            <a:spAutoFit/>
          </a:bodyPr>
          <a:lstStyle/>
          <a:p>
            <a:pPr algn="ctr"/>
            <a:r>
              <a:rPr lang="en-US" sz="4800">
                <a:latin typeface="Avenir Next LT Pro" panose="020B0504020202020204" pitchFamily="34" charset="0"/>
              </a:rPr>
              <a:t>Where did the seed stop? Why?</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causing the seed to fall and is it falling in a straight line or changing directions?</a:t>
            </a:r>
          </a:p>
        </p:txBody>
      </p:sp>
      <p:pic>
        <p:nvPicPr>
          <p:cNvPr id="5122" name="Picture 2" descr="011316&amp;#32;Xplor&amp;#32;winter&amp;#32;trees-43">
            <a:extLst>
              <a:ext uri="{FF2B5EF4-FFF2-40B4-BE49-F238E27FC236}">
                <a16:creationId xmlns:a16="http://schemas.microsoft.com/office/drawing/2014/main" id="{E12951B2-C5C2-5F51-565F-73A216F3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58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AFD9B-4C51-5642-4180-626FA9E088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ACF6BC-7F99-3345-0FC3-52072D1194A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F3BE22C-283E-4D32-C452-8B135DA1FF3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49718A81-D74E-FBEF-9F5E-D869AC9D50A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4AC564CB-6304-4716-1391-6BEB7634CA4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A500421-12B4-4324-56CC-40A57050CA2D}"/>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0F7D93C9-06B1-2081-9B2C-FAF288416F5B}"/>
              </a:ext>
            </a:extLst>
          </p:cNvPr>
          <p:cNvSpPr txBox="1"/>
          <p:nvPr/>
        </p:nvSpPr>
        <p:spPr>
          <a:xfrm>
            <a:off x="4178726" y="1954835"/>
            <a:ext cx="6930010" cy="2308324"/>
          </a:xfrm>
          <a:prstGeom prst="rect">
            <a:avLst/>
          </a:prstGeom>
          <a:noFill/>
        </p:spPr>
        <p:txBody>
          <a:bodyPr wrap="square">
            <a:spAutoFit/>
          </a:bodyPr>
          <a:lstStyle/>
          <a:p>
            <a:pPr algn="ctr"/>
            <a:r>
              <a:rPr lang="en-US" sz="4800">
                <a:latin typeface="Avenir Next LT Pro" panose="020B0504020202020204" pitchFamily="34" charset="0"/>
              </a:rPr>
              <a:t>Can we stop a seed from reaching the ground with paper?</a:t>
            </a:r>
          </a:p>
        </p:txBody>
      </p:sp>
      <p:pic>
        <p:nvPicPr>
          <p:cNvPr id="6146" name="Picture 2" descr="White&amp;#32;oak&amp;#32;acorn&amp;#95;02">
            <a:extLst>
              <a:ext uri="{FF2B5EF4-FFF2-40B4-BE49-F238E27FC236}">
                <a16:creationId xmlns:a16="http://schemas.microsoft.com/office/drawing/2014/main" id="{0190FE24-F764-D77F-A151-A8FA4465CCC4}"/>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backgroundMark x1="100000" y1="41667" x2="100000" y2="41667"/>
                      </a14:backgroundRemoval>
                    </a14:imgEffect>
                  </a14:imgLayer>
                </a14:imgProps>
              </a:ext>
              <a:ext uri="{28A0092B-C50C-407E-A947-70E740481C1C}">
                <a14:useLocalDpi xmlns:a14="http://schemas.microsoft.com/office/drawing/2010/main" val="0"/>
              </a:ext>
            </a:extLst>
          </a:blip>
          <a:srcRect/>
          <a:stretch>
            <a:fillRect/>
          </a:stretch>
        </p:blipFill>
        <p:spPr bwMode="auto">
          <a:xfrm>
            <a:off x="1770507" y="1738070"/>
            <a:ext cx="2244436" cy="274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7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186F7-4466-BCB4-5C36-1B6CA7198B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9DC5EB-2064-71AF-3189-F9F9E11FADA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A20C236-E5EA-1C84-AFB1-A6552DA9B9B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809BD9DE-F971-7409-2C5C-A20291B9F4C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EB82BD97-A483-8BAF-A183-F9CF7F5F6CC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89E490-C420-7767-0A50-CF4EA63EE364}"/>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A0A6B1E0-0801-E62E-D566-2DCB94851FE7}"/>
              </a:ext>
            </a:extLst>
          </p:cNvPr>
          <p:cNvSpPr txBox="1"/>
          <p:nvPr/>
        </p:nvSpPr>
        <p:spPr>
          <a:xfrm>
            <a:off x="100584" y="2694370"/>
            <a:ext cx="6930010" cy="830997"/>
          </a:xfrm>
          <a:prstGeom prst="rect">
            <a:avLst/>
          </a:prstGeom>
          <a:noFill/>
        </p:spPr>
        <p:txBody>
          <a:bodyPr wrap="square">
            <a:spAutoFit/>
          </a:bodyPr>
          <a:lstStyle/>
          <a:p>
            <a:pPr algn="ctr"/>
            <a:r>
              <a:rPr lang="en-US" sz="4800">
                <a:latin typeface="Avenir Next LT Pro" panose="020B0504020202020204" pitchFamily="34" charset="0"/>
              </a:rPr>
              <a:t>Make a </a:t>
            </a:r>
            <a:r>
              <a:rPr lang="en-US" sz="4800" b="1">
                <a:latin typeface="Avenir Next LT Pro" panose="020B0504020202020204" pitchFamily="34" charset="0"/>
              </a:rPr>
              <a:t>prediction</a:t>
            </a:r>
            <a:r>
              <a:rPr lang="en-US" sz="4800">
                <a:latin typeface="Avenir Next LT Pro" panose="020B0504020202020204" pitchFamily="34" charset="0"/>
              </a:rPr>
              <a:t>!</a:t>
            </a:r>
          </a:p>
        </p:txBody>
      </p:sp>
      <p:pic>
        <p:nvPicPr>
          <p:cNvPr id="8" name="Picture 7" descr="Table&#10;&#10;AI-generated content may be incorrect.">
            <a:extLst>
              <a:ext uri="{FF2B5EF4-FFF2-40B4-BE49-F238E27FC236}">
                <a16:creationId xmlns:a16="http://schemas.microsoft.com/office/drawing/2014/main" id="{E89FAD9D-2BE2-5756-9BDA-D153AC0DE2D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6473" y="122275"/>
            <a:ext cx="4617192" cy="5975189"/>
          </a:xfrm>
          <a:prstGeom prst="rect">
            <a:avLst/>
          </a:prstGeom>
          <a:ln>
            <a:solidFill>
              <a:schemeClr val="tx1"/>
            </a:solidFill>
          </a:ln>
        </p:spPr>
      </p:pic>
    </p:spTree>
    <p:extLst>
      <p:ext uri="{BB962C8B-B14F-4D97-AF65-F5344CB8AC3E}">
        <p14:creationId xmlns:p14="http://schemas.microsoft.com/office/powerpoint/2010/main" val="401004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338D6-3A84-A564-E75A-03166A87EE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C41C8E-A3B1-20F2-AD56-2BA6394594F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7347B38-9EF6-F2B0-5252-C154B45CE8F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F997263A-6AFB-2FEA-E995-7B48DF671EE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29F42ED4-0A72-7E03-0195-C3EE1DCD35C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E37F960-45B7-8842-94A8-3237673B425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34744379-D55E-D847-AD77-6B9BA8A2FF14}"/>
              </a:ext>
            </a:extLst>
          </p:cNvPr>
          <p:cNvSpPr txBox="1"/>
          <p:nvPr/>
        </p:nvSpPr>
        <p:spPr>
          <a:xfrm>
            <a:off x="158335" y="1955707"/>
            <a:ext cx="6930010" cy="2308324"/>
          </a:xfrm>
          <a:prstGeom prst="rect">
            <a:avLst/>
          </a:prstGeom>
          <a:noFill/>
        </p:spPr>
        <p:txBody>
          <a:bodyPr wrap="square">
            <a:spAutoFit/>
          </a:bodyPr>
          <a:lstStyle/>
          <a:p>
            <a:pPr algn="ctr"/>
            <a:r>
              <a:rPr lang="en-US" sz="4800">
                <a:latin typeface="Avenir Next LT Pro" panose="020B0504020202020204" pitchFamily="34" charset="0"/>
              </a:rPr>
              <a:t>What happened?</a:t>
            </a:r>
          </a:p>
          <a:p>
            <a:pPr algn="ctr"/>
            <a:endParaRPr lang="en-US" sz="4800">
              <a:latin typeface="Avenir Next LT Pro" panose="020B0504020202020204" pitchFamily="34" charset="0"/>
            </a:endParaRPr>
          </a:p>
          <a:p>
            <a:pPr algn="ctr"/>
            <a:r>
              <a:rPr lang="en-US" sz="4800" b="1">
                <a:latin typeface="Avenir Next LT Pro" panose="020B0504020202020204" pitchFamily="34" charset="0"/>
              </a:rPr>
              <a:t>Record</a:t>
            </a:r>
            <a:r>
              <a:rPr lang="en-US" sz="4800">
                <a:latin typeface="Avenir Next LT Pro" panose="020B0504020202020204" pitchFamily="34" charset="0"/>
              </a:rPr>
              <a:t> your results!</a:t>
            </a:r>
          </a:p>
        </p:txBody>
      </p:sp>
      <p:pic>
        <p:nvPicPr>
          <p:cNvPr id="8" name="Picture 7" descr="Table&#10;&#10;AI-generated content may be incorrect.">
            <a:extLst>
              <a:ext uri="{FF2B5EF4-FFF2-40B4-BE49-F238E27FC236}">
                <a16:creationId xmlns:a16="http://schemas.microsoft.com/office/drawing/2014/main" id="{7A9F37F9-7714-3D3D-779A-5FE0310DD2F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6473" y="122275"/>
            <a:ext cx="4617192" cy="5975189"/>
          </a:xfrm>
          <a:prstGeom prst="rect">
            <a:avLst/>
          </a:prstGeom>
          <a:ln>
            <a:solidFill>
              <a:schemeClr val="tx1"/>
            </a:solidFill>
          </a:ln>
        </p:spPr>
      </p:pic>
    </p:spTree>
    <p:extLst>
      <p:ext uri="{BB962C8B-B14F-4D97-AF65-F5344CB8AC3E}">
        <p14:creationId xmlns:p14="http://schemas.microsoft.com/office/powerpoint/2010/main" val="58532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91082-FC5C-5D50-3F01-971DBA1349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8F7EA2-E990-9691-D303-4F88DC8C51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B40D5E9-A94F-3AFC-C0CC-4F5C433A1A6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2620CAA8-3C1A-84C8-3284-251D7C17D55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AF8DD7FA-64C7-1B6C-63FB-422B91EC184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8A077B-3779-8D7D-B3EB-BDC1C4D35EA6}"/>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71E9D4A6-3565-22B4-6182-10F432E7D722}"/>
              </a:ext>
            </a:extLst>
          </p:cNvPr>
          <p:cNvSpPr txBox="1"/>
          <p:nvPr/>
        </p:nvSpPr>
        <p:spPr>
          <a:xfrm>
            <a:off x="1641902" y="1713290"/>
            <a:ext cx="8908195" cy="3046988"/>
          </a:xfrm>
          <a:prstGeom prst="rect">
            <a:avLst/>
          </a:prstGeom>
          <a:noFill/>
        </p:spPr>
        <p:txBody>
          <a:bodyPr wrap="square">
            <a:spAutoFit/>
          </a:bodyPr>
          <a:lstStyle/>
          <a:p>
            <a:pPr algn="ctr"/>
            <a:r>
              <a:rPr lang="en-US" sz="4800">
                <a:latin typeface="Avenir Next LT Pro" panose="020B0504020202020204" pitchFamily="34" charset="0"/>
              </a:rPr>
              <a:t>What if the paper was a little thinner?</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Would that stop the seed?</a:t>
            </a:r>
          </a:p>
        </p:txBody>
      </p:sp>
    </p:spTree>
    <p:extLst>
      <p:ext uri="{BB962C8B-B14F-4D97-AF65-F5344CB8AC3E}">
        <p14:creationId xmlns:p14="http://schemas.microsoft.com/office/powerpoint/2010/main" val="222616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1FDB-6B9C-F2AD-0623-3994A0A25D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85506EC-F8E8-007F-4B41-454CC81C696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E5BB940-E7A0-4687-A831-8AC2D4D4E6B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42E74B40-51A2-D042-E9B6-A8094892DDF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C6DF7241-E5BC-0D52-D264-8272A29648A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3A30F9-FBA5-7F0A-F789-02E7F1672A3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9BF16D35-11BE-E097-8B25-EC3A834B29E3}"/>
              </a:ext>
            </a:extLst>
          </p:cNvPr>
          <p:cNvSpPr txBox="1"/>
          <p:nvPr/>
        </p:nvSpPr>
        <p:spPr>
          <a:xfrm>
            <a:off x="158335" y="847711"/>
            <a:ext cx="6930010" cy="4524315"/>
          </a:xfrm>
          <a:prstGeom prst="rect">
            <a:avLst/>
          </a:prstGeom>
          <a:noFill/>
        </p:spPr>
        <p:txBody>
          <a:bodyPr wrap="square">
            <a:spAutoFit/>
          </a:bodyPr>
          <a:lstStyle/>
          <a:p>
            <a:pPr algn="ctr"/>
            <a:r>
              <a:rPr lang="en-US" sz="4800">
                <a:latin typeface="Avenir Next LT Pro" panose="020B0504020202020204" pitchFamily="34" charset="0"/>
              </a:rPr>
              <a:t>Conduct the same experiment using the tissue and then using the tissue paper.</a:t>
            </a:r>
          </a:p>
          <a:p>
            <a:pPr algn="ctr"/>
            <a:endParaRPr lang="en-US" sz="4800">
              <a:latin typeface="Avenir Next LT Pro" panose="020B0504020202020204" pitchFamily="34" charset="0"/>
            </a:endParaRPr>
          </a:p>
          <a:p>
            <a:pPr algn="ctr"/>
            <a:r>
              <a:rPr lang="en-US" sz="4800" b="1">
                <a:latin typeface="Avenir Next LT Pro" panose="020B0504020202020204" pitchFamily="34" charset="0"/>
              </a:rPr>
              <a:t>Record</a:t>
            </a:r>
            <a:r>
              <a:rPr lang="en-US" sz="4800">
                <a:latin typeface="Avenir Next LT Pro" panose="020B0504020202020204" pitchFamily="34" charset="0"/>
              </a:rPr>
              <a:t> results.</a:t>
            </a:r>
          </a:p>
        </p:txBody>
      </p:sp>
      <p:pic>
        <p:nvPicPr>
          <p:cNvPr id="8" name="Picture 7" descr="Table&#10;&#10;AI-generated content may be incorrect.">
            <a:extLst>
              <a:ext uri="{FF2B5EF4-FFF2-40B4-BE49-F238E27FC236}">
                <a16:creationId xmlns:a16="http://schemas.microsoft.com/office/drawing/2014/main" id="{955906BF-0A4C-4434-157F-817EF8C53DA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6473" y="122275"/>
            <a:ext cx="4617192" cy="5975189"/>
          </a:xfrm>
          <a:prstGeom prst="rect">
            <a:avLst/>
          </a:prstGeom>
          <a:ln>
            <a:solidFill>
              <a:schemeClr val="tx1"/>
            </a:solidFill>
          </a:ln>
        </p:spPr>
      </p:pic>
    </p:spTree>
    <p:extLst>
      <p:ext uri="{BB962C8B-B14F-4D97-AF65-F5344CB8AC3E}">
        <p14:creationId xmlns:p14="http://schemas.microsoft.com/office/powerpoint/2010/main" val="237944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5779D-B290-CE6F-3EE2-DC74D177EA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C85700-75EF-EED8-279D-1DCDED47D9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2EE0133-E1AE-2072-9B84-C348BFEAA93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AA2E1671-CDD0-F300-DEDF-B86C104D168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A836A5F9-FF36-317C-2E55-97EB610AC9A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1AA6FD-A739-7581-5251-84DDF082576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F9D3446C-1A8D-00C1-0B5F-E3DFE18F4E8E}"/>
              </a:ext>
            </a:extLst>
          </p:cNvPr>
          <p:cNvSpPr txBox="1"/>
          <p:nvPr/>
        </p:nvSpPr>
        <p:spPr>
          <a:xfrm>
            <a:off x="585719" y="1635526"/>
            <a:ext cx="6930010" cy="3046988"/>
          </a:xfrm>
          <a:prstGeom prst="rect">
            <a:avLst/>
          </a:prstGeom>
          <a:noFill/>
        </p:spPr>
        <p:txBody>
          <a:bodyPr wrap="square">
            <a:spAutoFit/>
          </a:bodyPr>
          <a:lstStyle/>
          <a:p>
            <a:pPr algn="ctr"/>
            <a:r>
              <a:rPr lang="en-US" sz="4800">
                <a:latin typeface="Avenir Next LT Pro" panose="020B0504020202020204" pitchFamily="34" charset="0"/>
              </a:rPr>
              <a:t>What if we tested another seed that is a little heavier like a walnut?</a:t>
            </a:r>
          </a:p>
        </p:txBody>
      </p:sp>
      <p:pic>
        <p:nvPicPr>
          <p:cNvPr id="7170" name="Picture 2" descr="Black&amp;#32;walnut&amp;#32;nut&amp;#95;1">
            <a:extLst>
              <a:ext uri="{FF2B5EF4-FFF2-40B4-BE49-F238E27FC236}">
                <a16:creationId xmlns:a16="http://schemas.microsoft.com/office/drawing/2014/main" id="{ED8FE5D2-13A5-A95A-F7E4-7B51D849B996}"/>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36688" y="1635526"/>
            <a:ext cx="2805545" cy="288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64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905FB-F6AB-EB6C-927E-B93E9923D0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4434B3F-F8C9-9207-C24B-4BBAF50922D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D888CEF-4B17-818A-3ED7-081EE7BDF29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16D1F48A-2E00-2B14-604E-79A848A5006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06A34CD7-A9A4-5549-EA29-661D7216589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0A4371-A980-7A8C-4404-B3A4A57ABD86}"/>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86B961E1-4525-8D4A-0339-83EAD07BDEF8}"/>
              </a:ext>
            </a:extLst>
          </p:cNvPr>
          <p:cNvSpPr txBox="1"/>
          <p:nvPr/>
        </p:nvSpPr>
        <p:spPr>
          <a:xfrm>
            <a:off x="256447" y="2412289"/>
            <a:ext cx="6930010" cy="1569660"/>
          </a:xfrm>
          <a:prstGeom prst="rect">
            <a:avLst/>
          </a:prstGeom>
          <a:noFill/>
        </p:spPr>
        <p:txBody>
          <a:bodyPr wrap="square">
            <a:spAutoFit/>
          </a:bodyPr>
          <a:lstStyle/>
          <a:p>
            <a:pPr algn="ctr"/>
            <a:r>
              <a:rPr lang="en-US" sz="4800">
                <a:latin typeface="Avenir Next LT Pro" panose="020B0504020202020204" pitchFamily="34" charset="0"/>
              </a:rPr>
              <a:t>Perform the same series of tests with a walnut. </a:t>
            </a:r>
          </a:p>
        </p:txBody>
      </p:sp>
      <p:pic>
        <p:nvPicPr>
          <p:cNvPr id="7" name="Picture 6" descr="Table&#10;&#10;AI-generated content may be incorrect.">
            <a:extLst>
              <a:ext uri="{FF2B5EF4-FFF2-40B4-BE49-F238E27FC236}">
                <a16:creationId xmlns:a16="http://schemas.microsoft.com/office/drawing/2014/main" id="{AE647CB4-9698-0B5E-D652-897471BD55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6473" y="122275"/>
            <a:ext cx="4617192" cy="5975189"/>
          </a:xfrm>
          <a:prstGeom prst="rect">
            <a:avLst/>
          </a:prstGeom>
          <a:ln>
            <a:solidFill>
              <a:schemeClr val="tx1"/>
            </a:solidFill>
          </a:ln>
        </p:spPr>
      </p:pic>
    </p:spTree>
    <p:extLst>
      <p:ext uri="{BB962C8B-B14F-4D97-AF65-F5344CB8AC3E}">
        <p14:creationId xmlns:p14="http://schemas.microsoft.com/office/powerpoint/2010/main" val="322813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26076-7E7F-21EA-16AC-FDFECCD8F54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F850DC-8643-12D4-E521-C78D0FA6A22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A4CE1AA-E786-0853-9C49-384F9120A1A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77D12F54-79AD-F626-7901-0FB980CB370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D650FAB2-F9CE-DBCD-897D-A25D8C74BAD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4BEE48-31C6-36BA-7309-59F87450F62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7761EF1C-9EBF-5D6F-8686-6F249BD2F0B5}"/>
              </a:ext>
            </a:extLst>
          </p:cNvPr>
          <p:cNvSpPr txBox="1"/>
          <p:nvPr/>
        </p:nvSpPr>
        <p:spPr>
          <a:xfrm>
            <a:off x="753965" y="1653753"/>
            <a:ext cx="10684070" cy="3046988"/>
          </a:xfrm>
          <a:prstGeom prst="rect">
            <a:avLst/>
          </a:prstGeom>
          <a:noFill/>
        </p:spPr>
        <p:txBody>
          <a:bodyPr wrap="square">
            <a:spAutoFit/>
          </a:bodyPr>
          <a:lstStyle/>
          <a:p>
            <a:pPr algn="ctr"/>
            <a:r>
              <a:rPr lang="en-US" sz="4800">
                <a:latin typeface="Avenir Next LT Pro" panose="020B0504020202020204" pitchFamily="34" charset="0"/>
              </a:rPr>
              <a:t>What happened to the paper?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Did the walnut go through each piece? Why?</a:t>
            </a:r>
          </a:p>
        </p:txBody>
      </p:sp>
    </p:spTree>
    <p:extLst>
      <p:ext uri="{BB962C8B-B14F-4D97-AF65-F5344CB8AC3E}">
        <p14:creationId xmlns:p14="http://schemas.microsoft.com/office/powerpoint/2010/main" val="260291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B82C9-0EA9-C4D4-C239-B7C8D5A6B3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E9E441-AD82-CB5A-BC8F-B656596C4FA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E247415-28EF-9589-2594-4347067AB07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3A963447-6CBA-EF2C-CC5D-EC86579991C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E93F31B6-C545-1207-B486-168A9B2DC98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0F5D5-C47E-1099-9535-EFE938E0E91E}"/>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1C825D75-B7E1-2C54-5F3F-C5444262B21F}"/>
              </a:ext>
            </a:extLst>
          </p:cNvPr>
          <p:cNvSpPr txBox="1"/>
          <p:nvPr/>
        </p:nvSpPr>
        <p:spPr>
          <a:xfrm>
            <a:off x="700019" y="1586375"/>
            <a:ext cx="5763126" cy="3046988"/>
          </a:xfrm>
          <a:prstGeom prst="rect">
            <a:avLst/>
          </a:prstGeom>
          <a:noFill/>
        </p:spPr>
        <p:txBody>
          <a:bodyPr wrap="square">
            <a:spAutoFit/>
          </a:bodyPr>
          <a:lstStyle/>
          <a:p>
            <a:pPr algn="ctr"/>
            <a:r>
              <a:rPr lang="en-US" sz="4800">
                <a:latin typeface="Avenir Next LT Pro" panose="020B0504020202020204" pitchFamily="34" charset="0"/>
              </a:rPr>
              <a:t>Continue to perform the same test for the different seeds collected.</a:t>
            </a:r>
          </a:p>
        </p:txBody>
      </p:sp>
      <p:pic>
        <p:nvPicPr>
          <p:cNvPr id="7" name="Picture 6" descr="Table&#10;&#10;AI-generated content may be incorrect.">
            <a:extLst>
              <a:ext uri="{FF2B5EF4-FFF2-40B4-BE49-F238E27FC236}">
                <a16:creationId xmlns:a16="http://schemas.microsoft.com/office/drawing/2014/main" id="{FDC5D7BA-B1E7-6901-AD12-502002308BA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6473" y="122275"/>
            <a:ext cx="4617192" cy="5975189"/>
          </a:xfrm>
          <a:prstGeom prst="rect">
            <a:avLst/>
          </a:prstGeom>
          <a:ln>
            <a:solidFill>
              <a:schemeClr val="tx1"/>
            </a:solidFill>
          </a:ln>
        </p:spPr>
      </p:pic>
    </p:spTree>
    <p:extLst>
      <p:ext uri="{BB962C8B-B14F-4D97-AF65-F5344CB8AC3E}">
        <p14:creationId xmlns:p14="http://schemas.microsoft.com/office/powerpoint/2010/main" val="249327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231A-4023-8E76-1B7F-CD569B02F6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498711-DBA3-43D3-E112-8083428BB5B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C8E55B1-64A9-4DFA-C8DF-BAE4AB779B5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C459FF0C-D7E6-992E-DE0B-8C678A198A23}"/>
              </a:ext>
            </a:extLst>
          </p:cNvPr>
          <p:cNvSpPr txBox="1"/>
          <p:nvPr/>
        </p:nvSpPr>
        <p:spPr>
          <a:xfrm>
            <a:off x="597408"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Engage</a:t>
            </a:r>
          </a:p>
        </p:txBody>
      </p:sp>
      <p:sp>
        <p:nvSpPr>
          <p:cNvPr id="6" name="Rectangle: Rounded Corners 5">
            <a:extLst>
              <a:ext uri="{FF2B5EF4-FFF2-40B4-BE49-F238E27FC236}">
                <a16:creationId xmlns:a16="http://schemas.microsoft.com/office/drawing/2014/main" id="{6C8B7709-EA2D-7F02-C2C2-A5C15DA4648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02B56C-624C-F677-6F02-1F55B8DCC7AE}"/>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pic>
        <p:nvPicPr>
          <p:cNvPr id="7" name="Picture 6" descr="A picture containing calendar&#10;&#10;AI-generated content may be incorrect.">
            <a:extLst>
              <a:ext uri="{FF2B5EF4-FFF2-40B4-BE49-F238E27FC236}">
                <a16:creationId xmlns:a16="http://schemas.microsoft.com/office/drawing/2014/main" id="{66218DCB-2BD8-60C1-12CB-415CC1B0008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66429" y="122275"/>
            <a:ext cx="4629083" cy="5990578"/>
          </a:xfrm>
          <a:prstGeom prst="rect">
            <a:avLst/>
          </a:prstGeom>
          <a:ln>
            <a:solidFill>
              <a:schemeClr val="tx1"/>
            </a:solidFill>
          </a:ln>
        </p:spPr>
      </p:pic>
      <p:pic>
        <p:nvPicPr>
          <p:cNvPr id="10" name="Picture 9" descr="Diagram&#10;&#10;AI-generated content may be incorrect.">
            <a:extLst>
              <a:ext uri="{FF2B5EF4-FFF2-40B4-BE49-F238E27FC236}">
                <a16:creationId xmlns:a16="http://schemas.microsoft.com/office/drawing/2014/main" id="{21D2A917-4637-069A-1876-C0AAEFA00AD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96489" y="122275"/>
            <a:ext cx="4629082" cy="5990576"/>
          </a:xfrm>
          <a:prstGeom prst="rect">
            <a:avLst/>
          </a:prstGeom>
          <a:ln>
            <a:solidFill>
              <a:schemeClr val="tx1"/>
            </a:solidFill>
          </a:ln>
        </p:spPr>
      </p:pic>
    </p:spTree>
    <p:extLst>
      <p:ext uri="{BB962C8B-B14F-4D97-AF65-F5344CB8AC3E}">
        <p14:creationId xmlns:p14="http://schemas.microsoft.com/office/powerpoint/2010/main" val="196347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9736-ECCF-ABC8-A7F6-F380BC70FD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047C5D-545B-CBC8-B666-3CFB88BBFA9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8588784-55B2-CB33-8087-4876C8BA0E3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2A5C4998-7B5C-51BD-B939-AB544C2E092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688A9DD5-EFB9-26C8-61D6-502443D1D69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FDB1DB-44E3-07FC-8D04-91B699C0B4AA}"/>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7D8F162E-CC14-961A-AC1D-CE56F20B9005}"/>
              </a:ext>
            </a:extLst>
          </p:cNvPr>
          <p:cNvSpPr txBox="1"/>
          <p:nvPr/>
        </p:nvSpPr>
        <p:spPr>
          <a:xfrm>
            <a:off x="1575853" y="1905943"/>
            <a:ext cx="9040293" cy="2308324"/>
          </a:xfrm>
          <a:prstGeom prst="rect">
            <a:avLst/>
          </a:prstGeom>
          <a:noFill/>
        </p:spPr>
        <p:txBody>
          <a:bodyPr wrap="square">
            <a:spAutoFit/>
          </a:bodyPr>
          <a:lstStyle/>
          <a:p>
            <a:pPr algn="ctr"/>
            <a:r>
              <a:rPr lang="en-US" sz="4800">
                <a:latin typeface="Avenir Next LT Pro" panose="020B0504020202020204" pitchFamily="34" charset="0"/>
              </a:rPr>
              <a:t>What different </a:t>
            </a:r>
            <a:r>
              <a:rPr lang="en-US" sz="4800" b="1">
                <a:latin typeface="Avenir Next LT Pro" panose="020B0504020202020204" pitchFamily="34" charset="0"/>
              </a:rPr>
              <a:t>forces</a:t>
            </a:r>
            <a:r>
              <a:rPr lang="en-US" sz="4800">
                <a:latin typeface="Avenir Next LT Pro" panose="020B0504020202020204" pitchFamily="34" charset="0"/>
              </a:rPr>
              <a:t> are at work here to make these seeds drop or change directions?</a:t>
            </a:r>
          </a:p>
        </p:txBody>
      </p:sp>
    </p:spTree>
    <p:extLst>
      <p:ext uri="{BB962C8B-B14F-4D97-AF65-F5344CB8AC3E}">
        <p14:creationId xmlns:p14="http://schemas.microsoft.com/office/powerpoint/2010/main" val="206316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C7932-21A0-BAEB-E3ED-4E3E2D894D7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6AD6D7-EA92-2076-5A5B-9328C26A17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7D5926D-0DDF-0014-4233-5246183E228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0A9FF5D1-3650-100F-922A-1CBCFFE7CD2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A45F75CA-AF2E-515B-D691-D7F93E707B9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E14C75-3EFD-8B58-9177-CC4E88D4A39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A5F09B9E-173F-A80B-6EF8-F9DE849FA49E}"/>
              </a:ext>
            </a:extLst>
          </p:cNvPr>
          <p:cNvSpPr txBox="1"/>
          <p:nvPr/>
        </p:nvSpPr>
        <p:spPr>
          <a:xfrm>
            <a:off x="1238633" y="2111638"/>
            <a:ext cx="5007541" cy="1569660"/>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forces</a:t>
            </a:r>
            <a:r>
              <a:rPr lang="en-US" sz="4800">
                <a:latin typeface="Avenir Next LT Pro" panose="020B0504020202020204" pitchFamily="34" charset="0"/>
              </a:rPr>
              <a:t> will move a seed?</a:t>
            </a:r>
          </a:p>
        </p:txBody>
      </p:sp>
      <p:pic>
        <p:nvPicPr>
          <p:cNvPr id="8" name="Picture 2" descr="011316&amp;#32;Xplor&amp;#32;winter&amp;#32;trees-43">
            <a:extLst>
              <a:ext uri="{FF2B5EF4-FFF2-40B4-BE49-F238E27FC236}">
                <a16:creationId xmlns:a16="http://schemas.microsoft.com/office/drawing/2014/main" id="{043E7F40-D997-3F0F-DA51-537589C26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3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116AE-49C1-6177-6747-C83AC8DEDF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E5C4C1-7990-CB55-1D5F-0ED8524C627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578678F-35F0-C783-4D9C-8C5D7A27E5F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0AF12FE1-7EBB-004D-89F1-089B760030E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1E53F506-1A2A-758C-B7D3-0CF8B8D4A3CE}"/>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B6DEDB-40CE-0C7F-99D7-9077A1B9003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pic>
        <p:nvPicPr>
          <p:cNvPr id="1026" name="Picture 2" descr="Give It a Push! Give It a Pull!: A Look at Forces (Lightning Bolt Books ...">
            <a:extLst>
              <a:ext uri="{FF2B5EF4-FFF2-40B4-BE49-F238E27FC236}">
                <a16:creationId xmlns:a16="http://schemas.microsoft.com/office/drawing/2014/main" id="{65F39A92-08A9-2350-889A-98E309BC3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 y="122275"/>
            <a:ext cx="4391025" cy="600075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DE980E7-D5FB-F0E3-FD3E-1403BAC85731}"/>
              </a:ext>
            </a:extLst>
          </p:cNvPr>
          <p:cNvGrpSpPr/>
          <p:nvPr/>
        </p:nvGrpSpPr>
        <p:grpSpPr>
          <a:xfrm>
            <a:off x="4626945" y="1021858"/>
            <a:ext cx="7371185" cy="4201584"/>
            <a:chOff x="4647494" y="1414490"/>
            <a:chExt cx="7371185" cy="4201584"/>
          </a:xfrm>
        </p:grpSpPr>
        <p:sp>
          <p:nvSpPr>
            <p:cNvPr id="3" name="TextBox 2">
              <a:extLst>
                <a:ext uri="{FF2B5EF4-FFF2-40B4-BE49-F238E27FC236}">
                  <a16:creationId xmlns:a16="http://schemas.microsoft.com/office/drawing/2014/main" id="{0FE1CA8D-00A4-38A7-AC8D-E0D31BAFA7DE}"/>
                </a:ext>
              </a:extLst>
            </p:cNvPr>
            <p:cNvSpPr txBox="1"/>
            <p:nvPr/>
          </p:nvSpPr>
          <p:spPr>
            <a:xfrm>
              <a:off x="4647494" y="1414490"/>
              <a:ext cx="7371185" cy="3046988"/>
            </a:xfrm>
            <a:prstGeom prst="rect">
              <a:avLst/>
            </a:prstGeom>
            <a:noFill/>
          </p:spPr>
          <p:txBody>
            <a:bodyPr wrap="square">
              <a:spAutoFit/>
            </a:bodyPr>
            <a:lstStyle/>
            <a:p>
              <a:pPr algn="ctr"/>
              <a:r>
                <a:rPr lang="en-US" sz="4800" b="1">
                  <a:latin typeface="Avenir Next LT Pro" panose="020B0504020202020204" pitchFamily="34" charset="0"/>
                </a:rPr>
                <a:t>Read </a:t>
              </a:r>
              <a:r>
                <a:rPr lang="en-US" sz="4800">
                  <a:latin typeface="Avenir Next LT Pro" panose="020B0504020202020204" pitchFamily="34" charset="0"/>
                </a:rPr>
                <a:t>the book </a:t>
              </a:r>
              <a:r>
                <a:rPr lang="en-US" sz="4800" i="1">
                  <a:latin typeface="Avenir Next LT Pro" panose="020B0504020202020204" pitchFamily="34" charset="0"/>
                </a:rPr>
                <a:t>Give It a Push! Give It a Pull!: A Look at Forces</a:t>
              </a:r>
              <a:r>
                <a:rPr lang="en-US" sz="4800">
                  <a:latin typeface="Avenir Next LT Pro" panose="020B0504020202020204" pitchFamily="34" charset="0"/>
                </a:rPr>
                <a:t> by Jennifer Boothroyd.</a:t>
              </a:r>
            </a:p>
          </p:txBody>
        </p:sp>
        <p:grpSp>
          <p:nvGrpSpPr>
            <p:cNvPr id="12" name="Group 11">
              <a:extLst>
                <a:ext uri="{FF2B5EF4-FFF2-40B4-BE49-F238E27FC236}">
                  <a16:creationId xmlns:a16="http://schemas.microsoft.com/office/drawing/2014/main" id="{F241E00A-DA7C-33BD-8383-14DD662F4921}"/>
                </a:ext>
              </a:extLst>
            </p:cNvPr>
            <p:cNvGrpSpPr/>
            <p:nvPr/>
          </p:nvGrpSpPr>
          <p:grpSpPr>
            <a:xfrm>
              <a:off x="4779183" y="4461478"/>
              <a:ext cx="7087023" cy="369332"/>
              <a:chOff x="4977245" y="4295977"/>
              <a:chExt cx="7087023" cy="369332"/>
            </a:xfrm>
          </p:grpSpPr>
          <p:sp>
            <p:nvSpPr>
              <p:cNvPr id="8" name="TextBox 7">
                <a:extLst>
                  <a:ext uri="{FF2B5EF4-FFF2-40B4-BE49-F238E27FC236}">
                    <a16:creationId xmlns:a16="http://schemas.microsoft.com/office/drawing/2014/main" id="{F2D647FD-73FB-1CDC-BB5C-613B25F198C5}"/>
                  </a:ext>
                </a:extLst>
              </p:cNvPr>
              <p:cNvSpPr txBox="1"/>
              <p:nvPr/>
            </p:nvSpPr>
            <p:spPr>
              <a:xfrm>
                <a:off x="4977245" y="4295977"/>
                <a:ext cx="1620982" cy="369332"/>
              </a:xfrm>
              <a:prstGeom prst="rect">
                <a:avLst/>
              </a:prstGeom>
              <a:noFill/>
            </p:spPr>
            <p:txBody>
              <a:bodyPr wrap="square">
                <a:spAutoFit/>
              </a:bodyPr>
              <a:lstStyle/>
              <a:p>
                <a:r>
                  <a:rPr lang="en-US" sz="1800" b="1" dirty="0">
                    <a:latin typeface="Avenir Next LT Pro" panose="020B0504020202020204" pitchFamily="34" charset="0"/>
                  </a:rPr>
                  <a:t>Read Aloud: </a:t>
                </a:r>
                <a:endParaRPr lang="en-US" dirty="0"/>
              </a:p>
            </p:txBody>
          </p:sp>
          <p:sp>
            <p:nvSpPr>
              <p:cNvPr id="11" name="TextBox 10">
                <a:extLst>
                  <a:ext uri="{FF2B5EF4-FFF2-40B4-BE49-F238E27FC236}">
                    <a16:creationId xmlns:a16="http://schemas.microsoft.com/office/drawing/2014/main" id="{19CF1A41-97DD-CD4E-4A23-A1B6D3EA8916}"/>
                  </a:ext>
                </a:extLst>
              </p:cNvPr>
              <p:cNvSpPr txBox="1"/>
              <p:nvPr/>
            </p:nvSpPr>
            <p:spPr>
              <a:xfrm>
                <a:off x="6483927" y="4295977"/>
                <a:ext cx="5580341" cy="369332"/>
              </a:xfrm>
              <a:prstGeom prst="rect">
                <a:avLst/>
              </a:prstGeom>
              <a:noFill/>
            </p:spPr>
            <p:txBody>
              <a:bodyPr wrap="square">
                <a:spAutoFit/>
              </a:bodyPr>
              <a:lstStyle/>
              <a:p>
                <a:r>
                  <a:rPr lang="en-US">
                    <a:hlinkClick r:id="rId4"/>
                  </a:rPr>
                  <a:t>https://youtu.be/0nFM4FtSqnI?si=WSRBigdvwub4bRxI</a:t>
                </a:r>
                <a:r>
                  <a:rPr lang="en-US"/>
                  <a:t> </a:t>
                </a:r>
              </a:p>
            </p:txBody>
          </p:sp>
        </p:grpSp>
        <p:sp>
          <p:nvSpPr>
            <p:cNvPr id="10" name="TextBox 9">
              <a:extLst>
                <a:ext uri="{FF2B5EF4-FFF2-40B4-BE49-F238E27FC236}">
                  <a16:creationId xmlns:a16="http://schemas.microsoft.com/office/drawing/2014/main" id="{7C84AE2F-A27D-3D2D-1918-5F293F3F11F9}"/>
                </a:ext>
              </a:extLst>
            </p:cNvPr>
            <p:cNvSpPr txBox="1"/>
            <p:nvPr/>
          </p:nvSpPr>
          <p:spPr>
            <a:xfrm>
              <a:off x="5048622" y="4939714"/>
              <a:ext cx="1620982" cy="369332"/>
            </a:xfrm>
            <a:prstGeom prst="rect">
              <a:avLst/>
            </a:prstGeom>
            <a:noFill/>
          </p:spPr>
          <p:txBody>
            <a:bodyPr wrap="square">
              <a:spAutoFit/>
            </a:bodyPr>
            <a:lstStyle/>
            <a:p>
              <a:r>
                <a:rPr lang="en-US" sz="1800" b="1" dirty="0">
                  <a:latin typeface="Avenir Next LT Pro" panose="020B0504020202020204" pitchFamily="34" charset="0"/>
                </a:rPr>
                <a:t>Epic Link:</a:t>
              </a:r>
              <a:endParaRPr lang="en-US" dirty="0"/>
            </a:p>
          </p:txBody>
        </p:sp>
        <p:sp>
          <p:nvSpPr>
            <p:cNvPr id="16" name="TextBox 15">
              <a:extLst>
                <a:ext uri="{FF2B5EF4-FFF2-40B4-BE49-F238E27FC236}">
                  <a16:creationId xmlns:a16="http://schemas.microsoft.com/office/drawing/2014/main" id="{0C58FC59-336E-0CDB-86D8-F72EB64FD880}"/>
                </a:ext>
              </a:extLst>
            </p:cNvPr>
            <p:cNvSpPr txBox="1"/>
            <p:nvPr/>
          </p:nvSpPr>
          <p:spPr>
            <a:xfrm>
              <a:off x="6285865" y="4969743"/>
              <a:ext cx="5732814" cy="646331"/>
            </a:xfrm>
            <a:prstGeom prst="rect">
              <a:avLst/>
            </a:prstGeom>
            <a:noFill/>
          </p:spPr>
          <p:txBody>
            <a:bodyPr wrap="square">
              <a:spAutoFit/>
            </a:bodyPr>
            <a:lstStyle/>
            <a:p>
              <a:r>
                <a:rPr lang="en-US" sz="1800" dirty="0">
                  <a:effectLst/>
                  <a:latin typeface="Segoe UI" panose="020B0502040204020203" pitchFamily="34" charset="0"/>
                  <a:hlinkClick r:id="rId5"/>
                </a:rPr>
                <a:t>https://www.getepic.com/book/53846839/give-it-a-push-give-it-a-pull-a-look-at-forces</a:t>
              </a:r>
              <a:r>
                <a:rPr lang="en-US" sz="1800" dirty="0">
                  <a:effectLst/>
                  <a:latin typeface="Segoe UI" panose="020B0502040204020203" pitchFamily="34" charset="0"/>
                </a:rPr>
                <a:t> </a:t>
              </a:r>
              <a:endParaRPr lang="en-US" dirty="0"/>
            </a:p>
          </p:txBody>
        </p:sp>
      </p:grpSp>
    </p:spTree>
    <p:extLst>
      <p:ext uri="{BB962C8B-B14F-4D97-AF65-F5344CB8AC3E}">
        <p14:creationId xmlns:p14="http://schemas.microsoft.com/office/powerpoint/2010/main" val="17872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08D13-A6F4-5581-A5E1-3842254C0E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3D5720-3D3F-96BD-CD92-86C8068D79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A06472A-E437-784B-7772-288CA6CAAF8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DF25D5F2-4842-097A-31AE-9403D0F15B8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394E193A-F723-8260-E1C9-E8470F1B17E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890014-5EB6-A5DC-723C-E367165A8D68}"/>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7FBE7D36-9E0D-A54C-FE46-24910FAEB075}"/>
              </a:ext>
            </a:extLst>
          </p:cNvPr>
          <p:cNvSpPr txBox="1"/>
          <p:nvPr/>
        </p:nvSpPr>
        <p:spPr>
          <a:xfrm>
            <a:off x="337306" y="1386397"/>
            <a:ext cx="7060024" cy="3785652"/>
          </a:xfrm>
          <a:prstGeom prst="rect">
            <a:avLst/>
          </a:prstGeom>
          <a:noFill/>
        </p:spPr>
        <p:txBody>
          <a:bodyPr wrap="square">
            <a:spAutoFit/>
          </a:bodyPr>
          <a:lstStyle/>
          <a:p>
            <a:pPr algn="ctr"/>
            <a:r>
              <a:rPr lang="en-US" sz="4800">
                <a:latin typeface="Avenir Next LT Pro" panose="020B0504020202020204" pitchFamily="34" charset="0"/>
              </a:rPr>
              <a:t>What does the wind do to the leaves?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is that the same for our seeds?</a:t>
            </a:r>
          </a:p>
        </p:txBody>
      </p:sp>
      <p:pic>
        <p:nvPicPr>
          <p:cNvPr id="8194" name="Picture 2" descr="Strong&amp;#32;Winds">
            <a:extLst>
              <a:ext uri="{FF2B5EF4-FFF2-40B4-BE49-F238E27FC236}">
                <a16:creationId xmlns:a16="http://schemas.microsoft.com/office/drawing/2014/main" id="{A8BE2202-9832-5E98-F55D-91D28439447B}"/>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397330" y="1960419"/>
            <a:ext cx="4636077" cy="204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5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9CB5-E566-714D-2FE6-5B0F29FAC5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CCEE71-B9C0-9CCB-A192-8C61EEC366A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E11501F-F230-F606-A0B9-9374CDC8D74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5056C8CE-A0F5-EADF-E30F-513996B6306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9BF4277C-AE93-54A8-4D30-37FB7BBBD67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5B1D58-0FA6-EE79-FC80-45100DCA38C2}"/>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7FA590B7-7FA7-327D-27EF-023706CF24AD}"/>
              </a:ext>
            </a:extLst>
          </p:cNvPr>
          <p:cNvSpPr txBox="1"/>
          <p:nvPr/>
        </p:nvSpPr>
        <p:spPr>
          <a:xfrm>
            <a:off x="749115" y="1258945"/>
            <a:ext cx="10860716" cy="3785652"/>
          </a:xfrm>
          <a:prstGeom prst="rect">
            <a:avLst/>
          </a:prstGeom>
          <a:noFill/>
        </p:spPr>
        <p:txBody>
          <a:bodyPr wrap="square" lIns="91440" tIns="45720" rIns="91440" bIns="45720" anchor="t">
            <a:spAutoFit/>
          </a:bodyPr>
          <a:lstStyle/>
          <a:p>
            <a:pPr algn="ctr"/>
            <a:r>
              <a:rPr lang="en-US" sz="4800" dirty="0">
                <a:latin typeface="Avenir Next LT Pro"/>
              </a:rPr>
              <a:t>What does </a:t>
            </a:r>
            <a:r>
              <a:rPr lang="en-US" sz="4800" b="1" dirty="0">
                <a:latin typeface="Avenir Next LT Pro"/>
              </a:rPr>
              <a:t>gravity</a:t>
            </a:r>
            <a:r>
              <a:rPr lang="en-US" sz="4800" dirty="0">
                <a:latin typeface="Avenir Next LT Pro"/>
              </a:rPr>
              <a:t> do to move the paper airplane?</a:t>
            </a:r>
          </a:p>
          <a:p>
            <a:pPr algn="ctr"/>
            <a:endParaRPr lang="en-US" sz="4800">
              <a:latin typeface="Avenir Next LT Pro" panose="020B0504020202020204" pitchFamily="34" charset="0"/>
            </a:endParaRPr>
          </a:p>
          <a:p>
            <a:pPr algn="ctr"/>
            <a:r>
              <a:rPr lang="en-US" sz="4800" dirty="0">
                <a:latin typeface="Avenir Next LT Pro"/>
              </a:rPr>
              <a:t>How is that the same for seeds when they fall?</a:t>
            </a:r>
          </a:p>
        </p:txBody>
      </p:sp>
    </p:spTree>
    <p:extLst>
      <p:ext uri="{BB962C8B-B14F-4D97-AF65-F5344CB8AC3E}">
        <p14:creationId xmlns:p14="http://schemas.microsoft.com/office/powerpoint/2010/main" val="2438484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3003-DB7A-A732-4432-A397E9510F1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2A424A-9337-D5EC-28B4-633F9B2B8E9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3E1877-4A28-0239-D0F9-4D97712C020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491FF655-0FB9-FF59-9744-619D0B3A5BC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A50E2BF5-20DC-45A7-9892-5C82676646B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CC197B-9863-8BDB-DAD4-D758AD131597}"/>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651793DD-FA4C-2F7A-5549-5371409F725E}"/>
              </a:ext>
            </a:extLst>
          </p:cNvPr>
          <p:cNvSpPr txBox="1"/>
          <p:nvPr/>
        </p:nvSpPr>
        <p:spPr>
          <a:xfrm>
            <a:off x="483246" y="1266758"/>
            <a:ext cx="11225507" cy="3785652"/>
          </a:xfrm>
          <a:prstGeom prst="rect">
            <a:avLst/>
          </a:prstGeom>
          <a:noFill/>
        </p:spPr>
        <p:txBody>
          <a:bodyPr wrap="square">
            <a:spAutoFit/>
          </a:bodyPr>
          <a:lstStyle/>
          <a:p>
            <a:pPr algn="ctr"/>
            <a:r>
              <a:rPr lang="en-US" sz="4800">
                <a:latin typeface="Avenir Next LT Pro" panose="020B0504020202020204" pitchFamily="34" charset="0"/>
              </a:rPr>
              <a:t>How is the ball bouncing back from the wall or stopping the ball?</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is this like the seed bouncing through branches?</a:t>
            </a:r>
          </a:p>
        </p:txBody>
      </p:sp>
    </p:spTree>
    <p:extLst>
      <p:ext uri="{BB962C8B-B14F-4D97-AF65-F5344CB8AC3E}">
        <p14:creationId xmlns:p14="http://schemas.microsoft.com/office/powerpoint/2010/main" val="2059988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879C-E177-4E80-CADB-938C7B2218A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CEA984-2ED1-E86F-96A8-5D492DC81C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89F0981-1733-FFF5-3635-410A412964E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718C51AC-65F9-71FF-32BF-CD6D0D695DEE}"/>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AC0AFF32-F041-EE04-908D-51CFEF4F1C0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282B0A-F0AD-7A04-D439-37E05B7299C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39D25AA8-45A5-B94A-A7E5-9A6C9FE1BAE4}"/>
              </a:ext>
            </a:extLst>
          </p:cNvPr>
          <p:cNvSpPr txBox="1"/>
          <p:nvPr/>
        </p:nvSpPr>
        <p:spPr>
          <a:xfrm>
            <a:off x="601262" y="2342406"/>
            <a:ext cx="9763133" cy="2308324"/>
          </a:xfrm>
          <a:prstGeom prst="rect">
            <a:avLst/>
          </a:prstGeom>
          <a:noFill/>
        </p:spPr>
        <p:txBody>
          <a:bodyPr wrap="square" lIns="91440" tIns="45720" rIns="91440" bIns="45720" anchor="t">
            <a:spAutoFit/>
          </a:bodyPr>
          <a:lstStyle/>
          <a:p>
            <a:pPr algn="ctr"/>
            <a:r>
              <a:rPr lang="en-US" sz="4800" dirty="0">
                <a:latin typeface="Avenir Next LT Pro"/>
              </a:rPr>
              <a:t>What happens when a larger object, like a walnut, moves through the branches of a tree?</a:t>
            </a:r>
          </a:p>
        </p:txBody>
      </p:sp>
      <p:pic>
        <p:nvPicPr>
          <p:cNvPr id="8" name="Picture 2" descr="Black&amp;#32;walnut&amp;#32;nut&amp;#95;1">
            <a:extLst>
              <a:ext uri="{FF2B5EF4-FFF2-40B4-BE49-F238E27FC236}">
                <a16:creationId xmlns:a16="http://schemas.microsoft.com/office/drawing/2014/main" id="{2B250DEF-7E7D-D56F-2DC1-9F3A5C939EAB}"/>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10657" y="432995"/>
            <a:ext cx="2805545" cy="288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2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7D602-EEB4-B967-96E4-5FD2604073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DADB510-73BD-4F40-62F8-59A902ACE7A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CE7D9E0-072A-A2D0-D204-C2C07F9BC88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75B02E7D-F510-B68D-5744-47CFFE6DBFC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7A56F1EA-277F-D047-722E-3D04A0B3876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B8FFC3-7759-AF03-4199-886C009DB03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F2C0822E-0B57-04A9-F6A7-BA43A73DF585}"/>
              </a:ext>
            </a:extLst>
          </p:cNvPr>
          <p:cNvSpPr txBox="1"/>
          <p:nvPr/>
        </p:nvSpPr>
        <p:spPr>
          <a:xfrm>
            <a:off x="317027" y="1344879"/>
            <a:ext cx="11557946" cy="3785652"/>
          </a:xfrm>
          <a:prstGeom prst="rect">
            <a:avLst/>
          </a:prstGeom>
          <a:noFill/>
        </p:spPr>
        <p:txBody>
          <a:bodyPr wrap="square" lIns="91440" tIns="45720" rIns="91440" bIns="45720" anchor="t">
            <a:spAutoFit/>
          </a:bodyPr>
          <a:lstStyle/>
          <a:p>
            <a:pPr algn="ctr"/>
            <a:r>
              <a:rPr lang="en-US" sz="4800" b="1" dirty="0">
                <a:latin typeface="Avenir Next LT Pro"/>
              </a:rPr>
              <a:t>Force</a:t>
            </a:r>
            <a:r>
              <a:rPr lang="en-US" sz="4800" dirty="0">
                <a:latin typeface="Avenir Next LT Pro"/>
              </a:rPr>
              <a:t> is a push or pull. Forces happened throughout the experiment. The branch or peg </a:t>
            </a:r>
            <a:r>
              <a:rPr lang="en-US" sz="4800" b="1" dirty="0">
                <a:latin typeface="Avenir Next LT Pro"/>
              </a:rPr>
              <a:t>pushes</a:t>
            </a:r>
            <a:r>
              <a:rPr lang="en-US" sz="4800" dirty="0">
                <a:latin typeface="Avenir Next LT Pro"/>
              </a:rPr>
              <a:t> against the seed as the seed hits the branch and it goes down on the board.</a:t>
            </a:r>
          </a:p>
        </p:txBody>
      </p:sp>
    </p:spTree>
    <p:extLst>
      <p:ext uri="{BB962C8B-B14F-4D97-AF65-F5344CB8AC3E}">
        <p14:creationId xmlns:p14="http://schemas.microsoft.com/office/powerpoint/2010/main" val="173725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6FD7F-8C45-07BB-23E7-3EF7A2A580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24B24D-AC69-1947-EBA7-BC1CC8ED214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D0EE4A9-C52A-6433-B54D-51D8450B664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F79C9FDF-F915-1BDF-82E0-1C23BA717AC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525320FA-C3D1-EB59-24E1-311B6C79B7D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83C17B8-754A-40FE-C3FB-99E000DD8042}"/>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4C6CFF9C-4D80-29BC-F88D-8CDC8EF22837}"/>
              </a:ext>
            </a:extLst>
          </p:cNvPr>
          <p:cNvSpPr txBox="1"/>
          <p:nvPr/>
        </p:nvSpPr>
        <p:spPr>
          <a:xfrm>
            <a:off x="337306" y="2009897"/>
            <a:ext cx="11557946" cy="2308324"/>
          </a:xfrm>
          <a:prstGeom prst="rect">
            <a:avLst/>
          </a:prstGeom>
          <a:noFill/>
        </p:spPr>
        <p:txBody>
          <a:bodyPr wrap="square">
            <a:spAutoFit/>
          </a:bodyPr>
          <a:lstStyle/>
          <a:p>
            <a:pPr algn="ctr"/>
            <a:r>
              <a:rPr lang="en-US" sz="4800">
                <a:latin typeface="Avenir Next LT Pro" panose="020B0504020202020204" pitchFamily="34" charset="0"/>
              </a:rPr>
              <a:t>Gravity</a:t>
            </a:r>
            <a:r>
              <a:rPr lang="en-US" sz="4800" b="1">
                <a:latin typeface="Avenir Next LT Pro" panose="020B0504020202020204" pitchFamily="34" charset="0"/>
              </a:rPr>
              <a:t> pulls </a:t>
            </a:r>
            <a:r>
              <a:rPr lang="en-US" sz="4800">
                <a:latin typeface="Avenir Next LT Pro" panose="020B0504020202020204" pitchFamily="34" charset="0"/>
              </a:rPr>
              <a:t>the seed toward the Earth, making the seed move or drop to the ground.</a:t>
            </a:r>
          </a:p>
        </p:txBody>
      </p:sp>
    </p:spTree>
    <p:extLst>
      <p:ext uri="{BB962C8B-B14F-4D97-AF65-F5344CB8AC3E}">
        <p14:creationId xmlns:p14="http://schemas.microsoft.com/office/powerpoint/2010/main" val="211394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0E872-7F4A-DD9F-46E4-0E68266DAE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9165A1D-6E71-7932-F307-9B7AF10DA56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CCE7D0-09BD-3313-17EA-19A20B12C4C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DDCF2918-BDDF-979A-A489-057037382A5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E31A1381-3F6E-3331-2A82-3024E9FCE53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5C7AB5-8CA5-5EEB-E87D-F8E4FD9CFBD5}"/>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63A4B76E-9237-EEFF-CD54-9B8C21F93FD9}"/>
              </a:ext>
            </a:extLst>
          </p:cNvPr>
          <p:cNvSpPr txBox="1"/>
          <p:nvPr/>
        </p:nvSpPr>
        <p:spPr>
          <a:xfrm>
            <a:off x="342900" y="1653753"/>
            <a:ext cx="11557946" cy="3046988"/>
          </a:xfrm>
          <a:prstGeom prst="rect">
            <a:avLst/>
          </a:prstGeom>
          <a:noFill/>
        </p:spPr>
        <p:txBody>
          <a:bodyPr wrap="square">
            <a:spAutoFit/>
          </a:bodyPr>
          <a:lstStyle/>
          <a:p>
            <a:pPr algn="ctr"/>
            <a:r>
              <a:rPr lang="en-US" sz="4800" b="1">
                <a:latin typeface="Avenir Next LT Pro" panose="020B0504020202020204" pitchFamily="34" charset="0"/>
              </a:rPr>
              <a:t>Gravity</a:t>
            </a:r>
            <a:r>
              <a:rPr lang="en-US" sz="4800">
                <a:latin typeface="Avenir Next LT Pro" panose="020B0504020202020204" pitchFamily="34" charset="0"/>
              </a:rPr>
              <a:t> made the two seeds drop in a straight line, but the push of the peg when the seed hit it caused the seed to change direction.</a:t>
            </a:r>
          </a:p>
        </p:txBody>
      </p:sp>
    </p:spTree>
    <p:extLst>
      <p:ext uri="{BB962C8B-B14F-4D97-AF65-F5344CB8AC3E}">
        <p14:creationId xmlns:p14="http://schemas.microsoft.com/office/powerpoint/2010/main" val="261208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1DD7E-7441-139D-FEC1-AF2113E857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0A0F33-EFD4-860C-F740-D605B5E59E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72DAD0C-2028-9C4B-8C0C-F186D1BD288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A378D7A0-A8EC-27DB-414C-015493F4394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Engage</a:t>
            </a:r>
          </a:p>
        </p:txBody>
      </p:sp>
      <p:sp>
        <p:nvSpPr>
          <p:cNvPr id="6" name="Rectangle: Rounded Corners 5">
            <a:extLst>
              <a:ext uri="{FF2B5EF4-FFF2-40B4-BE49-F238E27FC236}">
                <a16:creationId xmlns:a16="http://schemas.microsoft.com/office/drawing/2014/main" id="{F74317DB-83C3-B100-BEE4-A7A40AD4A00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E91E70-9493-A095-1206-A7C00B33DE2A}"/>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13" name="TextBox 12">
            <a:extLst>
              <a:ext uri="{FF2B5EF4-FFF2-40B4-BE49-F238E27FC236}">
                <a16:creationId xmlns:a16="http://schemas.microsoft.com/office/drawing/2014/main" id="{05992D3D-B9D1-1BA6-A897-82589B58E24B}"/>
              </a:ext>
            </a:extLst>
          </p:cNvPr>
          <p:cNvSpPr txBox="1"/>
          <p:nvPr/>
        </p:nvSpPr>
        <p:spPr>
          <a:xfrm>
            <a:off x="4314021" y="853808"/>
            <a:ext cx="7389597" cy="4524315"/>
          </a:xfrm>
          <a:prstGeom prst="rect">
            <a:avLst/>
          </a:prstGeom>
          <a:noFill/>
        </p:spPr>
        <p:txBody>
          <a:bodyPr wrap="square">
            <a:spAutoFit/>
          </a:bodyPr>
          <a:lstStyle/>
          <a:p>
            <a:pPr algn="ctr"/>
            <a:r>
              <a:rPr lang="en-US" sz="4800">
                <a:latin typeface="Avenir Next LT Pro" panose="020B0504020202020204" pitchFamily="34" charset="0"/>
              </a:rPr>
              <a:t>How did this seed get here?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Can seeds change directions as they fall from a tree?</a:t>
            </a:r>
          </a:p>
        </p:txBody>
      </p:sp>
      <p:pic>
        <p:nvPicPr>
          <p:cNvPr id="3074" name="Picture 2" descr="Shumard&amp;#32;oak&amp;#32;acorn&amp;#95;11">
            <a:extLst>
              <a:ext uri="{FF2B5EF4-FFF2-40B4-BE49-F238E27FC236}">
                <a16:creationId xmlns:a16="http://schemas.microsoft.com/office/drawing/2014/main" id="{722F7860-1DBF-EDDE-B823-6168936EA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24374" y="1024375"/>
            <a:ext cx="6231929" cy="418318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48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C260-90AF-9B14-31B2-011A200524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DDF185-9EF3-CEB6-B7BA-A5C63DD3A16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123CA9B-F34D-027B-5DEA-18B6A1B2D6F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BABA004C-2EF7-8F52-F3B9-725179B2564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BC8E42BD-26FD-4DFD-DDF2-ED532B68BB0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7F7D4-33DB-56A8-6B58-F08A23A8B157}"/>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08B4AF94-A9E3-6C7F-39C4-03AD44141775}"/>
              </a:ext>
            </a:extLst>
          </p:cNvPr>
          <p:cNvSpPr txBox="1"/>
          <p:nvPr/>
        </p:nvSpPr>
        <p:spPr>
          <a:xfrm>
            <a:off x="288007" y="856558"/>
            <a:ext cx="11557946" cy="2308324"/>
          </a:xfrm>
          <a:prstGeom prst="rect">
            <a:avLst/>
          </a:prstGeom>
          <a:noFill/>
        </p:spPr>
        <p:txBody>
          <a:bodyPr wrap="square">
            <a:spAutoFit/>
          </a:bodyPr>
          <a:lstStyle/>
          <a:p>
            <a:pPr algn="ctr"/>
            <a:r>
              <a:rPr lang="en-US" sz="4800">
                <a:latin typeface="Avenir Next LT Pro" panose="020B0504020202020204" pitchFamily="34" charset="0"/>
              </a:rPr>
              <a:t>The walnut, which weighs more than the acorn, could break through the paper, or “leaves,” because it had a greater force.</a:t>
            </a:r>
          </a:p>
        </p:txBody>
      </p:sp>
      <p:pic>
        <p:nvPicPr>
          <p:cNvPr id="8" name="Picture 2" descr="Black&amp;#32;walnut&amp;#32;nut&amp;#95;1">
            <a:extLst>
              <a:ext uri="{FF2B5EF4-FFF2-40B4-BE49-F238E27FC236}">
                <a16:creationId xmlns:a16="http://schemas.microsoft.com/office/drawing/2014/main" id="{B28634E2-9FC1-7D80-6DBD-4B7F63B698F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74431" y="3345801"/>
            <a:ext cx="2510578" cy="26525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ECBC3B3-A235-F80E-55A5-F15188CC662A}"/>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7124700" y="3859468"/>
            <a:ext cx="1411593" cy="1209907"/>
          </a:xfrm>
          <a:prstGeom prst="rect">
            <a:avLst/>
          </a:prstGeom>
        </p:spPr>
      </p:pic>
    </p:spTree>
    <p:extLst>
      <p:ext uri="{BB962C8B-B14F-4D97-AF65-F5344CB8AC3E}">
        <p14:creationId xmlns:p14="http://schemas.microsoft.com/office/powerpoint/2010/main" val="1976380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365B2-0BAA-DC69-6B18-7446FDCD5E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400103D-574D-0B17-912F-5FAEAB10C9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0D2609D-2300-46A1-6239-CDC38AFD806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35809157-4557-BC9F-8D79-DD2D6A90F224}"/>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Explain</a:t>
            </a:r>
          </a:p>
        </p:txBody>
      </p:sp>
      <p:sp>
        <p:nvSpPr>
          <p:cNvPr id="6" name="Rectangle: Rounded Corners 5">
            <a:extLst>
              <a:ext uri="{FF2B5EF4-FFF2-40B4-BE49-F238E27FC236}">
                <a16:creationId xmlns:a16="http://schemas.microsoft.com/office/drawing/2014/main" id="{04269466-E700-F04C-E2E1-8B69DDB9C55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BA3F80-C4AB-CC6C-2713-E00834087C68}"/>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6F26EB66-F113-E419-41D6-C3CFEA2AAB1E}"/>
              </a:ext>
            </a:extLst>
          </p:cNvPr>
          <p:cNvSpPr txBox="1"/>
          <p:nvPr/>
        </p:nvSpPr>
        <p:spPr>
          <a:xfrm>
            <a:off x="5049981" y="1536174"/>
            <a:ext cx="6729707" cy="3785652"/>
          </a:xfrm>
          <a:prstGeom prst="rect">
            <a:avLst/>
          </a:prstGeom>
          <a:noFill/>
        </p:spPr>
        <p:txBody>
          <a:bodyPr wrap="square">
            <a:spAutoFit/>
          </a:bodyPr>
          <a:lstStyle/>
          <a:p>
            <a:pPr algn="ctr"/>
            <a:r>
              <a:rPr lang="en-US" sz="4800" b="1">
                <a:latin typeface="Avenir Next LT Pro" panose="020B0504020202020204" pitchFamily="34" charset="0"/>
              </a:rPr>
              <a:t>Describe</a:t>
            </a:r>
            <a:r>
              <a:rPr lang="en-US" sz="4800">
                <a:latin typeface="Avenir Next LT Pro" panose="020B0504020202020204" pitchFamily="34" charset="0"/>
              </a:rPr>
              <a:t> the order of the movement of the seed and what forces caused the seed to move that way.</a:t>
            </a:r>
          </a:p>
        </p:txBody>
      </p:sp>
      <p:pic>
        <p:nvPicPr>
          <p:cNvPr id="8" name="Picture 7" descr="Diagram, timeline&#10;&#10;AI-generated content may be incorrect.">
            <a:extLst>
              <a:ext uri="{FF2B5EF4-FFF2-40B4-BE49-F238E27FC236}">
                <a16:creationId xmlns:a16="http://schemas.microsoft.com/office/drawing/2014/main" id="{D0E9CA6B-FF57-8B21-ACE9-B7821ADDAB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E73C9580-53F8-976C-5D84-529B418E64B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90563" y="106886"/>
            <a:ext cx="967027" cy="1356836"/>
          </a:xfrm>
          <a:prstGeom prst="rect">
            <a:avLst/>
          </a:prstGeom>
        </p:spPr>
      </p:pic>
    </p:spTree>
    <p:extLst>
      <p:ext uri="{BB962C8B-B14F-4D97-AF65-F5344CB8AC3E}">
        <p14:creationId xmlns:p14="http://schemas.microsoft.com/office/powerpoint/2010/main" val="2056066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42774-3442-87B0-B7EF-0438134A81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56A832-DC84-F4CC-6A20-3BA12BF9E5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50B298B-060A-7E69-8F07-AE98C19A7A9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BAB23EB4-57D1-ED41-D9D7-9AB5A8EA8B8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Elaborate</a:t>
            </a:r>
          </a:p>
        </p:txBody>
      </p:sp>
      <p:sp>
        <p:nvSpPr>
          <p:cNvPr id="6" name="Rectangle: Rounded Corners 5">
            <a:extLst>
              <a:ext uri="{FF2B5EF4-FFF2-40B4-BE49-F238E27FC236}">
                <a16:creationId xmlns:a16="http://schemas.microsoft.com/office/drawing/2014/main" id="{C4EF5761-DDFA-EF57-295E-806E6DB106A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30C4B3-9969-D406-2F30-5915D518ED14}"/>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09CFE19F-9EF1-4D37-40BF-31CAE657F559}"/>
              </a:ext>
            </a:extLst>
          </p:cNvPr>
          <p:cNvSpPr txBox="1"/>
          <p:nvPr/>
        </p:nvSpPr>
        <p:spPr>
          <a:xfrm>
            <a:off x="255200" y="549038"/>
            <a:ext cx="11603043" cy="5262979"/>
          </a:xfrm>
          <a:prstGeom prst="rect">
            <a:avLst/>
          </a:prstGeom>
          <a:noFill/>
        </p:spPr>
        <p:txBody>
          <a:bodyPr wrap="square">
            <a:spAutoFit/>
          </a:bodyPr>
          <a:lstStyle/>
          <a:p>
            <a:pPr algn="ctr"/>
            <a:r>
              <a:rPr lang="en-US" sz="4800">
                <a:latin typeface="Avenir Next LT Pro" panose="020B0504020202020204" pitchFamily="34" charset="0"/>
              </a:rPr>
              <a:t>Let’s go outside and explore the forces that we see.</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Find a quiet spot and sit for 3 minutes. </a:t>
            </a:r>
          </a:p>
          <a:p>
            <a:pPr algn="ctr"/>
            <a:endParaRPr lang="en-US" sz="4800">
              <a:latin typeface="Avenir Next LT Pro" panose="020B0504020202020204" pitchFamily="34" charset="0"/>
            </a:endParaRPr>
          </a:p>
          <a:p>
            <a:pPr algn="ctr"/>
            <a:r>
              <a:rPr lang="en-US" sz="4800" b="1">
                <a:latin typeface="Avenir Next LT Pro" panose="020B0504020202020204" pitchFamily="34" charset="0"/>
              </a:rPr>
              <a:t>Listen</a:t>
            </a:r>
            <a:r>
              <a:rPr lang="en-US" sz="4800">
                <a:latin typeface="Avenir Next LT Pro" panose="020B0504020202020204" pitchFamily="34" charset="0"/>
              </a:rPr>
              <a:t> and </a:t>
            </a:r>
            <a:r>
              <a:rPr lang="en-US" sz="4800" b="1">
                <a:latin typeface="Avenir Next LT Pro" panose="020B0504020202020204" pitchFamily="34" charset="0"/>
              </a:rPr>
              <a:t>observe</a:t>
            </a:r>
            <a:r>
              <a:rPr lang="en-US" sz="4800">
                <a:latin typeface="Avenir Next LT Pro" panose="020B0504020202020204" pitchFamily="34" charset="0"/>
              </a:rPr>
              <a:t> what you see moving outside.</a:t>
            </a:r>
          </a:p>
        </p:txBody>
      </p:sp>
    </p:spTree>
    <p:extLst>
      <p:ext uri="{BB962C8B-B14F-4D97-AF65-F5344CB8AC3E}">
        <p14:creationId xmlns:p14="http://schemas.microsoft.com/office/powerpoint/2010/main" val="2681528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50CF9-A016-C5BE-FFCF-1E8CE91A930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1EBFBB-66C0-67CA-509C-D28BB5C7A8E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B796D4E-195B-999A-DB85-E51867C07F5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31805E7-DA3E-5160-60C7-C7B9AB68593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Elaborate</a:t>
            </a:r>
          </a:p>
        </p:txBody>
      </p:sp>
      <p:sp>
        <p:nvSpPr>
          <p:cNvPr id="6" name="Rectangle: Rounded Corners 5">
            <a:extLst>
              <a:ext uri="{FF2B5EF4-FFF2-40B4-BE49-F238E27FC236}">
                <a16:creationId xmlns:a16="http://schemas.microsoft.com/office/drawing/2014/main" id="{9D278AD1-C2BF-9767-DF47-1288E54FE197}"/>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E77CC9-DFD9-EEF0-77C7-BA9282388C7C}"/>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2786F8D4-7BBD-472B-3A9A-5669928F9EB5}"/>
              </a:ext>
            </a:extLst>
          </p:cNvPr>
          <p:cNvSpPr txBox="1"/>
          <p:nvPr/>
        </p:nvSpPr>
        <p:spPr>
          <a:xfrm>
            <a:off x="5455227" y="1594215"/>
            <a:ext cx="5873080" cy="3046988"/>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the forces at work and </a:t>
            </a:r>
            <a:r>
              <a:rPr lang="en-US" sz="4800" b="1">
                <a:latin typeface="Avenir Next LT Pro" panose="020B0504020202020204" pitchFamily="34" charset="0"/>
              </a:rPr>
              <a:t>explain</a:t>
            </a:r>
            <a:r>
              <a:rPr lang="en-US" sz="4800">
                <a:latin typeface="Avenir Next LT Pro" panose="020B0504020202020204" pitchFamily="34" charset="0"/>
              </a:rPr>
              <a:t> how they are moving an object.</a:t>
            </a:r>
          </a:p>
        </p:txBody>
      </p:sp>
      <p:pic>
        <p:nvPicPr>
          <p:cNvPr id="8" name="Picture 7" descr="Table&#10;&#10;AI-generated content may be incorrect.">
            <a:extLst>
              <a:ext uri="{FF2B5EF4-FFF2-40B4-BE49-F238E27FC236}">
                <a16:creationId xmlns:a16="http://schemas.microsoft.com/office/drawing/2014/main" id="{62087373-E8BC-8375-3D12-6B51969338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06886"/>
            <a:ext cx="4658452" cy="6028585"/>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8DC65B15-EDD7-D8F1-7A9A-409707D55E2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56247" y="106886"/>
            <a:ext cx="950409" cy="1293930"/>
          </a:xfrm>
          <a:prstGeom prst="rect">
            <a:avLst/>
          </a:prstGeom>
        </p:spPr>
      </p:pic>
    </p:spTree>
    <p:extLst>
      <p:ext uri="{BB962C8B-B14F-4D97-AF65-F5344CB8AC3E}">
        <p14:creationId xmlns:p14="http://schemas.microsoft.com/office/powerpoint/2010/main" val="250982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DA8FD-44CA-5A1F-DC84-EE728756BC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0C151E0-A762-3124-9436-C118193C1E5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DE5C35D-D38F-D8C3-3155-572C5C4A088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B415CFB2-3DA2-B0AE-9FC3-782E9280CF6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Evaluate</a:t>
            </a:r>
          </a:p>
        </p:txBody>
      </p:sp>
      <p:sp>
        <p:nvSpPr>
          <p:cNvPr id="6" name="Rectangle: Rounded Corners 5">
            <a:extLst>
              <a:ext uri="{FF2B5EF4-FFF2-40B4-BE49-F238E27FC236}">
                <a16:creationId xmlns:a16="http://schemas.microsoft.com/office/drawing/2014/main" id="{A3277C1E-15C9-8E63-8521-A612AC4E1A9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C27C77-4021-CE3B-FA1B-641E00E7DC58}"/>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pic>
        <p:nvPicPr>
          <p:cNvPr id="11" name="Picture 10" descr="Text&#10;&#10;AI-generated content may be incorrect.">
            <a:extLst>
              <a:ext uri="{FF2B5EF4-FFF2-40B4-BE49-F238E27FC236}">
                <a16:creationId xmlns:a16="http://schemas.microsoft.com/office/drawing/2014/main" id="{D7996188-4DBD-B5C3-875C-80B8AD6AF17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73883" y="106886"/>
            <a:ext cx="4668747" cy="6127940"/>
          </a:xfrm>
          <a:prstGeom prst="rect">
            <a:avLst/>
          </a:prstGeom>
          <a:ln>
            <a:solidFill>
              <a:schemeClr val="tx1"/>
            </a:solidFill>
          </a:ln>
        </p:spPr>
      </p:pic>
      <p:pic>
        <p:nvPicPr>
          <p:cNvPr id="12" name="Picture 11" descr="A picture containing text, silhouette&#10;&#10;AI-generated content may be incorrect.">
            <a:extLst>
              <a:ext uri="{FF2B5EF4-FFF2-40B4-BE49-F238E27FC236}">
                <a16:creationId xmlns:a16="http://schemas.microsoft.com/office/drawing/2014/main" id="{EE192E74-45EE-1455-71EF-EA17DB881E3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90563" y="106886"/>
            <a:ext cx="967027" cy="1356836"/>
          </a:xfrm>
          <a:prstGeom prst="rect">
            <a:avLst/>
          </a:prstGeom>
        </p:spPr>
      </p:pic>
      <p:pic>
        <p:nvPicPr>
          <p:cNvPr id="8" name="Picture 7" descr="A picture containing calendar&#10;&#10;AI-generated content may be incorrect.">
            <a:extLst>
              <a:ext uri="{FF2B5EF4-FFF2-40B4-BE49-F238E27FC236}">
                <a16:creationId xmlns:a16="http://schemas.microsoft.com/office/drawing/2014/main" id="{C4803D43-E242-0CDB-E841-1038934F8B5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1860" y="110310"/>
            <a:ext cx="4678244" cy="6125770"/>
          </a:xfrm>
          <a:prstGeom prst="rect">
            <a:avLst/>
          </a:prstGeom>
          <a:ln>
            <a:solidFill>
              <a:schemeClr val="tx1"/>
            </a:solidFill>
          </a:ln>
        </p:spPr>
      </p:pic>
    </p:spTree>
    <p:extLst>
      <p:ext uri="{BB962C8B-B14F-4D97-AF65-F5344CB8AC3E}">
        <p14:creationId xmlns:p14="http://schemas.microsoft.com/office/powerpoint/2010/main" val="20094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A2310-17C3-B3FF-2697-BC24014ACE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8BC369-3E0B-6EBE-03F2-CF3E8BEFEE3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B7D7173-36C9-8648-61FC-C4E5080144A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92E8A577-7B58-B16A-4B13-598606363B3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Evaluate</a:t>
            </a:r>
          </a:p>
        </p:txBody>
      </p:sp>
      <p:sp>
        <p:nvSpPr>
          <p:cNvPr id="6" name="Rectangle: Rounded Corners 5">
            <a:extLst>
              <a:ext uri="{FF2B5EF4-FFF2-40B4-BE49-F238E27FC236}">
                <a16:creationId xmlns:a16="http://schemas.microsoft.com/office/drawing/2014/main" id="{46C60D68-250D-F6CA-7D2F-02B53136A54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0C0D5C5-9ACB-8E66-0581-5DB36D158B4A}"/>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pic>
        <p:nvPicPr>
          <p:cNvPr id="11" name="Picture 10" descr="Text&#10;&#10;AI-generated content may be incorrect.">
            <a:extLst>
              <a:ext uri="{FF2B5EF4-FFF2-40B4-BE49-F238E27FC236}">
                <a16:creationId xmlns:a16="http://schemas.microsoft.com/office/drawing/2014/main" id="{FD114329-7F74-67E6-45BD-1FCAF04FE14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73883" y="106886"/>
            <a:ext cx="4668747" cy="6127940"/>
          </a:xfrm>
          <a:prstGeom prst="rect">
            <a:avLst/>
          </a:prstGeom>
          <a:ln>
            <a:solidFill>
              <a:schemeClr val="tx1"/>
            </a:solidFill>
          </a:ln>
        </p:spPr>
      </p:pic>
      <p:pic>
        <p:nvPicPr>
          <p:cNvPr id="12" name="Picture 11" descr="A picture containing text, silhouette&#10;&#10;AI-generated content may be incorrect.">
            <a:extLst>
              <a:ext uri="{FF2B5EF4-FFF2-40B4-BE49-F238E27FC236}">
                <a16:creationId xmlns:a16="http://schemas.microsoft.com/office/drawing/2014/main" id="{1E810B03-9CC1-515A-5E1B-AD1F5D8DB5C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90563" y="106886"/>
            <a:ext cx="967027" cy="1356836"/>
          </a:xfrm>
          <a:prstGeom prst="rect">
            <a:avLst/>
          </a:prstGeom>
        </p:spPr>
      </p:pic>
      <p:pic>
        <p:nvPicPr>
          <p:cNvPr id="8" name="Picture 7" descr="A picture containing calendar&#10;&#10;AI-generated content may be incorrect.">
            <a:extLst>
              <a:ext uri="{FF2B5EF4-FFF2-40B4-BE49-F238E27FC236}">
                <a16:creationId xmlns:a16="http://schemas.microsoft.com/office/drawing/2014/main" id="{F322D50D-7F79-A616-1477-220FB9D1C32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1860" y="110310"/>
            <a:ext cx="4678244" cy="6125770"/>
          </a:xfrm>
          <a:prstGeom prst="rect">
            <a:avLst/>
          </a:prstGeom>
          <a:ln>
            <a:solidFill>
              <a:schemeClr val="tx1"/>
            </a:solidFill>
          </a:ln>
        </p:spPr>
      </p:pic>
      <p:sp>
        <p:nvSpPr>
          <p:cNvPr id="7" name="Oval 6">
            <a:extLst>
              <a:ext uri="{FF2B5EF4-FFF2-40B4-BE49-F238E27FC236}">
                <a16:creationId xmlns:a16="http://schemas.microsoft.com/office/drawing/2014/main" id="{0C8A5259-9E7F-E4BD-56DE-6285F727721A}"/>
              </a:ext>
            </a:extLst>
          </p:cNvPr>
          <p:cNvSpPr/>
          <p:nvPr/>
        </p:nvSpPr>
        <p:spPr>
          <a:xfrm>
            <a:off x="7206486" y="1617182"/>
            <a:ext cx="1350818" cy="10705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72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430A0-0649-39EC-D987-BBFA75D158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CD5B819-6937-4115-2AC0-E7B4E8AF449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9DE4B41-9744-4CF6-A754-9AFEDDF732E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B739F573-6526-6BC6-66BC-7C16EE03D95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1E Seeds and Forces: Evaluate</a:t>
            </a:r>
          </a:p>
        </p:txBody>
      </p:sp>
      <p:sp>
        <p:nvSpPr>
          <p:cNvPr id="6" name="Rectangle: Rounded Corners 5">
            <a:extLst>
              <a:ext uri="{FF2B5EF4-FFF2-40B4-BE49-F238E27FC236}">
                <a16:creationId xmlns:a16="http://schemas.microsoft.com/office/drawing/2014/main" id="{7D483520-4C1F-E53D-130B-5D9E434B72D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1B05A18-3743-B351-1784-7D04DE20FF1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7" name="TextBox 6">
            <a:extLst>
              <a:ext uri="{FF2B5EF4-FFF2-40B4-BE49-F238E27FC236}">
                <a16:creationId xmlns:a16="http://schemas.microsoft.com/office/drawing/2014/main" id="{85410E4A-0CDB-3FDC-7677-107A7ACBE207}"/>
              </a:ext>
            </a:extLst>
          </p:cNvPr>
          <p:cNvSpPr txBox="1"/>
          <p:nvPr/>
        </p:nvSpPr>
        <p:spPr>
          <a:xfrm>
            <a:off x="5486747" y="2712341"/>
            <a:ext cx="6123084"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11" name="Picture 10" descr="Text&#10;&#10;AI-generated content may be incorrect.">
            <a:extLst>
              <a:ext uri="{FF2B5EF4-FFF2-40B4-BE49-F238E27FC236}">
                <a16:creationId xmlns:a16="http://schemas.microsoft.com/office/drawing/2014/main" id="{BD5A334E-0A5A-52BB-EB78-4AB7DA1BA25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68747" cy="6041908"/>
          </a:xfrm>
          <a:prstGeom prst="rect">
            <a:avLst/>
          </a:prstGeom>
          <a:ln>
            <a:solidFill>
              <a:schemeClr val="tx1"/>
            </a:solidFill>
          </a:ln>
        </p:spPr>
      </p:pic>
      <p:sp>
        <p:nvSpPr>
          <p:cNvPr id="3" name="Oval 2">
            <a:extLst>
              <a:ext uri="{FF2B5EF4-FFF2-40B4-BE49-F238E27FC236}">
                <a16:creationId xmlns:a16="http://schemas.microsoft.com/office/drawing/2014/main" id="{5147B9EB-1E3F-FCF1-62A1-F9AD8B3B269D}"/>
              </a:ext>
            </a:extLst>
          </p:cNvPr>
          <p:cNvSpPr/>
          <p:nvPr/>
        </p:nvSpPr>
        <p:spPr>
          <a:xfrm>
            <a:off x="1589809" y="1641763"/>
            <a:ext cx="1350818" cy="10705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lhouette&#10;&#10;AI-generated content may be incorrect.">
            <a:extLst>
              <a:ext uri="{FF2B5EF4-FFF2-40B4-BE49-F238E27FC236}">
                <a16:creationId xmlns:a16="http://schemas.microsoft.com/office/drawing/2014/main" id="{81A1A757-4176-AA64-153A-89F490BCB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4612" y="100781"/>
            <a:ext cx="971550" cy="1371600"/>
          </a:xfrm>
          <a:prstGeom prst="rect">
            <a:avLst/>
          </a:prstGeom>
        </p:spPr>
      </p:pic>
    </p:spTree>
    <p:extLst>
      <p:ext uri="{BB962C8B-B14F-4D97-AF65-F5344CB8AC3E}">
        <p14:creationId xmlns:p14="http://schemas.microsoft.com/office/powerpoint/2010/main" val="125929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949F9-6E5D-95C2-0600-0F74A4629B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22736C-6341-4E19-0CB6-75C52711EAD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11B910-483B-FE08-486D-E79D5A9F9067}"/>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8C142E41-0A9A-09B1-C4C9-E869B87B8C4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Engage</a:t>
            </a:r>
          </a:p>
        </p:txBody>
      </p:sp>
      <p:sp>
        <p:nvSpPr>
          <p:cNvPr id="6" name="Rectangle: Rounded Corners 5">
            <a:extLst>
              <a:ext uri="{FF2B5EF4-FFF2-40B4-BE49-F238E27FC236}">
                <a16:creationId xmlns:a16="http://schemas.microsoft.com/office/drawing/2014/main" id="{E433F78C-2051-F162-C789-7471CFC3A32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0394ED-9AA3-3D7E-D2F7-5F7DF3AEDE9F}"/>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ACD7204A-D8B5-9642-3777-83A07F49FF31}"/>
              </a:ext>
            </a:extLst>
          </p:cNvPr>
          <p:cNvSpPr txBox="1"/>
          <p:nvPr/>
        </p:nvSpPr>
        <p:spPr>
          <a:xfrm>
            <a:off x="585719" y="1225329"/>
            <a:ext cx="6728512" cy="3785652"/>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forces</a:t>
            </a:r>
            <a:r>
              <a:rPr lang="en-US" sz="4800">
                <a:latin typeface="Avenir Next LT Pro" panose="020B0504020202020204" pitchFamily="34" charset="0"/>
              </a:rPr>
              <a:t> will move a seed?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This is what we will investigate today.</a:t>
            </a:r>
          </a:p>
        </p:txBody>
      </p:sp>
      <p:pic>
        <p:nvPicPr>
          <p:cNvPr id="4098" name="Picture 2" descr="Gold&amp;#95;Finch&amp;#95;0434">
            <a:extLst>
              <a:ext uri="{FF2B5EF4-FFF2-40B4-BE49-F238E27FC236}">
                <a16:creationId xmlns:a16="http://schemas.microsoft.com/office/drawing/2014/main" id="{64BBCF5D-3031-BC14-6C0F-40CEC34AFD0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319552" y="0"/>
            <a:ext cx="4872448"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9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9DDB-660C-8722-C3A4-1AC7F30B68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6E2C97-53FA-75D2-E707-82319D2716C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7BFC8EF-ECD3-9380-6EC7-B8B3FB4ECC8E}"/>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5BCB2C4A-066D-D706-1C1E-752DF859594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Engage</a:t>
            </a:r>
          </a:p>
        </p:txBody>
      </p:sp>
      <p:sp>
        <p:nvSpPr>
          <p:cNvPr id="6" name="Rectangle: Rounded Corners 5">
            <a:extLst>
              <a:ext uri="{FF2B5EF4-FFF2-40B4-BE49-F238E27FC236}">
                <a16:creationId xmlns:a16="http://schemas.microsoft.com/office/drawing/2014/main" id="{E254C84E-D334-4357-F58F-A8757DDCE39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5FCF8B-DDC8-9A27-8386-846557B67E41}"/>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AEA00CAD-BEFC-5AE0-0014-ECDBBEF1164D}"/>
              </a:ext>
            </a:extLst>
          </p:cNvPr>
          <p:cNvSpPr txBox="1"/>
          <p:nvPr/>
        </p:nvSpPr>
        <p:spPr>
          <a:xfrm>
            <a:off x="5508703" y="1594069"/>
            <a:ext cx="5823708" cy="3046988"/>
          </a:xfrm>
          <a:prstGeom prst="rect">
            <a:avLst/>
          </a:prstGeom>
          <a:noFill/>
        </p:spPr>
        <p:txBody>
          <a:bodyPr wrap="square">
            <a:spAutoFit/>
          </a:bodyPr>
          <a:lstStyle/>
          <a:p>
            <a:pPr algn="ctr"/>
            <a:r>
              <a:rPr lang="en-US" sz="4800">
                <a:latin typeface="Avenir Next LT Pro" panose="020B0504020202020204" pitchFamily="34" charset="0"/>
              </a:rPr>
              <a:t>What is causing the seeds to move in the direction they are moving?</a:t>
            </a:r>
          </a:p>
        </p:txBody>
      </p:sp>
      <p:pic>
        <p:nvPicPr>
          <p:cNvPr id="7" name="Picture 6" descr="Diagram&#10;&#10;AI-generated content may be incorrect.">
            <a:extLst>
              <a:ext uri="{FF2B5EF4-FFF2-40B4-BE49-F238E27FC236}">
                <a16:creationId xmlns:a16="http://schemas.microsoft.com/office/drawing/2014/main" id="{943207DD-8A32-2DD1-AB9A-9878FB2A419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4" y="122275"/>
            <a:ext cx="4629082" cy="5990576"/>
          </a:xfrm>
          <a:prstGeom prst="rect">
            <a:avLst/>
          </a:prstGeom>
          <a:ln>
            <a:solidFill>
              <a:schemeClr val="tx1"/>
            </a:solidFill>
          </a:ln>
        </p:spPr>
      </p:pic>
    </p:spTree>
    <p:extLst>
      <p:ext uri="{BB962C8B-B14F-4D97-AF65-F5344CB8AC3E}">
        <p14:creationId xmlns:p14="http://schemas.microsoft.com/office/powerpoint/2010/main" val="392513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D2BD-02EE-1ECD-03A3-E49689B60D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9B0BAB-A19C-89A0-15E4-4FFFDB1A8E7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001B541-8A90-C867-FB39-BBC29C3CFCBA}"/>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E6BA9F3-8509-A569-FAE9-F864F8FC8E9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1527F418-3F51-69E6-D4D5-0192C138A81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DCB334-7A45-046C-3827-BE8A5FDBE991}"/>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4F846F47-F194-9907-AE14-3F754A4A2A6E}"/>
              </a:ext>
            </a:extLst>
          </p:cNvPr>
          <p:cNvSpPr txBox="1"/>
          <p:nvPr/>
        </p:nvSpPr>
        <p:spPr>
          <a:xfrm>
            <a:off x="3184146" y="2255919"/>
            <a:ext cx="5823708" cy="1569660"/>
          </a:xfrm>
          <a:prstGeom prst="rect">
            <a:avLst/>
          </a:prstGeom>
          <a:noFill/>
        </p:spPr>
        <p:txBody>
          <a:bodyPr wrap="square">
            <a:spAutoFit/>
          </a:bodyPr>
          <a:lstStyle/>
          <a:p>
            <a:pPr algn="ctr"/>
            <a:r>
              <a:rPr lang="en-US" sz="4800">
                <a:latin typeface="Avenir Next LT Pro" panose="020B0504020202020204" pitchFamily="34" charset="0"/>
              </a:rPr>
              <a:t>Let’s set up our own </a:t>
            </a:r>
            <a:r>
              <a:rPr lang="en-US" sz="4800" err="1">
                <a:latin typeface="Avenir Next LT Pro" panose="020B0504020202020204" pitchFamily="34" charset="0"/>
              </a:rPr>
              <a:t>Plinko</a:t>
            </a:r>
            <a:r>
              <a:rPr lang="en-US" sz="4800">
                <a:latin typeface="Avenir Next LT Pro" panose="020B0504020202020204" pitchFamily="34" charset="0"/>
              </a:rPr>
              <a:t> Board!</a:t>
            </a:r>
          </a:p>
        </p:txBody>
      </p:sp>
    </p:spTree>
    <p:extLst>
      <p:ext uri="{BB962C8B-B14F-4D97-AF65-F5344CB8AC3E}">
        <p14:creationId xmlns:p14="http://schemas.microsoft.com/office/powerpoint/2010/main" val="87422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0B28A-BECB-8E43-A205-E6918263C3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704E4C-395D-6E09-2BFF-BA373B05E2D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1351C86-80FC-7FA8-A744-A5E15911E5C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B7B455DC-F7AE-C446-8490-E5E8660A39C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7CAFEEEB-AE39-5B34-EE88-4FB835DFEE1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6263D1-24B1-4B6B-65C6-1498489DE8E2}"/>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083D5137-1C13-1790-ABE5-AF46D67BEE0F}"/>
              </a:ext>
            </a:extLst>
          </p:cNvPr>
          <p:cNvSpPr txBox="1"/>
          <p:nvPr/>
        </p:nvSpPr>
        <p:spPr>
          <a:xfrm>
            <a:off x="1831579" y="2338540"/>
            <a:ext cx="8528841" cy="1569660"/>
          </a:xfrm>
          <a:prstGeom prst="rect">
            <a:avLst/>
          </a:prstGeom>
          <a:noFill/>
        </p:spPr>
        <p:txBody>
          <a:bodyPr wrap="square" lIns="91440" tIns="45720" rIns="91440" bIns="45720" anchor="t">
            <a:spAutoFit/>
          </a:bodyPr>
          <a:lstStyle/>
          <a:p>
            <a:pPr algn="ctr"/>
            <a:r>
              <a:rPr lang="en-US" sz="4800" dirty="0">
                <a:latin typeface="Avenir Next LT Pro"/>
              </a:rPr>
              <a:t>How do seeds change directions as they fall?</a:t>
            </a:r>
          </a:p>
        </p:txBody>
      </p:sp>
    </p:spTree>
    <p:extLst>
      <p:ext uri="{BB962C8B-B14F-4D97-AF65-F5344CB8AC3E}">
        <p14:creationId xmlns:p14="http://schemas.microsoft.com/office/powerpoint/2010/main" val="208317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B7BA4-E949-5CBA-51F3-F35FF1F7C4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6878D0-A9BE-8CE1-177F-B1780AD3125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EB281C3-153C-C117-B5E0-2F72B56645AA}"/>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0FF8833A-8A99-E7FB-6E8F-34A7C2B36A1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03E83D38-D8EC-D414-DD3D-CCCA1528D46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AEED116-CE06-2ED0-AB05-6F084E6A44FE}"/>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A631152B-D624-2A6D-B567-9CB7032EF7F8}"/>
              </a:ext>
            </a:extLst>
          </p:cNvPr>
          <p:cNvSpPr txBox="1"/>
          <p:nvPr/>
        </p:nvSpPr>
        <p:spPr>
          <a:xfrm>
            <a:off x="1720743" y="2262255"/>
            <a:ext cx="8750514" cy="1569660"/>
          </a:xfrm>
          <a:prstGeom prst="rect">
            <a:avLst/>
          </a:prstGeom>
          <a:noFill/>
        </p:spPr>
        <p:txBody>
          <a:bodyPr wrap="square">
            <a:spAutoFit/>
          </a:bodyPr>
          <a:lstStyle/>
          <a:p>
            <a:pPr algn="ctr"/>
            <a:r>
              <a:rPr lang="en-US" sz="4800">
                <a:latin typeface="Avenir Next LT Pro" panose="020B0504020202020204" pitchFamily="34" charset="0"/>
              </a:rPr>
              <a:t>When seeds fall from trees, do they usually fall straight down?</a:t>
            </a:r>
          </a:p>
        </p:txBody>
      </p:sp>
    </p:spTree>
    <p:extLst>
      <p:ext uri="{BB962C8B-B14F-4D97-AF65-F5344CB8AC3E}">
        <p14:creationId xmlns:p14="http://schemas.microsoft.com/office/powerpoint/2010/main" val="218310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08F1-2596-C9FA-9D97-1922510BCE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5AAAD4-B1B9-7C35-3D42-1020407A4E8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E7CF1D-3F31-CD88-B1DB-CC6C3BA6A6B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6ADE8A2B-C2D0-70C4-328C-B7FD4A67C2D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1E Seeds and Forces: Explore</a:t>
            </a:r>
          </a:p>
        </p:txBody>
      </p:sp>
      <p:sp>
        <p:nvSpPr>
          <p:cNvPr id="6" name="Rectangle: Rounded Corners 5">
            <a:extLst>
              <a:ext uri="{FF2B5EF4-FFF2-40B4-BE49-F238E27FC236}">
                <a16:creationId xmlns:a16="http://schemas.microsoft.com/office/drawing/2014/main" id="{A1C9D672-A71A-5D85-FC42-3C56563D5F4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B1DC44-DCCA-76B3-2F1F-2998D336BD59}"/>
              </a:ext>
            </a:extLst>
          </p:cNvPr>
          <p:cNvSpPr txBox="1"/>
          <p:nvPr/>
        </p:nvSpPr>
        <p:spPr>
          <a:xfrm>
            <a:off x="100584" y="6351004"/>
            <a:ext cx="3339846" cy="400110"/>
          </a:xfrm>
          <a:prstGeom prst="rect">
            <a:avLst/>
          </a:prstGeom>
          <a:noFill/>
        </p:spPr>
        <p:txBody>
          <a:bodyPr wrap="square">
            <a:spAutoFit/>
          </a:bodyPr>
          <a:lstStyle/>
          <a:p>
            <a:r>
              <a:rPr lang="en-US" sz="2000">
                <a:latin typeface="Bitter SemiBold" pitchFamily="2" charset="0"/>
              </a:rPr>
              <a:t>1E</a:t>
            </a:r>
            <a:endParaRPr lang="en-US" sz="2000"/>
          </a:p>
        </p:txBody>
      </p:sp>
      <p:sp>
        <p:nvSpPr>
          <p:cNvPr id="3" name="TextBox 2">
            <a:extLst>
              <a:ext uri="{FF2B5EF4-FFF2-40B4-BE49-F238E27FC236}">
                <a16:creationId xmlns:a16="http://schemas.microsoft.com/office/drawing/2014/main" id="{73355670-BA6D-A332-4B1A-F14861A00172}"/>
              </a:ext>
            </a:extLst>
          </p:cNvPr>
          <p:cNvSpPr txBox="1"/>
          <p:nvPr/>
        </p:nvSpPr>
        <p:spPr>
          <a:xfrm>
            <a:off x="781799" y="2538656"/>
            <a:ext cx="10382595" cy="3046988"/>
          </a:xfrm>
          <a:prstGeom prst="rect">
            <a:avLst/>
          </a:prstGeom>
          <a:noFill/>
        </p:spPr>
        <p:txBody>
          <a:bodyPr wrap="square">
            <a:spAutoFit/>
          </a:bodyPr>
          <a:lstStyle/>
          <a:p>
            <a:pPr algn="ctr"/>
            <a:r>
              <a:rPr lang="en-US" sz="4800">
                <a:latin typeface="Avenir Next LT Pro" panose="020B0504020202020204" pitchFamily="34" charset="0"/>
              </a:rPr>
              <a:t>What will happen if I drop this seed from the top of the board?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Where do you think it will stop?</a:t>
            </a:r>
          </a:p>
        </p:txBody>
      </p:sp>
      <p:pic>
        <p:nvPicPr>
          <p:cNvPr id="7" name="Picture 6">
            <a:extLst>
              <a:ext uri="{FF2B5EF4-FFF2-40B4-BE49-F238E27FC236}">
                <a16:creationId xmlns:a16="http://schemas.microsoft.com/office/drawing/2014/main" id="{06D11102-B2EE-EE3F-4F6A-B264F6A3D24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2028211" y="361860"/>
            <a:ext cx="2339952" cy="1758397"/>
          </a:xfrm>
          <a:prstGeom prst="rect">
            <a:avLst/>
          </a:prstGeom>
        </p:spPr>
      </p:pic>
    </p:spTree>
    <p:extLst>
      <p:ext uri="{BB962C8B-B14F-4D97-AF65-F5344CB8AC3E}">
        <p14:creationId xmlns:p14="http://schemas.microsoft.com/office/powerpoint/2010/main" val="9184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2277</Words>
  <Application>Microsoft Office PowerPoint</Application>
  <PresentationFormat>Widescreen</PresentationFormat>
  <Paragraphs>262</Paragraphs>
  <Slides>36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Aptos</vt:lpstr>
      <vt:lpstr>Aptos Display</vt:lpstr>
      <vt:lpstr>Aptos Light</vt:lpstr>
      <vt:lpstr>Arial</vt:lpstr>
      <vt:lpstr>Arial,Sans-Serif</vt:lpstr>
      <vt:lpstr>Avenir Next LT Pro</vt:lpstr>
      <vt:lpstr>Bitter</vt:lpstr>
      <vt:lpstr>Bitter SemiBold</vt:lpstr>
      <vt:lpstr>Montserrat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149</cp:revision>
  <dcterms:created xsi:type="dcterms:W3CDTF">2025-07-22T14:00:46Z</dcterms:created>
  <dcterms:modified xsi:type="dcterms:W3CDTF">2025-08-29T21:50:42Z</dcterms:modified>
</cp:coreProperties>
</file>