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304" r:id="rId3"/>
    <p:sldId id="305"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34" r:id="rId22"/>
    <p:sldId id="323" r:id="rId23"/>
    <p:sldId id="324" r:id="rId24"/>
    <p:sldId id="325" r:id="rId25"/>
    <p:sldId id="326" r:id="rId26"/>
    <p:sldId id="327" r:id="rId27"/>
    <p:sldId id="328" r:id="rId28"/>
    <p:sldId id="329" r:id="rId29"/>
    <p:sldId id="330" r:id="rId30"/>
    <p:sldId id="331" r:id="rId31"/>
    <p:sldId id="33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F519DA-D2F7-01E1-9CBB-2A1A9266D2DC}" v="402" dt="2025-08-29T19:18:15.932"/>
    <p1510:client id="{7D4D3A7E-A6F9-4F22-88C0-D03007BC7235}" v="1" dt="2025-08-29T19:20:03.3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9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B21333-7BE9-494C-84A0-A13574779A74}" type="datetimeFigureOut">
              <a:rPr lang="en-US" smtClean="0"/>
              <a:t>8/29/2025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F09DEC-A5EA-4AE0-9450-6CC089FAE3CD}" type="slidenum">
              <a:rPr lang="en-US" smtClean="0"/>
              <a:t>‹#›</a:t>
            </a:fld>
            <a:endParaRPr lang="en-US"/>
          </a:p>
        </p:txBody>
      </p:sp>
    </p:spTree>
    <p:extLst>
      <p:ext uri="{BB962C8B-B14F-4D97-AF65-F5344CB8AC3E}">
        <p14:creationId xmlns:p14="http://schemas.microsoft.com/office/powerpoint/2010/main" val="3466820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E540E-94FB-E988-D7B9-9BB202FCE5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39025B-8CE4-0395-CB0E-293F6B047C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0E9C93-B621-78DA-4344-39FD02D10B0E}"/>
              </a:ext>
            </a:extLst>
          </p:cNvPr>
          <p:cNvSpPr>
            <a:spLocks noGrp="1"/>
          </p:cNvSpPr>
          <p:nvPr>
            <p:ph type="body" idx="1"/>
          </p:nvPr>
        </p:nvSpPr>
        <p:spPr/>
        <p:txBody>
          <a:bodyPr/>
          <a:lstStyle/>
          <a:p>
            <a:r>
              <a:rPr lang="en-US" b="1" dirty="0"/>
              <a:t>Guiding Question: </a:t>
            </a:r>
            <a:r>
              <a:rPr lang="en-US"/>
              <a:t>How and why do seeds disperse or scatter?</a:t>
            </a:r>
          </a:p>
          <a:p>
            <a:endParaRPr lang="en-US" dirty="0"/>
          </a:p>
          <a:p>
            <a:r>
              <a:rPr lang="en-US" dirty="0"/>
              <a:t>Have</a:t>
            </a:r>
            <a:r>
              <a:rPr lang="en-US" i="0" dirty="0"/>
              <a:t> students open student guide to the </a:t>
            </a:r>
            <a:r>
              <a:rPr lang="en-US" b="1" i="0" dirty="0"/>
              <a:t>Lesson 1D Seeds and Socks</a:t>
            </a:r>
            <a:r>
              <a:rPr lang="en-US" i="0" dirty="0"/>
              <a:t> introduction on pages 20-21. Read the guiding question together. How and why do seeds disperse or scatter?</a:t>
            </a:r>
            <a:endParaRPr lang="en-US"/>
          </a:p>
        </p:txBody>
      </p:sp>
      <p:sp>
        <p:nvSpPr>
          <p:cNvPr id="4" name="Slide Number Placeholder 3">
            <a:extLst>
              <a:ext uri="{FF2B5EF4-FFF2-40B4-BE49-F238E27FC236}">
                <a16:creationId xmlns:a16="http://schemas.microsoft.com/office/drawing/2014/main" id="{5E5E6557-5941-4FE0-4F94-E6F2297EBEF1}"/>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1631727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FA9CB-454D-C499-9538-64083C0BE8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46CA05-B033-6B90-55E1-031D18F49B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E0E1B7-5A0D-BECB-6FBA-F310BC111D2F}"/>
              </a:ext>
            </a:extLst>
          </p:cNvPr>
          <p:cNvSpPr>
            <a:spLocks noGrp="1"/>
          </p:cNvSpPr>
          <p:nvPr>
            <p:ph type="body" idx="1"/>
          </p:nvPr>
        </p:nvSpPr>
        <p:spPr/>
        <p:txBody>
          <a:bodyPr/>
          <a:lstStyle/>
          <a:p>
            <a:r>
              <a:rPr lang="en-US" i="0" dirty="0"/>
              <a:t>(Air, water, soil, sunlight.)</a:t>
            </a:r>
          </a:p>
          <a:p>
            <a:endParaRPr lang="en-US" dirty="0"/>
          </a:p>
          <a:p>
            <a:r>
              <a:rPr lang="en-US" dirty="0"/>
              <a:t>Plant in Picture: Black Oak seedling</a:t>
            </a:r>
          </a:p>
        </p:txBody>
      </p:sp>
      <p:sp>
        <p:nvSpPr>
          <p:cNvPr id="4" name="Slide Number Placeholder 3">
            <a:extLst>
              <a:ext uri="{FF2B5EF4-FFF2-40B4-BE49-F238E27FC236}">
                <a16:creationId xmlns:a16="http://schemas.microsoft.com/office/drawing/2014/main" id="{6EE01306-6FD8-2D3D-0B34-5EC2CEA697B5}"/>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2494013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68374-4D0D-72E7-0F26-250A3776F5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1102A-619F-6C47-6358-B7306C9E81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F6530C-749D-E12A-196A-1479B24AF129}"/>
              </a:ext>
            </a:extLst>
          </p:cNvPr>
          <p:cNvSpPr>
            <a:spLocks noGrp="1"/>
          </p:cNvSpPr>
          <p:nvPr>
            <p:ph type="body" idx="1"/>
          </p:nvPr>
        </p:nvSpPr>
        <p:spPr/>
        <p:txBody>
          <a:bodyPr/>
          <a:lstStyle/>
          <a:p>
            <a:r>
              <a:rPr lang="en-US"/>
              <a:t>Plant in Picture: White oak acorn (seed)</a:t>
            </a:r>
            <a:endParaRPr lang="en-US" i="0"/>
          </a:p>
        </p:txBody>
      </p:sp>
      <p:sp>
        <p:nvSpPr>
          <p:cNvPr id="4" name="Slide Number Placeholder 3">
            <a:extLst>
              <a:ext uri="{FF2B5EF4-FFF2-40B4-BE49-F238E27FC236}">
                <a16:creationId xmlns:a16="http://schemas.microsoft.com/office/drawing/2014/main" id="{1F2E8E4B-1612-B0AA-FD63-BDC996C77D86}"/>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3912156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BB1DF-6514-E9E6-46A8-B3418658F6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77D3DB-EDB8-AA92-0A03-D8011DA18D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C9E6DD-6A2D-ED06-F965-8CDE91E0342B}"/>
              </a:ext>
            </a:extLst>
          </p:cNvPr>
          <p:cNvSpPr>
            <a:spLocks noGrp="1"/>
          </p:cNvSpPr>
          <p:nvPr>
            <p:ph type="body" idx="1"/>
          </p:nvPr>
        </p:nvSpPr>
        <p:spPr/>
        <p:txBody>
          <a:bodyPr/>
          <a:lstStyle/>
          <a:p>
            <a:r>
              <a:rPr lang="en-US" i="0" dirty="0"/>
              <a:t>This activity can be a field experience or classroom activity. Bring paper bags and magnifying glasses for students to use as they explore the different types of seeds.</a:t>
            </a:r>
          </a:p>
          <a:p>
            <a:endParaRPr lang="en-US" i="0"/>
          </a:p>
          <a:p>
            <a:r>
              <a:rPr lang="en-US" b="1" i="0" dirty="0"/>
              <a:t>Field Experience </a:t>
            </a:r>
            <a:r>
              <a:rPr lang="en-US" i="0" dirty="0"/>
              <a:t>– Plan a trip to take students to collect seeds at a local park, wooded area, prairie, or even an area neat the school that has grasses and trees. </a:t>
            </a:r>
            <a:r>
              <a:rPr lang="en-US" i="0" dirty="0" err="1"/>
              <a:t>Unmowed</a:t>
            </a:r>
            <a:r>
              <a:rPr lang="en-US" i="0" dirty="0"/>
              <a:t> areas are best for collecting seeds. Make sure students are wearing closed-toed shoes and long pants. When you arrive at the seed collection area, give each student an old sock to put over one show. Also, give each student (or groups of students) a plastic or paper bag to collect any seeds they find. Take a nature walk through the area. (Encourage a few students to put their sock on wrong side out.)</a:t>
            </a:r>
          </a:p>
          <a:p>
            <a:endParaRPr lang="en-US" i="0"/>
          </a:p>
          <a:p>
            <a:r>
              <a:rPr lang="en-US" b="1" i="0" dirty="0"/>
              <a:t>Classroom Setting </a:t>
            </a:r>
            <a:r>
              <a:rPr lang="en-US" i="0" dirty="0"/>
              <a:t>– If you are unable to take students outdoors, use seeds collected in lesson 1C Seedy Sorting or contact your local conservation educator for native seeds. Spread seeds out evenly on trays. Give each student a sock to put on one hand. Instruct each student to put their socked hand flat on the tray with the seeds and see if any seeds stick to their sock. Next, have the students gently place their hand or shoe on the tray with seeds and see if any seeds stick to their hand.</a:t>
            </a:r>
          </a:p>
          <a:p>
            <a:endParaRPr lang="en-US" i="0"/>
          </a:p>
          <a:p>
            <a:r>
              <a:rPr lang="en-US" i="0" dirty="0"/>
              <a:t>Collect seeds on socks for 3 minutes and collect seeds without socks for 3 minutes. After students have an opportunity to collect seeds on their socks, instruct students to compare their foot (or hand) with the sock on it and their foot (or hand) without the sock.</a:t>
            </a:r>
          </a:p>
          <a:p>
            <a:endParaRPr lang="en-US" dirty="0"/>
          </a:p>
          <a:p>
            <a:r>
              <a:rPr lang="en-US" dirty="0"/>
              <a:t>Plant in Picture: Shingle Oak acorn, Pecan nut, Black Walnut Tree seed, Silver Maple seed</a:t>
            </a:r>
          </a:p>
        </p:txBody>
      </p:sp>
      <p:sp>
        <p:nvSpPr>
          <p:cNvPr id="4" name="Slide Number Placeholder 3">
            <a:extLst>
              <a:ext uri="{FF2B5EF4-FFF2-40B4-BE49-F238E27FC236}">
                <a16:creationId xmlns:a16="http://schemas.microsoft.com/office/drawing/2014/main" id="{608F0AA1-6227-FDA6-C054-4CBDAC51E1C5}"/>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3274749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A55B-A855-9D5B-92B1-E4325E0446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B8FD3C-8A16-0F8F-CEC5-1E09844314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CD7B10-9ECB-0DAA-CD63-6FDE02165473}"/>
              </a:ext>
            </a:extLst>
          </p:cNvPr>
          <p:cNvSpPr>
            <a:spLocks noGrp="1"/>
          </p:cNvSpPr>
          <p:nvPr>
            <p:ph type="body" idx="1"/>
          </p:nvPr>
        </p:nvSpPr>
        <p:spPr/>
        <p:txBody>
          <a:bodyPr/>
          <a:lstStyle/>
          <a:p>
            <a:r>
              <a:rPr lang="en-US" i="0"/>
              <a:t>Have students record observations in </a:t>
            </a:r>
            <a:r>
              <a:rPr lang="en-US" b="1" i="0"/>
              <a:t>Science Notebook 1D Seeds and Socks </a:t>
            </a:r>
            <a:r>
              <a:rPr lang="en-US" i="0"/>
              <a:t>on Page 22. Count and record how many seeds were collected with the socks and compare it to how many seeds were collected using either their bare hand or shoe.</a:t>
            </a:r>
          </a:p>
          <a:p>
            <a:endParaRPr lang="en-US" i="0"/>
          </a:p>
          <a:p>
            <a:r>
              <a:rPr lang="en-US" i="0"/>
              <a:t>Ask students to share their observations. Students should observe that the sock collected several seeds.</a:t>
            </a:r>
          </a:p>
        </p:txBody>
      </p:sp>
      <p:sp>
        <p:nvSpPr>
          <p:cNvPr id="4" name="Slide Number Placeholder 3">
            <a:extLst>
              <a:ext uri="{FF2B5EF4-FFF2-40B4-BE49-F238E27FC236}">
                <a16:creationId xmlns:a16="http://schemas.microsoft.com/office/drawing/2014/main" id="{CE921917-1F31-4F82-40EF-5C7B939910A4}"/>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4102034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AF963-0ACC-1FC5-5A1E-4CD7EAA0FD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AB1A71-9271-45CA-49BC-864CF1D896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21EF2C-6DA6-9EFF-7BCF-72957E148A2C}"/>
              </a:ext>
            </a:extLst>
          </p:cNvPr>
          <p:cNvSpPr>
            <a:spLocks noGrp="1"/>
          </p:cNvSpPr>
          <p:nvPr>
            <p:ph type="body" idx="1"/>
          </p:nvPr>
        </p:nvSpPr>
        <p:spPr/>
        <p:txBody>
          <a:bodyPr/>
          <a:lstStyle/>
          <a:p>
            <a:r>
              <a:rPr lang="en-US" i="0"/>
              <a:t>Students should share that the material the sock is made of allows some seeds to stick to them. Shoe soles are smooth rubber and seeds don’t stick to them. </a:t>
            </a:r>
          </a:p>
        </p:txBody>
      </p:sp>
      <p:sp>
        <p:nvSpPr>
          <p:cNvPr id="4" name="Slide Number Placeholder 3">
            <a:extLst>
              <a:ext uri="{FF2B5EF4-FFF2-40B4-BE49-F238E27FC236}">
                <a16:creationId xmlns:a16="http://schemas.microsoft.com/office/drawing/2014/main" id="{ACDC84A7-9D0F-803D-587A-53F4B8821104}"/>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1904947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0DBEE-EDDA-E3A9-3561-241FA32454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9976B2-0D4C-3F95-36F4-F19FE8F8A9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5F26B3-8F4A-DC12-9370-8BF737A858B3}"/>
              </a:ext>
            </a:extLst>
          </p:cNvPr>
          <p:cNvSpPr>
            <a:spLocks noGrp="1"/>
          </p:cNvSpPr>
          <p:nvPr>
            <p:ph type="body" idx="1"/>
          </p:nvPr>
        </p:nvSpPr>
        <p:spPr/>
        <p:txBody>
          <a:bodyPr/>
          <a:lstStyle/>
          <a:p>
            <a:r>
              <a:rPr lang="en-US" i="0"/>
              <a:t>Read the book </a:t>
            </a:r>
            <a:r>
              <a:rPr lang="en-US" i="1"/>
              <a:t>Flip, Float, Fly: Seeds on the Move</a:t>
            </a:r>
            <a:r>
              <a:rPr lang="en-US" i="0"/>
              <a:t> by JoAnn Early Macken.</a:t>
            </a:r>
          </a:p>
        </p:txBody>
      </p:sp>
      <p:sp>
        <p:nvSpPr>
          <p:cNvPr id="4" name="Slide Number Placeholder 3">
            <a:extLst>
              <a:ext uri="{FF2B5EF4-FFF2-40B4-BE49-F238E27FC236}">
                <a16:creationId xmlns:a16="http://schemas.microsoft.com/office/drawing/2014/main" id="{972DB234-6999-B920-78C3-4856D3516A6C}"/>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2884340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4F424-0A8A-05FF-6FC0-2F89B0EA14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B2F07F-9F56-EB8C-9224-3556199928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7319A5-390E-D783-6B0F-7864EACC99D7}"/>
              </a:ext>
            </a:extLst>
          </p:cNvPr>
          <p:cNvSpPr>
            <a:spLocks noGrp="1"/>
          </p:cNvSpPr>
          <p:nvPr>
            <p:ph type="body" idx="1"/>
          </p:nvPr>
        </p:nvSpPr>
        <p:spPr/>
        <p:txBody>
          <a:bodyPr/>
          <a:lstStyle/>
          <a:p>
            <a:r>
              <a:rPr lang="en-US" i="0"/>
              <a:t>(Plants make seeds. Seeds are found in fruits, nuts, or flowers.)</a:t>
            </a:r>
          </a:p>
          <a:p>
            <a:endParaRPr lang="en-US"/>
          </a:p>
          <a:p>
            <a:r>
              <a:rPr lang="en-US"/>
              <a:t>Plant in Picture: blackberries</a:t>
            </a:r>
          </a:p>
        </p:txBody>
      </p:sp>
      <p:sp>
        <p:nvSpPr>
          <p:cNvPr id="4" name="Slide Number Placeholder 3">
            <a:extLst>
              <a:ext uri="{FF2B5EF4-FFF2-40B4-BE49-F238E27FC236}">
                <a16:creationId xmlns:a16="http://schemas.microsoft.com/office/drawing/2014/main" id="{CDEE3307-B350-B625-005A-917F6EC243EB}"/>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1133340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EFBB9-56E7-9DE6-D6DA-C8A4CC673A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C9CD5A-4D5E-68E4-99AB-0A213C44C9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154E56-9FD0-37D4-3CAC-D1AA9B0E4E52}"/>
              </a:ext>
            </a:extLst>
          </p:cNvPr>
          <p:cNvSpPr>
            <a:spLocks noGrp="1"/>
          </p:cNvSpPr>
          <p:nvPr>
            <p:ph type="body" idx="1"/>
          </p:nvPr>
        </p:nvSpPr>
        <p:spPr/>
        <p:txBody>
          <a:bodyPr/>
          <a:lstStyle/>
          <a:p>
            <a:r>
              <a:rPr lang="en-US" i="0"/>
              <a:t>As a class, brainstorm was seeds might disperse. Create a classroom list on the white board.</a:t>
            </a:r>
          </a:p>
        </p:txBody>
      </p:sp>
      <p:sp>
        <p:nvSpPr>
          <p:cNvPr id="4" name="Slide Number Placeholder 3">
            <a:extLst>
              <a:ext uri="{FF2B5EF4-FFF2-40B4-BE49-F238E27FC236}">
                <a16:creationId xmlns:a16="http://schemas.microsoft.com/office/drawing/2014/main" id="{0481346E-DF45-A5E7-C93D-742D9ABA1403}"/>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1922334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68828-7944-6FE4-2644-D63B60C98F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CB18E0-062A-C88C-A504-D882AEA9EC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8E25D3-97BA-375D-5B35-B67CCDB8BA8F}"/>
              </a:ext>
            </a:extLst>
          </p:cNvPr>
          <p:cNvSpPr>
            <a:spLocks noGrp="1"/>
          </p:cNvSpPr>
          <p:nvPr>
            <p:ph type="body" idx="1"/>
          </p:nvPr>
        </p:nvSpPr>
        <p:spPr/>
        <p:txBody>
          <a:bodyPr/>
          <a:lstStyle/>
          <a:p>
            <a:r>
              <a:rPr lang="en-US" i="0"/>
              <a:t>(Without dispersing seeds, the plants will grow too close together and they will have to compete for light, water, and nutrients from the soil.)</a:t>
            </a:r>
          </a:p>
        </p:txBody>
      </p:sp>
      <p:sp>
        <p:nvSpPr>
          <p:cNvPr id="4" name="Slide Number Placeholder 3">
            <a:extLst>
              <a:ext uri="{FF2B5EF4-FFF2-40B4-BE49-F238E27FC236}">
                <a16:creationId xmlns:a16="http://schemas.microsoft.com/office/drawing/2014/main" id="{6AB040A9-AF9C-411F-C3F2-A715B17CB164}"/>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1557488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D0C71-DD7B-6597-F462-3D1372C0F9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4CAECD-66C8-6BDF-ED9F-40A8F6D721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53D910-D017-7966-4503-3DA65DBECC6D}"/>
              </a:ext>
            </a:extLst>
          </p:cNvPr>
          <p:cNvSpPr>
            <a:spLocks noGrp="1"/>
          </p:cNvSpPr>
          <p:nvPr>
            <p:ph type="body" idx="1"/>
          </p:nvPr>
        </p:nvSpPr>
        <p:spPr/>
        <p:txBody>
          <a:bodyPr/>
          <a:lstStyle/>
          <a:p>
            <a:r>
              <a:rPr lang="en-US" i="0"/>
              <a:t>Have students read the </a:t>
            </a:r>
            <a:r>
              <a:rPr lang="en-US" b="1" i="0"/>
              <a:t>Read Together Scattering Seeds </a:t>
            </a:r>
            <a:r>
              <a:rPr lang="en-US" i="0"/>
              <a:t>page.</a:t>
            </a:r>
          </a:p>
        </p:txBody>
      </p:sp>
      <p:sp>
        <p:nvSpPr>
          <p:cNvPr id="4" name="Slide Number Placeholder 3">
            <a:extLst>
              <a:ext uri="{FF2B5EF4-FFF2-40B4-BE49-F238E27FC236}">
                <a16:creationId xmlns:a16="http://schemas.microsoft.com/office/drawing/2014/main" id="{7D5F9280-AE11-D114-2908-4A9FA665E856}"/>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3260622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03789-7B23-839E-D006-1C4573662B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3C2D98-4A25-CB86-2CC0-84795557A4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3F3DCE-8B0C-82A8-19EF-51A9AE6991EB}"/>
              </a:ext>
            </a:extLst>
          </p:cNvPr>
          <p:cNvSpPr>
            <a:spLocks noGrp="1"/>
          </p:cNvSpPr>
          <p:nvPr>
            <p:ph type="body" idx="1"/>
          </p:nvPr>
        </p:nvSpPr>
        <p:spPr/>
        <p:txBody>
          <a:bodyPr/>
          <a:lstStyle/>
          <a:p>
            <a:r>
              <a:rPr lang="en-US"/>
              <a:t>Plant in Picture: Maple Tree seeds</a:t>
            </a:r>
          </a:p>
        </p:txBody>
      </p:sp>
      <p:sp>
        <p:nvSpPr>
          <p:cNvPr id="4" name="Slide Number Placeholder 3">
            <a:extLst>
              <a:ext uri="{FF2B5EF4-FFF2-40B4-BE49-F238E27FC236}">
                <a16:creationId xmlns:a16="http://schemas.microsoft.com/office/drawing/2014/main" id="{2880236B-7790-1116-EC76-508228683E5E}"/>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4069680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288E5-FC3C-ED9A-B535-976B2C35C1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5D4D5A-8D1C-FFF1-213F-CEA6A4EC98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63F1D-465F-6534-0E68-374FADDFEF5B}"/>
              </a:ext>
            </a:extLst>
          </p:cNvPr>
          <p:cNvSpPr>
            <a:spLocks noGrp="1"/>
          </p:cNvSpPr>
          <p:nvPr>
            <p:ph type="body" idx="1"/>
          </p:nvPr>
        </p:nvSpPr>
        <p:spPr/>
        <p:txBody>
          <a:bodyPr/>
          <a:lstStyle/>
          <a:p>
            <a:r>
              <a:rPr lang="en-US" i="0"/>
              <a:t>Have students read the </a:t>
            </a:r>
            <a:r>
              <a:rPr lang="en-US" b="1" i="0"/>
              <a:t>Read Together Scattering Seeds </a:t>
            </a:r>
            <a:r>
              <a:rPr lang="en-US" i="0"/>
              <a:t>page.</a:t>
            </a:r>
          </a:p>
        </p:txBody>
      </p:sp>
      <p:sp>
        <p:nvSpPr>
          <p:cNvPr id="4" name="Slide Number Placeholder 3">
            <a:extLst>
              <a:ext uri="{FF2B5EF4-FFF2-40B4-BE49-F238E27FC236}">
                <a16:creationId xmlns:a16="http://schemas.microsoft.com/office/drawing/2014/main" id="{3805A9CB-011A-8BC0-F808-43FA46328C3A}"/>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3062184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EEA07-4068-C7C1-3AC1-B446AF2C33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1933F9-B3B6-8C2C-76CC-FBF3733580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E21A6D-5CD7-B0A2-24CA-8234C6A7B99C}"/>
              </a:ext>
            </a:extLst>
          </p:cNvPr>
          <p:cNvSpPr>
            <a:spLocks noGrp="1"/>
          </p:cNvSpPr>
          <p:nvPr>
            <p:ph type="body" idx="1"/>
          </p:nvPr>
        </p:nvSpPr>
        <p:spPr/>
        <p:txBody>
          <a:bodyPr/>
          <a:lstStyle/>
          <a:p>
            <a:r>
              <a:rPr lang="en-US" i="0" dirty="0"/>
              <a:t>Choose three to five students to demonstrate seed dispersal to the class, and instruct each student which of following dispersal roles below they will be playing.</a:t>
            </a:r>
          </a:p>
          <a:p>
            <a:endParaRPr lang="en-US" i="0"/>
          </a:p>
          <a:p>
            <a:r>
              <a:rPr lang="en-US" b="1" i="0" dirty="0"/>
              <a:t>Teacher Note: </a:t>
            </a:r>
            <a:r>
              <a:rPr lang="en-US" i="0" dirty="0"/>
              <a:t>Tell each student privately about their role and the suggested ways to perform it. </a:t>
            </a:r>
          </a:p>
          <a:p>
            <a:pPr marL="171450" indent="-171450">
              <a:buFont typeface="Arial" panose="020B0604020202020204" pitchFamily="34" charset="0"/>
              <a:buChar char="•"/>
            </a:pPr>
            <a:r>
              <a:rPr lang="en-US" i="1" dirty="0"/>
              <a:t>Flying by wind</a:t>
            </a:r>
          </a:p>
          <a:p>
            <a:pPr marL="628650" lvl="1" indent="-171450">
              <a:buFont typeface="Arial" panose="020B0604020202020204" pitchFamily="34" charset="0"/>
              <a:buChar char="•"/>
            </a:pPr>
            <a:r>
              <a:rPr lang="en-US" i="0" dirty="0"/>
              <a:t>Demonstration: Have student demonstrate wind by blowing air and waving arms, pretending to scatter or disperse seeds as they move.</a:t>
            </a:r>
          </a:p>
          <a:p>
            <a:pPr marL="628650" lvl="1" indent="-171450">
              <a:buFont typeface="Arial" panose="020B0604020202020204" pitchFamily="34" charset="0"/>
              <a:buChar char="•"/>
            </a:pPr>
            <a:r>
              <a:rPr lang="en-US" i="0" dirty="0"/>
              <a:t>Explanation: The wind can blow seeds that are dry, light, and small. Some seeds blown by the wind have wing-like or parachute-like structures.</a:t>
            </a:r>
          </a:p>
          <a:p>
            <a:pPr marL="628650" lvl="1" indent="-171450">
              <a:buFont typeface="Arial" panose="020B0604020202020204" pitchFamily="34" charset="0"/>
              <a:buChar char="•"/>
            </a:pPr>
            <a:r>
              <a:rPr lang="en-US" i="0" dirty="0"/>
              <a:t>Examples are maple, sycamore, and ash trees, and milkweed and dandelion plants.</a:t>
            </a:r>
          </a:p>
          <a:p>
            <a:pPr marL="171450" lvl="0" indent="-171450">
              <a:buFont typeface="Arial" panose="020B0604020202020204" pitchFamily="34" charset="0"/>
              <a:buChar char="•"/>
            </a:pPr>
            <a:r>
              <a:rPr lang="en-US" i="1" dirty="0"/>
              <a:t>Floating on water</a:t>
            </a:r>
          </a:p>
          <a:p>
            <a:pPr marL="628650" lvl="1" indent="-171450">
              <a:buFont typeface="Arial" panose="020B0604020202020204" pitchFamily="34" charset="0"/>
              <a:buChar char="•"/>
            </a:pPr>
            <a:r>
              <a:rPr lang="en-US" i="0" dirty="0"/>
              <a:t>Demonstration: Have student demonstrate water by doing a full body wave, pretending to scatter or disperse seeds as they move.</a:t>
            </a:r>
          </a:p>
          <a:p>
            <a:pPr marL="628650" lvl="1" indent="-171450">
              <a:buFont typeface="Arial" panose="020B0604020202020204" pitchFamily="34" charset="0"/>
              <a:buChar char="•"/>
            </a:pPr>
            <a:r>
              <a:rPr lang="en-US" i="0" dirty="0"/>
              <a:t>Explanation: Water can carry seeds that have a waterproof outer layer and that can float in water.</a:t>
            </a:r>
          </a:p>
          <a:p>
            <a:pPr marL="628650" lvl="1" indent="-171450">
              <a:buFont typeface="Arial" panose="020B0604020202020204" pitchFamily="34" charset="0"/>
              <a:buChar char="•"/>
            </a:pPr>
            <a:r>
              <a:rPr lang="en-US" i="0" dirty="0"/>
              <a:t>Examples are lotus, cattail, horse chestnut, and burdock.</a:t>
            </a:r>
          </a:p>
          <a:p>
            <a:pPr marL="171450" lvl="0" indent="-171450">
              <a:buFont typeface="Arial" panose="020B0604020202020204" pitchFamily="34" charset="0"/>
              <a:buChar char="•"/>
            </a:pPr>
            <a:r>
              <a:rPr lang="en-US" i="1" dirty="0"/>
              <a:t>Animals eating it</a:t>
            </a:r>
          </a:p>
          <a:p>
            <a:pPr marL="628650" lvl="1" indent="-171450">
              <a:buFont typeface="Arial" panose="020B0604020202020204" pitchFamily="34" charset="0"/>
              <a:buChar char="•"/>
            </a:pPr>
            <a:r>
              <a:rPr lang="en-US" i="0" dirty="0"/>
              <a:t>Demonstration: Have student demonstrate animal dispersal role by eating and then eliminating the seeds after digestion. Discretion should be suggested in this portion of animal excreting seeds.</a:t>
            </a:r>
          </a:p>
          <a:p>
            <a:pPr marL="628650" lvl="1" indent="-171450">
              <a:buFont typeface="Arial" panose="020B0604020202020204" pitchFamily="34" charset="0"/>
              <a:buChar char="•"/>
            </a:pPr>
            <a:r>
              <a:rPr lang="en-US" i="0" dirty="0"/>
              <a:t>Explanation: Often the fruit containing seeds is juicy and tasty. Seeds in fruit and nuts have a fragrant (good) smell and are brightly colored, such as berries and plums. Birds and mammals eat fruit containing seeds and nuts. When the animal eliminates waste (poops), the seed gets left behind and can grow. Some animals like squirrels collect and bury nuts and acorns.</a:t>
            </a:r>
          </a:p>
          <a:p>
            <a:pPr marL="171450" lvl="0" indent="-171450">
              <a:buFont typeface="Arial" panose="020B0604020202020204" pitchFamily="34" charset="0"/>
              <a:buChar char="•"/>
            </a:pPr>
            <a:r>
              <a:rPr lang="en-US" i="1" dirty="0"/>
              <a:t>Riding on an animal</a:t>
            </a:r>
          </a:p>
          <a:p>
            <a:pPr marL="628650" lvl="1" indent="-171450">
              <a:buFont typeface="Arial" panose="020B0604020202020204" pitchFamily="34" charset="0"/>
              <a:buChar char="•"/>
            </a:pPr>
            <a:r>
              <a:rPr lang="en-US" i="0" dirty="0"/>
              <a:t>Demonstration: Have student role play being an animal that has seeds on their fur and carry seeds to a new location.</a:t>
            </a:r>
          </a:p>
          <a:p>
            <a:pPr marL="628650" lvl="1" indent="-171450">
              <a:buFont typeface="Arial" panose="020B0604020202020204" pitchFamily="34" charset="0"/>
              <a:buChar char="•"/>
            </a:pPr>
            <a:r>
              <a:rPr lang="en-US" i="0" dirty="0"/>
              <a:t>Explanation: Some seeds have hooks called barbs that stick to the fur of mammals. Other seeds have stiff hairs that stick to fur also.</a:t>
            </a:r>
          </a:p>
          <a:p>
            <a:pPr marL="628650" lvl="1" indent="-171450">
              <a:buFont typeface="Arial" panose="020B0604020202020204" pitchFamily="34" charset="0"/>
              <a:buChar char="•"/>
            </a:pPr>
            <a:r>
              <a:rPr lang="en-US" i="0" dirty="0"/>
              <a:t>Examples are cockleburs and beggar lice.</a:t>
            </a:r>
          </a:p>
          <a:p>
            <a:pPr marL="171450" lvl="0" indent="-171450">
              <a:buFont typeface="Arial" panose="020B0604020202020204" pitchFamily="34" charset="0"/>
              <a:buChar char="•"/>
            </a:pPr>
            <a:r>
              <a:rPr lang="en-US" i="1" dirty="0"/>
              <a:t>Shooting out seeds</a:t>
            </a:r>
          </a:p>
          <a:p>
            <a:pPr marL="628650" lvl="1" indent="-171450">
              <a:buFont typeface="Arial" panose="020B0604020202020204" pitchFamily="34" charset="0"/>
              <a:buChar char="•"/>
            </a:pPr>
            <a:r>
              <a:rPr lang="en-US" i="0" dirty="0"/>
              <a:t>Demonstration: Have student demonstrate being a parent plant by having arms open wide and then shooting open to release and scatter seeds.</a:t>
            </a:r>
          </a:p>
          <a:p>
            <a:pPr marL="628650" lvl="1" indent="-171450">
              <a:buFont typeface="Arial" panose="020B0604020202020204" pitchFamily="34" charset="0"/>
              <a:buChar char="•"/>
            </a:pPr>
            <a:r>
              <a:rPr lang="en-US" i="0" dirty="0"/>
              <a:t>Explanation: Some seed casings (pods) dry up and split open suddenly when they ripen. The seeds are then forcefully pushed out.</a:t>
            </a:r>
          </a:p>
          <a:p>
            <a:pPr marL="628650" lvl="1" indent="-171450">
              <a:buFont typeface="Arial" panose="020B0604020202020204" pitchFamily="34" charset="0"/>
              <a:buChar char="•"/>
            </a:pPr>
            <a:r>
              <a:rPr lang="en-US" i="0" dirty="0"/>
              <a:t>Examples are peas, violets, jewel weed, and witch hazel.</a:t>
            </a:r>
          </a:p>
          <a:p>
            <a:pPr marL="171450" lvl="0" indent="-171450">
              <a:buFont typeface="Arial" panose="020B0604020202020204" pitchFamily="34" charset="0"/>
              <a:buChar char="•"/>
            </a:pPr>
            <a:r>
              <a:rPr lang="en-US" i="1" dirty="0"/>
              <a:t>Rolling </a:t>
            </a:r>
          </a:p>
          <a:p>
            <a:pPr marL="628650" lvl="1" indent="-171450">
              <a:buFont typeface="Arial" panose="020B0604020202020204" pitchFamily="34" charset="0"/>
              <a:buChar char="•"/>
            </a:pPr>
            <a:r>
              <a:rPr lang="en-US" i="0" dirty="0"/>
              <a:t>Demonstration: Have student demonstrate by rolling around classroom and stopping. </a:t>
            </a:r>
          </a:p>
          <a:p>
            <a:pPr marL="628650" lvl="1" indent="-171450">
              <a:buFont typeface="Arial" panose="020B0604020202020204" pitchFamily="34" charset="0"/>
              <a:buChar char="•"/>
            </a:pPr>
            <a:r>
              <a:rPr lang="en-US" i="0" dirty="0"/>
              <a:t>Explanation: Some seeds are round or oval-shaped and can roll easily when they fall from a tree or roll downhill.</a:t>
            </a:r>
          </a:p>
          <a:p>
            <a:pPr marL="628650" lvl="1" indent="-171450">
              <a:buFont typeface="Arial" panose="020B0604020202020204" pitchFamily="34" charset="0"/>
              <a:buChar char="•"/>
            </a:pPr>
            <a:r>
              <a:rPr lang="en-US" i="0" dirty="0"/>
              <a:t>Examples are acorns, hickory nuts, and </a:t>
            </a:r>
            <a:r>
              <a:rPr lang="en-US" dirty="0"/>
              <a:t>walnuts</a:t>
            </a:r>
          </a:p>
          <a:p>
            <a:pPr lvl="1"/>
            <a:endParaRPr lang="en-US"/>
          </a:p>
          <a:p>
            <a:pPr lvl="1"/>
            <a:r>
              <a:rPr lang="en-US" dirty="0"/>
              <a:t>Tree in Picture: Shumard Oak acorns and leaves</a:t>
            </a:r>
          </a:p>
        </p:txBody>
      </p:sp>
      <p:sp>
        <p:nvSpPr>
          <p:cNvPr id="4" name="Slide Number Placeholder 3">
            <a:extLst>
              <a:ext uri="{FF2B5EF4-FFF2-40B4-BE49-F238E27FC236}">
                <a16:creationId xmlns:a16="http://schemas.microsoft.com/office/drawing/2014/main" id="{EE88929C-F9B5-69B4-BD3F-9EAB17D8531E}"/>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566887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4B843-8B38-027B-5503-74ADC7CE81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AFE15E-D7C2-9DEB-4EC6-D7047F5144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94E557-7CC5-93A6-06E7-75047156E0F9}"/>
              </a:ext>
            </a:extLst>
          </p:cNvPr>
          <p:cNvSpPr>
            <a:spLocks noGrp="1"/>
          </p:cNvSpPr>
          <p:nvPr>
            <p:ph type="body" idx="1"/>
          </p:nvPr>
        </p:nvSpPr>
        <p:spPr/>
        <p:txBody>
          <a:bodyPr/>
          <a:lstStyle/>
          <a:p>
            <a:r>
              <a:rPr lang="en-US" i="0"/>
              <a:t>(They grow into a new plant in a new location.)</a:t>
            </a:r>
          </a:p>
        </p:txBody>
      </p:sp>
      <p:sp>
        <p:nvSpPr>
          <p:cNvPr id="4" name="Slide Number Placeholder 3">
            <a:extLst>
              <a:ext uri="{FF2B5EF4-FFF2-40B4-BE49-F238E27FC236}">
                <a16:creationId xmlns:a16="http://schemas.microsoft.com/office/drawing/2014/main" id="{910E6D6D-70F1-0EF3-6C6B-A8A58CA7C2A9}"/>
              </a:ext>
            </a:extLst>
          </p:cNvPr>
          <p:cNvSpPr>
            <a:spLocks noGrp="1"/>
          </p:cNvSpPr>
          <p:nvPr>
            <p:ph type="sldNum" sz="quarter" idx="5"/>
          </p:nvPr>
        </p:nvSpPr>
        <p:spPr/>
        <p:txBody>
          <a:bodyPr/>
          <a:lstStyle/>
          <a:p>
            <a:fld id="{F7C19E1B-9841-4947-956E-4E7489943B16}" type="slidenum">
              <a:rPr lang="en-US" smtClean="0"/>
              <a:t>23</a:t>
            </a:fld>
            <a:endParaRPr lang="en-US"/>
          </a:p>
        </p:txBody>
      </p:sp>
    </p:spTree>
    <p:extLst>
      <p:ext uri="{BB962C8B-B14F-4D97-AF65-F5344CB8AC3E}">
        <p14:creationId xmlns:p14="http://schemas.microsoft.com/office/powerpoint/2010/main" val="2348604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C76BF-3D4E-F952-B16D-81C88EC3A9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500421-06A8-BA39-E87D-E747FB345F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9A6982-8AC1-E335-4B89-55B6E70C7332}"/>
              </a:ext>
            </a:extLst>
          </p:cNvPr>
          <p:cNvSpPr>
            <a:spLocks noGrp="1"/>
          </p:cNvSpPr>
          <p:nvPr>
            <p:ph type="body" idx="1"/>
          </p:nvPr>
        </p:nvSpPr>
        <p:spPr/>
        <p:txBody>
          <a:bodyPr/>
          <a:lstStyle/>
          <a:p>
            <a:r>
              <a:rPr lang="en-US" i="0"/>
              <a:t>(Students should answer that the trees could not just spread out because they have roots.)</a:t>
            </a:r>
          </a:p>
          <a:p>
            <a:endParaRPr lang="en-US" i="0"/>
          </a:p>
          <a:p>
            <a:r>
              <a:rPr lang="en-US" i="0"/>
              <a:t>Explain that when plants start growing, they make roots. Plants and trees that are rooted cannot travel or move around. That is why seeds need to be dispersed before they sprout and grow roots.</a:t>
            </a:r>
          </a:p>
        </p:txBody>
      </p:sp>
      <p:sp>
        <p:nvSpPr>
          <p:cNvPr id="4" name="Slide Number Placeholder 3">
            <a:extLst>
              <a:ext uri="{FF2B5EF4-FFF2-40B4-BE49-F238E27FC236}">
                <a16:creationId xmlns:a16="http://schemas.microsoft.com/office/drawing/2014/main" id="{EE5AA7E4-331B-99FE-5742-BC8D0632E30D}"/>
              </a:ext>
            </a:extLst>
          </p:cNvPr>
          <p:cNvSpPr>
            <a:spLocks noGrp="1"/>
          </p:cNvSpPr>
          <p:nvPr>
            <p:ph type="sldNum" sz="quarter" idx="5"/>
          </p:nvPr>
        </p:nvSpPr>
        <p:spPr/>
        <p:txBody>
          <a:bodyPr/>
          <a:lstStyle/>
          <a:p>
            <a:fld id="{F7C19E1B-9841-4947-956E-4E7489943B16}" type="slidenum">
              <a:rPr lang="en-US" smtClean="0"/>
              <a:t>24</a:t>
            </a:fld>
            <a:endParaRPr lang="en-US"/>
          </a:p>
        </p:txBody>
      </p:sp>
    </p:spTree>
    <p:extLst>
      <p:ext uri="{BB962C8B-B14F-4D97-AF65-F5344CB8AC3E}">
        <p14:creationId xmlns:p14="http://schemas.microsoft.com/office/powerpoint/2010/main" val="3878194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B49F9-FE2E-EEA0-102D-755CFAB4F0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279B79-66B6-E204-5013-89E8043DC1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AACFD1-6832-0940-D5C2-0EACA5789423}"/>
              </a:ext>
            </a:extLst>
          </p:cNvPr>
          <p:cNvSpPr>
            <a:spLocks noGrp="1"/>
          </p:cNvSpPr>
          <p:nvPr>
            <p:ph type="body" idx="1"/>
          </p:nvPr>
        </p:nvSpPr>
        <p:spPr/>
        <p:txBody>
          <a:bodyPr/>
          <a:lstStyle/>
          <a:p>
            <a:r>
              <a:rPr lang="en-US" i="0"/>
              <a:t>(Roots absorb water and nutrients for the plant, roots anchor [hold] the plant in place, and roots keep the plant from moving away.)</a:t>
            </a:r>
          </a:p>
          <a:p>
            <a:endParaRPr lang="en-US"/>
          </a:p>
          <a:p>
            <a:r>
              <a:rPr lang="en-US"/>
              <a:t>Plant in Illustration: Cattail</a:t>
            </a:r>
          </a:p>
        </p:txBody>
      </p:sp>
      <p:sp>
        <p:nvSpPr>
          <p:cNvPr id="4" name="Slide Number Placeholder 3">
            <a:extLst>
              <a:ext uri="{FF2B5EF4-FFF2-40B4-BE49-F238E27FC236}">
                <a16:creationId xmlns:a16="http://schemas.microsoft.com/office/drawing/2014/main" id="{B5A1D121-0E1F-CA97-D488-95C98CC428A9}"/>
              </a:ext>
            </a:extLst>
          </p:cNvPr>
          <p:cNvSpPr>
            <a:spLocks noGrp="1"/>
          </p:cNvSpPr>
          <p:nvPr>
            <p:ph type="sldNum" sz="quarter" idx="5"/>
          </p:nvPr>
        </p:nvSpPr>
        <p:spPr/>
        <p:txBody>
          <a:bodyPr/>
          <a:lstStyle/>
          <a:p>
            <a:fld id="{F7C19E1B-9841-4947-956E-4E7489943B16}" type="slidenum">
              <a:rPr lang="en-US" smtClean="0"/>
              <a:t>25</a:t>
            </a:fld>
            <a:endParaRPr lang="en-US"/>
          </a:p>
        </p:txBody>
      </p:sp>
    </p:spTree>
    <p:extLst>
      <p:ext uri="{BB962C8B-B14F-4D97-AF65-F5344CB8AC3E}">
        <p14:creationId xmlns:p14="http://schemas.microsoft.com/office/powerpoint/2010/main" val="2614017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42344-E7F7-EF4F-06D7-0CB194B57F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958776-6265-CDEA-5ACE-49CBC4B863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40B290-F70E-CCF3-5C84-B0F473626D83}"/>
              </a:ext>
            </a:extLst>
          </p:cNvPr>
          <p:cNvSpPr>
            <a:spLocks noGrp="1"/>
          </p:cNvSpPr>
          <p:nvPr>
            <p:ph type="body" idx="1"/>
          </p:nvPr>
        </p:nvSpPr>
        <p:spPr/>
        <p:txBody>
          <a:bodyPr/>
          <a:lstStyle/>
          <a:p>
            <a:r>
              <a:rPr lang="en-US" i="0"/>
              <a:t>From the </a:t>
            </a:r>
            <a:r>
              <a:rPr lang="en-US" i="1"/>
              <a:t>MDC Teacher Portal</a:t>
            </a:r>
            <a:r>
              <a:rPr lang="en-US" i="0"/>
              <a:t>, display or distribute copies of </a:t>
            </a:r>
            <a:r>
              <a:rPr lang="en-US" i="1"/>
              <a:t>The Great Escape </a:t>
            </a:r>
            <a:r>
              <a:rPr lang="en-US" i="0"/>
              <a:t>from the November/December 2020 issue of </a:t>
            </a:r>
            <a:r>
              <a:rPr lang="en-US" i="1"/>
              <a:t>Xplor</a:t>
            </a:r>
            <a:r>
              <a:rPr lang="en-US" i="0"/>
              <a:t> from pages 22-23. </a:t>
            </a:r>
            <a:r>
              <a:rPr lang="en-US"/>
              <a:t>After</a:t>
            </a:r>
            <a:r>
              <a:rPr lang="en-US" i="0"/>
              <a:t> reading the differences of seed dispersal between a flyer, pooper, roller, rider, shooter, and floater, have students try to complete the puzzle at the end.</a:t>
            </a:r>
          </a:p>
        </p:txBody>
      </p:sp>
      <p:sp>
        <p:nvSpPr>
          <p:cNvPr id="4" name="Slide Number Placeholder 3">
            <a:extLst>
              <a:ext uri="{FF2B5EF4-FFF2-40B4-BE49-F238E27FC236}">
                <a16:creationId xmlns:a16="http://schemas.microsoft.com/office/drawing/2014/main" id="{2E1B56A4-5011-8C9F-1ADC-400F6C4CAD08}"/>
              </a:ext>
            </a:extLst>
          </p:cNvPr>
          <p:cNvSpPr>
            <a:spLocks noGrp="1"/>
          </p:cNvSpPr>
          <p:nvPr>
            <p:ph type="sldNum" sz="quarter" idx="5"/>
          </p:nvPr>
        </p:nvSpPr>
        <p:spPr/>
        <p:txBody>
          <a:bodyPr/>
          <a:lstStyle/>
          <a:p>
            <a:fld id="{F7C19E1B-9841-4947-956E-4E7489943B16}" type="slidenum">
              <a:rPr lang="en-US" smtClean="0"/>
              <a:t>26</a:t>
            </a:fld>
            <a:endParaRPr lang="en-US"/>
          </a:p>
        </p:txBody>
      </p:sp>
    </p:spTree>
    <p:extLst>
      <p:ext uri="{BB962C8B-B14F-4D97-AF65-F5344CB8AC3E}">
        <p14:creationId xmlns:p14="http://schemas.microsoft.com/office/powerpoint/2010/main" val="233066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F8DD6-2358-54FE-91B2-830E63825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F0A622-B856-3733-077D-6F49883996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0B8FF5-B36E-FE09-9A9B-30D4641F98A5}"/>
              </a:ext>
            </a:extLst>
          </p:cNvPr>
          <p:cNvSpPr>
            <a:spLocks noGrp="1"/>
          </p:cNvSpPr>
          <p:nvPr>
            <p:ph type="body" idx="1"/>
          </p:nvPr>
        </p:nvSpPr>
        <p:spPr/>
        <p:txBody>
          <a:bodyPr/>
          <a:lstStyle/>
          <a:p>
            <a:r>
              <a:rPr lang="en-US" i="0"/>
              <a:t>Have students revisit their seed drawings from </a:t>
            </a:r>
            <a:r>
              <a:rPr lang="en-US" b="1" i="0"/>
              <a:t>Science Notebook 1D Seeds and Socks </a:t>
            </a:r>
            <a:r>
              <a:rPr lang="en-US" i="0"/>
              <a:t>on Page 22. </a:t>
            </a:r>
          </a:p>
        </p:txBody>
      </p:sp>
      <p:sp>
        <p:nvSpPr>
          <p:cNvPr id="4" name="Slide Number Placeholder 3">
            <a:extLst>
              <a:ext uri="{FF2B5EF4-FFF2-40B4-BE49-F238E27FC236}">
                <a16:creationId xmlns:a16="http://schemas.microsoft.com/office/drawing/2014/main" id="{C54852F3-4811-7C0F-133D-A4B630677AC6}"/>
              </a:ext>
            </a:extLst>
          </p:cNvPr>
          <p:cNvSpPr>
            <a:spLocks noGrp="1"/>
          </p:cNvSpPr>
          <p:nvPr>
            <p:ph type="sldNum" sz="quarter" idx="5"/>
          </p:nvPr>
        </p:nvSpPr>
        <p:spPr/>
        <p:txBody>
          <a:bodyPr/>
          <a:lstStyle/>
          <a:p>
            <a:fld id="{F7C19E1B-9841-4947-956E-4E7489943B16}" type="slidenum">
              <a:rPr lang="en-US" smtClean="0"/>
              <a:t>27</a:t>
            </a:fld>
            <a:endParaRPr lang="en-US"/>
          </a:p>
        </p:txBody>
      </p:sp>
    </p:spTree>
    <p:extLst>
      <p:ext uri="{BB962C8B-B14F-4D97-AF65-F5344CB8AC3E}">
        <p14:creationId xmlns:p14="http://schemas.microsoft.com/office/powerpoint/2010/main" val="1914445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35E2F-38B9-27CB-BA2E-D743FF16DA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B4B5B1-71EC-37D2-8154-2A590A2BAA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3EF6CE-B7DA-4051-1FAA-6366DBE9A386}"/>
              </a:ext>
            </a:extLst>
          </p:cNvPr>
          <p:cNvSpPr>
            <a:spLocks noGrp="1"/>
          </p:cNvSpPr>
          <p:nvPr>
            <p:ph type="body" idx="1"/>
          </p:nvPr>
        </p:nvSpPr>
        <p:spPr/>
        <p:txBody>
          <a:bodyPr/>
          <a:lstStyle/>
          <a:p>
            <a:r>
              <a:rPr lang="en-US" i="0"/>
              <a:t>Have them complete </a:t>
            </a:r>
            <a:r>
              <a:rPr lang="en-US" b="1" i="0"/>
              <a:t>Science Notebook 1D Scattering Seeds </a:t>
            </a:r>
            <a:r>
              <a:rPr lang="en-US" i="0"/>
              <a:t>on Page 24.</a:t>
            </a:r>
          </a:p>
        </p:txBody>
      </p:sp>
      <p:sp>
        <p:nvSpPr>
          <p:cNvPr id="4" name="Slide Number Placeholder 3">
            <a:extLst>
              <a:ext uri="{FF2B5EF4-FFF2-40B4-BE49-F238E27FC236}">
                <a16:creationId xmlns:a16="http://schemas.microsoft.com/office/drawing/2014/main" id="{AC8A37EE-9AF1-D865-A9E5-CC85103282D5}"/>
              </a:ext>
            </a:extLst>
          </p:cNvPr>
          <p:cNvSpPr>
            <a:spLocks noGrp="1"/>
          </p:cNvSpPr>
          <p:nvPr>
            <p:ph type="sldNum" sz="quarter" idx="5"/>
          </p:nvPr>
        </p:nvSpPr>
        <p:spPr/>
        <p:txBody>
          <a:bodyPr/>
          <a:lstStyle/>
          <a:p>
            <a:fld id="{F7C19E1B-9841-4947-956E-4E7489943B16}" type="slidenum">
              <a:rPr lang="en-US" smtClean="0"/>
              <a:t>28</a:t>
            </a:fld>
            <a:endParaRPr lang="en-US"/>
          </a:p>
        </p:txBody>
      </p:sp>
    </p:spTree>
    <p:extLst>
      <p:ext uri="{BB962C8B-B14F-4D97-AF65-F5344CB8AC3E}">
        <p14:creationId xmlns:p14="http://schemas.microsoft.com/office/powerpoint/2010/main" val="3235236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35671-5F41-9A45-71E9-3D4E7FA727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5C4AAF-8973-0AD2-4307-DD09DC2922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F10097-223E-68E4-7E48-B3BCA075A1EE}"/>
              </a:ext>
            </a:extLst>
          </p:cNvPr>
          <p:cNvSpPr>
            <a:spLocks noGrp="1"/>
          </p:cNvSpPr>
          <p:nvPr>
            <p:ph type="body" idx="1"/>
          </p:nvPr>
        </p:nvSpPr>
        <p:spPr/>
        <p:txBody>
          <a:bodyPr/>
          <a:lstStyle/>
          <a:p>
            <a:r>
              <a:rPr lang="en-US" i="1"/>
              <a:t>Think back to the beginning of the lesson. </a:t>
            </a:r>
            <a:r>
              <a:rPr lang="en-US" b="1" i="0"/>
              <a:t>How do you think an oak tree’s seed, the acorn, could dispersed? Is there more than one way an acorn could disperse? </a:t>
            </a:r>
            <a:r>
              <a:rPr lang="en-US" i="0"/>
              <a:t>(Students should give answers such as squirrels may carry them off and bury them. Wind may blow them [but not far], water may carry them away after a heavy rain if they are near a stream or river.)</a:t>
            </a:r>
          </a:p>
          <a:p>
            <a:endParaRPr lang="en-US" i="0"/>
          </a:p>
          <a:p>
            <a:r>
              <a:rPr lang="en-US" b="1" i="0"/>
              <a:t>Teacher Note: </a:t>
            </a:r>
            <a:r>
              <a:rPr lang="en-US" i="0"/>
              <a:t>If you were able to receive native seeds, find a bare spot of soil in your school yard and plant them. Be sure to mark the boundary of the plot so others can enjoy the process of your native wildflower plot growing!</a:t>
            </a:r>
          </a:p>
          <a:p>
            <a:endParaRPr lang="en-US"/>
          </a:p>
          <a:p>
            <a:r>
              <a:rPr lang="en-US"/>
              <a:t>Animal in Picture: Fox squirrel</a:t>
            </a:r>
          </a:p>
        </p:txBody>
      </p:sp>
      <p:sp>
        <p:nvSpPr>
          <p:cNvPr id="4" name="Slide Number Placeholder 3">
            <a:extLst>
              <a:ext uri="{FF2B5EF4-FFF2-40B4-BE49-F238E27FC236}">
                <a16:creationId xmlns:a16="http://schemas.microsoft.com/office/drawing/2014/main" id="{68FB5244-2572-8DF4-859B-9779709AB3AD}"/>
              </a:ext>
            </a:extLst>
          </p:cNvPr>
          <p:cNvSpPr>
            <a:spLocks noGrp="1"/>
          </p:cNvSpPr>
          <p:nvPr>
            <p:ph type="sldNum" sz="quarter" idx="5"/>
          </p:nvPr>
        </p:nvSpPr>
        <p:spPr/>
        <p:txBody>
          <a:bodyPr/>
          <a:lstStyle/>
          <a:p>
            <a:fld id="{F7C19E1B-9841-4947-956E-4E7489943B16}" type="slidenum">
              <a:rPr lang="en-US" smtClean="0"/>
              <a:t>29</a:t>
            </a:fld>
            <a:endParaRPr lang="en-US"/>
          </a:p>
        </p:txBody>
      </p:sp>
    </p:spTree>
    <p:extLst>
      <p:ext uri="{BB962C8B-B14F-4D97-AF65-F5344CB8AC3E}">
        <p14:creationId xmlns:p14="http://schemas.microsoft.com/office/powerpoint/2010/main" val="3576021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9149E-FE7C-5D55-492A-63F9FEFDC8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3D6630-BE9C-7526-3A96-E8AEA861F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F6F91E-26AD-EAB9-1064-DD5B88A191BC}"/>
              </a:ext>
            </a:extLst>
          </p:cNvPr>
          <p:cNvSpPr>
            <a:spLocks noGrp="1"/>
          </p:cNvSpPr>
          <p:nvPr>
            <p:ph type="body" idx="1"/>
          </p:nvPr>
        </p:nvSpPr>
        <p:spPr/>
        <p:txBody>
          <a:bodyPr/>
          <a:lstStyle/>
          <a:p>
            <a:r>
              <a:rPr lang="en-US" i="0" dirty="0"/>
              <a:t>After exploring the concept of how seeds disperse, have students open their student guides to the </a:t>
            </a:r>
            <a:r>
              <a:rPr lang="en-US" b="1" i="0" dirty="0"/>
              <a:t>1D Claim, Evidence, Reasoning </a:t>
            </a:r>
            <a:r>
              <a:rPr lang="en-US" i="0" dirty="0"/>
              <a:t>section on Page 25. Guide students through the page by reviewing each section as a class and revisiting the scientific concepts learned to help answer each section.</a:t>
            </a:r>
          </a:p>
          <a:p>
            <a:endParaRPr lang="en-US" dirty="0"/>
          </a:p>
          <a:p>
            <a:r>
              <a:rPr lang="en-US" b="1" dirty="0"/>
              <a:t>Guiding Question: </a:t>
            </a:r>
            <a:r>
              <a:rPr lang="en-US" dirty="0"/>
              <a:t>How and why do seeds disperse or scatter?</a:t>
            </a:r>
          </a:p>
        </p:txBody>
      </p:sp>
      <p:sp>
        <p:nvSpPr>
          <p:cNvPr id="4" name="Slide Number Placeholder 3">
            <a:extLst>
              <a:ext uri="{FF2B5EF4-FFF2-40B4-BE49-F238E27FC236}">
                <a16:creationId xmlns:a16="http://schemas.microsoft.com/office/drawing/2014/main" id="{C1727603-98B0-F0B4-C033-AAB7A2C08A86}"/>
              </a:ext>
            </a:extLst>
          </p:cNvPr>
          <p:cNvSpPr>
            <a:spLocks noGrp="1"/>
          </p:cNvSpPr>
          <p:nvPr>
            <p:ph type="sldNum" sz="quarter" idx="5"/>
          </p:nvPr>
        </p:nvSpPr>
        <p:spPr/>
        <p:txBody>
          <a:bodyPr/>
          <a:lstStyle/>
          <a:p>
            <a:fld id="{F7C19E1B-9841-4947-956E-4E7489943B16}" type="slidenum">
              <a:rPr lang="en-US" smtClean="0"/>
              <a:t>30</a:t>
            </a:fld>
            <a:endParaRPr lang="en-US"/>
          </a:p>
        </p:txBody>
      </p:sp>
    </p:spTree>
    <p:extLst>
      <p:ext uri="{BB962C8B-B14F-4D97-AF65-F5344CB8AC3E}">
        <p14:creationId xmlns:p14="http://schemas.microsoft.com/office/powerpoint/2010/main" val="3975973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D2BD1-FFBE-9887-2DBA-C10A0E399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530924-0E29-5936-4546-DAA4FA6576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942528-7247-67D9-4A2A-8A239F25455A}"/>
              </a:ext>
            </a:extLst>
          </p:cNvPr>
          <p:cNvSpPr>
            <a:spLocks noGrp="1"/>
          </p:cNvSpPr>
          <p:nvPr>
            <p:ph type="body" idx="1"/>
          </p:nvPr>
        </p:nvSpPr>
        <p:spPr/>
        <p:txBody>
          <a:bodyPr/>
          <a:lstStyle/>
          <a:p>
            <a:r>
              <a:rPr lang="en-US" i="0" dirty="0"/>
              <a:t>Take the class outside and set a hula hoop in an open area. Choose one student to be the “oak tree.” Explain to students the oak tree makes thousands of acorns that drop to the ground in autumn. Acorns are the seed of the oak tree and each acorn can grow into a new oak tree.</a:t>
            </a:r>
          </a:p>
          <a:p>
            <a:endParaRPr lang="en-US"/>
          </a:p>
          <a:p>
            <a:r>
              <a:rPr lang="en-US" dirty="0"/>
              <a:t>Plant in picture: Shumard Oak tree leaves and acorns</a:t>
            </a:r>
          </a:p>
        </p:txBody>
      </p:sp>
      <p:sp>
        <p:nvSpPr>
          <p:cNvPr id="4" name="Slide Number Placeholder 3">
            <a:extLst>
              <a:ext uri="{FF2B5EF4-FFF2-40B4-BE49-F238E27FC236}">
                <a16:creationId xmlns:a16="http://schemas.microsoft.com/office/drawing/2014/main" id="{F7FFE898-EEC7-5E71-B1B3-81C8D9D107E5}"/>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965776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F5F4C-3BDF-98DD-460C-AA019F5E44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AB5971-91E4-14DC-E1C6-E07A5CC53B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C5DE69-787A-068B-FD5B-8730C42D3298}"/>
              </a:ext>
            </a:extLst>
          </p:cNvPr>
          <p:cNvSpPr>
            <a:spLocks noGrp="1"/>
          </p:cNvSpPr>
          <p:nvPr>
            <p:ph type="body" idx="1"/>
          </p:nvPr>
        </p:nvSpPr>
        <p:spPr/>
        <p:txBody>
          <a:bodyPr/>
          <a:lstStyle/>
          <a:p>
            <a:r>
              <a:rPr lang="en-US" b="1" dirty="0"/>
              <a:t>Rubric:</a:t>
            </a:r>
            <a:endParaRPr lang="en-US" dirty="0">
              <a:solidFill>
                <a:srgbClr val="444444"/>
              </a:solidFill>
            </a:endParaRPr>
          </a:p>
          <a:p>
            <a:pPr marL="171450" indent="-171450">
              <a:buFont typeface="Arial,Sans-Serif"/>
              <a:buChar char="•"/>
            </a:pPr>
            <a:r>
              <a:rPr lang="en-US" dirty="0"/>
              <a:t>4 (Exceeds) – Student circles the correct claim and writes the correct evidence into the blanks and provides the correct reasoning by filling in all the blanks correctly.</a:t>
            </a:r>
            <a:endParaRPr lang="en-US" dirty="0">
              <a:solidFill>
                <a:srgbClr val="444444"/>
              </a:solidFill>
            </a:endParaRPr>
          </a:p>
          <a:p>
            <a:pPr marL="171450" indent="-171450">
              <a:buFont typeface="Arial,Sans-Serif"/>
              <a:buChar char="•"/>
            </a:pPr>
            <a:r>
              <a:rPr lang="en-US" dirty="0"/>
              <a:t>3 (Meets) – Student circles either the correct claim or writes the correct evidence into the blanks and/or provides the correct reasoning by filling in all the blanks correctly.</a:t>
            </a:r>
            <a:endParaRPr lang="en-US" dirty="0">
              <a:solidFill>
                <a:srgbClr val="444444"/>
              </a:solidFill>
            </a:endParaRPr>
          </a:p>
          <a:p>
            <a:pPr marL="171450" indent="-171450">
              <a:buFont typeface="Arial,Sans-Serif"/>
              <a:buChar char="•"/>
            </a:pPr>
            <a:r>
              <a:rPr lang="en-US" dirty="0"/>
              <a:t>2 (Partially meets) – Student circles either the correct claim or somewhat writes the correct evidence into the blanks and does not provide the correct reasoning.</a:t>
            </a:r>
            <a:endParaRPr lang="en-US" dirty="0">
              <a:solidFill>
                <a:srgbClr val="444444"/>
              </a:solidFill>
            </a:endParaRPr>
          </a:p>
          <a:p>
            <a:pPr marL="171450" indent="-171450">
              <a:buFont typeface="Arial,Sans-Serif"/>
              <a:buChar char="•"/>
            </a:pPr>
            <a:r>
              <a:rPr lang="en-US" dirty="0"/>
              <a:t>1 (Doesn’t meet) – Student does not provide the correct claim or evidence and does not provide the correct reasoning. </a:t>
            </a:r>
          </a:p>
        </p:txBody>
      </p:sp>
      <p:sp>
        <p:nvSpPr>
          <p:cNvPr id="4" name="Slide Number Placeholder 3">
            <a:extLst>
              <a:ext uri="{FF2B5EF4-FFF2-40B4-BE49-F238E27FC236}">
                <a16:creationId xmlns:a16="http://schemas.microsoft.com/office/drawing/2014/main" id="{89A9C969-B5BF-17AE-A4DF-D996005FFBC5}"/>
              </a:ext>
            </a:extLst>
          </p:cNvPr>
          <p:cNvSpPr>
            <a:spLocks noGrp="1"/>
          </p:cNvSpPr>
          <p:nvPr>
            <p:ph type="sldNum" sz="quarter" idx="5"/>
          </p:nvPr>
        </p:nvSpPr>
        <p:spPr/>
        <p:txBody>
          <a:bodyPr/>
          <a:lstStyle/>
          <a:p>
            <a:fld id="{F7C19E1B-9841-4947-956E-4E7489943B16}" type="slidenum">
              <a:rPr lang="en-US" smtClean="0"/>
              <a:t>31</a:t>
            </a:fld>
            <a:endParaRPr lang="en-US"/>
          </a:p>
        </p:txBody>
      </p:sp>
    </p:spTree>
    <p:extLst>
      <p:ext uri="{BB962C8B-B14F-4D97-AF65-F5344CB8AC3E}">
        <p14:creationId xmlns:p14="http://schemas.microsoft.com/office/powerpoint/2010/main" val="100173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F7093-4B0E-2C5B-BBFE-242F38DE7E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21D000-D7F5-1314-AB47-00C5690E7F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07227D-82E1-AEBD-F00F-006286ABC966}"/>
              </a:ext>
            </a:extLst>
          </p:cNvPr>
          <p:cNvSpPr>
            <a:spLocks noGrp="1"/>
          </p:cNvSpPr>
          <p:nvPr>
            <p:ph type="body" idx="1"/>
          </p:nvPr>
        </p:nvSpPr>
        <p:spPr/>
        <p:txBody>
          <a:bodyPr/>
          <a:lstStyle/>
          <a:p>
            <a:r>
              <a:rPr lang="en-US" i="0"/>
              <a:t>Have the first student volunteer stand in the hula hoop to become a new oak tree. Call students up one by one to be a new oak tree until there is no room in the circled area. Encourage students to try and fit in the space near the original oak tree, even if there is no room.</a:t>
            </a:r>
          </a:p>
          <a:p>
            <a:endParaRPr lang="en-US" i="0"/>
          </a:p>
          <a:p>
            <a:r>
              <a:rPr lang="en-US" i="0"/>
              <a:t>By this time the students will most likely be squishing together and falling out of the marked space. </a:t>
            </a:r>
          </a:p>
        </p:txBody>
      </p:sp>
      <p:sp>
        <p:nvSpPr>
          <p:cNvPr id="4" name="Slide Number Placeholder 3">
            <a:extLst>
              <a:ext uri="{FF2B5EF4-FFF2-40B4-BE49-F238E27FC236}">
                <a16:creationId xmlns:a16="http://schemas.microsoft.com/office/drawing/2014/main" id="{F3420401-2B66-00A8-FF0B-CEE80A3DC84E}"/>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3872404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10524-BBD5-1572-5BC0-0B725621BD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CD8A56-C8D9-50BD-F41C-D4485D5A3C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8A9B10-5ED9-66FE-6847-264775285E45}"/>
              </a:ext>
            </a:extLst>
          </p:cNvPr>
          <p:cNvSpPr>
            <a:spLocks noGrp="1"/>
          </p:cNvSpPr>
          <p:nvPr>
            <p:ph type="body" idx="1"/>
          </p:nvPr>
        </p:nvSpPr>
        <p:spPr/>
        <p:txBody>
          <a:bodyPr/>
          <a:lstStyle/>
          <a:p>
            <a:r>
              <a:rPr lang="en-US" i="0"/>
              <a:t>(They have run out of space.)</a:t>
            </a:r>
          </a:p>
          <a:p>
            <a:endParaRPr lang="en-US" i="0"/>
          </a:p>
          <a:p>
            <a:r>
              <a:rPr lang="en-US" i="0"/>
              <a:t>Explain to students that they were acorns and now small oak trees and that they need to move away from the big oak tree and spread out.</a:t>
            </a:r>
          </a:p>
        </p:txBody>
      </p:sp>
      <p:sp>
        <p:nvSpPr>
          <p:cNvPr id="4" name="Slide Number Placeholder 3">
            <a:extLst>
              <a:ext uri="{FF2B5EF4-FFF2-40B4-BE49-F238E27FC236}">
                <a16:creationId xmlns:a16="http://schemas.microsoft.com/office/drawing/2014/main" id="{4977C290-F7FE-AF81-B660-813607F46BFC}"/>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1511442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F2BA8-56FF-BAFE-8193-06B9F98D59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FFF54C-124D-BD08-56EB-5D16EE2C77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C09A5E-8D0B-275D-626B-CE14DF1B20B7}"/>
              </a:ext>
            </a:extLst>
          </p:cNvPr>
          <p:cNvSpPr>
            <a:spLocks noGrp="1"/>
          </p:cNvSpPr>
          <p:nvPr>
            <p:ph type="body" idx="1"/>
          </p:nvPr>
        </p:nvSpPr>
        <p:spPr/>
        <p:txBody>
          <a:bodyPr/>
          <a:lstStyle/>
          <a:p>
            <a:r>
              <a:rPr lang="en-US" i="0"/>
              <a:t>(Space.)</a:t>
            </a:r>
          </a:p>
        </p:txBody>
      </p:sp>
      <p:sp>
        <p:nvSpPr>
          <p:cNvPr id="4" name="Slide Number Placeholder 3">
            <a:extLst>
              <a:ext uri="{FF2B5EF4-FFF2-40B4-BE49-F238E27FC236}">
                <a16:creationId xmlns:a16="http://schemas.microsoft.com/office/drawing/2014/main" id="{E5CE7D21-09A6-1ACD-D731-164AEF43B59F}"/>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825743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F529B-C0B2-1264-05DB-2C16E7F94A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14118E-6D2E-0C5F-B048-9DF23995AE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82FFA6-3081-65C6-3EEB-41FA2E840588}"/>
              </a:ext>
            </a:extLst>
          </p:cNvPr>
          <p:cNvSpPr>
            <a:spLocks noGrp="1"/>
          </p:cNvSpPr>
          <p:nvPr>
            <p:ph type="body" idx="1"/>
          </p:nvPr>
        </p:nvSpPr>
        <p:spPr/>
        <p:txBody>
          <a:bodyPr/>
          <a:lstStyle/>
          <a:p>
            <a:r>
              <a:rPr lang="en-US" i="0"/>
              <a:t>(Air, water, soil, sunlight, and space.)</a:t>
            </a:r>
          </a:p>
        </p:txBody>
      </p:sp>
      <p:sp>
        <p:nvSpPr>
          <p:cNvPr id="4" name="Slide Number Placeholder 3">
            <a:extLst>
              <a:ext uri="{FF2B5EF4-FFF2-40B4-BE49-F238E27FC236}">
                <a16:creationId xmlns:a16="http://schemas.microsoft.com/office/drawing/2014/main" id="{556C09EF-808A-ED88-8DA8-227265E5D0CC}"/>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1419898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0F2F6-303F-28A4-E00D-1B9F67392B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2BB083-8DF2-73C7-FD7A-4673D338CE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95FFD7-5BF7-D175-F9EB-5ED3E71BF0E8}"/>
              </a:ext>
            </a:extLst>
          </p:cNvPr>
          <p:cNvSpPr>
            <a:spLocks noGrp="1"/>
          </p:cNvSpPr>
          <p:nvPr>
            <p:ph type="body" idx="1"/>
          </p:nvPr>
        </p:nvSpPr>
        <p:spPr/>
        <p:txBody>
          <a:bodyPr/>
          <a:lstStyle/>
          <a:p>
            <a:r>
              <a:rPr lang="en-US" i="0"/>
              <a:t>From the </a:t>
            </a:r>
            <a:r>
              <a:rPr lang="en-US" i="1"/>
              <a:t>MDC Teacher Portal</a:t>
            </a:r>
            <a:r>
              <a:rPr lang="en-US" i="0"/>
              <a:t>, display or distribute copies of </a:t>
            </a:r>
            <a:r>
              <a:rPr lang="en-US" i="1"/>
              <a:t>Nature Goes Nuts </a:t>
            </a:r>
            <a:r>
              <a:rPr lang="en-US" i="0"/>
              <a:t>by Bonnie Chasteen from the September/October 2019 issue of </a:t>
            </a:r>
            <a:r>
              <a:rPr lang="en-US" i="1" err="1"/>
              <a:t>Xplor</a:t>
            </a:r>
            <a:r>
              <a:rPr lang="en-US" i="0"/>
              <a:t>. Look at the different types of acorns that oaks produce.</a:t>
            </a:r>
          </a:p>
        </p:txBody>
      </p:sp>
      <p:sp>
        <p:nvSpPr>
          <p:cNvPr id="4" name="Slide Number Placeholder 3">
            <a:extLst>
              <a:ext uri="{FF2B5EF4-FFF2-40B4-BE49-F238E27FC236}">
                <a16:creationId xmlns:a16="http://schemas.microsoft.com/office/drawing/2014/main" id="{128D46D9-A608-A272-185B-E716CC5553D0}"/>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1081125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783A0-65C5-1077-C72D-E6C46A5C87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C8C084-F1D9-ABCF-89E1-2AA1204B96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9A44D1-2FA9-E140-BD02-7C67372ED833}"/>
              </a:ext>
            </a:extLst>
          </p:cNvPr>
          <p:cNvSpPr>
            <a:spLocks noGrp="1"/>
          </p:cNvSpPr>
          <p:nvPr>
            <p:ph type="body" idx="1"/>
          </p:nvPr>
        </p:nvSpPr>
        <p:spPr/>
        <p:txBody>
          <a:bodyPr/>
          <a:lstStyle/>
          <a:p>
            <a:endParaRPr lang="en-US" i="0"/>
          </a:p>
        </p:txBody>
      </p:sp>
      <p:sp>
        <p:nvSpPr>
          <p:cNvPr id="4" name="Slide Number Placeholder 3">
            <a:extLst>
              <a:ext uri="{FF2B5EF4-FFF2-40B4-BE49-F238E27FC236}">
                <a16:creationId xmlns:a16="http://schemas.microsoft.com/office/drawing/2014/main" id="{39605E0C-2E2A-F693-9937-CDDC11B06097}"/>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4111327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1E588-0959-8C28-020A-6C55207957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2BC2B3-9FC6-B420-5158-863D65F95A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45E2BD-E748-1166-0848-30EAA8E31FD6}"/>
              </a:ext>
            </a:extLst>
          </p:cNvPr>
          <p:cNvSpPr>
            <a:spLocks noGrp="1"/>
          </p:cNvSpPr>
          <p:nvPr>
            <p:ph type="dt" sz="half" idx="10"/>
          </p:nvPr>
        </p:nvSpPr>
        <p:spPr/>
        <p:txBody>
          <a:bodyPr/>
          <a:lstStyle/>
          <a:p>
            <a:fld id="{293F426D-1773-45FA-96EA-DCEC2AD65E2F}" type="datetimeFigureOut">
              <a:rPr lang="en-US" smtClean="0"/>
              <a:t>8/29/2025</a:t>
            </a:fld>
            <a:endParaRPr lang="en-US"/>
          </a:p>
        </p:txBody>
      </p:sp>
      <p:sp>
        <p:nvSpPr>
          <p:cNvPr id="5" name="Footer Placeholder 4">
            <a:extLst>
              <a:ext uri="{FF2B5EF4-FFF2-40B4-BE49-F238E27FC236}">
                <a16:creationId xmlns:a16="http://schemas.microsoft.com/office/drawing/2014/main" id="{D8216B94-27A0-3DF5-C9A9-3829302CF5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ABCCAB-6672-3CE8-71CD-9DAB109DDBE8}"/>
              </a:ext>
            </a:extLst>
          </p:cNvPr>
          <p:cNvSpPr>
            <a:spLocks noGrp="1"/>
          </p:cNvSpPr>
          <p:nvPr>
            <p:ph type="sldNum" sz="quarter" idx="12"/>
          </p:nvPr>
        </p:nvSpPr>
        <p:spPr/>
        <p:txBody>
          <a:bodyPr/>
          <a:lstStyle/>
          <a:p>
            <a:fld id="{51084698-8E2E-4EC5-A0DB-98CB5FA91771}" type="slidenum">
              <a:rPr lang="en-US" smtClean="0"/>
              <a:t>‹#›</a:t>
            </a:fld>
            <a:endParaRPr lang="en-US"/>
          </a:p>
        </p:txBody>
      </p:sp>
    </p:spTree>
    <p:extLst>
      <p:ext uri="{BB962C8B-B14F-4D97-AF65-F5344CB8AC3E}">
        <p14:creationId xmlns:p14="http://schemas.microsoft.com/office/powerpoint/2010/main" val="4275957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0DE3E-C610-A552-CE4E-C74CA57AF7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CEF1FB-0126-3DE2-6510-E22F673001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AA3259-9819-86E3-FC62-E1792C59CAC3}"/>
              </a:ext>
            </a:extLst>
          </p:cNvPr>
          <p:cNvSpPr>
            <a:spLocks noGrp="1"/>
          </p:cNvSpPr>
          <p:nvPr>
            <p:ph type="dt" sz="half" idx="10"/>
          </p:nvPr>
        </p:nvSpPr>
        <p:spPr/>
        <p:txBody>
          <a:bodyPr/>
          <a:lstStyle/>
          <a:p>
            <a:fld id="{293F426D-1773-45FA-96EA-DCEC2AD65E2F}" type="datetimeFigureOut">
              <a:rPr lang="en-US" smtClean="0"/>
              <a:t>8/29/2025</a:t>
            </a:fld>
            <a:endParaRPr lang="en-US"/>
          </a:p>
        </p:txBody>
      </p:sp>
      <p:sp>
        <p:nvSpPr>
          <p:cNvPr id="5" name="Footer Placeholder 4">
            <a:extLst>
              <a:ext uri="{FF2B5EF4-FFF2-40B4-BE49-F238E27FC236}">
                <a16:creationId xmlns:a16="http://schemas.microsoft.com/office/drawing/2014/main" id="{457EBAD4-0606-7E6D-B8E9-5786BCDCFD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FD8185-383D-6793-F834-B82F3FFE7F85}"/>
              </a:ext>
            </a:extLst>
          </p:cNvPr>
          <p:cNvSpPr>
            <a:spLocks noGrp="1"/>
          </p:cNvSpPr>
          <p:nvPr>
            <p:ph type="sldNum" sz="quarter" idx="12"/>
          </p:nvPr>
        </p:nvSpPr>
        <p:spPr/>
        <p:txBody>
          <a:bodyPr/>
          <a:lstStyle/>
          <a:p>
            <a:fld id="{51084698-8E2E-4EC5-A0DB-98CB5FA91771}" type="slidenum">
              <a:rPr lang="en-US" smtClean="0"/>
              <a:t>‹#›</a:t>
            </a:fld>
            <a:endParaRPr lang="en-US"/>
          </a:p>
        </p:txBody>
      </p:sp>
    </p:spTree>
    <p:extLst>
      <p:ext uri="{BB962C8B-B14F-4D97-AF65-F5344CB8AC3E}">
        <p14:creationId xmlns:p14="http://schemas.microsoft.com/office/powerpoint/2010/main" val="2465619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9F0BD0-174E-6F4F-137E-88E5FC3209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A5C99F-EFC5-D894-90A4-C46374C45B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0D97B3-9C3D-603A-8A81-C813D37EC281}"/>
              </a:ext>
            </a:extLst>
          </p:cNvPr>
          <p:cNvSpPr>
            <a:spLocks noGrp="1"/>
          </p:cNvSpPr>
          <p:nvPr>
            <p:ph type="dt" sz="half" idx="10"/>
          </p:nvPr>
        </p:nvSpPr>
        <p:spPr/>
        <p:txBody>
          <a:bodyPr/>
          <a:lstStyle/>
          <a:p>
            <a:fld id="{293F426D-1773-45FA-96EA-DCEC2AD65E2F}" type="datetimeFigureOut">
              <a:rPr lang="en-US" smtClean="0"/>
              <a:t>8/29/2025</a:t>
            </a:fld>
            <a:endParaRPr lang="en-US"/>
          </a:p>
        </p:txBody>
      </p:sp>
      <p:sp>
        <p:nvSpPr>
          <p:cNvPr id="5" name="Footer Placeholder 4">
            <a:extLst>
              <a:ext uri="{FF2B5EF4-FFF2-40B4-BE49-F238E27FC236}">
                <a16:creationId xmlns:a16="http://schemas.microsoft.com/office/drawing/2014/main" id="{401E2940-7798-9117-3EB0-7E01622B6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B6733F-2F44-F6D9-50D8-5ACB72975F4C}"/>
              </a:ext>
            </a:extLst>
          </p:cNvPr>
          <p:cNvSpPr>
            <a:spLocks noGrp="1"/>
          </p:cNvSpPr>
          <p:nvPr>
            <p:ph type="sldNum" sz="quarter" idx="12"/>
          </p:nvPr>
        </p:nvSpPr>
        <p:spPr/>
        <p:txBody>
          <a:bodyPr/>
          <a:lstStyle/>
          <a:p>
            <a:fld id="{51084698-8E2E-4EC5-A0DB-98CB5FA91771}" type="slidenum">
              <a:rPr lang="en-US" smtClean="0"/>
              <a:t>‹#›</a:t>
            </a:fld>
            <a:endParaRPr lang="en-US"/>
          </a:p>
        </p:txBody>
      </p:sp>
    </p:spTree>
    <p:extLst>
      <p:ext uri="{BB962C8B-B14F-4D97-AF65-F5344CB8AC3E}">
        <p14:creationId xmlns:p14="http://schemas.microsoft.com/office/powerpoint/2010/main" val="2214449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EAC46-EF3A-CEDD-6CBF-BF781AD64B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846033-1353-B1F4-D1C4-04ABD04CCC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95AD80-7B25-E671-791C-F41A8BCFF4A0}"/>
              </a:ext>
            </a:extLst>
          </p:cNvPr>
          <p:cNvSpPr>
            <a:spLocks noGrp="1"/>
          </p:cNvSpPr>
          <p:nvPr>
            <p:ph type="dt" sz="half" idx="10"/>
          </p:nvPr>
        </p:nvSpPr>
        <p:spPr/>
        <p:txBody>
          <a:bodyPr/>
          <a:lstStyle/>
          <a:p>
            <a:fld id="{293F426D-1773-45FA-96EA-DCEC2AD65E2F}" type="datetimeFigureOut">
              <a:rPr lang="en-US" smtClean="0"/>
              <a:t>8/29/2025</a:t>
            </a:fld>
            <a:endParaRPr lang="en-US"/>
          </a:p>
        </p:txBody>
      </p:sp>
      <p:sp>
        <p:nvSpPr>
          <p:cNvPr id="5" name="Footer Placeholder 4">
            <a:extLst>
              <a:ext uri="{FF2B5EF4-FFF2-40B4-BE49-F238E27FC236}">
                <a16:creationId xmlns:a16="http://schemas.microsoft.com/office/drawing/2014/main" id="{0E723A91-3C58-6F11-2D0E-DBEAE2C77E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2BC34-664C-806E-38CC-13D187C65173}"/>
              </a:ext>
            </a:extLst>
          </p:cNvPr>
          <p:cNvSpPr>
            <a:spLocks noGrp="1"/>
          </p:cNvSpPr>
          <p:nvPr>
            <p:ph type="sldNum" sz="quarter" idx="12"/>
          </p:nvPr>
        </p:nvSpPr>
        <p:spPr/>
        <p:txBody>
          <a:bodyPr/>
          <a:lstStyle/>
          <a:p>
            <a:fld id="{51084698-8E2E-4EC5-A0DB-98CB5FA91771}" type="slidenum">
              <a:rPr lang="en-US" smtClean="0"/>
              <a:t>‹#›</a:t>
            </a:fld>
            <a:endParaRPr lang="en-US"/>
          </a:p>
        </p:txBody>
      </p:sp>
    </p:spTree>
    <p:extLst>
      <p:ext uri="{BB962C8B-B14F-4D97-AF65-F5344CB8AC3E}">
        <p14:creationId xmlns:p14="http://schemas.microsoft.com/office/powerpoint/2010/main" val="241584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70B5B-FC4A-7082-69DB-015F1AF60F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8FAE3B-6FCD-787F-6133-E770DE4C930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E33E04-C7E2-12B6-BF97-60CBE1E29F4C}"/>
              </a:ext>
            </a:extLst>
          </p:cNvPr>
          <p:cNvSpPr>
            <a:spLocks noGrp="1"/>
          </p:cNvSpPr>
          <p:nvPr>
            <p:ph type="dt" sz="half" idx="10"/>
          </p:nvPr>
        </p:nvSpPr>
        <p:spPr/>
        <p:txBody>
          <a:bodyPr/>
          <a:lstStyle/>
          <a:p>
            <a:fld id="{293F426D-1773-45FA-96EA-DCEC2AD65E2F}" type="datetimeFigureOut">
              <a:rPr lang="en-US" smtClean="0"/>
              <a:t>8/29/2025</a:t>
            </a:fld>
            <a:endParaRPr lang="en-US"/>
          </a:p>
        </p:txBody>
      </p:sp>
      <p:sp>
        <p:nvSpPr>
          <p:cNvPr id="5" name="Footer Placeholder 4">
            <a:extLst>
              <a:ext uri="{FF2B5EF4-FFF2-40B4-BE49-F238E27FC236}">
                <a16:creationId xmlns:a16="http://schemas.microsoft.com/office/drawing/2014/main" id="{9F54D780-8D6B-2418-C5DC-099D1BF666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EB6E5D-8FE9-108A-AE5B-EE13B630A46C}"/>
              </a:ext>
            </a:extLst>
          </p:cNvPr>
          <p:cNvSpPr>
            <a:spLocks noGrp="1"/>
          </p:cNvSpPr>
          <p:nvPr>
            <p:ph type="sldNum" sz="quarter" idx="12"/>
          </p:nvPr>
        </p:nvSpPr>
        <p:spPr/>
        <p:txBody>
          <a:bodyPr/>
          <a:lstStyle/>
          <a:p>
            <a:fld id="{51084698-8E2E-4EC5-A0DB-98CB5FA91771}" type="slidenum">
              <a:rPr lang="en-US" smtClean="0"/>
              <a:t>‹#›</a:t>
            </a:fld>
            <a:endParaRPr lang="en-US"/>
          </a:p>
        </p:txBody>
      </p:sp>
    </p:spTree>
    <p:extLst>
      <p:ext uri="{BB962C8B-B14F-4D97-AF65-F5344CB8AC3E}">
        <p14:creationId xmlns:p14="http://schemas.microsoft.com/office/powerpoint/2010/main" val="2296326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7AA10-E73C-5660-2088-13E49EFCF1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370DF0-8C53-1E0C-37DD-97D5F84359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F2C23A-CE29-DDB5-2533-47128E45F6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CBE7CD-567A-0681-AB72-9F08B8A91C9B}"/>
              </a:ext>
            </a:extLst>
          </p:cNvPr>
          <p:cNvSpPr>
            <a:spLocks noGrp="1"/>
          </p:cNvSpPr>
          <p:nvPr>
            <p:ph type="dt" sz="half" idx="10"/>
          </p:nvPr>
        </p:nvSpPr>
        <p:spPr/>
        <p:txBody>
          <a:bodyPr/>
          <a:lstStyle/>
          <a:p>
            <a:fld id="{293F426D-1773-45FA-96EA-DCEC2AD65E2F}" type="datetimeFigureOut">
              <a:rPr lang="en-US" smtClean="0"/>
              <a:t>8/29/2025</a:t>
            </a:fld>
            <a:endParaRPr lang="en-US"/>
          </a:p>
        </p:txBody>
      </p:sp>
      <p:sp>
        <p:nvSpPr>
          <p:cNvPr id="6" name="Footer Placeholder 5">
            <a:extLst>
              <a:ext uri="{FF2B5EF4-FFF2-40B4-BE49-F238E27FC236}">
                <a16:creationId xmlns:a16="http://schemas.microsoft.com/office/drawing/2014/main" id="{773C738B-0539-FC8C-A9D2-31D4BA4AC8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C21EAD-6A60-8065-3C33-8587929C5513}"/>
              </a:ext>
            </a:extLst>
          </p:cNvPr>
          <p:cNvSpPr>
            <a:spLocks noGrp="1"/>
          </p:cNvSpPr>
          <p:nvPr>
            <p:ph type="sldNum" sz="quarter" idx="12"/>
          </p:nvPr>
        </p:nvSpPr>
        <p:spPr/>
        <p:txBody>
          <a:bodyPr/>
          <a:lstStyle/>
          <a:p>
            <a:fld id="{51084698-8E2E-4EC5-A0DB-98CB5FA91771}" type="slidenum">
              <a:rPr lang="en-US" smtClean="0"/>
              <a:t>‹#›</a:t>
            </a:fld>
            <a:endParaRPr lang="en-US"/>
          </a:p>
        </p:txBody>
      </p:sp>
    </p:spTree>
    <p:extLst>
      <p:ext uri="{BB962C8B-B14F-4D97-AF65-F5344CB8AC3E}">
        <p14:creationId xmlns:p14="http://schemas.microsoft.com/office/powerpoint/2010/main" val="18566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F55A9-9C00-3D15-B1D0-CF57A2BC97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2CC00C-7C30-525E-51F5-196E4E8892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80870-B69D-3FCF-6F75-29B5DE041C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6823F1-E7B1-6AED-8424-11151C78C6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397A1F-FE06-D6E3-5E5E-07E4DA8514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937135-7C56-B26D-F0FC-58F9DD2E5B8B}"/>
              </a:ext>
            </a:extLst>
          </p:cNvPr>
          <p:cNvSpPr>
            <a:spLocks noGrp="1"/>
          </p:cNvSpPr>
          <p:nvPr>
            <p:ph type="dt" sz="half" idx="10"/>
          </p:nvPr>
        </p:nvSpPr>
        <p:spPr/>
        <p:txBody>
          <a:bodyPr/>
          <a:lstStyle/>
          <a:p>
            <a:fld id="{293F426D-1773-45FA-96EA-DCEC2AD65E2F}" type="datetimeFigureOut">
              <a:rPr lang="en-US" smtClean="0"/>
              <a:t>8/29/2025</a:t>
            </a:fld>
            <a:endParaRPr lang="en-US"/>
          </a:p>
        </p:txBody>
      </p:sp>
      <p:sp>
        <p:nvSpPr>
          <p:cNvPr id="8" name="Footer Placeholder 7">
            <a:extLst>
              <a:ext uri="{FF2B5EF4-FFF2-40B4-BE49-F238E27FC236}">
                <a16:creationId xmlns:a16="http://schemas.microsoft.com/office/drawing/2014/main" id="{B6C0303C-4BE7-F953-EEE2-338C65618F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1EDE9B-B879-2F89-E88F-C2224792CD35}"/>
              </a:ext>
            </a:extLst>
          </p:cNvPr>
          <p:cNvSpPr>
            <a:spLocks noGrp="1"/>
          </p:cNvSpPr>
          <p:nvPr>
            <p:ph type="sldNum" sz="quarter" idx="12"/>
          </p:nvPr>
        </p:nvSpPr>
        <p:spPr/>
        <p:txBody>
          <a:bodyPr/>
          <a:lstStyle/>
          <a:p>
            <a:fld id="{51084698-8E2E-4EC5-A0DB-98CB5FA91771}" type="slidenum">
              <a:rPr lang="en-US" smtClean="0"/>
              <a:t>‹#›</a:t>
            </a:fld>
            <a:endParaRPr lang="en-US"/>
          </a:p>
        </p:txBody>
      </p:sp>
    </p:spTree>
    <p:extLst>
      <p:ext uri="{BB962C8B-B14F-4D97-AF65-F5344CB8AC3E}">
        <p14:creationId xmlns:p14="http://schemas.microsoft.com/office/powerpoint/2010/main" val="2728430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6A0CE-BBA7-4EFD-B779-713CC8B5DA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2FD46B-D767-4791-36C3-894DF10C53E1}"/>
              </a:ext>
            </a:extLst>
          </p:cNvPr>
          <p:cNvSpPr>
            <a:spLocks noGrp="1"/>
          </p:cNvSpPr>
          <p:nvPr>
            <p:ph type="dt" sz="half" idx="10"/>
          </p:nvPr>
        </p:nvSpPr>
        <p:spPr/>
        <p:txBody>
          <a:bodyPr/>
          <a:lstStyle/>
          <a:p>
            <a:fld id="{293F426D-1773-45FA-96EA-DCEC2AD65E2F}" type="datetimeFigureOut">
              <a:rPr lang="en-US" smtClean="0"/>
              <a:t>8/29/2025</a:t>
            </a:fld>
            <a:endParaRPr lang="en-US"/>
          </a:p>
        </p:txBody>
      </p:sp>
      <p:sp>
        <p:nvSpPr>
          <p:cNvPr id="4" name="Footer Placeholder 3">
            <a:extLst>
              <a:ext uri="{FF2B5EF4-FFF2-40B4-BE49-F238E27FC236}">
                <a16:creationId xmlns:a16="http://schemas.microsoft.com/office/drawing/2014/main" id="{EE07AEAF-559C-F9F2-B4AD-98F67AC8B3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7DB234-7271-2230-B2A8-E8A3CA80188B}"/>
              </a:ext>
            </a:extLst>
          </p:cNvPr>
          <p:cNvSpPr>
            <a:spLocks noGrp="1"/>
          </p:cNvSpPr>
          <p:nvPr>
            <p:ph type="sldNum" sz="quarter" idx="12"/>
          </p:nvPr>
        </p:nvSpPr>
        <p:spPr/>
        <p:txBody>
          <a:bodyPr/>
          <a:lstStyle/>
          <a:p>
            <a:fld id="{51084698-8E2E-4EC5-A0DB-98CB5FA91771}" type="slidenum">
              <a:rPr lang="en-US" smtClean="0"/>
              <a:t>‹#›</a:t>
            </a:fld>
            <a:endParaRPr lang="en-US"/>
          </a:p>
        </p:txBody>
      </p:sp>
    </p:spTree>
    <p:extLst>
      <p:ext uri="{BB962C8B-B14F-4D97-AF65-F5344CB8AC3E}">
        <p14:creationId xmlns:p14="http://schemas.microsoft.com/office/powerpoint/2010/main" val="2166552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6BD5F4-6061-41A9-9AA0-56893CAFD17D}"/>
              </a:ext>
            </a:extLst>
          </p:cNvPr>
          <p:cNvSpPr>
            <a:spLocks noGrp="1"/>
          </p:cNvSpPr>
          <p:nvPr>
            <p:ph type="dt" sz="half" idx="10"/>
          </p:nvPr>
        </p:nvSpPr>
        <p:spPr/>
        <p:txBody>
          <a:bodyPr/>
          <a:lstStyle/>
          <a:p>
            <a:fld id="{293F426D-1773-45FA-96EA-DCEC2AD65E2F}" type="datetimeFigureOut">
              <a:rPr lang="en-US" smtClean="0"/>
              <a:t>8/29/2025</a:t>
            </a:fld>
            <a:endParaRPr lang="en-US"/>
          </a:p>
        </p:txBody>
      </p:sp>
      <p:sp>
        <p:nvSpPr>
          <p:cNvPr id="3" name="Footer Placeholder 2">
            <a:extLst>
              <a:ext uri="{FF2B5EF4-FFF2-40B4-BE49-F238E27FC236}">
                <a16:creationId xmlns:a16="http://schemas.microsoft.com/office/drawing/2014/main" id="{77C82F22-D6D2-20E3-D72E-4F4A3CE4A2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1C70F3-80DC-6EDC-4F38-4814393383C4}"/>
              </a:ext>
            </a:extLst>
          </p:cNvPr>
          <p:cNvSpPr>
            <a:spLocks noGrp="1"/>
          </p:cNvSpPr>
          <p:nvPr>
            <p:ph type="sldNum" sz="quarter" idx="12"/>
          </p:nvPr>
        </p:nvSpPr>
        <p:spPr/>
        <p:txBody>
          <a:bodyPr/>
          <a:lstStyle/>
          <a:p>
            <a:fld id="{51084698-8E2E-4EC5-A0DB-98CB5FA91771}" type="slidenum">
              <a:rPr lang="en-US" smtClean="0"/>
              <a:t>‹#›</a:t>
            </a:fld>
            <a:endParaRPr lang="en-US"/>
          </a:p>
        </p:txBody>
      </p:sp>
    </p:spTree>
    <p:extLst>
      <p:ext uri="{BB962C8B-B14F-4D97-AF65-F5344CB8AC3E}">
        <p14:creationId xmlns:p14="http://schemas.microsoft.com/office/powerpoint/2010/main" val="3775704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7A7E4-70D6-F776-EF67-55034DFECF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93F7E6-63E5-7465-2F07-349C9FA205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4A9302-4550-2956-3649-5E51C7139C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C20476-2A51-CE4C-E684-4F7A6E9EB39A}"/>
              </a:ext>
            </a:extLst>
          </p:cNvPr>
          <p:cNvSpPr>
            <a:spLocks noGrp="1"/>
          </p:cNvSpPr>
          <p:nvPr>
            <p:ph type="dt" sz="half" idx="10"/>
          </p:nvPr>
        </p:nvSpPr>
        <p:spPr/>
        <p:txBody>
          <a:bodyPr/>
          <a:lstStyle/>
          <a:p>
            <a:fld id="{293F426D-1773-45FA-96EA-DCEC2AD65E2F}" type="datetimeFigureOut">
              <a:rPr lang="en-US" smtClean="0"/>
              <a:t>8/29/2025</a:t>
            </a:fld>
            <a:endParaRPr lang="en-US"/>
          </a:p>
        </p:txBody>
      </p:sp>
      <p:sp>
        <p:nvSpPr>
          <p:cNvPr id="6" name="Footer Placeholder 5">
            <a:extLst>
              <a:ext uri="{FF2B5EF4-FFF2-40B4-BE49-F238E27FC236}">
                <a16:creationId xmlns:a16="http://schemas.microsoft.com/office/drawing/2014/main" id="{22E3E037-E132-A41A-893B-BC97A28903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68F178-2188-EE15-A8E0-33FAC71B36CE}"/>
              </a:ext>
            </a:extLst>
          </p:cNvPr>
          <p:cNvSpPr>
            <a:spLocks noGrp="1"/>
          </p:cNvSpPr>
          <p:nvPr>
            <p:ph type="sldNum" sz="quarter" idx="12"/>
          </p:nvPr>
        </p:nvSpPr>
        <p:spPr/>
        <p:txBody>
          <a:bodyPr/>
          <a:lstStyle/>
          <a:p>
            <a:fld id="{51084698-8E2E-4EC5-A0DB-98CB5FA91771}" type="slidenum">
              <a:rPr lang="en-US" smtClean="0"/>
              <a:t>‹#›</a:t>
            </a:fld>
            <a:endParaRPr lang="en-US"/>
          </a:p>
        </p:txBody>
      </p:sp>
    </p:spTree>
    <p:extLst>
      <p:ext uri="{BB962C8B-B14F-4D97-AF65-F5344CB8AC3E}">
        <p14:creationId xmlns:p14="http://schemas.microsoft.com/office/powerpoint/2010/main" val="426428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4B955-C8FE-882D-53C2-3153A22F60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D82A9D-DC71-93FC-1244-F281114411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2F3BD6-860E-B8CA-FAF0-E4AC5227FA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22760B-A134-2FD8-C414-1C08B08545B7}"/>
              </a:ext>
            </a:extLst>
          </p:cNvPr>
          <p:cNvSpPr>
            <a:spLocks noGrp="1"/>
          </p:cNvSpPr>
          <p:nvPr>
            <p:ph type="dt" sz="half" idx="10"/>
          </p:nvPr>
        </p:nvSpPr>
        <p:spPr/>
        <p:txBody>
          <a:bodyPr/>
          <a:lstStyle/>
          <a:p>
            <a:fld id="{293F426D-1773-45FA-96EA-DCEC2AD65E2F}" type="datetimeFigureOut">
              <a:rPr lang="en-US" smtClean="0"/>
              <a:t>8/29/2025</a:t>
            </a:fld>
            <a:endParaRPr lang="en-US"/>
          </a:p>
        </p:txBody>
      </p:sp>
      <p:sp>
        <p:nvSpPr>
          <p:cNvPr id="6" name="Footer Placeholder 5">
            <a:extLst>
              <a:ext uri="{FF2B5EF4-FFF2-40B4-BE49-F238E27FC236}">
                <a16:creationId xmlns:a16="http://schemas.microsoft.com/office/drawing/2014/main" id="{92F37EA1-612F-4BCA-3CED-41B8FA06F3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ED50D0-DD79-91CD-440D-3575630E79A8}"/>
              </a:ext>
            </a:extLst>
          </p:cNvPr>
          <p:cNvSpPr>
            <a:spLocks noGrp="1"/>
          </p:cNvSpPr>
          <p:nvPr>
            <p:ph type="sldNum" sz="quarter" idx="12"/>
          </p:nvPr>
        </p:nvSpPr>
        <p:spPr/>
        <p:txBody>
          <a:bodyPr/>
          <a:lstStyle/>
          <a:p>
            <a:fld id="{51084698-8E2E-4EC5-A0DB-98CB5FA91771}" type="slidenum">
              <a:rPr lang="en-US" smtClean="0"/>
              <a:t>‹#›</a:t>
            </a:fld>
            <a:endParaRPr lang="en-US"/>
          </a:p>
        </p:txBody>
      </p:sp>
    </p:spTree>
    <p:extLst>
      <p:ext uri="{BB962C8B-B14F-4D97-AF65-F5344CB8AC3E}">
        <p14:creationId xmlns:p14="http://schemas.microsoft.com/office/powerpoint/2010/main" val="827821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4758EE-E20D-1B96-69D1-92814CFDF3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3C721A-E54C-10B0-4F1E-E8F575D4B1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979D9-272E-FB18-A4C4-970FABE4AC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93F426D-1773-45FA-96EA-DCEC2AD65E2F}" type="datetimeFigureOut">
              <a:rPr lang="en-US" smtClean="0"/>
              <a:t>8/29/2025</a:t>
            </a:fld>
            <a:endParaRPr lang="en-US"/>
          </a:p>
        </p:txBody>
      </p:sp>
      <p:sp>
        <p:nvSpPr>
          <p:cNvPr id="5" name="Footer Placeholder 4">
            <a:extLst>
              <a:ext uri="{FF2B5EF4-FFF2-40B4-BE49-F238E27FC236}">
                <a16:creationId xmlns:a16="http://schemas.microsoft.com/office/drawing/2014/main" id="{0F9D1280-2D9B-CEBE-549B-74BEFC8090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2E9306A-9768-CE4D-677D-50B43B51D1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1084698-8E2E-4EC5-A0DB-98CB5FA91771}" type="slidenum">
              <a:rPr lang="en-US" smtClean="0"/>
              <a:t>‹#›</a:t>
            </a:fld>
            <a:endParaRPr lang="en-US"/>
          </a:p>
        </p:txBody>
      </p:sp>
    </p:spTree>
    <p:extLst>
      <p:ext uri="{BB962C8B-B14F-4D97-AF65-F5344CB8AC3E}">
        <p14:creationId xmlns:p14="http://schemas.microsoft.com/office/powerpoint/2010/main" val="3259704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youtu.be/qPnPGoxNG40?si=UB7g3-mhwDLfKin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hyperlink" Target="https://education.mdc.mo.gov/sites/default/files/2025-04/1D%20The%20Great%20Escape%20Xplor%20Article.pdf" TargetMode="Externa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s://education.mdc.mo.gov/sites/default/files/2025-04/1D%20Nature%20Goes%20Nuts%20%20Xplor%20Article.pdf"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91315&amp;#32;xplor&amp;#32;road&amp;#32;trip-5">
            <a:extLst>
              <a:ext uri="{FF2B5EF4-FFF2-40B4-BE49-F238E27FC236}">
                <a16:creationId xmlns:a16="http://schemas.microsoft.com/office/drawing/2014/main" id="{C3904CFF-DD5B-4CC5-E239-9AEC045B0267}"/>
              </a:ext>
            </a:extLst>
          </p:cNvPr>
          <p:cNvPicPr>
            <a:picLocks noGrp="1" noRot="1" noChangeAspect="1" noMove="1" noResize="1" noEditPoints="1" noAdjustHandles="1" noChangeArrowheads="1" noChangeShapeType="1" noCrop="1"/>
          </p:cNvPicPr>
          <p:nvPr/>
        </p:nvPicPr>
        <p:blipFill rotWithShape="1">
          <a:blip r:embed="rId2" cstate="screen">
            <a:extLst>
              <a:ext uri="{28A0092B-C50C-407E-A947-70E740481C1C}">
                <a14:useLocalDpi xmlns:a14="http://schemas.microsoft.com/office/drawing/2010/main" val="0"/>
              </a:ext>
            </a:extLst>
          </a:blip>
          <a:srcRect/>
          <a:stretch>
            <a:fillRect/>
          </a:stretch>
        </p:blipFill>
        <p:spPr bwMode="auto">
          <a:xfrm>
            <a:off x="-12375" y="0"/>
            <a:ext cx="12229129" cy="709135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8FD2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53A9A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10101734" y="3386612"/>
            <a:ext cx="739718" cy="3514722"/>
          </a:xfrm>
          <a:prstGeom prst="snip2Same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8" name="TextBox 17">
            <a:extLst>
              <a:ext uri="{FF2B5EF4-FFF2-40B4-BE49-F238E27FC236}">
                <a16:creationId xmlns:a16="http://schemas.microsoft.com/office/drawing/2014/main" id="{E0B5F4BA-32CC-A69E-DA12-17F1BD4F5991}"/>
              </a:ext>
            </a:extLst>
          </p:cNvPr>
          <p:cNvSpPr txBox="1"/>
          <p:nvPr/>
        </p:nvSpPr>
        <p:spPr>
          <a:xfrm>
            <a:off x="2039112" y="4889384"/>
            <a:ext cx="10189829" cy="523220"/>
          </a:xfrm>
          <a:prstGeom prst="rect">
            <a:avLst/>
          </a:prstGeom>
          <a:noFill/>
        </p:spPr>
        <p:txBody>
          <a:bodyPr wrap="square">
            <a:spAutoFit/>
          </a:bodyPr>
          <a:lstStyle/>
          <a:p>
            <a:pPr algn="r"/>
            <a:r>
              <a:rPr lang="en-US" sz="2800" b="1">
                <a:latin typeface="Bitter" pitchFamily="2" charset="0"/>
              </a:rPr>
              <a:t>1D: Seeds and Socks</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Life and Land in</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2ECE7-850B-4CE0-B2A9-EFEAE7C5DD3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DF2BD55-D7C4-31D5-57D9-623FC34CD55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3BA5DD3-02E5-519A-7874-6A7BBB206C7C}"/>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10</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96A47180-A54E-EA90-8E6E-53F370F17878}"/>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1D Seeds and Socks: Engage</a:t>
            </a:r>
          </a:p>
        </p:txBody>
      </p:sp>
      <p:sp>
        <p:nvSpPr>
          <p:cNvPr id="6" name="Rectangle: Rounded Corners 5">
            <a:extLst>
              <a:ext uri="{FF2B5EF4-FFF2-40B4-BE49-F238E27FC236}">
                <a16:creationId xmlns:a16="http://schemas.microsoft.com/office/drawing/2014/main" id="{2189A741-9668-D7D9-A7AC-276C95252D59}"/>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DC3D7E4-96BE-BA00-6724-4E425126659A}"/>
              </a:ext>
            </a:extLst>
          </p:cNvPr>
          <p:cNvSpPr txBox="1"/>
          <p:nvPr/>
        </p:nvSpPr>
        <p:spPr>
          <a:xfrm>
            <a:off x="100584" y="6351004"/>
            <a:ext cx="4231386" cy="400110"/>
          </a:xfrm>
          <a:prstGeom prst="rect">
            <a:avLst/>
          </a:prstGeom>
          <a:noFill/>
        </p:spPr>
        <p:txBody>
          <a:bodyPr wrap="square">
            <a:spAutoFit/>
          </a:bodyPr>
          <a:lstStyle/>
          <a:p>
            <a:r>
              <a:rPr lang="en-US" sz="2000">
                <a:latin typeface="Bitter SemiBold" pitchFamily="2" charset="0"/>
              </a:rPr>
              <a:t>1D</a:t>
            </a:r>
            <a:endParaRPr lang="en-US" sz="2000"/>
          </a:p>
        </p:txBody>
      </p:sp>
      <p:grpSp>
        <p:nvGrpSpPr>
          <p:cNvPr id="15" name="Group 14">
            <a:extLst>
              <a:ext uri="{FF2B5EF4-FFF2-40B4-BE49-F238E27FC236}">
                <a16:creationId xmlns:a16="http://schemas.microsoft.com/office/drawing/2014/main" id="{0D1EF07A-48F0-30A5-080C-F6B513881058}"/>
              </a:ext>
            </a:extLst>
          </p:cNvPr>
          <p:cNvGrpSpPr/>
          <p:nvPr/>
        </p:nvGrpSpPr>
        <p:grpSpPr>
          <a:xfrm>
            <a:off x="1699075" y="330620"/>
            <a:ext cx="8793850" cy="5581511"/>
            <a:chOff x="1666753" y="122275"/>
            <a:chExt cx="8793850" cy="5581511"/>
          </a:xfrm>
        </p:grpSpPr>
        <p:pic>
          <p:nvPicPr>
            <p:cNvPr id="8" name="Picture 7" descr="Diagram&#10;&#10;AI-generated content may be incorrect.">
              <a:extLst>
                <a:ext uri="{FF2B5EF4-FFF2-40B4-BE49-F238E27FC236}">
                  <a16:creationId xmlns:a16="http://schemas.microsoft.com/office/drawing/2014/main" id="{606FDAEB-8841-D6ED-F3D3-C2615A588D1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666753" y="122275"/>
              <a:ext cx="4338185" cy="5581511"/>
            </a:xfrm>
            <a:prstGeom prst="rect">
              <a:avLst/>
            </a:prstGeom>
            <a:ln>
              <a:solidFill>
                <a:schemeClr val="tx1"/>
              </a:solidFill>
            </a:ln>
          </p:spPr>
        </p:pic>
        <p:pic>
          <p:nvPicPr>
            <p:cNvPr id="13" name="Picture 12" descr="Diagram&#10;&#10;AI-generated content may be incorrect.">
              <a:extLst>
                <a:ext uri="{FF2B5EF4-FFF2-40B4-BE49-F238E27FC236}">
                  <a16:creationId xmlns:a16="http://schemas.microsoft.com/office/drawing/2014/main" id="{A8A739B6-DCD5-C537-DBA2-9843E3B86B0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23618" y="122275"/>
              <a:ext cx="4336985" cy="5581511"/>
            </a:xfrm>
            <a:prstGeom prst="rect">
              <a:avLst/>
            </a:prstGeom>
            <a:ln>
              <a:solidFill>
                <a:schemeClr val="tx1"/>
              </a:solidFill>
            </a:ln>
          </p:spPr>
        </p:pic>
      </p:grpSp>
    </p:spTree>
    <p:extLst>
      <p:ext uri="{BB962C8B-B14F-4D97-AF65-F5344CB8AC3E}">
        <p14:creationId xmlns:p14="http://schemas.microsoft.com/office/powerpoint/2010/main" val="2211071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55D56-6401-18CF-5967-1FFA584C4F3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E96E919-15B2-1006-4697-7007150D693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662D1B0-8961-9A31-1696-F43C1A1614DD}"/>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11</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FDCF0732-83B3-ED39-652D-201A6FAB2FF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1D Seeds and Socks: Engage</a:t>
            </a:r>
          </a:p>
        </p:txBody>
      </p:sp>
      <p:sp>
        <p:nvSpPr>
          <p:cNvPr id="6" name="Rectangle: Rounded Corners 5">
            <a:extLst>
              <a:ext uri="{FF2B5EF4-FFF2-40B4-BE49-F238E27FC236}">
                <a16:creationId xmlns:a16="http://schemas.microsoft.com/office/drawing/2014/main" id="{D746AACA-DF34-7504-2E43-3DC7AD9494A8}"/>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E4E5357-16D7-1EC5-1CFC-78924916AA6C}"/>
              </a:ext>
            </a:extLst>
          </p:cNvPr>
          <p:cNvSpPr txBox="1"/>
          <p:nvPr/>
        </p:nvSpPr>
        <p:spPr>
          <a:xfrm>
            <a:off x="100584" y="6351004"/>
            <a:ext cx="3511296" cy="400110"/>
          </a:xfrm>
          <a:prstGeom prst="rect">
            <a:avLst/>
          </a:prstGeom>
          <a:noFill/>
        </p:spPr>
        <p:txBody>
          <a:bodyPr wrap="square">
            <a:spAutoFit/>
          </a:bodyPr>
          <a:lstStyle/>
          <a:p>
            <a:r>
              <a:rPr lang="en-US" sz="2000">
                <a:latin typeface="Bitter SemiBold" pitchFamily="2" charset="0"/>
              </a:rPr>
              <a:t>1D</a:t>
            </a:r>
            <a:endParaRPr lang="en-US" sz="2000"/>
          </a:p>
        </p:txBody>
      </p:sp>
      <p:sp>
        <p:nvSpPr>
          <p:cNvPr id="3" name="TextBox 2">
            <a:extLst>
              <a:ext uri="{FF2B5EF4-FFF2-40B4-BE49-F238E27FC236}">
                <a16:creationId xmlns:a16="http://schemas.microsoft.com/office/drawing/2014/main" id="{A4DCC86C-0083-4B49-986A-890652CED036}"/>
              </a:ext>
            </a:extLst>
          </p:cNvPr>
          <p:cNvSpPr txBox="1"/>
          <p:nvPr/>
        </p:nvSpPr>
        <p:spPr>
          <a:xfrm>
            <a:off x="700749" y="2046555"/>
            <a:ext cx="3922476" cy="2308324"/>
          </a:xfrm>
          <a:prstGeom prst="rect">
            <a:avLst/>
          </a:prstGeom>
          <a:noFill/>
        </p:spPr>
        <p:txBody>
          <a:bodyPr wrap="square">
            <a:spAutoFit/>
          </a:bodyPr>
          <a:lstStyle/>
          <a:p>
            <a:pPr algn="ctr"/>
            <a:r>
              <a:rPr lang="en-US" sz="4800">
                <a:latin typeface="Avenir Next LT Pro" panose="020B0504020202020204" pitchFamily="34" charset="0"/>
              </a:rPr>
              <a:t>What do plants need to survive?</a:t>
            </a:r>
          </a:p>
        </p:txBody>
      </p:sp>
      <p:pic>
        <p:nvPicPr>
          <p:cNvPr id="8" name="Picture 7">
            <a:extLst>
              <a:ext uri="{FF2B5EF4-FFF2-40B4-BE49-F238E27FC236}">
                <a16:creationId xmlns:a16="http://schemas.microsoft.com/office/drawing/2014/main" id="{5A8E4C9E-509F-E0B4-4E79-268C276A910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062447" y="892342"/>
            <a:ext cx="6548870" cy="4431632"/>
          </a:xfrm>
          <a:prstGeom prst="rect">
            <a:avLst/>
          </a:prstGeom>
          <a:ln>
            <a:noFill/>
          </a:ln>
          <a:effectLst>
            <a:softEdge rad="112500"/>
          </a:effectLst>
        </p:spPr>
      </p:pic>
    </p:spTree>
    <p:extLst>
      <p:ext uri="{BB962C8B-B14F-4D97-AF65-F5344CB8AC3E}">
        <p14:creationId xmlns:p14="http://schemas.microsoft.com/office/powerpoint/2010/main" val="1743543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D5940-2A5A-ADC4-1B4A-15B5D7E098F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50E401F-EFC9-8682-9F80-0CD010DA378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7419B37-EA7D-0C41-83B0-7C639110F5A4}"/>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12</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51ACC4EE-74D8-2DE1-1421-34674C618AA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1D Seeds and Socks: Engage</a:t>
            </a:r>
          </a:p>
        </p:txBody>
      </p:sp>
      <p:sp>
        <p:nvSpPr>
          <p:cNvPr id="6" name="Rectangle: Rounded Corners 5">
            <a:extLst>
              <a:ext uri="{FF2B5EF4-FFF2-40B4-BE49-F238E27FC236}">
                <a16:creationId xmlns:a16="http://schemas.microsoft.com/office/drawing/2014/main" id="{789B8C4F-2559-9AB7-CB80-24F997878FCF}"/>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C7B0902-7E9F-0AC7-CAF4-0510FD8B2D01}"/>
              </a:ext>
            </a:extLst>
          </p:cNvPr>
          <p:cNvSpPr txBox="1"/>
          <p:nvPr/>
        </p:nvSpPr>
        <p:spPr>
          <a:xfrm>
            <a:off x="100584" y="6351004"/>
            <a:ext cx="4334923" cy="400110"/>
          </a:xfrm>
          <a:prstGeom prst="rect">
            <a:avLst/>
          </a:prstGeom>
          <a:noFill/>
        </p:spPr>
        <p:txBody>
          <a:bodyPr wrap="square">
            <a:spAutoFit/>
          </a:bodyPr>
          <a:lstStyle/>
          <a:p>
            <a:r>
              <a:rPr lang="en-US" sz="2000">
                <a:latin typeface="Bitter SemiBold" pitchFamily="2" charset="0"/>
              </a:rPr>
              <a:t>1D</a:t>
            </a:r>
            <a:endParaRPr lang="en-US" sz="2000"/>
          </a:p>
        </p:txBody>
      </p:sp>
      <p:grpSp>
        <p:nvGrpSpPr>
          <p:cNvPr id="7" name="Group 6">
            <a:extLst>
              <a:ext uri="{FF2B5EF4-FFF2-40B4-BE49-F238E27FC236}">
                <a16:creationId xmlns:a16="http://schemas.microsoft.com/office/drawing/2014/main" id="{BE3B544A-6E6B-4AA7-A056-C6A513247B01}"/>
              </a:ext>
            </a:extLst>
          </p:cNvPr>
          <p:cNvGrpSpPr/>
          <p:nvPr/>
        </p:nvGrpSpPr>
        <p:grpSpPr>
          <a:xfrm>
            <a:off x="464010" y="1653753"/>
            <a:ext cx="11263979" cy="3046988"/>
            <a:chOff x="248317" y="1772828"/>
            <a:chExt cx="11263979" cy="3046988"/>
          </a:xfrm>
        </p:grpSpPr>
        <p:sp>
          <p:nvSpPr>
            <p:cNvPr id="3" name="TextBox 2">
              <a:extLst>
                <a:ext uri="{FF2B5EF4-FFF2-40B4-BE49-F238E27FC236}">
                  <a16:creationId xmlns:a16="http://schemas.microsoft.com/office/drawing/2014/main" id="{10D7D4E0-11A3-DD7D-B553-00C2E30AA805}"/>
                </a:ext>
              </a:extLst>
            </p:cNvPr>
            <p:cNvSpPr txBox="1"/>
            <p:nvPr/>
          </p:nvSpPr>
          <p:spPr>
            <a:xfrm>
              <a:off x="248317" y="1772828"/>
              <a:ext cx="8374380" cy="3046988"/>
            </a:xfrm>
            <a:prstGeom prst="rect">
              <a:avLst/>
            </a:prstGeom>
            <a:noFill/>
          </p:spPr>
          <p:txBody>
            <a:bodyPr wrap="square">
              <a:spAutoFit/>
            </a:bodyPr>
            <a:lstStyle/>
            <a:p>
              <a:pPr algn="ctr"/>
              <a:r>
                <a:rPr lang="en-US" sz="4800">
                  <a:latin typeface="Avenir Next LT Pro" panose="020B0504020202020204" pitchFamily="34" charset="0"/>
                </a:rPr>
                <a:t>What would happen if seeds, like the different types of acorns we read about, stayed in the same spot?</a:t>
              </a:r>
            </a:p>
          </p:txBody>
        </p:sp>
        <p:pic>
          <p:nvPicPr>
            <p:cNvPr id="3074" name="Picture 2" descr="White&amp;#32;oak&amp;#32;acorn&amp;#95;02">
              <a:extLst>
                <a:ext uri="{FF2B5EF4-FFF2-40B4-BE49-F238E27FC236}">
                  <a16:creationId xmlns:a16="http://schemas.microsoft.com/office/drawing/2014/main" id="{E3FE223B-3FBA-511D-D721-DF28A4581BD0}"/>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100000" l="0" r="100000">
                          <a14:backgroundMark x1="93151" y1="52281" x2="93151" y2="52281"/>
                        </a14:backgroundRemoval>
                      </a14:imgEffect>
                    </a14:imgLayer>
                  </a14:imgProps>
                </a:ext>
                <a:ext uri="{28A0092B-C50C-407E-A947-70E740481C1C}">
                  <a14:useLocalDpi xmlns:a14="http://schemas.microsoft.com/office/drawing/2010/main" val="0"/>
                </a:ext>
              </a:extLst>
            </a:blip>
            <a:srcRect/>
            <a:stretch>
              <a:fillRect/>
            </a:stretch>
          </p:blipFill>
          <p:spPr bwMode="auto">
            <a:xfrm>
              <a:off x="9427464" y="1772828"/>
              <a:ext cx="2084832" cy="27157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85730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45C03-BFE0-A69D-DF3C-CDEEC270234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658A9DA-17F5-EC4C-E976-44FCA32F497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4150615-4EC5-E928-B77D-55DCD7FEF9B4}"/>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13</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3A7D7898-249E-FD0C-4A21-550E9D95A45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1D Seeds and Socks: Explore</a:t>
            </a:r>
          </a:p>
        </p:txBody>
      </p:sp>
      <p:sp>
        <p:nvSpPr>
          <p:cNvPr id="6" name="Rectangle: Rounded Corners 5">
            <a:extLst>
              <a:ext uri="{FF2B5EF4-FFF2-40B4-BE49-F238E27FC236}">
                <a16:creationId xmlns:a16="http://schemas.microsoft.com/office/drawing/2014/main" id="{9D7B5128-2195-BD11-BB93-7FED84C3509F}"/>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A068C29-B15B-6417-4A5E-8082F52FBB85}"/>
              </a:ext>
            </a:extLst>
          </p:cNvPr>
          <p:cNvSpPr txBox="1"/>
          <p:nvPr/>
        </p:nvSpPr>
        <p:spPr>
          <a:xfrm>
            <a:off x="100584" y="6351004"/>
            <a:ext cx="3831336" cy="400110"/>
          </a:xfrm>
          <a:prstGeom prst="rect">
            <a:avLst/>
          </a:prstGeom>
          <a:noFill/>
        </p:spPr>
        <p:txBody>
          <a:bodyPr wrap="square">
            <a:spAutoFit/>
          </a:bodyPr>
          <a:lstStyle/>
          <a:p>
            <a:r>
              <a:rPr lang="en-US" sz="2000">
                <a:latin typeface="Bitter SemiBold" pitchFamily="2" charset="0"/>
              </a:rPr>
              <a:t>1D</a:t>
            </a:r>
            <a:endParaRPr lang="en-US" sz="2000"/>
          </a:p>
        </p:txBody>
      </p:sp>
      <p:sp>
        <p:nvSpPr>
          <p:cNvPr id="3" name="TextBox 2">
            <a:extLst>
              <a:ext uri="{FF2B5EF4-FFF2-40B4-BE49-F238E27FC236}">
                <a16:creationId xmlns:a16="http://schemas.microsoft.com/office/drawing/2014/main" id="{DB4BABEB-58C3-EBE4-5970-B7D76990FA3E}"/>
              </a:ext>
            </a:extLst>
          </p:cNvPr>
          <p:cNvSpPr txBox="1"/>
          <p:nvPr/>
        </p:nvSpPr>
        <p:spPr>
          <a:xfrm>
            <a:off x="337791" y="2521091"/>
            <a:ext cx="4489226" cy="2308324"/>
          </a:xfrm>
          <a:prstGeom prst="rect">
            <a:avLst/>
          </a:prstGeom>
          <a:noFill/>
        </p:spPr>
        <p:txBody>
          <a:bodyPr wrap="square">
            <a:spAutoFit/>
          </a:bodyPr>
          <a:lstStyle/>
          <a:p>
            <a:pPr algn="ctr"/>
            <a:r>
              <a:rPr lang="en-US" sz="4800">
                <a:latin typeface="Avenir Next LT Pro" panose="020B0504020202020204" pitchFamily="34" charset="0"/>
              </a:rPr>
              <a:t>Let’s explore different types of seeds!</a:t>
            </a:r>
          </a:p>
        </p:txBody>
      </p:sp>
      <p:pic>
        <p:nvPicPr>
          <p:cNvPr id="8" name="Picture 7" descr="A picture containing text&#10;&#10;AI-generated content may be incorrect.">
            <a:extLst>
              <a:ext uri="{FF2B5EF4-FFF2-40B4-BE49-F238E27FC236}">
                <a16:creationId xmlns:a16="http://schemas.microsoft.com/office/drawing/2014/main" id="{7A576480-B206-FF78-D351-981C0A98845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94713" y="66890"/>
            <a:ext cx="4711943" cy="6097808"/>
          </a:xfrm>
          <a:prstGeom prst="rect">
            <a:avLst/>
          </a:prstGeom>
        </p:spPr>
      </p:pic>
      <p:pic>
        <p:nvPicPr>
          <p:cNvPr id="7" name="Picture 6" descr="Black&amp;#32;walnut&amp;#32;nut&amp;#95;1">
            <a:extLst>
              <a:ext uri="{FF2B5EF4-FFF2-40B4-BE49-F238E27FC236}">
                <a16:creationId xmlns:a16="http://schemas.microsoft.com/office/drawing/2014/main" id="{AF0F9A0E-18D1-86EE-95EE-10F30375AA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0716" y="747963"/>
            <a:ext cx="1727534" cy="1782679"/>
          </a:xfrm>
          <a:prstGeom prst="rect">
            <a:avLst/>
          </a:prstGeom>
        </p:spPr>
      </p:pic>
      <p:pic>
        <p:nvPicPr>
          <p:cNvPr id="10" name="Picture 9">
            <a:extLst>
              <a:ext uri="{FF2B5EF4-FFF2-40B4-BE49-F238E27FC236}">
                <a16:creationId xmlns:a16="http://schemas.microsoft.com/office/drawing/2014/main" id="{962EC017-95C6-5262-7F72-49390118FD03}"/>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a:xfrm>
            <a:off x="5292957" y="2763002"/>
            <a:ext cx="1569121" cy="2081629"/>
          </a:xfrm>
          <a:prstGeom prst="rect">
            <a:avLst/>
          </a:prstGeom>
        </p:spPr>
      </p:pic>
      <p:pic>
        <p:nvPicPr>
          <p:cNvPr id="11" name="Picture 10">
            <a:extLst>
              <a:ext uri="{FF2B5EF4-FFF2-40B4-BE49-F238E27FC236}">
                <a16:creationId xmlns:a16="http://schemas.microsoft.com/office/drawing/2014/main" id="{34D96C53-8580-ECE3-D294-1E6038778080}"/>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a:fillRect/>
          </a:stretch>
        </p:blipFill>
        <p:spPr>
          <a:xfrm>
            <a:off x="2581276" y="989597"/>
            <a:ext cx="1989357" cy="1291677"/>
          </a:xfrm>
          <a:prstGeom prst="rect">
            <a:avLst/>
          </a:prstGeom>
        </p:spPr>
      </p:pic>
      <p:pic>
        <p:nvPicPr>
          <p:cNvPr id="12" name="Picture 11">
            <a:extLst>
              <a:ext uri="{FF2B5EF4-FFF2-40B4-BE49-F238E27FC236}">
                <a16:creationId xmlns:a16="http://schemas.microsoft.com/office/drawing/2014/main" id="{FAFB3E00-5DBD-F0F1-D7CB-4D6F6EB3ACAA}"/>
              </a:ext>
            </a:extLst>
          </p:cNvPr>
          <p:cNvPicPr>
            <a:picLocks noChangeAspect="1"/>
          </p:cNvPicPr>
          <p:nvPr/>
        </p:nvPicPr>
        <p:blipFill>
          <a:blip r:embed="rId7" cstate="screen">
            <a:extLst>
              <a:ext uri="{28A0092B-C50C-407E-A947-70E740481C1C}">
                <a14:useLocalDpi xmlns:a14="http://schemas.microsoft.com/office/drawing/2010/main" val="0"/>
              </a:ext>
            </a:extLst>
          </a:blip>
          <a:srcRect/>
          <a:stretch>
            <a:fillRect/>
          </a:stretch>
        </p:blipFill>
        <p:spPr>
          <a:xfrm>
            <a:off x="707858" y="740991"/>
            <a:ext cx="1215722" cy="1453995"/>
          </a:xfrm>
          <a:prstGeom prst="rect">
            <a:avLst/>
          </a:prstGeom>
        </p:spPr>
      </p:pic>
    </p:spTree>
    <p:extLst>
      <p:ext uri="{BB962C8B-B14F-4D97-AF65-F5344CB8AC3E}">
        <p14:creationId xmlns:p14="http://schemas.microsoft.com/office/powerpoint/2010/main" val="21888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50606-C970-BAFA-5CCF-1B42B6EB1E0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0A08383-3A7B-E8D4-3498-5DFA22A0C7C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76D786C-DE42-B8FA-6386-F740279E070A}"/>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14</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EE6E1731-6080-8625-FEB0-AEE936569F93}"/>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1D Seeds and Socks: Explore</a:t>
            </a:r>
          </a:p>
        </p:txBody>
      </p:sp>
      <p:sp>
        <p:nvSpPr>
          <p:cNvPr id="6" name="Rectangle: Rounded Corners 5">
            <a:extLst>
              <a:ext uri="{FF2B5EF4-FFF2-40B4-BE49-F238E27FC236}">
                <a16:creationId xmlns:a16="http://schemas.microsoft.com/office/drawing/2014/main" id="{DF113805-160E-457B-B7E9-E7FD742F0120}"/>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706EB11-09A5-A2DA-5B87-DA54E056FD61}"/>
              </a:ext>
            </a:extLst>
          </p:cNvPr>
          <p:cNvSpPr txBox="1"/>
          <p:nvPr/>
        </p:nvSpPr>
        <p:spPr>
          <a:xfrm>
            <a:off x="100584" y="6351004"/>
            <a:ext cx="3316986" cy="400110"/>
          </a:xfrm>
          <a:prstGeom prst="rect">
            <a:avLst/>
          </a:prstGeom>
          <a:noFill/>
        </p:spPr>
        <p:txBody>
          <a:bodyPr wrap="square">
            <a:spAutoFit/>
          </a:bodyPr>
          <a:lstStyle/>
          <a:p>
            <a:r>
              <a:rPr lang="en-US" sz="2000">
                <a:latin typeface="Bitter SemiBold" pitchFamily="2" charset="0"/>
              </a:rPr>
              <a:t>1D</a:t>
            </a:r>
            <a:endParaRPr lang="en-US" sz="2000"/>
          </a:p>
        </p:txBody>
      </p:sp>
      <p:sp>
        <p:nvSpPr>
          <p:cNvPr id="3" name="TextBox 2">
            <a:extLst>
              <a:ext uri="{FF2B5EF4-FFF2-40B4-BE49-F238E27FC236}">
                <a16:creationId xmlns:a16="http://schemas.microsoft.com/office/drawing/2014/main" id="{B0D86A94-FE24-3EEF-9088-DBF0A8A26115}"/>
              </a:ext>
            </a:extLst>
          </p:cNvPr>
          <p:cNvSpPr txBox="1"/>
          <p:nvPr/>
        </p:nvSpPr>
        <p:spPr>
          <a:xfrm>
            <a:off x="199976" y="1558190"/>
            <a:ext cx="6886625" cy="3785652"/>
          </a:xfrm>
          <a:prstGeom prst="rect">
            <a:avLst/>
          </a:prstGeom>
          <a:noFill/>
        </p:spPr>
        <p:txBody>
          <a:bodyPr wrap="square">
            <a:spAutoFit/>
          </a:bodyPr>
          <a:lstStyle/>
          <a:p>
            <a:pPr algn="ctr"/>
            <a:r>
              <a:rPr lang="en-US" sz="4000" b="1">
                <a:latin typeface="Avenir Next LT Pro" panose="020B0504020202020204" pitchFamily="34" charset="0"/>
              </a:rPr>
              <a:t>Count</a:t>
            </a:r>
            <a:r>
              <a:rPr lang="en-US" sz="4000">
                <a:latin typeface="Avenir Next LT Pro" panose="020B0504020202020204" pitchFamily="34" charset="0"/>
              </a:rPr>
              <a:t> and </a:t>
            </a:r>
            <a:r>
              <a:rPr lang="en-US" sz="4000" b="1">
                <a:latin typeface="Avenir Next LT Pro" panose="020B0504020202020204" pitchFamily="34" charset="0"/>
              </a:rPr>
              <a:t>record</a:t>
            </a:r>
            <a:r>
              <a:rPr lang="en-US" sz="4000">
                <a:latin typeface="Avenir Next LT Pro" panose="020B0504020202020204" pitchFamily="34" charset="0"/>
              </a:rPr>
              <a:t> how many seeds were collected with the socks and </a:t>
            </a:r>
            <a:r>
              <a:rPr lang="en-US" sz="4000" b="1">
                <a:latin typeface="Avenir Next LT Pro" panose="020B0504020202020204" pitchFamily="34" charset="0"/>
              </a:rPr>
              <a:t>compare</a:t>
            </a:r>
            <a:r>
              <a:rPr lang="en-US" sz="4000">
                <a:latin typeface="Avenir Next LT Pro" panose="020B0504020202020204" pitchFamily="34" charset="0"/>
              </a:rPr>
              <a:t> it to how many seeds were collected either using your bare hand or shoe.</a:t>
            </a:r>
          </a:p>
        </p:txBody>
      </p:sp>
      <p:pic>
        <p:nvPicPr>
          <p:cNvPr id="8" name="Picture 7" descr="A picture containing text&#10;&#10;AI-generated content may be incorrect.">
            <a:extLst>
              <a:ext uri="{FF2B5EF4-FFF2-40B4-BE49-F238E27FC236}">
                <a16:creationId xmlns:a16="http://schemas.microsoft.com/office/drawing/2014/main" id="{C90607B9-627C-4ED8-7FA8-8B43F05CC14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94713" y="66890"/>
            <a:ext cx="4711943" cy="6097808"/>
          </a:xfrm>
          <a:prstGeom prst="rect">
            <a:avLst/>
          </a:prstGeom>
        </p:spPr>
      </p:pic>
      <p:pic>
        <p:nvPicPr>
          <p:cNvPr id="10" name="Picture 9" descr="A picture containing text, silhouette&#10;&#10;AI-generated content may be incorrect.">
            <a:extLst>
              <a:ext uri="{FF2B5EF4-FFF2-40B4-BE49-F238E27FC236}">
                <a16:creationId xmlns:a16="http://schemas.microsoft.com/office/drawing/2014/main" id="{B937D14E-0410-FDB8-26B9-D4A98B392DD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5344" y="66890"/>
            <a:ext cx="967027" cy="1356836"/>
          </a:xfrm>
          <a:prstGeom prst="rect">
            <a:avLst/>
          </a:prstGeom>
        </p:spPr>
      </p:pic>
    </p:spTree>
    <p:extLst>
      <p:ext uri="{BB962C8B-B14F-4D97-AF65-F5344CB8AC3E}">
        <p14:creationId xmlns:p14="http://schemas.microsoft.com/office/powerpoint/2010/main" val="3570246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CC2E3-2FD4-C335-C0E0-40AEBB1A10B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57E967D-DCD9-C5B6-006A-85CC9CA6B64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C9845D8-BB26-1EE8-9361-EBDAF37852EA}"/>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15</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491E3CAB-AEA6-AF9C-19B2-82BAFE056EC2}"/>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1D Seeds and Socks: Explore</a:t>
            </a:r>
          </a:p>
        </p:txBody>
      </p:sp>
      <p:sp>
        <p:nvSpPr>
          <p:cNvPr id="6" name="Rectangle: Rounded Corners 5">
            <a:extLst>
              <a:ext uri="{FF2B5EF4-FFF2-40B4-BE49-F238E27FC236}">
                <a16:creationId xmlns:a16="http://schemas.microsoft.com/office/drawing/2014/main" id="{CAE11739-C16E-7F5F-D085-FE82FEBFA8E5}"/>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D4E3C94-8C47-3331-BE9C-F05B4E799D75}"/>
              </a:ext>
            </a:extLst>
          </p:cNvPr>
          <p:cNvSpPr txBox="1"/>
          <p:nvPr/>
        </p:nvSpPr>
        <p:spPr>
          <a:xfrm>
            <a:off x="100584" y="6351004"/>
            <a:ext cx="3762756" cy="400110"/>
          </a:xfrm>
          <a:prstGeom prst="rect">
            <a:avLst/>
          </a:prstGeom>
          <a:noFill/>
        </p:spPr>
        <p:txBody>
          <a:bodyPr wrap="square">
            <a:spAutoFit/>
          </a:bodyPr>
          <a:lstStyle/>
          <a:p>
            <a:r>
              <a:rPr lang="en-US" sz="2000">
                <a:latin typeface="Bitter SemiBold" pitchFamily="2" charset="0"/>
              </a:rPr>
              <a:t>1D</a:t>
            </a:r>
            <a:endParaRPr lang="en-US" sz="2000"/>
          </a:p>
        </p:txBody>
      </p:sp>
      <p:sp>
        <p:nvSpPr>
          <p:cNvPr id="3" name="TextBox 2">
            <a:extLst>
              <a:ext uri="{FF2B5EF4-FFF2-40B4-BE49-F238E27FC236}">
                <a16:creationId xmlns:a16="http://schemas.microsoft.com/office/drawing/2014/main" id="{FAC6C38C-E866-A1C2-F701-49AE1A6E668A}"/>
              </a:ext>
            </a:extLst>
          </p:cNvPr>
          <p:cNvSpPr txBox="1"/>
          <p:nvPr/>
        </p:nvSpPr>
        <p:spPr>
          <a:xfrm>
            <a:off x="1602824" y="667220"/>
            <a:ext cx="8625403" cy="2308324"/>
          </a:xfrm>
          <a:prstGeom prst="rect">
            <a:avLst/>
          </a:prstGeom>
          <a:noFill/>
        </p:spPr>
        <p:txBody>
          <a:bodyPr wrap="square" lIns="91440" tIns="45720" rIns="91440" bIns="45720" anchor="t">
            <a:spAutoFit/>
          </a:bodyPr>
          <a:lstStyle/>
          <a:p>
            <a:pPr algn="ctr"/>
            <a:r>
              <a:rPr lang="en-US" sz="4800">
                <a:latin typeface="Avenir Next LT Pro"/>
              </a:rPr>
              <a:t>Which collected more seeds, the sock or the bottom of the shoe/bare hand?</a:t>
            </a:r>
          </a:p>
        </p:txBody>
      </p:sp>
      <p:pic>
        <p:nvPicPr>
          <p:cNvPr id="7" name="Picture 6">
            <a:extLst>
              <a:ext uri="{FF2B5EF4-FFF2-40B4-BE49-F238E27FC236}">
                <a16:creationId xmlns:a16="http://schemas.microsoft.com/office/drawing/2014/main" id="{96CA6BEB-3E73-2EC8-E018-7A47C1B1F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0120" y="3223711"/>
            <a:ext cx="3808998" cy="2536157"/>
          </a:xfrm>
          <a:prstGeom prst="rect">
            <a:avLst/>
          </a:prstGeom>
          <a:ln>
            <a:noFill/>
          </a:ln>
          <a:effectLst>
            <a:softEdge rad="112500"/>
          </a:effectLst>
        </p:spPr>
      </p:pic>
      <p:pic>
        <p:nvPicPr>
          <p:cNvPr id="8" name="Picture 7">
            <a:extLst>
              <a:ext uri="{FF2B5EF4-FFF2-40B4-BE49-F238E27FC236}">
                <a16:creationId xmlns:a16="http://schemas.microsoft.com/office/drawing/2014/main" id="{B0DAE472-6058-A94E-2618-59EA51B3E9C6}"/>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a:xfrm>
            <a:off x="6567892" y="3155981"/>
            <a:ext cx="1984561" cy="2665914"/>
          </a:xfrm>
          <a:prstGeom prst="rect">
            <a:avLst/>
          </a:prstGeom>
          <a:ln>
            <a:noFill/>
          </a:ln>
          <a:effectLst>
            <a:softEdge rad="112500"/>
          </a:effectLst>
        </p:spPr>
      </p:pic>
    </p:spTree>
    <p:extLst>
      <p:ext uri="{BB962C8B-B14F-4D97-AF65-F5344CB8AC3E}">
        <p14:creationId xmlns:p14="http://schemas.microsoft.com/office/powerpoint/2010/main" val="347959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259BD-7BA4-BDE7-8E41-F5F33BD98E4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5633EC6-E47A-9077-2098-FD65140B87E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65FCED5-86D2-0B6A-E1E0-E824AEC70FAB}"/>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16</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0F30A8BB-533A-10F0-885C-9DFD8ED10299}"/>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1D Seeds and Socks: Explain</a:t>
            </a:r>
          </a:p>
        </p:txBody>
      </p:sp>
      <p:sp>
        <p:nvSpPr>
          <p:cNvPr id="6" name="Rectangle: Rounded Corners 5">
            <a:extLst>
              <a:ext uri="{FF2B5EF4-FFF2-40B4-BE49-F238E27FC236}">
                <a16:creationId xmlns:a16="http://schemas.microsoft.com/office/drawing/2014/main" id="{29A50FFF-26B6-E191-CD87-AF34ACF838BC}"/>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834A86C-D63F-ECF3-8374-31DDFC8C46FF}"/>
              </a:ext>
            </a:extLst>
          </p:cNvPr>
          <p:cNvSpPr txBox="1"/>
          <p:nvPr/>
        </p:nvSpPr>
        <p:spPr>
          <a:xfrm>
            <a:off x="100584" y="6351004"/>
            <a:ext cx="496825" cy="400110"/>
          </a:xfrm>
          <a:prstGeom prst="rect">
            <a:avLst/>
          </a:prstGeom>
          <a:noFill/>
        </p:spPr>
        <p:txBody>
          <a:bodyPr wrap="square">
            <a:spAutoFit/>
          </a:bodyPr>
          <a:lstStyle/>
          <a:p>
            <a:r>
              <a:rPr lang="en-US" sz="2000">
                <a:latin typeface="Bitter SemiBold" pitchFamily="2" charset="0"/>
              </a:rPr>
              <a:t>1D</a:t>
            </a:r>
            <a:endParaRPr lang="en-US" sz="2000"/>
          </a:p>
        </p:txBody>
      </p:sp>
      <p:pic>
        <p:nvPicPr>
          <p:cNvPr id="1026" name="Picture 2" descr="Flip, Float, Fly: Seeds on the Move: Macken, Joann Early, Paparone, Pam ...">
            <a:extLst>
              <a:ext uri="{FF2B5EF4-FFF2-40B4-BE49-F238E27FC236}">
                <a16:creationId xmlns:a16="http://schemas.microsoft.com/office/drawing/2014/main" id="{E778CA0F-940E-B2F8-1CFD-59D790105A46}"/>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99390" y="175533"/>
            <a:ext cx="5896610" cy="588435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5CCB080B-4F6F-D634-716E-DFD23186185A}"/>
              </a:ext>
            </a:extLst>
          </p:cNvPr>
          <p:cNvGrpSpPr/>
          <p:nvPr/>
        </p:nvGrpSpPr>
        <p:grpSpPr>
          <a:xfrm>
            <a:off x="6343396" y="1089954"/>
            <a:ext cx="5763260" cy="4055507"/>
            <a:chOff x="6297675" y="469540"/>
            <a:chExt cx="5763260" cy="4055507"/>
          </a:xfrm>
        </p:grpSpPr>
        <p:sp>
          <p:nvSpPr>
            <p:cNvPr id="3" name="TextBox 2">
              <a:extLst>
                <a:ext uri="{FF2B5EF4-FFF2-40B4-BE49-F238E27FC236}">
                  <a16:creationId xmlns:a16="http://schemas.microsoft.com/office/drawing/2014/main" id="{2DC4ABF0-B665-2CB9-3A84-BBFED39FCE0D}"/>
                </a:ext>
              </a:extLst>
            </p:cNvPr>
            <p:cNvSpPr txBox="1"/>
            <p:nvPr/>
          </p:nvSpPr>
          <p:spPr>
            <a:xfrm>
              <a:off x="6297675" y="469540"/>
              <a:ext cx="5763260" cy="3046988"/>
            </a:xfrm>
            <a:prstGeom prst="rect">
              <a:avLst/>
            </a:prstGeom>
            <a:noFill/>
          </p:spPr>
          <p:txBody>
            <a:bodyPr wrap="square">
              <a:spAutoFit/>
            </a:bodyPr>
            <a:lstStyle/>
            <a:p>
              <a:pPr algn="ctr"/>
              <a:r>
                <a:rPr lang="en-US" sz="4800" b="1">
                  <a:latin typeface="Avenir Next LT Pro" panose="020B0504020202020204" pitchFamily="34" charset="0"/>
                </a:rPr>
                <a:t>Read</a:t>
              </a:r>
              <a:r>
                <a:rPr lang="en-US" sz="4800">
                  <a:latin typeface="Avenir Next LT Pro" panose="020B0504020202020204" pitchFamily="34" charset="0"/>
                </a:rPr>
                <a:t> the book </a:t>
              </a:r>
              <a:r>
                <a:rPr lang="en-US" sz="4800" i="1">
                  <a:latin typeface="Avenir Next LT Pro" panose="020B0504020202020204" pitchFamily="34" charset="0"/>
                </a:rPr>
                <a:t>Flip, Float, Fly: Seeds on the Move</a:t>
              </a:r>
              <a:r>
                <a:rPr lang="en-US" sz="4800">
                  <a:latin typeface="Avenir Next LT Pro" panose="020B0504020202020204" pitchFamily="34" charset="0"/>
                </a:rPr>
                <a:t> by JoAnn Early Macken</a:t>
              </a:r>
            </a:p>
          </p:txBody>
        </p:sp>
        <p:sp>
          <p:nvSpPr>
            <p:cNvPr id="11" name="TextBox 10">
              <a:extLst>
                <a:ext uri="{FF2B5EF4-FFF2-40B4-BE49-F238E27FC236}">
                  <a16:creationId xmlns:a16="http://schemas.microsoft.com/office/drawing/2014/main" id="{D1E314F1-6DC3-7F58-F86B-C6614C9CAB41}"/>
                </a:ext>
              </a:extLst>
            </p:cNvPr>
            <p:cNvSpPr txBox="1"/>
            <p:nvPr/>
          </p:nvSpPr>
          <p:spPr>
            <a:xfrm>
              <a:off x="7880730" y="3878716"/>
              <a:ext cx="4111880" cy="646331"/>
            </a:xfrm>
            <a:prstGeom prst="rect">
              <a:avLst/>
            </a:prstGeom>
            <a:noFill/>
          </p:spPr>
          <p:txBody>
            <a:bodyPr wrap="square">
              <a:spAutoFit/>
            </a:bodyPr>
            <a:lstStyle/>
            <a:p>
              <a:r>
                <a:rPr lang="en-US">
                  <a:hlinkClick r:id="rId4"/>
                </a:rPr>
                <a:t>https://youtu.be/qPnPGoxNG40?si=UB7g3-mhwDLfKink</a:t>
              </a:r>
              <a:r>
                <a:rPr lang="en-US"/>
                <a:t> </a:t>
              </a:r>
            </a:p>
          </p:txBody>
        </p:sp>
        <p:sp>
          <p:nvSpPr>
            <p:cNvPr id="13" name="TextBox 12">
              <a:extLst>
                <a:ext uri="{FF2B5EF4-FFF2-40B4-BE49-F238E27FC236}">
                  <a16:creationId xmlns:a16="http://schemas.microsoft.com/office/drawing/2014/main" id="{B8CF9A5F-5E57-C5DB-2EE0-EDA7CCC8DC02}"/>
                </a:ext>
              </a:extLst>
            </p:cNvPr>
            <p:cNvSpPr txBox="1"/>
            <p:nvPr/>
          </p:nvSpPr>
          <p:spPr>
            <a:xfrm>
              <a:off x="6297675" y="3878716"/>
              <a:ext cx="1583055" cy="369332"/>
            </a:xfrm>
            <a:prstGeom prst="rect">
              <a:avLst/>
            </a:prstGeom>
            <a:noFill/>
          </p:spPr>
          <p:txBody>
            <a:bodyPr wrap="square">
              <a:spAutoFit/>
            </a:bodyPr>
            <a:lstStyle/>
            <a:p>
              <a:r>
                <a:rPr lang="en-US" sz="1800" b="1">
                  <a:latin typeface="Avenir Next LT Pro" panose="020B0504020202020204" pitchFamily="34" charset="0"/>
                </a:rPr>
                <a:t>Read Aloud:</a:t>
              </a:r>
              <a:endParaRPr lang="en-US"/>
            </a:p>
          </p:txBody>
        </p:sp>
      </p:grpSp>
    </p:spTree>
    <p:extLst>
      <p:ext uri="{BB962C8B-B14F-4D97-AF65-F5344CB8AC3E}">
        <p14:creationId xmlns:p14="http://schemas.microsoft.com/office/powerpoint/2010/main" val="3872880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7FD88-895C-0080-C170-BDE339069DC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0B7410F-4338-5546-15E6-3738BA31EBB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679881F-F191-3A8A-7454-D2A4A55EC0DF}"/>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17</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6C37243A-8C10-6C8A-7808-7060F92BFF9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1D Seeds and Socks: Explain</a:t>
            </a:r>
          </a:p>
        </p:txBody>
      </p:sp>
      <p:sp>
        <p:nvSpPr>
          <p:cNvPr id="6" name="Rectangle: Rounded Corners 5">
            <a:extLst>
              <a:ext uri="{FF2B5EF4-FFF2-40B4-BE49-F238E27FC236}">
                <a16:creationId xmlns:a16="http://schemas.microsoft.com/office/drawing/2014/main" id="{245E8A76-BDD1-2083-B505-C0ECE60D8F1F}"/>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515CAF5-DB40-EC03-1E2A-7F1A9AD78F5C}"/>
              </a:ext>
            </a:extLst>
          </p:cNvPr>
          <p:cNvSpPr txBox="1"/>
          <p:nvPr/>
        </p:nvSpPr>
        <p:spPr>
          <a:xfrm>
            <a:off x="100584" y="6351004"/>
            <a:ext cx="496825" cy="400110"/>
          </a:xfrm>
          <a:prstGeom prst="rect">
            <a:avLst/>
          </a:prstGeom>
          <a:noFill/>
        </p:spPr>
        <p:txBody>
          <a:bodyPr wrap="square">
            <a:spAutoFit/>
          </a:bodyPr>
          <a:lstStyle/>
          <a:p>
            <a:r>
              <a:rPr lang="en-US" sz="2000">
                <a:latin typeface="Bitter SemiBold" pitchFamily="2" charset="0"/>
              </a:rPr>
              <a:t>1D</a:t>
            </a:r>
            <a:endParaRPr lang="en-US" sz="2000"/>
          </a:p>
        </p:txBody>
      </p:sp>
      <p:sp>
        <p:nvSpPr>
          <p:cNvPr id="7" name="TextBox 6">
            <a:extLst>
              <a:ext uri="{FF2B5EF4-FFF2-40B4-BE49-F238E27FC236}">
                <a16:creationId xmlns:a16="http://schemas.microsoft.com/office/drawing/2014/main" id="{69641441-ECD5-F3DC-BF0E-65F1413C651D}"/>
              </a:ext>
            </a:extLst>
          </p:cNvPr>
          <p:cNvSpPr txBox="1"/>
          <p:nvPr/>
        </p:nvSpPr>
        <p:spPr>
          <a:xfrm>
            <a:off x="1481831" y="2331134"/>
            <a:ext cx="4811812" cy="1569660"/>
          </a:xfrm>
          <a:prstGeom prst="rect">
            <a:avLst/>
          </a:prstGeom>
          <a:noFill/>
        </p:spPr>
        <p:txBody>
          <a:bodyPr wrap="square">
            <a:spAutoFit/>
          </a:bodyPr>
          <a:lstStyle/>
          <a:p>
            <a:pPr algn="ctr"/>
            <a:r>
              <a:rPr lang="en-US" sz="4800">
                <a:latin typeface="Avenir Next LT Pro" panose="020B0504020202020204" pitchFamily="34" charset="0"/>
              </a:rPr>
              <a:t>Where do seeds come from?</a:t>
            </a:r>
          </a:p>
        </p:txBody>
      </p:sp>
      <p:pic>
        <p:nvPicPr>
          <p:cNvPr id="4098" name="Picture 2" descr="Blackberries&amp;#95;0052-byn082823.dng">
            <a:extLst>
              <a:ext uri="{FF2B5EF4-FFF2-40B4-BE49-F238E27FC236}">
                <a16:creationId xmlns:a16="http://schemas.microsoft.com/office/drawing/2014/main" id="{37D24DDF-B79E-2591-9775-C7A1F0950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1956"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18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8F13F-088B-3A43-4FA2-9863A2D5541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59DDF9B-82E6-92BF-C473-40AB92E9164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B7B8D68-19F3-B844-2CFB-1B167963E967}"/>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18</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8EDEE550-3D8A-0CF8-1D97-D11F76C6056D}"/>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1D Seeds and Socks: Explain</a:t>
            </a:r>
          </a:p>
        </p:txBody>
      </p:sp>
      <p:sp>
        <p:nvSpPr>
          <p:cNvPr id="6" name="Rectangle: Rounded Corners 5">
            <a:extLst>
              <a:ext uri="{FF2B5EF4-FFF2-40B4-BE49-F238E27FC236}">
                <a16:creationId xmlns:a16="http://schemas.microsoft.com/office/drawing/2014/main" id="{4AEBD859-7D8F-5074-071A-CC5BC06AD78D}"/>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3BF4AD9-E1F9-FAE6-600C-338CAC29DBD1}"/>
              </a:ext>
            </a:extLst>
          </p:cNvPr>
          <p:cNvSpPr txBox="1"/>
          <p:nvPr/>
        </p:nvSpPr>
        <p:spPr>
          <a:xfrm>
            <a:off x="100584" y="6351004"/>
            <a:ext cx="496825" cy="400110"/>
          </a:xfrm>
          <a:prstGeom prst="rect">
            <a:avLst/>
          </a:prstGeom>
          <a:noFill/>
        </p:spPr>
        <p:txBody>
          <a:bodyPr wrap="square">
            <a:spAutoFit/>
          </a:bodyPr>
          <a:lstStyle/>
          <a:p>
            <a:r>
              <a:rPr lang="en-US" sz="2000">
                <a:latin typeface="Bitter SemiBold" pitchFamily="2" charset="0"/>
              </a:rPr>
              <a:t>1D</a:t>
            </a:r>
            <a:endParaRPr lang="en-US" sz="2000"/>
          </a:p>
        </p:txBody>
      </p:sp>
      <p:sp>
        <p:nvSpPr>
          <p:cNvPr id="7" name="TextBox 6">
            <a:extLst>
              <a:ext uri="{FF2B5EF4-FFF2-40B4-BE49-F238E27FC236}">
                <a16:creationId xmlns:a16="http://schemas.microsoft.com/office/drawing/2014/main" id="{A6E32933-C8A1-3B09-CACB-5548E49A347F}"/>
              </a:ext>
            </a:extLst>
          </p:cNvPr>
          <p:cNvSpPr txBox="1"/>
          <p:nvPr/>
        </p:nvSpPr>
        <p:spPr>
          <a:xfrm>
            <a:off x="688086" y="1653753"/>
            <a:ext cx="10815827" cy="3046988"/>
          </a:xfrm>
          <a:prstGeom prst="rect">
            <a:avLst/>
          </a:prstGeom>
          <a:noFill/>
        </p:spPr>
        <p:txBody>
          <a:bodyPr wrap="square">
            <a:spAutoFit/>
          </a:bodyPr>
          <a:lstStyle/>
          <a:p>
            <a:pPr algn="ctr"/>
            <a:r>
              <a:rPr lang="en-US" sz="4800">
                <a:latin typeface="Avenir Next LT Pro" panose="020B0504020202020204" pitchFamily="34" charset="0"/>
              </a:rPr>
              <a:t>Do seeds stay by their parent plant or </a:t>
            </a:r>
            <a:r>
              <a:rPr lang="en-US" sz="4800" b="1">
                <a:latin typeface="Avenir Next LT Pro" panose="020B0504020202020204" pitchFamily="34" charset="0"/>
              </a:rPr>
              <a:t>disperse</a:t>
            </a:r>
            <a:r>
              <a:rPr lang="en-US" sz="4800">
                <a:latin typeface="Avenir Next LT Pro" panose="020B0504020202020204" pitchFamily="34" charset="0"/>
              </a:rPr>
              <a:t> (spread out)? </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How many ways do seeds disperse?</a:t>
            </a:r>
          </a:p>
        </p:txBody>
      </p:sp>
    </p:spTree>
    <p:extLst>
      <p:ext uri="{BB962C8B-B14F-4D97-AF65-F5344CB8AC3E}">
        <p14:creationId xmlns:p14="http://schemas.microsoft.com/office/powerpoint/2010/main" val="1746271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63A21-A0B0-4305-D859-3AA27F010EE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FE539E0-0C68-57D5-DEAB-E2638F66EAA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0FA79F0-003E-2545-5863-AA2552E529D7}"/>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19</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610E2B70-F5EA-98E2-CED4-EADCFD11DDB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1D Seeds and Socks: Explain</a:t>
            </a:r>
          </a:p>
        </p:txBody>
      </p:sp>
      <p:sp>
        <p:nvSpPr>
          <p:cNvPr id="6" name="Rectangle: Rounded Corners 5">
            <a:extLst>
              <a:ext uri="{FF2B5EF4-FFF2-40B4-BE49-F238E27FC236}">
                <a16:creationId xmlns:a16="http://schemas.microsoft.com/office/drawing/2014/main" id="{E4453854-1838-C4D8-5C2A-184B854B2C81}"/>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5232544-35DB-0B78-97D4-E0C7AF01E810}"/>
              </a:ext>
            </a:extLst>
          </p:cNvPr>
          <p:cNvSpPr txBox="1"/>
          <p:nvPr/>
        </p:nvSpPr>
        <p:spPr>
          <a:xfrm>
            <a:off x="100584" y="6351004"/>
            <a:ext cx="496825" cy="400110"/>
          </a:xfrm>
          <a:prstGeom prst="rect">
            <a:avLst/>
          </a:prstGeom>
          <a:noFill/>
        </p:spPr>
        <p:txBody>
          <a:bodyPr wrap="square">
            <a:spAutoFit/>
          </a:bodyPr>
          <a:lstStyle/>
          <a:p>
            <a:r>
              <a:rPr lang="en-US" sz="2000">
                <a:latin typeface="Bitter SemiBold" pitchFamily="2" charset="0"/>
              </a:rPr>
              <a:t>1D</a:t>
            </a:r>
            <a:endParaRPr lang="en-US" sz="2000"/>
          </a:p>
        </p:txBody>
      </p:sp>
      <p:sp>
        <p:nvSpPr>
          <p:cNvPr id="7" name="TextBox 6">
            <a:extLst>
              <a:ext uri="{FF2B5EF4-FFF2-40B4-BE49-F238E27FC236}">
                <a16:creationId xmlns:a16="http://schemas.microsoft.com/office/drawing/2014/main" id="{0AA089D1-A76D-0FA0-9A39-3259789EE096}"/>
              </a:ext>
            </a:extLst>
          </p:cNvPr>
          <p:cNvSpPr txBox="1"/>
          <p:nvPr/>
        </p:nvSpPr>
        <p:spPr>
          <a:xfrm>
            <a:off x="975168" y="2230078"/>
            <a:ext cx="7334031" cy="1569660"/>
          </a:xfrm>
          <a:prstGeom prst="rect">
            <a:avLst/>
          </a:prstGeom>
          <a:noFill/>
        </p:spPr>
        <p:txBody>
          <a:bodyPr wrap="square">
            <a:spAutoFit/>
          </a:bodyPr>
          <a:lstStyle/>
          <a:p>
            <a:pPr algn="ctr"/>
            <a:r>
              <a:rPr lang="en-US" sz="4800">
                <a:latin typeface="Avenir Next LT Pro" panose="020B0504020202020204" pitchFamily="34" charset="0"/>
              </a:rPr>
              <a:t>Why is </a:t>
            </a:r>
            <a:r>
              <a:rPr lang="en-US" sz="4800" b="1">
                <a:latin typeface="Avenir Next LT Pro" panose="020B0504020202020204" pitchFamily="34" charset="0"/>
              </a:rPr>
              <a:t>seed dispersal </a:t>
            </a:r>
            <a:r>
              <a:rPr lang="en-US" sz="4800">
                <a:latin typeface="Avenir Next LT Pro" panose="020B0504020202020204" pitchFamily="34" charset="0"/>
              </a:rPr>
              <a:t>so important?</a:t>
            </a:r>
          </a:p>
        </p:txBody>
      </p:sp>
      <p:pic>
        <p:nvPicPr>
          <p:cNvPr id="3" name="Picture 2">
            <a:extLst>
              <a:ext uri="{FF2B5EF4-FFF2-40B4-BE49-F238E27FC236}">
                <a16:creationId xmlns:a16="http://schemas.microsoft.com/office/drawing/2014/main" id="{B4ED215A-5307-565A-6525-11DEEB6DFEC0}"/>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8666245" y="1676902"/>
            <a:ext cx="2434212" cy="2688526"/>
          </a:xfrm>
          <a:prstGeom prst="rect">
            <a:avLst/>
          </a:prstGeom>
          <a:ln>
            <a:noFill/>
          </a:ln>
          <a:effectLst>
            <a:softEdge rad="112500"/>
          </a:effectLst>
        </p:spPr>
      </p:pic>
    </p:spTree>
    <p:extLst>
      <p:ext uri="{BB962C8B-B14F-4D97-AF65-F5344CB8AC3E}">
        <p14:creationId xmlns:p14="http://schemas.microsoft.com/office/powerpoint/2010/main" val="3759219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DBFB0-C5E8-1BBA-67A9-90CFD013FAA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B7141C7-1242-B92B-CBF0-72D99A52D65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96AAC81-71DF-16E9-7B94-E10F5A695811}"/>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8F925042-E005-CD85-9459-9076D63570D9}"/>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1D Seeds and Socks: Engage</a:t>
            </a:r>
          </a:p>
        </p:txBody>
      </p:sp>
      <p:sp>
        <p:nvSpPr>
          <p:cNvPr id="6" name="Rectangle: Rounded Corners 5">
            <a:extLst>
              <a:ext uri="{FF2B5EF4-FFF2-40B4-BE49-F238E27FC236}">
                <a16:creationId xmlns:a16="http://schemas.microsoft.com/office/drawing/2014/main" id="{4940471A-BE3B-497B-798C-0CA27FC996FF}"/>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348B5CC-68A4-B69A-C44D-46B5DFD919E2}"/>
              </a:ext>
            </a:extLst>
          </p:cNvPr>
          <p:cNvSpPr txBox="1"/>
          <p:nvPr/>
        </p:nvSpPr>
        <p:spPr>
          <a:xfrm>
            <a:off x="100584" y="6351004"/>
            <a:ext cx="4940046" cy="400110"/>
          </a:xfrm>
          <a:prstGeom prst="rect">
            <a:avLst/>
          </a:prstGeom>
          <a:noFill/>
        </p:spPr>
        <p:txBody>
          <a:bodyPr wrap="square">
            <a:spAutoFit/>
          </a:bodyPr>
          <a:lstStyle/>
          <a:p>
            <a:r>
              <a:rPr lang="en-US" sz="2000">
                <a:latin typeface="Bitter SemiBold" pitchFamily="2" charset="0"/>
              </a:rPr>
              <a:t>1D</a:t>
            </a:r>
            <a:endParaRPr lang="en-US" sz="2000"/>
          </a:p>
        </p:txBody>
      </p:sp>
      <p:grpSp>
        <p:nvGrpSpPr>
          <p:cNvPr id="14" name="Group 13">
            <a:extLst>
              <a:ext uri="{FF2B5EF4-FFF2-40B4-BE49-F238E27FC236}">
                <a16:creationId xmlns:a16="http://schemas.microsoft.com/office/drawing/2014/main" id="{1B5DCA0B-8A18-952A-AA21-AB2F17C7B5A6}"/>
              </a:ext>
            </a:extLst>
          </p:cNvPr>
          <p:cNvGrpSpPr/>
          <p:nvPr/>
        </p:nvGrpSpPr>
        <p:grpSpPr>
          <a:xfrm>
            <a:off x="1397232" y="117042"/>
            <a:ext cx="9397536" cy="5980422"/>
            <a:chOff x="1223979" y="122275"/>
            <a:chExt cx="9397536" cy="5980422"/>
          </a:xfrm>
        </p:grpSpPr>
        <p:pic>
          <p:nvPicPr>
            <p:cNvPr id="7" name="Picture 6" descr="A picture containing diagram&#10;&#10;AI-generated content may be incorrect.">
              <a:extLst>
                <a:ext uri="{FF2B5EF4-FFF2-40B4-BE49-F238E27FC236}">
                  <a16:creationId xmlns:a16="http://schemas.microsoft.com/office/drawing/2014/main" id="{F41AE819-2DBB-CF6E-E526-07E96A77591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23979" y="122275"/>
              <a:ext cx="4621236" cy="5980422"/>
            </a:xfrm>
            <a:prstGeom prst="rect">
              <a:avLst/>
            </a:prstGeom>
            <a:ln>
              <a:solidFill>
                <a:schemeClr val="tx1"/>
              </a:solidFill>
            </a:ln>
          </p:spPr>
        </p:pic>
        <p:pic>
          <p:nvPicPr>
            <p:cNvPr id="12" name="Picture 11" descr="Calendar&#10;&#10;AI-generated content may be incorrect.">
              <a:extLst>
                <a:ext uri="{FF2B5EF4-FFF2-40B4-BE49-F238E27FC236}">
                  <a16:creationId xmlns:a16="http://schemas.microsoft.com/office/drawing/2014/main" id="{E4A1F6DA-F904-0617-D44F-235A529CE6C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004323" y="122275"/>
              <a:ext cx="4617192" cy="5975189"/>
            </a:xfrm>
            <a:prstGeom prst="rect">
              <a:avLst/>
            </a:prstGeom>
            <a:ln>
              <a:solidFill>
                <a:schemeClr val="tx1"/>
              </a:solidFill>
            </a:ln>
          </p:spPr>
        </p:pic>
      </p:grpSp>
    </p:spTree>
    <p:extLst>
      <p:ext uri="{BB962C8B-B14F-4D97-AF65-F5344CB8AC3E}">
        <p14:creationId xmlns:p14="http://schemas.microsoft.com/office/powerpoint/2010/main" val="3650135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AE051-F81A-46A4-89DE-B3F49138742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98CB6A4-C052-A9C6-21F7-7F1188461EA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57B89BB-0FF6-15AD-E953-B536721B36A3}"/>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20</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FA314F7A-FD07-5F84-706A-CE96B209F76B}"/>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1D Seeds and Socks: Explain</a:t>
            </a:r>
          </a:p>
        </p:txBody>
      </p:sp>
      <p:sp>
        <p:nvSpPr>
          <p:cNvPr id="6" name="Rectangle: Rounded Corners 5">
            <a:extLst>
              <a:ext uri="{FF2B5EF4-FFF2-40B4-BE49-F238E27FC236}">
                <a16:creationId xmlns:a16="http://schemas.microsoft.com/office/drawing/2014/main" id="{2FA7BAF4-A6A6-C027-8DDF-5DC00BD01A8D}"/>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ECD11DA-4279-E7D7-5443-C44420E2C7C8}"/>
              </a:ext>
            </a:extLst>
          </p:cNvPr>
          <p:cNvSpPr txBox="1"/>
          <p:nvPr/>
        </p:nvSpPr>
        <p:spPr>
          <a:xfrm>
            <a:off x="100584" y="6351004"/>
            <a:ext cx="496825" cy="400110"/>
          </a:xfrm>
          <a:prstGeom prst="rect">
            <a:avLst/>
          </a:prstGeom>
          <a:noFill/>
        </p:spPr>
        <p:txBody>
          <a:bodyPr wrap="square">
            <a:spAutoFit/>
          </a:bodyPr>
          <a:lstStyle/>
          <a:p>
            <a:r>
              <a:rPr lang="en-US" sz="2000">
                <a:latin typeface="Bitter SemiBold" pitchFamily="2" charset="0"/>
              </a:rPr>
              <a:t>1D</a:t>
            </a:r>
            <a:endParaRPr lang="en-US" sz="2000"/>
          </a:p>
        </p:txBody>
      </p:sp>
      <p:pic>
        <p:nvPicPr>
          <p:cNvPr id="8" name="Picture 7" descr="Diagram&#10;&#10;AI-generated content may be incorrect.">
            <a:extLst>
              <a:ext uri="{FF2B5EF4-FFF2-40B4-BE49-F238E27FC236}">
                <a16:creationId xmlns:a16="http://schemas.microsoft.com/office/drawing/2014/main" id="{231DD51F-3175-F307-885F-3DF478BD501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585" y="106886"/>
            <a:ext cx="4640976" cy="6005968"/>
          </a:xfrm>
          <a:prstGeom prst="rect">
            <a:avLst/>
          </a:prstGeom>
          <a:ln>
            <a:solidFill>
              <a:schemeClr val="tx1"/>
            </a:solidFill>
          </a:ln>
        </p:spPr>
      </p:pic>
      <p:pic>
        <p:nvPicPr>
          <p:cNvPr id="10" name="Picture 9" descr="A picture containing text&#10;&#10;AI-generated content may be incorrect.">
            <a:extLst>
              <a:ext uri="{FF2B5EF4-FFF2-40B4-BE49-F238E27FC236}">
                <a16:creationId xmlns:a16="http://schemas.microsoft.com/office/drawing/2014/main" id="{54E16A6D-FDEB-9F41-8455-C2816253B571}"/>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896599" y="122275"/>
            <a:ext cx="1194816" cy="1205896"/>
          </a:xfrm>
          <a:prstGeom prst="rect">
            <a:avLst/>
          </a:prstGeom>
        </p:spPr>
      </p:pic>
      <p:sp>
        <p:nvSpPr>
          <p:cNvPr id="11" name="TextBox 10">
            <a:extLst>
              <a:ext uri="{FF2B5EF4-FFF2-40B4-BE49-F238E27FC236}">
                <a16:creationId xmlns:a16="http://schemas.microsoft.com/office/drawing/2014/main" id="{C761285D-B173-98FB-6428-D53361636448}"/>
              </a:ext>
            </a:extLst>
          </p:cNvPr>
          <p:cNvSpPr txBox="1"/>
          <p:nvPr/>
        </p:nvSpPr>
        <p:spPr>
          <a:xfrm>
            <a:off x="3997451" y="309724"/>
            <a:ext cx="6341364" cy="830997"/>
          </a:xfrm>
          <a:prstGeom prst="rect">
            <a:avLst/>
          </a:prstGeom>
          <a:noFill/>
        </p:spPr>
        <p:txBody>
          <a:bodyPr wrap="square">
            <a:spAutoFit/>
          </a:bodyPr>
          <a:lstStyle/>
          <a:p>
            <a:pPr algn="ctr"/>
            <a:r>
              <a:rPr lang="en-US" sz="4800">
                <a:solidFill>
                  <a:schemeClr val="accent2"/>
                </a:solidFill>
                <a:latin typeface="Shadows Into Light Two" panose="02000506000000020004" pitchFamily="2" charset="0"/>
              </a:rPr>
              <a:t>Scattering Seeds</a:t>
            </a:r>
          </a:p>
        </p:txBody>
      </p:sp>
      <p:sp>
        <p:nvSpPr>
          <p:cNvPr id="3" name="TextBox 2">
            <a:extLst>
              <a:ext uri="{FF2B5EF4-FFF2-40B4-BE49-F238E27FC236}">
                <a16:creationId xmlns:a16="http://schemas.microsoft.com/office/drawing/2014/main" id="{32DF1FB9-B0F6-E860-C576-0AD4C2056AFF}"/>
              </a:ext>
            </a:extLst>
          </p:cNvPr>
          <p:cNvSpPr txBox="1"/>
          <p:nvPr/>
        </p:nvSpPr>
        <p:spPr>
          <a:xfrm>
            <a:off x="4944001" y="1227522"/>
            <a:ext cx="7334031" cy="5078313"/>
          </a:xfrm>
          <a:prstGeom prst="rect">
            <a:avLst/>
          </a:prstGeom>
          <a:noFill/>
        </p:spPr>
        <p:txBody>
          <a:bodyPr wrap="square" lIns="91440" tIns="45720" rIns="91440" bIns="45720" anchor="t">
            <a:spAutoFit/>
          </a:bodyPr>
          <a:lstStyle/>
          <a:p>
            <a:r>
              <a:rPr lang="en-US" sz="3600" i="1" dirty="0">
                <a:latin typeface="Avenir Next LT Pro"/>
              </a:rPr>
              <a:t>What are the different ways you can think of a seed moving?</a:t>
            </a:r>
          </a:p>
          <a:p>
            <a:endParaRPr lang="en-US" sz="3600" i="1" dirty="0">
              <a:latin typeface="Avenir Next LT Pro"/>
            </a:endParaRPr>
          </a:p>
          <a:p>
            <a:r>
              <a:rPr lang="en-US" sz="3600" dirty="0">
                <a:latin typeface="Avenir Next LT Pro"/>
              </a:rPr>
              <a:t>Seeds scatter, or </a:t>
            </a:r>
            <a:r>
              <a:rPr lang="en-US" sz="3600" b="1" dirty="0">
                <a:latin typeface="Avenir Next LT Pro"/>
              </a:rPr>
              <a:t>disperse</a:t>
            </a:r>
            <a:r>
              <a:rPr lang="en-US" sz="3600" dirty="0">
                <a:latin typeface="Avenir Next LT Pro"/>
              </a:rPr>
              <a:t>, in many different ways. They can float, shoot out from the plant, roll, fly, ride, or even be pooped out by animals eating the fruit, berry, or nut. </a:t>
            </a:r>
          </a:p>
        </p:txBody>
      </p:sp>
    </p:spTree>
    <p:extLst>
      <p:ext uri="{BB962C8B-B14F-4D97-AF65-F5344CB8AC3E}">
        <p14:creationId xmlns:p14="http://schemas.microsoft.com/office/powerpoint/2010/main" val="4292907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C164D-3264-41A1-017D-8A29250673E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A698682-0B0D-883F-4354-77E1D37CC53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EB76315-B61B-4B01-A51C-CC08BC1771AA}"/>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22</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9885CCE8-534B-22FA-90C3-ECD0FCC9648C}"/>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1D Seeds and Socks: Explain</a:t>
            </a:r>
          </a:p>
        </p:txBody>
      </p:sp>
      <p:sp>
        <p:nvSpPr>
          <p:cNvPr id="6" name="Rectangle: Rounded Corners 5">
            <a:extLst>
              <a:ext uri="{FF2B5EF4-FFF2-40B4-BE49-F238E27FC236}">
                <a16:creationId xmlns:a16="http://schemas.microsoft.com/office/drawing/2014/main" id="{18165BEA-C21C-C520-7B83-E18866F00724}"/>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87C0405-0739-DCE9-0706-7473F4799808}"/>
              </a:ext>
            </a:extLst>
          </p:cNvPr>
          <p:cNvSpPr txBox="1"/>
          <p:nvPr/>
        </p:nvSpPr>
        <p:spPr>
          <a:xfrm>
            <a:off x="100584" y="6351004"/>
            <a:ext cx="496825" cy="400110"/>
          </a:xfrm>
          <a:prstGeom prst="rect">
            <a:avLst/>
          </a:prstGeom>
          <a:noFill/>
        </p:spPr>
        <p:txBody>
          <a:bodyPr wrap="square">
            <a:spAutoFit/>
          </a:bodyPr>
          <a:lstStyle/>
          <a:p>
            <a:r>
              <a:rPr lang="en-US" sz="2000">
                <a:latin typeface="Bitter SemiBold" pitchFamily="2" charset="0"/>
              </a:rPr>
              <a:t>1D</a:t>
            </a:r>
            <a:endParaRPr lang="en-US" sz="2000"/>
          </a:p>
        </p:txBody>
      </p:sp>
      <p:pic>
        <p:nvPicPr>
          <p:cNvPr id="8" name="Picture 7" descr="Diagram&#10;&#10;AI-generated content may be incorrect.">
            <a:extLst>
              <a:ext uri="{FF2B5EF4-FFF2-40B4-BE49-F238E27FC236}">
                <a16:creationId xmlns:a16="http://schemas.microsoft.com/office/drawing/2014/main" id="{9B9254C7-F919-CDDC-8DD4-B4225D438E5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0585" y="106886"/>
            <a:ext cx="4640976" cy="6005968"/>
          </a:xfrm>
          <a:prstGeom prst="rect">
            <a:avLst/>
          </a:prstGeom>
          <a:ln>
            <a:solidFill>
              <a:schemeClr val="tx1"/>
            </a:solidFill>
          </a:ln>
        </p:spPr>
      </p:pic>
      <p:pic>
        <p:nvPicPr>
          <p:cNvPr id="10" name="Picture 9" descr="A picture containing text&#10;&#10;AI-generated content may be incorrect.">
            <a:extLst>
              <a:ext uri="{FF2B5EF4-FFF2-40B4-BE49-F238E27FC236}">
                <a16:creationId xmlns:a16="http://schemas.microsoft.com/office/drawing/2014/main" id="{E02F2045-73FF-0C26-352C-2B63993CFF89}"/>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896599" y="122275"/>
            <a:ext cx="1194816" cy="1205896"/>
          </a:xfrm>
          <a:prstGeom prst="rect">
            <a:avLst/>
          </a:prstGeom>
        </p:spPr>
      </p:pic>
      <p:sp>
        <p:nvSpPr>
          <p:cNvPr id="11" name="TextBox 10">
            <a:extLst>
              <a:ext uri="{FF2B5EF4-FFF2-40B4-BE49-F238E27FC236}">
                <a16:creationId xmlns:a16="http://schemas.microsoft.com/office/drawing/2014/main" id="{CF17F302-EA2A-7987-CFE3-52EFA4CC717E}"/>
              </a:ext>
            </a:extLst>
          </p:cNvPr>
          <p:cNvSpPr txBox="1"/>
          <p:nvPr/>
        </p:nvSpPr>
        <p:spPr>
          <a:xfrm>
            <a:off x="3997451" y="309724"/>
            <a:ext cx="6341364" cy="830997"/>
          </a:xfrm>
          <a:prstGeom prst="rect">
            <a:avLst/>
          </a:prstGeom>
          <a:noFill/>
        </p:spPr>
        <p:txBody>
          <a:bodyPr wrap="square">
            <a:spAutoFit/>
          </a:bodyPr>
          <a:lstStyle/>
          <a:p>
            <a:pPr algn="ctr"/>
            <a:r>
              <a:rPr lang="en-US" sz="4800" dirty="0">
                <a:solidFill>
                  <a:schemeClr val="accent2"/>
                </a:solidFill>
                <a:latin typeface="Shadows Into Light Two" panose="02000506000000020004" pitchFamily="2" charset="0"/>
              </a:rPr>
              <a:t>Scattering Seeds</a:t>
            </a:r>
          </a:p>
        </p:txBody>
      </p:sp>
      <p:sp>
        <p:nvSpPr>
          <p:cNvPr id="3" name="TextBox 2">
            <a:extLst>
              <a:ext uri="{FF2B5EF4-FFF2-40B4-BE49-F238E27FC236}">
                <a16:creationId xmlns:a16="http://schemas.microsoft.com/office/drawing/2014/main" id="{2C7660A5-5B5F-D3D3-BCFA-6DB2028A9AE8}"/>
              </a:ext>
            </a:extLst>
          </p:cNvPr>
          <p:cNvSpPr txBox="1"/>
          <p:nvPr/>
        </p:nvSpPr>
        <p:spPr>
          <a:xfrm>
            <a:off x="4759646" y="1276683"/>
            <a:ext cx="7334031" cy="4524315"/>
          </a:xfrm>
          <a:prstGeom prst="rect">
            <a:avLst/>
          </a:prstGeom>
          <a:noFill/>
        </p:spPr>
        <p:txBody>
          <a:bodyPr wrap="square" lIns="91440" tIns="45720" rIns="91440" bIns="45720" anchor="t">
            <a:spAutoFit/>
          </a:bodyPr>
          <a:lstStyle/>
          <a:p>
            <a:r>
              <a:rPr lang="en-US" sz="3600" dirty="0">
                <a:latin typeface="Avenir Next LT Pro"/>
              </a:rPr>
              <a:t>Often the way seeds disperse is because of their </a:t>
            </a:r>
            <a:r>
              <a:rPr lang="en-US" sz="3600" b="1" dirty="0">
                <a:latin typeface="Avenir Next LT Pro"/>
              </a:rPr>
              <a:t>characteristics</a:t>
            </a:r>
            <a:r>
              <a:rPr lang="en-US" sz="3600" dirty="0">
                <a:latin typeface="Avenir Next LT Pro"/>
              </a:rPr>
              <a:t> like size, shape, texture, taste, and more. </a:t>
            </a:r>
            <a:endParaRPr lang="en-US" dirty="0">
              <a:latin typeface="Aptos" panose="02110004020202020204"/>
            </a:endParaRPr>
          </a:p>
          <a:p>
            <a:endParaRPr lang="en-US" sz="3600" dirty="0">
              <a:latin typeface="Avenir Next LT Pro"/>
            </a:endParaRPr>
          </a:p>
          <a:p>
            <a:r>
              <a:rPr lang="en-US" sz="3600" dirty="0">
                <a:latin typeface="Avenir Next LT Pro"/>
              </a:rPr>
              <a:t>Write the different ways that seeds disperse under each picture. </a:t>
            </a:r>
          </a:p>
        </p:txBody>
      </p:sp>
    </p:spTree>
    <p:extLst>
      <p:ext uri="{BB962C8B-B14F-4D97-AF65-F5344CB8AC3E}">
        <p14:creationId xmlns:p14="http://schemas.microsoft.com/office/powerpoint/2010/main" val="1630182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B9FF9-07CC-1697-5502-776CC51D036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7987F07-F0D6-951C-DCB7-F8DA071FB21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F67B847-FC4A-6A1A-BB02-CFF4141A1772}"/>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23</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1E8AC98F-38C7-1990-8ABB-555EC0903271}"/>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1D Seeds and Socks: Explain</a:t>
            </a:r>
          </a:p>
        </p:txBody>
      </p:sp>
      <p:sp>
        <p:nvSpPr>
          <p:cNvPr id="6" name="Rectangle: Rounded Corners 5">
            <a:extLst>
              <a:ext uri="{FF2B5EF4-FFF2-40B4-BE49-F238E27FC236}">
                <a16:creationId xmlns:a16="http://schemas.microsoft.com/office/drawing/2014/main" id="{B87A2F27-ACE9-EE88-0C49-06D7BDEEDEEB}"/>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8FE21C9-3564-F43E-B5FA-6234AC4F7B97}"/>
              </a:ext>
            </a:extLst>
          </p:cNvPr>
          <p:cNvSpPr txBox="1"/>
          <p:nvPr/>
        </p:nvSpPr>
        <p:spPr>
          <a:xfrm>
            <a:off x="100584" y="6351004"/>
            <a:ext cx="496825" cy="400110"/>
          </a:xfrm>
          <a:prstGeom prst="rect">
            <a:avLst/>
          </a:prstGeom>
          <a:noFill/>
        </p:spPr>
        <p:txBody>
          <a:bodyPr wrap="square">
            <a:spAutoFit/>
          </a:bodyPr>
          <a:lstStyle/>
          <a:p>
            <a:r>
              <a:rPr lang="en-US" sz="2000">
                <a:latin typeface="Bitter SemiBold" pitchFamily="2" charset="0"/>
              </a:rPr>
              <a:t>1D</a:t>
            </a:r>
            <a:endParaRPr lang="en-US" sz="2000"/>
          </a:p>
        </p:txBody>
      </p:sp>
      <p:sp>
        <p:nvSpPr>
          <p:cNvPr id="3" name="TextBox 2">
            <a:extLst>
              <a:ext uri="{FF2B5EF4-FFF2-40B4-BE49-F238E27FC236}">
                <a16:creationId xmlns:a16="http://schemas.microsoft.com/office/drawing/2014/main" id="{E0BA31E3-D370-A35A-2AC0-162799403D34}"/>
              </a:ext>
            </a:extLst>
          </p:cNvPr>
          <p:cNvSpPr txBox="1"/>
          <p:nvPr/>
        </p:nvSpPr>
        <p:spPr>
          <a:xfrm>
            <a:off x="894958" y="2466859"/>
            <a:ext cx="5870189" cy="1569660"/>
          </a:xfrm>
          <a:prstGeom prst="rect">
            <a:avLst/>
          </a:prstGeom>
          <a:noFill/>
        </p:spPr>
        <p:txBody>
          <a:bodyPr wrap="square">
            <a:spAutoFit/>
          </a:bodyPr>
          <a:lstStyle/>
          <a:p>
            <a:pPr algn="ctr"/>
            <a:r>
              <a:rPr lang="en-US" sz="4800" b="1">
                <a:latin typeface="Avenir Next LT Pro" panose="020B0504020202020204" pitchFamily="34" charset="0"/>
              </a:rPr>
              <a:t>Seed Dispersal Role Play Activity</a:t>
            </a:r>
          </a:p>
        </p:txBody>
      </p:sp>
      <p:pic>
        <p:nvPicPr>
          <p:cNvPr id="7" name="Picture 6">
            <a:extLst>
              <a:ext uri="{FF2B5EF4-FFF2-40B4-BE49-F238E27FC236}">
                <a16:creationId xmlns:a16="http://schemas.microsoft.com/office/drawing/2014/main" id="{1EA78C02-B26F-9AF3-947E-4F474458DFD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946420" y="1684420"/>
            <a:ext cx="4665870" cy="3138238"/>
          </a:xfrm>
          <a:prstGeom prst="rect">
            <a:avLst/>
          </a:prstGeom>
          <a:ln>
            <a:noFill/>
          </a:ln>
          <a:effectLst>
            <a:softEdge rad="112500"/>
          </a:effectLst>
        </p:spPr>
      </p:pic>
    </p:spTree>
    <p:extLst>
      <p:ext uri="{BB962C8B-B14F-4D97-AF65-F5344CB8AC3E}">
        <p14:creationId xmlns:p14="http://schemas.microsoft.com/office/powerpoint/2010/main" val="2715645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7F6F7-6B04-FE2C-1932-0AEAA3DD964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95E8C3E-EB35-4512-EBE2-ED244814C8B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2381249-F05E-26DF-4A61-2E1F9FC7005F}"/>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23</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606B1C5F-0179-DF84-9470-A9BBD392149D}"/>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1D Seeds and Socks: Explain</a:t>
            </a:r>
          </a:p>
        </p:txBody>
      </p:sp>
      <p:sp>
        <p:nvSpPr>
          <p:cNvPr id="6" name="Rectangle: Rounded Corners 5">
            <a:extLst>
              <a:ext uri="{FF2B5EF4-FFF2-40B4-BE49-F238E27FC236}">
                <a16:creationId xmlns:a16="http://schemas.microsoft.com/office/drawing/2014/main" id="{24D64579-59FD-DA2D-CC80-3DC5970C1749}"/>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45DCB9E-76E4-230D-B2AF-42CC667ED73D}"/>
              </a:ext>
            </a:extLst>
          </p:cNvPr>
          <p:cNvSpPr txBox="1"/>
          <p:nvPr/>
        </p:nvSpPr>
        <p:spPr>
          <a:xfrm>
            <a:off x="100584" y="6351004"/>
            <a:ext cx="496825" cy="400110"/>
          </a:xfrm>
          <a:prstGeom prst="rect">
            <a:avLst/>
          </a:prstGeom>
          <a:noFill/>
        </p:spPr>
        <p:txBody>
          <a:bodyPr wrap="square">
            <a:spAutoFit/>
          </a:bodyPr>
          <a:lstStyle/>
          <a:p>
            <a:r>
              <a:rPr lang="en-US" sz="2000">
                <a:latin typeface="Bitter SemiBold" pitchFamily="2" charset="0"/>
              </a:rPr>
              <a:t>1D</a:t>
            </a:r>
            <a:endParaRPr lang="en-US" sz="2000"/>
          </a:p>
        </p:txBody>
      </p:sp>
      <p:sp>
        <p:nvSpPr>
          <p:cNvPr id="3" name="TextBox 2">
            <a:extLst>
              <a:ext uri="{FF2B5EF4-FFF2-40B4-BE49-F238E27FC236}">
                <a16:creationId xmlns:a16="http://schemas.microsoft.com/office/drawing/2014/main" id="{AE031FD0-8CFC-CA6A-8BFD-A51CBDC57320}"/>
              </a:ext>
            </a:extLst>
          </p:cNvPr>
          <p:cNvSpPr txBox="1"/>
          <p:nvPr/>
        </p:nvSpPr>
        <p:spPr>
          <a:xfrm>
            <a:off x="1320429" y="1258945"/>
            <a:ext cx="9551142" cy="3785652"/>
          </a:xfrm>
          <a:prstGeom prst="rect">
            <a:avLst/>
          </a:prstGeom>
          <a:noFill/>
        </p:spPr>
        <p:txBody>
          <a:bodyPr wrap="square">
            <a:spAutoFit/>
          </a:bodyPr>
          <a:lstStyle/>
          <a:p>
            <a:pPr algn="ctr"/>
            <a:r>
              <a:rPr lang="en-US" sz="4800">
                <a:latin typeface="Avenir Next LT Pro" panose="020B0504020202020204" pitchFamily="34" charset="0"/>
              </a:rPr>
              <a:t>Have you ever seen any seeds that </a:t>
            </a:r>
            <a:r>
              <a:rPr lang="en-US" sz="4800" b="1">
                <a:latin typeface="Avenir Next LT Pro" panose="020B0504020202020204" pitchFamily="34" charset="0"/>
              </a:rPr>
              <a:t>disperse</a:t>
            </a:r>
            <a:r>
              <a:rPr lang="en-US" sz="4800">
                <a:latin typeface="Avenir Next LT Pro" panose="020B0504020202020204" pitchFamily="34" charset="0"/>
              </a:rPr>
              <a:t> in these ways?</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happens to seeds that are dispersed?</a:t>
            </a:r>
          </a:p>
        </p:txBody>
      </p:sp>
    </p:spTree>
    <p:extLst>
      <p:ext uri="{BB962C8B-B14F-4D97-AF65-F5344CB8AC3E}">
        <p14:creationId xmlns:p14="http://schemas.microsoft.com/office/powerpoint/2010/main" val="599935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0CE5A-963C-B26E-7B4E-76F46F5937F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C44D73F-6CFB-23EA-88ED-1C32E28401A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6B82F78-7BF8-1DEF-49A3-2C4FC493E3F4}"/>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24</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348EBB37-3B48-CCA3-0EB4-1F9D3C7821A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1D Seeds and Socks: Explain</a:t>
            </a:r>
          </a:p>
        </p:txBody>
      </p:sp>
      <p:sp>
        <p:nvSpPr>
          <p:cNvPr id="6" name="Rectangle: Rounded Corners 5">
            <a:extLst>
              <a:ext uri="{FF2B5EF4-FFF2-40B4-BE49-F238E27FC236}">
                <a16:creationId xmlns:a16="http://schemas.microsoft.com/office/drawing/2014/main" id="{AC0DB585-35F7-E395-2019-3AFB8AE7DD26}"/>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4E12E14-2222-A2A9-8F37-28E4C21BF9B0}"/>
              </a:ext>
            </a:extLst>
          </p:cNvPr>
          <p:cNvSpPr txBox="1"/>
          <p:nvPr/>
        </p:nvSpPr>
        <p:spPr>
          <a:xfrm>
            <a:off x="100584" y="6351004"/>
            <a:ext cx="496825" cy="400110"/>
          </a:xfrm>
          <a:prstGeom prst="rect">
            <a:avLst/>
          </a:prstGeom>
          <a:noFill/>
        </p:spPr>
        <p:txBody>
          <a:bodyPr wrap="square">
            <a:spAutoFit/>
          </a:bodyPr>
          <a:lstStyle/>
          <a:p>
            <a:r>
              <a:rPr lang="en-US" sz="2000">
                <a:latin typeface="Bitter SemiBold" pitchFamily="2" charset="0"/>
              </a:rPr>
              <a:t>1D</a:t>
            </a:r>
            <a:endParaRPr lang="en-US" sz="2000"/>
          </a:p>
        </p:txBody>
      </p:sp>
      <p:sp>
        <p:nvSpPr>
          <p:cNvPr id="3" name="TextBox 2">
            <a:extLst>
              <a:ext uri="{FF2B5EF4-FFF2-40B4-BE49-F238E27FC236}">
                <a16:creationId xmlns:a16="http://schemas.microsoft.com/office/drawing/2014/main" id="{0935709C-A5AF-FD06-EF9C-692D73A130A7}"/>
              </a:ext>
            </a:extLst>
          </p:cNvPr>
          <p:cNvSpPr txBox="1"/>
          <p:nvPr/>
        </p:nvSpPr>
        <p:spPr>
          <a:xfrm>
            <a:off x="1320429" y="1258945"/>
            <a:ext cx="9551142" cy="3046988"/>
          </a:xfrm>
          <a:prstGeom prst="rect">
            <a:avLst/>
          </a:prstGeom>
          <a:noFill/>
        </p:spPr>
        <p:txBody>
          <a:bodyPr wrap="square" lIns="91440" tIns="45720" rIns="91440" bIns="45720" anchor="t">
            <a:spAutoFit/>
          </a:bodyPr>
          <a:lstStyle/>
          <a:p>
            <a:pPr algn="ctr"/>
            <a:r>
              <a:rPr lang="en-US" sz="4800">
                <a:latin typeface="Avenir Next LT Pro"/>
              </a:rPr>
              <a:t>If you were a small oak tree, could you really spread out?</a:t>
            </a:r>
          </a:p>
          <a:p>
            <a:pPr algn="ctr"/>
            <a:endParaRPr lang="en-US" sz="4800">
              <a:latin typeface="Avenir Next LT Pro" panose="020B0504020202020204" pitchFamily="34" charset="0"/>
            </a:endParaRPr>
          </a:p>
          <a:p>
            <a:pPr algn="ctr"/>
            <a:r>
              <a:rPr lang="en-US" sz="4800">
                <a:latin typeface="Avenir Next LT Pro"/>
              </a:rPr>
              <a:t>Could you walk away?</a:t>
            </a:r>
          </a:p>
        </p:txBody>
      </p:sp>
    </p:spTree>
    <p:extLst>
      <p:ext uri="{BB962C8B-B14F-4D97-AF65-F5344CB8AC3E}">
        <p14:creationId xmlns:p14="http://schemas.microsoft.com/office/powerpoint/2010/main" val="4195744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1E022-A0F4-1A27-EF02-D525915B2FB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E436070-B3FF-1513-6349-431399A38E3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D360C99-6FC3-81EA-4EB1-A9BF13D66383}"/>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25</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FE7207FA-0283-7092-78DB-017F706E7C4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1D Seeds and Socks: Explain</a:t>
            </a:r>
          </a:p>
        </p:txBody>
      </p:sp>
      <p:sp>
        <p:nvSpPr>
          <p:cNvPr id="6" name="Rectangle: Rounded Corners 5">
            <a:extLst>
              <a:ext uri="{FF2B5EF4-FFF2-40B4-BE49-F238E27FC236}">
                <a16:creationId xmlns:a16="http://schemas.microsoft.com/office/drawing/2014/main" id="{01122FD3-C98A-1525-4486-AC536D2C5FED}"/>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8D61498-57C3-01A0-EA79-F6D3B1A75C6B}"/>
              </a:ext>
            </a:extLst>
          </p:cNvPr>
          <p:cNvSpPr txBox="1"/>
          <p:nvPr/>
        </p:nvSpPr>
        <p:spPr>
          <a:xfrm>
            <a:off x="100584" y="6351004"/>
            <a:ext cx="496825" cy="400110"/>
          </a:xfrm>
          <a:prstGeom prst="rect">
            <a:avLst/>
          </a:prstGeom>
          <a:noFill/>
        </p:spPr>
        <p:txBody>
          <a:bodyPr wrap="square">
            <a:spAutoFit/>
          </a:bodyPr>
          <a:lstStyle/>
          <a:p>
            <a:r>
              <a:rPr lang="en-US" sz="2000">
                <a:latin typeface="Bitter SemiBold" pitchFamily="2" charset="0"/>
              </a:rPr>
              <a:t>1D</a:t>
            </a:r>
            <a:endParaRPr lang="en-US" sz="2000"/>
          </a:p>
        </p:txBody>
      </p:sp>
      <p:sp>
        <p:nvSpPr>
          <p:cNvPr id="3" name="TextBox 2">
            <a:extLst>
              <a:ext uri="{FF2B5EF4-FFF2-40B4-BE49-F238E27FC236}">
                <a16:creationId xmlns:a16="http://schemas.microsoft.com/office/drawing/2014/main" id="{205A8BE8-3AAB-D8A2-C5D4-A5359AE90BEB}"/>
              </a:ext>
            </a:extLst>
          </p:cNvPr>
          <p:cNvSpPr txBox="1"/>
          <p:nvPr/>
        </p:nvSpPr>
        <p:spPr>
          <a:xfrm>
            <a:off x="5212079" y="2351562"/>
            <a:ext cx="6025251" cy="1569660"/>
          </a:xfrm>
          <a:prstGeom prst="rect">
            <a:avLst/>
          </a:prstGeom>
          <a:noFill/>
        </p:spPr>
        <p:txBody>
          <a:bodyPr wrap="square">
            <a:spAutoFit/>
          </a:bodyPr>
          <a:lstStyle/>
          <a:p>
            <a:pPr algn="ctr"/>
            <a:r>
              <a:rPr lang="en-US" sz="4800">
                <a:latin typeface="Avenir Next LT Pro" panose="020B0504020202020204" pitchFamily="34" charset="0"/>
              </a:rPr>
              <a:t>What do </a:t>
            </a:r>
            <a:r>
              <a:rPr lang="en-US" sz="4800" b="1">
                <a:latin typeface="Avenir Next LT Pro" panose="020B0504020202020204" pitchFamily="34" charset="0"/>
              </a:rPr>
              <a:t>roots</a:t>
            </a:r>
            <a:r>
              <a:rPr lang="en-US" sz="4800">
                <a:latin typeface="Avenir Next LT Pro" panose="020B0504020202020204" pitchFamily="34" charset="0"/>
              </a:rPr>
              <a:t> do for a plant?</a:t>
            </a:r>
          </a:p>
        </p:txBody>
      </p:sp>
      <p:pic>
        <p:nvPicPr>
          <p:cNvPr id="5122" name="Picture 2" descr="cattails&amp;#32;roots">
            <a:extLst>
              <a:ext uri="{FF2B5EF4-FFF2-40B4-BE49-F238E27FC236}">
                <a16:creationId xmlns:a16="http://schemas.microsoft.com/office/drawing/2014/main" id="{1B87999E-984F-D258-C6FD-5018575DD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996" y="278892"/>
            <a:ext cx="36957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003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C0443-C7CA-9351-8D98-8DA707858AE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2CFD943-3ABA-2FED-71E1-309C3B6BC0B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FC69116-DDDF-69FE-9023-E90EB6EE7114}"/>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26</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8881050D-DF7B-2D2B-0794-3DEE7741B971}"/>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1D Seeds and Socks: Elaborate</a:t>
            </a:r>
          </a:p>
        </p:txBody>
      </p:sp>
      <p:sp>
        <p:nvSpPr>
          <p:cNvPr id="6" name="Rectangle: Rounded Corners 5">
            <a:extLst>
              <a:ext uri="{FF2B5EF4-FFF2-40B4-BE49-F238E27FC236}">
                <a16:creationId xmlns:a16="http://schemas.microsoft.com/office/drawing/2014/main" id="{602C8DFD-BA04-A8D2-40EA-00D3B5190B28}"/>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D40AF3A-0C27-BD9D-A4D0-D6678F38BC23}"/>
              </a:ext>
            </a:extLst>
          </p:cNvPr>
          <p:cNvSpPr txBox="1"/>
          <p:nvPr/>
        </p:nvSpPr>
        <p:spPr>
          <a:xfrm>
            <a:off x="100584" y="6351004"/>
            <a:ext cx="496825" cy="400110"/>
          </a:xfrm>
          <a:prstGeom prst="rect">
            <a:avLst/>
          </a:prstGeom>
          <a:noFill/>
        </p:spPr>
        <p:txBody>
          <a:bodyPr wrap="square">
            <a:spAutoFit/>
          </a:bodyPr>
          <a:lstStyle/>
          <a:p>
            <a:r>
              <a:rPr lang="en-US" sz="2000">
                <a:latin typeface="Bitter SemiBold" pitchFamily="2" charset="0"/>
              </a:rPr>
              <a:t>1D</a:t>
            </a:r>
            <a:endParaRPr lang="en-US" sz="2000"/>
          </a:p>
        </p:txBody>
      </p:sp>
      <p:grpSp>
        <p:nvGrpSpPr>
          <p:cNvPr id="16" name="Group 15">
            <a:extLst>
              <a:ext uri="{FF2B5EF4-FFF2-40B4-BE49-F238E27FC236}">
                <a16:creationId xmlns:a16="http://schemas.microsoft.com/office/drawing/2014/main" id="{47958B54-625F-C20E-D7A2-8FB86E1C95F2}"/>
              </a:ext>
            </a:extLst>
          </p:cNvPr>
          <p:cNvGrpSpPr/>
          <p:nvPr/>
        </p:nvGrpSpPr>
        <p:grpSpPr>
          <a:xfrm>
            <a:off x="1689974" y="122275"/>
            <a:ext cx="8812052" cy="5570328"/>
            <a:chOff x="1672683" y="122275"/>
            <a:chExt cx="8812052" cy="5570328"/>
          </a:xfrm>
        </p:grpSpPr>
        <p:pic>
          <p:nvPicPr>
            <p:cNvPr id="10" name="Picture 9" descr="Text&#10;&#10;AI-generated content may be incorrect.">
              <a:extLst>
                <a:ext uri="{FF2B5EF4-FFF2-40B4-BE49-F238E27FC236}">
                  <a16:creationId xmlns:a16="http://schemas.microsoft.com/office/drawing/2014/main" id="{BA3845AE-B047-BD92-CC58-76057439E67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672683" y="122275"/>
              <a:ext cx="4317542" cy="5570328"/>
            </a:xfrm>
            <a:prstGeom prst="rect">
              <a:avLst/>
            </a:prstGeom>
            <a:ln>
              <a:solidFill>
                <a:schemeClr val="tx1"/>
              </a:solidFill>
            </a:ln>
          </p:spPr>
        </p:pic>
        <p:pic>
          <p:nvPicPr>
            <p:cNvPr id="12" name="Picture 11" descr="Calendar&#10;&#10;AI-generated content may be incorrect.">
              <a:extLst>
                <a:ext uri="{FF2B5EF4-FFF2-40B4-BE49-F238E27FC236}">
                  <a16:creationId xmlns:a16="http://schemas.microsoft.com/office/drawing/2014/main" id="{E8DE47F2-2B0F-899B-F458-2F2876982E9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53455" y="122275"/>
              <a:ext cx="4331280" cy="5570328"/>
            </a:xfrm>
            <a:prstGeom prst="rect">
              <a:avLst/>
            </a:prstGeom>
            <a:ln>
              <a:solidFill>
                <a:schemeClr val="tx1"/>
              </a:solidFill>
            </a:ln>
          </p:spPr>
        </p:pic>
      </p:grpSp>
      <p:grpSp>
        <p:nvGrpSpPr>
          <p:cNvPr id="15" name="Group 14">
            <a:extLst>
              <a:ext uri="{FF2B5EF4-FFF2-40B4-BE49-F238E27FC236}">
                <a16:creationId xmlns:a16="http://schemas.microsoft.com/office/drawing/2014/main" id="{936C20DD-5409-5C58-4D6E-0E288DD9C405}"/>
              </a:ext>
            </a:extLst>
          </p:cNvPr>
          <p:cNvGrpSpPr/>
          <p:nvPr/>
        </p:nvGrpSpPr>
        <p:grpSpPr>
          <a:xfrm>
            <a:off x="3197814" y="5804701"/>
            <a:ext cx="5796372" cy="369332"/>
            <a:chOff x="2680878" y="5777600"/>
            <a:chExt cx="5796372" cy="369332"/>
          </a:xfrm>
        </p:grpSpPr>
        <p:sp>
          <p:nvSpPr>
            <p:cNvPr id="3" name="TextBox 2">
              <a:extLst>
                <a:ext uri="{FF2B5EF4-FFF2-40B4-BE49-F238E27FC236}">
                  <a16:creationId xmlns:a16="http://schemas.microsoft.com/office/drawing/2014/main" id="{DADCAD8D-91E5-8186-77C7-F8951861F00B}"/>
                </a:ext>
              </a:extLst>
            </p:cNvPr>
            <p:cNvSpPr txBox="1"/>
            <p:nvPr/>
          </p:nvSpPr>
          <p:spPr>
            <a:xfrm>
              <a:off x="2680878" y="5777600"/>
              <a:ext cx="1902273" cy="369332"/>
            </a:xfrm>
            <a:prstGeom prst="rect">
              <a:avLst/>
            </a:prstGeom>
            <a:noFill/>
          </p:spPr>
          <p:txBody>
            <a:bodyPr wrap="square">
              <a:spAutoFit/>
            </a:bodyPr>
            <a:lstStyle/>
            <a:p>
              <a:pPr algn="ctr"/>
              <a:r>
                <a:rPr lang="en-US" b="1">
                  <a:latin typeface="Avenir Next LT Pro" panose="020B0504020202020204" pitchFamily="34" charset="0"/>
                </a:rPr>
                <a:t>Link to Article:</a:t>
              </a:r>
            </a:p>
          </p:txBody>
        </p:sp>
        <p:sp>
          <p:nvSpPr>
            <p:cNvPr id="14" name="TextBox 13">
              <a:extLst>
                <a:ext uri="{FF2B5EF4-FFF2-40B4-BE49-F238E27FC236}">
                  <a16:creationId xmlns:a16="http://schemas.microsoft.com/office/drawing/2014/main" id="{0FDCB1AD-07BD-FE83-1174-D0720DD047C2}"/>
                </a:ext>
              </a:extLst>
            </p:cNvPr>
            <p:cNvSpPr txBox="1"/>
            <p:nvPr/>
          </p:nvSpPr>
          <p:spPr>
            <a:xfrm>
              <a:off x="4476750" y="5777600"/>
              <a:ext cx="4000500" cy="369332"/>
            </a:xfrm>
            <a:prstGeom prst="rect">
              <a:avLst/>
            </a:prstGeom>
            <a:noFill/>
          </p:spPr>
          <p:txBody>
            <a:bodyPr wrap="square">
              <a:spAutoFit/>
            </a:bodyPr>
            <a:lstStyle/>
            <a:p>
              <a:r>
                <a:rPr lang="en-US">
                  <a:hlinkClick r:id="rId5"/>
                </a:rPr>
                <a:t>1D The Great Escape </a:t>
              </a:r>
              <a:r>
                <a:rPr lang="en-US" err="1">
                  <a:hlinkClick r:id="rId5"/>
                </a:rPr>
                <a:t>Xplor</a:t>
              </a:r>
              <a:r>
                <a:rPr lang="en-US">
                  <a:hlinkClick r:id="rId5"/>
                </a:rPr>
                <a:t> Article.pdf</a:t>
              </a:r>
              <a:endParaRPr lang="en-US"/>
            </a:p>
          </p:txBody>
        </p:sp>
      </p:grpSp>
    </p:spTree>
    <p:extLst>
      <p:ext uri="{BB962C8B-B14F-4D97-AF65-F5344CB8AC3E}">
        <p14:creationId xmlns:p14="http://schemas.microsoft.com/office/powerpoint/2010/main" val="219441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BA989-9631-E104-59C1-DE3318EDF94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02F2295-33FF-9D8C-C34E-2CD55664D89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F7862AF-3153-F838-1EAB-FEA200624DBC}"/>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27</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22733FF7-0C9C-2101-E40C-DEF85AC17E8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1D Seeds and Socks: Elaborate</a:t>
            </a:r>
          </a:p>
        </p:txBody>
      </p:sp>
      <p:sp>
        <p:nvSpPr>
          <p:cNvPr id="6" name="Rectangle: Rounded Corners 5">
            <a:extLst>
              <a:ext uri="{FF2B5EF4-FFF2-40B4-BE49-F238E27FC236}">
                <a16:creationId xmlns:a16="http://schemas.microsoft.com/office/drawing/2014/main" id="{9A072D1A-0131-C0B1-8232-0CC3403BC3BC}"/>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8D41C92-0C5F-4E48-8114-ECEA73F31431}"/>
              </a:ext>
            </a:extLst>
          </p:cNvPr>
          <p:cNvSpPr txBox="1"/>
          <p:nvPr/>
        </p:nvSpPr>
        <p:spPr>
          <a:xfrm>
            <a:off x="100584" y="6351004"/>
            <a:ext cx="496825" cy="400110"/>
          </a:xfrm>
          <a:prstGeom prst="rect">
            <a:avLst/>
          </a:prstGeom>
          <a:noFill/>
        </p:spPr>
        <p:txBody>
          <a:bodyPr wrap="square">
            <a:spAutoFit/>
          </a:bodyPr>
          <a:lstStyle/>
          <a:p>
            <a:r>
              <a:rPr lang="en-US" sz="2000">
                <a:latin typeface="Bitter SemiBold" pitchFamily="2" charset="0"/>
              </a:rPr>
              <a:t>1D</a:t>
            </a:r>
            <a:endParaRPr lang="en-US" sz="2000"/>
          </a:p>
        </p:txBody>
      </p:sp>
      <p:pic>
        <p:nvPicPr>
          <p:cNvPr id="7" name="Picture 6" descr="A picture containing text&#10;&#10;AI-generated content may be incorrect.">
            <a:extLst>
              <a:ext uri="{FF2B5EF4-FFF2-40B4-BE49-F238E27FC236}">
                <a16:creationId xmlns:a16="http://schemas.microsoft.com/office/drawing/2014/main" id="{C24C304B-FE09-AC87-E412-AC4228D21A1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94713" y="66890"/>
            <a:ext cx="4711943" cy="6097808"/>
          </a:xfrm>
          <a:prstGeom prst="rect">
            <a:avLst/>
          </a:prstGeom>
        </p:spPr>
      </p:pic>
      <p:sp>
        <p:nvSpPr>
          <p:cNvPr id="8" name="TextBox 7">
            <a:extLst>
              <a:ext uri="{FF2B5EF4-FFF2-40B4-BE49-F238E27FC236}">
                <a16:creationId xmlns:a16="http://schemas.microsoft.com/office/drawing/2014/main" id="{D3CA5AD2-9862-55F7-C293-37FA295CEE0C}"/>
              </a:ext>
            </a:extLst>
          </p:cNvPr>
          <p:cNvSpPr txBox="1"/>
          <p:nvPr/>
        </p:nvSpPr>
        <p:spPr>
          <a:xfrm>
            <a:off x="211875" y="1217634"/>
            <a:ext cx="6802244" cy="3785652"/>
          </a:xfrm>
          <a:prstGeom prst="rect">
            <a:avLst/>
          </a:prstGeom>
          <a:noFill/>
        </p:spPr>
        <p:txBody>
          <a:bodyPr wrap="square">
            <a:spAutoFit/>
          </a:bodyPr>
          <a:lstStyle/>
          <a:p>
            <a:pPr algn="ctr"/>
            <a:r>
              <a:rPr lang="en-US" sz="4800">
                <a:latin typeface="Avenir Next LT Pro" panose="020B0504020202020204" pitchFamily="34" charset="0"/>
              </a:rPr>
              <a:t>Looking at the three different seeds you drew, how do you think they would disperse? Why?</a:t>
            </a:r>
          </a:p>
        </p:txBody>
      </p:sp>
    </p:spTree>
    <p:extLst>
      <p:ext uri="{BB962C8B-B14F-4D97-AF65-F5344CB8AC3E}">
        <p14:creationId xmlns:p14="http://schemas.microsoft.com/office/powerpoint/2010/main" val="2077943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8D29D-DC52-C907-42D3-31609540D65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2CDDF9E-B0CD-78B0-9E80-14C84D3D360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E042782-1EE5-A9D9-0923-3735C83B8881}"/>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28</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9C7290AB-07BD-B88E-647B-C071519B267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1D Seeds and Socks: Elaborate</a:t>
            </a:r>
          </a:p>
        </p:txBody>
      </p:sp>
      <p:sp>
        <p:nvSpPr>
          <p:cNvPr id="6" name="Rectangle: Rounded Corners 5">
            <a:extLst>
              <a:ext uri="{FF2B5EF4-FFF2-40B4-BE49-F238E27FC236}">
                <a16:creationId xmlns:a16="http://schemas.microsoft.com/office/drawing/2014/main" id="{D87C6B03-8538-BD5F-5815-C7EE76A99BBB}"/>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A57E5E6-D99B-C8CC-C0D7-77928C5574DA}"/>
              </a:ext>
            </a:extLst>
          </p:cNvPr>
          <p:cNvSpPr txBox="1"/>
          <p:nvPr/>
        </p:nvSpPr>
        <p:spPr>
          <a:xfrm>
            <a:off x="100584" y="6351004"/>
            <a:ext cx="496825" cy="400110"/>
          </a:xfrm>
          <a:prstGeom prst="rect">
            <a:avLst/>
          </a:prstGeom>
          <a:noFill/>
        </p:spPr>
        <p:txBody>
          <a:bodyPr wrap="square">
            <a:spAutoFit/>
          </a:bodyPr>
          <a:lstStyle/>
          <a:p>
            <a:r>
              <a:rPr lang="en-US" sz="2000">
                <a:latin typeface="Bitter SemiBold" pitchFamily="2" charset="0"/>
              </a:rPr>
              <a:t>1D</a:t>
            </a:r>
            <a:endParaRPr lang="en-US" sz="2000"/>
          </a:p>
        </p:txBody>
      </p:sp>
      <p:sp>
        <p:nvSpPr>
          <p:cNvPr id="8" name="TextBox 7">
            <a:extLst>
              <a:ext uri="{FF2B5EF4-FFF2-40B4-BE49-F238E27FC236}">
                <a16:creationId xmlns:a16="http://schemas.microsoft.com/office/drawing/2014/main" id="{8EB5EBD9-C95F-E72B-8345-695B51657312}"/>
              </a:ext>
            </a:extLst>
          </p:cNvPr>
          <p:cNvSpPr txBox="1"/>
          <p:nvPr/>
        </p:nvSpPr>
        <p:spPr>
          <a:xfrm>
            <a:off x="5040353" y="842568"/>
            <a:ext cx="6802244" cy="4524315"/>
          </a:xfrm>
          <a:prstGeom prst="rect">
            <a:avLst/>
          </a:prstGeom>
          <a:noFill/>
        </p:spPr>
        <p:txBody>
          <a:bodyPr wrap="square">
            <a:spAutoFit/>
          </a:bodyPr>
          <a:lstStyle/>
          <a:p>
            <a:pPr algn="ctr"/>
            <a:r>
              <a:rPr lang="en-US" sz="4800">
                <a:latin typeface="Avenir Next LT Pro" panose="020B0504020202020204" pitchFamily="34" charset="0"/>
              </a:rPr>
              <a:t>How do you think each seed that you drew disperses?</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Why do you think that is the way it spreads?</a:t>
            </a:r>
          </a:p>
        </p:txBody>
      </p:sp>
      <p:pic>
        <p:nvPicPr>
          <p:cNvPr id="7" name="Picture 6" descr="Text, letter&#10;&#10;AI-generated content may be incorrect.">
            <a:extLst>
              <a:ext uri="{FF2B5EF4-FFF2-40B4-BE49-F238E27FC236}">
                <a16:creationId xmlns:a16="http://schemas.microsoft.com/office/drawing/2014/main" id="{07855E6F-9018-E958-C244-746620A2CFF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106886"/>
            <a:ext cx="4640975" cy="6005967"/>
          </a:xfrm>
          <a:prstGeom prst="rect">
            <a:avLst/>
          </a:prstGeom>
          <a:ln>
            <a:solidFill>
              <a:schemeClr val="tx1"/>
            </a:solidFill>
          </a:ln>
        </p:spPr>
      </p:pic>
    </p:spTree>
    <p:extLst>
      <p:ext uri="{BB962C8B-B14F-4D97-AF65-F5344CB8AC3E}">
        <p14:creationId xmlns:p14="http://schemas.microsoft.com/office/powerpoint/2010/main" val="2765976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3DDDD-41AA-A217-E098-30C725ECA57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0CEE7C9-7439-6497-FB6F-76209319AB9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EFFCDA2-0D50-C543-4F83-46148CABD1C7}"/>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29</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E1956F23-F589-B31C-9F48-A32A50EE408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1D Seeds and Socks: Elaborate</a:t>
            </a:r>
          </a:p>
        </p:txBody>
      </p:sp>
      <p:sp>
        <p:nvSpPr>
          <p:cNvPr id="6" name="Rectangle: Rounded Corners 5">
            <a:extLst>
              <a:ext uri="{FF2B5EF4-FFF2-40B4-BE49-F238E27FC236}">
                <a16:creationId xmlns:a16="http://schemas.microsoft.com/office/drawing/2014/main" id="{0AE8A51B-CC88-EF5A-5479-C1E3A6B0683D}"/>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C520E2F-EEDF-DAA5-2B96-49059E7628B1}"/>
              </a:ext>
            </a:extLst>
          </p:cNvPr>
          <p:cNvSpPr txBox="1"/>
          <p:nvPr/>
        </p:nvSpPr>
        <p:spPr>
          <a:xfrm>
            <a:off x="100584" y="6351004"/>
            <a:ext cx="496825" cy="400110"/>
          </a:xfrm>
          <a:prstGeom prst="rect">
            <a:avLst/>
          </a:prstGeom>
          <a:noFill/>
        </p:spPr>
        <p:txBody>
          <a:bodyPr wrap="square">
            <a:spAutoFit/>
          </a:bodyPr>
          <a:lstStyle/>
          <a:p>
            <a:r>
              <a:rPr lang="en-US" sz="2000">
                <a:latin typeface="Bitter SemiBold" pitchFamily="2" charset="0"/>
              </a:rPr>
              <a:t>1D</a:t>
            </a:r>
            <a:endParaRPr lang="en-US" sz="2000"/>
          </a:p>
        </p:txBody>
      </p:sp>
      <p:sp>
        <p:nvSpPr>
          <p:cNvPr id="8" name="TextBox 7">
            <a:extLst>
              <a:ext uri="{FF2B5EF4-FFF2-40B4-BE49-F238E27FC236}">
                <a16:creationId xmlns:a16="http://schemas.microsoft.com/office/drawing/2014/main" id="{EC4BE882-E1D5-906F-E67E-4DA189DDC210}"/>
              </a:ext>
            </a:extLst>
          </p:cNvPr>
          <p:cNvSpPr txBox="1"/>
          <p:nvPr/>
        </p:nvSpPr>
        <p:spPr>
          <a:xfrm>
            <a:off x="337306" y="484474"/>
            <a:ext cx="7363456" cy="5262979"/>
          </a:xfrm>
          <a:prstGeom prst="rect">
            <a:avLst/>
          </a:prstGeom>
          <a:noFill/>
        </p:spPr>
        <p:txBody>
          <a:bodyPr wrap="square">
            <a:spAutoFit/>
          </a:bodyPr>
          <a:lstStyle/>
          <a:p>
            <a:pPr algn="ctr"/>
            <a:r>
              <a:rPr lang="en-US" sz="4800">
                <a:latin typeface="Avenir Next LT Pro" panose="020B0504020202020204" pitchFamily="34" charset="0"/>
              </a:rPr>
              <a:t>How do you think an oak tree’s seed, the acorn, could be dispersed?</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Is there more than one way an acorn could disperse?</a:t>
            </a:r>
          </a:p>
        </p:txBody>
      </p:sp>
      <p:pic>
        <p:nvPicPr>
          <p:cNvPr id="6148" name="Picture 4" descr="Fox&amp;#95;Squirrel&amp;#95;0025">
            <a:extLst>
              <a:ext uri="{FF2B5EF4-FFF2-40B4-BE49-F238E27FC236}">
                <a16:creationId xmlns:a16="http://schemas.microsoft.com/office/drawing/2014/main" id="{7C6061A5-0B85-4D02-2751-B2004C1AF3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66"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323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32BC9-5B89-C57A-FB67-50608679FFF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868999C-09A0-C288-9E89-54700660C6C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CD33155-35D3-2B4B-6F8B-7A5769EF53CD}"/>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0AEE93F5-BC9B-D193-E23E-31228395E86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1D Seeds and Socks: Engage</a:t>
            </a:r>
          </a:p>
        </p:txBody>
      </p:sp>
      <p:sp>
        <p:nvSpPr>
          <p:cNvPr id="6" name="Rectangle: Rounded Corners 5">
            <a:extLst>
              <a:ext uri="{FF2B5EF4-FFF2-40B4-BE49-F238E27FC236}">
                <a16:creationId xmlns:a16="http://schemas.microsoft.com/office/drawing/2014/main" id="{E2D7F59C-B524-F08F-DE39-46EA7A93E88B}"/>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2ED6049-1078-F43A-A091-FD4120D98321}"/>
              </a:ext>
            </a:extLst>
          </p:cNvPr>
          <p:cNvSpPr txBox="1"/>
          <p:nvPr/>
        </p:nvSpPr>
        <p:spPr>
          <a:xfrm>
            <a:off x="100584" y="6351004"/>
            <a:ext cx="3031236" cy="400110"/>
          </a:xfrm>
          <a:prstGeom prst="rect">
            <a:avLst/>
          </a:prstGeom>
          <a:noFill/>
        </p:spPr>
        <p:txBody>
          <a:bodyPr wrap="square">
            <a:spAutoFit/>
          </a:bodyPr>
          <a:lstStyle/>
          <a:p>
            <a:r>
              <a:rPr lang="en-US" sz="2000">
                <a:latin typeface="Bitter SemiBold" pitchFamily="2" charset="0"/>
              </a:rPr>
              <a:t>1D</a:t>
            </a:r>
            <a:endParaRPr lang="en-US" sz="2000"/>
          </a:p>
        </p:txBody>
      </p:sp>
      <p:sp>
        <p:nvSpPr>
          <p:cNvPr id="13" name="TextBox 12">
            <a:extLst>
              <a:ext uri="{FF2B5EF4-FFF2-40B4-BE49-F238E27FC236}">
                <a16:creationId xmlns:a16="http://schemas.microsoft.com/office/drawing/2014/main" id="{4422B436-9CE0-31DC-3212-045ED84A6A02}"/>
              </a:ext>
            </a:extLst>
          </p:cNvPr>
          <p:cNvSpPr txBox="1"/>
          <p:nvPr/>
        </p:nvSpPr>
        <p:spPr>
          <a:xfrm>
            <a:off x="4788574" y="1889893"/>
            <a:ext cx="7162633" cy="2308324"/>
          </a:xfrm>
          <a:prstGeom prst="rect">
            <a:avLst/>
          </a:prstGeom>
          <a:noFill/>
        </p:spPr>
        <p:txBody>
          <a:bodyPr wrap="square">
            <a:spAutoFit/>
          </a:bodyPr>
          <a:lstStyle/>
          <a:p>
            <a:pPr algn="ctr"/>
            <a:r>
              <a:rPr lang="en-US" sz="4800">
                <a:latin typeface="Avenir Next LT Pro" panose="020B0504020202020204" pitchFamily="34" charset="0"/>
              </a:rPr>
              <a:t>What helps seeds move from one place to another?</a:t>
            </a:r>
          </a:p>
        </p:txBody>
      </p:sp>
      <p:pic>
        <p:nvPicPr>
          <p:cNvPr id="3074" name="Picture 2" descr="Maple&amp;#95;Seed&amp;#95;0010">
            <a:extLst>
              <a:ext uri="{FF2B5EF4-FFF2-40B4-BE49-F238E27FC236}">
                <a16:creationId xmlns:a16="http://schemas.microsoft.com/office/drawing/2014/main" id="{1AC727CE-00CE-6880-4E72-16F26CBC62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893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4DAA1-AC17-DC4C-8B27-C86C6393CDF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6A915FD-111F-2EEC-0A35-7BE85C2D91A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0B6C02E-85C9-4951-A476-7E2DEE70EDD2}"/>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30</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6EAA10B2-A129-CDEC-CAA6-C5C02B266EE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1D Seeds and Socks: Evaluate</a:t>
            </a:r>
          </a:p>
        </p:txBody>
      </p:sp>
      <p:sp>
        <p:nvSpPr>
          <p:cNvPr id="6" name="Rectangle: Rounded Corners 5">
            <a:extLst>
              <a:ext uri="{FF2B5EF4-FFF2-40B4-BE49-F238E27FC236}">
                <a16:creationId xmlns:a16="http://schemas.microsoft.com/office/drawing/2014/main" id="{C56E07C9-DDC6-CE43-569C-7C92E99265E6}"/>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37E18F3-79FB-0F5D-3BEF-421792079A43}"/>
              </a:ext>
            </a:extLst>
          </p:cNvPr>
          <p:cNvSpPr txBox="1"/>
          <p:nvPr/>
        </p:nvSpPr>
        <p:spPr>
          <a:xfrm>
            <a:off x="100584" y="6351004"/>
            <a:ext cx="496825" cy="400110"/>
          </a:xfrm>
          <a:prstGeom prst="rect">
            <a:avLst/>
          </a:prstGeom>
          <a:noFill/>
        </p:spPr>
        <p:txBody>
          <a:bodyPr wrap="square">
            <a:spAutoFit/>
          </a:bodyPr>
          <a:lstStyle/>
          <a:p>
            <a:r>
              <a:rPr lang="en-US" sz="2000">
                <a:latin typeface="Bitter SemiBold" pitchFamily="2" charset="0"/>
              </a:rPr>
              <a:t>1D</a:t>
            </a:r>
            <a:endParaRPr lang="en-US" sz="2000"/>
          </a:p>
        </p:txBody>
      </p:sp>
      <p:pic>
        <p:nvPicPr>
          <p:cNvPr id="7" name="Picture 6" descr="Text&#10;&#10;AI-generated content may be incorrect.">
            <a:extLst>
              <a:ext uri="{FF2B5EF4-FFF2-40B4-BE49-F238E27FC236}">
                <a16:creationId xmlns:a16="http://schemas.microsoft.com/office/drawing/2014/main" id="{6E19B9A5-D95A-6BD7-DFDB-CA2B72A066D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434584" y="214729"/>
            <a:ext cx="4642866" cy="6008414"/>
          </a:xfrm>
          <a:prstGeom prst="rect">
            <a:avLst/>
          </a:prstGeom>
          <a:ln>
            <a:solidFill>
              <a:schemeClr val="tx1"/>
            </a:solidFill>
          </a:ln>
        </p:spPr>
      </p:pic>
      <p:pic>
        <p:nvPicPr>
          <p:cNvPr id="10" name="Picture 9" descr="A picture containing text, silhouette&#10;&#10;AI-generated content may be incorrect.">
            <a:extLst>
              <a:ext uri="{FF2B5EF4-FFF2-40B4-BE49-F238E27FC236}">
                <a16:creationId xmlns:a16="http://schemas.microsoft.com/office/drawing/2014/main" id="{6A138AA6-C184-B07E-26CE-0C1D05599F2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65157" y="104439"/>
            <a:ext cx="967027" cy="1356836"/>
          </a:xfrm>
          <a:prstGeom prst="rect">
            <a:avLst/>
          </a:prstGeom>
        </p:spPr>
      </p:pic>
      <p:pic>
        <p:nvPicPr>
          <p:cNvPr id="11" name="Picture 10" descr="A picture containing diagram&#10;&#10;AI-generated content may be incorrect.">
            <a:extLst>
              <a:ext uri="{FF2B5EF4-FFF2-40B4-BE49-F238E27FC236}">
                <a16:creationId xmlns:a16="http://schemas.microsoft.com/office/drawing/2014/main" id="{C677B6D9-0C35-B124-6C50-F6F9B5A303E5}"/>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05153" y="217305"/>
            <a:ext cx="4651315" cy="6030553"/>
          </a:xfrm>
          <a:prstGeom prst="rect">
            <a:avLst/>
          </a:prstGeom>
          <a:ln>
            <a:solidFill>
              <a:schemeClr val="tx1"/>
            </a:solidFill>
          </a:ln>
        </p:spPr>
      </p:pic>
    </p:spTree>
    <p:extLst>
      <p:ext uri="{BB962C8B-B14F-4D97-AF65-F5344CB8AC3E}">
        <p14:creationId xmlns:p14="http://schemas.microsoft.com/office/powerpoint/2010/main" val="2980754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36874-9B52-BCD9-6BC7-330F1A6B4C7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6E74895-0442-EEC6-4EB1-7FC2AA86F16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28E4216-2C2E-AAE5-01A8-656AC7CEFFEF}"/>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31</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46236061-1DDE-8A7E-A784-721691957562}"/>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Life and Land in Missouri– 1D Seeds and Socks: Evaluate</a:t>
            </a:r>
          </a:p>
        </p:txBody>
      </p:sp>
      <p:sp>
        <p:nvSpPr>
          <p:cNvPr id="6" name="Rectangle: Rounded Corners 5">
            <a:extLst>
              <a:ext uri="{FF2B5EF4-FFF2-40B4-BE49-F238E27FC236}">
                <a16:creationId xmlns:a16="http://schemas.microsoft.com/office/drawing/2014/main" id="{3C9C9DDD-78B0-9C28-7134-EF91F81FC56A}"/>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376E878-51CA-966C-2C51-ED646564B555}"/>
              </a:ext>
            </a:extLst>
          </p:cNvPr>
          <p:cNvSpPr txBox="1"/>
          <p:nvPr/>
        </p:nvSpPr>
        <p:spPr>
          <a:xfrm>
            <a:off x="100584" y="6351004"/>
            <a:ext cx="496825" cy="400110"/>
          </a:xfrm>
          <a:prstGeom prst="rect">
            <a:avLst/>
          </a:prstGeom>
          <a:noFill/>
        </p:spPr>
        <p:txBody>
          <a:bodyPr wrap="square">
            <a:spAutoFit/>
          </a:bodyPr>
          <a:lstStyle/>
          <a:p>
            <a:r>
              <a:rPr lang="en-US" sz="2000">
                <a:latin typeface="Bitter SemiBold" pitchFamily="2" charset="0"/>
              </a:rPr>
              <a:t>1D</a:t>
            </a:r>
            <a:endParaRPr lang="en-US" sz="2000"/>
          </a:p>
        </p:txBody>
      </p:sp>
      <p:pic>
        <p:nvPicPr>
          <p:cNvPr id="7" name="Picture 6" descr="Text&#10;&#10;AI-generated content may be incorrect.">
            <a:extLst>
              <a:ext uri="{FF2B5EF4-FFF2-40B4-BE49-F238E27FC236}">
                <a16:creationId xmlns:a16="http://schemas.microsoft.com/office/drawing/2014/main" id="{7AC00995-3ED7-B9C6-9892-34AE3F2490AD}"/>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434584" y="214729"/>
            <a:ext cx="4642866" cy="6008414"/>
          </a:xfrm>
          <a:prstGeom prst="rect">
            <a:avLst/>
          </a:prstGeom>
          <a:ln>
            <a:solidFill>
              <a:schemeClr val="tx1"/>
            </a:solidFill>
          </a:ln>
        </p:spPr>
      </p:pic>
      <p:pic>
        <p:nvPicPr>
          <p:cNvPr id="10" name="Picture 9" descr="A picture containing text, silhouette&#10;&#10;AI-generated content may be incorrect.">
            <a:extLst>
              <a:ext uri="{FF2B5EF4-FFF2-40B4-BE49-F238E27FC236}">
                <a16:creationId xmlns:a16="http://schemas.microsoft.com/office/drawing/2014/main" id="{242F7700-58B5-C97B-6263-5BE78BC19A7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65157" y="104439"/>
            <a:ext cx="967027" cy="1356836"/>
          </a:xfrm>
          <a:prstGeom prst="rect">
            <a:avLst/>
          </a:prstGeom>
        </p:spPr>
      </p:pic>
      <p:pic>
        <p:nvPicPr>
          <p:cNvPr id="11" name="Picture 10" descr="A picture containing diagram&#10;&#10;AI-generated content may be incorrect.">
            <a:extLst>
              <a:ext uri="{FF2B5EF4-FFF2-40B4-BE49-F238E27FC236}">
                <a16:creationId xmlns:a16="http://schemas.microsoft.com/office/drawing/2014/main" id="{9C24E59F-D993-4A93-6E7D-215AF1BD1E7F}"/>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05153" y="217305"/>
            <a:ext cx="4651315" cy="6030553"/>
          </a:xfrm>
          <a:prstGeom prst="rect">
            <a:avLst/>
          </a:prstGeom>
          <a:ln>
            <a:solidFill>
              <a:schemeClr val="tx1"/>
            </a:solidFill>
          </a:ln>
        </p:spPr>
      </p:pic>
      <p:sp>
        <p:nvSpPr>
          <p:cNvPr id="3" name="Oval 2">
            <a:extLst>
              <a:ext uri="{FF2B5EF4-FFF2-40B4-BE49-F238E27FC236}">
                <a16:creationId xmlns:a16="http://schemas.microsoft.com/office/drawing/2014/main" id="{CED5EBC1-AE30-0867-3FFD-FA9E2C7061F8}"/>
              </a:ext>
            </a:extLst>
          </p:cNvPr>
          <p:cNvSpPr/>
          <p:nvPr/>
        </p:nvSpPr>
        <p:spPr>
          <a:xfrm>
            <a:off x="6698225" y="1462547"/>
            <a:ext cx="1799303" cy="68088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A4B10CF-9221-9657-02E5-76C2B4B7FFC2}"/>
              </a:ext>
            </a:extLst>
          </p:cNvPr>
          <p:cNvSpPr txBox="1"/>
          <p:nvPr/>
        </p:nvSpPr>
        <p:spPr>
          <a:xfrm>
            <a:off x="8492612" y="5161935"/>
            <a:ext cx="1462548"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solidFill>
                  <a:srgbClr val="FF0000"/>
                </a:solidFill>
              </a:rPr>
              <a:t>characteristics</a:t>
            </a:r>
          </a:p>
        </p:txBody>
      </p:sp>
      <p:sp>
        <p:nvSpPr>
          <p:cNvPr id="12" name="TextBox 11">
            <a:extLst>
              <a:ext uri="{FF2B5EF4-FFF2-40B4-BE49-F238E27FC236}">
                <a16:creationId xmlns:a16="http://schemas.microsoft.com/office/drawing/2014/main" id="{AB008201-4A6A-1DFF-B30D-73411107BE3D}"/>
              </a:ext>
            </a:extLst>
          </p:cNvPr>
          <p:cNvSpPr txBox="1"/>
          <p:nvPr/>
        </p:nvSpPr>
        <p:spPr>
          <a:xfrm>
            <a:off x="8406581" y="5297129"/>
            <a:ext cx="1155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dirty="0">
                <a:solidFill>
                  <a:srgbClr val="FF0000"/>
                </a:solidFill>
              </a:rPr>
              <a:t>space</a:t>
            </a:r>
          </a:p>
        </p:txBody>
      </p:sp>
    </p:spTree>
    <p:extLst>
      <p:ext uri="{BB962C8B-B14F-4D97-AF65-F5344CB8AC3E}">
        <p14:creationId xmlns:p14="http://schemas.microsoft.com/office/powerpoint/2010/main" val="3305489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1C99C-EF42-5BCC-D7F4-17FCBB087CB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20E8776-2845-9C9C-87AE-73EE6ED64E9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6F133F8-8510-2E3B-8982-57A6A3A2BC81}"/>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200146C3-4847-EEB1-CE2F-A79D4E5ED662}"/>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1D Seeds and Socks: Engage</a:t>
            </a:r>
          </a:p>
        </p:txBody>
      </p:sp>
      <p:sp>
        <p:nvSpPr>
          <p:cNvPr id="6" name="Rectangle: Rounded Corners 5">
            <a:extLst>
              <a:ext uri="{FF2B5EF4-FFF2-40B4-BE49-F238E27FC236}">
                <a16:creationId xmlns:a16="http://schemas.microsoft.com/office/drawing/2014/main" id="{817B752E-269E-141B-5423-CD8D2573FD66}"/>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825869A-562D-BAF6-AEF6-B56FEE85584E}"/>
              </a:ext>
            </a:extLst>
          </p:cNvPr>
          <p:cNvSpPr txBox="1"/>
          <p:nvPr/>
        </p:nvSpPr>
        <p:spPr>
          <a:xfrm>
            <a:off x="100584" y="6351004"/>
            <a:ext cx="3774186" cy="400110"/>
          </a:xfrm>
          <a:prstGeom prst="rect">
            <a:avLst/>
          </a:prstGeom>
          <a:noFill/>
        </p:spPr>
        <p:txBody>
          <a:bodyPr wrap="square">
            <a:spAutoFit/>
          </a:bodyPr>
          <a:lstStyle/>
          <a:p>
            <a:r>
              <a:rPr lang="en-US" sz="2000">
                <a:latin typeface="Bitter SemiBold" pitchFamily="2" charset="0"/>
              </a:rPr>
              <a:t>1D</a:t>
            </a:r>
            <a:endParaRPr lang="en-US" sz="2000"/>
          </a:p>
        </p:txBody>
      </p:sp>
      <p:sp>
        <p:nvSpPr>
          <p:cNvPr id="13" name="TextBox 12">
            <a:extLst>
              <a:ext uri="{FF2B5EF4-FFF2-40B4-BE49-F238E27FC236}">
                <a16:creationId xmlns:a16="http://schemas.microsoft.com/office/drawing/2014/main" id="{E88EB7A7-E1A5-8144-CC78-FAC2AF59073A}"/>
              </a:ext>
            </a:extLst>
          </p:cNvPr>
          <p:cNvSpPr txBox="1"/>
          <p:nvPr/>
        </p:nvSpPr>
        <p:spPr>
          <a:xfrm>
            <a:off x="291096" y="915363"/>
            <a:ext cx="7411047" cy="4401205"/>
          </a:xfrm>
          <a:prstGeom prst="rect">
            <a:avLst/>
          </a:prstGeom>
          <a:noFill/>
        </p:spPr>
        <p:txBody>
          <a:bodyPr wrap="square" lIns="91440" tIns="45720" rIns="91440" bIns="45720" anchor="t">
            <a:spAutoFit/>
          </a:bodyPr>
          <a:lstStyle/>
          <a:p>
            <a:pPr algn="ctr"/>
            <a:r>
              <a:rPr lang="en-US" sz="4000">
                <a:latin typeface="Avenir Next LT Pro"/>
              </a:rPr>
              <a:t>An oak tree makes thousands of acorns that drop to the ground in autumn. </a:t>
            </a:r>
          </a:p>
          <a:p>
            <a:pPr algn="ctr"/>
            <a:endParaRPr lang="en-US" sz="4000">
              <a:latin typeface="Avenir Next LT Pro" panose="020B0504020202020204" pitchFamily="34" charset="0"/>
            </a:endParaRPr>
          </a:p>
          <a:p>
            <a:pPr algn="ctr"/>
            <a:r>
              <a:rPr lang="en-US" sz="4000">
                <a:latin typeface="Avenir Next LT Pro"/>
              </a:rPr>
              <a:t>Acorns are the seeds of the oak tree and each acorn can grow into a new oak tree.</a:t>
            </a:r>
          </a:p>
        </p:txBody>
      </p:sp>
      <p:pic>
        <p:nvPicPr>
          <p:cNvPr id="1026" name="Picture 2" descr="Shumard&amp;#32;oak&amp;#32;acorn&amp;#95;10">
            <a:extLst>
              <a:ext uri="{FF2B5EF4-FFF2-40B4-BE49-F238E27FC236}">
                <a16:creationId xmlns:a16="http://schemas.microsoft.com/office/drawing/2014/main" id="{B437E745-ED88-CFA8-D8D7-69FDBAFB7E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976655" y="1016585"/>
            <a:ext cx="6231929" cy="419876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168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F1F1D-6102-CD1D-8557-CEE47CB0BA9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A1C01AE-1BFD-38DC-5E1E-A50FEF3B7CA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8FDC20A-6D66-F93D-8241-FA0A74D59621}"/>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5</a:t>
            </a:r>
            <a:endParaRPr lang="en-US" dirty="0">
              <a:solidFill>
                <a:schemeClr val="bg1"/>
              </a:solidFill>
              <a:latin typeface="Avenir Next LT Pro" panose="020B0504020202020204" pitchFamily="34" charset="0"/>
            </a:endParaRPr>
          </a:p>
        </p:txBody>
      </p:sp>
      <p:sp>
        <p:nvSpPr>
          <p:cNvPr id="5" name="TextBox 4">
            <a:extLst>
              <a:ext uri="{FF2B5EF4-FFF2-40B4-BE49-F238E27FC236}">
                <a16:creationId xmlns:a16="http://schemas.microsoft.com/office/drawing/2014/main" id="{30C5BC14-BCFF-ED15-2589-27BE3C94E28B}"/>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1D Seeds and Socks: Engage</a:t>
            </a:r>
          </a:p>
        </p:txBody>
      </p:sp>
      <p:sp>
        <p:nvSpPr>
          <p:cNvPr id="6" name="Rectangle: Rounded Corners 5">
            <a:extLst>
              <a:ext uri="{FF2B5EF4-FFF2-40B4-BE49-F238E27FC236}">
                <a16:creationId xmlns:a16="http://schemas.microsoft.com/office/drawing/2014/main" id="{52152665-7F1E-9DDD-DD2E-D3100EC58223}"/>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63941F7-F015-F446-2A51-3E0EE7F96218}"/>
              </a:ext>
            </a:extLst>
          </p:cNvPr>
          <p:cNvSpPr txBox="1"/>
          <p:nvPr/>
        </p:nvSpPr>
        <p:spPr>
          <a:xfrm>
            <a:off x="100584" y="6351004"/>
            <a:ext cx="4677156" cy="400110"/>
          </a:xfrm>
          <a:prstGeom prst="rect">
            <a:avLst/>
          </a:prstGeom>
          <a:noFill/>
        </p:spPr>
        <p:txBody>
          <a:bodyPr wrap="square">
            <a:spAutoFit/>
          </a:bodyPr>
          <a:lstStyle/>
          <a:p>
            <a:r>
              <a:rPr lang="en-US" sz="2000">
                <a:latin typeface="Bitter SemiBold" pitchFamily="2" charset="0"/>
              </a:rPr>
              <a:t>1D</a:t>
            </a:r>
            <a:endParaRPr lang="en-US" sz="2000"/>
          </a:p>
        </p:txBody>
      </p:sp>
      <p:sp>
        <p:nvSpPr>
          <p:cNvPr id="13" name="TextBox 12">
            <a:extLst>
              <a:ext uri="{FF2B5EF4-FFF2-40B4-BE49-F238E27FC236}">
                <a16:creationId xmlns:a16="http://schemas.microsoft.com/office/drawing/2014/main" id="{78E1C209-11B0-DEFC-D4E4-20B3A8D24297}"/>
              </a:ext>
            </a:extLst>
          </p:cNvPr>
          <p:cNvSpPr txBox="1"/>
          <p:nvPr/>
        </p:nvSpPr>
        <p:spPr>
          <a:xfrm>
            <a:off x="5570199" y="1825613"/>
            <a:ext cx="5914664" cy="2308324"/>
          </a:xfrm>
          <a:prstGeom prst="rect">
            <a:avLst/>
          </a:prstGeom>
          <a:noFill/>
        </p:spPr>
        <p:txBody>
          <a:bodyPr wrap="square" lIns="91440" tIns="45720" rIns="91440" bIns="45720" anchor="t">
            <a:spAutoFit/>
          </a:bodyPr>
          <a:lstStyle/>
          <a:p>
            <a:pPr algn="ctr"/>
            <a:r>
              <a:rPr lang="en-US" sz="4800">
                <a:latin typeface="Avenir Next LT Pro"/>
              </a:rPr>
              <a:t>Who wants to be an acorn that grows into a new oak tree?</a:t>
            </a:r>
          </a:p>
        </p:txBody>
      </p:sp>
      <p:pic>
        <p:nvPicPr>
          <p:cNvPr id="2050" name="Picture 2" descr="oak&amp;#32;seedling&amp;#32;Acorn">
            <a:extLst>
              <a:ext uri="{FF2B5EF4-FFF2-40B4-BE49-F238E27FC236}">
                <a16:creationId xmlns:a16="http://schemas.microsoft.com/office/drawing/2014/main" id="{154F2FAA-7C72-769D-6E7A-6F1EB15688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09" y="122275"/>
            <a:ext cx="444817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002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019E2-DDE2-650C-A6E0-97367F2F478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F367DF6-53A0-6C57-90EE-BAA92D0E0F0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801581F-2CAC-BEC3-8678-E45F48323B24}"/>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2D921E56-CAC6-FC71-5E80-00D86D38150B}"/>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1D Seeds and Socks: Engage</a:t>
            </a:r>
          </a:p>
        </p:txBody>
      </p:sp>
      <p:sp>
        <p:nvSpPr>
          <p:cNvPr id="6" name="Rectangle: Rounded Corners 5">
            <a:extLst>
              <a:ext uri="{FF2B5EF4-FFF2-40B4-BE49-F238E27FC236}">
                <a16:creationId xmlns:a16="http://schemas.microsoft.com/office/drawing/2014/main" id="{D05B3205-D2A1-EEA1-8422-A332F03074C2}"/>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2BEC067-93D8-ABC0-2F41-7BA1DE2AA27C}"/>
              </a:ext>
            </a:extLst>
          </p:cNvPr>
          <p:cNvSpPr txBox="1"/>
          <p:nvPr/>
        </p:nvSpPr>
        <p:spPr>
          <a:xfrm>
            <a:off x="100584" y="6351004"/>
            <a:ext cx="3477006" cy="400110"/>
          </a:xfrm>
          <a:prstGeom prst="rect">
            <a:avLst/>
          </a:prstGeom>
          <a:noFill/>
        </p:spPr>
        <p:txBody>
          <a:bodyPr wrap="square">
            <a:spAutoFit/>
          </a:bodyPr>
          <a:lstStyle/>
          <a:p>
            <a:r>
              <a:rPr lang="en-US" sz="2000">
                <a:latin typeface="Bitter SemiBold" pitchFamily="2" charset="0"/>
              </a:rPr>
              <a:t>1D</a:t>
            </a:r>
            <a:endParaRPr lang="en-US" sz="2000"/>
          </a:p>
        </p:txBody>
      </p:sp>
      <p:sp>
        <p:nvSpPr>
          <p:cNvPr id="13" name="TextBox 12">
            <a:extLst>
              <a:ext uri="{FF2B5EF4-FFF2-40B4-BE49-F238E27FC236}">
                <a16:creationId xmlns:a16="http://schemas.microsoft.com/office/drawing/2014/main" id="{B87F22BD-6C29-B54E-B1D1-590CFB0DF5B8}"/>
              </a:ext>
            </a:extLst>
          </p:cNvPr>
          <p:cNvSpPr txBox="1"/>
          <p:nvPr/>
        </p:nvSpPr>
        <p:spPr>
          <a:xfrm>
            <a:off x="3138668" y="2598003"/>
            <a:ext cx="5914664" cy="830997"/>
          </a:xfrm>
          <a:prstGeom prst="rect">
            <a:avLst/>
          </a:prstGeom>
          <a:noFill/>
        </p:spPr>
        <p:txBody>
          <a:bodyPr wrap="square">
            <a:spAutoFit/>
          </a:bodyPr>
          <a:lstStyle/>
          <a:p>
            <a:pPr algn="ctr"/>
            <a:r>
              <a:rPr lang="en-US" sz="4800">
                <a:latin typeface="Avenir Next LT Pro" panose="020B0504020202020204" pitchFamily="34" charset="0"/>
              </a:rPr>
              <a:t>Why can’t you all fit?</a:t>
            </a:r>
          </a:p>
        </p:txBody>
      </p:sp>
    </p:spTree>
    <p:extLst>
      <p:ext uri="{BB962C8B-B14F-4D97-AF65-F5344CB8AC3E}">
        <p14:creationId xmlns:p14="http://schemas.microsoft.com/office/powerpoint/2010/main" val="3036044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7A00A-2697-02D5-6AF3-470DCEF1802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F6B3911-D9F0-DE6F-2C9B-5D3A02E51E3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97EA4AC-FD03-3334-A1CF-EEEE261AD17F}"/>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C8E667AF-A9F6-F5D9-38D4-10E343879691}"/>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1D Seeds and Socks: Engage</a:t>
            </a:r>
          </a:p>
        </p:txBody>
      </p:sp>
      <p:sp>
        <p:nvSpPr>
          <p:cNvPr id="6" name="Rectangle: Rounded Corners 5">
            <a:extLst>
              <a:ext uri="{FF2B5EF4-FFF2-40B4-BE49-F238E27FC236}">
                <a16:creationId xmlns:a16="http://schemas.microsoft.com/office/drawing/2014/main" id="{0BB59BD6-419F-091A-8857-7D78BEF1E53A}"/>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D67B14D-8354-7F0D-DF79-5DCF2B21904A}"/>
              </a:ext>
            </a:extLst>
          </p:cNvPr>
          <p:cNvSpPr txBox="1"/>
          <p:nvPr/>
        </p:nvSpPr>
        <p:spPr>
          <a:xfrm>
            <a:off x="100584" y="6351004"/>
            <a:ext cx="4848606" cy="400110"/>
          </a:xfrm>
          <a:prstGeom prst="rect">
            <a:avLst/>
          </a:prstGeom>
          <a:noFill/>
        </p:spPr>
        <p:txBody>
          <a:bodyPr wrap="square">
            <a:spAutoFit/>
          </a:bodyPr>
          <a:lstStyle/>
          <a:p>
            <a:r>
              <a:rPr lang="en-US" sz="2000">
                <a:latin typeface="Bitter SemiBold" pitchFamily="2" charset="0"/>
              </a:rPr>
              <a:t>1D</a:t>
            </a:r>
            <a:endParaRPr lang="en-US" sz="2000"/>
          </a:p>
        </p:txBody>
      </p:sp>
      <p:sp>
        <p:nvSpPr>
          <p:cNvPr id="13" name="TextBox 12">
            <a:extLst>
              <a:ext uri="{FF2B5EF4-FFF2-40B4-BE49-F238E27FC236}">
                <a16:creationId xmlns:a16="http://schemas.microsoft.com/office/drawing/2014/main" id="{4003984A-14D2-4F45-7CA5-481667B642F8}"/>
              </a:ext>
            </a:extLst>
          </p:cNvPr>
          <p:cNvSpPr txBox="1"/>
          <p:nvPr/>
        </p:nvSpPr>
        <p:spPr>
          <a:xfrm>
            <a:off x="1542288" y="1935601"/>
            <a:ext cx="9107423" cy="2308324"/>
          </a:xfrm>
          <a:prstGeom prst="rect">
            <a:avLst/>
          </a:prstGeom>
          <a:noFill/>
        </p:spPr>
        <p:txBody>
          <a:bodyPr wrap="square">
            <a:spAutoFit/>
          </a:bodyPr>
          <a:lstStyle/>
          <a:p>
            <a:pPr algn="ctr"/>
            <a:r>
              <a:rPr lang="en-US" sz="4800">
                <a:latin typeface="Avenir Next LT Pro" panose="020B0504020202020204" pitchFamily="34" charset="0"/>
              </a:rPr>
              <a:t>Can you grow tall now?</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helped you grow taller?</a:t>
            </a:r>
          </a:p>
        </p:txBody>
      </p:sp>
    </p:spTree>
    <p:extLst>
      <p:ext uri="{BB962C8B-B14F-4D97-AF65-F5344CB8AC3E}">
        <p14:creationId xmlns:p14="http://schemas.microsoft.com/office/powerpoint/2010/main" val="3846279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26BD60-63EB-E360-0536-395EEB8516E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CB678C3-D7F5-26AF-749F-E74C2913210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16B50E8-7437-D52F-494B-ED695A9C5456}"/>
              </a:ext>
            </a:extLst>
          </p:cNvPr>
          <p:cNvSpPr txBox="1"/>
          <p:nvPr/>
        </p:nvSpPr>
        <p:spPr>
          <a:xfrm>
            <a:off x="11795759" y="6366393"/>
            <a:ext cx="310897" cy="369332"/>
          </a:xfrm>
          <a:prstGeom prst="rect">
            <a:avLst/>
          </a:prstGeom>
          <a:noFill/>
        </p:spPr>
        <p:txBody>
          <a:bodyPr wrap="square" lIns="91440" tIns="45720" rIns="91440" bIns="45720" rtlCol="0" anchor="t">
            <a:spAutoFit/>
          </a:bodyPr>
          <a:lstStyle/>
          <a:p>
            <a:r>
              <a:rPr lang="en-US" dirty="0">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755A114A-3419-0133-EF58-C1160B2DFB53}"/>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1D Seeds and Socks: Engage</a:t>
            </a:r>
          </a:p>
        </p:txBody>
      </p:sp>
      <p:sp>
        <p:nvSpPr>
          <p:cNvPr id="6" name="Rectangle: Rounded Corners 5">
            <a:extLst>
              <a:ext uri="{FF2B5EF4-FFF2-40B4-BE49-F238E27FC236}">
                <a16:creationId xmlns:a16="http://schemas.microsoft.com/office/drawing/2014/main" id="{C20871F5-A62D-AC0E-A27C-ED95DC135AEA}"/>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293C125-D40E-645E-A559-FB8D070C7804}"/>
              </a:ext>
            </a:extLst>
          </p:cNvPr>
          <p:cNvSpPr txBox="1"/>
          <p:nvPr/>
        </p:nvSpPr>
        <p:spPr>
          <a:xfrm>
            <a:off x="100584" y="6351004"/>
            <a:ext cx="2871216" cy="400110"/>
          </a:xfrm>
          <a:prstGeom prst="rect">
            <a:avLst/>
          </a:prstGeom>
          <a:noFill/>
        </p:spPr>
        <p:txBody>
          <a:bodyPr wrap="square">
            <a:spAutoFit/>
          </a:bodyPr>
          <a:lstStyle/>
          <a:p>
            <a:r>
              <a:rPr lang="en-US" sz="2000">
                <a:latin typeface="Bitter SemiBold" pitchFamily="2" charset="0"/>
              </a:rPr>
              <a:t>1D</a:t>
            </a:r>
            <a:endParaRPr lang="en-US" sz="2000"/>
          </a:p>
        </p:txBody>
      </p:sp>
      <p:sp>
        <p:nvSpPr>
          <p:cNvPr id="13" name="TextBox 12">
            <a:extLst>
              <a:ext uri="{FF2B5EF4-FFF2-40B4-BE49-F238E27FC236}">
                <a16:creationId xmlns:a16="http://schemas.microsoft.com/office/drawing/2014/main" id="{27144BC8-A1C5-82D8-230D-36B47C1E82C0}"/>
              </a:ext>
            </a:extLst>
          </p:cNvPr>
          <p:cNvSpPr txBox="1"/>
          <p:nvPr/>
        </p:nvSpPr>
        <p:spPr>
          <a:xfrm>
            <a:off x="1698498" y="2297773"/>
            <a:ext cx="8795004" cy="1569660"/>
          </a:xfrm>
          <a:prstGeom prst="rect">
            <a:avLst/>
          </a:prstGeom>
          <a:noFill/>
        </p:spPr>
        <p:txBody>
          <a:bodyPr wrap="square">
            <a:spAutoFit/>
          </a:bodyPr>
          <a:lstStyle/>
          <a:p>
            <a:pPr algn="ctr"/>
            <a:r>
              <a:rPr lang="en-US" sz="4800">
                <a:latin typeface="Avenir Next LT Pro" panose="020B0504020202020204" pitchFamily="34" charset="0"/>
              </a:rPr>
              <a:t>So, what do plants need in order to survive again?</a:t>
            </a:r>
          </a:p>
        </p:txBody>
      </p:sp>
    </p:spTree>
    <p:extLst>
      <p:ext uri="{BB962C8B-B14F-4D97-AF65-F5344CB8AC3E}">
        <p14:creationId xmlns:p14="http://schemas.microsoft.com/office/powerpoint/2010/main" val="3301573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76E2C-C359-F39C-A251-BC5155B1C11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3C9ACBB-3513-ADDB-E9C6-F9B8D781A18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1052225-83D5-6DE0-3183-8F851CA53CA7}"/>
              </a:ext>
            </a:extLst>
          </p:cNvPr>
          <p:cNvSpPr txBox="1"/>
          <p:nvPr/>
        </p:nvSpPr>
        <p:spPr>
          <a:xfrm>
            <a:off x="11609831" y="6366393"/>
            <a:ext cx="496825" cy="369332"/>
          </a:xfrm>
          <a:prstGeom prst="rect">
            <a:avLst/>
          </a:prstGeom>
          <a:noFill/>
        </p:spPr>
        <p:txBody>
          <a:bodyPr wrap="square" lIns="91440" tIns="45720" rIns="91440" bIns="45720" rtlCol="0" anchor="t">
            <a:spAutoFit/>
          </a:bodyPr>
          <a:lstStyle/>
          <a:p>
            <a:r>
              <a:rPr lang="en-US" dirty="0">
                <a:solidFill>
                  <a:schemeClr val="bg1"/>
                </a:solidFill>
                <a:latin typeface="Avenir Next LT Pro"/>
              </a:rPr>
              <a:t>   9</a:t>
            </a:r>
          </a:p>
        </p:txBody>
      </p:sp>
      <p:sp>
        <p:nvSpPr>
          <p:cNvPr id="5" name="TextBox 4">
            <a:extLst>
              <a:ext uri="{FF2B5EF4-FFF2-40B4-BE49-F238E27FC236}">
                <a16:creationId xmlns:a16="http://schemas.microsoft.com/office/drawing/2014/main" id="{4EE5217D-5226-A5C6-C32B-2826A7375235}"/>
              </a:ext>
            </a:extLst>
          </p:cNvPr>
          <p:cNvSpPr txBox="1"/>
          <p:nvPr/>
        </p:nvSpPr>
        <p:spPr>
          <a:xfrm>
            <a:off x="597409" y="6366393"/>
            <a:ext cx="7162634" cy="369332"/>
          </a:xfrm>
          <a:prstGeom prst="rect">
            <a:avLst/>
          </a:prstGeom>
          <a:noFill/>
        </p:spPr>
        <p:txBody>
          <a:bodyPr wrap="square" lIns="91440" tIns="45720" rIns="91440" bIns="45720" rtlCol="0" anchor="t">
            <a:spAutoFit/>
          </a:bodyPr>
          <a:lstStyle/>
          <a:p>
            <a:r>
              <a:rPr lang="en-US">
                <a:solidFill>
                  <a:schemeClr val="bg1"/>
                </a:solidFill>
                <a:latin typeface="Avenir Next LT Pro"/>
              </a:rPr>
              <a:t>Life and Land in Missouri – 1D Seeds and Socks: Engage</a:t>
            </a:r>
          </a:p>
        </p:txBody>
      </p:sp>
      <p:sp>
        <p:nvSpPr>
          <p:cNvPr id="6" name="Rectangle: Rounded Corners 5">
            <a:extLst>
              <a:ext uri="{FF2B5EF4-FFF2-40B4-BE49-F238E27FC236}">
                <a16:creationId xmlns:a16="http://schemas.microsoft.com/office/drawing/2014/main" id="{14645EC8-6A79-E657-D212-A83475B354CA}"/>
              </a:ext>
            </a:extLst>
          </p:cNvPr>
          <p:cNvSpPr/>
          <p:nvPr/>
        </p:nvSpPr>
        <p:spPr>
          <a:xfrm>
            <a:off x="88894" y="6299161"/>
            <a:ext cx="496825" cy="503796"/>
          </a:xfrm>
          <a:prstGeom prst="roundRect">
            <a:avLst/>
          </a:prstGeom>
          <a:solidFill>
            <a:srgbClr val="53A9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9BC382F-F073-A9D0-AB5C-B5C3B40F5867}"/>
              </a:ext>
            </a:extLst>
          </p:cNvPr>
          <p:cNvSpPr txBox="1"/>
          <p:nvPr/>
        </p:nvSpPr>
        <p:spPr>
          <a:xfrm>
            <a:off x="100584" y="6351004"/>
            <a:ext cx="2882646" cy="400110"/>
          </a:xfrm>
          <a:prstGeom prst="rect">
            <a:avLst/>
          </a:prstGeom>
          <a:noFill/>
        </p:spPr>
        <p:txBody>
          <a:bodyPr wrap="square">
            <a:spAutoFit/>
          </a:bodyPr>
          <a:lstStyle/>
          <a:p>
            <a:r>
              <a:rPr lang="en-US" sz="2000">
                <a:latin typeface="Bitter SemiBold" pitchFamily="2" charset="0"/>
              </a:rPr>
              <a:t>1D</a:t>
            </a:r>
            <a:endParaRPr lang="en-US" sz="2000"/>
          </a:p>
        </p:txBody>
      </p:sp>
      <p:pic>
        <p:nvPicPr>
          <p:cNvPr id="7" name="Picture 6" descr="A picture containing text, grass, squirrel, outdoor&#10;&#10;AI-generated content may be incorrect.">
            <a:extLst>
              <a:ext uri="{FF2B5EF4-FFF2-40B4-BE49-F238E27FC236}">
                <a16:creationId xmlns:a16="http://schemas.microsoft.com/office/drawing/2014/main" id="{137FC204-D21F-9C0E-8B0C-3E35F072BF2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25485" y="122275"/>
            <a:ext cx="4216939" cy="5572469"/>
          </a:xfrm>
          <a:prstGeom prst="rect">
            <a:avLst/>
          </a:prstGeom>
          <a:ln>
            <a:solidFill>
              <a:schemeClr val="tx1"/>
            </a:solidFill>
          </a:ln>
        </p:spPr>
      </p:pic>
      <p:pic>
        <p:nvPicPr>
          <p:cNvPr id="10" name="Picture 9">
            <a:extLst>
              <a:ext uri="{FF2B5EF4-FFF2-40B4-BE49-F238E27FC236}">
                <a16:creationId xmlns:a16="http://schemas.microsoft.com/office/drawing/2014/main" id="{A8F2B4AA-E128-72E9-D886-DB7C2D2C879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44324" y="122275"/>
            <a:ext cx="4222191" cy="5572469"/>
          </a:xfrm>
          <a:prstGeom prst="rect">
            <a:avLst/>
          </a:prstGeom>
          <a:ln>
            <a:solidFill>
              <a:schemeClr val="tx1"/>
            </a:solidFill>
          </a:ln>
        </p:spPr>
      </p:pic>
      <p:grpSp>
        <p:nvGrpSpPr>
          <p:cNvPr id="17" name="Group 16">
            <a:extLst>
              <a:ext uri="{FF2B5EF4-FFF2-40B4-BE49-F238E27FC236}">
                <a16:creationId xmlns:a16="http://schemas.microsoft.com/office/drawing/2014/main" id="{7B8F1AF8-592C-AC9E-C9D8-198881CBED61}"/>
              </a:ext>
            </a:extLst>
          </p:cNvPr>
          <p:cNvGrpSpPr/>
          <p:nvPr/>
        </p:nvGrpSpPr>
        <p:grpSpPr>
          <a:xfrm>
            <a:off x="3284150" y="5781617"/>
            <a:ext cx="5720348" cy="384721"/>
            <a:chOff x="2995389" y="5789312"/>
            <a:chExt cx="5720348" cy="384721"/>
          </a:xfrm>
        </p:grpSpPr>
        <p:sp>
          <p:nvSpPr>
            <p:cNvPr id="14" name="TextBox 13">
              <a:extLst>
                <a:ext uri="{FF2B5EF4-FFF2-40B4-BE49-F238E27FC236}">
                  <a16:creationId xmlns:a16="http://schemas.microsoft.com/office/drawing/2014/main" id="{9F5F6D2A-4200-4965-E275-AE1D4F2563E5}"/>
                </a:ext>
              </a:extLst>
            </p:cNvPr>
            <p:cNvSpPr txBox="1"/>
            <p:nvPr/>
          </p:nvSpPr>
          <p:spPr>
            <a:xfrm>
              <a:off x="2995389" y="5804701"/>
              <a:ext cx="1819679" cy="369332"/>
            </a:xfrm>
            <a:prstGeom prst="rect">
              <a:avLst/>
            </a:prstGeom>
            <a:noFill/>
          </p:spPr>
          <p:txBody>
            <a:bodyPr wrap="square">
              <a:spAutoFit/>
            </a:bodyPr>
            <a:lstStyle/>
            <a:p>
              <a:r>
                <a:rPr lang="en-US" b="1">
                  <a:latin typeface="Avenir Next LT Pro" panose="020B0504020202020204" pitchFamily="34" charset="0"/>
                </a:rPr>
                <a:t>Link to Article:</a:t>
              </a:r>
              <a:endParaRPr lang="en-US" b="1"/>
            </a:p>
          </p:txBody>
        </p:sp>
        <p:sp>
          <p:nvSpPr>
            <p:cNvPr id="16" name="TextBox 15">
              <a:extLst>
                <a:ext uri="{FF2B5EF4-FFF2-40B4-BE49-F238E27FC236}">
                  <a16:creationId xmlns:a16="http://schemas.microsoft.com/office/drawing/2014/main" id="{55683792-9115-C927-51D0-6EE91188A718}"/>
                </a:ext>
              </a:extLst>
            </p:cNvPr>
            <p:cNvSpPr txBox="1"/>
            <p:nvPr/>
          </p:nvSpPr>
          <p:spPr>
            <a:xfrm>
              <a:off x="4713008" y="5789312"/>
              <a:ext cx="4002729" cy="369332"/>
            </a:xfrm>
            <a:prstGeom prst="rect">
              <a:avLst/>
            </a:prstGeom>
            <a:noFill/>
          </p:spPr>
          <p:txBody>
            <a:bodyPr wrap="square">
              <a:spAutoFit/>
            </a:bodyPr>
            <a:lstStyle/>
            <a:p>
              <a:r>
                <a:rPr lang="fr-FR">
                  <a:hlinkClick r:id="rId5"/>
                </a:rPr>
                <a:t>1D Nature Goes </a:t>
              </a:r>
              <a:r>
                <a:rPr lang="fr-FR" err="1">
                  <a:hlinkClick r:id="rId5"/>
                </a:rPr>
                <a:t>Nuts</a:t>
              </a:r>
              <a:r>
                <a:rPr lang="fr-FR">
                  <a:hlinkClick r:id="rId5"/>
                </a:rPr>
                <a:t> </a:t>
              </a:r>
              <a:r>
                <a:rPr lang="fr-FR" err="1">
                  <a:hlinkClick r:id="rId5"/>
                </a:rPr>
                <a:t>Xplor</a:t>
              </a:r>
              <a:r>
                <a:rPr lang="fr-FR">
                  <a:hlinkClick r:id="rId5"/>
                </a:rPr>
                <a:t> Article.pdf</a:t>
              </a:r>
              <a:endParaRPr lang="en-US"/>
            </a:p>
          </p:txBody>
        </p:sp>
      </p:grpSp>
    </p:spTree>
    <p:extLst>
      <p:ext uri="{BB962C8B-B14F-4D97-AF65-F5344CB8AC3E}">
        <p14:creationId xmlns:p14="http://schemas.microsoft.com/office/powerpoint/2010/main" val="35829649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2734</Words>
  <Application>Microsoft Office PowerPoint</Application>
  <PresentationFormat>Widescreen</PresentationFormat>
  <Paragraphs>267</Paragraphs>
  <Slides>31</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Aptos</vt:lpstr>
      <vt:lpstr>Aptos Display</vt:lpstr>
      <vt:lpstr>Aptos Light</vt:lpstr>
      <vt:lpstr>Arial</vt:lpstr>
      <vt:lpstr>Arial,Sans-Serif</vt:lpstr>
      <vt:lpstr>Avenir Next LT Pro</vt:lpstr>
      <vt:lpstr>Bitter</vt:lpstr>
      <vt:lpstr>Bitter SemiBold</vt:lpstr>
      <vt:lpstr>Montserrat Medium</vt:lpstr>
      <vt:lpstr>Shadows Into Light Two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160</cp:revision>
  <dcterms:created xsi:type="dcterms:W3CDTF">2025-07-21T19:41:06Z</dcterms:created>
  <dcterms:modified xsi:type="dcterms:W3CDTF">2025-08-29T19:20:05Z</dcterms:modified>
</cp:coreProperties>
</file>