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303" r:id="rId3"/>
    <p:sldId id="305" r:id="rId4"/>
    <p:sldId id="306" r:id="rId5"/>
    <p:sldId id="307" r:id="rId6"/>
    <p:sldId id="308" r:id="rId7"/>
    <p:sldId id="309" r:id="rId8"/>
    <p:sldId id="324" r:id="rId9"/>
    <p:sldId id="323" r:id="rId10"/>
    <p:sldId id="310" r:id="rId11"/>
    <p:sldId id="311" r:id="rId12"/>
    <p:sldId id="312" r:id="rId13"/>
    <p:sldId id="313" r:id="rId14"/>
    <p:sldId id="314" r:id="rId15"/>
    <p:sldId id="315" r:id="rId16"/>
    <p:sldId id="316" r:id="rId17"/>
    <p:sldId id="317" r:id="rId18"/>
    <p:sldId id="325" r:id="rId19"/>
    <p:sldId id="318" r:id="rId20"/>
    <p:sldId id="319" r:id="rId21"/>
    <p:sldId id="320" r:id="rId22"/>
    <p:sldId id="321" r:id="rId23"/>
    <p:sldId id="322" r:id="rId24"/>
    <p:sldId id="326" r:id="rId25"/>
    <p:sldId id="32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FC2786-F008-0EB2-D9A8-1F12EEA6CE5B}" name="Wendy Parrett" initials="WP" userId="S::wendy.parrett@mdc.mo.gov::e75cd84c-1935-4997-9548-8fd9dced76a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BB4915-AF8E-4CF9-8513-7C399D8D972E}" v="1" dt="2025-08-29T18:56:44.2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03" autoAdjust="0"/>
  </p:normalViewPr>
  <p:slideViewPr>
    <p:cSldViewPr snapToGrid="0">
      <p:cViewPr varScale="1">
        <p:scale>
          <a:sx n="74" d="100"/>
          <a:sy n="74" d="100"/>
        </p:scale>
        <p:origin x="101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FE44B2-02F2-44CE-B154-E9D2E10D7043}" type="datetimeFigureOut">
              <a:rPr lang="en-US" smtClean="0"/>
              <a:t>8/29/2025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1056D-E42A-4BC3-8E13-DD12C53ABFDB}" type="slidenum">
              <a:rPr lang="en-US" smtClean="0"/>
              <a:t>‹#›</a:t>
            </a:fld>
            <a:endParaRPr lang="en-US"/>
          </a:p>
        </p:txBody>
      </p:sp>
    </p:spTree>
    <p:extLst>
      <p:ext uri="{BB962C8B-B14F-4D97-AF65-F5344CB8AC3E}">
        <p14:creationId xmlns:p14="http://schemas.microsoft.com/office/powerpoint/2010/main" val="590931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ducation.mdc.mo.gov/sites/default/files/2025-04/1C%20Show%20Me%20Trees_Leaf%20ID%20Guide.pdf"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mdc.mo.gov/discover-nature/field-guide"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AC240-3869-A69A-B967-27CBA1E997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56D2B2-1880-81CB-D0E5-A3F8492FB6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697AAA-C1BA-57C7-D0D3-07B50E996447}"/>
              </a:ext>
            </a:extLst>
          </p:cNvPr>
          <p:cNvSpPr>
            <a:spLocks noGrp="1"/>
          </p:cNvSpPr>
          <p:nvPr>
            <p:ph type="body" idx="1"/>
          </p:nvPr>
        </p:nvSpPr>
        <p:spPr/>
        <p:txBody>
          <a:bodyPr/>
          <a:lstStyle/>
          <a:p>
            <a:r>
              <a:rPr lang="en-US" i="0" dirty="0"/>
              <a:t>Plant in picture: Sugar </a:t>
            </a:r>
            <a:r>
              <a:rPr lang="en-US" dirty="0"/>
              <a:t>Maple Tree</a:t>
            </a:r>
          </a:p>
        </p:txBody>
      </p:sp>
      <p:sp>
        <p:nvSpPr>
          <p:cNvPr id="4" name="Slide Number Placeholder 3">
            <a:extLst>
              <a:ext uri="{FF2B5EF4-FFF2-40B4-BE49-F238E27FC236}">
                <a16:creationId xmlns:a16="http://schemas.microsoft.com/office/drawing/2014/main" id="{D2A1844E-1937-AC91-7463-014FA0174B97}"/>
              </a:ext>
            </a:extLst>
          </p:cNvPr>
          <p:cNvSpPr>
            <a:spLocks noGrp="1"/>
          </p:cNvSpPr>
          <p:nvPr>
            <p:ph type="sldNum" sz="quarter" idx="5"/>
          </p:nvPr>
        </p:nvSpPr>
        <p:spPr/>
        <p:txBody>
          <a:bodyPr/>
          <a:lstStyle/>
          <a:p>
            <a:fld id="{F7C19E1B-9841-4947-956E-4E7489943B16}" type="slidenum">
              <a:rPr lang="en-US" smtClean="0"/>
              <a:t>2</a:t>
            </a:fld>
            <a:endParaRPr lang="en-US"/>
          </a:p>
        </p:txBody>
      </p:sp>
    </p:spTree>
    <p:extLst>
      <p:ext uri="{BB962C8B-B14F-4D97-AF65-F5344CB8AC3E}">
        <p14:creationId xmlns:p14="http://schemas.microsoft.com/office/powerpoint/2010/main" val="1556944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633B9-0E83-37C8-4C67-6EB8836F5A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8FDB4B-74BF-1050-0AC6-0B1BE383D7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E71776-177E-DCF5-1CCF-3D72DAEC3677}"/>
              </a:ext>
            </a:extLst>
          </p:cNvPr>
          <p:cNvSpPr>
            <a:spLocks noGrp="1"/>
          </p:cNvSpPr>
          <p:nvPr>
            <p:ph type="body" idx="1"/>
          </p:nvPr>
        </p:nvSpPr>
        <p:spPr/>
        <p:txBody>
          <a:bodyPr/>
          <a:lstStyle/>
          <a:p>
            <a:r>
              <a:rPr lang="en-US" i="0"/>
              <a:t>Go outside for a nature walk around the school and have students collect as many different types of seeds as possible in their paper bags. Have students practice using their magnifying glasses to look at differences in seeds.</a:t>
            </a:r>
          </a:p>
          <a:p>
            <a:endParaRPr lang="en-US" i="0"/>
          </a:p>
          <a:p>
            <a:r>
              <a:rPr lang="en-US" i="0"/>
              <a:t>Collect a wide variety of seeds, enough for each group of students to have seeds to sort later, including seed pods, acorns, etc. Alternatively, students can collect and bring seed pods, acorns, and nuts from home, or you can contact your local conservation educators for information on how to obtain native seeds.</a:t>
            </a:r>
          </a:p>
          <a:p>
            <a:endParaRPr lang="en-US" i="0"/>
          </a:p>
        </p:txBody>
      </p:sp>
      <p:sp>
        <p:nvSpPr>
          <p:cNvPr id="4" name="Slide Number Placeholder 3">
            <a:extLst>
              <a:ext uri="{FF2B5EF4-FFF2-40B4-BE49-F238E27FC236}">
                <a16:creationId xmlns:a16="http://schemas.microsoft.com/office/drawing/2014/main" id="{B5A19A6F-645D-5A68-6D2F-96FD2ECCBA69}"/>
              </a:ext>
            </a:extLst>
          </p:cNvPr>
          <p:cNvSpPr>
            <a:spLocks noGrp="1"/>
          </p:cNvSpPr>
          <p:nvPr>
            <p:ph type="sldNum" sz="quarter" idx="5"/>
          </p:nvPr>
        </p:nvSpPr>
        <p:spPr/>
        <p:txBody>
          <a:bodyPr/>
          <a:lstStyle/>
          <a:p>
            <a:fld id="{F7C19E1B-9841-4947-956E-4E7489943B16}" type="slidenum">
              <a:rPr lang="en-US" smtClean="0"/>
              <a:t>11</a:t>
            </a:fld>
            <a:endParaRPr lang="en-US"/>
          </a:p>
        </p:txBody>
      </p:sp>
    </p:spTree>
    <p:extLst>
      <p:ext uri="{BB962C8B-B14F-4D97-AF65-F5344CB8AC3E}">
        <p14:creationId xmlns:p14="http://schemas.microsoft.com/office/powerpoint/2010/main" val="3921542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60C07-5E12-E3E7-8C35-7BDBED3E4E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8783AA-002E-26AF-9A39-2B1EC8AB61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39E9CF-67BA-A3DF-D34E-549B99B0951D}"/>
              </a:ext>
            </a:extLst>
          </p:cNvPr>
          <p:cNvSpPr>
            <a:spLocks noGrp="1"/>
          </p:cNvSpPr>
          <p:nvPr>
            <p:ph type="body" idx="1"/>
          </p:nvPr>
        </p:nvSpPr>
        <p:spPr/>
        <p:txBody>
          <a:bodyPr/>
          <a:lstStyle/>
          <a:p>
            <a:r>
              <a:rPr lang="en-US" i="0"/>
              <a:t>Tell students they are going to be dividing their collected seeds into two groups based on an observable property or characteristics of the seeds. Have them do this several times and record the different ways they sorted them, changing the sorting characteristics. They can continue to practice using their magnifying glasses in this activity.</a:t>
            </a:r>
          </a:p>
          <a:p>
            <a:endParaRPr lang="en-US" i="0"/>
          </a:p>
          <a:p>
            <a:r>
              <a:rPr lang="en-US" i="0"/>
              <a:t>If initially students cannot classify their seeds into two groups, the teacher may provide sorting parameters. For example: smooth and rough, large and small, hard and soft, etc.</a:t>
            </a:r>
          </a:p>
          <a:p>
            <a:endParaRPr lang="en-US" i="0"/>
          </a:p>
          <a:p>
            <a:r>
              <a:rPr lang="en-US" i="0"/>
              <a:t>Have each group share one way they sorted the seeds with the class. </a:t>
            </a:r>
          </a:p>
        </p:txBody>
      </p:sp>
      <p:sp>
        <p:nvSpPr>
          <p:cNvPr id="4" name="Slide Number Placeholder 3">
            <a:extLst>
              <a:ext uri="{FF2B5EF4-FFF2-40B4-BE49-F238E27FC236}">
                <a16:creationId xmlns:a16="http://schemas.microsoft.com/office/drawing/2014/main" id="{7CFD2DD0-2E3C-99AB-05DA-88D032A4A0C4}"/>
              </a:ext>
            </a:extLst>
          </p:cNvPr>
          <p:cNvSpPr>
            <a:spLocks noGrp="1"/>
          </p:cNvSpPr>
          <p:nvPr>
            <p:ph type="sldNum" sz="quarter" idx="5"/>
          </p:nvPr>
        </p:nvSpPr>
        <p:spPr/>
        <p:txBody>
          <a:bodyPr/>
          <a:lstStyle/>
          <a:p>
            <a:fld id="{F7C19E1B-9841-4947-956E-4E7489943B16}" type="slidenum">
              <a:rPr lang="en-US" smtClean="0"/>
              <a:t>12</a:t>
            </a:fld>
            <a:endParaRPr lang="en-US"/>
          </a:p>
        </p:txBody>
      </p:sp>
    </p:spTree>
    <p:extLst>
      <p:ext uri="{BB962C8B-B14F-4D97-AF65-F5344CB8AC3E}">
        <p14:creationId xmlns:p14="http://schemas.microsoft.com/office/powerpoint/2010/main" val="945206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5CF73-0120-7182-F03B-257C7E4FA8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B3629F-1E98-1789-A5E6-D3EE0A9F1B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67B4EC-FC7B-8698-05CC-B8A9FD8EFE9C}"/>
              </a:ext>
            </a:extLst>
          </p:cNvPr>
          <p:cNvSpPr>
            <a:spLocks noGrp="1"/>
          </p:cNvSpPr>
          <p:nvPr>
            <p:ph type="body" idx="1"/>
          </p:nvPr>
        </p:nvSpPr>
        <p:spPr/>
        <p:txBody>
          <a:bodyPr/>
          <a:lstStyle/>
          <a:p>
            <a:r>
              <a:rPr lang="en-US" i="0"/>
              <a:t>Have students keep a list of properties and characteristics for sorting seeds in their student guide, </a:t>
            </a:r>
            <a:r>
              <a:rPr lang="en-US" b="1" i="0"/>
              <a:t>Science Notebook 1C Seedy Sorting </a:t>
            </a:r>
            <a:r>
              <a:rPr lang="en-US" i="0"/>
              <a:t>on Page 17.</a:t>
            </a:r>
          </a:p>
          <a:p>
            <a:endParaRPr lang="en-US" i="0"/>
          </a:p>
          <a:p>
            <a:r>
              <a:rPr lang="en-US" b="1" i="0"/>
              <a:t>Teacher Note: </a:t>
            </a:r>
            <a:r>
              <a:rPr lang="en-US" i="0"/>
              <a:t>Keep seeds for </a:t>
            </a:r>
            <a:r>
              <a:rPr lang="en-US" b="1" i="0"/>
              <a:t>Lesson 1D</a:t>
            </a:r>
            <a:r>
              <a:rPr lang="en-US" i="0"/>
              <a:t>.</a:t>
            </a:r>
          </a:p>
        </p:txBody>
      </p:sp>
      <p:sp>
        <p:nvSpPr>
          <p:cNvPr id="4" name="Slide Number Placeholder 3">
            <a:extLst>
              <a:ext uri="{FF2B5EF4-FFF2-40B4-BE49-F238E27FC236}">
                <a16:creationId xmlns:a16="http://schemas.microsoft.com/office/drawing/2014/main" id="{F12990C2-688C-CA2C-00F0-9AF9CDE7E4D8}"/>
              </a:ext>
            </a:extLst>
          </p:cNvPr>
          <p:cNvSpPr>
            <a:spLocks noGrp="1"/>
          </p:cNvSpPr>
          <p:nvPr>
            <p:ph type="sldNum" sz="quarter" idx="5"/>
          </p:nvPr>
        </p:nvSpPr>
        <p:spPr/>
        <p:txBody>
          <a:bodyPr/>
          <a:lstStyle/>
          <a:p>
            <a:fld id="{F7C19E1B-9841-4947-956E-4E7489943B16}" type="slidenum">
              <a:rPr lang="en-US" smtClean="0"/>
              <a:t>13</a:t>
            </a:fld>
            <a:endParaRPr lang="en-US"/>
          </a:p>
        </p:txBody>
      </p:sp>
    </p:spTree>
    <p:extLst>
      <p:ext uri="{BB962C8B-B14F-4D97-AF65-F5344CB8AC3E}">
        <p14:creationId xmlns:p14="http://schemas.microsoft.com/office/powerpoint/2010/main" val="214794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257A3-0A13-2C9F-4AA4-3308A92CDD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BF7435-44AF-CC11-D9B5-375F161B36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1315AD-20C6-4DA6-4215-96AE837D6071}"/>
              </a:ext>
            </a:extLst>
          </p:cNvPr>
          <p:cNvSpPr>
            <a:spLocks noGrp="1"/>
          </p:cNvSpPr>
          <p:nvPr>
            <p:ph type="body" idx="1"/>
          </p:nvPr>
        </p:nvSpPr>
        <p:spPr/>
        <p:txBody>
          <a:bodyPr/>
          <a:lstStyle/>
          <a:p>
            <a:r>
              <a:rPr lang="en-US" i="0"/>
              <a:t>Discuss physical properties and characteristics of the seeds such as shape, size, small, weight, texture, etc.</a:t>
            </a:r>
          </a:p>
        </p:txBody>
      </p:sp>
      <p:sp>
        <p:nvSpPr>
          <p:cNvPr id="4" name="Slide Number Placeholder 3">
            <a:extLst>
              <a:ext uri="{FF2B5EF4-FFF2-40B4-BE49-F238E27FC236}">
                <a16:creationId xmlns:a16="http://schemas.microsoft.com/office/drawing/2014/main" id="{C6D30D3E-F88C-A98E-CE53-7A47857EB879}"/>
              </a:ext>
            </a:extLst>
          </p:cNvPr>
          <p:cNvSpPr>
            <a:spLocks noGrp="1"/>
          </p:cNvSpPr>
          <p:nvPr>
            <p:ph type="sldNum" sz="quarter" idx="5"/>
          </p:nvPr>
        </p:nvSpPr>
        <p:spPr/>
        <p:txBody>
          <a:bodyPr/>
          <a:lstStyle/>
          <a:p>
            <a:fld id="{F7C19E1B-9841-4947-956E-4E7489943B16}" type="slidenum">
              <a:rPr lang="en-US" smtClean="0"/>
              <a:t>14</a:t>
            </a:fld>
            <a:endParaRPr lang="en-US"/>
          </a:p>
        </p:txBody>
      </p:sp>
    </p:spTree>
    <p:extLst>
      <p:ext uri="{BB962C8B-B14F-4D97-AF65-F5344CB8AC3E}">
        <p14:creationId xmlns:p14="http://schemas.microsoft.com/office/powerpoint/2010/main" val="1357972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B2531-3EC7-BA8B-E1B5-62607C3A68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846EAA-7D24-F5D3-0188-50712DC701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417E0-372F-E3AF-868D-7F7C11322DB5}"/>
              </a:ext>
            </a:extLst>
          </p:cNvPr>
          <p:cNvSpPr>
            <a:spLocks noGrp="1"/>
          </p:cNvSpPr>
          <p:nvPr>
            <p:ph type="body" idx="1"/>
          </p:nvPr>
        </p:nvSpPr>
        <p:spPr/>
        <p:txBody>
          <a:bodyPr/>
          <a:lstStyle/>
          <a:p>
            <a:r>
              <a:rPr lang="en-US" i="0"/>
              <a:t>(We use our senses.) Have students list their five senses (sight, hearing, touch, taste, and smell).</a:t>
            </a:r>
          </a:p>
        </p:txBody>
      </p:sp>
      <p:sp>
        <p:nvSpPr>
          <p:cNvPr id="4" name="Slide Number Placeholder 3">
            <a:extLst>
              <a:ext uri="{FF2B5EF4-FFF2-40B4-BE49-F238E27FC236}">
                <a16:creationId xmlns:a16="http://schemas.microsoft.com/office/drawing/2014/main" id="{382A671A-4569-12A0-C12F-DEE83D8AA3AE}"/>
              </a:ext>
            </a:extLst>
          </p:cNvPr>
          <p:cNvSpPr>
            <a:spLocks noGrp="1"/>
          </p:cNvSpPr>
          <p:nvPr>
            <p:ph type="sldNum" sz="quarter" idx="5"/>
          </p:nvPr>
        </p:nvSpPr>
        <p:spPr/>
        <p:txBody>
          <a:bodyPr/>
          <a:lstStyle/>
          <a:p>
            <a:fld id="{F7C19E1B-9841-4947-956E-4E7489943B16}" type="slidenum">
              <a:rPr lang="en-US" smtClean="0"/>
              <a:t>15</a:t>
            </a:fld>
            <a:endParaRPr lang="en-US"/>
          </a:p>
        </p:txBody>
      </p:sp>
    </p:spTree>
    <p:extLst>
      <p:ext uri="{BB962C8B-B14F-4D97-AF65-F5344CB8AC3E}">
        <p14:creationId xmlns:p14="http://schemas.microsoft.com/office/powerpoint/2010/main" val="4056736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2BC67-0450-0D78-C3D7-D345C80F8F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CE8188-FFA9-C3AA-727D-38FE0DF662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ABAF34-5916-EF8D-5A7E-2A1D462673FE}"/>
              </a:ext>
            </a:extLst>
          </p:cNvPr>
          <p:cNvSpPr>
            <a:spLocks noGrp="1"/>
          </p:cNvSpPr>
          <p:nvPr>
            <p:ph type="body" idx="1"/>
          </p:nvPr>
        </p:nvSpPr>
        <p:spPr/>
        <p:txBody>
          <a:bodyPr/>
          <a:lstStyle/>
          <a:p>
            <a:r>
              <a:rPr lang="en-US" i="0"/>
              <a:t>(Taste.)</a:t>
            </a:r>
          </a:p>
        </p:txBody>
      </p:sp>
      <p:sp>
        <p:nvSpPr>
          <p:cNvPr id="4" name="Slide Number Placeholder 3">
            <a:extLst>
              <a:ext uri="{FF2B5EF4-FFF2-40B4-BE49-F238E27FC236}">
                <a16:creationId xmlns:a16="http://schemas.microsoft.com/office/drawing/2014/main" id="{8404333B-CFC4-1CBA-3811-50BC35ABF3BC}"/>
              </a:ext>
            </a:extLst>
          </p:cNvPr>
          <p:cNvSpPr>
            <a:spLocks noGrp="1"/>
          </p:cNvSpPr>
          <p:nvPr>
            <p:ph type="sldNum" sz="quarter" idx="5"/>
          </p:nvPr>
        </p:nvSpPr>
        <p:spPr/>
        <p:txBody>
          <a:bodyPr/>
          <a:lstStyle/>
          <a:p>
            <a:fld id="{F7C19E1B-9841-4947-956E-4E7489943B16}" type="slidenum">
              <a:rPr lang="en-US" smtClean="0"/>
              <a:t>16</a:t>
            </a:fld>
            <a:endParaRPr lang="en-US"/>
          </a:p>
        </p:txBody>
      </p:sp>
    </p:spTree>
    <p:extLst>
      <p:ext uri="{BB962C8B-B14F-4D97-AF65-F5344CB8AC3E}">
        <p14:creationId xmlns:p14="http://schemas.microsoft.com/office/powerpoint/2010/main" val="769394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269AA-03DE-907A-159C-0C6BD61E70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02D010-5E7A-9BFB-DD20-E0A2671D6C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8EFCB9-5C0E-6C30-E361-5323F17D22E8}"/>
              </a:ext>
            </a:extLst>
          </p:cNvPr>
          <p:cNvSpPr>
            <a:spLocks noGrp="1"/>
          </p:cNvSpPr>
          <p:nvPr>
            <p:ph type="body" idx="1"/>
          </p:nvPr>
        </p:nvSpPr>
        <p:spPr/>
        <p:txBody>
          <a:bodyPr/>
          <a:lstStyle/>
          <a:p>
            <a:r>
              <a:rPr lang="en-US" i="0"/>
              <a:t>Read the </a:t>
            </a:r>
            <a:r>
              <a:rPr lang="en-US" b="1" i="0"/>
              <a:t>Read Together 1C Different Seeds for Different Plants </a:t>
            </a:r>
            <a:r>
              <a:rPr lang="en-US" i="0"/>
              <a:t>section on Page 18.</a:t>
            </a:r>
          </a:p>
        </p:txBody>
      </p:sp>
      <p:sp>
        <p:nvSpPr>
          <p:cNvPr id="4" name="Slide Number Placeholder 3">
            <a:extLst>
              <a:ext uri="{FF2B5EF4-FFF2-40B4-BE49-F238E27FC236}">
                <a16:creationId xmlns:a16="http://schemas.microsoft.com/office/drawing/2014/main" id="{62FFD69C-9542-2775-10B1-CB94B283EECC}"/>
              </a:ext>
            </a:extLst>
          </p:cNvPr>
          <p:cNvSpPr>
            <a:spLocks noGrp="1"/>
          </p:cNvSpPr>
          <p:nvPr>
            <p:ph type="sldNum" sz="quarter" idx="5"/>
          </p:nvPr>
        </p:nvSpPr>
        <p:spPr/>
        <p:txBody>
          <a:bodyPr/>
          <a:lstStyle/>
          <a:p>
            <a:fld id="{F7C19E1B-9841-4947-956E-4E7489943B16}" type="slidenum">
              <a:rPr lang="en-US" smtClean="0"/>
              <a:t>17</a:t>
            </a:fld>
            <a:endParaRPr lang="en-US"/>
          </a:p>
        </p:txBody>
      </p:sp>
    </p:spTree>
    <p:extLst>
      <p:ext uri="{BB962C8B-B14F-4D97-AF65-F5344CB8AC3E}">
        <p14:creationId xmlns:p14="http://schemas.microsoft.com/office/powerpoint/2010/main" val="698929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EBE3B-D8FE-74BC-B29D-F3BEEE0CA0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7B1A43-C69F-7B0A-12FB-5A66CA4BFE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2FDCDB-000F-DD79-6C5E-1F44C2E06423}"/>
              </a:ext>
            </a:extLst>
          </p:cNvPr>
          <p:cNvSpPr>
            <a:spLocks noGrp="1"/>
          </p:cNvSpPr>
          <p:nvPr>
            <p:ph type="body" idx="1"/>
          </p:nvPr>
        </p:nvSpPr>
        <p:spPr/>
        <p:txBody>
          <a:bodyPr/>
          <a:lstStyle/>
          <a:p>
            <a:r>
              <a:rPr lang="en-US" i="0"/>
              <a:t>Read the </a:t>
            </a:r>
            <a:r>
              <a:rPr lang="en-US" b="1" i="0"/>
              <a:t>Read Together 1C Different Seeds for Different Plants </a:t>
            </a:r>
            <a:r>
              <a:rPr lang="en-US" i="0"/>
              <a:t>section on Page 18.</a:t>
            </a:r>
          </a:p>
        </p:txBody>
      </p:sp>
      <p:sp>
        <p:nvSpPr>
          <p:cNvPr id="4" name="Slide Number Placeholder 3">
            <a:extLst>
              <a:ext uri="{FF2B5EF4-FFF2-40B4-BE49-F238E27FC236}">
                <a16:creationId xmlns:a16="http://schemas.microsoft.com/office/drawing/2014/main" id="{9B205432-C996-9BBD-111E-ED285256761D}"/>
              </a:ext>
            </a:extLst>
          </p:cNvPr>
          <p:cNvSpPr>
            <a:spLocks noGrp="1"/>
          </p:cNvSpPr>
          <p:nvPr>
            <p:ph type="sldNum" sz="quarter" idx="5"/>
          </p:nvPr>
        </p:nvSpPr>
        <p:spPr/>
        <p:txBody>
          <a:bodyPr/>
          <a:lstStyle/>
          <a:p>
            <a:fld id="{F7C19E1B-9841-4947-956E-4E7489943B16}" type="slidenum">
              <a:rPr lang="en-US" smtClean="0"/>
              <a:t>18</a:t>
            </a:fld>
            <a:endParaRPr lang="en-US"/>
          </a:p>
        </p:txBody>
      </p:sp>
    </p:spTree>
    <p:extLst>
      <p:ext uri="{BB962C8B-B14F-4D97-AF65-F5344CB8AC3E}">
        <p14:creationId xmlns:p14="http://schemas.microsoft.com/office/powerpoint/2010/main" val="1405234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3153C-74A3-9541-3171-52C4FC5E8A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E0B5D6-73D7-2AE2-7D66-02E9EB08AE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745327-8E48-5648-651B-B325213795C4}"/>
              </a:ext>
            </a:extLst>
          </p:cNvPr>
          <p:cNvSpPr>
            <a:spLocks noGrp="1"/>
          </p:cNvSpPr>
          <p:nvPr>
            <p:ph type="body" idx="1"/>
          </p:nvPr>
        </p:nvSpPr>
        <p:spPr/>
        <p:txBody>
          <a:bodyPr/>
          <a:lstStyle/>
          <a:p>
            <a:r>
              <a:rPr lang="en-US" i="0" dirty="0"/>
              <a:t>Discuss characteristics and list which sense(s) students used to sort their seeds. Have students brainstorm ways they could have used their other senses to sort and record these observations.</a:t>
            </a:r>
          </a:p>
          <a:p>
            <a:endParaRPr lang="en-US" dirty="0"/>
          </a:p>
          <a:p>
            <a:r>
              <a:rPr lang="en-US" dirty="0"/>
              <a:t>Plants in Pictures (top to bottom): Sandbur seed, Swamp milkweed seed, Ohio </a:t>
            </a:r>
            <a:r>
              <a:rPr lang="en-US" dirty="0" err="1"/>
              <a:t>buckyeye</a:t>
            </a:r>
            <a:r>
              <a:rPr lang="en-US" dirty="0"/>
              <a:t> fruit, Ozark chinquapin fruit, Burdock seed</a:t>
            </a:r>
          </a:p>
        </p:txBody>
      </p:sp>
      <p:sp>
        <p:nvSpPr>
          <p:cNvPr id="4" name="Slide Number Placeholder 3">
            <a:extLst>
              <a:ext uri="{FF2B5EF4-FFF2-40B4-BE49-F238E27FC236}">
                <a16:creationId xmlns:a16="http://schemas.microsoft.com/office/drawing/2014/main" id="{2EF2E540-0F3D-CF89-959D-CE6F09E71B91}"/>
              </a:ext>
            </a:extLst>
          </p:cNvPr>
          <p:cNvSpPr>
            <a:spLocks noGrp="1"/>
          </p:cNvSpPr>
          <p:nvPr>
            <p:ph type="sldNum" sz="quarter" idx="5"/>
          </p:nvPr>
        </p:nvSpPr>
        <p:spPr/>
        <p:txBody>
          <a:bodyPr/>
          <a:lstStyle/>
          <a:p>
            <a:fld id="{F7C19E1B-9841-4947-956E-4E7489943B16}" type="slidenum">
              <a:rPr lang="en-US" smtClean="0"/>
              <a:t>19</a:t>
            </a:fld>
            <a:endParaRPr lang="en-US"/>
          </a:p>
        </p:txBody>
      </p:sp>
    </p:spTree>
    <p:extLst>
      <p:ext uri="{BB962C8B-B14F-4D97-AF65-F5344CB8AC3E}">
        <p14:creationId xmlns:p14="http://schemas.microsoft.com/office/powerpoint/2010/main" val="2017589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DED22-2481-298A-E378-17CC7E8430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954075-ECCC-8957-5ACB-5A6BE89F73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8C3F79-54C4-CAE2-F00A-8B1708D68D72}"/>
              </a:ext>
            </a:extLst>
          </p:cNvPr>
          <p:cNvSpPr>
            <a:spLocks noGrp="1"/>
          </p:cNvSpPr>
          <p:nvPr>
            <p:ph type="body" idx="1"/>
          </p:nvPr>
        </p:nvSpPr>
        <p:spPr/>
        <p:txBody>
          <a:bodyPr/>
          <a:lstStyle/>
          <a:p>
            <a:r>
              <a:rPr lang="en-US" i="0" dirty="0"/>
              <a:t>(Seeds, leaves, bark, smell, flowers.)</a:t>
            </a:r>
          </a:p>
          <a:p>
            <a:endParaRPr lang="en-US" dirty="0"/>
          </a:p>
          <a:p>
            <a:r>
              <a:rPr lang="en-US" dirty="0"/>
              <a:t>Plants in Pictures: Silver Maple tree seed, Dogwood tree flowers, Shumard Oak leaves, Sycamore bark</a:t>
            </a:r>
          </a:p>
        </p:txBody>
      </p:sp>
      <p:sp>
        <p:nvSpPr>
          <p:cNvPr id="4" name="Slide Number Placeholder 3">
            <a:extLst>
              <a:ext uri="{FF2B5EF4-FFF2-40B4-BE49-F238E27FC236}">
                <a16:creationId xmlns:a16="http://schemas.microsoft.com/office/drawing/2014/main" id="{A90E8549-B08B-9237-16F3-9022903B464E}"/>
              </a:ext>
            </a:extLst>
          </p:cNvPr>
          <p:cNvSpPr>
            <a:spLocks noGrp="1"/>
          </p:cNvSpPr>
          <p:nvPr>
            <p:ph type="sldNum" sz="quarter" idx="5"/>
          </p:nvPr>
        </p:nvSpPr>
        <p:spPr/>
        <p:txBody>
          <a:bodyPr/>
          <a:lstStyle/>
          <a:p>
            <a:fld id="{F7C19E1B-9841-4947-956E-4E7489943B16}" type="slidenum">
              <a:rPr lang="en-US" smtClean="0"/>
              <a:t>20</a:t>
            </a:fld>
            <a:endParaRPr lang="en-US"/>
          </a:p>
        </p:txBody>
      </p:sp>
    </p:spTree>
    <p:extLst>
      <p:ext uri="{BB962C8B-B14F-4D97-AF65-F5344CB8AC3E}">
        <p14:creationId xmlns:p14="http://schemas.microsoft.com/office/powerpoint/2010/main" val="800464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D1E0B-86BD-02C8-CFC2-A9DB1165D3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715942-91A5-60BB-994E-C1084E5360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BD7968-B667-0FAB-DB07-6E16FA2C9098}"/>
              </a:ext>
            </a:extLst>
          </p:cNvPr>
          <p:cNvSpPr>
            <a:spLocks noGrp="1"/>
          </p:cNvSpPr>
          <p:nvPr>
            <p:ph type="body" idx="1"/>
          </p:nvPr>
        </p:nvSpPr>
        <p:spPr/>
        <p:txBody>
          <a:bodyPr/>
          <a:lstStyle/>
          <a:p>
            <a:r>
              <a:rPr lang="en-US" i="0" dirty="0"/>
              <a:t>Have students open student guide to </a:t>
            </a:r>
            <a:r>
              <a:rPr lang="en-US" b="1" i="0" dirty="0"/>
              <a:t>Lesson 1C Seedy Sorting </a:t>
            </a:r>
            <a:r>
              <a:rPr lang="en-US" i="0" dirty="0"/>
              <a:t>introduction on pages 14-15.</a:t>
            </a:r>
          </a:p>
          <a:p>
            <a:endParaRPr lang="en-US" dirty="0"/>
          </a:p>
          <a:p>
            <a:r>
              <a:rPr lang="en-US" dirty="0"/>
              <a:t>Read the guiding question together. Discuss the </a:t>
            </a:r>
            <a:r>
              <a:rPr lang="en-US" b="1" dirty="0"/>
              <a:t>Talk About It </a:t>
            </a:r>
            <a:r>
              <a:rPr lang="en-US" dirty="0"/>
              <a:t>as a class. Reference the pictures of different types of Missouri seeds. Discuss how the seeds from different trees look different. </a:t>
            </a:r>
          </a:p>
        </p:txBody>
      </p:sp>
      <p:sp>
        <p:nvSpPr>
          <p:cNvPr id="4" name="Slide Number Placeholder 3">
            <a:extLst>
              <a:ext uri="{FF2B5EF4-FFF2-40B4-BE49-F238E27FC236}">
                <a16:creationId xmlns:a16="http://schemas.microsoft.com/office/drawing/2014/main" id="{523C1F10-7134-6795-9168-4F159AF66FE8}"/>
              </a:ext>
            </a:extLst>
          </p:cNvPr>
          <p:cNvSpPr>
            <a:spLocks noGrp="1"/>
          </p:cNvSpPr>
          <p:nvPr>
            <p:ph type="sldNum" sz="quarter" idx="5"/>
          </p:nvPr>
        </p:nvSpPr>
        <p:spPr/>
        <p:txBody>
          <a:bodyPr/>
          <a:lstStyle/>
          <a:p>
            <a:fld id="{F7C19E1B-9841-4947-956E-4E7489943B16}" type="slidenum">
              <a:rPr lang="en-US" smtClean="0"/>
              <a:t>3</a:t>
            </a:fld>
            <a:endParaRPr lang="en-US"/>
          </a:p>
        </p:txBody>
      </p:sp>
    </p:spTree>
    <p:extLst>
      <p:ext uri="{BB962C8B-B14F-4D97-AF65-F5344CB8AC3E}">
        <p14:creationId xmlns:p14="http://schemas.microsoft.com/office/powerpoint/2010/main" val="1829236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4D117-C9F3-90A4-D015-A38CB71003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A762D3-9677-E5F4-1DBC-1B491457EC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5A7861-C1B4-2060-675F-91731B2BD5C3}"/>
              </a:ext>
            </a:extLst>
          </p:cNvPr>
          <p:cNvSpPr>
            <a:spLocks noGrp="1"/>
          </p:cNvSpPr>
          <p:nvPr>
            <p:ph type="body" idx="1"/>
          </p:nvPr>
        </p:nvSpPr>
        <p:spPr/>
        <p:txBody>
          <a:bodyPr/>
          <a:lstStyle/>
          <a:p>
            <a:r>
              <a:rPr lang="en-US" i="0"/>
              <a:t>Distribute the </a:t>
            </a:r>
            <a:r>
              <a:rPr lang="en-US" i="1"/>
              <a:t>Show Me Trees: Lead ID Guide </a:t>
            </a:r>
            <a:r>
              <a:rPr lang="en-US" i="0"/>
              <a:t>to each of your students. </a:t>
            </a:r>
            <a:r>
              <a:rPr lang="en-US">
                <a:hlinkClick r:id="rId3"/>
              </a:rPr>
              <a:t>1C Show Me Trees_Leaf ID Guide.pdf</a:t>
            </a:r>
            <a:endParaRPr lang="en-US"/>
          </a:p>
          <a:p>
            <a:endParaRPr lang="en-US" i="0"/>
          </a:p>
          <a:p>
            <a:r>
              <a:rPr lang="en-US" i="0"/>
              <a:t>Go outside with your class and have students collect different types of leaves. Using paper bags and magnifying glasses, collect and sort tree leaves and compare to the leaves in the booklets. If students can match the leaf to the tree listed in the </a:t>
            </a:r>
            <a:r>
              <a:rPr lang="en-US" i="1"/>
              <a:t>Leaf ID Guide</a:t>
            </a:r>
            <a:r>
              <a:rPr lang="en-US" i="0"/>
              <a:t>, have them trace the leaf and label words used to classify that leaf (short stem or long stem, large leaf to small leaves, by color, rough edges, or smooth edges around the leaf, etc.) Students can also use rulers to sort some of their leaves by size. </a:t>
            </a:r>
          </a:p>
          <a:p>
            <a:endParaRPr lang="en-US" i="0"/>
          </a:p>
          <a:p>
            <a:r>
              <a:rPr lang="en-US" i="0"/>
              <a:t>Display the </a:t>
            </a:r>
            <a:r>
              <a:rPr lang="en-US" i="1"/>
              <a:t>MDC Field Guide </a:t>
            </a:r>
            <a:r>
              <a:rPr lang="en-US" i="0"/>
              <a:t>from the </a:t>
            </a:r>
            <a:r>
              <a:rPr lang="en-US" i="1"/>
              <a:t>MDC Teacher Portal </a:t>
            </a:r>
            <a:r>
              <a:rPr lang="en-US" i="0"/>
              <a:t>on the classroom board to assist with tree identification. </a:t>
            </a:r>
            <a:r>
              <a:rPr lang="en-US">
                <a:hlinkClick r:id="rId4"/>
              </a:rPr>
              <a:t>Field Guide | Missouri Department of Conservation</a:t>
            </a:r>
            <a:endParaRPr lang="en-US" i="0"/>
          </a:p>
        </p:txBody>
      </p:sp>
      <p:sp>
        <p:nvSpPr>
          <p:cNvPr id="4" name="Slide Number Placeholder 3">
            <a:extLst>
              <a:ext uri="{FF2B5EF4-FFF2-40B4-BE49-F238E27FC236}">
                <a16:creationId xmlns:a16="http://schemas.microsoft.com/office/drawing/2014/main" id="{537732CC-8ABE-E695-6DF9-BAD10FE5A691}"/>
              </a:ext>
            </a:extLst>
          </p:cNvPr>
          <p:cNvSpPr>
            <a:spLocks noGrp="1"/>
          </p:cNvSpPr>
          <p:nvPr>
            <p:ph type="sldNum" sz="quarter" idx="5"/>
          </p:nvPr>
        </p:nvSpPr>
        <p:spPr/>
        <p:txBody>
          <a:bodyPr/>
          <a:lstStyle/>
          <a:p>
            <a:fld id="{F7C19E1B-9841-4947-956E-4E7489943B16}" type="slidenum">
              <a:rPr lang="en-US" smtClean="0"/>
              <a:t>21</a:t>
            </a:fld>
            <a:endParaRPr lang="en-US"/>
          </a:p>
        </p:txBody>
      </p:sp>
    </p:spTree>
    <p:extLst>
      <p:ext uri="{BB962C8B-B14F-4D97-AF65-F5344CB8AC3E}">
        <p14:creationId xmlns:p14="http://schemas.microsoft.com/office/powerpoint/2010/main" val="329732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54B8B-289B-81A3-4BC1-E697AAC394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676E1A-B6DD-3007-54AE-D5C14454D0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4051E6-FBCB-F6B9-A64D-2B40C415A21D}"/>
              </a:ext>
            </a:extLst>
          </p:cNvPr>
          <p:cNvSpPr>
            <a:spLocks noGrp="1"/>
          </p:cNvSpPr>
          <p:nvPr>
            <p:ph type="body" idx="1"/>
          </p:nvPr>
        </p:nvSpPr>
        <p:spPr/>
        <p:txBody>
          <a:bodyPr/>
          <a:lstStyle/>
          <a:p>
            <a:r>
              <a:rPr lang="en-US" b="1" dirty="0"/>
              <a:t>Guiding Question: </a:t>
            </a:r>
            <a:r>
              <a:rPr lang="en-US" dirty="0"/>
              <a:t>How are seeds different? How are leaves different? </a:t>
            </a:r>
          </a:p>
          <a:p>
            <a:endParaRPr lang="en-US" dirty="0"/>
          </a:p>
          <a:p>
            <a:r>
              <a:rPr lang="en-US" dirty="0"/>
              <a:t>After</a:t>
            </a:r>
            <a:r>
              <a:rPr lang="en-US" i="0" dirty="0"/>
              <a:t> exploring the concept of classification and sorting seeds and leaves by different characteristics, have students open their student guides to the </a:t>
            </a:r>
            <a:r>
              <a:rPr lang="en-US" b="1" i="0" dirty="0"/>
              <a:t>1C Claim, Evidence, Reasoning</a:t>
            </a:r>
            <a:r>
              <a:rPr lang="en-US" i="0" dirty="0"/>
              <a:t> section on Page 19. Guide students through the page by reviewing each section as a class and revisiting the scientific concepts learned to help answer each section.</a:t>
            </a:r>
            <a:endParaRPr lang="en-US"/>
          </a:p>
        </p:txBody>
      </p:sp>
      <p:sp>
        <p:nvSpPr>
          <p:cNvPr id="4" name="Slide Number Placeholder 3">
            <a:extLst>
              <a:ext uri="{FF2B5EF4-FFF2-40B4-BE49-F238E27FC236}">
                <a16:creationId xmlns:a16="http://schemas.microsoft.com/office/drawing/2014/main" id="{603C2613-18AD-CF31-689E-05A880595181}"/>
              </a:ext>
            </a:extLst>
          </p:cNvPr>
          <p:cNvSpPr>
            <a:spLocks noGrp="1"/>
          </p:cNvSpPr>
          <p:nvPr>
            <p:ph type="sldNum" sz="quarter" idx="5"/>
          </p:nvPr>
        </p:nvSpPr>
        <p:spPr/>
        <p:txBody>
          <a:bodyPr/>
          <a:lstStyle/>
          <a:p>
            <a:fld id="{F7C19E1B-9841-4947-956E-4E7489943B16}" type="slidenum">
              <a:rPr lang="en-US" smtClean="0"/>
              <a:t>22</a:t>
            </a:fld>
            <a:endParaRPr lang="en-US"/>
          </a:p>
        </p:txBody>
      </p:sp>
    </p:spTree>
    <p:extLst>
      <p:ext uri="{BB962C8B-B14F-4D97-AF65-F5344CB8AC3E}">
        <p14:creationId xmlns:p14="http://schemas.microsoft.com/office/powerpoint/2010/main" val="3541770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6142E-95F7-7322-FA6C-096DD42D13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8109BB-5547-A8FD-8A50-42550A13DD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5482CC-9982-2BD4-0107-37775F1D9561}"/>
              </a:ext>
            </a:extLst>
          </p:cNvPr>
          <p:cNvSpPr>
            <a:spLocks noGrp="1"/>
          </p:cNvSpPr>
          <p:nvPr>
            <p:ph type="body" idx="1"/>
          </p:nvPr>
        </p:nvSpPr>
        <p:spPr/>
        <p:txBody>
          <a:bodyPr/>
          <a:lstStyle/>
          <a:p>
            <a:r>
              <a:rPr lang="en-US" i="0"/>
              <a:t>Write a T-Chart on the board with one side labeled “Seeds” and the other side labeled “Leaves.” Allow students time to write their answers on the T-Chart.</a:t>
            </a:r>
          </a:p>
        </p:txBody>
      </p:sp>
      <p:sp>
        <p:nvSpPr>
          <p:cNvPr id="4" name="Slide Number Placeholder 3">
            <a:extLst>
              <a:ext uri="{FF2B5EF4-FFF2-40B4-BE49-F238E27FC236}">
                <a16:creationId xmlns:a16="http://schemas.microsoft.com/office/drawing/2014/main" id="{DAAE57FC-BB29-BE61-6FDE-5A982C7D83A9}"/>
              </a:ext>
            </a:extLst>
          </p:cNvPr>
          <p:cNvSpPr>
            <a:spLocks noGrp="1"/>
          </p:cNvSpPr>
          <p:nvPr>
            <p:ph type="sldNum" sz="quarter" idx="5"/>
          </p:nvPr>
        </p:nvSpPr>
        <p:spPr/>
        <p:txBody>
          <a:bodyPr/>
          <a:lstStyle/>
          <a:p>
            <a:fld id="{F7C19E1B-9841-4947-956E-4E7489943B16}" type="slidenum">
              <a:rPr lang="en-US" smtClean="0"/>
              <a:t>23</a:t>
            </a:fld>
            <a:endParaRPr lang="en-US"/>
          </a:p>
        </p:txBody>
      </p:sp>
    </p:spTree>
    <p:extLst>
      <p:ext uri="{BB962C8B-B14F-4D97-AF65-F5344CB8AC3E}">
        <p14:creationId xmlns:p14="http://schemas.microsoft.com/office/powerpoint/2010/main" val="657067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C16C5-C85F-DE16-6C6A-56AFD70564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145835-0261-39E8-5B7C-C12156662E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BA299C-8904-880D-8FC6-BC4BA6122E8F}"/>
              </a:ext>
            </a:extLst>
          </p:cNvPr>
          <p:cNvSpPr>
            <a:spLocks noGrp="1"/>
          </p:cNvSpPr>
          <p:nvPr>
            <p:ph type="body" idx="1"/>
          </p:nvPr>
        </p:nvSpPr>
        <p:spPr/>
        <p:txBody>
          <a:bodyPr/>
          <a:lstStyle/>
          <a:p>
            <a:r>
              <a:rPr lang="en-US" b="1"/>
              <a:t>Guiding Question: </a:t>
            </a:r>
            <a:r>
              <a:rPr lang="en-US"/>
              <a:t>How are seeds different? How are leaves different?</a:t>
            </a:r>
          </a:p>
          <a:p>
            <a:endParaRPr lang="en-US" dirty="0"/>
          </a:p>
          <a:p>
            <a:r>
              <a:rPr lang="en-US" dirty="0"/>
              <a:t>After</a:t>
            </a:r>
            <a:r>
              <a:rPr lang="en-US" i="0" dirty="0"/>
              <a:t> exploring the concept of classification and sorting seeds and leaves by different characteristics, have students open their student guides to the </a:t>
            </a:r>
            <a:r>
              <a:rPr lang="en-US" b="1" i="0" dirty="0"/>
              <a:t>1C Claim, Evidence, Reasoning</a:t>
            </a:r>
            <a:r>
              <a:rPr lang="en-US" i="0" dirty="0"/>
              <a:t> section on Page 19. Guide students through the page by reviewing each section as a class and revisiting the scientific concepts learned to help answer each section.</a:t>
            </a:r>
            <a:endParaRPr lang="en-US"/>
          </a:p>
        </p:txBody>
      </p:sp>
      <p:sp>
        <p:nvSpPr>
          <p:cNvPr id="4" name="Slide Number Placeholder 3">
            <a:extLst>
              <a:ext uri="{FF2B5EF4-FFF2-40B4-BE49-F238E27FC236}">
                <a16:creationId xmlns:a16="http://schemas.microsoft.com/office/drawing/2014/main" id="{04163051-8641-1E34-CD6B-3D71CDB55C93}"/>
              </a:ext>
            </a:extLst>
          </p:cNvPr>
          <p:cNvSpPr>
            <a:spLocks noGrp="1"/>
          </p:cNvSpPr>
          <p:nvPr>
            <p:ph type="sldNum" sz="quarter" idx="5"/>
          </p:nvPr>
        </p:nvSpPr>
        <p:spPr/>
        <p:txBody>
          <a:bodyPr/>
          <a:lstStyle/>
          <a:p>
            <a:fld id="{F7C19E1B-9841-4947-956E-4E7489943B16}" type="slidenum">
              <a:rPr lang="en-US" smtClean="0"/>
              <a:t>24</a:t>
            </a:fld>
            <a:endParaRPr lang="en-US"/>
          </a:p>
        </p:txBody>
      </p:sp>
    </p:spTree>
    <p:extLst>
      <p:ext uri="{BB962C8B-B14F-4D97-AF65-F5344CB8AC3E}">
        <p14:creationId xmlns:p14="http://schemas.microsoft.com/office/powerpoint/2010/main" val="3100446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15E4B-B84B-D990-967A-3320830F9A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AA421-B10A-8B9A-7A1C-665AD41AB7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C7D6AA-BAE1-1130-1308-CA8C2A567039}"/>
              </a:ext>
            </a:extLst>
          </p:cNvPr>
          <p:cNvSpPr>
            <a:spLocks noGrp="1"/>
          </p:cNvSpPr>
          <p:nvPr>
            <p:ph type="body" idx="1"/>
          </p:nvPr>
        </p:nvSpPr>
        <p:spPr/>
        <p:txBody>
          <a:bodyPr/>
          <a:lstStyle/>
          <a:p>
            <a:r>
              <a:rPr lang="en-US" b="1"/>
              <a:t>Rubric:</a:t>
            </a:r>
          </a:p>
          <a:p>
            <a:r>
              <a:rPr lang="en-US"/>
              <a:t>4 (Exceeds) — Student circles the correct claim and writes 3 ways seeds are classified and 3 ways leaves are</a:t>
            </a:r>
          </a:p>
          <a:p>
            <a:r>
              <a:rPr lang="en-US"/>
              <a:t>classified. Student provides the correct reasoning by filling in the blank correctly.</a:t>
            </a:r>
          </a:p>
          <a:p>
            <a:r>
              <a:rPr lang="en-US"/>
              <a:t>3 (Meets) — Student circles the correct claim and writes 2 ways seeds are classified and 2 ways leaves are</a:t>
            </a:r>
          </a:p>
          <a:p>
            <a:r>
              <a:rPr lang="en-US"/>
              <a:t>classified. Student provides the correct reasoning by filling in the blank correctly.</a:t>
            </a:r>
          </a:p>
          <a:p>
            <a:r>
              <a:rPr lang="en-US"/>
              <a:t>2 (Partially meets) — Student circles the correct claim and writes 1 way seeds are classified and 1 way leaves are</a:t>
            </a:r>
          </a:p>
          <a:p>
            <a:r>
              <a:rPr lang="en-US"/>
              <a:t>classified. Student does not provide the correct reasoning by filling in the blank correctly.</a:t>
            </a:r>
          </a:p>
          <a:p>
            <a:r>
              <a:rPr lang="en-US"/>
              <a:t>1 (Doesn’t meet) — Student does not provide the correct claim or evidence and does not write the correct</a:t>
            </a:r>
          </a:p>
          <a:p>
            <a:r>
              <a:rPr lang="en-US" dirty="0"/>
              <a:t>reasoning.</a:t>
            </a:r>
          </a:p>
        </p:txBody>
      </p:sp>
      <p:sp>
        <p:nvSpPr>
          <p:cNvPr id="4" name="Slide Number Placeholder 3">
            <a:extLst>
              <a:ext uri="{FF2B5EF4-FFF2-40B4-BE49-F238E27FC236}">
                <a16:creationId xmlns:a16="http://schemas.microsoft.com/office/drawing/2014/main" id="{B34B2C5C-F029-D751-9FCC-2578CB82D6BA}"/>
              </a:ext>
            </a:extLst>
          </p:cNvPr>
          <p:cNvSpPr>
            <a:spLocks noGrp="1"/>
          </p:cNvSpPr>
          <p:nvPr>
            <p:ph type="sldNum" sz="quarter" idx="5"/>
          </p:nvPr>
        </p:nvSpPr>
        <p:spPr/>
        <p:txBody>
          <a:bodyPr/>
          <a:lstStyle/>
          <a:p>
            <a:fld id="{F7C19E1B-9841-4947-956E-4E7489943B16}" type="slidenum">
              <a:rPr lang="en-US" smtClean="0"/>
              <a:t>25</a:t>
            </a:fld>
            <a:endParaRPr lang="en-US"/>
          </a:p>
        </p:txBody>
      </p:sp>
    </p:spTree>
    <p:extLst>
      <p:ext uri="{BB962C8B-B14F-4D97-AF65-F5344CB8AC3E}">
        <p14:creationId xmlns:p14="http://schemas.microsoft.com/office/powerpoint/2010/main" val="3531951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C41F2-4420-1A51-5355-9A72BA6DA4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DD91D6-C4CA-CFCE-044B-0CD0145126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EBEDF5-DF49-992A-8770-94546CCB8CB8}"/>
              </a:ext>
            </a:extLst>
          </p:cNvPr>
          <p:cNvSpPr>
            <a:spLocks noGrp="1"/>
          </p:cNvSpPr>
          <p:nvPr>
            <p:ph type="body" idx="1"/>
          </p:nvPr>
        </p:nvSpPr>
        <p:spPr/>
        <p:txBody>
          <a:bodyPr/>
          <a:lstStyle/>
          <a:p>
            <a:r>
              <a:rPr lang="en-US" i="0"/>
              <a:t>Hold up a seed or display pictures of seeds from the </a:t>
            </a:r>
            <a:r>
              <a:rPr lang="en-US" b="1" i="0"/>
              <a:t>Lesson 1C Seedy Sorting </a:t>
            </a:r>
            <a:r>
              <a:rPr lang="en-US" i="0"/>
              <a:t>introduction section. Look at the picture of the acorns.</a:t>
            </a:r>
          </a:p>
        </p:txBody>
      </p:sp>
      <p:sp>
        <p:nvSpPr>
          <p:cNvPr id="4" name="Slide Number Placeholder 3">
            <a:extLst>
              <a:ext uri="{FF2B5EF4-FFF2-40B4-BE49-F238E27FC236}">
                <a16:creationId xmlns:a16="http://schemas.microsoft.com/office/drawing/2014/main" id="{BEFD206A-F6DF-A926-3E6F-D55008D05E3D}"/>
              </a:ext>
            </a:extLst>
          </p:cNvPr>
          <p:cNvSpPr>
            <a:spLocks noGrp="1"/>
          </p:cNvSpPr>
          <p:nvPr>
            <p:ph type="sldNum" sz="quarter" idx="5"/>
          </p:nvPr>
        </p:nvSpPr>
        <p:spPr/>
        <p:txBody>
          <a:bodyPr/>
          <a:lstStyle/>
          <a:p>
            <a:fld id="{F7C19E1B-9841-4947-956E-4E7489943B16}" type="slidenum">
              <a:rPr lang="en-US" smtClean="0"/>
              <a:t>4</a:t>
            </a:fld>
            <a:endParaRPr lang="en-US"/>
          </a:p>
        </p:txBody>
      </p:sp>
    </p:spTree>
    <p:extLst>
      <p:ext uri="{BB962C8B-B14F-4D97-AF65-F5344CB8AC3E}">
        <p14:creationId xmlns:p14="http://schemas.microsoft.com/office/powerpoint/2010/main" val="579536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398F1-8FC7-E18D-EF55-E8D3AA5E50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CBBB43-C2D0-3A1B-1A37-3FE82D6FF3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B75F5F-2F37-67E2-246F-E0AAC6666E9B}"/>
              </a:ext>
            </a:extLst>
          </p:cNvPr>
          <p:cNvSpPr>
            <a:spLocks noGrp="1"/>
          </p:cNvSpPr>
          <p:nvPr>
            <p:ph type="body" idx="1"/>
          </p:nvPr>
        </p:nvSpPr>
        <p:spPr/>
        <p:txBody>
          <a:bodyPr/>
          <a:lstStyle/>
          <a:p>
            <a:endParaRPr lang="en-US" i="0"/>
          </a:p>
        </p:txBody>
      </p:sp>
      <p:sp>
        <p:nvSpPr>
          <p:cNvPr id="4" name="Slide Number Placeholder 3">
            <a:extLst>
              <a:ext uri="{FF2B5EF4-FFF2-40B4-BE49-F238E27FC236}">
                <a16:creationId xmlns:a16="http://schemas.microsoft.com/office/drawing/2014/main" id="{51C7DB40-1FB6-7C48-0437-59925F3F663B}"/>
              </a:ext>
            </a:extLst>
          </p:cNvPr>
          <p:cNvSpPr>
            <a:spLocks noGrp="1"/>
          </p:cNvSpPr>
          <p:nvPr>
            <p:ph type="sldNum" sz="quarter" idx="5"/>
          </p:nvPr>
        </p:nvSpPr>
        <p:spPr/>
        <p:txBody>
          <a:bodyPr/>
          <a:lstStyle/>
          <a:p>
            <a:fld id="{F7C19E1B-9841-4947-956E-4E7489943B16}" type="slidenum">
              <a:rPr lang="en-US" smtClean="0"/>
              <a:t>5</a:t>
            </a:fld>
            <a:endParaRPr lang="en-US"/>
          </a:p>
        </p:txBody>
      </p:sp>
    </p:spTree>
    <p:extLst>
      <p:ext uri="{BB962C8B-B14F-4D97-AF65-F5344CB8AC3E}">
        <p14:creationId xmlns:p14="http://schemas.microsoft.com/office/powerpoint/2010/main" val="592433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5B79F-7842-FEBA-A4CB-9B66638783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7C54C3-CCE9-F25A-E56A-35286BC769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C759B3-5471-4353-5E04-B2B0AA6A8653}"/>
              </a:ext>
            </a:extLst>
          </p:cNvPr>
          <p:cNvSpPr>
            <a:spLocks noGrp="1"/>
          </p:cNvSpPr>
          <p:nvPr>
            <p:ph type="body" idx="1"/>
          </p:nvPr>
        </p:nvSpPr>
        <p:spPr/>
        <p:txBody>
          <a:bodyPr/>
          <a:lstStyle/>
          <a:p>
            <a:endParaRPr lang="en-US" i="0"/>
          </a:p>
        </p:txBody>
      </p:sp>
      <p:sp>
        <p:nvSpPr>
          <p:cNvPr id="4" name="Slide Number Placeholder 3">
            <a:extLst>
              <a:ext uri="{FF2B5EF4-FFF2-40B4-BE49-F238E27FC236}">
                <a16:creationId xmlns:a16="http://schemas.microsoft.com/office/drawing/2014/main" id="{CD8A37A7-BE8A-A8B2-0BCC-80E2D11474CF}"/>
              </a:ext>
            </a:extLst>
          </p:cNvPr>
          <p:cNvSpPr>
            <a:spLocks noGrp="1"/>
          </p:cNvSpPr>
          <p:nvPr>
            <p:ph type="sldNum" sz="quarter" idx="5"/>
          </p:nvPr>
        </p:nvSpPr>
        <p:spPr/>
        <p:txBody>
          <a:bodyPr/>
          <a:lstStyle/>
          <a:p>
            <a:fld id="{F7C19E1B-9841-4947-956E-4E7489943B16}" type="slidenum">
              <a:rPr lang="en-US" smtClean="0"/>
              <a:t>6</a:t>
            </a:fld>
            <a:endParaRPr lang="en-US"/>
          </a:p>
        </p:txBody>
      </p:sp>
    </p:spTree>
    <p:extLst>
      <p:ext uri="{BB962C8B-B14F-4D97-AF65-F5344CB8AC3E}">
        <p14:creationId xmlns:p14="http://schemas.microsoft.com/office/powerpoint/2010/main" val="1306882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46C74-EFD3-FD9F-079C-D35C00830C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C554BA-2856-2EEF-5964-C30E720974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3182D0-86D6-7E01-2550-452C16E94FD5}"/>
              </a:ext>
            </a:extLst>
          </p:cNvPr>
          <p:cNvSpPr>
            <a:spLocks noGrp="1"/>
          </p:cNvSpPr>
          <p:nvPr>
            <p:ph type="body" idx="1"/>
          </p:nvPr>
        </p:nvSpPr>
        <p:spPr/>
        <p:txBody>
          <a:bodyPr/>
          <a:lstStyle/>
          <a:p>
            <a:endParaRPr lang="en-US" i="0"/>
          </a:p>
        </p:txBody>
      </p:sp>
      <p:sp>
        <p:nvSpPr>
          <p:cNvPr id="4" name="Slide Number Placeholder 3">
            <a:extLst>
              <a:ext uri="{FF2B5EF4-FFF2-40B4-BE49-F238E27FC236}">
                <a16:creationId xmlns:a16="http://schemas.microsoft.com/office/drawing/2014/main" id="{24685A60-5D86-2F35-8B49-4B1A6F3F2682}"/>
              </a:ext>
            </a:extLst>
          </p:cNvPr>
          <p:cNvSpPr>
            <a:spLocks noGrp="1"/>
          </p:cNvSpPr>
          <p:nvPr>
            <p:ph type="sldNum" sz="quarter" idx="5"/>
          </p:nvPr>
        </p:nvSpPr>
        <p:spPr/>
        <p:txBody>
          <a:bodyPr/>
          <a:lstStyle/>
          <a:p>
            <a:fld id="{F7C19E1B-9841-4947-956E-4E7489943B16}" type="slidenum">
              <a:rPr lang="en-US" smtClean="0"/>
              <a:t>7</a:t>
            </a:fld>
            <a:endParaRPr lang="en-US"/>
          </a:p>
        </p:txBody>
      </p:sp>
    </p:spTree>
    <p:extLst>
      <p:ext uri="{BB962C8B-B14F-4D97-AF65-F5344CB8AC3E}">
        <p14:creationId xmlns:p14="http://schemas.microsoft.com/office/powerpoint/2010/main" val="2909350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274FE-F720-AC7E-6236-3D33F43C17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A5720D-35DD-2003-D7BE-3A0598A95D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757720-858B-CA7D-4DA8-921320094BDB}"/>
              </a:ext>
            </a:extLst>
          </p:cNvPr>
          <p:cNvSpPr>
            <a:spLocks noGrp="1"/>
          </p:cNvSpPr>
          <p:nvPr>
            <p:ph type="body" idx="1"/>
          </p:nvPr>
        </p:nvSpPr>
        <p:spPr/>
        <p:txBody>
          <a:bodyPr/>
          <a:lstStyle/>
          <a:p>
            <a:r>
              <a:rPr lang="en-US" i="0"/>
              <a:t>Write student observations on the board. Have students read aloud the poem from student guide </a:t>
            </a:r>
            <a:r>
              <a:rPr lang="en-US" b="1" i="0"/>
              <a:t>Read Together 1C Grouping Seeds </a:t>
            </a:r>
            <a:r>
              <a:rPr lang="en-US" i="0"/>
              <a:t>section on Page 16.</a:t>
            </a:r>
          </a:p>
        </p:txBody>
      </p:sp>
      <p:sp>
        <p:nvSpPr>
          <p:cNvPr id="4" name="Slide Number Placeholder 3">
            <a:extLst>
              <a:ext uri="{FF2B5EF4-FFF2-40B4-BE49-F238E27FC236}">
                <a16:creationId xmlns:a16="http://schemas.microsoft.com/office/drawing/2014/main" id="{F32EDECE-BB69-DCD7-C9C9-73471BEFFD5B}"/>
              </a:ext>
            </a:extLst>
          </p:cNvPr>
          <p:cNvSpPr>
            <a:spLocks noGrp="1"/>
          </p:cNvSpPr>
          <p:nvPr>
            <p:ph type="sldNum" sz="quarter" idx="5"/>
          </p:nvPr>
        </p:nvSpPr>
        <p:spPr/>
        <p:txBody>
          <a:bodyPr/>
          <a:lstStyle/>
          <a:p>
            <a:fld id="{F7C19E1B-9841-4947-956E-4E7489943B16}" type="slidenum">
              <a:rPr lang="en-US" smtClean="0"/>
              <a:t>8</a:t>
            </a:fld>
            <a:endParaRPr lang="en-US"/>
          </a:p>
        </p:txBody>
      </p:sp>
    </p:spTree>
    <p:extLst>
      <p:ext uri="{BB962C8B-B14F-4D97-AF65-F5344CB8AC3E}">
        <p14:creationId xmlns:p14="http://schemas.microsoft.com/office/powerpoint/2010/main" val="1940200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EB03D-DF85-1A3D-E401-72B895592C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41A688-0792-ED9E-61EC-0B8FA2C542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22C31E-CDEB-A2CE-B62B-DD1C8B68D2E9}"/>
              </a:ext>
            </a:extLst>
          </p:cNvPr>
          <p:cNvSpPr>
            <a:spLocks noGrp="1"/>
          </p:cNvSpPr>
          <p:nvPr>
            <p:ph type="body" idx="1"/>
          </p:nvPr>
        </p:nvSpPr>
        <p:spPr/>
        <p:txBody>
          <a:bodyPr/>
          <a:lstStyle/>
          <a:p>
            <a:r>
              <a:rPr lang="en-US" i="0"/>
              <a:t>Write student observations on the board. Have students read aloud the poem from student guide </a:t>
            </a:r>
            <a:r>
              <a:rPr lang="en-US" b="1" i="0"/>
              <a:t>Read Together 1C Grouping Seeds </a:t>
            </a:r>
            <a:r>
              <a:rPr lang="en-US" i="0"/>
              <a:t>section on Page 16.</a:t>
            </a:r>
          </a:p>
        </p:txBody>
      </p:sp>
      <p:sp>
        <p:nvSpPr>
          <p:cNvPr id="4" name="Slide Number Placeholder 3">
            <a:extLst>
              <a:ext uri="{FF2B5EF4-FFF2-40B4-BE49-F238E27FC236}">
                <a16:creationId xmlns:a16="http://schemas.microsoft.com/office/drawing/2014/main" id="{F4C73D98-4660-CAD8-46D5-90070C10BB93}"/>
              </a:ext>
            </a:extLst>
          </p:cNvPr>
          <p:cNvSpPr>
            <a:spLocks noGrp="1"/>
          </p:cNvSpPr>
          <p:nvPr>
            <p:ph type="sldNum" sz="quarter" idx="5"/>
          </p:nvPr>
        </p:nvSpPr>
        <p:spPr/>
        <p:txBody>
          <a:bodyPr/>
          <a:lstStyle/>
          <a:p>
            <a:fld id="{F7C19E1B-9841-4947-956E-4E7489943B16}" type="slidenum">
              <a:rPr lang="en-US" smtClean="0"/>
              <a:t>9</a:t>
            </a:fld>
            <a:endParaRPr lang="en-US"/>
          </a:p>
        </p:txBody>
      </p:sp>
    </p:spTree>
    <p:extLst>
      <p:ext uri="{BB962C8B-B14F-4D97-AF65-F5344CB8AC3E}">
        <p14:creationId xmlns:p14="http://schemas.microsoft.com/office/powerpoint/2010/main" val="916831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BF0D7-5E7A-60CB-BE10-893B668BD3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5FCBA7-EB8B-7F1C-60E6-2510DC805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8F05AA-15F1-D3AC-1610-B49C2D70D99B}"/>
              </a:ext>
            </a:extLst>
          </p:cNvPr>
          <p:cNvSpPr>
            <a:spLocks noGrp="1"/>
          </p:cNvSpPr>
          <p:nvPr>
            <p:ph type="body" idx="1"/>
          </p:nvPr>
        </p:nvSpPr>
        <p:spPr/>
        <p:txBody>
          <a:bodyPr/>
          <a:lstStyle/>
          <a:p>
            <a:r>
              <a:rPr lang="en-US" i="0"/>
              <a:t>Write student observations on the board. Have students read aloud the poem from student guide </a:t>
            </a:r>
            <a:r>
              <a:rPr lang="en-US" b="1" i="0"/>
              <a:t>Read Together 1C Grouping Seeds </a:t>
            </a:r>
            <a:r>
              <a:rPr lang="en-US" i="0"/>
              <a:t>section on Page 16.</a:t>
            </a:r>
          </a:p>
        </p:txBody>
      </p:sp>
      <p:sp>
        <p:nvSpPr>
          <p:cNvPr id="4" name="Slide Number Placeholder 3">
            <a:extLst>
              <a:ext uri="{FF2B5EF4-FFF2-40B4-BE49-F238E27FC236}">
                <a16:creationId xmlns:a16="http://schemas.microsoft.com/office/drawing/2014/main" id="{614ED443-EFCB-FAE0-9E19-99FA3E7C0828}"/>
              </a:ext>
            </a:extLst>
          </p:cNvPr>
          <p:cNvSpPr>
            <a:spLocks noGrp="1"/>
          </p:cNvSpPr>
          <p:nvPr>
            <p:ph type="sldNum" sz="quarter" idx="5"/>
          </p:nvPr>
        </p:nvSpPr>
        <p:spPr/>
        <p:txBody>
          <a:bodyPr/>
          <a:lstStyle/>
          <a:p>
            <a:fld id="{F7C19E1B-9841-4947-956E-4E7489943B16}" type="slidenum">
              <a:rPr lang="en-US" smtClean="0"/>
              <a:t>10</a:t>
            </a:fld>
            <a:endParaRPr lang="en-US"/>
          </a:p>
        </p:txBody>
      </p:sp>
    </p:spTree>
    <p:extLst>
      <p:ext uri="{BB962C8B-B14F-4D97-AF65-F5344CB8AC3E}">
        <p14:creationId xmlns:p14="http://schemas.microsoft.com/office/powerpoint/2010/main" val="2124082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E2C7C-ECAF-DA9D-8083-2242028841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51A3B4-9446-CB71-F50A-9B9572C5AB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E44F3B-33C5-BF68-9F23-EC4D961B21E5}"/>
              </a:ext>
            </a:extLst>
          </p:cNvPr>
          <p:cNvSpPr>
            <a:spLocks noGrp="1"/>
          </p:cNvSpPr>
          <p:nvPr>
            <p:ph type="dt" sz="half" idx="10"/>
          </p:nvPr>
        </p:nvSpPr>
        <p:spPr/>
        <p:txBody>
          <a:bodyPr/>
          <a:lstStyle/>
          <a:p>
            <a:fld id="{8F13D1FC-1223-483D-BA7A-27EA8FF389DE}" type="datetimeFigureOut">
              <a:rPr lang="en-US" smtClean="0"/>
              <a:t>8/29/2025</a:t>
            </a:fld>
            <a:endParaRPr lang="en-US"/>
          </a:p>
        </p:txBody>
      </p:sp>
      <p:sp>
        <p:nvSpPr>
          <p:cNvPr id="5" name="Footer Placeholder 4">
            <a:extLst>
              <a:ext uri="{FF2B5EF4-FFF2-40B4-BE49-F238E27FC236}">
                <a16:creationId xmlns:a16="http://schemas.microsoft.com/office/drawing/2014/main" id="{6842411C-9525-ED8B-8224-DE19CE30F8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FA19-362F-3523-40E3-017133637ECB}"/>
              </a:ext>
            </a:extLst>
          </p:cNvPr>
          <p:cNvSpPr>
            <a:spLocks noGrp="1"/>
          </p:cNvSpPr>
          <p:nvPr>
            <p:ph type="sldNum" sz="quarter" idx="12"/>
          </p:nvPr>
        </p:nvSpPr>
        <p:spPr/>
        <p:txBody>
          <a:bodyPr/>
          <a:lstStyle/>
          <a:p>
            <a:fld id="{4D9BBA09-47CB-41C7-B6B3-243676165CE9}" type="slidenum">
              <a:rPr lang="en-US" smtClean="0"/>
              <a:t>‹#›</a:t>
            </a:fld>
            <a:endParaRPr lang="en-US"/>
          </a:p>
        </p:txBody>
      </p:sp>
    </p:spTree>
    <p:extLst>
      <p:ext uri="{BB962C8B-B14F-4D97-AF65-F5344CB8AC3E}">
        <p14:creationId xmlns:p14="http://schemas.microsoft.com/office/powerpoint/2010/main" val="4219962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170B4-AB7B-7E34-7E94-8D44860EE2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80E908-9968-F336-FC56-58787C090D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0D7444-A861-E973-FD8B-1E144522CBEA}"/>
              </a:ext>
            </a:extLst>
          </p:cNvPr>
          <p:cNvSpPr>
            <a:spLocks noGrp="1"/>
          </p:cNvSpPr>
          <p:nvPr>
            <p:ph type="dt" sz="half" idx="10"/>
          </p:nvPr>
        </p:nvSpPr>
        <p:spPr/>
        <p:txBody>
          <a:bodyPr/>
          <a:lstStyle/>
          <a:p>
            <a:fld id="{8F13D1FC-1223-483D-BA7A-27EA8FF389DE}" type="datetimeFigureOut">
              <a:rPr lang="en-US" smtClean="0"/>
              <a:t>8/29/2025</a:t>
            </a:fld>
            <a:endParaRPr lang="en-US"/>
          </a:p>
        </p:txBody>
      </p:sp>
      <p:sp>
        <p:nvSpPr>
          <p:cNvPr id="5" name="Footer Placeholder 4">
            <a:extLst>
              <a:ext uri="{FF2B5EF4-FFF2-40B4-BE49-F238E27FC236}">
                <a16:creationId xmlns:a16="http://schemas.microsoft.com/office/drawing/2014/main" id="{F4D23553-B7F6-ED33-CEF9-AD1D42BB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942335-1473-ED69-6078-E01FE9B03F52}"/>
              </a:ext>
            </a:extLst>
          </p:cNvPr>
          <p:cNvSpPr>
            <a:spLocks noGrp="1"/>
          </p:cNvSpPr>
          <p:nvPr>
            <p:ph type="sldNum" sz="quarter" idx="12"/>
          </p:nvPr>
        </p:nvSpPr>
        <p:spPr/>
        <p:txBody>
          <a:bodyPr/>
          <a:lstStyle/>
          <a:p>
            <a:fld id="{4D9BBA09-47CB-41C7-B6B3-243676165CE9}" type="slidenum">
              <a:rPr lang="en-US" smtClean="0"/>
              <a:t>‹#›</a:t>
            </a:fld>
            <a:endParaRPr lang="en-US"/>
          </a:p>
        </p:txBody>
      </p:sp>
    </p:spTree>
    <p:extLst>
      <p:ext uri="{BB962C8B-B14F-4D97-AF65-F5344CB8AC3E}">
        <p14:creationId xmlns:p14="http://schemas.microsoft.com/office/powerpoint/2010/main" val="1499941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998254-B0CC-90EF-7209-27041FA7AD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6CB80C-CF1C-DC71-0883-2FD4D3F223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F68A4A-9742-A960-0689-F704BC49D551}"/>
              </a:ext>
            </a:extLst>
          </p:cNvPr>
          <p:cNvSpPr>
            <a:spLocks noGrp="1"/>
          </p:cNvSpPr>
          <p:nvPr>
            <p:ph type="dt" sz="half" idx="10"/>
          </p:nvPr>
        </p:nvSpPr>
        <p:spPr/>
        <p:txBody>
          <a:bodyPr/>
          <a:lstStyle/>
          <a:p>
            <a:fld id="{8F13D1FC-1223-483D-BA7A-27EA8FF389DE}" type="datetimeFigureOut">
              <a:rPr lang="en-US" smtClean="0"/>
              <a:t>8/29/2025</a:t>
            </a:fld>
            <a:endParaRPr lang="en-US"/>
          </a:p>
        </p:txBody>
      </p:sp>
      <p:sp>
        <p:nvSpPr>
          <p:cNvPr id="5" name="Footer Placeholder 4">
            <a:extLst>
              <a:ext uri="{FF2B5EF4-FFF2-40B4-BE49-F238E27FC236}">
                <a16:creationId xmlns:a16="http://schemas.microsoft.com/office/drawing/2014/main" id="{462F8871-226B-7F83-9A8A-088EB1F243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3194B2-4456-5933-25C5-AD263ED3422B}"/>
              </a:ext>
            </a:extLst>
          </p:cNvPr>
          <p:cNvSpPr>
            <a:spLocks noGrp="1"/>
          </p:cNvSpPr>
          <p:nvPr>
            <p:ph type="sldNum" sz="quarter" idx="12"/>
          </p:nvPr>
        </p:nvSpPr>
        <p:spPr/>
        <p:txBody>
          <a:bodyPr/>
          <a:lstStyle/>
          <a:p>
            <a:fld id="{4D9BBA09-47CB-41C7-B6B3-243676165CE9}" type="slidenum">
              <a:rPr lang="en-US" smtClean="0"/>
              <a:t>‹#›</a:t>
            </a:fld>
            <a:endParaRPr lang="en-US"/>
          </a:p>
        </p:txBody>
      </p:sp>
    </p:spTree>
    <p:extLst>
      <p:ext uri="{BB962C8B-B14F-4D97-AF65-F5344CB8AC3E}">
        <p14:creationId xmlns:p14="http://schemas.microsoft.com/office/powerpoint/2010/main" val="864958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6CCD2-EA04-562A-D56B-968B88D235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193BEB-9ADD-7FE7-BB06-804C66EDFE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223DE9-F80E-61E7-418C-DF6E00792F87}"/>
              </a:ext>
            </a:extLst>
          </p:cNvPr>
          <p:cNvSpPr>
            <a:spLocks noGrp="1"/>
          </p:cNvSpPr>
          <p:nvPr>
            <p:ph type="dt" sz="half" idx="10"/>
          </p:nvPr>
        </p:nvSpPr>
        <p:spPr/>
        <p:txBody>
          <a:bodyPr/>
          <a:lstStyle/>
          <a:p>
            <a:fld id="{8F13D1FC-1223-483D-BA7A-27EA8FF389DE}" type="datetimeFigureOut">
              <a:rPr lang="en-US" smtClean="0"/>
              <a:t>8/29/2025</a:t>
            </a:fld>
            <a:endParaRPr lang="en-US"/>
          </a:p>
        </p:txBody>
      </p:sp>
      <p:sp>
        <p:nvSpPr>
          <p:cNvPr id="5" name="Footer Placeholder 4">
            <a:extLst>
              <a:ext uri="{FF2B5EF4-FFF2-40B4-BE49-F238E27FC236}">
                <a16:creationId xmlns:a16="http://schemas.microsoft.com/office/drawing/2014/main" id="{2DD88FB8-415D-7213-52B9-815208D196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ABD2E-9B88-E273-433E-9CA0734FD312}"/>
              </a:ext>
            </a:extLst>
          </p:cNvPr>
          <p:cNvSpPr>
            <a:spLocks noGrp="1"/>
          </p:cNvSpPr>
          <p:nvPr>
            <p:ph type="sldNum" sz="quarter" idx="12"/>
          </p:nvPr>
        </p:nvSpPr>
        <p:spPr/>
        <p:txBody>
          <a:bodyPr/>
          <a:lstStyle/>
          <a:p>
            <a:fld id="{4D9BBA09-47CB-41C7-B6B3-243676165CE9}" type="slidenum">
              <a:rPr lang="en-US" smtClean="0"/>
              <a:t>‹#›</a:t>
            </a:fld>
            <a:endParaRPr lang="en-US"/>
          </a:p>
        </p:txBody>
      </p:sp>
    </p:spTree>
    <p:extLst>
      <p:ext uri="{BB962C8B-B14F-4D97-AF65-F5344CB8AC3E}">
        <p14:creationId xmlns:p14="http://schemas.microsoft.com/office/powerpoint/2010/main" val="2651769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4B126-41BE-AF24-AC9F-D303F23161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956ECF-45F5-94B2-5CE6-702AC23F1D1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D79155-2F86-39A7-95CD-82FF2CBCB5AF}"/>
              </a:ext>
            </a:extLst>
          </p:cNvPr>
          <p:cNvSpPr>
            <a:spLocks noGrp="1"/>
          </p:cNvSpPr>
          <p:nvPr>
            <p:ph type="dt" sz="half" idx="10"/>
          </p:nvPr>
        </p:nvSpPr>
        <p:spPr/>
        <p:txBody>
          <a:bodyPr/>
          <a:lstStyle/>
          <a:p>
            <a:fld id="{8F13D1FC-1223-483D-BA7A-27EA8FF389DE}" type="datetimeFigureOut">
              <a:rPr lang="en-US" smtClean="0"/>
              <a:t>8/29/2025</a:t>
            </a:fld>
            <a:endParaRPr lang="en-US"/>
          </a:p>
        </p:txBody>
      </p:sp>
      <p:sp>
        <p:nvSpPr>
          <p:cNvPr id="5" name="Footer Placeholder 4">
            <a:extLst>
              <a:ext uri="{FF2B5EF4-FFF2-40B4-BE49-F238E27FC236}">
                <a16:creationId xmlns:a16="http://schemas.microsoft.com/office/drawing/2014/main" id="{2A4C54A2-4E3E-6C77-1C61-44ACC5316D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92D609-DB1C-5138-88D4-1E7F6E5AD3A9}"/>
              </a:ext>
            </a:extLst>
          </p:cNvPr>
          <p:cNvSpPr>
            <a:spLocks noGrp="1"/>
          </p:cNvSpPr>
          <p:nvPr>
            <p:ph type="sldNum" sz="quarter" idx="12"/>
          </p:nvPr>
        </p:nvSpPr>
        <p:spPr/>
        <p:txBody>
          <a:bodyPr/>
          <a:lstStyle/>
          <a:p>
            <a:fld id="{4D9BBA09-47CB-41C7-B6B3-243676165CE9}" type="slidenum">
              <a:rPr lang="en-US" smtClean="0"/>
              <a:t>‹#›</a:t>
            </a:fld>
            <a:endParaRPr lang="en-US"/>
          </a:p>
        </p:txBody>
      </p:sp>
    </p:spTree>
    <p:extLst>
      <p:ext uri="{BB962C8B-B14F-4D97-AF65-F5344CB8AC3E}">
        <p14:creationId xmlns:p14="http://schemas.microsoft.com/office/powerpoint/2010/main" val="2478087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6EE8D-C7E5-5A1A-5405-6C78DCF474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A15A2F-F792-7F1F-0665-DD9DC50CEF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065DE2-9F40-11F4-8223-295E6AB1C8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006C5C-7B46-185F-D9AD-5D6D1A0ACD0F}"/>
              </a:ext>
            </a:extLst>
          </p:cNvPr>
          <p:cNvSpPr>
            <a:spLocks noGrp="1"/>
          </p:cNvSpPr>
          <p:nvPr>
            <p:ph type="dt" sz="half" idx="10"/>
          </p:nvPr>
        </p:nvSpPr>
        <p:spPr/>
        <p:txBody>
          <a:bodyPr/>
          <a:lstStyle/>
          <a:p>
            <a:fld id="{8F13D1FC-1223-483D-BA7A-27EA8FF389DE}" type="datetimeFigureOut">
              <a:rPr lang="en-US" smtClean="0"/>
              <a:t>8/29/2025</a:t>
            </a:fld>
            <a:endParaRPr lang="en-US"/>
          </a:p>
        </p:txBody>
      </p:sp>
      <p:sp>
        <p:nvSpPr>
          <p:cNvPr id="6" name="Footer Placeholder 5">
            <a:extLst>
              <a:ext uri="{FF2B5EF4-FFF2-40B4-BE49-F238E27FC236}">
                <a16:creationId xmlns:a16="http://schemas.microsoft.com/office/drawing/2014/main" id="{B04DE859-AE3D-6DD7-D79C-E6D81F870C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C19D46-1E9A-3E96-4DA4-18AB107A9E69}"/>
              </a:ext>
            </a:extLst>
          </p:cNvPr>
          <p:cNvSpPr>
            <a:spLocks noGrp="1"/>
          </p:cNvSpPr>
          <p:nvPr>
            <p:ph type="sldNum" sz="quarter" idx="12"/>
          </p:nvPr>
        </p:nvSpPr>
        <p:spPr/>
        <p:txBody>
          <a:bodyPr/>
          <a:lstStyle/>
          <a:p>
            <a:fld id="{4D9BBA09-47CB-41C7-B6B3-243676165CE9}" type="slidenum">
              <a:rPr lang="en-US" smtClean="0"/>
              <a:t>‹#›</a:t>
            </a:fld>
            <a:endParaRPr lang="en-US"/>
          </a:p>
        </p:txBody>
      </p:sp>
    </p:spTree>
    <p:extLst>
      <p:ext uri="{BB962C8B-B14F-4D97-AF65-F5344CB8AC3E}">
        <p14:creationId xmlns:p14="http://schemas.microsoft.com/office/powerpoint/2010/main" val="3788557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3C5F5-2CFE-3EC4-4086-EC8855D45D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A195FF-84D8-B5FF-381C-90540B15E7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3992B3-6854-0C05-61DD-D920601020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8BACB3-60F2-0F33-DC81-3B5A0BB862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D25F8F-26C2-15F5-7988-6E81E29C7F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3D82BA-C86E-D234-4931-E08E456D8B6A}"/>
              </a:ext>
            </a:extLst>
          </p:cNvPr>
          <p:cNvSpPr>
            <a:spLocks noGrp="1"/>
          </p:cNvSpPr>
          <p:nvPr>
            <p:ph type="dt" sz="half" idx="10"/>
          </p:nvPr>
        </p:nvSpPr>
        <p:spPr/>
        <p:txBody>
          <a:bodyPr/>
          <a:lstStyle/>
          <a:p>
            <a:fld id="{8F13D1FC-1223-483D-BA7A-27EA8FF389DE}" type="datetimeFigureOut">
              <a:rPr lang="en-US" smtClean="0"/>
              <a:t>8/29/2025</a:t>
            </a:fld>
            <a:endParaRPr lang="en-US"/>
          </a:p>
        </p:txBody>
      </p:sp>
      <p:sp>
        <p:nvSpPr>
          <p:cNvPr id="8" name="Footer Placeholder 7">
            <a:extLst>
              <a:ext uri="{FF2B5EF4-FFF2-40B4-BE49-F238E27FC236}">
                <a16:creationId xmlns:a16="http://schemas.microsoft.com/office/drawing/2014/main" id="{B07FAA5F-449A-D23B-CBAD-FDEACF91E5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14A224-E03F-9DCC-FF3B-0FA4228595B8}"/>
              </a:ext>
            </a:extLst>
          </p:cNvPr>
          <p:cNvSpPr>
            <a:spLocks noGrp="1"/>
          </p:cNvSpPr>
          <p:nvPr>
            <p:ph type="sldNum" sz="quarter" idx="12"/>
          </p:nvPr>
        </p:nvSpPr>
        <p:spPr/>
        <p:txBody>
          <a:bodyPr/>
          <a:lstStyle/>
          <a:p>
            <a:fld id="{4D9BBA09-47CB-41C7-B6B3-243676165CE9}" type="slidenum">
              <a:rPr lang="en-US" smtClean="0"/>
              <a:t>‹#›</a:t>
            </a:fld>
            <a:endParaRPr lang="en-US"/>
          </a:p>
        </p:txBody>
      </p:sp>
    </p:spTree>
    <p:extLst>
      <p:ext uri="{BB962C8B-B14F-4D97-AF65-F5344CB8AC3E}">
        <p14:creationId xmlns:p14="http://schemas.microsoft.com/office/powerpoint/2010/main" val="1633034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225E5-293D-9642-2ACA-E312DC5280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B402EE-EF07-2979-FE86-BE58F8BFA5B4}"/>
              </a:ext>
            </a:extLst>
          </p:cNvPr>
          <p:cNvSpPr>
            <a:spLocks noGrp="1"/>
          </p:cNvSpPr>
          <p:nvPr>
            <p:ph type="dt" sz="half" idx="10"/>
          </p:nvPr>
        </p:nvSpPr>
        <p:spPr/>
        <p:txBody>
          <a:bodyPr/>
          <a:lstStyle/>
          <a:p>
            <a:fld id="{8F13D1FC-1223-483D-BA7A-27EA8FF389DE}" type="datetimeFigureOut">
              <a:rPr lang="en-US" smtClean="0"/>
              <a:t>8/29/2025</a:t>
            </a:fld>
            <a:endParaRPr lang="en-US"/>
          </a:p>
        </p:txBody>
      </p:sp>
      <p:sp>
        <p:nvSpPr>
          <p:cNvPr id="4" name="Footer Placeholder 3">
            <a:extLst>
              <a:ext uri="{FF2B5EF4-FFF2-40B4-BE49-F238E27FC236}">
                <a16:creationId xmlns:a16="http://schemas.microsoft.com/office/drawing/2014/main" id="{F891804E-94AC-0B3E-0FB2-E87379720F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BDD75F-0421-64DE-753D-8F880BF587AE}"/>
              </a:ext>
            </a:extLst>
          </p:cNvPr>
          <p:cNvSpPr>
            <a:spLocks noGrp="1"/>
          </p:cNvSpPr>
          <p:nvPr>
            <p:ph type="sldNum" sz="quarter" idx="12"/>
          </p:nvPr>
        </p:nvSpPr>
        <p:spPr/>
        <p:txBody>
          <a:bodyPr/>
          <a:lstStyle/>
          <a:p>
            <a:fld id="{4D9BBA09-47CB-41C7-B6B3-243676165CE9}" type="slidenum">
              <a:rPr lang="en-US" smtClean="0"/>
              <a:t>‹#›</a:t>
            </a:fld>
            <a:endParaRPr lang="en-US"/>
          </a:p>
        </p:txBody>
      </p:sp>
    </p:spTree>
    <p:extLst>
      <p:ext uri="{BB962C8B-B14F-4D97-AF65-F5344CB8AC3E}">
        <p14:creationId xmlns:p14="http://schemas.microsoft.com/office/powerpoint/2010/main" val="3885595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2F36C9-8DF8-EC03-5721-F8FCD095F5CE}"/>
              </a:ext>
            </a:extLst>
          </p:cNvPr>
          <p:cNvSpPr>
            <a:spLocks noGrp="1"/>
          </p:cNvSpPr>
          <p:nvPr>
            <p:ph type="dt" sz="half" idx="10"/>
          </p:nvPr>
        </p:nvSpPr>
        <p:spPr/>
        <p:txBody>
          <a:bodyPr/>
          <a:lstStyle/>
          <a:p>
            <a:fld id="{8F13D1FC-1223-483D-BA7A-27EA8FF389DE}" type="datetimeFigureOut">
              <a:rPr lang="en-US" smtClean="0"/>
              <a:t>8/29/2025</a:t>
            </a:fld>
            <a:endParaRPr lang="en-US"/>
          </a:p>
        </p:txBody>
      </p:sp>
      <p:sp>
        <p:nvSpPr>
          <p:cNvPr id="3" name="Footer Placeholder 2">
            <a:extLst>
              <a:ext uri="{FF2B5EF4-FFF2-40B4-BE49-F238E27FC236}">
                <a16:creationId xmlns:a16="http://schemas.microsoft.com/office/drawing/2014/main" id="{C8BF495B-ED89-EAD8-5D1B-886FC707B3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D604A1-C5C2-2EDF-DA90-79F9BEAB3A38}"/>
              </a:ext>
            </a:extLst>
          </p:cNvPr>
          <p:cNvSpPr>
            <a:spLocks noGrp="1"/>
          </p:cNvSpPr>
          <p:nvPr>
            <p:ph type="sldNum" sz="quarter" idx="12"/>
          </p:nvPr>
        </p:nvSpPr>
        <p:spPr/>
        <p:txBody>
          <a:bodyPr/>
          <a:lstStyle/>
          <a:p>
            <a:fld id="{4D9BBA09-47CB-41C7-B6B3-243676165CE9}" type="slidenum">
              <a:rPr lang="en-US" smtClean="0"/>
              <a:t>‹#›</a:t>
            </a:fld>
            <a:endParaRPr lang="en-US"/>
          </a:p>
        </p:txBody>
      </p:sp>
    </p:spTree>
    <p:extLst>
      <p:ext uri="{BB962C8B-B14F-4D97-AF65-F5344CB8AC3E}">
        <p14:creationId xmlns:p14="http://schemas.microsoft.com/office/powerpoint/2010/main" val="728264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9145-D031-82C2-4818-EFA53FD38B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2EA379-4EFE-BCEB-095E-ED381EA37A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E0368F-757A-952F-BD03-16F429087A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55992E-B6B6-7CC5-31E8-F7C0CBFA3F2E}"/>
              </a:ext>
            </a:extLst>
          </p:cNvPr>
          <p:cNvSpPr>
            <a:spLocks noGrp="1"/>
          </p:cNvSpPr>
          <p:nvPr>
            <p:ph type="dt" sz="half" idx="10"/>
          </p:nvPr>
        </p:nvSpPr>
        <p:spPr/>
        <p:txBody>
          <a:bodyPr/>
          <a:lstStyle/>
          <a:p>
            <a:fld id="{8F13D1FC-1223-483D-BA7A-27EA8FF389DE}" type="datetimeFigureOut">
              <a:rPr lang="en-US" smtClean="0"/>
              <a:t>8/29/2025</a:t>
            </a:fld>
            <a:endParaRPr lang="en-US"/>
          </a:p>
        </p:txBody>
      </p:sp>
      <p:sp>
        <p:nvSpPr>
          <p:cNvPr id="6" name="Footer Placeholder 5">
            <a:extLst>
              <a:ext uri="{FF2B5EF4-FFF2-40B4-BE49-F238E27FC236}">
                <a16:creationId xmlns:a16="http://schemas.microsoft.com/office/drawing/2014/main" id="{1109D2A4-7936-0318-FA09-CF16591773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4673E1-7A4D-42C5-FDDD-92B75CFB669A}"/>
              </a:ext>
            </a:extLst>
          </p:cNvPr>
          <p:cNvSpPr>
            <a:spLocks noGrp="1"/>
          </p:cNvSpPr>
          <p:nvPr>
            <p:ph type="sldNum" sz="quarter" idx="12"/>
          </p:nvPr>
        </p:nvSpPr>
        <p:spPr/>
        <p:txBody>
          <a:bodyPr/>
          <a:lstStyle/>
          <a:p>
            <a:fld id="{4D9BBA09-47CB-41C7-B6B3-243676165CE9}" type="slidenum">
              <a:rPr lang="en-US" smtClean="0"/>
              <a:t>‹#›</a:t>
            </a:fld>
            <a:endParaRPr lang="en-US"/>
          </a:p>
        </p:txBody>
      </p:sp>
    </p:spTree>
    <p:extLst>
      <p:ext uri="{BB962C8B-B14F-4D97-AF65-F5344CB8AC3E}">
        <p14:creationId xmlns:p14="http://schemas.microsoft.com/office/powerpoint/2010/main" val="2212550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B90C5-7ADD-D0EC-EE2E-5448487FDD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C32C52-143F-3F98-65C1-127B70F833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355A23-BBB2-D057-59B9-94364483E6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6E905F-3D31-1006-C34E-981575A1F6D9}"/>
              </a:ext>
            </a:extLst>
          </p:cNvPr>
          <p:cNvSpPr>
            <a:spLocks noGrp="1"/>
          </p:cNvSpPr>
          <p:nvPr>
            <p:ph type="dt" sz="half" idx="10"/>
          </p:nvPr>
        </p:nvSpPr>
        <p:spPr/>
        <p:txBody>
          <a:bodyPr/>
          <a:lstStyle/>
          <a:p>
            <a:fld id="{8F13D1FC-1223-483D-BA7A-27EA8FF389DE}" type="datetimeFigureOut">
              <a:rPr lang="en-US" smtClean="0"/>
              <a:t>8/29/2025</a:t>
            </a:fld>
            <a:endParaRPr lang="en-US"/>
          </a:p>
        </p:txBody>
      </p:sp>
      <p:sp>
        <p:nvSpPr>
          <p:cNvPr id="6" name="Footer Placeholder 5">
            <a:extLst>
              <a:ext uri="{FF2B5EF4-FFF2-40B4-BE49-F238E27FC236}">
                <a16:creationId xmlns:a16="http://schemas.microsoft.com/office/drawing/2014/main" id="{BB7B7656-32B1-BE05-F000-8AB44602EB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F36797-5849-62DB-ACEE-C216FBB20377}"/>
              </a:ext>
            </a:extLst>
          </p:cNvPr>
          <p:cNvSpPr>
            <a:spLocks noGrp="1"/>
          </p:cNvSpPr>
          <p:nvPr>
            <p:ph type="sldNum" sz="quarter" idx="12"/>
          </p:nvPr>
        </p:nvSpPr>
        <p:spPr/>
        <p:txBody>
          <a:bodyPr/>
          <a:lstStyle/>
          <a:p>
            <a:fld id="{4D9BBA09-47CB-41C7-B6B3-243676165CE9}" type="slidenum">
              <a:rPr lang="en-US" smtClean="0"/>
              <a:t>‹#›</a:t>
            </a:fld>
            <a:endParaRPr lang="en-US"/>
          </a:p>
        </p:txBody>
      </p:sp>
    </p:spTree>
    <p:extLst>
      <p:ext uri="{BB962C8B-B14F-4D97-AF65-F5344CB8AC3E}">
        <p14:creationId xmlns:p14="http://schemas.microsoft.com/office/powerpoint/2010/main" val="1902369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94A98A-C63B-F0D6-DCE2-37F0125008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A82519-15DE-30C3-8B86-3715C6CF7C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150FB8-DFB5-C147-39D8-CA1D31AB13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F13D1FC-1223-483D-BA7A-27EA8FF389DE}" type="datetimeFigureOut">
              <a:rPr lang="en-US" smtClean="0"/>
              <a:t>8/29/2025</a:t>
            </a:fld>
            <a:endParaRPr lang="en-US"/>
          </a:p>
        </p:txBody>
      </p:sp>
      <p:sp>
        <p:nvSpPr>
          <p:cNvPr id="5" name="Footer Placeholder 4">
            <a:extLst>
              <a:ext uri="{FF2B5EF4-FFF2-40B4-BE49-F238E27FC236}">
                <a16:creationId xmlns:a16="http://schemas.microsoft.com/office/drawing/2014/main" id="{D8D15F57-DE70-1340-D999-FCAA15CD99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0CC2F42-A8B3-6F5D-C1ED-FFF7168BC4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D9BBA09-47CB-41C7-B6B3-243676165CE9}" type="slidenum">
              <a:rPr lang="en-US" smtClean="0"/>
              <a:t>‹#›</a:t>
            </a:fld>
            <a:endParaRPr lang="en-US"/>
          </a:p>
        </p:txBody>
      </p:sp>
    </p:spTree>
    <p:extLst>
      <p:ext uri="{BB962C8B-B14F-4D97-AF65-F5344CB8AC3E}">
        <p14:creationId xmlns:p14="http://schemas.microsoft.com/office/powerpoint/2010/main" val="1093380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091315&amp;#32;xplor&amp;#32;road&amp;#32;trip-5">
            <a:extLst>
              <a:ext uri="{FF2B5EF4-FFF2-40B4-BE49-F238E27FC236}">
                <a16:creationId xmlns:a16="http://schemas.microsoft.com/office/drawing/2014/main" id="{C3904CFF-DD5B-4CC5-E239-9AEC045B0267}"/>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12375" y="0"/>
            <a:ext cx="12229129" cy="7091353"/>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C17D903-3FAE-0388-4F47-883814A00F4C}"/>
              </a:ext>
            </a:extLst>
          </p:cNvPr>
          <p:cNvSpPr/>
          <p:nvPr/>
        </p:nvSpPr>
        <p:spPr>
          <a:xfrm>
            <a:off x="-12375" y="5055073"/>
            <a:ext cx="12247596" cy="2036280"/>
          </a:xfrm>
          <a:custGeom>
            <a:avLst/>
            <a:gdLst>
              <a:gd name="connsiteX0" fmla="*/ 0 w 12247596"/>
              <a:gd name="connsiteY0" fmla="*/ 91440 h 1828800"/>
              <a:gd name="connsiteX1" fmla="*/ 0 w 12247596"/>
              <a:gd name="connsiteY1" fmla="*/ 91440 h 1828800"/>
              <a:gd name="connsiteX2" fmla="*/ 82296 w 12247596"/>
              <a:gd name="connsiteY2" fmla="*/ 82296 h 1828800"/>
              <a:gd name="connsiteX3" fmla="*/ 109728 w 12247596"/>
              <a:gd name="connsiteY3" fmla="*/ 73152 h 1828800"/>
              <a:gd name="connsiteX4" fmla="*/ 201168 w 12247596"/>
              <a:gd name="connsiteY4" fmla="*/ 54864 h 1828800"/>
              <a:gd name="connsiteX5" fmla="*/ 274320 w 12247596"/>
              <a:gd name="connsiteY5" fmla="*/ 36576 h 1828800"/>
              <a:gd name="connsiteX6" fmla="*/ 539496 w 12247596"/>
              <a:gd name="connsiteY6" fmla="*/ 27432 h 1828800"/>
              <a:gd name="connsiteX7" fmla="*/ 603504 w 12247596"/>
              <a:gd name="connsiteY7" fmla="*/ 18288 h 1828800"/>
              <a:gd name="connsiteX8" fmla="*/ 685800 w 12247596"/>
              <a:gd name="connsiteY8" fmla="*/ 0 h 1828800"/>
              <a:gd name="connsiteX9" fmla="*/ 1700784 w 12247596"/>
              <a:gd name="connsiteY9" fmla="*/ 27432 h 1828800"/>
              <a:gd name="connsiteX10" fmla="*/ 1737360 w 12247596"/>
              <a:gd name="connsiteY10" fmla="*/ 36576 h 1828800"/>
              <a:gd name="connsiteX11" fmla="*/ 1874520 w 12247596"/>
              <a:gd name="connsiteY11" fmla="*/ 64008 h 1828800"/>
              <a:gd name="connsiteX12" fmla="*/ 2221992 w 12247596"/>
              <a:gd name="connsiteY12" fmla="*/ 73152 h 1828800"/>
              <a:gd name="connsiteX13" fmla="*/ 2432304 w 12247596"/>
              <a:gd name="connsiteY13" fmla="*/ 109728 h 1828800"/>
              <a:gd name="connsiteX14" fmla="*/ 2523744 w 12247596"/>
              <a:gd name="connsiteY14" fmla="*/ 173736 h 1828800"/>
              <a:gd name="connsiteX15" fmla="*/ 2532888 w 12247596"/>
              <a:gd name="connsiteY15" fmla="*/ 146304 h 1828800"/>
              <a:gd name="connsiteX16" fmla="*/ 2478024 w 12247596"/>
              <a:gd name="connsiteY16" fmla="*/ 128016 h 1828800"/>
              <a:gd name="connsiteX17" fmla="*/ 2779776 w 12247596"/>
              <a:gd name="connsiteY17" fmla="*/ 155448 h 1828800"/>
              <a:gd name="connsiteX18" fmla="*/ 2907792 w 12247596"/>
              <a:gd name="connsiteY18" fmla="*/ 192024 h 1828800"/>
              <a:gd name="connsiteX19" fmla="*/ 3008376 w 12247596"/>
              <a:gd name="connsiteY19" fmla="*/ 210312 h 1828800"/>
              <a:gd name="connsiteX20" fmla="*/ 3291840 w 12247596"/>
              <a:gd name="connsiteY20" fmla="*/ 246888 h 1828800"/>
              <a:gd name="connsiteX21" fmla="*/ 3611880 w 12247596"/>
              <a:gd name="connsiteY21" fmla="*/ 320040 h 1828800"/>
              <a:gd name="connsiteX22" fmla="*/ 3913632 w 12247596"/>
              <a:gd name="connsiteY22" fmla="*/ 374904 h 1828800"/>
              <a:gd name="connsiteX23" fmla="*/ 4050792 w 12247596"/>
              <a:gd name="connsiteY23" fmla="*/ 411480 h 1828800"/>
              <a:gd name="connsiteX24" fmla="*/ 4078224 w 12247596"/>
              <a:gd name="connsiteY24" fmla="*/ 420624 h 1828800"/>
              <a:gd name="connsiteX25" fmla="*/ 4261104 w 12247596"/>
              <a:gd name="connsiteY25" fmla="*/ 429768 h 1828800"/>
              <a:gd name="connsiteX26" fmla="*/ 4361688 w 12247596"/>
              <a:gd name="connsiteY26" fmla="*/ 438912 h 1828800"/>
              <a:gd name="connsiteX27" fmla="*/ 4471416 w 12247596"/>
              <a:gd name="connsiteY27" fmla="*/ 466344 h 1828800"/>
              <a:gd name="connsiteX28" fmla="*/ 4535424 w 12247596"/>
              <a:gd name="connsiteY28" fmla="*/ 475488 h 1828800"/>
              <a:gd name="connsiteX29" fmla="*/ 4700016 w 12247596"/>
              <a:gd name="connsiteY29" fmla="*/ 493776 h 1828800"/>
              <a:gd name="connsiteX30" fmla="*/ 4800600 w 12247596"/>
              <a:gd name="connsiteY30" fmla="*/ 512064 h 1828800"/>
              <a:gd name="connsiteX31" fmla="*/ 4937760 w 12247596"/>
              <a:gd name="connsiteY31" fmla="*/ 521208 h 1828800"/>
              <a:gd name="connsiteX32" fmla="*/ 5047488 w 12247596"/>
              <a:gd name="connsiteY32" fmla="*/ 539496 h 1828800"/>
              <a:gd name="connsiteX33" fmla="*/ 5093208 w 12247596"/>
              <a:gd name="connsiteY33" fmla="*/ 548640 h 1828800"/>
              <a:gd name="connsiteX34" fmla="*/ 5148072 w 12247596"/>
              <a:gd name="connsiteY34" fmla="*/ 566928 h 1828800"/>
              <a:gd name="connsiteX35" fmla="*/ 5193792 w 12247596"/>
              <a:gd name="connsiteY35" fmla="*/ 576072 h 1828800"/>
              <a:gd name="connsiteX36" fmla="*/ 5239512 w 12247596"/>
              <a:gd name="connsiteY36" fmla="*/ 594360 h 1828800"/>
              <a:gd name="connsiteX37" fmla="*/ 5486400 w 12247596"/>
              <a:gd name="connsiteY37" fmla="*/ 621792 h 1828800"/>
              <a:gd name="connsiteX38" fmla="*/ 5586984 w 12247596"/>
              <a:gd name="connsiteY38" fmla="*/ 640080 h 1828800"/>
              <a:gd name="connsiteX39" fmla="*/ 5779008 w 12247596"/>
              <a:gd name="connsiteY39" fmla="*/ 658368 h 1828800"/>
              <a:gd name="connsiteX40" fmla="*/ 5833872 w 12247596"/>
              <a:gd name="connsiteY40" fmla="*/ 667512 h 1828800"/>
              <a:gd name="connsiteX41" fmla="*/ 5897880 w 12247596"/>
              <a:gd name="connsiteY41" fmla="*/ 676656 h 1828800"/>
              <a:gd name="connsiteX42" fmla="*/ 6089904 w 12247596"/>
              <a:gd name="connsiteY42" fmla="*/ 713232 h 1828800"/>
              <a:gd name="connsiteX43" fmla="*/ 6236208 w 12247596"/>
              <a:gd name="connsiteY43" fmla="*/ 722376 h 1828800"/>
              <a:gd name="connsiteX44" fmla="*/ 6327648 w 12247596"/>
              <a:gd name="connsiteY44" fmla="*/ 740664 h 1828800"/>
              <a:gd name="connsiteX45" fmla="*/ 6409944 w 12247596"/>
              <a:gd name="connsiteY45" fmla="*/ 758952 h 1828800"/>
              <a:gd name="connsiteX46" fmla="*/ 6519672 w 12247596"/>
              <a:gd name="connsiteY46" fmla="*/ 768096 h 1828800"/>
              <a:gd name="connsiteX47" fmla="*/ 6565392 w 12247596"/>
              <a:gd name="connsiteY47" fmla="*/ 777240 h 1828800"/>
              <a:gd name="connsiteX48" fmla="*/ 6647688 w 12247596"/>
              <a:gd name="connsiteY48" fmla="*/ 795528 h 1828800"/>
              <a:gd name="connsiteX49" fmla="*/ 6702552 w 12247596"/>
              <a:gd name="connsiteY49" fmla="*/ 804672 h 1828800"/>
              <a:gd name="connsiteX50" fmla="*/ 6739128 w 12247596"/>
              <a:gd name="connsiteY50" fmla="*/ 813816 h 1828800"/>
              <a:gd name="connsiteX51" fmla="*/ 6830568 w 12247596"/>
              <a:gd name="connsiteY51" fmla="*/ 822960 h 1828800"/>
              <a:gd name="connsiteX52" fmla="*/ 6949440 w 12247596"/>
              <a:gd name="connsiteY52" fmla="*/ 813816 h 1828800"/>
              <a:gd name="connsiteX53" fmla="*/ 6903720 w 12247596"/>
              <a:gd name="connsiteY53" fmla="*/ 786384 h 1828800"/>
              <a:gd name="connsiteX54" fmla="*/ 6757416 w 12247596"/>
              <a:gd name="connsiteY54" fmla="*/ 758952 h 1828800"/>
              <a:gd name="connsiteX55" fmla="*/ 6620256 w 12247596"/>
              <a:gd name="connsiteY55" fmla="*/ 740664 h 1828800"/>
              <a:gd name="connsiteX56" fmla="*/ 6830568 w 12247596"/>
              <a:gd name="connsiteY56" fmla="*/ 777240 h 1828800"/>
              <a:gd name="connsiteX57" fmla="*/ 6858000 w 12247596"/>
              <a:gd name="connsiteY57" fmla="*/ 786384 h 1828800"/>
              <a:gd name="connsiteX58" fmla="*/ 7251192 w 12247596"/>
              <a:gd name="connsiteY58" fmla="*/ 832104 h 1828800"/>
              <a:gd name="connsiteX59" fmla="*/ 7296912 w 12247596"/>
              <a:gd name="connsiteY59" fmla="*/ 841248 h 1828800"/>
              <a:gd name="connsiteX60" fmla="*/ 7360920 w 12247596"/>
              <a:gd name="connsiteY60" fmla="*/ 850392 h 1828800"/>
              <a:gd name="connsiteX61" fmla="*/ 7461504 w 12247596"/>
              <a:gd name="connsiteY61" fmla="*/ 877824 h 1828800"/>
              <a:gd name="connsiteX62" fmla="*/ 7534656 w 12247596"/>
              <a:gd name="connsiteY62" fmla="*/ 868680 h 1828800"/>
              <a:gd name="connsiteX63" fmla="*/ 7562088 w 12247596"/>
              <a:gd name="connsiteY63" fmla="*/ 859536 h 1828800"/>
              <a:gd name="connsiteX64" fmla="*/ 7754112 w 12247596"/>
              <a:gd name="connsiteY64" fmla="*/ 868680 h 1828800"/>
              <a:gd name="connsiteX65" fmla="*/ 7827264 w 12247596"/>
              <a:gd name="connsiteY65" fmla="*/ 886968 h 1828800"/>
              <a:gd name="connsiteX66" fmla="*/ 8065008 w 12247596"/>
              <a:gd name="connsiteY66" fmla="*/ 914400 h 1828800"/>
              <a:gd name="connsiteX67" fmla="*/ 8119872 w 12247596"/>
              <a:gd name="connsiteY67" fmla="*/ 932688 h 1828800"/>
              <a:gd name="connsiteX68" fmla="*/ 8385048 w 12247596"/>
              <a:gd name="connsiteY68" fmla="*/ 969264 h 1828800"/>
              <a:gd name="connsiteX69" fmla="*/ 8686800 w 12247596"/>
              <a:gd name="connsiteY69" fmla="*/ 1005840 h 1828800"/>
              <a:gd name="connsiteX70" fmla="*/ 9144000 w 12247596"/>
              <a:gd name="connsiteY70" fmla="*/ 1033272 h 1828800"/>
              <a:gd name="connsiteX71" fmla="*/ 9400032 w 12247596"/>
              <a:gd name="connsiteY71" fmla="*/ 1051560 h 1828800"/>
              <a:gd name="connsiteX72" fmla="*/ 9573768 w 12247596"/>
              <a:gd name="connsiteY72" fmla="*/ 1069848 h 1828800"/>
              <a:gd name="connsiteX73" fmla="*/ 9893808 w 12247596"/>
              <a:gd name="connsiteY73" fmla="*/ 1088136 h 1828800"/>
              <a:gd name="connsiteX74" fmla="*/ 10140696 w 12247596"/>
              <a:gd name="connsiteY74" fmla="*/ 1069848 h 1828800"/>
              <a:gd name="connsiteX75" fmla="*/ 10186416 w 12247596"/>
              <a:gd name="connsiteY75" fmla="*/ 1060704 h 1828800"/>
              <a:gd name="connsiteX76" fmla="*/ 10250424 w 12247596"/>
              <a:gd name="connsiteY76" fmla="*/ 1051560 h 1828800"/>
              <a:gd name="connsiteX77" fmla="*/ 10744200 w 12247596"/>
              <a:gd name="connsiteY77" fmla="*/ 1051560 h 1828800"/>
              <a:gd name="connsiteX78" fmla="*/ 10844784 w 12247596"/>
              <a:gd name="connsiteY78" fmla="*/ 1014984 h 1828800"/>
              <a:gd name="connsiteX79" fmla="*/ 10890504 w 12247596"/>
              <a:gd name="connsiteY79" fmla="*/ 987552 h 1828800"/>
              <a:gd name="connsiteX80" fmla="*/ 10954512 w 12247596"/>
              <a:gd name="connsiteY80" fmla="*/ 978408 h 1828800"/>
              <a:gd name="connsiteX81" fmla="*/ 11055096 w 12247596"/>
              <a:gd name="connsiteY81" fmla="*/ 987552 h 1828800"/>
              <a:gd name="connsiteX82" fmla="*/ 11137392 w 12247596"/>
              <a:gd name="connsiteY82" fmla="*/ 996696 h 1828800"/>
              <a:gd name="connsiteX83" fmla="*/ 11036808 w 12247596"/>
              <a:gd name="connsiteY83" fmla="*/ 1005840 h 1828800"/>
              <a:gd name="connsiteX84" fmla="*/ 11000232 w 12247596"/>
              <a:gd name="connsiteY84" fmla="*/ 1014984 h 1828800"/>
              <a:gd name="connsiteX85" fmla="*/ 10945368 w 12247596"/>
              <a:gd name="connsiteY85" fmla="*/ 1033272 h 1828800"/>
              <a:gd name="connsiteX86" fmla="*/ 10799064 w 12247596"/>
              <a:gd name="connsiteY86" fmla="*/ 1024128 h 1828800"/>
              <a:gd name="connsiteX87" fmla="*/ 10570464 w 12247596"/>
              <a:gd name="connsiteY87" fmla="*/ 987552 h 1828800"/>
              <a:gd name="connsiteX88" fmla="*/ 10469880 w 12247596"/>
              <a:gd name="connsiteY88" fmla="*/ 969264 h 1828800"/>
              <a:gd name="connsiteX89" fmla="*/ 10424160 w 12247596"/>
              <a:gd name="connsiteY89" fmla="*/ 1014984 h 1828800"/>
              <a:gd name="connsiteX90" fmla="*/ 10378440 w 12247596"/>
              <a:gd name="connsiteY90" fmla="*/ 1024128 h 1828800"/>
              <a:gd name="connsiteX91" fmla="*/ 10287000 w 12247596"/>
              <a:gd name="connsiteY91" fmla="*/ 1033272 h 1828800"/>
              <a:gd name="connsiteX92" fmla="*/ 9546336 w 12247596"/>
              <a:gd name="connsiteY92" fmla="*/ 1024128 h 1828800"/>
              <a:gd name="connsiteX93" fmla="*/ 9491472 w 12247596"/>
              <a:gd name="connsiteY93" fmla="*/ 1014984 h 1828800"/>
              <a:gd name="connsiteX94" fmla="*/ 9372600 w 12247596"/>
              <a:gd name="connsiteY94" fmla="*/ 1005840 h 1828800"/>
              <a:gd name="connsiteX95" fmla="*/ 9683496 w 12247596"/>
              <a:gd name="connsiteY95" fmla="*/ 996696 h 1828800"/>
              <a:gd name="connsiteX96" fmla="*/ 9976104 w 12247596"/>
              <a:gd name="connsiteY96" fmla="*/ 1014984 h 1828800"/>
              <a:gd name="connsiteX97" fmla="*/ 10451592 w 12247596"/>
              <a:gd name="connsiteY97" fmla="*/ 1033272 h 1828800"/>
              <a:gd name="connsiteX98" fmla="*/ 10826496 w 12247596"/>
              <a:gd name="connsiteY98" fmla="*/ 1024128 h 1828800"/>
              <a:gd name="connsiteX99" fmla="*/ 10954512 w 12247596"/>
              <a:gd name="connsiteY99" fmla="*/ 1014984 h 1828800"/>
              <a:gd name="connsiteX100" fmla="*/ 10991088 w 12247596"/>
              <a:gd name="connsiteY100" fmla="*/ 996696 h 1828800"/>
              <a:gd name="connsiteX101" fmla="*/ 11091672 w 12247596"/>
              <a:gd name="connsiteY101" fmla="*/ 987552 h 1828800"/>
              <a:gd name="connsiteX102" fmla="*/ 11137392 w 12247596"/>
              <a:gd name="connsiteY102" fmla="*/ 978408 h 1828800"/>
              <a:gd name="connsiteX103" fmla="*/ 11237976 w 12247596"/>
              <a:gd name="connsiteY103" fmla="*/ 950976 h 1828800"/>
              <a:gd name="connsiteX104" fmla="*/ 11338560 w 12247596"/>
              <a:gd name="connsiteY104" fmla="*/ 932688 h 1828800"/>
              <a:gd name="connsiteX105" fmla="*/ 11393424 w 12247596"/>
              <a:gd name="connsiteY105" fmla="*/ 914400 h 1828800"/>
              <a:gd name="connsiteX106" fmla="*/ 11594592 w 12247596"/>
              <a:gd name="connsiteY106" fmla="*/ 886968 h 1828800"/>
              <a:gd name="connsiteX107" fmla="*/ 11622024 w 12247596"/>
              <a:gd name="connsiteY107" fmla="*/ 868680 h 1828800"/>
              <a:gd name="connsiteX108" fmla="*/ 11759184 w 12247596"/>
              <a:gd name="connsiteY108" fmla="*/ 850392 h 1828800"/>
              <a:gd name="connsiteX109" fmla="*/ 11795760 w 12247596"/>
              <a:gd name="connsiteY109" fmla="*/ 841248 h 1828800"/>
              <a:gd name="connsiteX110" fmla="*/ 11823192 w 12247596"/>
              <a:gd name="connsiteY110" fmla="*/ 832104 h 1828800"/>
              <a:gd name="connsiteX111" fmla="*/ 11996928 w 12247596"/>
              <a:gd name="connsiteY111" fmla="*/ 795528 h 1828800"/>
              <a:gd name="connsiteX112" fmla="*/ 12033504 w 12247596"/>
              <a:gd name="connsiteY112" fmla="*/ 786384 h 1828800"/>
              <a:gd name="connsiteX113" fmla="*/ 12106656 w 12247596"/>
              <a:gd name="connsiteY113" fmla="*/ 758952 h 1828800"/>
              <a:gd name="connsiteX114" fmla="*/ 12225528 w 12247596"/>
              <a:gd name="connsiteY114" fmla="*/ 768096 h 1828800"/>
              <a:gd name="connsiteX115" fmla="*/ 12207240 w 12247596"/>
              <a:gd name="connsiteY115" fmla="*/ 1828800 h 1828800"/>
              <a:gd name="connsiteX116" fmla="*/ 0 w 12247596"/>
              <a:gd name="connsiteY116" fmla="*/ 1801368 h 1828800"/>
              <a:gd name="connsiteX117" fmla="*/ 0 w 12247596"/>
              <a:gd name="connsiteY117" fmla="*/ 914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247596" h="1828800">
                <a:moveTo>
                  <a:pt x="0" y="91440"/>
                </a:moveTo>
                <a:lnTo>
                  <a:pt x="0" y="91440"/>
                </a:lnTo>
                <a:cubicBezTo>
                  <a:pt x="27432" y="88392"/>
                  <a:pt x="55071" y="86834"/>
                  <a:pt x="82296" y="82296"/>
                </a:cubicBezTo>
                <a:cubicBezTo>
                  <a:pt x="91803" y="80711"/>
                  <a:pt x="100336" y="75319"/>
                  <a:pt x="109728" y="73152"/>
                </a:cubicBezTo>
                <a:cubicBezTo>
                  <a:pt x="140016" y="66163"/>
                  <a:pt x="171012" y="62403"/>
                  <a:pt x="201168" y="54864"/>
                </a:cubicBezTo>
                <a:cubicBezTo>
                  <a:pt x="225552" y="48768"/>
                  <a:pt x="249200" y="37442"/>
                  <a:pt x="274320" y="36576"/>
                </a:cubicBezTo>
                <a:lnTo>
                  <a:pt x="539496" y="27432"/>
                </a:lnTo>
                <a:cubicBezTo>
                  <a:pt x="560832" y="24384"/>
                  <a:pt x="582245" y="21831"/>
                  <a:pt x="603504" y="18288"/>
                </a:cubicBezTo>
                <a:cubicBezTo>
                  <a:pt x="638330" y="12484"/>
                  <a:pt x="652920" y="8220"/>
                  <a:pt x="685800" y="0"/>
                </a:cubicBezTo>
                <a:cubicBezTo>
                  <a:pt x="1077345" y="6636"/>
                  <a:pt x="1315904" y="6813"/>
                  <a:pt x="1700784" y="27432"/>
                </a:cubicBezTo>
                <a:cubicBezTo>
                  <a:pt x="1713333" y="28104"/>
                  <a:pt x="1725115" y="33750"/>
                  <a:pt x="1737360" y="36576"/>
                </a:cubicBezTo>
                <a:cubicBezTo>
                  <a:pt x="1751253" y="39782"/>
                  <a:pt x="1849009" y="62848"/>
                  <a:pt x="1874520" y="64008"/>
                </a:cubicBezTo>
                <a:cubicBezTo>
                  <a:pt x="1990265" y="69269"/>
                  <a:pt x="2106168" y="70104"/>
                  <a:pt x="2221992" y="73152"/>
                </a:cubicBezTo>
                <a:cubicBezTo>
                  <a:pt x="2275802" y="80839"/>
                  <a:pt x="2401376" y="97833"/>
                  <a:pt x="2432304" y="109728"/>
                </a:cubicBezTo>
                <a:cubicBezTo>
                  <a:pt x="2467030" y="123084"/>
                  <a:pt x="2493264" y="152400"/>
                  <a:pt x="2523744" y="173736"/>
                </a:cubicBezTo>
                <a:cubicBezTo>
                  <a:pt x="2526792" y="164592"/>
                  <a:pt x="2539704" y="153120"/>
                  <a:pt x="2532888" y="146304"/>
                </a:cubicBezTo>
                <a:cubicBezTo>
                  <a:pt x="2519257" y="132673"/>
                  <a:pt x="2458760" y="127303"/>
                  <a:pt x="2478024" y="128016"/>
                </a:cubicBezTo>
                <a:cubicBezTo>
                  <a:pt x="2578954" y="131754"/>
                  <a:pt x="2679192" y="146304"/>
                  <a:pt x="2779776" y="155448"/>
                </a:cubicBezTo>
                <a:cubicBezTo>
                  <a:pt x="2882827" y="176058"/>
                  <a:pt x="2756840" y="148895"/>
                  <a:pt x="2907792" y="192024"/>
                </a:cubicBezTo>
                <a:cubicBezTo>
                  <a:pt x="2927556" y="197671"/>
                  <a:pt x="2990833" y="207122"/>
                  <a:pt x="3008376" y="210312"/>
                </a:cubicBezTo>
                <a:cubicBezTo>
                  <a:pt x="3166242" y="239015"/>
                  <a:pt x="2864542" y="197584"/>
                  <a:pt x="3291840" y="246888"/>
                </a:cubicBezTo>
                <a:cubicBezTo>
                  <a:pt x="3380813" y="269131"/>
                  <a:pt x="3536659" y="309294"/>
                  <a:pt x="3611880" y="320040"/>
                </a:cubicBezTo>
                <a:cubicBezTo>
                  <a:pt x="3704582" y="333283"/>
                  <a:pt x="3846415" y="352498"/>
                  <a:pt x="3913632" y="374904"/>
                </a:cubicBezTo>
                <a:cubicBezTo>
                  <a:pt x="3984442" y="398507"/>
                  <a:pt x="3901943" y="371787"/>
                  <a:pt x="4050792" y="411480"/>
                </a:cubicBezTo>
                <a:cubicBezTo>
                  <a:pt x="4060105" y="413964"/>
                  <a:pt x="4068622" y="419789"/>
                  <a:pt x="4078224" y="420624"/>
                </a:cubicBezTo>
                <a:cubicBezTo>
                  <a:pt x="4139031" y="425912"/>
                  <a:pt x="4200194" y="425838"/>
                  <a:pt x="4261104" y="429768"/>
                </a:cubicBezTo>
                <a:cubicBezTo>
                  <a:pt x="4294700" y="431936"/>
                  <a:pt x="4328160" y="435864"/>
                  <a:pt x="4361688" y="438912"/>
                </a:cubicBezTo>
                <a:cubicBezTo>
                  <a:pt x="4398264" y="448056"/>
                  <a:pt x="4434093" y="461012"/>
                  <a:pt x="4471416" y="466344"/>
                </a:cubicBezTo>
                <a:cubicBezTo>
                  <a:pt x="4492752" y="469392"/>
                  <a:pt x="4514019" y="472970"/>
                  <a:pt x="4535424" y="475488"/>
                </a:cubicBezTo>
                <a:cubicBezTo>
                  <a:pt x="4604956" y="483668"/>
                  <a:pt x="4633659" y="483567"/>
                  <a:pt x="4700016" y="493776"/>
                </a:cubicBezTo>
                <a:cubicBezTo>
                  <a:pt x="4742524" y="500316"/>
                  <a:pt x="4755925" y="507809"/>
                  <a:pt x="4800600" y="512064"/>
                </a:cubicBezTo>
                <a:cubicBezTo>
                  <a:pt x="4846215" y="516408"/>
                  <a:pt x="4892040" y="518160"/>
                  <a:pt x="4937760" y="521208"/>
                </a:cubicBezTo>
                <a:lnTo>
                  <a:pt x="5047488" y="539496"/>
                </a:lnTo>
                <a:cubicBezTo>
                  <a:pt x="5062793" y="542197"/>
                  <a:pt x="5078214" y="544551"/>
                  <a:pt x="5093208" y="548640"/>
                </a:cubicBezTo>
                <a:cubicBezTo>
                  <a:pt x="5111806" y="553712"/>
                  <a:pt x="5129474" y="561856"/>
                  <a:pt x="5148072" y="566928"/>
                </a:cubicBezTo>
                <a:cubicBezTo>
                  <a:pt x="5163066" y="571017"/>
                  <a:pt x="5178906" y="571606"/>
                  <a:pt x="5193792" y="576072"/>
                </a:cubicBezTo>
                <a:cubicBezTo>
                  <a:pt x="5209514" y="580789"/>
                  <a:pt x="5223388" y="591289"/>
                  <a:pt x="5239512" y="594360"/>
                </a:cubicBezTo>
                <a:cubicBezTo>
                  <a:pt x="5337797" y="613081"/>
                  <a:pt x="5392647" y="610762"/>
                  <a:pt x="5486400" y="621792"/>
                </a:cubicBezTo>
                <a:cubicBezTo>
                  <a:pt x="5592890" y="634320"/>
                  <a:pt x="5492658" y="626605"/>
                  <a:pt x="5586984" y="640080"/>
                </a:cubicBezTo>
                <a:cubicBezTo>
                  <a:pt x="5677285" y="652980"/>
                  <a:pt x="5679638" y="647327"/>
                  <a:pt x="5779008" y="658368"/>
                </a:cubicBezTo>
                <a:cubicBezTo>
                  <a:pt x="5797435" y="660415"/>
                  <a:pt x="5815547" y="664693"/>
                  <a:pt x="5833872" y="667512"/>
                </a:cubicBezTo>
                <a:cubicBezTo>
                  <a:pt x="5855174" y="670789"/>
                  <a:pt x="5876675" y="672801"/>
                  <a:pt x="5897880" y="676656"/>
                </a:cubicBezTo>
                <a:cubicBezTo>
                  <a:pt x="5997284" y="694729"/>
                  <a:pt x="5872751" y="699660"/>
                  <a:pt x="6089904" y="713232"/>
                </a:cubicBezTo>
                <a:lnTo>
                  <a:pt x="6236208" y="722376"/>
                </a:lnTo>
                <a:lnTo>
                  <a:pt x="6327648" y="740664"/>
                </a:lnTo>
                <a:cubicBezTo>
                  <a:pt x="6355146" y="746453"/>
                  <a:pt x="6382125" y="754978"/>
                  <a:pt x="6409944" y="758952"/>
                </a:cubicBezTo>
                <a:cubicBezTo>
                  <a:pt x="6446278" y="764143"/>
                  <a:pt x="6483096" y="765048"/>
                  <a:pt x="6519672" y="768096"/>
                </a:cubicBezTo>
                <a:lnTo>
                  <a:pt x="6565392" y="777240"/>
                </a:lnTo>
                <a:cubicBezTo>
                  <a:pt x="6592869" y="783128"/>
                  <a:pt x="6620133" y="790017"/>
                  <a:pt x="6647688" y="795528"/>
                </a:cubicBezTo>
                <a:cubicBezTo>
                  <a:pt x="6665868" y="799164"/>
                  <a:pt x="6684372" y="801036"/>
                  <a:pt x="6702552" y="804672"/>
                </a:cubicBezTo>
                <a:cubicBezTo>
                  <a:pt x="6714875" y="807137"/>
                  <a:pt x="6726687" y="812039"/>
                  <a:pt x="6739128" y="813816"/>
                </a:cubicBezTo>
                <a:cubicBezTo>
                  <a:pt x="6769452" y="818148"/>
                  <a:pt x="6800088" y="819912"/>
                  <a:pt x="6830568" y="822960"/>
                </a:cubicBezTo>
                <a:cubicBezTo>
                  <a:pt x="6870192" y="819912"/>
                  <a:pt x="6913895" y="831589"/>
                  <a:pt x="6949440" y="813816"/>
                </a:cubicBezTo>
                <a:cubicBezTo>
                  <a:pt x="6965336" y="805868"/>
                  <a:pt x="6919900" y="793738"/>
                  <a:pt x="6903720" y="786384"/>
                </a:cubicBezTo>
                <a:cubicBezTo>
                  <a:pt x="6846041" y="760166"/>
                  <a:pt x="6826333" y="767222"/>
                  <a:pt x="6757416" y="758952"/>
                </a:cubicBezTo>
                <a:cubicBezTo>
                  <a:pt x="6711620" y="753456"/>
                  <a:pt x="6575509" y="729477"/>
                  <a:pt x="6620256" y="740664"/>
                </a:cubicBezTo>
                <a:cubicBezTo>
                  <a:pt x="6689288" y="757922"/>
                  <a:pt x="6763063" y="754738"/>
                  <a:pt x="6830568" y="777240"/>
                </a:cubicBezTo>
                <a:cubicBezTo>
                  <a:pt x="6839712" y="780288"/>
                  <a:pt x="6848568" y="784398"/>
                  <a:pt x="6858000" y="786384"/>
                </a:cubicBezTo>
                <a:cubicBezTo>
                  <a:pt x="7047036" y="826181"/>
                  <a:pt x="7018646" y="814878"/>
                  <a:pt x="7251192" y="832104"/>
                </a:cubicBezTo>
                <a:cubicBezTo>
                  <a:pt x="7266432" y="835152"/>
                  <a:pt x="7281582" y="838693"/>
                  <a:pt x="7296912" y="841248"/>
                </a:cubicBezTo>
                <a:cubicBezTo>
                  <a:pt x="7318171" y="844791"/>
                  <a:pt x="7339881" y="845717"/>
                  <a:pt x="7360920" y="850392"/>
                </a:cubicBezTo>
                <a:cubicBezTo>
                  <a:pt x="7394845" y="857931"/>
                  <a:pt x="7427976" y="868680"/>
                  <a:pt x="7461504" y="877824"/>
                </a:cubicBezTo>
                <a:cubicBezTo>
                  <a:pt x="7485888" y="874776"/>
                  <a:pt x="7510479" y="873076"/>
                  <a:pt x="7534656" y="868680"/>
                </a:cubicBezTo>
                <a:cubicBezTo>
                  <a:pt x="7544139" y="866956"/>
                  <a:pt x="7552449" y="859536"/>
                  <a:pt x="7562088" y="859536"/>
                </a:cubicBezTo>
                <a:cubicBezTo>
                  <a:pt x="7626169" y="859536"/>
                  <a:pt x="7690104" y="865632"/>
                  <a:pt x="7754112" y="868680"/>
                </a:cubicBezTo>
                <a:cubicBezTo>
                  <a:pt x="7778496" y="874776"/>
                  <a:pt x="7802397" y="883311"/>
                  <a:pt x="7827264" y="886968"/>
                </a:cubicBezTo>
                <a:cubicBezTo>
                  <a:pt x="7906189" y="898575"/>
                  <a:pt x="8065008" y="914400"/>
                  <a:pt x="8065008" y="914400"/>
                </a:cubicBezTo>
                <a:cubicBezTo>
                  <a:pt x="8083296" y="920496"/>
                  <a:pt x="8101107" y="928273"/>
                  <a:pt x="8119872" y="932688"/>
                </a:cubicBezTo>
                <a:cubicBezTo>
                  <a:pt x="8213008" y="954602"/>
                  <a:pt x="8286629" y="957334"/>
                  <a:pt x="8385048" y="969264"/>
                </a:cubicBezTo>
                <a:cubicBezTo>
                  <a:pt x="8536455" y="987616"/>
                  <a:pt x="8524800" y="991113"/>
                  <a:pt x="8686800" y="1005840"/>
                </a:cubicBezTo>
                <a:cubicBezTo>
                  <a:pt x="8909285" y="1026066"/>
                  <a:pt x="8926431" y="1024207"/>
                  <a:pt x="9144000" y="1033272"/>
                </a:cubicBezTo>
                <a:cubicBezTo>
                  <a:pt x="9362320" y="1057530"/>
                  <a:pt x="9034034" y="1022665"/>
                  <a:pt x="9400032" y="1051560"/>
                </a:cubicBezTo>
                <a:cubicBezTo>
                  <a:pt x="9458083" y="1056143"/>
                  <a:pt x="9515775" y="1064576"/>
                  <a:pt x="9573768" y="1069848"/>
                </a:cubicBezTo>
                <a:cubicBezTo>
                  <a:pt x="9679332" y="1079445"/>
                  <a:pt x="9788424" y="1083118"/>
                  <a:pt x="9893808" y="1088136"/>
                </a:cubicBezTo>
                <a:cubicBezTo>
                  <a:pt x="10052687" y="1065439"/>
                  <a:pt x="9838733" y="1094005"/>
                  <a:pt x="10140696" y="1069848"/>
                </a:cubicBezTo>
                <a:cubicBezTo>
                  <a:pt x="10156188" y="1068609"/>
                  <a:pt x="10171086" y="1063259"/>
                  <a:pt x="10186416" y="1060704"/>
                </a:cubicBezTo>
                <a:cubicBezTo>
                  <a:pt x="10207675" y="1057161"/>
                  <a:pt x="10229088" y="1054608"/>
                  <a:pt x="10250424" y="1051560"/>
                </a:cubicBezTo>
                <a:cubicBezTo>
                  <a:pt x="10447438" y="1059441"/>
                  <a:pt x="10541933" y="1068897"/>
                  <a:pt x="10744200" y="1051560"/>
                </a:cubicBezTo>
                <a:cubicBezTo>
                  <a:pt x="10754501" y="1050677"/>
                  <a:pt x="10832368" y="1021192"/>
                  <a:pt x="10844784" y="1014984"/>
                </a:cubicBezTo>
                <a:cubicBezTo>
                  <a:pt x="10860680" y="1007036"/>
                  <a:pt x="10873643" y="993172"/>
                  <a:pt x="10890504" y="987552"/>
                </a:cubicBezTo>
                <a:cubicBezTo>
                  <a:pt x="10910951" y="980736"/>
                  <a:pt x="10933176" y="981456"/>
                  <a:pt x="10954512" y="978408"/>
                </a:cubicBezTo>
                <a:lnTo>
                  <a:pt x="11055096" y="987552"/>
                </a:lnTo>
                <a:cubicBezTo>
                  <a:pt x="11082560" y="990298"/>
                  <a:pt x="11156909" y="977179"/>
                  <a:pt x="11137392" y="996696"/>
                </a:cubicBezTo>
                <a:cubicBezTo>
                  <a:pt x="11113586" y="1020502"/>
                  <a:pt x="11070336" y="1002792"/>
                  <a:pt x="11036808" y="1005840"/>
                </a:cubicBezTo>
                <a:cubicBezTo>
                  <a:pt x="11024616" y="1008888"/>
                  <a:pt x="11012269" y="1011373"/>
                  <a:pt x="11000232" y="1014984"/>
                </a:cubicBezTo>
                <a:cubicBezTo>
                  <a:pt x="10981768" y="1020523"/>
                  <a:pt x="10964625" y="1032397"/>
                  <a:pt x="10945368" y="1033272"/>
                </a:cubicBezTo>
                <a:cubicBezTo>
                  <a:pt x="10896555" y="1035491"/>
                  <a:pt x="10847832" y="1027176"/>
                  <a:pt x="10799064" y="1024128"/>
                </a:cubicBezTo>
                <a:lnTo>
                  <a:pt x="10570464" y="987552"/>
                </a:lnTo>
                <a:cubicBezTo>
                  <a:pt x="10483094" y="973900"/>
                  <a:pt x="10533733" y="985227"/>
                  <a:pt x="10469880" y="969264"/>
                </a:cubicBezTo>
                <a:cubicBezTo>
                  <a:pt x="10375585" y="1000696"/>
                  <a:pt x="10523029" y="944364"/>
                  <a:pt x="10424160" y="1014984"/>
                </a:cubicBezTo>
                <a:cubicBezTo>
                  <a:pt x="10411513" y="1024017"/>
                  <a:pt x="10393845" y="1022074"/>
                  <a:pt x="10378440" y="1024128"/>
                </a:cubicBezTo>
                <a:cubicBezTo>
                  <a:pt x="10348077" y="1028176"/>
                  <a:pt x="10317480" y="1030224"/>
                  <a:pt x="10287000" y="1033272"/>
                </a:cubicBezTo>
                <a:lnTo>
                  <a:pt x="9546336" y="1024128"/>
                </a:lnTo>
                <a:cubicBezTo>
                  <a:pt x="9527801" y="1023702"/>
                  <a:pt x="9509910" y="1016925"/>
                  <a:pt x="9491472" y="1014984"/>
                </a:cubicBezTo>
                <a:cubicBezTo>
                  <a:pt x="9451949" y="1010824"/>
                  <a:pt x="9412224" y="1008888"/>
                  <a:pt x="9372600" y="1005840"/>
                </a:cubicBezTo>
                <a:cubicBezTo>
                  <a:pt x="9476232" y="1002792"/>
                  <a:pt x="9579819" y="996696"/>
                  <a:pt x="9683496" y="996696"/>
                </a:cubicBezTo>
                <a:cubicBezTo>
                  <a:pt x="10375772" y="996696"/>
                  <a:pt x="9679847" y="1000171"/>
                  <a:pt x="9976104" y="1014984"/>
                </a:cubicBezTo>
                <a:cubicBezTo>
                  <a:pt x="10134519" y="1022905"/>
                  <a:pt x="10293096" y="1027176"/>
                  <a:pt x="10451592" y="1033272"/>
                </a:cubicBezTo>
                <a:lnTo>
                  <a:pt x="10826496" y="1024128"/>
                </a:lnTo>
                <a:cubicBezTo>
                  <a:pt x="10869248" y="1022573"/>
                  <a:pt x="10912313" y="1022017"/>
                  <a:pt x="10954512" y="1014984"/>
                </a:cubicBezTo>
                <a:cubicBezTo>
                  <a:pt x="10967958" y="1012743"/>
                  <a:pt x="10977722" y="999369"/>
                  <a:pt x="10991088" y="996696"/>
                </a:cubicBezTo>
                <a:cubicBezTo>
                  <a:pt x="11024100" y="990094"/>
                  <a:pt x="11058144" y="990600"/>
                  <a:pt x="11091672" y="987552"/>
                </a:cubicBezTo>
                <a:cubicBezTo>
                  <a:pt x="11106912" y="984504"/>
                  <a:pt x="11122314" y="982177"/>
                  <a:pt x="11137392" y="978408"/>
                </a:cubicBezTo>
                <a:cubicBezTo>
                  <a:pt x="11165243" y="971445"/>
                  <a:pt x="11207194" y="957132"/>
                  <a:pt x="11237976" y="950976"/>
                </a:cubicBezTo>
                <a:cubicBezTo>
                  <a:pt x="11271392" y="944293"/>
                  <a:pt x="11305388" y="940493"/>
                  <a:pt x="11338560" y="932688"/>
                </a:cubicBezTo>
                <a:cubicBezTo>
                  <a:pt x="11357325" y="928273"/>
                  <a:pt x="11374521" y="918181"/>
                  <a:pt x="11393424" y="914400"/>
                </a:cubicBezTo>
                <a:cubicBezTo>
                  <a:pt x="11429696" y="907146"/>
                  <a:pt x="11544838" y="893187"/>
                  <a:pt x="11594592" y="886968"/>
                </a:cubicBezTo>
                <a:cubicBezTo>
                  <a:pt x="11603736" y="880872"/>
                  <a:pt x="11611598" y="872155"/>
                  <a:pt x="11622024" y="868680"/>
                </a:cubicBezTo>
                <a:cubicBezTo>
                  <a:pt x="11642546" y="861839"/>
                  <a:pt x="11750116" y="851400"/>
                  <a:pt x="11759184" y="850392"/>
                </a:cubicBezTo>
                <a:cubicBezTo>
                  <a:pt x="11771376" y="847344"/>
                  <a:pt x="11783676" y="844700"/>
                  <a:pt x="11795760" y="841248"/>
                </a:cubicBezTo>
                <a:cubicBezTo>
                  <a:pt x="11805028" y="838600"/>
                  <a:pt x="11813767" y="834124"/>
                  <a:pt x="11823192" y="832104"/>
                </a:cubicBezTo>
                <a:cubicBezTo>
                  <a:pt x="12062426" y="780840"/>
                  <a:pt x="11806692" y="843087"/>
                  <a:pt x="11996928" y="795528"/>
                </a:cubicBezTo>
                <a:cubicBezTo>
                  <a:pt x="12009120" y="792480"/>
                  <a:pt x="12021836" y="791051"/>
                  <a:pt x="12033504" y="786384"/>
                </a:cubicBezTo>
                <a:cubicBezTo>
                  <a:pt x="12088173" y="764516"/>
                  <a:pt x="12063652" y="773287"/>
                  <a:pt x="12106656" y="758952"/>
                </a:cubicBezTo>
                <a:cubicBezTo>
                  <a:pt x="12237712" y="768313"/>
                  <a:pt x="12277453" y="768096"/>
                  <a:pt x="12225528" y="768096"/>
                </a:cubicBezTo>
                <a:lnTo>
                  <a:pt x="12207240" y="1828800"/>
                </a:lnTo>
                <a:lnTo>
                  <a:pt x="0" y="1801368"/>
                </a:lnTo>
                <a:lnTo>
                  <a:pt x="0" y="91440"/>
                </a:lnTo>
                <a:close/>
              </a:path>
            </a:pathLst>
          </a:custGeom>
          <a:solidFill>
            <a:schemeClr val="tx1"/>
          </a:solidFill>
          <a:ln>
            <a:solidFill>
              <a:srgbClr val="6A56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163B45AB-542D-D55F-0AD1-8080C208E06B}"/>
              </a:ext>
            </a:extLst>
          </p:cNvPr>
          <p:cNvSpPr/>
          <p:nvPr/>
        </p:nvSpPr>
        <p:spPr>
          <a:xfrm>
            <a:off x="-49129"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171450">
            <a:solidFill>
              <a:srgbClr val="8FD2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57FAD17-4775-0A99-6DB7-9764F2ADDFEE}"/>
              </a:ext>
            </a:extLst>
          </p:cNvPr>
          <p:cNvSpPr/>
          <p:nvPr/>
        </p:nvSpPr>
        <p:spPr>
          <a:xfrm>
            <a:off x="-36942"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76200">
            <a:solidFill>
              <a:srgbClr val="53A9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Snipped 14">
            <a:extLst>
              <a:ext uri="{FF2B5EF4-FFF2-40B4-BE49-F238E27FC236}">
                <a16:creationId xmlns:a16="http://schemas.microsoft.com/office/drawing/2014/main" id="{5381EDB7-255A-A11B-8723-2FBFC9AAE225}"/>
              </a:ext>
            </a:extLst>
          </p:cNvPr>
          <p:cNvSpPr/>
          <p:nvPr/>
        </p:nvSpPr>
        <p:spPr>
          <a:xfrm rot="16200000">
            <a:off x="10321190" y="3606068"/>
            <a:ext cx="739718" cy="3075810"/>
          </a:xfrm>
          <a:prstGeom prst="snip2Same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8" name="TextBox 17">
            <a:extLst>
              <a:ext uri="{FF2B5EF4-FFF2-40B4-BE49-F238E27FC236}">
                <a16:creationId xmlns:a16="http://schemas.microsoft.com/office/drawing/2014/main" id="{E0B5F4BA-32CC-A69E-DA12-17F1BD4F5991}"/>
              </a:ext>
            </a:extLst>
          </p:cNvPr>
          <p:cNvSpPr txBox="1"/>
          <p:nvPr/>
        </p:nvSpPr>
        <p:spPr>
          <a:xfrm>
            <a:off x="2039112" y="4889384"/>
            <a:ext cx="10189829" cy="523220"/>
          </a:xfrm>
          <a:prstGeom prst="rect">
            <a:avLst/>
          </a:prstGeom>
          <a:noFill/>
        </p:spPr>
        <p:txBody>
          <a:bodyPr wrap="square" lIns="91440" tIns="45720" rIns="91440" bIns="45720" anchor="t">
            <a:spAutoFit/>
          </a:bodyPr>
          <a:lstStyle/>
          <a:p>
            <a:pPr algn="r"/>
            <a:r>
              <a:rPr lang="en-US" sz="2800" b="1" dirty="0">
                <a:latin typeface="Bitter"/>
              </a:rPr>
              <a:t>                 1C: Seedy Sorting</a:t>
            </a:r>
          </a:p>
        </p:txBody>
      </p:sp>
      <p:sp>
        <p:nvSpPr>
          <p:cNvPr id="20" name="TextBox 19">
            <a:extLst>
              <a:ext uri="{FF2B5EF4-FFF2-40B4-BE49-F238E27FC236}">
                <a16:creationId xmlns:a16="http://schemas.microsoft.com/office/drawing/2014/main" id="{FEF4676A-92AF-D137-1882-7F38A2645591}"/>
              </a:ext>
            </a:extLst>
          </p:cNvPr>
          <p:cNvSpPr txBox="1"/>
          <p:nvPr/>
        </p:nvSpPr>
        <p:spPr>
          <a:xfrm>
            <a:off x="6108472" y="479488"/>
            <a:ext cx="7042638" cy="1323439"/>
          </a:xfrm>
          <a:prstGeom prst="rect">
            <a:avLst/>
          </a:prstGeom>
          <a:noFill/>
        </p:spPr>
        <p:txBody>
          <a:bodyPr wrap="square">
            <a:spAutoFit/>
          </a:bodyPr>
          <a:lstStyle/>
          <a:p>
            <a:pPr algn="ctr"/>
            <a:r>
              <a:rPr lang="en-US" sz="8000" b="1">
                <a:solidFill>
                  <a:schemeClr val="bg1"/>
                </a:solidFill>
                <a:latin typeface="Bitter SemiBold" pitchFamily="2" charset="0"/>
                <a:cs typeface="Times New Roman" panose="02020603050405020304" pitchFamily="18" charset="0"/>
              </a:rPr>
              <a:t>MISSOURI</a:t>
            </a:r>
          </a:p>
        </p:txBody>
      </p:sp>
      <p:sp>
        <p:nvSpPr>
          <p:cNvPr id="22" name="TextBox 21">
            <a:extLst>
              <a:ext uri="{FF2B5EF4-FFF2-40B4-BE49-F238E27FC236}">
                <a16:creationId xmlns:a16="http://schemas.microsoft.com/office/drawing/2014/main" id="{AF3A31F5-4265-C4B6-A0B1-BDD28EAF5417}"/>
              </a:ext>
            </a:extLst>
          </p:cNvPr>
          <p:cNvSpPr txBox="1"/>
          <p:nvPr/>
        </p:nvSpPr>
        <p:spPr>
          <a:xfrm>
            <a:off x="7196292" y="-6316"/>
            <a:ext cx="5020462" cy="707886"/>
          </a:xfrm>
          <a:prstGeom prst="rect">
            <a:avLst/>
          </a:prstGeom>
          <a:noFill/>
        </p:spPr>
        <p:txBody>
          <a:bodyPr wrap="square">
            <a:spAutoFit/>
          </a:bodyPr>
          <a:lstStyle/>
          <a:p>
            <a:pPr algn="r"/>
            <a:r>
              <a:rPr lang="en-US" sz="4000">
                <a:solidFill>
                  <a:schemeClr val="bg1"/>
                </a:solidFill>
                <a:latin typeface="Montserrat Medium" pitchFamily="2" charset="0"/>
              </a:rPr>
              <a:t>Life and Land in</a:t>
            </a:r>
          </a:p>
        </p:txBody>
      </p:sp>
      <p:pic>
        <p:nvPicPr>
          <p:cNvPr id="24" name="Picture 23" descr="Logo, company name&#10;&#10;AI-generated content may be incorrect.">
            <a:extLst>
              <a:ext uri="{FF2B5EF4-FFF2-40B4-BE49-F238E27FC236}">
                <a16:creationId xmlns:a16="http://schemas.microsoft.com/office/drawing/2014/main" id="{99E8171B-1648-8C98-9D6F-D8E4D864AB1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417" y="5210150"/>
            <a:ext cx="2183569" cy="1698332"/>
          </a:xfrm>
          <a:prstGeom prst="rect">
            <a:avLst/>
          </a:prstGeom>
        </p:spPr>
      </p:pic>
    </p:spTree>
    <p:extLst>
      <p:ext uri="{BB962C8B-B14F-4D97-AF65-F5344CB8AC3E}">
        <p14:creationId xmlns:p14="http://schemas.microsoft.com/office/powerpoint/2010/main" val="210417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C6D61-BD6D-BE2D-744D-67925E73E47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EDFD88A-B3AE-13D1-7301-F57F816D5A1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3144767-4AAA-A304-4CAD-CE6F8C712B62}"/>
              </a:ext>
            </a:extLst>
          </p:cNvPr>
          <p:cNvSpPr txBox="1"/>
          <p:nvPr/>
        </p:nvSpPr>
        <p:spPr>
          <a:xfrm>
            <a:off x="11609831" y="6366393"/>
            <a:ext cx="49682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10</a:t>
            </a:r>
          </a:p>
        </p:txBody>
      </p:sp>
      <p:sp>
        <p:nvSpPr>
          <p:cNvPr id="5" name="TextBox 4">
            <a:extLst>
              <a:ext uri="{FF2B5EF4-FFF2-40B4-BE49-F238E27FC236}">
                <a16:creationId xmlns:a16="http://schemas.microsoft.com/office/drawing/2014/main" id="{F07CDB40-6B67-D45C-65E4-CFCA323A6B5C}"/>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1C Seedy Sorting: Engage</a:t>
            </a:r>
          </a:p>
        </p:txBody>
      </p:sp>
      <p:sp>
        <p:nvSpPr>
          <p:cNvPr id="6" name="Rectangle: Rounded Corners 5">
            <a:extLst>
              <a:ext uri="{FF2B5EF4-FFF2-40B4-BE49-F238E27FC236}">
                <a16:creationId xmlns:a16="http://schemas.microsoft.com/office/drawing/2014/main" id="{283CC415-4ED0-9927-4251-488DC9117F2B}"/>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CA18685-E5C8-4FB5-E635-8DA54A24E90C}"/>
              </a:ext>
            </a:extLst>
          </p:cNvPr>
          <p:cNvSpPr txBox="1"/>
          <p:nvPr/>
        </p:nvSpPr>
        <p:spPr>
          <a:xfrm>
            <a:off x="100584" y="6351004"/>
            <a:ext cx="2450592" cy="400110"/>
          </a:xfrm>
          <a:prstGeom prst="rect">
            <a:avLst/>
          </a:prstGeom>
          <a:noFill/>
        </p:spPr>
        <p:txBody>
          <a:bodyPr wrap="square">
            <a:spAutoFit/>
          </a:bodyPr>
          <a:lstStyle/>
          <a:p>
            <a:r>
              <a:rPr lang="en-US" sz="2000">
                <a:latin typeface="Bitter SemiBold" pitchFamily="2" charset="0"/>
              </a:rPr>
              <a:t>1C</a:t>
            </a:r>
            <a:endParaRPr lang="en-US" sz="2000"/>
          </a:p>
        </p:txBody>
      </p:sp>
      <p:pic>
        <p:nvPicPr>
          <p:cNvPr id="8" name="Picture 7" descr="Diagram&#10;&#10;AI-generated content may be incorrect.">
            <a:extLst>
              <a:ext uri="{FF2B5EF4-FFF2-40B4-BE49-F238E27FC236}">
                <a16:creationId xmlns:a16="http://schemas.microsoft.com/office/drawing/2014/main" id="{3296B674-16F4-B8DD-E084-A7CFB2802A9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74224" y="122274"/>
            <a:ext cx="4617192" cy="5975189"/>
          </a:xfrm>
          <a:prstGeom prst="rect">
            <a:avLst/>
          </a:prstGeom>
          <a:ln>
            <a:solidFill>
              <a:schemeClr val="tx1"/>
            </a:solidFill>
          </a:ln>
        </p:spPr>
      </p:pic>
      <p:sp>
        <p:nvSpPr>
          <p:cNvPr id="10" name="TextBox 9">
            <a:extLst>
              <a:ext uri="{FF2B5EF4-FFF2-40B4-BE49-F238E27FC236}">
                <a16:creationId xmlns:a16="http://schemas.microsoft.com/office/drawing/2014/main" id="{07F7B6C2-A546-04FA-F8EE-9092AB2E669E}"/>
              </a:ext>
            </a:extLst>
          </p:cNvPr>
          <p:cNvSpPr txBox="1"/>
          <p:nvPr/>
        </p:nvSpPr>
        <p:spPr>
          <a:xfrm>
            <a:off x="337306" y="294335"/>
            <a:ext cx="6341364" cy="830997"/>
          </a:xfrm>
          <a:prstGeom prst="rect">
            <a:avLst/>
          </a:prstGeom>
          <a:noFill/>
        </p:spPr>
        <p:txBody>
          <a:bodyPr wrap="square">
            <a:spAutoFit/>
          </a:bodyPr>
          <a:lstStyle/>
          <a:p>
            <a:pPr algn="ctr"/>
            <a:r>
              <a:rPr lang="en-US" sz="4800">
                <a:solidFill>
                  <a:schemeClr val="accent2"/>
                </a:solidFill>
                <a:latin typeface="Shadows Into Light Two" panose="02000506000000020004" pitchFamily="2" charset="0"/>
              </a:rPr>
              <a:t>Grouping Seeds</a:t>
            </a:r>
          </a:p>
        </p:txBody>
      </p:sp>
      <p:pic>
        <p:nvPicPr>
          <p:cNvPr id="11" name="Picture 10" descr="A picture containing text&#10;&#10;AI-generated content may be incorrect.">
            <a:extLst>
              <a:ext uri="{FF2B5EF4-FFF2-40B4-BE49-F238E27FC236}">
                <a16:creationId xmlns:a16="http://schemas.microsoft.com/office/drawing/2014/main" id="{D7DC3DD1-6945-A9B1-A83D-D941E369890E}"/>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00584" y="106886"/>
            <a:ext cx="1194816" cy="1205896"/>
          </a:xfrm>
          <a:prstGeom prst="rect">
            <a:avLst/>
          </a:prstGeom>
        </p:spPr>
      </p:pic>
      <p:sp>
        <p:nvSpPr>
          <p:cNvPr id="3" name="TextBox 2">
            <a:extLst>
              <a:ext uri="{FF2B5EF4-FFF2-40B4-BE49-F238E27FC236}">
                <a16:creationId xmlns:a16="http://schemas.microsoft.com/office/drawing/2014/main" id="{BC31EAB8-EEE3-AE2E-6035-6C797BA3E705}"/>
              </a:ext>
            </a:extLst>
          </p:cNvPr>
          <p:cNvSpPr txBox="1"/>
          <p:nvPr/>
        </p:nvSpPr>
        <p:spPr>
          <a:xfrm>
            <a:off x="100584" y="1992783"/>
            <a:ext cx="6991109" cy="2862322"/>
          </a:xfrm>
          <a:prstGeom prst="rect">
            <a:avLst/>
          </a:prstGeom>
          <a:noFill/>
        </p:spPr>
        <p:txBody>
          <a:bodyPr wrap="square" lIns="91440" tIns="45720" rIns="91440" bIns="45720" anchor="t">
            <a:spAutoFit/>
          </a:bodyPr>
          <a:lstStyle/>
          <a:p>
            <a:r>
              <a:rPr lang="en-US" sz="3600" dirty="0">
                <a:latin typeface="Avenir Next LT Pro"/>
              </a:rPr>
              <a:t>Let’s take a walk outside, come on. Let’s give it a try.</a:t>
            </a:r>
          </a:p>
          <a:p>
            <a:r>
              <a:rPr lang="en-US" sz="3600" dirty="0">
                <a:latin typeface="Avenir Next LT Pro"/>
              </a:rPr>
              <a:t>We’ll find some seeds and sort them out.</a:t>
            </a:r>
          </a:p>
          <a:p>
            <a:r>
              <a:rPr lang="en-US" sz="3600" dirty="0">
                <a:latin typeface="Avenir Next LT Pro"/>
              </a:rPr>
              <a:t>That is how we </a:t>
            </a:r>
            <a:r>
              <a:rPr lang="en-US" sz="3600" b="1" dirty="0">
                <a:latin typeface="Avenir Next LT Pro"/>
              </a:rPr>
              <a:t>classify</a:t>
            </a:r>
            <a:r>
              <a:rPr lang="en-US" sz="3600" dirty="0">
                <a:latin typeface="Avenir Next LT Pro"/>
              </a:rPr>
              <a:t>.</a:t>
            </a:r>
          </a:p>
        </p:txBody>
      </p:sp>
    </p:spTree>
    <p:extLst>
      <p:ext uri="{BB962C8B-B14F-4D97-AF65-F5344CB8AC3E}">
        <p14:creationId xmlns:p14="http://schemas.microsoft.com/office/powerpoint/2010/main" val="859044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97E60-816C-AC37-DA88-DFC5A8FEEE6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6D74172-628E-7CAF-DA2A-7F76ABBE26C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CE0651E-38C1-9EB1-1212-4AC536830C02}"/>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11</a:t>
            </a:r>
          </a:p>
        </p:txBody>
      </p:sp>
      <p:sp>
        <p:nvSpPr>
          <p:cNvPr id="5" name="TextBox 4">
            <a:extLst>
              <a:ext uri="{FF2B5EF4-FFF2-40B4-BE49-F238E27FC236}">
                <a16:creationId xmlns:a16="http://schemas.microsoft.com/office/drawing/2014/main" id="{CFE43785-0496-2DCB-D26A-F75DC831996F}"/>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1C Seedy Sorting: Explore</a:t>
            </a:r>
          </a:p>
        </p:txBody>
      </p:sp>
      <p:sp>
        <p:nvSpPr>
          <p:cNvPr id="6" name="Rectangle: Rounded Corners 5">
            <a:extLst>
              <a:ext uri="{FF2B5EF4-FFF2-40B4-BE49-F238E27FC236}">
                <a16:creationId xmlns:a16="http://schemas.microsoft.com/office/drawing/2014/main" id="{99CC17FC-54BC-B2E9-26C2-E27A6D49D66A}"/>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50860D-B691-405B-7250-3871EB52B58E}"/>
              </a:ext>
            </a:extLst>
          </p:cNvPr>
          <p:cNvSpPr txBox="1"/>
          <p:nvPr/>
        </p:nvSpPr>
        <p:spPr>
          <a:xfrm>
            <a:off x="100584" y="6351004"/>
            <a:ext cx="2798064" cy="400110"/>
          </a:xfrm>
          <a:prstGeom prst="rect">
            <a:avLst/>
          </a:prstGeom>
          <a:noFill/>
        </p:spPr>
        <p:txBody>
          <a:bodyPr wrap="square">
            <a:spAutoFit/>
          </a:bodyPr>
          <a:lstStyle/>
          <a:p>
            <a:r>
              <a:rPr lang="en-US" sz="2000">
                <a:latin typeface="Bitter SemiBold" pitchFamily="2" charset="0"/>
              </a:rPr>
              <a:t>1C</a:t>
            </a:r>
            <a:endParaRPr lang="en-US" sz="2000"/>
          </a:p>
        </p:txBody>
      </p:sp>
      <p:sp>
        <p:nvSpPr>
          <p:cNvPr id="3" name="TextBox 2">
            <a:extLst>
              <a:ext uri="{FF2B5EF4-FFF2-40B4-BE49-F238E27FC236}">
                <a16:creationId xmlns:a16="http://schemas.microsoft.com/office/drawing/2014/main" id="{A0CF1A2C-3FE4-1974-B6C1-2E7416271A8D}"/>
              </a:ext>
            </a:extLst>
          </p:cNvPr>
          <p:cNvSpPr txBox="1"/>
          <p:nvPr/>
        </p:nvSpPr>
        <p:spPr>
          <a:xfrm>
            <a:off x="531298" y="1601910"/>
            <a:ext cx="11129404" cy="3046988"/>
          </a:xfrm>
          <a:prstGeom prst="rect">
            <a:avLst/>
          </a:prstGeom>
          <a:noFill/>
        </p:spPr>
        <p:txBody>
          <a:bodyPr wrap="square">
            <a:spAutoFit/>
          </a:bodyPr>
          <a:lstStyle/>
          <a:p>
            <a:pPr algn="ctr"/>
            <a:r>
              <a:rPr lang="en-US" sz="4800">
                <a:latin typeface="Avenir Next LT Pro" panose="020B0504020202020204" pitchFamily="34" charset="0"/>
              </a:rPr>
              <a:t>Let’s go on a nature walk!</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Collect as many different seeds as possible in you paper bag.</a:t>
            </a:r>
          </a:p>
        </p:txBody>
      </p:sp>
    </p:spTree>
    <p:extLst>
      <p:ext uri="{BB962C8B-B14F-4D97-AF65-F5344CB8AC3E}">
        <p14:creationId xmlns:p14="http://schemas.microsoft.com/office/powerpoint/2010/main" val="1983136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643AD-BBB4-BE21-77C1-0A821BCCC0E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ECA0E02-531B-EC16-D694-F0F71137583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5459EE5-4E16-B8CA-E3C6-62B834697F80}"/>
              </a:ext>
            </a:extLst>
          </p:cNvPr>
          <p:cNvSpPr txBox="1"/>
          <p:nvPr/>
        </p:nvSpPr>
        <p:spPr>
          <a:xfrm>
            <a:off x="11594591" y="6366393"/>
            <a:ext cx="51206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12</a:t>
            </a:r>
          </a:p>
        </p:txBody>
      </p:sp>
      <p:sp>
        <p:nvSpPr>
          <p:cNvPr id="5" name="TextBox 4">
            <a:extLst>
              <a:ext uri="{FF2B5EF4-FFF2-40B4-BE49-F238E27FC236}">
                <a16:creationId xmlns:a16="http://schemas.microsoft.com/office/drawing/2014/main" id="{E3BA519C-EB87-62E1-75D9-2D18F68C44EE}"/>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1C Seedy Sorting: Explore</a:t>
            </a:r>
          </a:p>
        </p:txBody>
      </p:sp>
      <p:sp>
        <p:nvSpPr>
          <p:cNvPr id="6" name="Rectangle: Rounded Corners 5">
            <a:extLst>
              <a:ext uri="{FF2B5EF4-FFF2-40B4-BE49-F238E27FC236}">
                <a16:creationId xmlns:a16="http://schemas.microsoft.com/office/drawing/2014/main" id="{37763005-3BE5-F6F0-E9FB-DFD17C4DA74B}"/>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03BB5EC-79B3-926E-C573-21D3CFCA9FA7}"/>
              </a:ext>
            </a:extLst>
          </p:cNvPr>
          <p:cNvSpPr txBox="1"/>
          <p:nvPr/>
        </p:nvSpPr>
        <p:spPr>
          <a:xfrm>
            <a:off x="100584" y="6351004"/>
            <a:ext cx="2999232" cy="400110"/>
          </a:xfrm>
          <a:prstGeom prst="rect">
            <a:avLst/>
          </a:prstGeom>
          <a:noFill/>
        </p:spPr>
        <p:txBody>
          <a:bodyPr wrap="square">
            <a:spAutoFit/>
          </a:bodyPr>
          <a:lstStyle/>
          <a:p>
            <a:r>
              <a:rPr lang="en-US" sz="2000">
                <a:latin typeface="Bitter SemiBold" pitchFamily="2" charset="0"/>
              </a:rPr>
              <a:t>1C</a:t>
            </a:r>
            <a:endParaRPr lang="en-US" sz="2000"/>
          </a:p>
        </p:txBody>
      </p:sp>
      <p:sp>
        <p:nvSpPr>
          <p:cNvPr id="3" name="TextBox 2">
            <a:extLst>
              <a:ext uri="{FF2B5EF4-FFF2-40B4-BE49-F238E27FC236}">
                <a16:creationId xmlns:a16="http://schemas.microsoft.com/office/drawing/2014/main" id="{E0334832-F14C-989E-196F-D13CA96C3AE9}"/>
              </a:ext>
            </a:extLst>
          </p:cNvPr>
          <p:cNvSpPr txBox="1"/>
          <p:nvPr/>
        </p:nvSpPr>
        <p:spPr>
          <a:xfrm>
            <a:off x="531298" y="1971522"/>
            <a:ext cx="11129404" cy="2308324"/>
          </a:xfrm>
          <a:prstGeom prst="rect">
            <a:avLst/>
          </a:prstGeom>
          <a:noFill/>
        </p:spPr>
        <p:txBody>
          <a:bodyPr wrap="square" lIns="91440" tIns="45720" rIns="91440" bIns="45720" anchor="t">
            <a:spAutoFit/>
          </a:bodyPr>
          <a:lstStyle/>
          <a:p>
            <a:pPr algn="ctr"/>
            <a:r>
              <a:rPr lang="en-US" sz="4800" dirty="0">
                <a:latin typeface="Avenir Next LT Pro"/>
              </a:rPr>
              <a:t>Divide seeds into two groups based on an observable property or </a:t>
            </a:r>
            <a:r>
              <a:rPr lang="en-US" sz="4800" b="1" dirty="0">
                <a:latin typeface="Avenir Next LT Pro"/>
              </a:rPr>
              <a:t>characteristic</a:t>
            </a:r>
            <a:r>
              <a:rPr lang="en-US" sz="4800" dirty="0">
                <a:latin typeface="Avenir Next LT Pro"/>
              </a:rPr>
              <a:t> of the seeds. </a:t>
            </a:r>
          </a:p>
        </p:txBody>
      </p:sp>
    </p:spTree>
    <p:extLst>
      <p:ext uri="{BB962C8B-B14F-4D97-AF65-F5344CB8AC3E}">
        <p14:creationId xmlns:p14="http://schemas.microsoft.com/office/powerpoint/2010/main" val="3339728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0EA2D-784D-CFB3-48B1-C63F84B8090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C439FA8-C46A-D104-AF7C-D2D2342CAFE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1418597-C059-05FE-4ECE-B595BA263200}"/>
              </a:ext>
            </a:extLst>
          </p:cNvPr>
          <p:cNvSpPr txBox="1"/>
          <p:nvPr/>
        </p:nvSpPr>
        <p:spPr>
          <a:xfrm>
            <a:off x="11594591" y="6366393"/>
            <a:ext cx="51206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13</a:t>
            </a:r>
          </a:p>
        </p:txBody>
      </p:sp>
      <p:sp>
        <p:nvSpPr>
          <p:cNvPr id="5" name="TextBox 4">
            <a:extLst>
              <a:ext uri="{FF2B5EF4-FFF2-40B4-BE49-F238E27FC236}">
                <a16:creationId xmlns:a16="http://schemas.microsoft.com/office/drawing/2014/main" id="{E17F83B4-6D70-76F8-4DA4-72801EFE95EB}"/>
              </a:ext>
            </a:extLst>
          </p:cNvPr>
          <p:cNvSpPr txBox="1"/>
          <p:nvPr/>
        </p:nvSpPr>
        <p:spPr>
          <a:xfrm>
            <a:off x="560538"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1C Seedy Sorting: Explore</a:t>
            </a:r>
          </a:p>
        </p:txBody>
      </p:sp>
      <p:sp>
        <p:nvSpPr>
          <p:cNvPr id="6" name="Rectangle: Rounded Corners 5">
            <a:extLst>
              <a:ext uri="{FF2B5EF4-FFF2-40B4-BE49-F238E27FC236}">
                <a16:creationId xmlns:a16="http://schemas.microsoft.com/office/drawing/2014/main" id="{ADA9BCA0-CC46-B609-F5BF-175C6A746E87}"/>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7181AF1-17A2-06E3-A2C5-BC70BCA02421}"/>
              </a:ext>
            </a:extLst>
          </p:cNvPr>
          <p:cNvSpPr txBox="1"/>
          <p:nvPr/>
        </p:nvSpPr>
        <p:spPr>
          <a:xfrm>
            <a:off x="100584" y="6351004"/>
            <a:ext cx="2404872" cy="400110"/>
          </a:xfrm>
          <a:prstGeom prst="rect">
            <a:avLst/>
          </a:prstGeom>
          <a:noFill/>
        </p:spPr>
        <p:txBody>
          <a:bodyPr wrap="square">
            <a:spAutoFit/>
          </a:bodyPr>
          <a:lstStyle/>
          <a:p>
            <a:r>
              <a:rPr lang="en-US" sz="2000">
                <a:latin typeface="Bitter SemiBold" pitchFamily="2" charset="0"/>
              </a:rPr>
              <a:t>1C</a:t>
            </a:r>
            <a:endParaRPr lang="en-US" sz="2000"/>
          </a:p>
        </p:txBody>
      </p:sp>
      <p:sp>
        <p:nvSpPr>
          <p:cNvPr id="3" name="TextBox 2">
            <a:extLst>
              <a:ext uri="{FF2B5EF4-FFF2-40B4-BE49-F238E27FC236}">
                <a16:creationId xmlns:a16="http://schemas.microsoft.com/office/drawing/2014/main" id="{371F7FC1-ECF3-62AB-AD4D-4A4ACCD187F5}"/>
              </a:ext>
            </a:extLst>
          </p:cNvPr>
          <p:cNvSpPr txBox="1"/>
          <p:nvPr/>
        </p:nvSpPr>
        <p:spPr>
          <a:xfrm>
            <a:off x="801084" y="1962608"/>
            <a:ext cx="5630292" cy="2308324"/>
          </a:xfrm>
          <a:prstGeom prst="rect">
            <a:avLst/>
          </a:prstGeom>
          <a:noFill/>
        </p:spPr>
        <p:txBody>
          <a:bodyPr wrap="square">
            <a:spAutoFit/>
          </a:bodyPr>
          <a:lstStyle/>
          <a:p>
            <a:pPr algn="ctr"/>
            <a:r>
              <a:rPr lang="en-US" sz="4800">
                <a:latin typeface="Avenir Next LT Pro" panose="020B0504020202020204" pitchFamily="34" charset="0"/>
              </a:rPr>
              <a:t>How many different ways can you </a:t>
            </a:r>
            <a:r>
              <a:rPr lang="en-US" sz="4800" b="1">
                <a:latin typeface="Avenir Next LT Pro" panose="020B0504020202020204" pitchFamily="34" charset="0"/>
              </a:rPr>
              <a:t>sort</a:t>
            </a:r>
            <a:r>
              <a:rPr lang="en-US" sz="4800">
                <a:latin typeface="Avenir Next LT Pro" panose="020B0504020202020204" pitchFamily="34" charset="0"/>
              </a:rPr>
              <a:t> your seeds?</a:t>
            </a:r>
          </a:p>
        </p:txBody>
      </p:sp>
      <p:pic>
        <p:nvPicPr>
          <p:cNvPr id="8" name="Picture 7" descr="Table, calendar&#10;&#10;AI-generated content may be incorrect.">
            <a:extLst>
              <a:ext uri="{FF2B5EF4-FFF2-40B4-BE49-F238E27FC236}">
                <a16:creationId xmlns:a16="http://schemas.microsoft.com/office/drawing/2014/main" id="{7272924C-5173-FEC5-A145-7D81DB479BB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96223" y="68843"/>
            <a:ext cx="4710433" cy="6095854"/>
          </a:xfrm>
          <a:prstGeom prst="rect">
            <a:avLst/>
          </a:prstGeom>
        </p:spPr>
      </p:pic>
      <p:pic>
        <p:nvPicPr>
          <p:cNvPr id="10" name="Picture 9" descr="A picture containing text, silhouette&#10;&#10;AI-generated content may be incorrect.">
            <a:extLst>
              <a:ext uri="{FF2B5EF4-FFF2-40B4-BE49-F238E27FC236}">
                <a16:creationId xmlns:a16="http://schemas.microsoft.com/office/drawing/2014/main" id="{56C22A1A-DC07-86FD-4986-DBA660FED9A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3895" y="106886"/>
            <a:ext cx="967027" cy="1356836"/>
          </a:xfrm>
          <a:prstGeom prst="rect">
            <a:avLst/>
          </a:prstGeom>
        </p:spPr>
      </p:pic>
    </p:spTree>
    <p:extLst>
      <p:ext uri="{BB962C8B-B14F-4D97-AF65-F5344CB8AC3E}">
        <p14:creationId xmlns:p14="http://schemas.microsoft.com/office/powerpoint/2010/main" val="1827843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03F81-9418-73F2-4792-14FB1738090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E26942A-AAC1-6A22-76B9-489A910CF72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A266F6C-7BEB-7402-5DBD-02CA62984BDB}"/>
              </a:ext>
            </a:extLst>
          </p:cNvPr>
          <p:cNvSpPr txBox="1"/>
          <p:nvPr/>
        </p:nvSpPr>
        <p:spPr>
          <a:xfrm>
            <a:off x="11594591" y="6366393"/>
            <a:ext cx="51206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14</a:t>
            </a:r>
          </a:p>
        </p:txBody>
      </p:sp>
      <p:sp>
        <p:nvSpPr>
          <p:cNvPr id="5" name="TextBox 4">
            <a:extLst>
              <a:ext uri="{FF2B5EF4-FFF2-40B4-BE49-F238E27FC236}">
                <a16:creationId xmlns:a16="http://schemas.microsoft.com/office/drawing/2014/main" id="{F132D298-C24B-3F5A-EED9-ED642965F921}"/>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1C Seedy Sorting: Explain</a:t>
            </a:r>
          </a:p>
        </p:txBody>
      </p:sp>
      <p:sp>
        <p:nvSpPr>
          <p:cNvPr id="6" name="Rectangle: Rounded Corners 5">
            <a:extLst>
              <a:ext uri="{FF2B5EF4-FFF2-40B4-BE49-F238E27FC236}">
                <a16:creationId xmlns:a16="http://schemas.microsoft.com/office/drawing/2014/main" id="{BCD56D6D-6A2B-1161-818B-C4C44DAE68E4}"/>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D653A67-C62F-CA43-CD7D-F6FA3F1F0BD1}"/>
              </a:ext>
            </a:extLst>
          </p:cNvPr>
          <p:cNvSpPr txBox="1"/>
          <p:nvPr/>
        </p:nvSpPr>
        <p:spPr>
          <a:xfrm>
            <a:off x="100584" y="6351004"/>
            <a:ext cx="2414016" cy="400110"/>
          </a:xfrm>
          <a:prstGeom prst="rect">
            <a:avLst/>
          </a:prstGeom>
          <a:noFill/>
        </p:spPr>
        <p:txBody>
          <a:bodyPr wrap="square">
            <a:spAutoFit/>
          </a:bodyPr>
          <a:lstStyle/>
          <a:p>
            <a:r>
              <a:rPr lang="en-US" sz="2000">
                <a:latin typeface="Bitter SemiBold" pitchFamily="2" charset="0"/>
              </a:rPr>
              <a:t>1C</a:t>
            </a:r>
            <a:endParaRPr lang="en-US" sz="2000"/>
          </a:p>
        </p:txBody>
      </p:sp>
      <p:sp>
        <p:nvSpPr>
          <p:cNvPr id="3" name="TextBox 2">
            <a:extLst>
              <a:ext uri="{FF2B5EF4-FFF2-40B4-BE49-F238E27FC236}">
                <a16:creationId xmlns:a16="http://schemas.microsoft.com/office/drawing/2014/main" id="{37C3B361-5FEB-B513-BE6E-A74E29D32FEF}"/>
              </a:ext>
            </a:extLst>
          </p:cNvPr>
          <p:cNvSpPr txBox="1"/>
          <p:nvPr/>
        </p:nvSpPr>
        <p:spPr>
          <a:xfrm>
            <a:off x="411480" y="2331940"/>
            <a:ext cx="6350237" cy="1569660"/>
          </a:xfrm>
          <a:prstGeom prst="rect">
            <a:avLst/>
          </a:prstGeom>
          <a:noFill/>
        </p:spPr>
        <p:txBody>
          <a:bodyPr wrap="square">
            <a:spAutoFit/>
          </a:bodyPr>
          <a:lstStyle/>
          <a:p>
            <a:pPr algn="ctr"/>
            <a:r>
              <a:rPr lang="en-US" sz="4800">
                <a:latin typeface="Avenir Next LT Pro" panose="020B0504020202020204" pitchFamily="34" charset="0"/>
              </a:rPr>
              <a:t>How did you </a:t>
            </a:r>
            <a:r>
              <a:rPr lang="en-US" sz="4800" b="1">
                <a:latin typeface="Avenir Next LT Pro" panose="020B0504020202020204" pitchFamily="34" charset="0"/>
              </a:rPr>
              <a:t>classify</a:t>
            </a:r>
            <a:r>
              <a:rPr lang="en-US" sz="4800">
                <a:latin typeface="Avenir Next LT Pro" panose="020B0504020202020204" pitchFamily="34" charset="0"/>
              </a:rPr>
              <a:t> your seeds?</a:t>
            </a:r>
          </a:p>
        </p:txBody>
      </p:sp>
      <p:pic>
        <p:nvPicPr>
          <p:cNvPr id="7" name="Picture 6" descr="Table, calendar&#10;&#10;AI-generated content may be incorrect.">
            <a:extLst>
              <a:ext uri="{FF2B5EF4-FFF2-40B4-BE49-F238E27FC236}">
                <a16:creationId xmlns:a16="http://schemas.microsoft.com/office/drawing/2014/main" id="{0B8EEBDB-11FB-E080-AB25-B0AB1E9AFFE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96223" y="68843"/>
            <a:ext cx="4710433" cy="6095854"/>
          </a:xfrm>
          <a:prstGeom prst="rect">
            <a:avLst/>
          </a:prstGeom>
        </p:spPr>
      </p:pic>
    </p:spTree>
    <p:extLst>
      <p:ext uri="{BB962C8B-B14F-4D97-AF65-F5344CB8AC3E}">
        <p14:creationId xmlns:p14="http://schemas.microsoft.com/office/powerpoint/2010/main" val="536989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08607-04CA-1B95-0C5D-7E0B5B332DA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782CE81-F199-37C2-12EA-1CC9BC9A631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117E75D-3783-7DC4-605D-E17E534FBFE3}"/>
              </a:ext>
            </a:extLst>
          </p:cNvPr>
          <p:cNvSpPr txBox="1"/>
          <p:nvPr/>
        </p:nvSpPr>
        <p:spPr>
          <a:xfrm>
            <a:off x="11594591" y="6366393"/>
            <a:ext cx="51206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15</a:t>
            </a:r>
          </a:p>
        </p:txBody>
      </p:sp>
      <p:sp>
        <p:nvSpPr>
          <p:cNvPr id="5" name="TextBox 4">
            <a:extLst>
              <a:ext uri="{FF2B5EF4-FFF2-40B4-BE49-F238E27FC236}">
                <a16:creationId xmlns:a16="http://schemas.microsoft.com/office/drawing/2014/main" id="{75DA3F73-A6F9-33A9-DAB0-BC6B67C2E4DE}"/>
              </a:ext>
            </a:extLst>
          </p:cNvPr>
          <p:cNvSpPr txBox="1"/>
          <p:nvPr/>
        </p:nvSpPr>
        <p:spPr>
          <a:xfrm>
            <a:off x="572828"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1C Seedy Sorting: Explain</a:t>
            </a:r>
          </a:p>
        </p:txBody>
      </p:sp>
      <p:sp>
        <p:nvSpPr>
          <p:cNvPr id="6" name="Rectangle: Rounded Corners 5">
            <a:extLst>
              <a:ext uri="{FF2B5EF4-FFF2-40B4-BE49-F238E27FC236}">
                <a16:creationId xmlns:a16="http://schemas.microsoft.com/office/drawing/2014/main" id="{F9E31504-0A28-9DB4-89FF-031FFFC57A0A}"/>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BA6A650-5B57-DB2B-187D-E4B6E188FD0A}"/>
              </a:ext>
            </a:extLst>
          </p:cNvPr>
          <p:cNvSpPr txBox="1"/>
          <p:nvPr/>
        </p:nvSpPr>
        <p:spPr>
          <a:xfrm>
            <a:off x="100584" y="6351004"/>
            <a:ext cx="2926080" cy="400110"/>
          </a:xfrm>
          <a:prstGeom prst="rect">
            <a:avLst/>
          </a:prstGeom>
          <a:noFill/>
        </p:spPr>
        <p:txBody>
          <a:bodyPr wrap="square">
            <a:spAutoFit/>
          </a:bodyPr>
          <a:lstStyle/>
          <a:p>
            <a:r>
              <a:rPr lang="en-US" sz="2000">
                <a:latin typeface="Bitter SemiBold" pitchFamily="2" charset="0"/>
              </a:rPr>
              <a:t>1C</a:t>
            </a:r>
            <a:endParaRPr lang="en-US" sz="2000"/>
          </a:p>
        </p:txBody>
      </p:sp>
      <p:sp>
        <p:nvSpPr>
          <p:cNvPr id="3" name="TextBox 2">
            <a:extLst>
              <a:ext uri="{FF2B5EF4-FFF2-40B4-BE49-F238E27FC236}">
                <a16:creationId xmlns:a16="http://schemas.microsoft.com/office/drawing/2014/main" id="{A6DA02DE-3CF7-118C-CC11-5ED14CE19504}"/>
              </a:ext>
            </a:extLst>
          </p:cNvPr>
          <p:cNvSpPr txBox="1"/>
          <p:nvPr/>
        </p:nvSpPr>
        <p:spPr>
          <a:xfrm>
            <a:off x="597409" y="2331940"/>
            <a:ext cx="6167357" cy="1569660"/>
          </a:xfrm>
          <a:prstGeom prst="rect">
            <a:avLst/>
          </a:prstGeom>
          <a:noFill/>
        </p:spPr>
        <p:txBody>
          <a:bodyPr wrap="square">
            <a:spAutoFit/>
          </a:bodyPr>
          <a:lstStyle/>
          <a:p>
            <a:pPr algn="ctr"/>
            <a:r>
              <a:rPr lang="en-US" sz="4800">
                <a:latin typeface="Avenir Next LT Pro" panose="020B0504020202020204" pitchFamily="34" charset="0"/>
              </a:rPr>
              <a:t>How do we identify the </a:t>
            </a:r>
            <a:r>
              <a:rPr lang="en-US" sz="4800" b="1">
                <a:latin typeface="Avenir Next LT Pro" panose="020B0504020202020204" pitchFamily="34" charset="0"/>
              </a:rPr>
              <a:t>characteristics</a:t>
            </a:r>
            <a:r>
              <a:rPr lang="en-US" sz="4800">
                <a:latin typeface="Avenir Next LT Pro" panose="020B0504020202020204" pitchFamily="34" charset="0"/>
              </a:rPr>
              <a:t>?</a:t>
            </a:r>
          </a:p>
        </p:txBody>
      </p:sp>
      <p:pic>
        <p:nvPicPr>
          <p:cNvPr id="7" name="Picture 6" descr="Table, calendar&#10;&#10;AI-generated content may be incorrect.">
            <a:extLst>
              <a:ext uri="{FF2B5EF4-FFF2-40B4-BE49-F238E27FC236}">
                <a16:creationId xmlns:a16="http://schemas.microsoft.com/office/drawing/2014/main" id="{F7DB112B-53AB-DEDA-8A52-59C0D7F14AC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96223" y="68843"/>
            <a:ext cx="4710433" cy="6095854"/>
          </a:xfrm>
          <a:prstGeom prst="rect">
            <a:avLst/>
          </a:prstGeom>
        </p:spPr>
      </p:pic>
    </p:spTree>
    <p:extLst>
      <p:ext uri="{BB962C8B-B14F-4D97-AF65-F5344CB8AC3E}">
        <p14:creationId xmlns:p14="http://schemas.microsoft.com/office/powerpoint/2010/main" val="1504386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9CE39-D87D-7678-8354-08F1EC0ACDF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A04F9B0-A0ED-8C1A-6F88-890A589021F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930C773-A336-7325-D01D-9B01D73EB467}"/>
              </a:ext>
            </a:extLst>
          </p:cNvPr>
          <p:cNvSpPr txBox="1"/>
          <p:nvPr/>
        </p:nvSpPr>
        <p:spPr>
          <a:xfrm>
            <a:off x="11594591" y="6366393"/>
            <a:ext cx="51206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16</a:t>
            </a:r>
          </a:p>
        </p:txBody>
      </p:sp>
      <p:sp>
        <p:nvSpPr>
          <p:cNvPr id="5" name="TextBox 4">
            <a:extLst>
              <a:ext uri="{FF2B5EF4-FFF2-40B4-BE49-F238E27FC236}">
                <a16:creationId xmlns:a16="http://schemas.microsoft.com/office/drawing/2014/main" id="{BCDD7DBA-CFC6-BCED-092E-4C9154726E15}"/>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1C Seedy Sorting: Explain</a:t>
            </a:r>
          </a:p>
        </p:txBody>
      </p:sp>
      <p:sp>
        <p:nvSpPr>
          <p:cNvPr id="6" name="Rectangle: Rounded Corners 5">
            <a:extLst>
              <a:ext uri="{FF2B5EF4-FFF2-40B4-BE49-F238E27FC236}">
                <a16:creationId xmlns:a16="http://schemas.microsoft.com/office/drawing/2014/main" id="{27DB51BF-11B2-AA4C-B1CB-2298627CED3C}"/>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C8A16D-3D16-2C17-AF0D-34E46F75355F}"/>
              </a:ext>
            </a:extLst>
          </p:cNvPr>
          <p:cNvSpPr txBox="1"/>
          <p:nvPr/>
        </p:nvSpPr>
        <p:spPr>
          <a:xfrm>
            <a:off x="100584" y="6351004"/>
            <a:ext cx="3072384" cy="400110"/>
          </a:xfrm>
          <a:prstGeom prst="rect">
            <a:avLst/>
          </a:prstGeom>
          <a:noFill/>
        </p:spPr>
        <p:txBody>
          <a:bodyPr wrap="square">
            <a:spAutoFit/>
          </a:bodyPr>
          <a:lstStyle/>
          <a:p>
            <a:r>
              <a:rPr lang="en-US" sz="2000">
                <a:latin typeface="Bitter SemiBold" pitchFamily="2" charset="0"/>
              </a:rPr>
              <a:t>1C</a:t>
            </a:r>
            <a:endParaRPr lang="en-US" sz="2000"/>
          </a:p>
        </p:txBody>
      </p:sp>
      <p:sp>
        <p:nvSpPr>
          <p:cNvPr id="3" name="TextBox 2">
            <a:extLst>
              <a:ext uri="{FF2B5EF4-FFF2-40B4-BE49-F238E27FC236}">
                <a16:creationId xmlns:a16="http://schemas.microsoft.com/office/drawing/2014/main" id="{875A9A6F-1E4A-C7DD-C313-0486DD54D41A}"/>
              </a:ext>
            </a:extLst>
          </p:cNvPr>
          <p:cNvSpPr txBox="1"/>
          <p:nvPr/>
        </p:nvSpPr>
        <p:spPr>
          <a:xfrm>
            <a:off x="337306" y="1962608"/>
            <a:ext cx="6839712" cy="2308324"/>
          </a:xfrm>
          <a:prstGeom prst="rect">
            <a:avLst/>
          </a:prstGeom>
          <a:noFill/>
        </p:spPr>
        <p:txBody>
          <a:bodyPr wrap="square">
            <a:spAutoFit/>
          </a:bodyPr>
          <a:lstStyle/>
          <a:p>
            <a:pPr algn="ctr"/>
            <a:r>
              <a:rPr lang="en-US" sz="4800">
                <a:latin typeface="Avenir Next LT Pro" panose="020B0504020202020204" pitchFamily="34" charset="0"/>
              </a:rPr>
              <a:t>Which sense should you </a:t>
            </a:r>
            <a:r>
              <a:rPr lang="en-US" sz="4800" b="1">
                <a:latin typeface="Avenir Next LT Pro" panose="020B0504020202020204" pitchFamily="34" charset="0"/>
              </a:rPr>
              <a:t>avoid</a:t>
            </a:r>
            <a:r>
              <a:rPr lang="en-US" sz="4800">
                <a:latin typeface="Avenir Next LT Pro" panose="020B0504020202020204" pitchFamily="34" charset="0"/>
              </a:rPr>
              <a:t> using when observing these seeds?</a:t>
            </a:r>
          </a:p>
        </p:txBody>
      </p:sp>
      <p:pic>
        <p:nvPicPr>
          <p:cNvPr id="7" name="Picture 6" descr="Table, calendar&#10;&#10;AI-generated content may be incorrect.">
            <a:extLst>
              <a:ext uri="{FF2B5EF4-FFF2-40B4-BE49-F238E27FC236}">
                <a16:creationId xmlns:a16="http://schemas.microsoft.com/office/drawing/2014/main" id="{AA58C456-9D54-5C16-0AE8-780C04A62AF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96223" y="68843"/>
            <a:ext cx="4710433" cy="6095854"/>
          </a:xfrm>
          <a:prstGeom prst="rect">
            <a:avLst/>
          </a:prstGeom>
        </p:spPr>
      </p:pic>
    </p:spTree>
    <p:extLst>
      <p:ext uri="{BB962C8B-B14F-4D97-AF65-F5344CB8AC3E}">
        <p14:creationId xmlns:p14="http://schemas.microsoft.com/office/powerpoint/2010/main" val="2059382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D81C4-67CE-88A6-9CA5-F367411A3B0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C054D14-2993-B438-108E-5D065B672C2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D2155C2-20F0-F779-0DC1-14696FC793F6}"/>
              </a:ext>
            </a:extLst>
          </p:cNvPr>
          <p:cNvSpPr txBox="1"/>
          <p:nvPr/>
        </p:nvSpPr>
        <p:spPr>
          <a:xfrm>
            <a:off x="11594591" y="6366393"/>
            <a:ext cx="51206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17</a:t>
            </a:r>
          </a:p>
        </p:txBody>
      </p:sp>
      <p:sp>
        <p:nvSpPr>
          <p:cNvPr id="5" name="TextBox 4">
            <a:extLst>
              <a:ext uri="{FF2B5EF4-FFF2-40B4-BE49-F238E27FC236}">
                <a16:creationId xmlns:a16="http://schemas.microsoft.com/office/drawing/2014/main" id="{6B59F7C1-31DE-3FF4-778C-32EAB8B3A2CC}"/>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1C Seedy Sorting: Explain</a:t>
            </a:r>
          </a:p>
        </p:txBody>
      </p:sp>
      <p:sp>
        <p:nvSpPr>
          <p:cNvPr id="6" name="Rectangle: Rounded Corners 5">
            <a:extLst>
              <a:ext uri="{FF2B5EF4-FFF2-40B4-BE49-F238E27FC236}">
                <a16:creationId xmlns:a16="http://schemas.microsoft.com/office/drawing/2014/main" id="{9A7754FC-B201-FDAC-78B3-F4C683D13E8B}"/>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4617EE1-99E8-05B1-A596-502685FD7523}"/>
              </a:ext>
            </a:extLst>
          </p:cNvPr>
          <p:cNvSpPr txBox="1"/>
          <p:nvPr/>
        </p:nvSpPr>
        <p:spPr>
          <a:xfrm>
            <a:off x="100584" y="6351004"/>
            <a:ext cx="3108960" cy="400110"/>
          </a:xfrm>
          <a:prstGeom prst="rect">
            <a:avLst/>
          </a:prstGeom>
          <a:noFill/>
        </p:spPr>
        <p:txBody>
          <a:bodyPr wrap="square">
            <a:spAutoFit/>
          </a:bodyPr>
          <a:lstStyle/>
          <a:p>
            <a:r>
              <a:rPr lang="en-US" sz="2000">
                <a:latin typeface="Bitter SemiBold" pitchFamily="2" charset="0"/>
              </a:rPr>
              <a:t>1C</a:t>
            </a:r>
            <a:endParaRPr lang="en-US" sz="2000"/>
          </a:p>
        </p:txBody>
      </p:sp>
      <p:pic>
        <p:nvPicPr>
          <p:cNvPr id="10" name="Picture 9" descr="Calendar&#10;&#10;AI-generated content may be incorrect.">
            <a:extLst>
              <a:ext uri="{FF2B5EF4-FFF2-40B4-BE49-F238E27FC236}">
                <a16:creationId xmlns:a16="http://schemas.microsoft.com/office/drawing/2014/main" id="{C09AAFF1-8227-2E1B-7C5E-91A7708592B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35573" y="122275"/>
            <a:ext cx="4617192" cy="5975189"/>
          </a:xfrm>
          <a:prstGeom prst="rect">
            <a:avLst/>
          </a:prstGeom>
          <a:ln>
            <a:solidFill>
              <a:schemeClr val="tx1"/>
            </a:solidFill>
          </a:ln>
        </p:spPr>
      </p:pic>
      <p:sp>
        <p:nvSpPr>
          <p:cNvPr id="11" name="TextBox 10">
            <a:extLst>
              <a:ext uri="{FF2B5EF4-FFF2-40B4-BE49-F238E27FC236}">
                <a16:creationId xmlns:a16="http://schemas.microsoft.com/office/drawing/2014/main" id="{4FCB02DD-27BF-0221-BCA3-A9CDD2C0941D}"/>
              </a:ext>
            </a:extLst>
          </p:cNvPr>
          <p:cNvSpPr txBox="1"/>
          <p:nvPr/>
        </p:nvSpPr>
        <p:spPr>
          <a:xfrm>
            <a:off x="4850891" y="122275"/>
            <a:ext cx="6341364" cy="1569660"/>
          </a:xfrm>
          <a:prstGeom prst="rect">
            <a:avLst/>
          </a:prstGeom>
          <a:noFill/>
        </p:spPr>
        <p:txBody>
          <a:bodyPr wrap="square">
            <a:spAutoFit/>
          </a:bodyPr>
          <a:lstStyle/>
          <a:p>
            <a:r>
              <a:rPr lang="en-US" sz="4800">
                <a:solidFill>
                  <a:schemeClr val="accent2"/>
                </a:solidFill>
                <a:latin typeface="Shadows Into Light Two" panose="02000506000000020004" pitchFamily="2" charset="0"/>
              </a:rPr>
              <a:t>Different Seeds for Different Plants</a:t>
            </a:r>
          </a:p>
        </p:txBody>
      </p:sp>
      <p:pic>
        <p:nvPicPr>
          <p:cNvPr id="12" name="Picture 11" descr="A picture containing text&#10;&#10;AI-generated content may be incorrect.">
            <a:extLst>
              <a:ext uri="{FF2B5EF4-FFF2-40B4-BE49-F238E27FC236}">
                <a16:creationId xmlns:a16="http://schemas.microsoft.com/office/drawing/2014/main" id="{D4386A3F-BFA0-F972-DC8D-04D3F5408C8B}"/>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0911840" y="122275"/>
            <a:ext cx="1194816" cy="1205896"/>
          </a:xfrm>
          <a:prstGeom prst="rect">
            <a:avLst/>
          </a:prstGeom>
        </p:spPr>
      </p:pic>
      <p:sp>
        <p:nvSpPr>
          <p:cNvPr id="3" name="TextBox 2">
            <a:extLst>
              <a:ext uri="{FF2B5EF4-FFF2-40B4-BE49-F238E27FC236}">
                <a16:creationId xmlns:a16="http://schemas.microsoft.com/office/drawing/2014/main" id="{A05E9D20-C012-2C70-1E34-D30460E9AEE0}"/>
              </a:ext>
            </a:extLst>
          </p:cNvPr>
          <p:cNvSpPr txBox="1"/>
          <p:nvPr/>
        </p:nvSpPr>
        <p:spPr>
          <a:xfrm>
            <a:off x="4850891" y="1533281"/>
            <a:ext cx="7205536" cy="4031873"/>
          </a:xfrm>
          <a:prstGeom prst="rect">
            <a:avLst/>
          </a:prstGeom>
          <a:noFill/>
        </p:spPr>
        <p:txBody>
          <a:bodyPr wrap="square" lIns="91440" tIns="45720" rIns="91440" bIns="45720" anchor="t">
            <a:spAutoFit/>
          </a:bodyPr>
          <a:lstStyle/>
          <a:p>
            <a:r>
              <a:rPr lang="en-US" sz="3200" i="1" dirty="0">
                <a:latin typeface="Avenir Next LT Pro"/>
              </a:rPr>
              <a:t>Are your seeds the same or different? </a:t>
            </a:r>
            <a:r>
              <a:rPr lang="en-US" sz="3200" dirty="0">
                <a:latin typeface="Avenir Next LT Pro"/>
              </a:rPr>
              <a:t>Seeds look different because they have different characteristics. A </a:t>
            </a:r>
            <a:r>
              <a:rPr lang="en-US" sz="3200" b="1" dirty="0">
                <a:latin typeface="Avenir Next LT Pro"/>
              </a:rPr>
              <a:t>characteristic</a:t>
            </a:r>
            <a:r>
              <a:rPr lang="en-US" sz="3200" dirty="0">
                <a:latin typeface="Avenir Next LT Pro"/>
              </a:rPr>
              <a:t> is a trait, quality, or property that makes something different. For example, some seeds are round like a walnut seed. Some seeds are oval like a sunflower seed.</a:t>
            </a:r>
          </a:p>
        </p:txBody>
      </p:sp>
    </p:spTree>
    <p:extLst>
      <p:ext uri="{BB962C8B-B14F-4D97-AF65-F5344CB8AC3E}">
        <p14:creationId xmlns:p14="http://schemas.microsoft.com/office/powerpoint/2010/main" val="681832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96614-8577-73AD-C421-EB6EB77F529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44D823B-1417-D56B-4873-6DA45028028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C524E29-04B2-B130-C5C4-E9121AE59E40}"/>
              </a:ext>
            </a:extLst>
          </p:cNvPr>
          <p:cNvSpPr txBox="1"/>
          <p:nvPr/>
        </p:nvSpPr>
        <p:spPr>
          <a:xfrm>
            <a:off x="11594591" y="6366393"/>
            <a:ext cx="51206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18</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CC109985-94F9-6B3B-16B0-B07A32F146B8}"/>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1C Seedy Sorting: Explain</a:t>
            </a:r>
          </a:p>
        </p:txBody>
      </p:sp>
      <p:sp>
        <p:nvSpPr>
          <p:cNvPr id="6" name="Rectangle: Rounded Corners 5">
            <a:extLst>
              <a:ext uri="{FF2B5EF4-FFF2-40B4-BE49-F238E27FC236}">
                <a16:creationId xmlns:a16="http://schemas.microsoft.com/office/drawing/2014/main" id="{7F7A3F2F-9F09-64C1-849F-C428F8CCD9BF}"/>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7961EAC-B22B-CCA4-F5A0-3319BFB64C6B}"/>
              </a:ext>
            </a:extLst>
          </p:cNvPr>
          <p:cNvSpPr txBox="1"/>
          <p:nvPr/>
        </p:nvSpPr>
        <p:spPr>
          <a:xfrm>
            <a:off x="100584" y="6351004"/>
            <a:ext cx="3108960" cy="400110"/>
          </a:xfrm>
          <a:prstGeom prst="rect">
            <a:avLst/>
          </a:prstGeom>
          <a:noFill/>
        </p:spPr>
        <p:txBody>
          <a:bodyPr wrap="square">
            <a:spAutoFit/>
          </a:bodyPr>
          <a:lstStyle/>
          <a:p>
            <a:r>
              <a:rPr lang="en-US" sz="2000">
                <a:latin typeface="Bitter SemiBold" pitchFamily="2" charset="0"/>
              </a:rPr>
              <a:t>1C</a:t>
            </a:r>
            <a:endParaRPr lang="en-US" sz="2000"/>
          </a:p>
        </p:txBody>
      </p:sp>
      <p:pic>
        <p:nvPicPr>
          <p:cNvPr id="10" name="Picture 9" descr="Calendar&#10;&#10;AI-generated content may be incorrect.">
            <a:extLst>
              <a:ext uri="{FF2B5EF4-FFF2-40B4-BE49-F238E27FC236}">
                <a16:creationId xmlns:a16="http://schemas.microsoft.com/office/drawing/2014/main" id="{42166973-CCD8-46BD-04A3-3BB3845E447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35573" y="122275"/>
            <a:ext cx="4617192" cy="5975189"/>
          </a:xfrm>
          <a:prstGeom prst="rect">
            <a:avLst/>
          </a:prstGeom>
          <a:ln>
            <a:solidFill>
              <a:schemeClr val="tx1"/>
            </a:solidFill>
          </a:ln>
        </p:spPr>
      </p:pic>
      <p:sp>
        <p:nvSpPr>
          <p:cNvPr id="11" name="TextBox 10">
            <a:extLst>
              <a:ext uri="{FF2B5EF4-FFF2-40B4-BE49-F238E27FC236}">
                <a16:creationId xmlns:a16="http://schemas.microsoft.com/office/drawing/2014/main" id="{A95FD301-3B7B-67F3-E1BD-3098ABA94458}"/>
              </a:ext>
            </a:extLst>
          </p:cNvPr>
          <p:cNvSpPr txBox="1"/>
          <p:nvPr/>
        </p:nvSpPr>
        <p:spPr>
          <a:xfrm>
            <a:off x="4850891" y="122275"/>
            <a:ext cx="6341364" cy="1569660"/>
          </a:xfrm>
          <a:prstGeom prst="rect">
            <a:avLst/>
          </a:prstGeom>
          <a:noFill/>
        </p:spPr>
        <p:txBody>
          <a:bodyPr wrap="square">
            <a:spAutoFit/>
          </a:bodyPr>
          <a:lstStyle/>
          <a:p>
            <a:r>
              <a:rPr lang="en-US" sz="4800">
                <a:solidFill>
                  <a:schemeClr val="accent2"/>
                </a:solidFill>
                <a:latin typeface="Shadows Into Light Two" panose="02000506000000020004" pitchFamily="2" charset="0"/>
              </a:rPr>
              <a:t>Different Seeds for Different Plants</a:t>
            </a:r>
          </a:p>
        </p:txBody>
      </p:sp>
      <p:pic>
        <p:nvPicPr>
          <p:cNvPr id="12" name="Picture 11" descr="A picture containing text&#10;&#10;AI-generated content may be incorrect.">
            <a:extLst>
              <a:ext uri="{FF2B5EF4-FFF2-40B4-BE49-F238E27FC236}">
                <a16:creationId xmlns:a16="http://schemas.microsoft.com/office/drawing/2014/main" id="{7AB64008-EC12-CC93-A11D-D34EC7BB666E}"/>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0911840" y="122275"/>
            <a:ext cx="1194816" cy="1205896"/>
          </a:xfrm>
          <a:prstGeom prst="rect">
            <a:avLst/>
          </a:prstGeom>
        </p:spPr>
      </p:pic>
      <p:sp>
        <p:nvSpPr>
          <p:cNvPr id="3" name="TextBox 2">
            <a:extLst>
              <a:ext uri="{FF2B5EF4-FFF2-40B4-BE49-F238E27FC236}">
                <a16:creationId xmlns:a16="http://schemas.microsoft.com/office/drawing/2014/main" id="{3A161020-DB93-FA46-EF4B-9DC374D8D0B6}"/>
              </a:ext>
            </a:extLst>
          </p:cNvPr>
          <p:cNvSpPr txBox="1"/>
          <p:nvPr/>
        </p:nvSpPr>
        <p:spPr>
          <a:xfrm>
            <a:off x="4850891" y="1533281"/>
            <a:ext cx="7205536" cy="4031873"/>
          </a:xfrm>
          <a:prstGeom prst="rect">
            <a:avLst/>
          </a:prstGeom>
          <a:noFill/>
        </p:spPr>
        <p:txBody>
          <a:bodyPr wrap="square" lIns="91440" tIns="45720" rIns="91440" bIns="45720" anchor="t">
            <a:spAutoFit/>
          </a:bodyPr>
          <a:lstStyle/>
          <a:p>
            <a:r>
              <a:rPr lang="en-US" sz="3200" i="1" dirty="0">
                <a:latin typeface="Avenir Next LT Pro"/>
              </a:rPr>
              <a:t>Why do these seeds look different?</a:t>
            </a:r>
            <a:endParaRPr lang="en-US" sz="3200" dirty="0">
              <a:latin typeface="Avenir Next LT Pro"/>
            </a:endParaRPr>
          </a:p>
          <a:p>
            <a:r>
              <a:rPr lang="en-US" sz="3200" i="1" dirty="0">
                <a:latin typeface="Avenir Next LT Pro"/>
              </a:rPr>
              <a:t>Do they all come from the same plant?</a:t>
            </a:r>
          </a:p>
          <a:p>
            <a:r>
              <a:rPr lang="en-US" sz="3200" i="1" dirty="0">
                <a:latin typeface="Avenir Next LT Pro"/>
              </a:rPr>
              <a:t>Are all plants the same?</a:t>
            </a:r>
          </a:p>
          <a:p>
            <a:endParaRPr lang="en-US" sz="3200" dirty="0">
              <a:latin typeface="Avenir Next LT Pro" panose="020B0504020202020204" pitchFamily="34" charset="0"/>
            </a:endParaRPr>
          </a:p>
          <a:p>
            <a:r>
              <a:rPr lang="en-US" sz="3200" i="1" dirty="0">
                <a:latin typeface="Avenir Next LT Pro"/>
              </a:rPr>
              <a:t>How would you sort different types of leaves? </a:t>
            </a:r>
            <a:r>
              <a:rPr lang="en-US" sz="3200" dirty="0">
                <a:latin typeface="Avenir Next LT Pro"/>
              </a:rPr>
              <a:t>Look at the leaves below.</a:t>
            </a:r>
          </a:p>
          <a:p>
            <a:r>
              <a:rPr lang="en-US" sz="3200" i="1" dirty="0">
                <a:latin typeface="Avenir Next LT Pro"/>
              </a:rPr>
              <a:t>How are they different?</a:t>
            </a:r>
          </a:p>
        </p:txBody>
      </p:sp>
    </p:spTree>
    <p:extLst>
      <p:ext uri="{BB962C8B-B14F-4D97-AF65-F5344CB8AC3E}">
        <p14:creationId xmlns:p14="http://schemas.microsoft.com/office/powerpoint/2010/main" val="3145723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FCDEC-5F2B-25B8-C3CB-3780E6CEA3D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C99BE60-AB38-FCCA-B9D4-FBEA4AA874C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6EE0ABD-1B8D-2067-209B-EC28F66B0448}"/>
              </a:ext>
            </a:extLst>
          </p:cNvPr>
          <p:cNvSpPr txBox="1"/>
          <p:nvPr/>
        </p:nvSpPr>
        <p:spPr>
          <a:xfrm>
            <a:off x="11594591" y="6366393"/>
            <a:ext cx="51206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19</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5D3EE3D6-053D-8EA0-090F-A7664386F133}"/>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1C Seedy Sorting: Explain</a:t>
            </a:r>
          </a:p>
        </p:txBody>
      </p:sp>
      <p:sp>
        <p:nvSpPr>
          <p:cNvPr id="6" name="Rectangle: Rounded Corners 5">
            <a:extLst>
              <a:ext uri="{FF2B5EF4-FFF2-40B4-BE49-F238E27FC236}">
                <a16:creationId xmlns:a16="http://schemas.microsoft.com/office/drawing/2014/main" id="{E420D071-A773-B856-113E-CF9FA0F437AB}"/>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AA3A2F5-4587-68B7-3609-8B353848A8CC}"/>
              </a:ext>
            </a:extLst>
          </p:cNvPr>
          <p:cNvSpPr txBox="1"/>
          <p:nvPr/>
        </p:nvSpPr>
        <p:spPr>
          <a:xfrm>
            <a:off x="100584" y="6351004"/>
            <a:ext cx="3611880" cy="400110"/>
          </a:xfrm>
          <a:prstGeom prst="rect">
            <a:avLst/>
          </a:prstGeom>
          <a:noFill/>
        </p:spPr>
        <p:txBody>
          <a:bodyPr wrap="square">
            <a:spAutoFit/>
          </a:bodyPr>
          <a:lstStyle/>
          <a:p>
            <a:r>
              <a:rPr lang="en-US" sz="2000">
                <a:latin typeface="Bitter SemiBold" pitchFamily="2" charset="0"/>
              </a:rPr>
              <a:t>1C</a:t>
            </a:r>
            <a:endParaRPr lang="en-US" sz="2000"/>
          </a:p>
        </p:txBody>
      </p:sp>
      <p:sp>
        <p:nvSpPr>
          <p:cNvPr id="3" name="TextBox 2">
            <a:extLst>
              <a:ext uri="{FF2B5EF4-FFF2-40B4-BE49-F238E27FC236}">
                <a16:creationId xmlns:a16="http://schemas.microsoft.com/office/drawing/2014/main" id="{43E346C8-553F-6162-00E5-3043102788FE}"/>
              </a:ext>
            </a:extLst>
          </p:cNvPr>
          <p:cNvSpPr txBox="1"/>
          <p:nvPr/>
        </p:nvSpPr>
        <p:spPr>
          <a:xfrm>
            <a:off x="3280854" y="2272577"/>
            <a:ext cx="5630292" cy="1569660"/>
          </a:xfrm>
          <a:prstGeom prst="rect">
            <a:avLst/>
          </a:prstGeom>
          <a:noFill/>
        </p:spPr>
        <p:txBody>
          <a:bodyPr wrap="square">
            <a:spAutoFit/>
          </a:bodyPr>
          <a:lstStyle/>
          <a:p>
            <a:pPr algn="ctr"/>
            <a:r>
              <a:rPr lang="en-US" sz="4800">
                <a:latin typeface="Avenir Next LT Pro" panose="020B0504020202020204" pitchFamily="34" charset="0"/>
              </a:rPr>
              <a:t>What is a </a:t>
            </a:r>
            <a:r>
              <a:rPr lang="en-US" sz="4800" b="1">
                <a:latin typeface="Avenir Next LT Pro" panose="020B0504020202020204" pitchFamily="34" charset="0"/>
              </a:rPr>
              <a:t>characteristic</a:t>
            </a:r>
            <a:r>
              <a:rPr lang="en-US" sz="4800">
                <a:latin typeface="Avenir Next LT Pro" panose="020B0504020202020204" pitchFamily="34" charset="0"/>
              </a:rPr>
              <a:t>?</a:t>
            </a:r>
          </a:p>
        </p:txBody>
      </p:sp>
      <p:pic>
        <p:nvPicPr>
          <p:cNvPr id="7" name="Picture 6">
            <a:extLst>
              <a:ext uri="{FF2B5EF4-FFF2-40B4-BE49-F238E27FC236}">
                <a16:creationId xmlns:a16="http://schemas.microsoft.com/office/drawing/2014/main" id="{11C9ED1A-8BD2-3933-0963-40528E1C2390}"/>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582857" y="3757246"/>
            <a:ext cx="1966302" cy="1875693"/>
          </a:xfrm>
          <a:prstGeom prst="rect">
            <a:avLst/>
          </a:prstGeom>
        </p:spPr>
      </p:pic>
      <p:pic>
        <p:nvPicPr>
          <p:cNvPr id="8" name="Picture 7">
            <a:extLst>
              <a:ext uri="{FF2B5EF4-FFF2-40B4-BE49-F238E27FC236}">
                <a16:creationId xmlns:a16="http://schemas.microsoft.com/office/drawing/2014/main" id="{2A47397E-D53A-2B22-43FC-68D31450CB23}"/>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a:xfrm>
            <a:off x="4390292" y="4204921"/>
            <a:ext cx="1518609" cy="1450702"/>
          </a:xfrm>
          <a:prstGeom prst="rect">
            <a:avLst/>
          </a:prstGeom>
        </p:spPr>
      </p:pic>
      <p:pic>
        <p:nvPicPr>
          <p:cNvPr id="10" name="Picture 9">
            <a:extLst>
              <a:ext uri="{FF2B5EF4-FFF2-40B4-BE49-F238E27FC236}">
                <a16:creationId xmlns:a16="http://schemas.microsoft.com/office/drawing/2014/main" id="{168642BE-0A42-A430-0AD4-B181BDC717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9249" y="355722"/>
            <a:ext cx="3529379" cy="2336556"/>
          </a:xfrm>
          <a:prstGeom prst="rect">
            <a:avLst/>
          </a:prstGeom>
        </p:spPr>
      </p:pic>
      <p:pic>
        <p:nvPicPr>
          <p:cNvPr id="11" name="Picture 10">
            <a:extLst>
              <a:ext uri="{FF2B5EF4-FFF2-40B4-BE49-F238E27FC236}">
                <a16:creationId xmlns:a16="http://schemas.microsoft.com/office/drawing/2014/main" id="{89F95496-A6CC-5E06-EB4D-D54D0F3148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5839" y="3838207"/>
            <a:ext cx="3257551" cy="2229583"/>
          </a:xfrm>
          <a:prstGeom prst="rect">
            <a:avLst/>
          </a:prstGeom>
        </p:spPr>
      </p:pic>
      <p:pic>
        <p:nvPicPr>
          <p:cNvPr id="12" name="Picture 11">
            <a:extLst>
              <a:ext uri="{FF2B5EF4-FFF2-40B4-BE49-F238E27FC236}">
                <a16:creationId xmlns:a16="http://schemas.microsoft.com/office/drawing/2014/main" id="{9C613221-34D1-5245-3C23-DF1882C8FD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00" y="353157"/>
            <a:ext cx="3675185" cy="2458916"/>
          </a:xfrm>
          <a:prstGeom prst="rect">
            <a:avLst/>
          </a:prstGeom>
        </p:spPr>
      </p:pic>
    </p:spTree>
    <p:extLst>
      <p:ext uri="{BB962C8B-B14F-4D97-AF65-F5344CB8AC3E}">
        <p14:creationId xmlns:p14="http://schemas.microsoft.com/office/powerpoint/2010/main" val="3420217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33980-5765-E47A-6256-C8075D28652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221F28B-EED6-071E-3A4B-BD80BC17560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DA7C112-7E32-893F-812F-30E53DECE3FD}"/>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a:t>
            </a:r>
          </a:p>
        </p:txBody>
      </p:sp>
      <p:sp>
        <p:nvSpPr>
          <p:cNvPr id="5" name="TextBox 4">
            <a:extLst>
              <a:ext uri="{FF2B5EF4-FFF2-40B4-BE49-F238E27FC236}">
                <a16:creationId xmlns:a16="http://schemas.microsoft.com/office/drawing/2014/main" id="{795BD7F7-9046-E239-FF0E-4C899246EDC1}"/>
              </a:ext>
            </a:extLst>
          </p:cNvPr>
          <p:cNvSpPr txBox="1"/>
          <p:nvPr/>
        </p:nvSpPr>
        <p:spPr>
          <a:xfrm>
            <a:off x="609315"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1C Seedy Sorting: Engage</a:t>
            </a:r>
          </a:p>
        </p:txBody>
      </p:sp>
      <p:sp>
        <p:nvSpPr>
          <p:cNvPr id="6" name="Rectangle: Rounded Corners 5">
            <a:extLst>
              <a:ext uri="{FF2B5EF4-FFF2-40B4-BE49-F238E27FC236}">
                <a16:creationId xmlns:a16="http://schemas.microsoft.com/office/drawing/2014/main" id="{BD3FD109-49F2-1C57-B317-3EEA814F8E74}"/>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A4ECD6B-1C21-176B-57E5-B5D917257402}"/>
              </a:ext>
            </a:extLst>
          </p:cNvPr>
          <p:cNvSpPr txBox="1"/>
          <p:nvPr/>
        </p:nvSpPr>
        <p:spPr>
          <a:xfrm>
            <a:off x="100584" y="6351004"/>
            <a:ext cx="2039112" cy="400110"/>
          </a:xfrm>
          <a:prstGeom prst="rect">
            <a:avLst/>
          </a:prstGeom>
          <a:noFill/>
        </p:spPr>
        <p:txBody>
          <a:bodyPr wrap="square">
            <a:spAutoFit/>
          </a:bodyPr>
          <a:lstStyle/>
          <a:p>
            <a:r>
              <a:rPr lang="en-US" sz="2000">
                <a:latin typeface="Bitter SemiBold" pitchFamily="2" charset="0"/>
              </a:rPr>
              <a:t>1C</a:t>
            </a:r>
            <a:endParaRPr lang="en-US" sz="2000"/>
          </a:p>
        </p:txBody>
      </p:sp>
      <p:grpSp>
        <p:nvGrpSpPr>
          <p:cNvPr id="10" name="Group 9">
            <a:extLst>
              <a:ext uri="{FF2B5EF4-FFF2-40B4-BE49-F238E27FC236}">
                <a16:creationId xmlns:a16="http://schemas.microsoft.com/office/drawing/2014/main" id="{E3FFE1B2-319A-78DA-A521-FE61DA102B70}"/>
              </a:ext>
            </a:extLst>
          </p:cNvPr>
          <p:cNvGrpSpPr/>
          <p:nvPr/>
        </p:nvGrpSpPr>
        <p:grpSpPr>
          <a:xfrm>
            <a:off x="244777" y="1131679"/>
            <a:ext cx="7162633" cy="4799567"/>
            <a:chOff x="452921" y="1711109"/>
            <a:chExt cx="6791540" cy="4799567"/>
          </a:xfrm>
        </p:grpSpPr>
        <p:sp>
          <p:nvSpPr>
            <p:cNvPr id="11" name="TextBox 10">
              <a:extLst>
                <a:ext uri="{FF2B5EF4-FFF2-40B4-BE49-F238E27FC236}">
                  <a16:creationId xmlns:a16="http://schemas.microsoft.com/office/drawing/2014/main" id="{375E2891-E5C5-7F4D-E411-F5BBE53B4805}"/>
                </a:ext>
              </a:extLst>
            </p:cNvPr>
            <p:cNvSpPr txBox="1"/>
            <p:nvPr/>
          </p:nvSpPr>
          <p:spPr>
            <a:xfrm>
              <a:off x="519320" y="1711109"/>
              <a:ext cx="6658742" cy="1015663"/>
            </a:xfrm>
            <a:prstGeom prst="rect">
              <a:avLst/>
            </a:prstGeom>
            <a:noFill/>
          </p:spPr>
          <p:txBody>
            <a:bodyPr wrap="square" lIns="91440" tIns="45720" rIns="91440" bIns="45720" anchor="t">
              <a:spAutoFit/>
            </a:bodyPr>
            <a:lstStyle/>
            <a:p>
              <a:pPr algn="ctr"/>
              <a:r>
                <a:rPr lang="en-US" sz="6000">
                  <a:latin typeface="Bitter SemiBold"/>
                </a:rPr>
                <a:t>Guiding Question: </a:t>
              </a:r>
            </a:p>
          </p:txBody>
        </p:sp>
        <p:sp>
          <p:nvSpPr>
            <p:cNvPr id="13" name="TextBox 12">
              <a:extLst>
                <a:ext uri="{FF2B5EF4-FFF2-40B4-BE49-F238E27FC236}">
                  <a16:creationId xmlns:a16="http://schemas.microsoft.com/office/drawing/2014/main" id="{3EF97571-63FA-5419-35CF-7960411898EB}"/>
                </a:ext>
              </a:extLst>
            </p:cNvPr>
            <p:cNvSpPr txBox="1"/>
            <p:nvPr/>
          </p:nvSpPr>
          <p:spPr>
            <a:xfrm>
              <a:off x="452921" y="3094356"/>
              <a:ext cx="6791540" cy="3416320"/>
            </a:xfrm>
            <a:prstGeom prst="rect">
              <a:avLst/>
            </a:prstGeom>
            <a:noFill/>
          </p:spPr>
          <p:txBody>
            <a:bodyPr wrap="square" lIns="91440" tIns="45720" rIns="91440" bIns="45720" anchor="t">
              <a:spAutoFit/>
            </a:bodyPr>
            <a:lstStyle/>
            <a:p>
              <a:pPr algn="ctr"/>
              <a:r>
                <a:rPr lang="en-US" sz="5400" dirty="0">
                  <a:latin typeface="Avenir Next LT Pro"/>
                </a:rPr>
                <a:t>How are seeds different? </a:t>
              </a:r>
              <a:endParaRPr lang="en-US" dirty="0">
                <a:latin typeface="Avenir Next LT Pro"/>
              </a:endParaRPr>
            </a:p>
            <a:p>
              <a:pPr algn="ctr"/>
              <a:r>
                <a:rPr lang="en-US" sz="5400" dirty="0">
                  <a:latin typeface="Avenir Next LT Pro"/>
                </a:rPr>
                <a:t>How are leaves different?</a:t>
              </a:r>
              <a:endParaRPr lang="en-US">
                <a:latin typeface="Avenir Next LT Pro"/>
              </a:endParaRPr>
            </a:p>
          </p:txBody>
        </p:sp>
      </p:grpSp>
      <p:pic>
        <p:nvPicPr>
          <p:cNvPr id="1026" name="Picture 2" descr="Sugar&amp;#32;maples&amp;#32;fall&amp;#32;color&amp;#32;300-10">
            <a:extLst>
              <a:ext uri="{FF2B5EF4-FFF2-40B4-BE49-F238E27FC236}">
                <a16:creationId xmlns:a16="http://schemas.microsoft.com/office/drawing/2014/main" id="{C7737E5C-74C8-CAF1-4FAF-84DDBD7A910D}"/>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7407410" y="0"/>
            <a:ext cx="4784590"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109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8A0D8-EAE2-6114-50CE-440F50C8B2E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20769D1-0246-B636-D221-0E2488105CF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111DD20-0B29-41C1-0913-3442993E098C}"/>
              </a:ext>
            </a:extLst>
          </p:cNvPr>
          <p:cNvSpPr txBox="1"/>
          <p:nvPr/>
        </p:nvSpPr>
        <p:spPr>
          <a:xfrm>
            <a:off x="11594591" y="6366393"/>
            <a:ext cx="51206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20</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8D4971F3-11C9-2521-2F13-251B88CAEC24}"/>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1C Seedy Sorting: Elaborate</a:t>
            </a:r>
          </a:p>
        </p:txBody>
      </p:sp>
      <p:sp>
        <p:nvSpPr>
          <p:cNvPr id="6" name="Rectangle: Rounded Corners 5">
            <a:extLst>
              <a:ext uri="{FF2B5EF4-FFF2-40B4-BE49-F238E27FC236}">
                <a16:creationId xmlns:a16="http://schemas.microsoft.com/office/drawing/2014/main" id="{BAADAC94-0E5E-E06F-2E6A-67E6F2DE2029}"/>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03747C5-C293-3A85-A5AE-9A8A75127ACD}"/>
              </a:ext>
            </a:extLst>
          </p:cNvPr>
          <p:cNvSpPr txBox="1"/>
          <p:nvPr/>
        </p:nvSpPr>
        <p:spPr>
          <a:xfrm>
            <a:off x="100584" y="6351004"/>
            <a:ext cx="2551176" cy="400110"/>
          </a:xfrm>
          <a:prstGeom prst="rect">
            <a:avLst/>
          </a:prstGeom>
          <a:noFill/>
        </p:spPr>
        <p:txBody>
          <a:bodyPr wrap="square">
            <a:spAutoFit/>
          </a:bodyPr>
          <a:lstStyle/>
          <a:p>
            <a:r>
              <a:rPr lang="en-US" sz="2000">
                <a:latin typeface="Bitter SemiBold" pitchFamily="2" charset="0"/>
              </a:rPr>
              <a:t>1C</a:t>
            </a:r>
            <a:endParaRPr lang="en-US" sz="2000"/>
          </a:p>
        </p:txBody>
      </p:sp>
      <p:sp>
        <p:nvSpPr>
          <p:cNvPr id="3" name="TextBox 2">
            <a:extLst>
              <a:ext uri="{FF2B5EF4-FFF2-40B4-BE49-F238E27FC236}">
                <a16:creationId xmlns:a16="http://schemas.microsoft.com/office/drawing/2014/main" id="{08A78C50-631E-51BB-58EC-E789C7B6E570}"/>
              </a:ext>
            </a:extLst>
          </p:cNvPr>
          <p:cNvSpPr txBox="1"/>
          <p:nvPr/>
        </p:nvSpPr>
        <p:spPr>
          <a:xfrm>
            <a:off x="1371983" y="2021774"/>
            <a:ext cx="7267541" cy="1569660"/>
          </a:xfrm>
          <a:prstGeom prst="rect">
            <a:avLst/>
          </a:prstGeom>
          <a:noFill/>
        </p:spPr>
        <p:txBody>
          <a:bodyPr wrap="square">
            <a:spAutoFit/>
          </a:bodyPr>
          <a:lstStyle/>
          <a:p>
            <a:pPr algn="ctr"/>
            <a:r>
              <a:rPr lang="en-US" sz="4800">
                <a:latin typeface="Avenir Next LT Pro" panose="020B0504020202020204" pitchFamily="34" charset="0"/>
              </a:rPr>
              <a:t>How else might your sort or identify trees?</a:t>
            </a:r>
          </a:p>
        </p:txBody>
      </p:sp>
      <p:pic>
        <p:nvPicPr>
          <p:cNvPr id="8" name="Picture 7">
            <a:extLst>
              <a:ext uri="{FF2B5EF4-FFF2-40B4-BE49-F238E27FC236}">
                <a16:creationId xmlns:a16="http://schemas.microsoft.com/office/drawing/2014/main" id="{CEEA403F-E012-5A5B-026A-84D5763126D6}"/>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rot="16260000">
            <a:off x="892786" y="228601"/>
            <a:ext cx="1443467" cy="2027912"/>
          </a:xfrm>
          <a:prstGeom prst="rect">
            <a:avLst/>
          </a:prstGeom>
        </p:spPr>
      </p:pic>
      <p:pic>
        <p:nvPicPr>
          <p:cNvPr id="10" name="Picture 9">
            <a:extLst>
              <a:ext uri="{FF2B5EF4-FFF2-40B4-BE49-F238E27FC236}">
                <a16:creationId xmlns:a16="http://schemas.microsoft.com/office/drawing/2014/main" id="{CCE19421-A770-011B-756A-F4C2A4963EE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192975" y="3681045"/>
            <a:ext cx="3402600" cy="2274278"/>
          </a:xfrm>
          <a:prstGeom prst="rect">
            <a:avLst/>
          </a:prstGeom>
        </p:spPr>
      </p:pic>
      <p:pic>
        <p:nvPicPr>
          <p:cNvPr id="11" name="Picture 10">
            <a:extLst>
              <a:ext uri="{FF2B5EF4-FFF2-40B4-BE49-F238E27FC236}">
                <a16:creationId xmlns:a16="http://schemas.microsoft.com/office/drawing/2014/main" id="{E491005B-E185-12CF-7558-22CB304B31CB}"/>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a:xfrm>
            <a:off x="420577" y="3593580"/>
            <a:ext cx="3579913" cy="2103839"/>
          </a:xfrm>
          <a:prstGeom prst="rect">
            <a:avLst/>
          </a:prstGeom>
        </p:spPr>
      </p:pic>
      <p:pic>
        <p:nvPicPr>
          <p:cNvPr id="12" name="Picture 11">
            <a:extLst>
              <a:ext uri="{FF2B5EF4-FFF2-40B4-BE49-F238E27FC236}">
                <a16:creationId xmlns:a16="http://schemas.microsoft.com/office/drawing/2014/main" id="{A00116C8-11B4-72C6-E297-FD739ECA5EF6}"/>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886361" y="457199"/>
            <a:ext cx="2836446" cy="1899140"/>
          </a:xfrm>
          <a:prstGeom prst="rect">
            <a:avLst/>
          </a:prstGeom>
        </p:spPr>
      </p:pic>
    </p:spTree>
    <p:extLst>
      <p:ext uri="{BB962C8B-B14F-4D97-AF65-F5344CB8AC3E}">
        <p14:creationId xmlns:p14="http://schemas.microsoft.com/office/powerpoint/2010/main" val="2337035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54353-8658-FA3B-6036-251CA9A5FB9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47E65E8-3882-3591-B108-C53E4CEB9EA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09A4D35-D1A4-2744-4528-02AAA01ED4AD}"/>
              </a:ext>
            </a:extLst>
          </p:cNvPr>
          <p:cNvSpPr txBox="1"/>
          <p:nvPr/>
        </p:nvSpPr>
        <p:spPr>
          <a:xfrm>
            <a:off x="11594591" y="6366393"/>
            <a:ext cx="51206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21</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2EA6CD52-F9E3-3C9F-8A91-23626B17A1C5}"/>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1C Seedy Sorting: Elaborate</a:t>
            </a:r>
          </a:p>
        </p:txBody>
      </p:sp>
      <p:sp>
        <p:nvSpPr>
          <p:cNvPr id="6" name="Rectangle: Rounded Corners 5">
            <a:extLst>
              <a:ext uri="{FF2B5EF4-FFF2-40B4-BE49-F238E27FC236}">
                <a16:creationId xmlns:a16="http://schemas.microsoft.com/office/drawing/2014/main" id="{D24836EA-55CA-8164-50BE-C760E59854AF}"/>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AAB7CE0-1288-064F-645C-5B44C04A3269}"/>
              </a:ext>
            </a:extLst>
          </p:cNvPr>
          <p:cNvSpPr txBox="1"/>
          <p:nvPr/>
        </p:nvSpPr>
        <p:spPr>
          <a:xfrm>
            <a:off x="100584" y="6351004"/>
            <a:ext cx="2020824" cy="400110"/>
          </a:xfrm>
          <a:prstGeom prst="rect">
            <a:avLst/>
          </a:prstGeom>
          <a:noFill/>
        </p:spPr>
        <p:txBody>
          <a:bodyPr wrap="square">
            <a:spAutoFit/>
          </a:bodyPr>
          <a:lstStyle/>
          <a:p>
            <a:r>
              <a:rPr lang="en-US" sz="2000">
                <a:latin typeface="Bitter SemiBold" pitchFamily="2" charset="0"/>
              </a:rPr>
              <a:t>1C</a:t>
            </a:r>
            <a:endParaRPr lang="en-US" sz="2000"/>
          </a:p>
        </p:txBody>
      </p:sp>
      <p:sp>
        <p:nvSpPr>
          <p:cNvPr id="3" name="TextBox 2">
            <a:extLst>
              <a:ext uri="{FF2B5EF4-FFF2-40B4-BE49-F238E27FC236}">
                <a16:creationId xmlns:a16="http://schemas.microsoft.com/office/drawing/2014/main" id="{F23B9505-8F30-8EB2-0DC8-D1962F08FB3B}"/>
              </a:ext>
            </a:extLst>
          </p:cNvPr>
          <p:cNvSpPr txBox="1"/>
          <p:nvPr/>
        </p:nvSpPr>
        <p:spPr>
          <a:xfrm>
            <a:off x="1269717" y="524524"/>
            <a:ext cx="9652566" cy="5262979"/>
          </a:xfrm>
          <a:prstGeom prst="rect">
            <a:avLst/>
          </a:prstGeom>
          <a:noFill/>
        </p:spPr>
        <p:txBody>
          <a:bodyPr wrap="square" lIns="91440" tIns="45720" rIns="91440" bIns="45720" anchor="t">
            <a:spAutoFit/>
          </a:bodyPr>
          <a:lstStyle/>
          <a:p>
            <a:pPr algn="ctr"/>
            <a:r>
              <a:rPr lang="en-US" sz="4800" b="1" dirty="0">
                <a:latin typeface="Avenir Next LT Pro" panose="020B0504020202020204" pitchFamily="34" charset="0"/>
              </a:rPr>
              <a:t>Go outside:</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 Collect different types of leaves. </a:t>
            </a:r>
          </a:p>
          <a:p>
            <a:pPr algn="ctr"/>
            <a:endParaRPr lang="en-US" sz="4800" dirty="0">
              <a:latin typeface="Avenir Next LT Pro" panose="020B0504020202020204" pitchFamily="34" charset="0"/>
            </a:endParaRPr>
          </a:p>
          <a:p>
            <a:pPr algn="ctr"/>
            <a:r>
              <a:rPr lang="en-US" sz="4800" dirty="0">
                <a:latin typeface="Avenir Next LT Pro"/>
              </a:rPr>
              <a:t>Trace a leaf and name characteristics used to classify that leaf.</a:t>
            </a:r>
          </a:p>
        </p:txBody>
      </p:sp>
    </p:spTree>
    <p:extLst>
      <p:ext uri="{BB962C8B-B14F-4D97-AF65-F5344CB8AC3E}">
        <p14:creationId xmlns:p14="http://schemas.microsoft.com/office/powerpoint/2010/main" val="1116725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39546-A42E-164B-AEDF-8DD7BFA3287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96CF978-C002-CC3A-BA05-90849030357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EB031E2-C394-E9F7-EBCA-58D47584C00C}"/>
              </a:ext>
            </a:extLst>
          </p:cNvPr>
          <p:cNvSpPr txBox="1"/>
          <p:nvPr/>
        </p:nvSpPr>
        <p:spPr>
          <a:xfrm>
            <a:off x="11594591" y="6366393"/>
            <a:ext cx="51206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22</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8C3BE190-1470-9480-4715-36DBBF71FA28}"/>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1C Seedy Sorting: Evaluate</a:t>
            </a:r>
          </a:p>
        </p:txBody>
      </p:sp>
      <p:sp>
        <p:nvSpPr>
          <p:cNvPr id="6" name="Rectangle: Rounded Corners 5">
            <a:extLst>
              <a:ext uri="{FF2B5EF4-FFF2-40B4-BE49-F238E27FC236}">
                <a16:creationId xmlns:a16="http://schemas.microsoft.com/office/drawing/2014/main" id="{A3BACCE8-2691-6B9A-8B6F-CB7D9D12BCB3}"/>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BC5EAAE-CECF-193E-243B-5BFAB568A554}"/>
              </a:ext>
            </a:extLst>
          </p:cNvPr>
          <p:cNvSpPr txBox="1"/>
          <p:nvPr/>
        </p:nvSpPr>
        <p:spPr>
          <a:xfrm>
            <a:off x="100584" y="6351004"/>
            <a:ext cx="2578608" cy="400110"/>
          </a:xfrm>
          <a:prstGeom prst="rect">
            <a:avLst/>
          </a:prstGeom>
          <a:noFill/>
        </p:spPr>
        <p:txBody>
          <a:bodyPr wrap="square">
            <a:spAutoFit/>
          </a:bodyPr>
          <a:lstStyle/>
          <a:p>
            <a:r>
              <a:rPr lang="en-US" sz="2000">
                <a:latin typeface="Bitter SemiBold" pitchFamily="2" charset="0"/>
              </a:rPr>
              <a:t>1C</a:t>
            </a:r>
            <a:endParaRPr lang="en-US" sz="2000"/>
          </a:p>
        </p:txBody>
      </p:sp>
      <p:pic>
        <p:nvPicPr>
          <p:cNvPr id="8" name="Picture 7" descr="Text&#10;&#10;AI-generated content may be incorrect.">
            <a:extLst>
              <a:ext uri="{FF2B5EF4-FFF2-40B4-BE49-F238E27FC236}">
                <a16:creationId xmlns:a16="http://schemas.microsoft.com/office/drawing/2014/main" id="{4133CBF2-0AEF-F3B3-CFF6-9D46775AB83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218215" y="116494"/>
            <a:ext cx="4721096" cy="6109653"/>
          </a:xfrm>
          <a:prstGeom prst="rect">
            <a:avLst/>
          </a:prstGeom>
          <a:ln>
            <a:solidFill>
              <a:schemeClr val="tx1"/>
            </a:solidFill>
          </a:ln>
        </p:spPr>
      </p:pic>
      <p:pic>
        <p:nvPicPr>
          <p:cNvPr id="10" name="Picture 9" descr="A picture containing text, silhouette&#10;&#10;AI-generated content may be incorrect.">
            <a:extLst>
              <a:ext uri="{FF2B5EF4-FFF2-40B4-BE49-F238E27FC236}">
                <a16:creationId xmlns:a16="http://schemas.microsoft.com/office/drawing/2014/main" id="{468D9211-355F-1E59-4715-67979443430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39629" y="55043"/>
            <a:ext cx="967027" cy="1356836"/>
          </a:xfrm>
          <a:prstGeom prst="rect">
            <a:avLst/>
          </a:prstGeom>
        </p:spPr>
      </p:pic>
      <p:pic>
        <p:nvPicPr>
          <p:cNvPr id="11" name="Picture 10" descr="Calendar&#10;&#10;AI-generated content may be incorrect.">
            <a:extLst>
              <a:ext uri="{FF2B5EF4-FFF2-40B4-BE49-F238E27FC236}">
                <a16:creationId xmlns:a16="http://schemas.microsoft.com/office/drawing/2014/main" id="{33E750A3-4148-699F-1C25-9ABA365FF697}"/>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253360" y="57725"/>
            <a:ext cx="4838017" cy="6297836"/>
          </a:xfrm>
          <a:prstGeom prst="rect">
            <a:avLst/>
          </a:prstGeom>
          <a:ln>
            <a:solidFill>
              <a:schemeClr val="tx1"/>
            </a:solidFill>
          </a:ln>
        </p:spPr>
      </p:pic>
    </p:spTree>
    <p:extLst>
      <p:ext uri="{BB962C8B-B14F-4D97-AF65-F5344CB8AC3E}">
        <p14:creationId xmlns:p14="http://schemas.microsoft.com/office/powerpoint/2010/main" val="3101968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9BAF0-C951-3071-21F1-FFB83E3E456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43C7BB5-5FC7-4434-F7A5-39722D972C2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EA8ACD8-B47E-C57A-C0E7-7A0DD8220EFC}"/>
              </a:ext>
            </a:extLst>
          </p:cNvPr>
          <p:cNvSpPr txBox="1"/>
          <p:nvPr/>
        </p:nvSpPr>
        <p:spPr>
          <a:xfrm>
            <a:off x="11594591" y="6366393"/>
            <a:ext cx="51206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23</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EE95DFF4-6A9D-DA06-4A6A-DA58550F71A9}"/>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1C Seedy Sorting: Evaluate</a:t>
            </a:r>
          </a:p>
        </p:txBody>
      </p:sp>
      <p:sp>
        <p:nvSpPr>
          <p:cNvPr id="6" name="Rectangle: Rounded Corners 5">
            <a:extLst>
              <a:ext uri="{FF2B5EF4-FFF2-40B4-BE49-F238E27FC236}">
                <a16:creationId xmlns:a16="http://schemas.microsoft.com/office/drawing/2014/main" id="{7218D9F5-D948-ED40-2171-705183FB2F12}"/>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EF1E072-3951-2738-F428-9E882685FF92}"/>
              </a:ext>
            </a:extLst>
          </p:cNvPr>
          <p:cNvSpPr txBox="1"/>
          <p:nvPr/>
        </p:nvSpPr>
        <p:spPr>
          <a:xfrm>
            <a:off x="100584" y="6351004"/>
            <a:ext cx="2505456" cy="400110"/>
          </a:xfrm>
          <a:prstGeom prst="rect">
            <a:avLst/>
          </a:prstGeom>
          <a:noFill/>
        </p:spPr>
        <p:txBody>
          <a:bodyPr wrap="square">
            <a:spAutoFit/>
          </a:bodyPr>
          <a:lstStyle/>
          <a:p>
            <a:r>
              <a:rPr lang="en-US" sz="2000">
                <a:latin typeface="Bitter SemiBold" pitchFamily="2" charset="0"/>
              </a:rPr>
              <a:t>1C</a:t>
            </a:r>
            <a:endParaRPr lang="en-US" sz="2000"/>
          </a:p>
        </p:txBody>
      </p:sp>
      <p:sp>
        <p:nvSpPr>
          <p:cNvPr id="7" name="TextBox 6">
            <a:extLst>
              <a:ext uri="{FF2B5EF4-FFF2-40B4-BE49-F238E27FC236}">
                <a16:creationId xmlns:a16="http://schemas.microsoft.com/office/drawing/2014/main" id="{6755EBF1-338D-C2B1-346A-3127EC72AE03}"/>
              </a:ext>
            </a:extLst>
          </p:cNvPr>
          <p:cNvSpPr txBox="1"/>
          <p:nvPr/>
        </p:nvSpPr>
        <p:spPr>
          <a:xfrm>
            <a:off x="1747000" y="599572"/>
            <a:ext cx="2260242" cy="923330"/>
          </a:xfrm>
          <a:prstGeom prst="rect">
            <a:avLst/>
          </a:prstGeom>
          <a:noFill/>
        </p:spPr>
        <p:txBody>
          <a:bodyPr wrap="square">
            <a:spAutoFit/>
          </a:bodyPr>
          <a:lstStyle/>
          <a:p>
            <a:pPr algn="ctr"/>
            <a:r>
              <a:rPr lang="en-US" sz="5400" b="1">
                <a:latin typeface="Avenir Next LT Pro" panose="020B0504020202020204" pitchFamily="34" charset="0"/>
              </a:rPr>
              <a:t>Seeds</a:t>
            </a:r>
          </a:p>
        </p:txBody>
      </p:sp>
      <p:sp>
        <p:nvSpPr>
          <p:cNvPr id="11" name="TextBox 10">
            <a:extLst>
              <a:ext uri="{FF2B5EF4-FFF2-40B4-BE49-F238E27FC236}">
                <a16:creationId xmlns:a16="http://schemas.microsoft.com/office/drawing/2014/main" id="{DF48D44B-7209-EBE5-6C15-E7C4F4012972}"/>
              </a:ext>
            </a:extLst>
          </p:cNvPr>
          <p:cNvSpPr txBox="1"/>
          <p:nvPr/>
        </p:nvSpPr>
        <p:spPr>
          <a:xfrm>
            <a:off x="7985844" y="599572"/>
            <a:ext cx="2565985" cy="923330"/>
          </a:xfrm>
          <a:prstGeom prst="rect">
            <a:avLst/>
          </a:prstGeom>
          <a:noFill/>
        </p:spPr>
        <p:txBody>
          <a:bodyPr wrap="square">
            <a:spAutoFit/>
          </a:bodyPr>
          <a:lstStyle/>
          <a:p>
            <a:pPr algn="ctr"/>
            <a:r>
              <a:rPr lang="en-US" sz="5400" b="1">
                <a:latin typeface="Avenir Next LT Pro" panose="020B0504020202020204" pitchFamily="34" charset="0"/>
              </a:rPr>
              <a:t>Leaves</a:t>
            </a:r>
          </a:p>
        </p:txBody>
      </p:sp>
      <p:cxnSp>
        <p:nvCxnSpPr>
          <p:cNvPr id="13" name="Straight Connector 12">
            <a:extLst>
              <a:ext uri="{FF2B5EF4-FFF2-40B4-BE49-F238E27FC236}">
                <a16:creationId xmlns:a16="http://schemas.microsoft.com/office/drawing/2014/main" id="{78EB2D16-70CC-D16C-3526-A2F8A3E60B31}"/>
              </a:ext>
            </a:extLst>
          </p:cNvPr>
          <p:cNvCxnSpPr/>
          <p:nvPr/>
        </p:nvCxnSpPr>
        <p:spPr>
          <a:xfrm>
            <a:off x="6096000" y="143758"/>
            <a:ext cx="0" cy="584521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D7B8460-3197-8C96-A35A-28148CCD1B7E}"/>
              </a:ext>
            </a:extLst>
          </p:cNvPr>
          <p:cNvCxnSpPr>
            <a:cxnSpLocks/>
          </p:cNvCxnSpPr>
          <p:nvPr/>
        </p:nvCxnSpPr>
        <p:spPr>
          <a:xfrm flipH="1" flipV="1">
            <a:off x="597409" y="1613600"/>
            <a:ext cx="10997182" cy="1843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3" name="Picture 2" descr="A picture containing text, silhouette&#10;&#10;AI-generated content may be incorrect.">
            <a:extLst>
              <a:ext uri="{FF2B5EF4-FFF2-40B4-BE49-F238E27FC236}">
                <a16:creationId xmlns:a16="http://schemas.microsoft.com/office/drawing/2014/main" id="{EB01DB59-A6D9-01A2-9FED-DFEAE06AEE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580" y="113071"/>
            <a:ext cx="971550" cy="1371600"/>
          </a:xfrm>
          <a:prstGeom prst="rect">
            <a:avLst/>
          </a:prstGeom>
        </p:spPr>
      </p:pic>
    </p:spTree>
    <p:extLst>
      <p:ext uri="{BB962C8B-B14F-4D97-AF65-F5344CB8AC3E}">
        <p14:creationId xmlns:p14="http://schemas.microsoft.com/office/powerpoint/2010/main" val="1206374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B450E-D8BD-2B34-0190-14B4A7CB577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E621BFE-89C5-BCBC-8E44-C824F3B0EA0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419312E-4560-B88E-8C43-F1B69A025295}"/>
              </a:ext>
            </a:extLst>
          </p:cNvPr>
          <p:cNvSpPr txBox="1"/>
          <p:nvPr/>
        </p:nvSpPr>
        <p:spPr>
          <a:xfrm>
            <a:off x="11594591" y="6366393"/>
            <a:ext cx="51206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24</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C6C5722D-424F-509E-1BFF-5398585BEF34}"/>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1C Seedy Sorting: Evaluate</a:t>
            </a:r>
          </a:p>
        </p:txBody>
      </p:sp>
      <p:sp>
        <p:nvSpPr>
          <p:cNvPr id="6" name="Rectangle: Rounded Corners 5">
            <a:extLst>
              <a:ext uri="{FF2B5EF4-FFF2-40B4-BE49-F238E27FC236}">
                <a16:creationId xmlns:a16="http://schemas.microsoft.com/office/drawing/2014/main" id="{3D82F53F-33C7-69CD-5F67-E7C8875C7CE5}"/>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5A194B0-AA92-1FE4-B0AC-FC822AE320B8}"/>
              </a:ext>
            </a:extLst>
          </p:cNvPr>
          <p:cNvSpPr txBox="1"/>
          <p:nvPr/>
        </p:nvSpPr>
        <p:spPr>
          <a:xfrm>
            <a:off x="100584" y="6351004"/>
            <a:ext cx="2578608" cy="400110"/>
          </a:xfrm>
          <a:prstGeom prst="rect">
            <a:avLst/>
          </a:prstGeom>
          <a:noFill/>
        </p:spPr>
        <p:txBody>
          <a:bodyPr wrap="square">
            <a:spAutoFit/>
          </a:bodyPr>
          <a:lstStyle/>
          <a:p>
            <a:r>
              <a:rPr lang="en-US" sz="2000">
                <a:latin typeface="Bitter SemiBold" pitchFamily="2" charset="0"/>
              </a:rPr>
              <a:t>1C</a:t>
            </a:r>
            <a:endParaRPr lang="en-US" sz="2000"/>
          </a:p>
        </p:txBody>
      </p:sp>
      <p:pic>
        <p:nvPicPr>
          <p:cNvPr id="8" name="Picture 7" descr="Text&#10;&#10;AI-generated content may be incorrect.">
            <a:extLst>
              <a:ext uri="{FF2B5EF4-FFF2-40B4-BE49-F238E27FC236}">
                <a16:creationId xmlns:a16="http://schemas.microsoft.com/office/drawing/2014/main" id="{08D829E5-4B37-7E3D-4E27-F90C0DCEB99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040667" y="125381"/>
            <a:ext cx="4721096" cy="6109653"/>
          </a:xfrm>
          <a:prstGeom prst="rect">
            <a:avLst/>
          </a:prstGeom>
          <a:ln>
            <a:solidFill>
              <a:schemeClr val="tx1"/>
            </a:solidFill>
          </a:ln>
        </p:spPr>
      </p:pic>
      <p:pic>
        <p:nvPicPr>
          <p:cNvPr id="10" name="Picture 9" descr="A picture containing text, silhouette&#10;&#10;AI-generated content may be incorrect.">
            <a:extLst>
              <a:ext uri="{FF2B5EF4-FFF2-40B4-BE49-F238E27FC236}">
                <a16:creationId xmlns:a16="http://schemas.microsoft.com/office/drawing/2014/main" id="{783D783B-7D90-CAF9-E450-8297EED92A6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39629" y="55043"/>
            <a:ext cx="967027" cy="1356836"/>
          </a:xfrm>
          <a:prstGeom prst="rect">
            <a:avLst/>
          </a:prstGeom>
        </p:spPr>
      </p:pic>
      <p:pic>
        <p:nvPicPr>
          <p:cNvPr id="11" name="Picture 10" descr="Calendar&#10;&#10;AI-generated content may be incorrect.">
            <a:extLst>
              <a:ext uri="{FF2B5EF4-FFF2-40B4-BE49-F238E27FC236}">
                <a16:creationId xmlns:a16="http://schemas.microsoft.com/office/drawing/2014/main" id="{6D73ED3E-3912-57F7-6971-79C6E1E5E62E}"/>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132348" y="106887"/>
            <a:ext cx="4734590" cy="6119531"/>
          </a:xfrm>
          <a:prstGeom prst="rect">
            <a:avLst/>
          </a:prstGeom>
          <a:ln>
            <a:solidFill>
              <a:schemeClr val="tx1"/>
            </a:solidFill>
          </a:ln>
        </p:spPr>
      </p:pic>
    </p:spTree>
    <p:extLst>
      <p:ext uri="{BB962C8B-B14F-4D97-AF65-F5344CB8AC3E}">
        <p14:creationId xmlns:p14="http://schemas.microsoft.com/office/powerpoint/2010/main" val="2414989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768BA-1EB8-F584-B4C0-B8BFB27341E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6FAF09A-2890-04E6-C8A1-1115DAA3598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4EC2001-0B4A-0A1E-0964-48C3556D5875}"/>
              </a:ext>
            </a:extLst>
          </p:cNvPr>
          <p:cNvSpPr txBox="1"/>
          <p:nvPr/>
        </p:nvSpPr>
        <p:spPr>
          <a:xfrm>
            <a:off x="11594591" y="6366393"/>
            <a:ext cx="51206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25</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6ECCED50-C049-F87D-AEA5-6A9B98ACCB2C}"/>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1C Seedy Sorting: Evaluate</a:t>
            </a:r>
          </a:p>
        </p:txBody>
      </p:sp>
      <p:sp>
        <p:nvSpPr>
          <p:cNvPr id="6" name="Rectangle: Rounded Corners 5">
            <a:extLst>
              <a:ext uri="{FF2B5EF4-FFF2-40B4-BE49-F238E27FC236}">
                <a16:creationId xmlns:a16="http://schemas.microsoft.com/office/drawing/2014/main" id="{42279196-7A3D-6413-7DFD-C796178C63B4}"/>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7F4C898-5F08-BDAC-874F-7C486F2F4FC5}"/>
              </a:ext>
            </a:extLst>
          </p:cNvPr>
          <p:cNvSpPr txBox="1"/>
          <p:nvPr/>
        </p:nvSpPr>
        <p:spPr>
          <a:xfrm>
            <a:off x="100584" y="6351004"/>
            <a:ext cx="2578608" cy="400110"/>
          </a:xfrm>
          <a:prstGeom prst="rect">
            <a:avLst/>
          </a:prstGeom>
          <a:noFill/>
        </p:spPr>
        <p:txBody>
          <a:bodyPr wrap="square">
            <a:spAutoFit/>
          </a:bodyPr>
          <a:lstStyle/>
          <a:p>
            <a:r>
              <a:rPr lang="en-US" sz="2000">
                <a:latin typeface="Bitter SemiBold" pitchFamily="2" charset="0"/>
              </a:rPr>
              <a:t>1C</a:t>
            </a:r>
            <a:endParaRPr lang="en-US" sz="2000"/>
          </a:p>
        </p:txBody>
      </p:sp>
      <p:pic>
        <p:nvPicPr>
          <p:cNvPr id="8" name="Picture 7" descr="Text&#10;&#10;AI-generated content may be incorrect.">
            <a:extLst>
              <a:ext uri="{FF2B5EF4-FFF2-40B4-BE49-F238E27FC236}">
                <a16:creationId xmlns:a16="http://schemas.microsoft.com/office/drawing/2014/main" id="{79C7B6B6-BE05-CEEA-9886-E5BCF7D9ABD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040667" y="125381"/>
            <a:ext cx="4721096" cy="6109653"/>
          </a:xfrm>
          <a:prstGeom prst="rect">
            <a:avLst/>
          </a:prstGeom>
          <a:ln>
            <a:solidFill>
              <a:schemeClr val="tx1"/>
            </a:solidFill>
          </a:ln>
        </p:spPr>
      </p:pic>
      <p:pic>
        <p:nvPicPr>
          <p:cNvPr id="10" name="Picture 9" descr="A picture containing text, silhouette&#10;&#10;AI-generated content may be incorrect.">
            <a:extLst>
              <a:ext uri="{FF2B5EF4-FFF2-40B4-BE49-F238E27FC236}">
                <a16:creationId xmlns:a16="http://schemas.microsoft.com/office/drawing/2014/main" id="{2B9BCBBB-8468-E905-6818-91F96EAC372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39629" y="55043"/>
            <a:ext cx="967027" cy="1356836"/>
          </a:xfrm>
          <a:prstGeom prst="rect">
            <a:avLst/>
          </a:prstGeom>
        </p:spPr>
      </p:pic>
      <p:pic>
        <p:nvPicPr>
          <p:cNvPr id="11" name="Picture 10" descr="Calendar&#10;&#10;AI-generated content may be incorrect.">
            <a:extLst>
              <a:ext uri="{FF2B5EF4-FFF2-40B4-BE49-F238E27FC236}">
                <a16:creationId xmlns:a16="http://schemas.microsoft.com/office/drawing/2014/main" id="{11FD6755-D7DB-21E5-008D-E8B72AB1C79B}"/>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132348" y="106887"/>
            <a:ext cx="4734590" cy="6119531"/>
          </a:xfrm>
          <a:prstGeom prst="rect">
            <a:avLst/>
          </a:prstGeom>
          <a:ln>
            <a:solidFill>
              <a:schemeClr val="tx1"/>
            </a:solidFill>
          </a:ln>
        </p:spPr>
      </p:pic>
      <p:sp>
        <p:nvSpPr>
          <p:cNvPr id="12" name="Oval 11">
            <a:extLst>
              <a:ext uri="{FF2B5EF4-FFF2-40B4-BE49-F238E27FC236}">
                <a16:creationId xmlns:a16="http://schemas.microsoft.com/office/drawing/2014/main" id="{F6519C34-CE88-9E79-FD6F-102F493B7448}"/>
              </a:ext>
            </a:extLst>
          </p:cNvPr>
          <p:cNvSpPr/>
          <p:nvPr/>
        </p:nvSpPr>
        <p:spPr>
          <a:xfrm>
            <a:off x="8921262" y="1711568"/>
            <a:ext cx="1289539" cy="9144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82744F4-99B2-18AF-EAA4-45BD4E0E0BC8}"/>
              </a:ext>
            </a:extLst>
          </p:cNvPr>
          <p:cNvSpPr txBox="1"/>
          <p:nvPr/>
        </p:nvSpPr>
        <p:spPr>
          <a:xfrm>
            <a:off x="8862646" y="4736122"/>
            <a:ext cx="147710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solidFill>
                  <a:srgbClr val="FF0000"/>
                </a:solidFill>
              </a:rPr>
              <a:t>characteristics</a:t>
            </a:r>
          </a:p>
        </p:txBody>
      </p:sp>
      <p:sp>
        <p:nvSpPr>
          <p:cNvPr id="14" name="TextBox 13">
            <a:extLst>
              <a:ext uri="{FF2B5EF4-FFF2-40B4-BE49-F238E27FC236}">
                <a16:creationId xmlns:a16="http://schemas.microsoft.com/office/drawing/2014/main" id="{81D0F56F-09DC-D083-1EFD-347E6AF8AAAF}"/>
              </a:ext>
            </a:extLst>
          </p:cNvPr>
          <p:cNvSpPr txBox="1"/>
          <p:nvPr/>
        </p:nvSpPr>
        <p:spPr>
          <a:xfrm>
            <a:off x="7209692" y="3434860"/>
            <a:ext cx="35520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rPr>
              <a:t>Answers will vary</a:t>
            </a:r>
          </a:p>
        </p:txBody>
      </p:sp>
    </p:spTree>
    <p:extLst>
      <p:ext uri="{BB962C8B-B14F-4D97-AF65-F5344CB8AC3E}">
        <p14:creationId xmlns:p14="http://schemas.microsoft.com/office/powerpoint/2010/main" val="3667434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1C4BC-204F-E796-50B7-FD487C82A7F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46D695F-6E6A-E304-9C78-25A1A606D7D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0775D08-64B4-69A3-71CA-7EE5AAF1720E}"/>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a:t>
            </a:r>
          </a:p>
        </p:txBody>
      </p:sp>
      <p:sp>
        <p:nvSpPr>
          <p:cNvPr id="5" name="TextBox 4">
            <a:extLst>
              <a:ext uri="{FF2B5EF4-FFF2-40B4-BE49-F238E27FC236}">
                <a16:creationId xmlns:a16="http://schemas.microsoft.com/office/drawing/2014/main" id="{B0ACC112-32F5-ADF0-9462-C4773FC99B94}"/>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1C Seedy Sorting: Engage</a:t>
            </a:r>
          </a:p>
        </p:txBody>
      </p:sp>
      <p:sp>
        <p:nvSpPr>
          <p:cNvPr id="6" name="Rectangle: Rounded Corners 5">
            <a:extLst>
              <a:ext uri="{FF2B5EF4-FFF2-40B4-BE49-F238E27FC236}">
                <a16:creationId xmlns:a16="http://schemas.microsoft.com/office/drawing/2014/main" id="{8EBFA3C5-A875-4FE6-BAAB-AD46B3DE0B0D}"/>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0DBD2BA-C592-6044-94B7-2296B04955A1}"/>
              </a:ext>
            </a:extLst>
          </p:cNvPr>
          <p:cNvSpPr txBox="1"/>
          <p:nvPr/>
        </p:nvSpPr>
        <p:spPr>
          <a:xfrm>
            <a:off x="100584" y="6351004"/>
            <a:ext cx="2286000" cy="400110"/>
          </a:xfrm>
          <a:prstGeom prst="rect">
            <a:avLst/>
          </a:prstGeom>
          <a:noFill/>
        </p:spPr>
        <p:txBody>
          <a:bodyPr wrap="square">
            <a:spAutoFit/>
          </a:bodyPr>
          <a:lstStyle/>
          <a:p>
            <a:r>
              <a:rPr lang="en-US" sz="2000">
                <a:latin typeface="Bitter SemiBold" pitchFamily="2" charset="0"/>
              </a:rPr>
              <a:t>1C</a:t>
            </a:r>
            <a:endParaRPr lang="en-US" sz="2000"/>
          </a:p>
        </p:txBody>
      </p:sp>
      <p:pic>
        <p:nvPicPr>
          <p:cNvPr id="7" name="Picture 6" descr="Calendar&#10;&#10;AI-generated content may be incorrect.">
            <a:extLst>
              <a:ext uri="{FF2B5EF4-FFF2-40B4-BE49-F238E27FC236}">
                <a16:creationId xmlns:a16="http://schemas.microsoft.com/office/drawing/2014/main" id="{6AA1F3D9-1958-AAA5-5E06-2D9FA9BD0DD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425424" y="106886"/>
            <a:ext cx="4629083" cy="5990578"/>
          </a:xfrm>
          <a:prstGeom prst="rect">
            <a:avLst/>
          </a:prstGeom>
          <a:ln>
            <a:solidFill>
              <a:schemeClr val="tx1"/>
            </a:solidFill>
          </a:ln>
        </p:spPr>
      </p:pic>
      <p:pic>
        <p:nvPicPr>
          <p:cNvPr id="12" name="Picture 11" descr="A picture containing text, fruit, vegetable&#10;&#10;AI-generated content may be incorrect.">
            <a:extLst>
              <a:ext uri="{FF2B5EF4-FFF2-40B4-BE49-F238E27FC236}">
                <a16:creationId xmlns:a16="http://schemas.microsoft.com/office/drawing/2014/main" id="{8B273FA7-8196-899B-D15A-113A1CDEEBC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137493" y="106886"/>
            <a:ext cx="4629083" cy="5990578"/>
          </a:xfrm>
          <a:prstGeom prst="rect">
            <a:avLst/>
          </a:prstGeom>
          <a:ln>
            <a:solidFill>
              <a:schemeClr val="tx1"/>
            </a:solidFill>
          </a:ln>
        </p:spPr>
      </p:pic>
    </p:spTree>
    <p:extLst>
      <p:ext uri="{BB962C8B-B14F-4D97-AF65-F5344CB8AC3E}">
        <p14:creationId xmlns:p14="http://schemas.microsoft.com/office/powerpoint/2010/main" val="2502500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8A137-7412-AC2E-EF36-954A36AF1F5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5619157-B624-9AA3-0C87-BACCD6AD43B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1212058-000D-5B26-E91B-51910AABECD7}"/>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5</a:t>
            </a:r>
          </a:p>
        </p:txBody>
      </p:sp>
      <p:sp>
        <p:nvSpPr>
          <p:cNvPr id="5" name="TextBox 4">
            <a:extLst>
              <a:ext uri="{FF2B5EF4-FFF2-40B4-BE49-F238E27FC236}">
                <a16:creationId xmlns:a16="http://schemas.microsoft.com/office/drawing/2014/main" id="{3A5FE799-2EF1-CB3A-006C-747C0472A79C}"/>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1C Seedy Sorting: Engage</a:t>
            </a:r>
          </a:p>
        </p:txBody>
      </p:sp>
      <p:sp>
        <p:nvSpPr>
          <p:cNvPr id="6" name="Rectangle: Rounded Corners 5">
            <a:extLst>
              <a:ext uri="{FF2B5EF4-FFF2-40B4-BE49-F238E27FC236}">
                <a16:creationId xmlns:a16="http://schemas.microsoft.com/office/drawing/2014/main" id="{428892BF-C6E9-5592-F2AC-F78EB5538DA3}"/>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A9B2A82-E1FD-2F36-A41F-DE0D846499CB}"/>
              </a:ext>
            </a:extLst>
          </p:cNvPr>
          <p:cNvSpPr txBox="1"/>
          <p:nvPr/>
        </p:nvSpPr>
        <p:spPr>
          <a:xfrm>
            <a:off x="100584" y="6351004"/>
            <a:ext cx="3465576" cy="400110"/>
          </a:xfrm>
          <a:prstGeom prst="rect">
            <a:avLst/>
          </a:prstGeom>
          <a:noFill/>
        </p:spPr>
        <p:txBody>
          <a:bodyPr wrap="square">
            <a:spAutoFit/>
          </a:bodyPr>
          <a:lstStyle/>
          <a:p>
            <a:r>
              <a:rPr lang="en-US" sz="2000">
                <a:latin typeface="Bitter SemiBold" pitchFamily="2" charset="0"/>
              </a:rPr>
              <a:t>1C</a:t>
            </a:r>
            <a:endParaRPr lang="en-US" sz="2000"/>
          </a:p>
        </p:txBody>
      </p:sp>
      <p:sp>
        <p:nvSpPr>
          <p:cNvPr id="13" name="TextBox 12">
            <a:extLst>
              <a:ext uri="{FF2B5EF4-FFF2-40B4-BE49-F238E27FC236}">
                <a16:creationId xmlns:a16="http://schemas.microsoft.com/office/drawing/2014/main" id="{31DE168C-DA74-EB51-7C34-E49162F94445}"/>
              </a:ext>
            </a:extLst>
          </p:cNvPr>
          <p:cNvSpPr txBox="1"/>
          <p:nvPr/>
        </p:nvSpPr>
        <p:spPr>
          <a:xfrm>
            <a:off x="4960098" y="1594070"/>
            <a:ext cx="6991109" cy="3046988"/>
          </a:xfrm>
          <a:prstGeom prst="rect">
            <a:avLst/>
          </a:prstGeom>
          <a:noFill/>
        </p:spPr>
        <p:txBody>
          <a:bodyPr wrap="square">
            <a:spAutoFit/>
          </a:bodyPr>
          <a:lstStyle/>
          <a:p>
            <a:pPr algn="ctr"/>
            <a:r>
              <a:rPr lang="en-US" sz="4800">
                <a:latin typeface="Avenir Next LT Pro" panose="020B0504020202020204" pitchFamily="34" charset="0"/>
              </a:rPr>
              <a:t>What do you </a:t>
            </a:r>
            <a:r>
              <a:rPr lang="en-US" sz="4800" b="1">
                <a:latin typeface="Avenir Next LT Pro" panose="020B0504020202020204" pitchFamily="34" charset="0"/>
              </a:rPr>
              <a:t>observe</a:t>
            </a:r>
            <a:r>
              <a:rPr lang="en-US" sz="4800">
                <a:latin typeface="Avenir Next LT Pro" panose="020B0504020202020204" pitchFamily="34" charset="0"/>
              </a:rPr>
              <a:t> about the acorns? </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What is their </a:t>
            </a:r>
            <a:r>
              <a:rPr lang="en-US" sz="4800" b="1">
                <a:latin typeface="Avenir Next LT Pro" panose="020B0504020202020204" pitchFamily="34" charset="0"/>
              </a:rPr>
              <a:t>shape</a:t>
            </a:r>
            <a:r>
              <a:rPr lang="en-US" sz="4800">
                <a:latin typeface="Avenir Next LT Pro" panose="020B0504020202020204" pitchFamily="34" charset="0"/>
              </a:rPr>
              <a:t>?</a:t>
            </a:r>
          </a:p>
        </p:txBody>
      </p:sp>
      <p:pic>
        <p:nvPicPr>
          <p:cNvPr id="3" name="Picture 2" descr="Calendar&#10;&#10;AI-generated content may be incorrect.">
            <a:extLst>
              <a:ext uri="{FF2B5EF4-FFF2-40B4-BE49-F238E27FC236}">
                <a16:creationId xmlns:a16="http://schemas.microsoft.com/office/drawing/2014/main" id="{E6A68D11-7338-B9F2-B8D9-603B47D9A35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0584" y="122275"/>
            <a:ext cx="4629083" cy="5990578"/>
          </a:xfrm>
          <a:prstGeom prst="rect">
            <a:avLst/>
          </a:prstGeom>
          <a:ln>
            <a:solidFill>
              <a:schemeClr val="tx1"/>
            </a:solidFill>
          </a:ln>
        </p:spPr>
      </p:pic>
    </p:spTree>
    <p:extLst>
      <p:ext uri="{BB962C8B-B14F-4D97-AF65-F5344CB8AC3E}">
        <p14:creationId xmlns:p14="http://schemas.microsoft.com/office/powerpoint/2010/main" val="391493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4C029-1270-019E-5A86-24A583287C0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5F08E4A-27C1-D930-B5D6-1679AACAF22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C9ACBAA-A2EF-1CC0-B28B-EE54686FFAA8}"/>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6</a:t>
            </a:r>
          </a:p>
        </p:txBody>
      </p:sp>
      <p:sp>
        <p:nvSpPr>
          <p:cNvPr id="5" name="TextBox 4">
            <a:extLst>
              <a:ext uri="{FF2B5EF4-FFF2-40B4-BE49-F238E27FC236}">
                <a16:creationId xmlns:a16="http://schemas.microsoft.com/office/drawing/2014/main" id="{234A838C-84CF-AE5F-0A4B-66F50DAA98F2}"/>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1C Seedy Sorting: Engage</a:t>
            </a:r>
          </a:p>
        </p:txBody>
      </p:sp>
      <p:sp>
        <p:nvSpPr>
          <p:cNvPr id="6" name="Rectangle: Rounded Corners 5">
            <a:extLst>
              <a:ext uri="{FF2B5EF4-FFF2-40B4-BE49-F238E27FC236}">
                <a16:creationId xmlns:a16="http://schemas.microsoft.com/office/drawing/2014/main" id="{59A4EE62-358E-D244-D39B-75CEBE0C7DD9}"/>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F899923-2268-2905-A32C-97A241EE7316}"/>
              </a:ext>
            </a:extLst>
          </p:cNvPr>
          <p:cNvSpPr txBox="1"/>
          <p:nvPr/>
        </p:nvSpPr>
        <p:spPr>
          <a:xfrm>
            <a:off x="100584" y="6351004"/>
            <a:ext cx="2002536" cy="400110"/>
          </a:xfrm>
          <a:prstGeom prst="rect">
            <a:avLst/>
          </a:prstGeom>
          <a:noFill/>
        </p:spPr>
        <p:txBody>
          <a:bodyPr wrap="square">
            <a:spAutoFit/>
          </a:bodyPr>
          <a:lstStyle/>
          <a:p>
            <a:r>
              <a:rPr lang="en-US" sz="2000">
                <a:latin typeface="Bitter SemiBold" pitchFamily="2" charset="0"/>
              </a:rPr>
              <a:t>1C</a:t>
            </a:r>
            <a:endParaRPr lang="en-US" sz="2000"/>
          </a:p>
        </p:txBody>
      </p:sp>
      <p:sp>
        <p:nvSpPr>
          <p:cNvPr id="13" name="TextBox 12">
            <a:extLst>
              <a:ext uri="{FF2B5EF4-FFF2-40B4-BE49-F238E27FC236}">
                <a16:creationId xmlns:a16="http://schemas.microsoft.com/office/drawing/2014/main" id="{DC1C28E3-3A38-31DB-DCEF-5DF0786A4744}"/>
              </a:ext>
            </a:extLst>
          </p:cNvPr>
          <p:cNvSpPr txBox="1"/>
          <p:nvPr/>
        </p:nvSpPr>
        <p:spPr>
          <a:xfrm>
            <a:off x="4960098" y="1905506"/>
            <a:ext cx="6991109" cy="3046988"/>
          </a:xfrm>
          <a:prstGeom prst="rect">
            <a:avLst/>
          </a:prstGeom>
          <a:noFill/>
        </p:spPr>
        <p:txBody>
          <a:bodyPr wrap="square">
            <a:spAutoFit/>
          </a:bodyPr>
          <a:lstStyle/>
          <a:p>
            <a:pPr algn="ctr"/>
            <a:r>
              <a:rPr lang="en-US" sz="4800">
                <a:latin typeface="Avenir Next LT Pro" panose="020B0504020202020204" pitchFamily="34" charset="0"/>
              </a:rPr>
              <a:t>What </a:t>
            </a:r>
            <a:r>
              <a:rPr lang="en-US" sz="4800" b="1">
                <a:latin typeface="Avenir Next LT Pro" panose="020B0504020202020204" pitchFamily="34" charset="0"/>
              </a:rPr>
              <a:t>color</a:t>
            </a:r>
            <a:r>
              <a:rPr lang="en-US" sz="4800">
                <a:latin typeface="Avenir Next LT Pro" panose="020B0504020202020204" pitchFamily="34" charset="0"/>
              </a:rPr>
              <a:t> is the seed?</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How do you think it would feel?</a:t>
            </a:r>
          </a:p>
        </p:txBody>
      </p:sp>
      <p:pic>
        <p:nvPicPr>
          <p:cNvPr id="3" name="Picture 2" descr="Calendar&#10;&#10;AI-generated content may be incorrect.">
            <a:extLst>
              <a:ext uri="{FF2B5EF4-FFF2-40B4-BE49-F238E27FC236}">
                <a16:creationId xmlns:a16="http://schemas.microsoft.com/office/drawing/2014/main" id="{569AB438-9288-BB5D-D25E-3113CF0B831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0584" y="122275"/>
            <a:ext cx="4629083" cy="5990578"/>
          </a:xfrm>
          <a:prstGeom prst="rect">
            <a:avLst/>
          </a:prstGeom>
          <a:ln>
            <a:solidFill>
              <a:schemeClr val="tx1"/>
            </a:solidFill>
          </a:ln>
        </p:spPr>
      </p:pic>
    </p:spTree>
    <p:extLst>
      <p:ext uri="{BB962C8B-B14F-4D97-AF65-F5344CB8AC3E}">
        <p14:creationId xmlns:p14="http://schemas.microsoft.com/office/powerpoint/2010/main" val="2257326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1DD70-A091-CF84-04EA-C9B7F9CB09C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9FCFD59-3324-BF64-1C2C-BA25DB719B2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A6854D8-CC77-C31F-5A97-FB73224D64DE}"/>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7</a:t>
            </a:r>
          </a:p>
        </p:txBody>
      </p:sp>
      <p:sp>
        <p:nvSpPr>
          <p:cNvPr id="5" name="TextBox 4">
            <a:extLst>
              <a:ext uri="{FF2B5EF4-FFF2-40B4-BE49-F238E27FC236}">
                <a16:creationId xmlns:a16="http://schemas.microsoft.com/office/drawing/2014/main" id="{E325FCB7-E6E9-D62B-13DA-C2E7F3BE8D1D}"/>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1C Seedy Sorting: Engage</a:t>
            </a:r>
          </a:p>
        </p:txBody>
      </p:sp>
      <p:sp>
        <p:nvSpPr>
          <p:cNvPr id="6" name="Rectangle: Rounded Corners 5">
            <a:extLst>
              <a:ext uri="{FF2B5EF4-FFF2-40B4-BE49-F238E27FC236}">
                <a16:creationId xmlns:a16="http://schemas.microsoft.com/office/drawing/2014/main" id="{B6F14969-2A7E-F4EB-50A4-F2A13803C0CB}"/>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0956080-DBA4-5F4B-361D-3E1C798C49FB}"/>
              </a:ext>
            </a:extLst>
          </p:cNvPr>
          <p:cNvSpPr txBox="1"/>
          <p:nvPr/>
        </p:nvSpPr>
        <p:spPr>
          <a:xfrm>
            <a:off x="100584" y="6351004"/>
            <a:ext cx="2249424" cy="400110"/>
          </a:xfrm>
          <a:prstGeom prst="rect">
            <a:avLst/>
          </a:prstGeom>
          <a:noFill/>
        </p:spPr>
        <p:txBody>
          <a:bodyPr wrap="square">
            <a:spAutoFit/>
          </a:bodyPr>
          <a:lstStyle/>
          <a:p>
            <a:r>
              <a:rPr lang="en-US" sz="2000">
                <a:latin typeface="Bitter SemiBold" pitchFamily="2" charset="0"/>
              </a:rPr>
              <a:t>1C</a:t>
            </a:r>
            <a:endParaRPr lang="en-US" sz="2000"/>
          </a:p>
        </p:txBody>
      </p:sp>
      <p:sp>
        <p:nvSpPr>
          <p:cNvPr id="13" name="TextBox 12">
            <a:extLst>
              <a:ext uri="{FF2B5EF4-FFF2-40B4-BE49-F238E27FC236}">
                <a16:creationId xmlns:a16="http://schemas.microsoft.com/office/drawing/2014/main" id="{1119118C-1B87-99AE-7D6D-4536161E508B}"/>
              </a:ext>
            </a:extLst>
          </p:cNvPr>
          <p:cNvSpPr txBox="1"/>
          <p:nvPr/>
        </p:nvSpPr>
        <p:spPr>
          <a:xfrm>
            <a:off x="4960098" y="1594070"/>
            <a:ext cx="6991109" cy="3046988"/>
          </a:xfrm>
          <a:prstGeom prst="rect">
            <a:avLst/>
          </a:prstGeom>
          <a:noFill/>
        </p:spPr>
        <p:txBody>
          <a:bodyPr wrap="square">
            <a:spAutoFit/>
          </a:bodyPr>
          <a:lstStyle/>
          <a:p>
            <a:pPr algn="ctr"/>
            <a:r>
              <a:rPr lang="en-US" sz="4800">
                <a:latin typeface="Avenir Next LT Pro" panose="020B0504020202020204" pitchFamily="34" charset="0"/>
              </a:rPr>
              <a:t>What </a:t>
            </a:r>
            <a:r>
              <a:rPr lang="en-US" sz="4800" b="1">
                <a:latin typeface="Avenir Next LT Pro" panose="020B0504020202020204" pitchFamily="34" charset="0"/>
              </a:rPr>
              <a:t>size</a:t>
            </a:r>
            <a:r>
              <a:rPr lang="en-US" sz="4800">
                <a:latin typeface="Avenir Next LT Pro" panose="020B0504020202020204" pitchFamily="34" charset="0"/>
              </a:rPr>
              <a:t> is it? </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What do you think it </a:t>
            </a:r>
            <a:r>
              <a:rPr lang="en-US" sz="4800" b="1">
                <a:latin typeface="Avenir Next LT Pro" panose="020B0504020202020204" pitchFamily="34" charset="0"/>
              </a:rPr>
              <a:t>smells</a:t>
            </a:r>
            <a:r>
              <a:rPr lang="en-US" sz="4800">
                <a:latin typeface="Avenir Next LT Pro" panose="020B0504020202020204" pitchFamily="34" charset="0"/>
              </a:rPr>
              <a:t> like?</a:t>
            </a:r>
          </a:p>
        </p:txBody>
      </p:sp>
      <p:pic>
        <p:nvPicPr>
          <p:cNvPr id="3" name="Picture 2" descr="Calendar&#10;&#10;AI-generated content may be incorrect.">
            <a:extLst>
              <a:ext uri="{FF2B5EF4-FFF2-40B4-BE49-F238E27FC236}">
                <a16:creationId xmlns:a16="http://schemas.microsoft.com/office/drawing/2014/main" id="{BF9853DE-61C7-231E-2C77-30AF237AA20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0584" y="122275"/>
            <a:ext cx="4629083" cy="5990578"/>
          </a:xfrm>
          <a:prstGeom prst="rect">
            <a:avLst/>
          </a:prstGeom>
          <a:ln>
            <a:solidFill>
              <a:schemeClr val="tx1"/>
            </a:solidFill>
          </a:ln>
        </p:spPr>
      </p:pic>
    </p:spTree>
    <p:extLst>
      <p:ext uri="{BB962C8B-B14F-4D97-AF65-F5344CB8AC3E}">
        <p14:creationId xmlns:p14="http://schemas.microsoft.com/office/powerpoint/2010/main" val="885226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D8C8-1652-B991-B4B0-B5FA3B1320F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B6D3C2F-DE58-1B3C-5164-DAB81624562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B034857-A6AB-8584-57E2-1D42273C61AB}"/>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8</a:t>
            </a:r>
          </a:p>
        </p:txBody>
      </p:sp>
      <p:sp>
        <p:nvSpPr>
          <p:cNvPr id="5" name="TextBox 4">
            <a:extLst>
              <a:ext uri="{FF2B5EF4-FFF2-40B4-BE49-F238E27FC236}">
                <a16:creationId xmlns:a16="http://schemas.microsoft.com/office/drawing/2014/main" id="{1D7A9210-1360-836B-A258-94C2DAA36B3A}"/>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1C Seedy Sorting: Engage</a:t>
            </a:r>
          </a:p>
        </p:txBody>
      </p:sp>
      <p:sp>
        <p:nvSpPr>
          <p:cNvPr id="6" name="Rectangle: Rounded Corners 5">
            <a:extLst>
              <a:ext uri="{FF2B5EF4-FFF2-40B4-BE49-F238E27FC236}">
                <a16:creationId xmlns:a16="http://schemas.microsoft.com/office/drawing/2014/main" id="{8B2ABA7F-C056-ADC8-14AB-75AD622E0366}"/>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AAB2B33-C864-B109-B0BE-872430D753D7}"/>
              </a:ext>
            </a:extLst>
          </p:cNvPr>
          <p:cNvSpPr txBox="1"/>
          <p:nvPr/>
        </p:nvSpPr>
        <p:spPr>
          <a:xfrm>
            <a:off x="100584" y="6351004"/>
            <a:ext cx="2953512" cy="400110"/>
          </a:xfrm>
          <a:prstGeom prst="rect">
            <a:avLst/>
          </a:prstGeom>
          <a:noFill/>
        </p:spPr>
        <p:txBody>
          <a:bodyPr wrap="square">
            <a:spAutoFit/>
          </a:bodyPr>
          <a:lstStyle/>
          <a:p>
            <a:r>
              <a:rPr lang="en-US" sz="2000">
                <a:latin typeface="Bitter SemiBold" pitchFamily="2" charset="0"/>
              </a:rPr>
              <a:t>1C</a:t>
            </a:r>
            <a:endParaRPr lang="en-US" sz="2000"/>
          </a:p>
        </p:txBody>
      </p:sp>
      <p:sp>
        <p:nvSpPr>
          <p:cNvPr id="13" name="TextBox 12">
            <a:extLst>
              <a:ext uri="{FF2B5EF4-FFF2-40B4-BE49-F238E27FC236}">
                <a16:creationId xmlns:a16="http://schemas.microsoft.com/office/drawing/2014/main" id="{FC72404A-B594-44BD-94BD-22ED1A5DA82C}"/>
              </a:ext>
            </a:extLst>
          </p:cNvPr>
          <p:cNvSpPr txBox="1"/>
          <p:nvPr/>
        </p:nvSpPr>
        <p:spPr>
          <a:xfrm>
            <a:off x="4960098" y="2240401"/>
            <a:ext cx="6991109" cy="1569660"/>
          </a:xfrm>
          <a:prstGeom prst="rect">
            <a:avLst/>
          </a:prstGeom>
          <a:noFill/>
        </p:spPr>
        <p:txBody>
          <a:bodyPr wrap="square">
            <a:spAutoFit/>
          </a:bodyPr>
          <a:lstStyle/>
          <a:p>
            <a:pPr algn="ctr"/>
            <a:r>
              <a:rPr lang="en-US" sz="4800">
                <a:latin typeface="Avenir Next LT Pro" panose="020B0504020202020204" pitchFamily="34" charset="0"/>
              </a:rPr>
              <a:t>How else could you </a:t>
            </a:r>
            <a:r>
              <a:rPr lang="en-US" sz="4800" b="1">
                <a:latin typeface="Avenir Next LT Pro" panose="020B0504020202020204" pitchFamily="34" charset="0"/>
              </a:rPr>
              <a:t>describe</a:t>
            </a:r>
            <a:r>
              <a:rPr lang="en-US" sz="4800">
                <a:latin typeface="Avenir Next LT Pro" panose="020B0504020202020204" pitchFamily="34" charset="0"/>
              </a:rPr>
              <a:t> the seed?</a:t>
            </a:r>
          </a:p>
        </p:txBody>
      </p:sp>
      <p:pic>
        <p:nvPicPr>
          <p:cNvPr id="3" name="Picture 2" descr="Calendar&#10;&#10;AI-generated content may be incorrect.">
            <a:extLst>
              <a:ext uri="{FF2B5EF4-FFF2-40B4-BE49-F238E27FC236}">
                <a16:creationId xmlns:a16="http://schemas.microsoft.com/office/drawing/2014/main" id="{615A0271-1CBE-B934-4D97-6D481F35E5F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0584" y="122275"/>
            <a:ext cx="4629083" cy="5990578"/>
          </a:xfrm>
          <a:prstGeom prst="rect">
            <a:avLst/>
          </a:prstGeom>
          <a:ln>
            <a:solidFill>
              <a:schemeClr val="tx1"/>
            </a:solidFill>
          </a:ln>
        </p:spPr>
      </p:pic>
    </p:spTree>
    <p:extLst>
      <p:ext uri="{BB962C8B-B14F-4D97-AF65-F5344CB8AC3E}">
        <p14:creationId xmlns:p14="http://schemas.microsoft.com/office/powerpoint/2010/main" val="3831831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1EEED-AB37-A0FD-F4F5-D09B71F2EAE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57358B9-0744-7E5A-D975-45E7F318385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8A22A1E-E3A2-B505-558C-DAD4AF5231DA}"/>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9</a:t>
            </a:r>
          </a:p>
        </p:txBody>
      </p:sp>
      <p:sp>
        <p:nvSpPr>
          <p:cNvPr id="5" name="TextBox 4">
            <a:extLst>
              <a:ext uri="{FF2B5EF4-FFF2-40B4-BE49-F238E27FC236}">
                <a16:creationId xmlns:a16="http://schemas.microsoft.com/office/drawing/2014/main" id="{1EDCFD58-E7AA-FE72-E8AC-F976D9DDBACC}"/>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1C Seedy Sorting: Engage</a:t>
            </a:r>
          </a:p>
        </p:txBody>
      </p:sp>
      <p:sp>
        <p:nvSpPr>
          <p:cNvPr id="6" name="Rectangle: Rounded Corners 5">
            <a:extLst>
              <a:ext uri="{FF2B5EF4-FFF2-40B4-BE49-F238E27FC236}">
                <a16:creationId xmlns:a16="http://schemas.microsoft.com/office/drawing/2014/main" id="{9CD48DE0-C1B4-6093-D1AC-7F34035E43B2}"/>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1275A7A-5EC0-6CDC-4031-6E8BC97EC1DE}"/>
              </a:ext>
            </a:extLst>
          </p:cNvPr>
          <p:cNvSpPr txBox="1"/>
          <p:nvPr/>
        </p:nvSpPr>
        <p:spPr>
          <a:xfrm>
            <a:off x="100584" y="6351004"/>
            <a:ext cx="2450592" cy="400110"/>
          </a:xfrm>
          <a:prstGeom prst="rect">
            <a:avLst/>
          </a:prstGeom>
          <a:noFill/>
        </p:spPr>
        <p:txBody>
          <a:bodyPr wrap="square">
            <a:spAutoFit/>
          </a:bodyPr>
          <a:lstStyle/>
          <a:p>
            <a:r>
              <a:rPr lang="en-US" sz="2000">
                <a:latin typeface="Bitter SemiBold" pitchFamily="2" charset="0"/>
              </a:rPr>
              <a:t>1C</a:t>
            </a:r>
            <a:endParaRPr lang="en-US" sz="2000"/>
          </a:p>
        </p:txBody>
      </p:sp>
      <p:pic>
        <p:nvPicPr>
          <p:cNvPr id="8" name="Picture 7" descr="Diagram&#10;&#10;AI-generated content may be incorrect.">
            <a:extLst>
              <a:ext uri="{FF2B5EF4-FFF2-40B4-BE49-F238E27FC236}">
                <a16:creationId xmlns:a16="http://schemas.microsoft.com/office/drawing/2014/main" id="{68AFA3E5-0CCB-100D-F5CB-7804A47FE78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74224" y="122274"/>
            <a:ext cx="4617192" cy="5975189"/>
          </a:xfrm>
          <a:prstGeom prst="rect">
            <a:avLst/>
          </a:prstGeom>
          <a:ln>
            <a:solidFill>
              <a:schemeClr val="tx1"/>
            </a:solidFill>
          </a:ln>
        </p:spPr>
      </p:pic>
      <p:sp>
        <p:nvSpPr>
          <p:cNvPr id="10" name="TextBox 9">
            <a:extLst>
              <a:ext uri="{FF2B5EF4-FFF2-40B4-BE49-F238E27FC236}">
                <a16:creationId xmlns:a16="http://schemas.microsoft.com/office/drawing/2014/main" id="{C81D6374-8B93-82D6-3B90-DDA43A76028C}"/>
              </a:ext>
            </a:extLst>
          </p:cNvPr>
          <p:cNvSpPr txBox="1"/>
          <p:nvPr/>
        </p:nvSpPr>
        <p:spPr>
          <a:xfrm>
            <a:off x="337306" y="294335"/>
            <a:ext cx="6341364" cy="830997"/>
          </a:xfrm>
          <a:prstGeom prst="rect">
            <a:avLst/>
          </a:prstGeom>
          <a:noFill/>
        </p:spPr>
        <p:txBody>
          <a:bodyPr wrap="square">
            <a:spAutoFit/>
          </a:bodyPr>
          <a:lstStyle/>
          <a:p>
            <a:pPr algn="ctr"/>
            <a:r>
              <a:rPr lang="en-US" sz="4800">
                <a:solidFill>
                  <a:schemeClr val="accent2"/>
                </a:solidFill>
                <a:latin typeface="Shadows Into Light Two" panose="02000506000000020004" pitchFamily="2" charset="0"/>
              </a:rPr>
              <a:t>Grouping Seeds</a:t>
            </a:r>
          </a:p>
        </p:txBody>
      </p:sp>
      <p:pic>
        <p:nvPicPr>
          <p:cNvPr id="11" name="Picture 10" descr="A picture containing text&#10;&#10;AI-generated content may be incorrect.">
            <a:extLst>
              <a:ext uri="{FF2B5EF4-FFF2-40B4-BE49-F238E27FC236}">
                <a16:creationId xmlns:a16="http://schemas.microsoft.com/office/drawing/2014/main" id="{10F9425A-14ED-0A63-F996-D7B5EFEC3C08}"/>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00584" y="106886"/>
            <a:ext cx="1194816" cy="1205896"/>
          </a:xfrm>
          <a:prstGeom prst="rect">
            <a:avLst/>
          </a:prstGeom>
        </p:spPr>
      </p:pic>
      <p:sp>
        <p:nvSpPr>
          <p:cNvPr id="3" name="TextBox 2">
            <a:extLst>
              <a:ext uri="{FF2B5EF4-FFF2-40B4-BE49-F238E27FC236}">
                <a16:creationId xmlns:a16="http://schemas.microsoft.com/office/drawing/2014/main" id="{F13F980E-8A10-FC07-A5B9-3B0D9C624B60}"/>
              </a:ext>
            </a:extLst>
          </p:cNvPr>
          <p:cNvSpPr txBox="1"/>
          <p:nvPr/>
        </p:nvSpPr>
        <p:spPr>
          <a:xfrm>
            <a:off x="100584" y="1812943"/>
            <a:ext cx="6991109" cy="3231654"/>
          </a:xfrm>
          <a:prstGeom prst="rect">
            <a:avLst/>
          </a:prstGeom>
          <a:noFill/>
        </p:spPr>
        <p:txBody>
          <a:bodyPr wrap="square" lIns="91440" tIns="45720" rIns="91440" bIns="45720" anchor="t">
            <a:spAutoFit/>
          </a:bodyPr>
          <a:lstStyle/>
          <a:p>
            <a:r>
              <a:rPr lang="en-US" sz="3600" dirty="0">
                <a:latin typeface="Avenir Next LT Pro"/>
              </a:rPr>
              <a:t>How can you tell seeds apart?</a:t>
            </a:r>
          </a:p>
          <a:p>
            <a:r>
              <a:rPr lang="en-US" sz="3600" dirty="0">
                <a:latin typeface="Avenir Next LT Pro"/>
              </a:rPr>
              <a:t>How can you tell if they are the same?</a:t>
            </a:r>
          </a:p>
          <a:p>
            <a:r>
              <a:rPr lang="en-US" sz="3600" dirty="0">
                <a:latin typeface="Avenir Next LT Pro"/>
              </a:rPr>
              <a:t>You can learn to sort things out and give each group a name.</a:t>
            </a:r>
          </a:p>
          <a:p>
            <a:endParaRPr lang="en-US" sz="2400" dirty="0">
              <a:latin typeface="Avenir Next LT Pro" panose="020B0504020202020204" pitchFamily="34" charset="0"/>
            </a:endParaRPr>
          </a:p>
        </p:txBody>
      </p:sp>
    </p:spTree>
    <p:extLst>
      <p:ext uri="{BB962C8B-B14F-4D97-AF65-F5344CB8AC3E}">
        <p14:creationId xmlns:p14="http://schemas.microsoft.com/office/powerpoint/2010/main" val="2790860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6AA1C-CCEE-702F-E751-3A774AD7045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FD3080D-465B-FA46-F3C6-B8318DDDF63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A9D71BC-1024-5026-67E8-7F7F63A4A137}"/>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9</a:t>
            </a:r>
          </a:p>
        </p:txBody>
      </p:sp>
      <p:sp>
        <p:nvSpPr>
          <p:cNvPr id="5" name="TextBox 4">
            <a:extLst>
              <a:ext uri="{FF2B5EF4-FFF2-40B4-BE49-F238E27FC236}">
                <a16:creationId xmlns:a16="http://schemas.microsoft.com/office/drawing/2014/main" id="{FC9C8964-1547-F080-1DC9-665BB2CD8038}"/>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1C Seedy Sorting: Engage</a:t>
            </a:r>
          </a:p>
        </p:txBody>
      </p:sp>
      <p:sp>
        <p:nvSpPr>
          <p:cNvPr id="6" name="Rectangle: Rounded Corners 5">
            <a:extLst>
              <a:ext uri="{FF2B5EF4-FFF2-40B4-BE49-F238E27FC236}">
                <a16:creationId xmlns:a16="http://schemas.microsoft.com/office/drawing/2014/main" id="{2EDD0795-4200-500A-77E5-9E017592A095}"/>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6A67FC3-4C28-AC82-1F21-CA025906E7E6}"/>
              </a:ext>
            </a:extLst>
          </p:cNvPr>
          <p:cNvSpPr txBox="1"/>
          <p:nvPr/>
        </p:nvSpPr>
        <p:spPr>
          <a:xfrm>
            <a:off x="100584" y="6351004"/>
            <a:ext cx="2450592" cy="400110"/>
          </a:xfrm>
          <a:prstGeom prst="rect">
            <a:avLst/>
          </a:prstGeom>
          <a:noFill/>
        </p:spPr>
        <p:txBody>
          <a:bodyPr wrap="square">
            <a:spAutoFit/>
          </a:bodyPr>
          <a:lstStyle/>
          <a:p>
            <a:r>
              <a:rPr lang="en-US" sz="2000">
                <a:latin typeface="Bitter SemiBold" pitchFamily="2" charset="0"/>
              </a:rPr>
              <a:t>1C</a:t>
            </a:r>
            <a:endParaRPr lang="en-US" sz="2000"/>
          </a:p>
        </p:txBody>
      </p:sp>
      <p:pic>
        <p:nvPicPr>
          <p:cNvPr id="8" name="Picture 7" descr="Diagram&#10;&#10;AI-generated content may be incorrect.">
            <a:extLst>
              <a:ext uri="{FF2B5EF4-FFF2-40B4-BE49-F238E27FC236}">
                <a16:creationId xmlns:a16="http://schemas.microsoft.com/office/drawing/2014/main" id="{F27969AE-F6BF-E1E0-CD1E-E22AA9C009F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74224" y="122274"/>
            <a:ext cx="4617192" cy="5975189"/>
          </a:xfrm>
          <a:prstGeom prst="rect">
            <a:avLst/>
          </a:prstGeom>
          <a:ln>
            <a:solidFill>
              <a:schemeClr val="tx1"/>
            </a:solidFill>
          </a:ln>
        </p:spPr>
      </p:pic>
      <p:sp>
        <p:nvSpPr>
          <p:cNvPr id="10" name="TextBox 9">
            <a:extLst>
              <a:ext uri="{FF2B5EF4-FFF2-40B4-BE49-F238E27FC236}">
                <a16:creationId xmlns:a16="http://schemas.microsoft.com/office/drawing/2014/main" id="{46F98FD4-ED79-8D0B-EF95-C20ADEEB3424}"/>
              </a:ext>
            </a:extLst>
          </p:cNvPr>
          <p:cNvSpPr txBox="1"/>
          <p:nvPr/>
        </p:nvSpPr>
        <p:spPr>
          <a:xfrm>
            <a:off x="337306" y="294335"/>
            <a:ext cx="6341364" cy="830997"/>
          </a:xfrm>
          <a:prstGeom prst="rect">
            <a:avLst/>
          </a:prstGeom>
          <a:noFill/>
        </p:spPr>
        <p:txBody>
          <a:bodyPr wrap="square">
            <a:spAutoFit/>
          </a:bodyPr>
          <a:lstStyle/>
          <a:p>
            <a:pPr algn="ctr"/>
            <a:r>
              <a:rPr lang="en-US" sz="4800">
                <a:solidFill>
                  <a:schemeClr val="accent2"/>
                </a:solidFill>
                <a:latin typeface="Shadows Into Light Two" panose="02000506000000020004" pitchFamily="2" charset="0"/>
              </a:rPr>
              <a:t>Grouping Seeds</a:t>
            </a:r>
          </a:p>
        </p:txBody>
      </p:sp>
      <p:pic>
        <p:nvPicPr>
          <p:cNvPr id="11" name="Picture 10" descr="A picture containing text&#10;&#10;AI-generated content may be incorrect.">
            <a:extLst>
              <a:ext uri="{FF2B5EF4-FFF2-40B4-BE49-F238E27FC236}">
                <a16:creationId xmlns:a16="http://schemas.microsoft.com/office/drawing/2014/main" id="{65A04E15-D746-3426-F35B-F11E8B77DB77}"/>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00584" y="106886"/>
            <a:ext cx="1194816" cy="1205896"/>
          </a:xfrm>
          <a:prstGeom prst="rect">
            <a:avLst/>
          </a:prstGeom>
        </p:spPr>
      </p:pic>
      <p:sp>
        <p:nvSpPr>
          <p:cNvPr id="3" name="TextBox 2">
            <a:extLst>
              <a:ext uri="{FF2B5EF4-FFF2-40B4-BE49-F238E27FC236}">
                <a16:creationId xmlns:a16="http://schemas.microsoft.com/office/drawing/2014/main" id="{82E4334F-D74B-56FA-04F5-6A8061EECF5A}"/>
              </a:ext>
            </a:extLst>
          </p:cNvPr>
          <p:cNvSpPr txBox="1"/>
          <p:nvPr/>
        </p:nvSpPr>
        <p:spPr>
          <a:xfrm>
            <a:off x="100584" y="1812943"/>
            <a:ext cx="6991109" cy="3785652"/>
          </a:xfrm>
          <a:prstGeom prst="rect">
            <a:avLst/>
          </a:prstGeom>
          <a:noFill/>
        </p:spPr>
        <p:txBody>
          <a:bodyPr wrap="square" lIns="91440" tIns="45720" rIns="91440" bIns="45720" anchor="t">
            <a:spAutoFit/>
          </a:bodyPr>
          <a:lstStyle/>
          <a:p>
            <a:endParaRPr lang="en-US" sz="2400" dirty="0">
              <a:latin typeface="Avenir Next LT Pro" panose="020B0504020202020204" pitchFamily="34" charset="0"/>
            </a:endParaRPr>
          </a:p>
          <a:p>
            <a:r>
              <a:rPr lang="en-US" sz="3600" dirty="0">
                <a:latin typeface="Avenir Next LT Pro"/>
              </a:rPr>
              <a:t>To </a:t>
            </a:r>
            <a:r>
              <a:rPr lang="en-US" sz="3600" b="1" dirty="0">
                <a:latin typeface="Avenir Next LT Pro"/>
              </a:rPr>
              <a:t>sort</a:t>
            </a:r>
            <a:r>
              <a:rPr lang="en-US" sz="3600" dirty="0">
                <a:latin typeface="Avenir Next LT Pro"/>
              </a:rPr>
              <a:t> things that are different, sperate them by size or shape or needs.</a:t>
            </a:r>
          </a:p>
          <a:p>
            <a:r>
              <a:rPr lang="en-US" sz="3600" dirty="0">
                <a:latin typeface="Avenir Next LT Pro"/>
              </a:rPr>
              <a:t>Are they big or little, rough or smooth?</a:t>
            </a:r>
          </a:p>
          <a:p>
            <a:r>
              <a:rPr lang="en-US" sz="3600" dirty="0">
                <a:latin typeface="Avenir Next LT Pro"/>
              </a:rPr>
              <a:t>Now let’s classify some seeds.</a:t>
            </a:r>
          </a:p>
        </p:txBody>
      </p:sp>
    </p:spTree>
    <p:extLst>
      <p:ext uri="{BB962C8B-B14F-4D97-AF65-F5344CB8AC3E}">
        <p14:creationId xmlns:p14="http://schemas.microsoft.com/office/powerpoint/2010/main" val="2209248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1764</Words>
  <Application>Microsoft Office PowerPoint</Application>
  <PresentationFormat>Widescreen</PresentationFormat>
  <Paragraphs>204</Paragraphs>
  <Slides>25</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Aptos</vt:lpstr>
      <vt:lpstr>Aptos Display</vt:lpstr>
      <vt:lpstr>Aptos Light</vt:lpstr>
      <vt:lpstr>Arial</vt:lpstr>
      <vt:lpstr>Avenir Next LT Pro</vt:lpstr>
      <vt:lpstr>Bitter</vt:lpstr>
      <vt:lpstr>Bitter SemiBold</vt:lpstr>
      <vt:lpstr>Montserrat Medium</vt:lpstr>
      <vt:lpstr>Shadows Into Light Two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Lydia Princ</dc:creator>
  <cp:lastModifiedBy>Wendy Parrett</cp:lastModifiedBy>
  <cp:revision>221</cp:revision>
  <dcterms:created xsi:type="dcterms:W3CDTF">2025-07-21T18:16:27Z</dcterms:created>
  <dcterms:modified xsi:type="dcterms:W3CDTF">2025-08-29T18:56:45Z</dcterms:modified>
</cp:coreProperties>
</file>