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01" r:id="rId3"/>
    <p:sldId id="302" r:id="rId4"/>
    <p:sldId id="303" r:id="rId5"/>
    <p:sldId id="346"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44" r:id="rId25"/>
    <p:sldId id="345" r:id="rId26"/>
    <p:sldId id="322" r:id="rId27"/>
    <p:sldId id="323" r:id="rId28"/>
    <p:sldId id="325" r:id="rId29"/>
    <p:sldId id="327" r:id="rId30"/>
    <p:sldId id="326" r:id="rId31"/>
    <p:sldId id="328" r:id="rId32"/>
    <p:sldId id="330" r:id="rId33"/>
    <p:sldId id="331" r:id="rId34"/>
    <p:sldId id="332" r:id="rId35"/>
    <p:sldId id="333" r:id="rId36"/>
    <p:sldId id="334" r:id="rId37"/>
    <p:sldId id="335" r:id="rId38"/>
    <p:sldId id="336" r:id="rId39"/>
    <p:sldId id="338" r:id="rId40"/>
    <p:sldId id="339" r:id="rId41"/>
    <p:sldId id="340" r:id="rId42"/>
    <p:sldId id="341" r:id="rId43"/>
    <p:sldId id="342" r:id="rId44"/>
    <p:sldId id="34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AD500-A288-46F6-8E77-3BC6B6F71E86}" v="1" dt="2025-08-14T14:23:03.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D5A8E-663E-4CAA-808C-A0B1DD021312}"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C37E4-EAAC-4A1A-9E8D-3E2A5F0E1882}" type="slidenum">
              <a:rPr lang="en-US" smtClean="0"/>
              <a:t>‹#›</a:t>
            </a:fld>
            <a:endParaRPr lang="en-US"/>
          </a:p>
        </p:txBody>
      </p:sp>
    </p:spTree>
    <p:extLst>
      <p:ext uri="{BB962C8B-B14F-4D97-AF65-F5344CB8AC3E}">
        <p14:creationId xmlns:p14="http://schemas.microsoft.com/office/powerpoint/2010/main" val="7490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ducation.mdc.mo.gov/sites/default/files/2023-08/1B%20Cold%20Blooded%20vs.%20Warm%20Blooded%20Presentation.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ducation.mdc.mo.gov/sites/default/files/2023-08/1B%20Cold%20Blooded%20vs.%20Warm%20Blooded%20Presentation.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mdc.mo.gov/sites/default/files/2023-08/1B%20Cold%20Blooded%20vs.%20Warm%20Blooded%20Presenta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mdc.mo.gov/sites/default/files/2023-08/1B%20Cold%20Blooded%20vs.%20Warm%20Blooded%20Presenta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Bullfrog</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11862-6D5B-2D35-C177-E212B08F8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77AF2-07D8-5662-27CE-FA5191F47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02ED6-15F8-174E-1611-9B993F100DFB}"/>
              </a:ext>
            </a:extLst>
          </p:cNvPr>
          <p:cNvSpPr>
            <a:spLocks noGrp="1"/>
          </p:cNvSpPr>
          <p:nvPr>
            <p:ph type="body" idx="1"/>
          </p:nvPr>
        </p:nvSpPr>
        <p:spPr/>
        <p:txBody>
          <a:bodyPr/>
          <a:lstStyle/>
          <a:p>
            <a:r>
              <a:rPr lang="en-US"/>
              <a:t>Explain that we use a thermometer to measure exactly how hot or cold something is like the air, our oven, our bodies, or the ground. </a:t>
            </a:r>
          </a:p>
        </p:txBody>
      </p:sp>
      <p:sp>
        <p:nvSpPr>
          <p:cNvPr id="4" name="Slide Number Placeholder 3">
            <a:extLst>
              <a:ext uri="{FF2B5EF4-FFF2-40B4-BE49-F238E27FC236}">
                <a16:creationId xmlns:a16="http://schemas.microsoft.com/office/drawing/2014/main" id="{E669FF2A-12E2-2CE8-6DF7-5F9A449EF56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414564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3B522-3E57-1952-50E1-A9401C396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B8241-6FA5-7F3F-5A43-B2CA90BDE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8E4BA-5B72-0107-4BD8-D13C75F9438B}"/>
              </a:ext>
            </a:extLst>
          </p:cNvPr>
          <p:cNvSpPr>
            <a:spLocks noGrp="1"/>
          </p:cNvSpPr>
          <p:nvPr>
            <p:ph type="body" idx="1"/>
          </p:nvPr>
        </p:nvSpPr>
        <p:spPr/>
        <p:txBody>
          <a:bodyPr/>
          <a:lstStyle/>
          <a:p>
            <a:r>
              <a:rPr lang="en-US"/>
              <a:t>Display the large classroom thermometer at the front of the room. You can also display the </a:t>
            </a:r>
            <a:r>
              <a:rPr lang="en-US" b="1"/>
              <a:t>Blank Thermometer Template </a:t>
            </a:r>
            <a:r>
              <a:rPr lang="en-US"/>
              <a:t>from the </a:t>
            </a:r>
            <a:r>
              <a:rPr lang="en-US" i="1"/>
              <a:t>MDC Teacher Portal</a:t>
            </a:r>
            <a:r>
              <a:rPr lang="en-US"/>
              <a:t>.</a:t>
            </a:r>
          </a:p>
        </p:txBody>
      </p:sp>
      <p:sp>
        <p:nvSpPr>
          <p:cNvPr id="4" name="Slide Number Placeholder 3">
            <a:extLst>
              <a:ext uri="{FF2B5EF4-FFF2-40B4-BE49-F238E27FC236}">
                <a16:creationId xmlns:a16="http://schemas.microsoft.com/office/drawing/2014/main" id="{31CC8581-0782-7AD3-5767-708442F3C26E}"/>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2425275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7890-71CD-971E-4C5A-FCA2CF04A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800CE-6698-E3B9-6886-EFA33653B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17F46-6245-8EEB-FD81-BEF173FCEEF8}"/>
              </a:ext>
            </a:extLst>
          </p:cNvPr>
          <p:cNvSpPr>
            <a:spLocks noGrp="1"/>
          </p:cNvSpPr>
          <p:nvPr>
            <p:ph type="body" idx="1"/>
          </p:nvPr>
        </p:nvSpPr>
        <p:spPr/>
        <p:txBody>
          <a:bodyPr/>
          <a:lstStyle/>
          <a:p>
            <a:r>
              <a:rPr lang="en-US"/>
              <a:t>Let’s practice reading a thermometer and recording the temperature by taking the temperature of the sandbox (lizard). Show student where the sensor is located and how to use the thermometer. Take the temperature of the sand. What temperature does the thermometer say? </a:t>
            </a:r>
          </a:p>
        </p:txBody>
      </p:sp>
      <p:sp>
        <p:nvSpPr>
          <p:cNvPr id="4" name="Slide Number Placeholder 3">
            <a:extLst>
              <a:ext uri="{FF2B5EF4-FFF2-40B4-BE49-F238E27FC236}">
                <a16:creationId xmlns:a16="http://schemas.microsoft.com/office/drawing/2014/main" id="{A1F9C738-B621-5E50-6BD7-10F27748DE1F}"/>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017396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C5FD-3BEA-6F45-0CD3-FC89DF6E1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64D95-5B50-14C3-4B0B-B287859D7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59813-6BD8-BBBD-B855-DA0508CC764A}"/>
              </a:ext>
            </a:extLst>
          </p:cNvPr>
          <p:cNvSpPr>
            <a:spLocks noGrp="1"/>
          </p:cNvSpPr>
          <p:nvPr>
            <p:ph type="body" idx="1"/>
          </p:nvPr>
        </p:nvSpPr>
        <p:spPr/>
        <p:txBody>
          <a:bodyPr/>
          <a:lstStyle/>
          <a:p>
            <a:r>
              <a:rPr lang="en-US"/>
              <a:t>Model this temperature on the large classroom thermometer and model how to draw the temperature into the blank thermometer in their student guides page 12 in the </a:t>
            </a:r>
            <a:r>
              <a:rPr lang="en-US" b="1"/>
              <a:t>Science Notebook 1B Are Lizards Hot?</a:t>
            </a:r>
            <a:r>
              <a:rPr lang="en-US"/>
              <a:t> section. Now have students draw the temperature into the first blank thermometer in their student guide as this is the temperature of the first sandbox, or “lizard.”</a:t>
            </a:r>
          </a:p>
        </p:txBody>
      </p:sp>
      <p:sp>
        <p:nvSpPr>
          <p:cNvPr id="4" name="Slide Number Placeholder 3">
            <a:extLst>
              <a:ext uri="{FF2B5EF4-FFF2-40B4-BE49-F238E27FC236}">
                <a16:creationId xmlns:a16="http://schemas.microsoft.com/office/drawing/2014/main" id="{20CEAE2E-F886-EF54-D67B-BFD70A5A9697}"/>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0068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E857-302B-7B0E-B0BE-ABAC7B55B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FED55-5023-5F0E-61A7-30D4F19FD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2E1A0-A037-F0EC-E3DE-47E0B5970353}"/>
              </a:ext>
            </a:extLst>
          </p:cNvPr>
          <p:cNvSpPr>
            <a:spLocks noGrp="1"/>
          </p:cNvSpPr>
          <p:nvPr>
            <p:ph type="body" idx="1"/>
          </p:nvPr>
        </p:nvSpPr>
        <p:spPr/>
        <p:txBody>
          <a:bodyPr/>
          <a:lstStyle/>
          <a:p>
            <a:r>
              <a:rPr lang="en-US"/>
              <a:t>Take the temperature of the room.</a:t>
            </a:r>
          </a:p>
        </p:txBody>
      </p:sp>
      <p:sp>
        <p:nvSpPr>
          <p:cNvPr id="4" name="Slide Number Placeholder 3">
            <a:extLst>
              <a:ext uri="{FF2B5EF4-FFF2-40B4-BE49-F238E27FC236}">
                <a16:creationId xmlns:a16="http://schemas.microsoft.com/office/drawing/2014/main" id="{236EEF06-49DD-C1B8-F544-2790A681938D}"/>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80967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96D92-827C-9015-62AB-2AB05B74F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615BE-A021-6514-3F3A-50D2A8FC8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CCDC0-4AC6-F7E0-9E83-E8CB71EAFA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81CD49-4DE0-12F8-369E-F1038879D18B}"/>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56746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DD67C-D40F-EFD8-DB00-3395C7FD1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F0A06-4486-477F-2F8A-FA24E2552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7DB6B-891B-F853-19DD-502E4DBFFD24}"/>
              </a:ext>
            </a:extLst>
          </p:cNvPr>
          <p:cNvSpPr>
            <a:spLocks noGrp="1"/>
          </p:cNvSpPr>
          <p:nvPr>
            <p:ph type="body" idx="1"/>
          </p:nvPr>
        </p:nvSpPr>
        <p:spPr/>
        <p:txBody>
          <a:bodyPr/>
          <a:lstStyle/>
          <a:p>
            <a:r>
              <a:rPr lang="en-US"/>
              <a:t>Answers will vary.</a:t>
            </a:r>
          </a:p>
        </p:txBody>
      </p:sp>
      <p:sp>
        <p:nvSpPr>
          <p:cNvPr id="4" name="Slide Number Placeholder 3">
            <a:extLst>
              <a:ext uri="{FF2B5EF4-FFF2-40B4-BE49-F238E27FC236}">
                <a16:creationId xmlns:a16="http://schemas.microsoft.com/office/drawing/2014/main" id="{DA474555-CF2A-1747-248C-0BD2DFA44148}"/>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6489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49F6-71D8-58A7-25C3-3E34902C0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56248-6C59-F7D2-76CC-44454A894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3538D-CAC4-77A1-233B-A825E4844F3A}"/>
              </a:ext>
            </a:extLst>
          </p:cNvPr>
          <p:cNvSpPr>
            <a:spLocks noGrp="1"/>
          </p:cNvSpPr>
          <p:nvPr>
            <p:ph type="body" idx="1"/>
          </p:nvPr>
        </p:nvSpPr>
        <p:spPr/>
        <p:txBody>
          <a:bodyPr/>
          <a:lstStyle/>
          <a:p>
            <a:r>
              <a:rPr lang="en-US"/>
              <a:t>More heat energy causes the colored fluid in a thermometer to expand and rise, while less heat energy causes the colored fluids to contract and fall.</a:t>
            </a:r>
          </a:p>
        </p:txBody>
      </p:sp>
      <p:sp>
        <p:nvSpPr>
          <p:cNvPr id="4" name="Slide Number Placeholder 3">
            <a:extLst>
              <a:ext uri="{FF2B5EF4-FFF2-40B4-BE49-F238E27FC236}">
                <a16:creationId xmlns:a16="http://schemas.microsoft.com/office/drawing/2014/main" id="{05B3F444-7E36-6671-EDA0-BFD564E416DF}"/>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00005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6AA7B-82C0-0DE5-F377-B928E42F0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6CB7F-A8DF-3CDC-9976-BBDB9BC27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B2DAC-C2B1-A75D-0BB1-F6AB74B64E50}"/>
              </a:ext>
            </a:extLst>
          </p:cNvPr>
          <p:cNvSpPr>
            <a:spLocks noGrp="1"/>
          </p:cNvSpPr>
          <p:nvPr>
            <p:ph type="body" idx="1"/>
          </p:nvPr>
        </p:nvSpPr>
        <p:spPr/>
        <p:txBody>
          <a:bodyPr/>
          <a:lstStyle/>
          <a:p>
            <a:r>
              <a:rPr lang="en-US"/>
              <a:t>Distribute thermometers to students with one thermometer per three to four students. Let’s take the temperature of our own hands. Allow students to take turns taking the temperature of their hands. Write the temperatures on the board.</a:t>
            </a:r>
          </a:p>
        </p:txBody>
      </p:sp>
      <p:sp>
        <p:nvSpPr>
          <p:cNvPr id="4" name="Slide Number Placeholder 3">
            <a:extLst>
              <a:ext uri="{FF2B5EF4-FFF2-40B4-BE49-F238E27FC236}">
                <a16:creationId xmlns:a16="http://schemas.microsoft.com/office/drawing/2014/main" id="{7778DB38-A2EE-FDEE-2389-48D416454E81}"/>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49646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509CD-5444-7C04-7F27-E1FA5E8B6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6AF7E-2973-A70F-C042-05AE40505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0FA54-15C7-F8CD-A943-06B3A228E624}"/>
              </a:ext>
            </a:extLst>
          </p:cNvPr>
          <p:cNvSpPr>
            <a:spLocks noGrp="1"/>
          </p:cNvSpPr>
          <p:nvPr>
            <p:ph type="body" idx="1"/>
          </p:nvPr>
        </p:nvSpPr>
        <p:spPr/>
        <p:txBody>
          <a:bodyPr/>
          <a:lstStyle/>
          <a:p>
            <a:r>
              <a:rPr lang="en-US"/>
              <a:t>What is our most common number that we see? (Answers will vary.) Write this common number on the board.</a:t>
            </a:r>
          </a:p>
        </p:txBody>
      </p:sp>
      <p:sp>
        <p:nvSpPr>
          <p:cNvPr id="4" name="Slide Number Placeholder 3">
            <a:extLst>
              <a:ext uri="{FF2B5EF4-FFF2-40B4-BE49-F238E27FC236}">
                <a16:creationId xmlns:a16="http://schemas.microsoft.com/office/drawing/2014/main" id="{26767827-AB1A-5DBF-D8DE-8BB6E661E878}"/>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38558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2216-0871-55A3-4CB6-07716ACE0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DF84B-24C2-A8D7-511C-7C7D0F73B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26DFA-91A3-432F-3C53-135321ABB287}"/>
              </a:ext>
            </a:extLst>
          </p:cNvPr>
          <p:cNvSpPr>
            <a:spLocks noGrp="1"/>
          </p:cNvSpPr>
          <p:nvPr>
            <p:ph type="body" idx="1"/>
          </p:nvPr>
        </p:nvSpPr>
        <p:spPr/>
        <p:txBody>
          <a:bodyPr/>
          <a:lstStyle/>
          <a:p>
            <a:r>
              <a:rPr lang="en-US" b="1"/>
              <a:t>Go outside</a:t>
            </a:r>
            <a:r>
              <a:rPr lang="en-US"/>
              <a:t> and have students find a warm location where they would want to be if they were a lizard.</a:t>
            </a:r>
          </a:p>
          <a:p>
            <a:endParaRPr lang="en-US"/>
          </a:p>
          <a:p>
            <a:r>
              <a:rPr lang="en-US"/>
              <a:t>Animal in Picture: Collared Lizard</a:t>
            </a:r>
          </a:p>
        </p:txBody>
      </p:sp>
      <p:sp>
        <p:nvSpPr>
          <p:cNvPr id="4" name="Slide Number Placeholder 3">
            <a:extLst>
              <a:ext uri="{FF2B5EF4-FFF2-40B4-BE49-F238E27FC236}">
                <a16:creationId xmlns:a16="http://schemas.microsoft.com/office/drawing/2014/main" id="{2DE094E2-97DB-5AC0-7D27-A4CFBB8F0A76}"/>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59443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1233C-F6F2-9B5A-206F-7EA190336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C28E8-6D0D-D57C-76FD-DF6CA209D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20C32-8A41-29CB-0EEB-A0F0B9C23992}"/>
              </a:ext>
            </a:extLst>
          </p:cNvPr>
          <p:cNvSpPr>
            <a:spLocks noGrp="1"/>
          </p:cNvSpPr>
          <p:nvPr>
            <p:ph type="body" idx="1"/>
          </p:nvPr>
        </p:nvSpPr>
        <p:spPr/>
        <p:txBody>
          <a:bodyPr/>
          <a:lstStyle/>
          <a:p>
            <a:r>
              <a:rPr lang="en-US"/>
              <a:t>Refer to the common temperature of the class.</a:t>
            </a:r>
          </a:p>
        </p:txBody>
      </p:sp>
      <p:sp>
        <p:nvSpPr>
          <p:cNvPr id="4" name="Slide Number Placeholder 3">
            <a:extLst>
              <a:ext uri="{FF2B5EF4-FFF2-40B4-BE49-F238E27FC236}">
                <a16:creationId xmlns:a16="http://schemas.microsoft.com/office/drawing/2014/main" id="{884E6898-8347-E58D-BA99-34F10478B6CA}"/>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127718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0515-2001-ACC0-3FA2-06E3DD438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62F2B-083D-6600-5619-3FD69E08B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FA409-1006-7A03-010E-E8152AAE7CFE}"/>
              </a:ext>
            </a:extLst>
          </p:cNvPr>
          <p:cNvSpPr>
            <a:spLocks noGrp="1"/>
          </p:cNvSpPr>
          <p:nvPr>
            <p:ph type="body" idx="1"/>
          </p:nvPr>
        </p:nvSpPr>
        <p:spPr/>
        <p:txBody>
          <a:bodyPr/>
          <a:lstStyle/>
          <a:p>
            <a:r>
              <a:rPr lang="en-US"/>
              <a:t>Have students discuss their ideas.</a:t>
            </a:r>
          </a:p>
        </p:txBody>
      </p:sp>
      <p:sp>
        <p:nvSpPr>
          <p:cNvPr id="4" name="Slide Number Placeholder 3">
            <a:extLst>
              <a:ext uri="{FF2B5EF4-FFF2-40B4-BE49-F238E27FC236}">
                <a16:creationId xmlns:a16="http://schemas.microsoft.com/office/drawing/2014/main" id="{EAB71282-7489-D0A2-47BB-951D62325A4D}"/>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78442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4B4A2-22DC-A3F2-80E4-533997B97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57BDF-8117-C91F-0FF3-2D99E8197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14C84-16B0-D0B1-DEC8-33ECB45D3D79}"/>
              </a:ext>
            </a:extLst>
          </p:cNvPr>
          <p:cNvSpPr>
            <a:spLocks noGrp="1"/>
          </p:cNvSpPr>
          <p:nvPr>
            <p:ph type="body" idx="1"/>
          </p:nvPr>
        </p:nvSpPr>
        <p:spPr/>
        <p:txBody>
          <a:bodyPr/>
          <a:lstStyle/>
          <a:p>
            <a:r>
              <a:rPr lang="en-US"/>
              <a:t>Have students open their student guide to </a:t>
            </a:r>
            <a:r>
              <a:rPr lang="en-US" b="1"/>
              <a:t>Read Together 1B Cold-Blooded vs. Warm-Blooded </a:t>
            </a:r>
            <a:r>
              <a:rPr lang="en-US"/>
              <a:t>section on Page 13.</a:t>
            </a:r>
          </a:p>
        </p:txBody>
      </p:sp>
      <p:sp>
        <p:nvSpPr>
          <p:cNvPr id="4" name="Slide Number Placeholder 3">
            <a:extLst>
              <a:ext uri="{FF2B5EF4-FFF2-40B4-BE49-F238E27FC236}">
                <a16:creationId xmlns:a16="http://schemas.microsoft.com/office/drawing/2014/main" id="{09ACD39D-44AF-DE52-755F-FC076B1213E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996311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3F49D-61DE-3AE7-2435-B9E39CAA0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AA84E-802A-D0F6-BA03-4701B9CD7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142C6-FFD3-CD27-8457-F7019403135D}"/>
              </a:ext>
            </a:extLst>
          </p:cNvPr>
          <p:cNvSpPr>
            <a:spLocks noGrp="1"/>
          </p:cNvSpPr>
          <p:nvPr>
            <p:ph type="body" idx="1"/>
          </p:nvPr>
        </p:nvSpPr>
        <p:spPr/>
        <p:txBody>
          <a:bodyPr/>
          <a:lstStyle/>
          <a:p>
            <a:r>
              <a:rPr lang="en-US"/>
              <a:t>Have students open their student guide to </a:t>
            </a:r>
            <a:r>
              <a:rPr lang="en-US" b="1"/>
              <a:t>Read Together 1B Cold-Blooded vs. Warm-Blooded </a:t>
            </a:r>
            <a:r>
              <a:rPr lang="en-US"/>
              <a:t>section on Page 13.</a:t>
            </a:r>
          </a:p>
          <a:p>
            <a:endParaRPr lang="en-US"/>
          </a:p>
          <a:p>
            <a:r>
              <a:rPr lang="en-US"/>
              <a:t>Read Together: Lizards, snakes, and turtles are all </a:t>
            </a:r>
            <a:r>
              <a:rPr lang="en-US" b="1"/>
              <a:t>reptiles</a:t>
            </a:r>
            <a:r>
              <a:rPr lang="en-US"/>
              <a:t>. They have dry scaly skin, and often live in warm, dry habitats. Frogs and salamanders are </a:t>
            </a:r>
            <a:r>
              <a:rPr lang="en-US" b="1"/>
              <a:t>amphibians.</a:t>
            </a:r>
            <a:r>
              <a:rPr lang="en-US"/>
              <a:t> They have smooth, moist skin and often need fresh water or cool, moist habitats. All these animas are cold-blooded. </a:t>
            </a:r>
            <a:r>
              <a:rPr lang="en-US" b="1"/>
              <a:t>Cold-blooded </a:t>
            </a:r>
            <a:r>
              <a:rPr lang="en-US"/>
              <a:t>means that their bodies cannot warm their blood. These animals must get heat from outside their bodies from heat sources like the...</a:t>
            </a:r>
          </a:p>
        </p:txBody>
      </p:sp>
      <p:sp>
        <p:nvSpPr>
          <p:cNvPr id="4" name="Slide Number Placeholder 3">
            <a:extLst>
              <a:ext uri="{FF2B5EF4-FFF2-40B4-BE49-F238E27FC236}">
                <a16:creationId xmlns:a16="http://schemas.microsoft.com/office/drawing/2014/main" id="{99D8B035-AEAA-6CF4-6C2C-B2154BD33229}"/>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56811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615E7-8AFB-8A4F-3E43-29400E72C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FDA88-0213-1079-C04F-F77BE6B94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326EB-DE25-E97D-C96E-3BFD770F90D9}"/>
              </a:ext>
            </a:extLst>
          </p:cNvPr>
          <p:cNvSpPr>
            <a:spLocks noGrp="1"/>
          </p:cNvSpPr>
          <p:nvPr>
            <p:ph type="body" idx="1"/>
          </p:nvPr>
        </p:nvSpPr>
        <p:spPr/>
        <p:txBody>
          <a:bodyPr/>
          <a:lstStyle/>
          <a:p>
            <a:r>
              <a:rPr lang="en-US"/>
              <a:t>Have students open their student guide to </a:t>
            </a:r>
            <a:r>
              <a:rPr lang="en-US" b="1"/>
              <a:t>Read Together 1B Cold-Blooded vs. Warm-Blooded </a:t>
            </a:r>
            <a:r>
              <a:rPr lang="en-US"/>
              <a:t>section on Page 13.</a:t>
            </a:r>
          </a:p>
          <a:p>
            <a:endParaRPr lang="en-US"/>
          </a:p>
          <a:p>
            <a:r>
              <a:rPr lang="en-US"/>
              <a:t>Read Together: </a:t>
            </a:r>
            <a:r>
              <a:rPr lang="en-US" b="1"/>
              <a:t>Mammals </a:t>
            </a:r>
            <a:r>
              <a:rPr lang="en-US"/>
              <a:t>like rabbits, black bears, and people are warm-blooded. </a:t>
            </a:r>
            <a:r>
              <a:rPr lang="en-US" b="1"/>
              <a:t>Birds</a:t>
            </a:r>
            <a:r>
              <a:rPr lang="en-US"/>
              <a:t> like cardinals and blue jays are also warm-blooded. </a:t>
            </a:r>
            <a:r>
              <a:rPr lang="en-US" b="1"/>
              <a:t>Warm-blooded</a:t>
            </a:r>
            <a:r>
              <a:rPr lang="en-US"/>
              <a:t> animals make tier own heat inside their bodies. </a:t>
            </a:r>
            <a:r>
              <a:rPr lang="en-US" i="1"/>
              <a:t>What would happen if we put ice into our hands? Why? </a:t>
            </a:r>
          </a:p>
        </p:txBody>
      </p:sp>
      <p:sp>
        <p:nvSpPr>
          <p:cNvPr id="4" name="Slide Number Placeholder 3">
            <a:extLst>
              <a:ext uri="{FF2B5EF4-FFF2-40B4-BE49-F238E27FC236}">
                <a16:creationId xmlns:a16="http://schemas.microsoft.com/office/drawing/2014/main" id="{92EA5FFA-E9A4-899F-C408-3CDD24411D7C}"/>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607375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F720-34B1-8535-BD14-E83E831C2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776F0-5F71-2A2E-4A99-4730A3267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16873-A70B-7CD7-81F4-4FA1226E2E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E9FDC7-495E-EAE8-9B67-4508D5280CD1}"/>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3489345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5CD0-B61B-071F-FC51-76BED605F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D31D8-1B4F-7981-B21B-441DDEE1C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929A5-3A5B-6957-E936-2427D1A9EABE}"/>
              </a:ext>
            </a:extLst>
          </p:cNvPr>
          <p:cNvSpPr>
            <a:spLocks noGrp="1"/>
          </p:cNvSpPr>
          <p:nvPr>
            <p:ph type="body" idx="1"/>
          </p:nvPr>
        </p:nvSpPr>
        <p:spPr/>
        <p:txBody>
          <a:bodyPr/>
          <a:lstStyle/>
          <a:p>
            <a:r>
              <a:rPr lang="en-US"/>
              <a:t>We continue to make our own heat. You also do extra things to feel comfortable. Depending on the temperature outside, you will dress differently by wearing shorts in the summer and coats and hats in the winter. </a:t>
            </a:r>
            <a:r>
              <a:rPr lang="en-US" b="1"/>
              <a:t>Why?</a:t>
            </a:r>
            <a:r>
              <a:rPr lang="en-US"/>
              <a:t> (Our heat from our bodies would transfer to the cold outside and we would lose our heat. The heat from the sun causes us to warm so we dress to stay cool.)</a:t>
            </a:r>
          </a:p>
        </p:txBody>
      </p:sp>
      <p:sp>
        <p:nvSpPr>
          <p:cNvPr id="4" name="Slide Number Placeholder 3">
            <a:extLst>
              <a:ext uri="{FF2B5EF4-FFF2-40B4-BE49-F238E27FC236}">
                <a16:creationId xmlns:a16="http://schemas.microsoft.com/office/drawing/2014/main" id="{9E9B022E-83EC-E2AD-91D6-58BF951DF8BF}"/>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99872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4CAF-97E4-97BF-9E87-485741551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059E6-B801-0181-F37A-37686EFA3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43CE6-225F-C586-8CD0-0B478D3E34A8}"/>
              </a:ext>
            </a:extLst>
          </p:cNvPr>
          <p:cNvSpPr>
            <a:spLocks noGrp="1"/>
          </p:cNvSpPr>
          <p:nvPr>
            <p:ph type="body" idx="1"/>
          </p:nvPr>
        </p:nvSpPr>
        <p:spPr/>
        <p:txBody>
          <a:bodyPr/>
          <a:lstStyle/>
          <a:p>
            <a:pPr>
              <a:defRPr/>
            </a:pPr>
            <a:r>
              <a:rPr lang="en-US"/>
              <a:t>Using the </a:t>
            </a:r>
            <a:r>
              <a:rPr lang="en-US" b="1"/>
              <a:t>Warm-Blooded vs. Cold-Blooded Presentation </a:t>
            </a:r>
            <a:r>
              <a:rPr lang="en-US"/>
              <a:t>on the </a:t>
            </a:r>
            <a:r>
              <a:rPr lang="en-US" i="1"/>
              <a:t>MDC Teacher Portal (</a:t>
            </a:r>
            <a:r>
              <a:rPr lang="en-US">
                <a:hlinkClick r:id="rId3"/>
              </a:rPr>
              <a:t>Eastern Collard Lizard</a:t>
            </a:r>
            <a:r>
              <a:rPr lang="en-US"/>
              <a:t>), display the different examples of mammals in Missouri, including photos of people. Mammals, birds, and people are warm-blooded, so our temperature stays the same.</a:t>
            </a:r>
          </a:p>
          <a:p>
            <a:endParaRPr lang="en-US"/>
          </a:p>
        </p:txBody>
      </p:sp>
      <p:sp>
        <p:nvSpPr>
          <p:cNvPr id="4" name="Slide Number Placeholder 3">
            <a:extLst>
              <a:ext uri="{FF2B5EF4-FFF2-40B4-BE49-F238E27FC236}">
                <a16:creationId xmlns:a16="http://schemas.microsoft.com/office/drawing/2014/main" id="{94264BFC-B6C0-3958-1021-557D5A17C5E2}"/>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380729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8555C-E0E2-3222-D224-3E44D094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B7383-BF9B-61FA-C881-18621F743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12B5F-7870-230E-E653-4FBB69908C69}"/>
              </a:ext>
            </a:extLst>
          </p:cNvPr>
          <p:cNvSpPr>
            <a:spLocks noGrp="1"/>
          </p:cNvSpPr>
          <p:nvPr>
            <p:ph type="body" idx="1"/>
          </p:nvPr>
        </p:nvSpPr>
        <p:spPr/>
        <p:txBody>
          <a:bodyPr/>
          <a:lstStyle/>
          <a:p>
            <a:r>
              <a:rPr lang="en-US"/>
              <a:t>Other kinds of animals must get heat from outside their bodies from other heat sources. </a:t>
            </a:r>
            <a:r>
              <a:rPr lang="en-US" b="1"/>
              <a:t>Can you give an example of a heat source that these animals will use? </a:t>
            </a:r>
            <a:r>
              <a:rPr lang="en-US"/>
              <a:t>(Sun, heat lamp, heat pads, etc.)</a:t>
            </a:r>
          </a:p>
          <a:p>
            <a:endParaRPr lang="en-US"/>
          </a:p>
          <a:p>
            <a:r>
              <a:rPr lang="en-US"/>
              <a:t>Animal in Picture: Spotted Salamander</a:t>
            </a:r>
          </a:p>
        </p:txBody>
      </p:sp>
      <p:sp>
        <p:nvSpPr>
          <p:cNvPr id="4" name="Slide Number Placeholder 3">
            <a:extLst>
              <a:ext uri="{FF2B5EF4-FFF2-40B4-BE49-F238E27FC236}">
                <a16:creationId xmlns:a16="http://schemas.microsoft.com/office/drawing/2014/main" id="{5EA25357-AD55-D2F1-270F-7F4E575B7A06}"/>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389044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D53B-AA37-F4D9-77E2-CA2F79544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BDE35-5B1B-36A1-7406-8BCAF7DD3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854A6-A251-10A1-38E4-8D5977433E1B}"/>
              </a:ext>
            </a:extLst>
          </p:cNvPr>
          <p:cNvSpPr>
            <a:spLocks noGrp="1"/>
          </p:cNvSpPr>
          <p:nvPr>
            <p:ph type="body" idx="1"/>
          </p:nvPr>
        </p:nvSpPr>
        <p:spPr/>
        <p:txBody>
          <a:bodyPr/>
          <a:lstStyle/>
          <a:p>
            <a:r>
              <a:rPr lang="en-US"/>
              <a:t>Using the </a:t>
            </a:r>
            <a:r>
              <a:rPr lang="en-US" b="1"/>
              <a:t>Warm-Blooded vs. Cold-Blooded Presentation </a:t>
            </a:r>
            <a:r>
              <a:rPr lang="en-US"/>
              <a:t>on the </a:t>
            </a:r>
            <a:r>
              <a:rPr lang="en-US" i="1"/>
              <a:t>MDC Teacher Portal (</a:t>
            </a:r>
            <a:r>
              <a:rPr lang="en-US">
                <a:hlinkClick r:id="rId3"/>
              </a:rPr>
              <a:t>Eastern Collard Lizard</a:t>
            </a:r>
            <a:r>
              <a:rPr lang="en-US"/>
              <a:t>), display the different examples of reptiles and amphibians in Missouri. </a:t>
            </a:r>
            <a:r>
              <a:rPr lang="en-US" b="1"/>
              <a:t>Cold-blooded</a:t>
            </a:r>
            <a:r>
              <a:rPr lang="en-US"/>
              <a:t> means that the animals’ bodies cannot warm their blood. They take on the temperature of their surroundings. When it is cold outside, they are cold. When it is hot outside, they are hot.</a:t>
            </a:r>
          </a:p>
        </p:txBody>
      </p:sp>
      <p:sp>
        <p:nvSpPr>
          <p:cNvPr id="4" name="Slide Number Placeholder 3">
            <a:extLst>
              <a:ext uri="{FF2B5EF4-FFF2-40B4-BE49-F238E27FC236}">
                <a16:creationId xmlns:a16="http://schemas.microsoft.com/office/drawing/2014/main" id="{5113F903-5B52-E5E3-E6D2-76E0C885A601}"/>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53746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655C-0669-8E98-D2C8-C778B30C1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52896-4F37-E318-7A69-34017273F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7CEB6-C5F2-C3EF-0B2A-E24E01083087}"/>
              </a:ext>
            </a:extLst>
          </p:cNvPr>
          <p:cNvSpPr>
            <a:spLocks noGrp="1"/>
          </p:cNvSpPr>
          <p:nvPr>
            <p:ph type="body" idx="1"/>
          </p:nvPr>
        </p:nvSpPr>
        <p:spPr/>
        <p:txBody>
          <a:bodyPr/>
          <a:lstStyle/>
          <a:p>
            <a:r>
              <a:rPr lang="en-US"/>
              <a:t>Students will complete a prediction using the following prompt in their student guide</a:t>
            </a:r>
            <a:r>
              <a:rPr lang="en-US" b="1"/>
              <a:t>, Science Notebook 1B If I Am a Lizard </a:t>
            </a:r>
            <a:r>
              <a:rPr lang="en-US"/>
              <a:t>on Page 11. </a:t>
            </a:r>
          </a:p>
          <a:p>
            <a:endParaRPr lang="en-US"/>
          </a:p>
          <a:p>
            <a:r>
              <a:rPr lang="en-US"/>
              <a:t>Have the students use the blank section from their student guide to draw a warm spot for their lizard home.</a:t>
            </a:r>
          </a:p>
        </p:txBody>
      </p:sp>
      <p:sp>
        <p:nvSpPr>
          <p:cNvPr id="4" name="Slide Number Placeholder 3">
            <a:extLst>
              <a:ext uri="{FF2B5EF4-FFF2-40B4-BE49-F238E27FC236}">
                <a16:creationId xmlns:a16="http://schemas.microsoft.com/office/drawing/2014/main" id="{4524C269-29BD-0C41-7AAF-AC3B08073448}"/>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517805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12C92-A6D0-1CC1-F430-5B92D5032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30ABB-7E3F-C1FD-F49A-7A987D3B5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9ED1B-E84E-AC88-E0B8-456D3E0866AB}"/>
              </a:ext>
            </a:extLst>
          </p:cNvPr>
          <p:cNvSpPr>
            <a:spLocks noGrp="1"/>
          </p:cNvSpPr>
          <p:nvPr>
            <p:ph type="body" idx="1"/>
          </p:nvPr>
        </p:nvSpPr>
        <p:spPr/>
        <p:txBody>
          <a:bodyPr/>
          <a:lstStyle/>
          <a:p>
            <a:r>
              <a:rPr lang="en-US" b="1"/>
              <a:t>Step 1 </a:t>
            </a:r>
            <a:r>
              <a:rPr lang="en-US"/>
              <a:t>– Have students revisit their drawing of their lizard home in their student guide on </a:t>
            </a:r>
            <a:r>
              <a:rPr lang="en-US" b="1"/>
              <a:t>Science Notebook 1B If I Am a Lizard on page 11. </a:t>
            </a:r>
            <a:r>
              <a:rPr lang="en-US"/>
              <a:t>Ask them to think back to where they thought the best spot for their lizard home would be located. </a:t>
            </a:r>
          </a:p>
        </p:txBody>
      </p:sp>
      <p:sp>
        <p:nvSpPr>
          <p:cNvPr id="4" name="Slide Number Placeholder 3">
            <a:extLst>
              <a:ext uri="{FF2B5EF4-FFF2-40B4-BE49-F238E27FC236}">
                <a16:creationId xmlns:a16="http://schemas.microsoft.com/office/drawing/2014/main" id="{2526DB51-9300-99FF-E05A-FFE61104D7FD}"/>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3848572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78A7-E32A-6C22-48E5-358CA9A50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51EC0-2100-573B-5BD7-6CA609D99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C3E0A-6F6E-FCE7-7E6A-2998D8EDB464}"/>
              </a:ext>
            </a:extLst>
          </p:cNvPr>
          <p:cNvSpPr>
            <a:spLocks noGrp="1"/>
          </p:cNvSpPr>
          <p:nvPr>
            <p:ph type="body" idx="1"/>
          </p:nvPr>
        </p:nvSpPr>
        <p:spPr/>
        <p:txBody>
          <a:bodyPr/>
          <a:lstStyle/>
          <a:p>
            <a:r>
              <a:rPr lang="en-US" b="0"/>
              <a:t>At the front of the classroom on your board, create a class map with students’ input of the schoolyard. Make it from the perspective you would see from a treehouse. </a:t>
            </a:r>
            <a:r>
              <a:rPr lang="en-US" b="1">
                <a:solidFill>
                  <a:srgbClr val="0070C0"/>
                </a:solidFill>
              </a:rPr>
              <a:t>Using our predictions from </a:t>
            </a:r>
            <a:r>
              <a:rPr lang="en-US" b="1"/>
              <a:t>Science Notebook 1B If I Am a Lizard, what was your prediction for the best location for your lizard to stay warm and survive?</a:t>
            </a:r>
          </a:p>
          <a:p>
            <a:endParaRPr lang="en-US" b="1"/>
          </a:p>
          <a:p>
            <a:r>
              <a:rPr lang="en-US" b="0"/>
              <a:t>Discuss the predicted locations students felt a lizard would live to stay warm and survive. Mark these locations on the schoolyard map. Based on the number of tubs </a:t>
            </a:r>
            <a:r>
              <a:rPr lang="en-US"/>
              <a:t>with</a:t>
            </a:r>
            <a:r>
              <a:rPr lang="en-US" b="0"/>
              <a:t> sand available, circle five to eight of the most common locations. You will visit these locations in the next step.</a:t>
            </a:r>
          </a:p>
          <a:p>
            <a:endParaRPr lang="en-US" b="0"/>
          </a:p>
          <a:p>
            <a:r>
              <a:rPr lang="en-US" b="1"/>
              <a:t>Teacher Note: </a:t>
            </a:r>
            <a:r>
              <a:rPr lang="en-US" b="0"/>
              <a:t>Step 2 and 3 must be done on the same day.</a:t>
            </a:r>
          </a:p>
        </p:txBody>
      </p:sp>
      <p:sp>
        <p:nvSpPr>
          <p:cNvPr id="4" name="Slide Number Placeholder 3">
            <a:extLst>
              <a:ext uri="{FF2B5EF4-FFF2-40B4-BE49-F238E27FC236}">
                <a16:creationId xmlns:a16="http://schemas.microsoft.com/office/drawing/2014/main" id="{C9B60522-9061-9C22-852B-57532E5F1B47}"/>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3688437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51E1-EAF1-F6A2-AE7C-64CD114F3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647E2-D20C-07FC-E8A5-55A499B6F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FE28E-B823-C90C-78B2-5D84B7CB8394}"/>
              </a:ext>
            </a:extLst>
          </p:cNvPr>
          <p:cNvSpPr>
            <a:spLocks noGrp="1"/>
          </p:cNvSpPr>
          <p:nvPr>
            <p:ph type="body" idx="1"/>
          </p:nvPr>
        </p:nvSpPr>
        <p:spPr/>
        <p:txBody>
          <a:bodyPr/>
          <a:lstStyle/>
          <a:p>
            <a:r>
              <a:rPr lang="en-US" b="1"/>
              <a:t>Step 2 </a:t>
            </a:r>
            <a:r>
              <a:rPr lang="en-US" b="0"/>
              <a:t>– Go back outside. Based on the predictions made, have students place the containers of sand, or “lizards,” in the five to eight locations circled on the schoolyard map.</a:t>
            </a:r>
          </a:p>
        </p:txBody>
      </p:sp>
      <p:sp>
        <p:nvSpPr>
          <p:cNvPr id="4" name="Slide Number Placeholder 3">
            <a:extLst>
              <a:ext uri="{FF2B5EF4-FFF2-40B4-BE49-F238E27FC236}">
                <a16:creationId xmlns:a16="http://schemas.microsoft.com/office/drawing/2014/main" id="{8F5CCB08-BA60-EE98-EDA7-AF8BC466EE30}"/>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2620515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DD9F6-CE55-4CBD-7574-140ADA3A8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36897-7253-F7ED-E6DE-01DF283F2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A7C8D-59FA-5369-AE3C-B215DC0BF8B9}"/>
              </a:ext>
            </a:extLst>
          </p:cNvPr>
          <p:cNvSpPr>
            <a:spLocks noGrp="1"/>
          </p:cNvSpPr>
          <p:nvPr>
            <p:ph type="body" idx="1"/>
          </p:nvPr>
        </p:nvSpPr>
        <p:spPr/>
        <p:txBody>
          <a:bodyPr/>
          <a:lstStyle/>
          <a:p>
            <a:r>
              <a:rPr lang="en-US" b="1"/>
              <a:t>Step 3 – </a:t>
            </a:r>
            <a:r>
              <a:rPr lang="en-US" b="0"/>
              <a:t>After a few hours, return to the “lizards” and have students feel each container. </a:t>
            </a:r>
          </a:p>
        </p:txBody>
      </p:sp>
      <p:sp>
        <p:nvSpPr>
          <p:cNvPr id="4" name="Slide Number Placeholder 3">
            <a:extLst>
              <a:ext uri="{FF2B5EF4-FFF2-40B4-BE49-F238E27FC236}">
                <a16:creationId xmlns:a16="http://schemas.microsoft.com/office/drawing/2014/main" id="{8563B0ED-DD87-E9ED-41A1-DC936C90DED1}"/>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627052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C511D-5140-B870-4084-0E30D6AD4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24855-0633-7159-E268-B8C947376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3BE53-5D09-876A-5C1D-28F5AA1A2646}"/>
              </a:ext>
            </a:extLst>
          </p:cNvPr>
          <p:cNvSpPr>
            <a:spLocks noGrp="1"/>
          </p:cNvSpPr>
          <p:nvPr>
            <p:ph type="body" idx="1"/>
          </p:nvPr>
        </p:nvSpPr>
        <p:spPr/>
        <p:txBody>
          <a:bodyPr/>
          <a:lstStyle/>
          <a:p>
            <a:r>
              <a:rPr lang="en-US" b="0"/>
              <a:t>Ask students to stand next to the sandbox, or lizard, closest to the lizard home that they drew. Distribute thermometers and advise the students to not touch the sensor of the thermometer with their hand. </a:t>
            </a:r>
            <a:r>
              <a:rPr lang="en-US" b="1"/>
              <a:t>What is the temperature of the sandbox you are standing next to? </a:t>
            </a:r>
            <a:r>
              <a:rPr lang="en-US" b="0"/>
              <a:t>Measure the temperature of each sandbox. </a:t>
            </a:r>
          </a:p>
        </p:txBody>
      </p:sp>
      <p:sp>
        <p:nvSpPr>
          <p:cNvPr id="4" name="Slide Number Placeholder 3">
            <a:extLst>
              <a:ext uri="{FF2B5EF4-FFF2-40B4-BE49-F238E27FC236}">
                <a16:creationId xmlns:a16="http://schemas.microsoft.com/office/drawing/2014/main" id="{F4582362-8CE9-6006-E2B8-411B3214FE30}"/>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1721720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5D252-4B7E-631A-C54B-F9FEA06F3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EAB35-31D0-E3D3-AEA6-D6BC4E1BF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89928-4FD6-96F0-B79E-9BDF2F7B8BFC}"/>
              </a:ext>
            </a:extLst>
          </p:cNvPr>
          <p:cNvSpPr>
            <a:spLocks noGrp="1"/>
          </p:cNvSpPr>
          <p:nvPr>
            <p:ph type="body" idx="1"/>
          </p:nvPr>
        </p:nvSpPr>
        <p:spPr/>
        <p:txBody>
          <a:bodyPr/>
          <a:lstStyle/>
          <a:p>
            <a:r>
              <a:rPr lang="en-US" b="0"/>
              <a:t>Have students open their student guide to the second black thermometer on the </a:t>
            </a:r>
            <a:r>
              <a:rPr lang="en-US" b="1"/>
              <a:t>Science Notebook 1B Are Lizards Hot? </a:t>
            </a:r>
            <a:r>
              <a:rPr lang="en-US" b="0"/>
              <a:t>section on </a:t>
            </a:r>
            <a:r>
              <a:rPr lang="en-US"/>
              <a:t>Page</a:t>
            </a:r>
            <a:r>
              <a:rPr lang="en-US" b="0"/>
              <a:t> 14 and record the temperature of the sandbox.</a:t>
            </a:r>
          </a:p>
        </p:txBody>
      </p:sp>
      <p:sp>
        <p:nvSpPr>
          <p:cNvPr id="4" name="Slide Number Placeholder 3">
            <a:extLst>
              <a:ext uri="{FF2B5EF4-FFF2-40B4-BE49-F238E27FC236}">
                <a16:creationId xmlns:a16="http://schemas.microsoft.com/office/drawing/2014/main" id="{38095EDA-B2F8-83A5-21F9-0FB67126B784}"/>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1020505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F995F-4ACD-C746-E635-6F9682816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BBECA-8D3F-083D-1651-23FF27E13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DAE9A-A67A-C8C2-653E-E6ED3C8A8ED9}"/>
              </a:ext>
            </a:extLst>
          </p:cNvPr>
          <p:cNvSpPr>
            <a:spLocks noGrp="1"/>
          </p:cNvSpPr>
          <p:nvPr>
            <p:ph type="body" idx="1"/>
          </p:nvPr>
        </p:nvSpPr>
        <p:spPr/>
        <p:txBody>
          <a:bodyPr/>
          <a:lstStyle/>
          <a:p>
            <a:r>
              <a:rPr lang="en-US" b="0"/>
              <a:t>Back in the classroom, have students record the temperature data on the school map at the front of the classroom of the five to eight different locations of the sandboxes.</a:t>
            </a:r>
          </a:p>
          <a:p>
            <a:endParaRPr lang="en-US" b="0"/>
          </a:p>
          <a:p>
            <a:endParaRPr lang="en-US" b="0"/>
          </a:p>
        </p:txBody>
      </p:sp>
      <p:sp>
        <p:nvSpPr>
          <p:cNvPr id="4" name="Slide Number Placeholder 3">
            <a:extLst>
              <a:ext uri="{FF2B5EF4-FFF2-40B4-BE49-F238E27FC236}">
                <a16:creationId xmlns:a16="http://schemas.microsoft.com/office/drawing/2014/main" id="{AA7D6D46-7CE9-484D-12A4-044D4FB801F2}"/>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412160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D3C13-6797-F583-9D3B-CAAFAC0D8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B97F8-C15A-6490-619C-CC5989AF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26BCB-3851-9EC9-B8FC-B85AD004E0E4}"/>
              </a:ext>
            </a:extLst>
          </p:cNvPr>
          <p:cNvSpPr>
            <a:spLocks noGrp="1"/>
          </p:cNvSpPr>
          <p:nvPr>
            <p:ph type="body" idx="1"/>
          </p:nvPr>
        </p:nvSpPr>
        <p:spPr/>
        <p:txBody>
          <a:bodyPr/>
          <a:lstStyle/>
          <a:p>
            <a:r>
              <a:rPr lang="en-US" b="0"/>
              <a:t>Compare the data from what the sand felt like to what the thermometer shows. </a:t>
            </a:r>
            <a:r>
              <a:rPr lang="en-US" b="1"/>
              <a:t>What do the students notice? Why? </a:t>
            </a:r>
            <a:r>
              <a:rPr lang="en-US" b="0"/>
              <a:t>Ensure students notice patterns between the warmth of sand and corresponding temperature. </a:t>
            </a:r>
          </a:p>
          <a:p>
            <a:endParaRPr lang="en-US" b="0"/>
          </a:p>
          <a:p>
            <a:endParaRPr lang="en-US" b="0"/>
          </a:p>
        </p:txBody>
      </p:sp>
      <p:sp>
        <p:nvSpPr>
          <p:cNvPr id="4" name="Slide Number Placeholder 3">
            <a:extLst>
              <a:ext uri="{FF2B5EF4-FFF2-40B4-BE49-F238E27FC236}">
                <a16:creationId xmlns:a16="http://schemas.microsoft.com/office/drawing/2014/main" id="{37C63294-4821-64FB-AE5B-A9F4E943DCBB}"/>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2266965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308C-D1E5-2DE0-DE46-7E8DDC146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090AA-447C-1A0E-FAFD-76C3AFB3D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AF78C-12F7-F8C5-0A0E-D81419E41BB5}"/>
              </a:ext>
            </a:extLst>
          </p:cNvPr>
          <p:cNvSpPr>
            <a:spLocks noGrp="1"/>
          </p:cNvSpPr>
          <p:nvPr>
            <p:ph type="body" idx="1"/>
          </p:nvPr>
        </p:nvSpPr>
        <p:spPr/>
        <p:txBody>
          <a:bodyPr/>
          <a:lstStyle/>
          <a:p>
            <a:endParaRPr lang="en-US" b="0"/>
          </a:p>
          <a:p>
            <a:endParaRPr lang="en-US" b="0"/>
          </a:p>
        </p:txBody>
      </p:sp>
      <p:sp>
        <p:nvSpPr>
          <p:cNvPr id="4" name="Slide Number Placeholder 3">
            <a:extLst>
              <a:ext uri="{FF2B5EF4-FFF2-40B4-BE49-F238E27FC236}">
                <a16:creationId xmlns:a16="http://schemas.microsoft.com/office/drawing/2014/main" id="{CD4F4053-07EF-30E5-5F88-D0FDB6B3ED94}"/>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1345166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AB4A-AA17-5220-2F21-D51B736FE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C7EAD-2306-1BF9-0046-60647AF3F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7E176-0C5E-4930-8CA8-88A16500CBE4}"/>
              </a:ext>
            </a:extLst>
          </p:cNvPr>
          <p:cNvSpPr>
            <a:spLocks noGrp="1"/>
          </p:cNvSpPr>
          <p:nvPr>
            <p:ph type="body" idx="1"/>
          </p:nvPr>
        </p:nvSpPr>
        <p:spPr/>
        <p:txBody>
          <a:bodyPr/>
          <a:lstStyle/>
          <a:p>
            <a:endParaRPr lang="en-US" b="0"/>
          </a:p>
          <a:p>
            <a:endParaRPr lang="en-US" b="0"/>
          </a:p>
        </p:txBody>
      </p:sp>
      <p:sp>
        <p:nvSpPr>
          <p:cNvPr id="4" name="Slide Number Placeholder 3">
            <a:extLst>
              <a:ext uri="{FF2B5EF4-FFF2-40B4-BE49-F238E27FC236}">
                <a16:creationId xmlns:a16="http://schemas.microsoft.com/office/drawing/2014/main" id="{ECA0CBD4-6257-6FA7-67F9-BCC36389DB22}"/>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206386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CCE6-1E02-3B97-D8AE-2847252F9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A784F-039E-1331-DF71-BFFCB563C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4665E-6D01-9699-4F74-1226001295FE}"/>
              </a:ext>
            </a:extLst>
          </p:cNvPr>
          <p:cNvSpPr>
            <a:spLocks noGrp="1"/>
          </p:cNvSpPr>
          <p:nvPr>
            <p:ph type="body" idx="1"/>
          </p:nvPr>
        </p:nvSpPr>
        <p:spPr/>
        <p:txBody>
          <a:bodyPr/>
          <a:lstStyle/>
          <a:p>
            <a:r>
              <a:rPr lang="en-US"/>
              <a:t>From the MDC Teacher Portal, display the Cold-Blooded vs. Warm-Blooded Presentation (</a:t>
            </a:r>
            <a:r>
              <a:rPr lang="en-US">
                <a:hlinkClick r:id="rId3"/>
              </a:rPr>
              <a:t>Eastern Collard Lizard</a:t>
            </a:r>
            <a:r>
              <a:rPr lang="en-US"/>
              <a:t>)  with a picture of the first reptile. Place one container of sand at the front of the classroom. Pretend this sandbox is the lizard on the screen. Ask students to place their hand in the sand (about one inch deep). </a:t>
            </a:r>
          </a:p>
          <a:p>
            <a:endParaRPr lang="en-US"/>
          </a:p>
          <a:p>
            <a:endParaRPr lang="en-US"/>
          </a:p>
        </p:txBody>
      </p:sp>
      <p:sp>
        <p:nvSpPr>
          <p:cNvPr id="4" name="Slide Number Placeholder 3">
            <a:extLst>
              <a:ext uri="{FF2B5EF4-FFF2-40B4-BE49-F238E27FC236}">
                <a16:creationId xmlns:a16="http://schemas.microsoft.com/office/drawing/2014/main" id="{3EDB4686-D4B9-A59D-CF3C-6833704638E7}"/>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625659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68AAB-EB56-2E04-1675-84BFDDAA4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40C05-DA9F-7113-1FAE-FB8ACF86E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0D8E0-D4C3-35D8-4431-ACF17CEEDF96}"/>
              </a:ext>
            </a:extLst>
          </p:cNvPr>
          <p:cNvSpPr>
            <a:spLocks noGrp="1"/>
          </p:cNvSpPr>
          <p:nvPr>
            <p:ph type="body" idx="1"/>
          </p:nvPr>
        </p:nvSpPr>
        <p:spPr/>
        <p:txBody>
          <a:bodyPr/>
          <a:lstStyle/>
          <a:p>
            <a:r>
              <a:rPr lang="en-US" b="1"/>
              <a:t>Teacher Note: </a:t>
            </a:r>
            <a:r>
              <a:rPr lang="en-US" b="0"/>
              <a:t>The schoolyard map will be referenced in </a:t>
            </a:r>
            <a:r>
              <a:rPr lang="en-US" b="1"/>
              <a:t>Unit 1 Putting It All Together</a:t>
            </a:r>
            <a:r>
              <a:rPr lang="en-US" b="0"/>
              <a:t>. It is recommended to leave this map on the board for students to reference during the assessment. </a:t>
            </a:r>
            <a:endParaRPr lang="en-US"/>
          </a:p>
        </p:txBody>
      </p:sp>
      <p:sp>
        <p:nvSpPr>
          <p:cNvPr id="4" name="Slide Number Placeholder 3">
            <a:extLst>
              <a:ext uri="{FF2B5EF4-FFF2-40B4-BE49-F238E27FC236}">
                <a16:creationId xmlns:a16="http://schemas.microsoft.com/office/drawing/2014/main" id="{6E5B26D3-4E0D-528D-BDB7-0647EBF80843}"/>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1161405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2178-715E-556A-EEFA-9A1BC7667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361DE-B983-F708-0FFC-4CE5D7C68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8A477-B89E-835C-F9B3-ABF9655C1171}"/>
              </a:ext>
            </a:extLst>
          </p:cNvPr>
          <p:cNvSpPr>
            <a:spLocks noGrp="1"/>
          </p:cNvSpPr>
          <p:nvPr>
            <p:ph type="body" idx="1"/>
          </p:nvPr>
        </p:nvSpPr>
        <p:spPr/>
        <p:txBody>
          <a:bodyPr/>
          <a:lstStyle/>
          <a:p>
            <a:r>
              <a:rPr lang="en-US" b="0"/>
              <a:t>After exploring the concept of warm-blooded versus cold-blooded animals and why some animals may have to use heat to stay alive, have students open their student guide to the </a:t>
            </a:r>
            <a:r>
              <a:rPr lang="en-US" b="1"/>
              <a:t>Claim, Evidence, and Reasoning section </a:t>
            </a:r>
            <a:r>
              <a:rPr lang="en-US" b="0"/>
              <a:t>on Page 15. Discuss the page with the students – read the guiding question and then explain what students need to do to answer the questions (circle the correct claim and fill in the blanks). </a:t>
            </a:r>
          </a:p>
          <a:p>
            <a:endParaRPr lang="en-US" b="0"/>
          </a:p>
        </p:txBody>
      </p:sp>
      <p:sp>
        <p:nvSpPr>
          <p:cNvPr id="4" name="Slide Number Placeholder 3">
            <a:extLst>
              <a:ext uri="{FF2B5EF4-FFF2-40B4-BE49-F238E27FC236}">
                <a16:creationId xmlns:a16="http://schemas.microsoft.com/office/drawing/2014/main" id="{31385619-D192-8265-3D73-FEA9023BBB37}"/>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4055763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A7A5-85F3-93D3-B91A-9DB402469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BB31D-2A56-36C0-DF20-31FA8B69D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49422-B910-F0DE-636E-A5AB9850AF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Rubric: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3 (Meets) – Students can define and identify that a heat source creates heat energy. Students circle the correct claim, write the correct evidence statement, and identify the correct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2 (Partially meets) – Students can define and identify that a heat source creates heat energy. Two of the three components of CER are 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1 (Doesn’t meet) – Students cannot answer the above questions. One of the three components of CER are correct. </a:t>
            </a:r>
          </a:p>
          <a:p>
            <a:endParaRPr lang="en-US" b="0"/>
          </a:p>
        </p:txBody>
      </p:sp>
      <p:sp>
        <p:nvSpPr>
          <p:cNvPr id="4" name="Slide Number Placeholder 3">
            <a:extLst>
              <a:ext uri="{FF2B5EF4-FFF2-40B4-BE49-F238E27FC236}">
                <a16:creationId xmlns:a16="http://schemas.microsoft.com/office/drawing/2014/main" id="{3A14EF91-0B5E-25A2-BC3C-E0F80F496D50}"/>
              </a:ext>
            </a:extLst>
          </p:cNvPr>
          <p:cNvSpPr>
            <a:spLocks noGrp="1"/>
          </p:cNvSpPr>
          <p:nvPr>
            <p:ph type="sldNum" sz="quarter" idx="5"/>
          </p:nvPr>
        </p:nvSpPr>
        <p:spPr/>
        <p:txBody>
          <a:bodyPr/>
          <a:lstStyle/>
          <a:p>
            <a:fld id="{F7C19E1B-9841-4947-956E-4E7489943B16}" type="slidenum">
              <a:rPr lang="en-US" smtClean="0"/>
              <a:t>43</a:t>
            </a:fld>
            <a:endParaRPr lang="en-US"/>
          </a:p>
        </p:txBody>
      </p:sp>
    </p:spTree>
    <p:extLst>
      <p:ext uri="{BB962C8B-B14F-4D97-AF65-F5344CB8AC3E}">
        <p14:creationId xmlns:p14="http://schemas.microsoft.com/office/powerpoint/2010/main" val="503059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449C7-806A-DFD2-6D1E-A1A5CEC62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97E77-9390-D4B8-E9A5-EB94185F4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80952-7783-D753-C15B-80972B4C7FD1}"/>
              </a:ext>
            </a:extLst>
          </p:cNvPr>
          <p:cNvSpPr>
            <a:spLocks noGrp="1"/>
          </p:cNvSpPr>
          <p:nvPr>
            <p:ph type="body" idx="1"/>
          </p:nvPr>
        </p:nvSpPr>
        <p:spPr/>
        <p:txBody>
          <a:bodyPr/>
          <a:lstStyle/>
          <a:p>
            <a:r>
              <a:rPr lang="en-US" b="1"/>
              <a:t>English Language Arts</a:t>
            </a:r>
          </a:p>
          <a:p>
            <a:endParaRPr lang="en-US" b="0"/>
          </a:p>
          <a:p>
            <a:r>
              <a:rPr lang="en-US" b="0"/>
              <a:t>Research other native Missouri cold-blooded animals.</a:t>
            </a:r>
          </a:p>
          <a:p>
            <a:endParaRPr lang="en-US" b="0"/>
          </a:p>
          <a:p>
            <a:r>
              <a:rPr lang="en-US" b="0"/>
              <a:t>Have students create a story to go along with the class map. They can take the perspective of explorers looking for the cool area or the perspective of the lizard needing to find shelter.</a:t>
            </a:r>
          </a:p>
        </p:txBody>
      </p:sp>
      <p:sp>
        <p:nvSpPr>
          <p:cNvPr id="4" name="Slide Number Placeholder 3">
            <a:extLst>
              <a:ext uri="{FF2B5EF4-FFF2-40B4-BE49-F238E27FC236}">
                <a16:creationId xmlns:a16="http://schemas.microsoft.com/office/drawing/2014/main" id="{EAF473F3-5628-31AA-F276-BFC38036F0D2}"/>
              </a:ext>
            </a:extLst>
          </p:cNvPr>
          <p:cNvSpPr>
            <a:spLocks noGrp="1"/>
          </p:cNvSpPr>
          <p:nvPr>
            <p:ph type="sldNum" sz="quarter" idx="5"/>
          </p:nvPr>
        </p:nvSpPr>
        <p:spPr/>
        <p:txBody>
          <a:bodyPr/>
          <a:lstStyle/>
          <a:p>
            <a:fld id="{F7C19E1B-9841-4947-956E-4E7489943B16}" type="slidenum">
              <a:rPr lang="en-US" smtClean="0"/>
              <a:t>44</a:t>
            </a:fld>
            <a:endParaRPr lang="en-US"/>
          </a:p>
        </p:txBody>
      </p:sp>
    </p:spTree>
    <p:extLst>
      <p:ext uri="{BB962C8B-B14F-4D97-AF65-F5344CB8AC3E}">
        <p14:creationId xmlns:p14="http://schemas.microsoft.com/office/powerpoint/2010/main" val="149681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B7F4-B9F6-06F5-9789-1859D2CFE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59986-D4BE-AC37-4EB6-478A36EFA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864B9-E1DA-496B-97C1-A9B4BDB831CA}"/>
              </a:ext>
            </a:extLst>
          </p:cNvPr>
          <p:cNvSpPr>
            <a:spLocks noGrp="1"/>
          </p:cNvSpPr>
          <p:nvPr>
            <p:ph type="body" idx="1"/>
          </p:nvPr>
        </p:nvSpPr>
        <p:spPr/>
        <p:txBody>
          <a:bodyPr/>
          <a:lstStyle/>
          <a:p>
            <a:r>
              <a:rPr lang="en-US"/>
              <a:t>From the MDC Teacher Portal, display the Cold-Blooded vs. Warm-Blooded Presentation (</a:t>
            </a:r>
            <a:r>
              <a:rPr lang="en-US">
                <a:hlinkClick r:id="rId3"/>
              </a:rPr>
              <a:t>Eastern Collard Lizard</a:t>
            </a:r>
            <a:r>
              <a:rPr lang="en-US"/>
              <a:t>)  with a picture of the first reptile. Place one container of sand at the front of the classroom. Pretend this sandbox is the lizard on the screen. Ask students to place their hand in the sand (about one inch deep). </a:t>
            </a:r>
          </a:p>
          <a:p>
            <a:endParaRPr lang="en-US"/>
          </a:p>
          <a:p>
            <a:endParaRPr lang="en-US"/>
          </a:p>
        </p:txBody>
      </p:sp>
      <p:sp>
        <p:nvSpPr>
          <p:cNvPr id="4" name="Slide Number Placeholder 3">
            <a:extLst>
              <a:ext uri="{FF2B5EF4-FFF2-40B4-BE49-F238E27FC236}">
                <a16:creationId xmlns:a16="http://schemas.microsoft.com/office/drawing/2014/main" id="{FA60A2E1-8011-8B7F-FFF5-C5AFB88C9BF0}"/>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05289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E89C3-645A-291A-3B5E-FC5E07864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B0C8D-A8F6-A4DA-AF51-A46553D25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78D7E-2FC1-A7C0-41F7-A2B6DE7BF7D1}"/>
              </a:ext>
            </a:extLst>
          </p:cNvPr>
          <p:cNvSpPr>
            <a:spLocks noGrp="1"/>
          </p:cNvSpPr>
          <p:nvPr>
            <p:ph type="body" idx="1"/>
          </p:nvPr>
        </p:nvSpPr>
        <p:spPr/>
        <p:txBody>
          <a:bodyPr/>
          <a:lstStyle/>
          <a:p>
            <a:r>
              <a:rPr lang="en-US"/>
              <a:t>Have students open their student guide to </a:t>
            </a:r>
            <a:r>
              <a:rPr lang="en-US" b="1"/>
              <a:t>Science Notebook 1B Are Lizards Hot? </a:t>
            </a:r>
            <a:r>
              <a:rPr lang="en-US"/>
              <a:t>On Page 12. Have students trace their hand into the first image of container of sand on that page. </a:t>
            </a:r>
          </a:p>
        </p:txBody>
      </p:sp>
      <p:sp>
        <p:nvSpPr>
          <p:cNvPr id="4" name="Slide Number Placeholder 3">
            <a:extLst>
              <a:ext uri="{FF2B5EF4-FFF2-40B4-BE49-F238E27FC236}">
                <a16:creationId xmlns:a16="http://schemas.microsoft.com/office/drawing/2014/main" id="{D3E91ED0-1C74-0F31-4943-97E93F96B27D}"/>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9247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6DE0F-32E8-E0FA-1441-86443E2EA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CD403-779A-676B-52AE-B2A72F6F9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83C95-0C1B-B780-091B-A52241A19223}"/>
              </a:ext>
            </a:extLst>
          </p:cNvPr>
          <p:cNvSpPr>
            <a:spLocks noGrp="1"/>
          </p:cNvSpPr>
          <p:nvPr>
            <p:ph type="body" idx="1"/>
          </p:nvPr>
        </p:nvSpPr>
        <p:spPr/>
        <p:txBody>
          <a:bodyPr/>
          <a:lstStyle/>
          <a:p>
            <a:r>
              <a:rPr lang="en-US"/>
              <a:t>Have students write descriptive words on the following lines.</a:t>
            </a:r>
          </a:p>
        </p:txBody>
      </p:sp>
      <p:sp>
        <p:nvSpPr>
          <p:cNvPr id="4" name="Slide Number Placeholder 3">
            <a:extLst>
              <a:ext uri="{FF2B5EF4-FFF2-40B4-BE49-F238E27FC236}">
                <a16:creationId xmlns:a16="http://schemas.microsoft.com/office/drawing/2014/main" id="{CEF1A120-AB50-793B-4968-560B6BD16F67}"/>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87492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3978A-0D2D-9B6C-0EF5-50DE307E5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A1C4F-7828-42FC-C354-05F87552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5CD11-C84C-2885-4372-CA3A9451A007}"/>
              </a:ext>
            </a:extLst>
          </p:cNvPr>
          <p:cNvSpPr>
            <a:spLocks noGrp="1"/>
          </p:cNvSpPr>
          <p:nvPr>
            <p:ph type="body" idx="1"/>
          </p:nvPr>
        </p:nvSpPr>
        <p:spPr/>
        <p:txBody>
          <a:bodyPr/>
          <a:lstStyle/>
          <a:p>
            <a:r>
              <a:rPr lang="en-US"/>
              <a:t>When someone at home makes a meal, they need to set the oven to a temperature before cooking. When you feel sick, someone might take your temperature.</a:t>
            </a:r>
          </a:p>
        </p:txBody>
      </p:sp>
      <p:sp>
        <p:nvSpPr>
          <p:cNvPr id="4" name="Slide Number Placeholder 3">
            <a:extLst>
              <a:ext uri="{FF2B5EF4-FFF2-40B4-BE49-F238E27FC236}">
                <a16:creationId xmlns:a16="http://schemas.microsoft.com/office/drawing/2014/main" id="{DC44D5CD-2395-A30B-AA3E-9970ACB7DF17}"/>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6700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2B57-2285-51B8-8A31-2BE14E9BA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1AFC7-7716-29D6-74C3-7E665FC8C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26F22-FF6C-030E-06ED-6E67533708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C326B7-577F-BCBF-B68D-F737B8B572BF}"/>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543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1EF6-6EC8-6774-4C13-9703D5690B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571FFC-9290-610A-9D5B-54EDB04CD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7DB6E-2C3E-598E-97A9-ECF5D3A32ACA}"/>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5" name="Footer Placeholder 4">
            <a:extLst>
              <a:ext uri="{FF2B5EF4-FFF2-40B4-BE49-F238E27FC236}">
                <a16:creationId xmlns:a16="http://schemas.microsoft.com/office/drawing/2014/main" id="{7E59E036-D51F-F1AF-FE32-0580E44EC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DCBB4-C2D4-9309-85AF-F1851E4ED612}"/>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13462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4604-492F-126C-1616-B7E578D555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D8F6CD-18AB-C0E5-56F5-76D71BA1FE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797FA-F78F-F87E-F219-6C2A53C093D6}"/>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5" name="Footer Placeholder 4">
            <a:extLst>
              <a:ext uri="{FF2B5EF4-FFF2-40B4-BE49-F238E27FC236}">
                <a16:creationId xmlns:a16="http://schemas.microsoft.com/office/drawing/2014/main" id="{6B18C918-20A7-B346-A0A4-2002E87B3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95E60-E6A6-1AF3-1B44-FF14724182D4}"/>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10114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DF1F8-87AF-19C9-008A-6FC761270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F0DB0-3D16-F78B-4C24-5CE60ABC5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2D6B9-0C97-ECF0-7490-4E308FAB9BED}"/>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5" name="Footer Placeholder 4">
            <a:extLst>
              <a:ext uri="{FF2B5EF4-FFF2-40B4-BE49-F238E27FC236}">
                <a16:creationId xmlns:a16="http://schemas.microsoft.com/office/drawing/2014/main" id="{945BE0CA-5445-4F5D-9F73-CE8290A15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87212-90E0-8606-72F3-4E24D3B061B7}"/>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230084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2BF1-814B-12F1-E1D8-8EF98EA5E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FE5DB-D997-C460-6452-ACE14D6A1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7D6A5-D0B4-C03A-5213-C31094AD9EF2}"/>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5" name="Footer Placeholder 4">
            <a:extLst>
              <a:ext uri="{FF2B5EF4-FFF2-40B4-BE49-F238E27FC236}">
                <a16:creationId xmlns:a16="http://schemas.microsoft.com/office/drawing/2014/main" id="{7F7E48C7-6551-E681-61C6-527CC02E0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0A151-2C68-D57C-59AD-14C52DC93D6A}"/>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394537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7708-1785-FF98-C7EC-1DDC992A3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5B29A-27FA-5075-0220-003971102F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1C5F5-A019-B7F9-172D-4C4044068913}"/>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5" name="Footer Placeholder 4">
            <a:extLst>
              <a:ext uri="{FF2B5EF4-FFF2-40B4-BE49-F238E27FC236}">
                <a16:creationId xmlns:a16="http://schemas.microsoft.com/office/drawing/2014/main" id="{781B6892-6462-9747-F47B-41B3B75D0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D83FA-BC67-A6A2-0315-F4B5D18DDD08}"/>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425436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BA03-AB8F-2B4F-EDE5-7C9EDDACF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079A4-57FF-4835-5884-2DD3CEEBE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9129A-DC32-9ECC-F361-F33919254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31F2A6-D614-5F21-A223-A6B58308D3FC}"/>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6" name="Footer Placeholder 5">
            <a:extLst>
              <a:ext uri="{FF2B5EF4-FFF2-40B4-BE49-F238E27FC236}">
                <a16:creationId xmlns:a16="http://schemas.microsoft.com/office/drawing/2014/main" id="{3823EC9F-131D-301E-6A1C-F841A28D6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29C4E-D31D-53EE-57A2-F6E83ADD2459}"/>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163955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FE09-6C91-6731-3C4A-1FF8407DA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08535-AAF2-430A-726C-4F7F25123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F479E-956B-F240-016D-BD18774D0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A896B-2BCB-66BB-B4C9-3189B8987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CC6DE-79B7-B15F-5FB6-DD59109364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C4D83-4324-DEC8-A6E6-22E865F13E7C}"/>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8" name="Footer Placeholder 7">
            <a:extLst>
              <a:ext uri="{FF2B5EF4-FFF2-40B4-BE49-F238E27FC236}">
                <a16:creationId xmlns:a16="http://schemas.microsoft.com/office/drawing/2014/main" id="{2E811723-F36A-EEEA-B97B-0D43BEEEE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836AB1-65C0-952A-01F5-0B25BD34D6B1}"/>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9688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7E31-C0CD-82C6-3FC7-C0BA25992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CBE76C-65AD-C197-034C-D5858D85AA30}"/>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4" name="Footer Placeholder 3">
            <a:extLst>
              <a:ext uri="{FF2B5EF4-FFF2-40B4-BE49-F238E27FC236}">
                <a16:creationId xmlns:a16="http://schemas.microsoft.com/office/drawing/2014/main" id="{AEAE6713-9F59-8ECE-BF0A-DB72549C3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37767-3629-5C26-37EA-8B3F60EFAF7A}"/>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163513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A3ED1-A6CE-8176-82AE-A407E9E04594}"/>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3" name="Footer Placeholder 2">
            <a:extLst>
              <a:ext uri="{FF2B5EF4-FFF2-40B4-BE49-F238E27FC236}">
                <a16:creationId xmlns:a16="http://schemas.microsoft.com/office/drawing/2014/main" id="{343FB0CE-BE7A-D5D0-F20C-E5FB4368A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1B9417-D85F-2672-D466-538EE2B64315}"/>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72646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AE0F-EBB7-8571-2298-2E595634D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E0EBC0-3A3A-FC01-280A-B2970FA6F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5386E0-E14E-42D1-8EC8-8358A8E05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823EF-C5CB-20EF-09C7-236360A3DC2E}"/>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6" name="Footer Placeholder 5">
            <a:extLst>
              <a:ext uri="{FF2B5EF4-FFF2-40B4-BE49-F238E27FC236}">
                <a16:creationId xmlns:a16="http://schemas.microsoft.com/office/drawing/2014/main" id="{D739232B-C37B-DEE5-85D5-412D5F46D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5B8E9-50CA-BF20-099E-0A4D1EFD98FF}"/>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399019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1DD3-58C0-0948-3D51-81497DA83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3BAD63-E2AD-1AC1-1823-5DD329257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CCA89-6E83-4F86-35C7-A1EAA41A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123D1-1C95-AE68-6742-C4FB64D6E7AD}"/>
              </a:ext>
            </a:extLst>
          </p:cNvPr>
          <p:cNvSpPr>
            <a:spLocks noGrp="1"/>
          </p:cNvSpPr>
          <p:nvPr>
            <p:ph type="dt" sz="half" idx="10"/>
          </p:nvPr>
        </p:nvSpPr>
        <p:spPr/>
        <p:txBody>
          <a:bodyPr/>
          <a:lstStyle/>
          <a:p>
            <a:fld id="{9868D8C9-C7D6-4D7B-8996-56BD828564F6}" type="datetimeFigureOut">
              <a:rPr lang="en-US" smtClean="0"/>
              <a:t>8/14/2025</a:t>
            </a:fld>
            <a:endParaRPr lang="en-US"/>
          </a:p>
        </p:txBody>
      </p:sp>
      <p:sp>
        <p:nvSpPr>
          <p:cNvPr id="6" name="Footer Placeholder 5">
            <a:extLst>
              <a:ext uri="{FF2B5EF4-FFF2-40B4-BE49-F238E27FC236}">
                <a16:creationId xmlns:a16="http://schemas.microsoft.com/office/drawing/2014/main" id="{20E2A724-7D6B-A6E4-2BBC-E891D4D8C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06810-AAA9-CB46-14BF-650407A4283E}"/>
              </a:ext>
            </a:extLst>
          </p:cNvPr>
          <p:cNvSpPr>
            <a:spLocks noGrp="1"/>
          </p:cNvSpPr>
          <p:nvPr>
            <p:ph type="sldNum" sz="quarter" idx="12"/>
          </p:nvPr>
        </p:nvSpPr>
        <p:spPr/>
        <p:txBody>
          <a:bodyPr/>
          <a:lstStyle/>
          <a:p>
            <a:fld id="{2F54EB56-6BF5-48F8-9298-EB7C0C8E6B15}" type="slidenum">
              <a:rPr lang="en-US" smtClean="0"/>
              <a:t>‹#›</a:t>
            </a:fld>
            <a:endParaRPr lang="en-US"/>
          </a:p>
        </p:txBody>
      </p:sp>
    </p:spTree>
    <p:extLst>
      <p:ext uri="{BB962C8B-B14F-4D97-AF65-F5344CB8AC3E}">
        <p14:creationId xmlns:p14="http://schemas.microsoft.com/office/powerpoint/2010/main" val="111486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4F357-1CF5-7380-1F0E-ABA496F0B0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70DA34-1296-B6DC-3C1F-F45D20E8D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C9E85-33F7-67E1-12F8-80F680ED4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68D8C9-C7D6-4D7B-8996-56BD828564F6}" type="datetimeFigureOut">
              <a:rPr lang="en-US" smtClean="0"/>
              <a:t>8/14/2025</a:t>
            </a:fld>
            <a:endParaRPr lang="en-US"/>
          </a:p>
        </p:txBody>
      </p:sp>
      <p:sp>
        <p:nvSpPr>
          <p:cNvPr id="5" name="Footer Placeholder 4">
            <a:extLst>
              <a:ext uri="{FF2B5EF4-FFF2-40B4-BE49-F238E27FC236}">
                <a16:creationId xmlns:a16="http://schemas.microsoft.com/office/drawing/2014/main" id="{B74047C8-A3D8-81FF-A36B-54E52F3E2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E79651-A754-78B0-398A-02D4B9ABB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54EB56-6BF5-48F8-9298-EB7C0C8E6B15}" type="slidenum">
              <a:rPr lang="en-US" smtClean="0"/>
              <a:t>‹#›</a:t>
            </a:fld>
            <a:endParaRPr lang="en-US"/>
          </a:p>
        </p:txBody>
      </p:sp>
    </p:spTree>
    <p:extLst>
      <p:ext uri="{BB962C8B-B14F-4D97-AF65-F5344CB8AC3E}">
        <p14:creationId xmlns:p14="http://schemas.microsoft.com/office/powerpoint/2010/main" val="319253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F7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6040"/>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ACC8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030698" y="3329631"/>
            <a:ext cx="753762" cy="3642727"/>
          </a:xfrm>
          <a:prstGeom prst="snip2Same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6748273" y="4889384"/>
            <a:ext cx="5480670" cy="523220"/>
          </a:xfrm>
          <a:prstGeom prst="rect">
            <a:avLst/>
          </a:prstGeom>
          <a:noFill/>
        </p:spPr>
        <p:txBody>
          <a:bodyPr wrap="square">
            <a:spAutoFit/>
          </a:bodyPr>
          <a:lstStyle/>
          <a:p>
            <a:pPr algn="r"/>
            <a:r>
              <a:rPr lang="en-US" sz="2800" b="1">
                <a:latin typeface="Bitter" pitchFamily="2" charset="0"/>
              </a:rPr>
              <a:t>1B: If I Were a Lizard</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1DF1-251E-B228-BF32-D936072C02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E97B15-4C48-06E2-9DCD-4F37E6C7A9D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2220BC-AEA8-2245-42C2-581073AEE58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65FB2373-F60F-DBE3-F894-17E2FFDA2BA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5E16237E-B294-8CE6-4E27-ADB89B11A944}"/>
              </a:ext>
            </a:extLst>
          </p:cNvPr>
          <p:cNvSpPr txBox="1"/>
          <p:nvPr/>
        </p:nvSpPr>
        <p:spPr>
          <a:xfrm>
            <a:off x="1566458" y="2598003"/>
            <a:ext cx="9059083" cy="830997"/>
          </a:xfrm>
          <a:prstGeom prst="rect">
            <a:avLst/>
          </a:prstGeom>
          <a:noFill/>
        </p:spPr>
        <p:txBody>
          <a:bodyPr wrap="square" lIns="91440" tIns="45720" rIns="91440" bIns="45720" anchor="t">
            <a:spAutoFit/>
          </a:bodyPr>
          <a:lstStyle/>
          <a:p>
            <a:pPr algn="ctr"/>
            <a:r>
              <a:rPr lang="en-US" sz="4800">
                <a:latin typeface="Avenir Next LT Pro"/>
              </a:rPr>
              <a:t>How do we </a:t>
            </a:r>
            <a:r>
              <a:rPr lang="en-US" sz="4800" b="1">
                <a:latin typeface="Avenir Next LT Pro"/>
              </a:rPr>
              <a:t>measure</a:t>
            </a:r>
            <a:r>
              <a:rPr lang="en-US" sz="4800">
                <a:latin typeface="Avenir Next LT Pro"/>
              </a:rPr>
              <a:t> the heat?</a:t>
            </a:r>
          </a:p>
        </p:txBody>
      </p:sp>
      <p:sp>
        <p:nvSpPr>
          <p:cNvPr id="6" name="Rectangle: Rounded Corners 5">
            <a:extLst>
              <a:ext uri="{FF2B5EF4-FFF2-40B4-BE49-F238E27FC236}">
                <a16:creationId xmlns:a16="http://schemas.microsoft.com/office/drawing/2014/main" id="{8769A014-0E6A-A807-A876-CBD37673E6B0}"/>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4B3E0A-72DD-BDA8-CF9D-D2CED6E9597E}"/>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Tree>
    <p:extLst>
      <p:ext uri="{BB962C8B-B14F-4D97-AF65-F5344CB8AC3E}">
        <p14:creationId xmlns:p14="http://schemas.microsoft.com/office/powerpoint/2010/main" val="205753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E5E25-C5DA-8567-F124-16F18186B7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BE16EA-3CA0-604F-E28A-09CC0893C99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1F5BAC-6B66-9075-1A72-B0D03576FEE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1342A162-0A64-A6D0-601E-4580C1FEBAE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6" name="Rectangle: Rounded Corners 5">
            <a:extLst>
              <a:ext uri="{FF2B5EF4-FFF2-40B4-BE49-F238E27FC236}">
                <a16:creationId xmlns:a16="http://schemas.microsoft.com/office/drawing/2014/main" id="{7CEE3ED9-7B03-77C2-78B5-74FB20F648AB}"/>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A4F5FA-230E-6323-67EA-2286AC3EDCDD}"/>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2" name="TextBox 11">
            <a:extLst>
              <a:ext uri="{FF2B5EF4-FFF2-40B4-BE49-F238E27FC236}">
                <a16:creationId xmlns:a16="http://schemas.microsoft.com/office/drawing/2014/main" id="{1ED6D404-7610-D3FE-9D8D-88FD1C676B97}"/>
              </a:ext>
            </a:extLst>
          </p:cNvPr>
          <p:cNvSpPr txBox="1"/>
          <p:nvPr/>
        </p:nvSpPr>
        <p:spPr>
          <a:xfrm>
            <a:off x="886038" y="532462"/>
            <a:ext cx="7275931" cy="5262979"/>
          </a:xfrm>
          <a:prstGeom prst="rect">
            <a:avLst/>
          </a:prstGeom>
          <a:noFill/>
        </p:spPr>
        <p:txBody>
          <a:bodyPr wrap="square">
            <a:spAutoFit/>
          </a:bodyPr>
          <a:lstStyle/>
          <a:p>
            <a:pPr algn="ctr"/>
            <a:r>
              <a:rPr lang="en-US" sz="4800">
                <a:latin typeface="Avenir Next LT Pro" panose="020B0504020202020204" pitchFamily="34" charset="0"/>
              </a:rPr>
              <a:t>How do scientists know how cold or hot something is?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can we find out the actual temperature of our “lizard”?</a:t>
            </a:r>
          </a:p>
        </p:txBody>
      </p:sp>
      <p:pic>
        <p:nvPicPr>
          <p:cNvPr id="7" name="Graphic 6" descr="Thermometer with solid fill">
            <a:extLst>
              <a:ext uri="{FF2B5EF4-FFF2-40B4-BE49-F238E27FC236}">
                <a16:creationId xmlns:a16="http://schemas.microsoft.com/office/drawing/2014/main" id="{A036DBD4-259F-F72A-E413-231345150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1969" y="1448708"/>
            <a:ext cx="3143993" cy="3143993"/>
          </a:xfrm>
          <a:prstGeom prst="rect">
            <a:avLst/>
          </a:prstGeom>
        </p:spPr>
      </p:pic>
    </p:spTree>
    <p:extLst>
      <p:ext uri="{BB962C8B-B14F-4D97-AF65-F5344CB8AC3E}">
        <p14:creationId xmlns:p14="http://schemas.microsoft.com/office/powerpoint/2010/main" val="122139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F6881-7735-5E22-302A-A7D12D1006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C761F6-EAAB-71E8-BC3E-6A9BF9F871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206F9F-3487-8491-6749-C7DE56BA98F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18A81167-EAFD-223E-19AC-17748A91876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F74856B5-EC51-060D-EC44-3910D5DDD67D}"/>
              </a:ext>
            </a:extLst>
          </p:cNvPr>
          <p:cNvSpPr txBox="1"/>
          <p:nvPr/>
        </p:nvSpPr>
        <p:spPr>
          <a:xfrm>
            <a:off x="2910585" y="1124480"/>
            <a:ext cx="8370315" cy="3785652"/>
          </a:xfrm>
          <a:prstGeom prst="rect">
            <a:avLst/>
          </a:prstGeom>
          <a:noFill/>
        </p:spPr>
        <p:txBody>
          <a:bodyPr wrap="square">
            <a:spAutoFit/>
          </a:bodyPr>
          <a:lstStyle/>
          <a:p>
            <a:pPr algn="ctr"/>
            <a:r>
              <a:rPr lang="en-US" sz="4800">
                <a:latin typeface="Avenir Next LT Pro" panose="020B0504020202020204" pitchFamily="34" charset="0"/>
              </a:rPr>
              <a:t>A </a:t>
            </a:r>
            <a:r>
              <a:rPr lang="en-US" sz="4800" b="1">
                <a:latin typeface="Avenir Next LT Pro" panose="020B0504020202020204" pitchFamily="34" charset="0"/>
              </a:rPr>
              <a:t>thermometer</a:t>
            </a:r>
            <a:r>
              <a:rPr lang="en-US" sz="4800">
                <a:latin typeface="Avenir Next LT Pro" panose="020B0504020202020204" pitchFamily="34" charset="0"/>
              </a:rPr>
              <a:t> is a measuring tool that tells us the temperature of something, like how hot or cold it is outside.</a:t>
            </a:r>
          </a:p>
        </p:txBody>
      </p:sp>
      <p:sp>
        <p:nvSpPr>
          <p:cNvPr id="6" name="Rectangle: Rounded Corners 5">
            <a:extLst>
              <a:ext uri="{FF2B5EF4-FFF2-40B4-BE49-F238E27FC236}">
                <a16:creationId xmlns:a16="http://schemas.microsoft.com/office/drawing/2014/main" id="{3AA0D03A-A420-B65D-ACDA-2309B6DAE014}"/>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E8EE55-38D2-8884-21FB-194DC40D6C45}"/>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able&#10;&#10;AI-generated content may be incorrect.">
            <a:extLst>
              <a:ext uri="{FF2B5EF4-FFF2-40B4-BE49-F238E27FC236}">
                <a16:creationId xmlns:a16="http://schemas.microsoft.com/office/drawing/2014/main" id="{EF1626FA-B191-61B6-0C02-55C17035C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3" y="250471"/>
            <a:ext cx="2044014" cy="5846993"/>
          </a:xfrm>
          <a:prstGeom prst="rect">
            <a:avLst/>
          </a:prstGeom>
        </p:spPr>
      </p:pic>
    </p:spTree>
    <p:extLst>
      <p:ext uri="{BB962C8B-B14F-4D97-AF65-F5344CB8AC3E}">
        <p14:creationId xmlns:p14="http://schemas.microsoft.com/office/powerpoint/2010/main" val="330307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99623-2A13-A923-C751-B63E322338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8C981F-F308-2492-9E5A-A37B605DAF9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45A5DC2-94C0-8B74-9E8E-F8654C476CC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388EC42D-14C3-197D-DFA7-DD2AE821D53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62526A67-7113-88D8-5362-703C5F341CD8}"/>
              </a:ext>
            </a:extLst>
          </p:cNvPr>
          <p:cNvSpPr txBox="1"/>
          <p:nvPr/>
        </p:nvSpPr>
        <p:spPr>
          <a:xfrm>
            <a:off x="2827457" y="1152945"/>
            <a:ext cx="8370315" cy="3785652"/>
          </a:xfrm>
          <a:prstGeom prst="rect">
            <a:avLst/>
          </a:prstGeom>
          <a:noFill/>
        </p:spPr>
        <p:txBody>
          <a:bodyPr wrap="square">
            <a:spAutoFit/>
          </a:bodyPr>
          <a:lstStyle/>
          <a:p>
            <a:pPr algn="ctr"/>
            <a:r>
              <a:rPr lang="en-US" sz="4800">
                <a:latin typeface="Avenir Next LT Pro" panose="020B0504020202020204" pitchFamily="34" charset="0"/>
              </a:rPr>
              <a:t>Take the temperature of the sand.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temperature does the thermometer say? </a:t>
            </a:r>
          </a:p>
        </p:txBody>
      </p:sp>
      <p:sp>
        <p:nvSpPr>
          <p:cNvPr id="6" name="Rectangle: Rounded Corners 5">
            <a:extLst>
              <a:ext uri="{FF2B5EF4-FFF2-40B4-BE49-F238E27FC236}">
                <a16:creationId xmlns:a16="http://schemas.microsoft.com/office/drawing/2014/main" id="{FAF09FA4-C487-67EA-EBFA-3754A5CD8230}"/>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9C619B-7A00-DBDF-C288-6781CBC24F6F}"/>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able&#10;&#10;AI-generated content may be incorrect.">
            <a:extLst>
              <a:ext uri="{FF2B5EF4-FFF2-40B4-BE49-F238E27FC236}">
                <a16:creationId xmlns:a16="http://schemas.microsoft.com/office/drawing/2014/main" id="{AF362209-DC7B-5BB4-807B-70CF8A8EB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4" y="122275"/>
            <a:ext cx="2044014" cy="5846993"/>
          </a:xfrm>
          <a:prstGeom prst="rect">
            <a:avLst/>
          </a:prstGeom>
        </p:spPr>
      </p:pic>
    </p:spTree>
    <p:extLst>
      <p:ext uri="{BB962C8B-B14F-4D97-AF65-F5344CB8AC3E}">
        <p14:creationId xmlns:p14="http://schemas.microsoft.com/office/powerpoint/2010/main" val="381684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F6DEF-222F-9992-CBE7-28F6F11C82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4C7825-593C-41B5-9C89-9C0719174C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B4A4836-C1B1-A04B-67CC-F8A03E3F0E4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6A037F97-00FA-2506-C543-F6FFE8F9D66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E126B33A-805A-5797-074E-A4504BCFADC1}"/>
              </a:ext>
            </a:extLst>
          </p:cNvPr>
          <p:cNvSpPr txBox="1"/>
          <p:nvPr/>
        </p:nvSpPr>
        <p:spPr>
          <a:xfrm>
            <a:off x="707137" y="1955707"/>
            <a:ext cx="5953766" cy="2308324"/>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the temperature into the blank thermometer. </a:t>
            </a:r>
          </a:p>
        </p:txBody>
      </p:sp>
      <p:sp>
        <p:nvSpPr>
          <p:cNvPr id="6" name="Rectangle: Rounded Corners 5">
            <a:extLst>
              <a:ext uri="{FF2B5EF4-FFF2-40B4-BE49-F238E27FC236}">
                <a16:creationId xmlns:a16="http://schemas.microsoft.com/office/drawing/2014/main" id="{260709B2-E7C7-E636-8DDF-8EBE9616D710}"/>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15C59C-3319-7F50-B610-6DE86262D957}"/>
              </a:ext>
            </a:extLst>
          </p:cNvPr>
          <p:cNvSpPr txBox="1"/>
          <p:nvPr/>
        </p:nvSpPr>
        <p:spPr>
          <a:xfrm>
            <a:off x="96132" y="6351004"/>
            <a:ext cx="711389"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3" name="Picture 2" descr="A picture containing letter&#10;&#10;AI-generated content may be incorrect.">
            <a:extLst>
              <a:ext uri="{FF2B5EF4-FFF2-40B4-BE49-F238E27FC236}">
                <a16:creationId xmlns:a16="http://schemas.microsoft.com/office/drawing/2014/main" id="{783F57FF-83EB-D5EC-AD81-DFBF1539B0E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8676" y="122275"/>
            <a:ext cx="4617191" cy="5975189"/>
          </a:xfrm>
          <a:prstGeom prst="rect">
            <a:avLst/>
          </a:prstGeom>
          <a:ln>
            <a:solidFill>
              <a:schemeClr val="tx1"/>
            </a:solidFill>
          </a:ln>
        </p:spPr>
      </p:pic>
      <p:pic>
        <p:nvPicPr>
          <p:cNvPr id="7" name="Picture 6" descr="A picture containing text, silhouette&#10;&#10;AI-generated content may be incorrect.">
            <a:extLst>
              <a:ext uri="{FF2B5EF4-FFF2-40B4-BE49-F238E27FC236}">
                <a16:creationId xmlns:a16="http://schemas.microsoft.com/office/drawing/2014/main" id="{7876BE23-A29C-0B01-DB0F-7144D04FB9E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438" y="122275"/>
            <a:ext cx="967027" cy="1356836"/>
          </a:xfrm>
          <a:prstGeom prst="rect">
            <a:avLst/>
          </a:prstGeom>
        </p:spPr>
      </p:pic>
    </p:spTree>
    <p:extLst>
      <p:ext uri="{BB962C8B-B14F-4D97-AF65-F5344CB8AC3E}">
        <p14:creationId xmlns:p14="http://schemas.microsoft.com/office/powerpoint/2010/main" val="347831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1E55D-3406-0165-7E30-EF1F0A8A26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C52C10-42B4-7A6A-0671-405279F1E87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3346CBE-29D3-02A1-A913-68EA01FDBDC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DB71AF19-E080-26B0-B78E-BF0EE875273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CB6ED496-3B38-80A4-7E38-6500CFB89BB3}"/>
              </a:ext>
            </a:extLst>
          </p:cNvPr>
          <p:cNvSpPr txBox="1"/>
          <p:nvPr/>
        </p:nvSpPr>
        <p:spPr>
          <a:xfrm>
            <a:off x="385373" y="1961802"/>
            <a:ext cx="5319015" cy="2308324"/>
          </a:xfrm>
          <a:prstGeom prst="rect">
            <a:avLst/>
          </a:prstGeom>
          <a:noFill/>
        </p:spPr>
        <p:txBody>
          <a:bodyPr wrap="square">
            <a:spAutoFit/>
          </a:bodyPr>
          <a:lstStyle/>
          <a:p>
            <a:pPr algn="ctr"/>
            <a:r>
              <a:rPr lang="en-US" sz="4800">
                <a:latin typeface="Avenir Next LT Pro" panose="020B0504020202020204" pitchFamily="34" charset="0"/>
              </a:rPr>
              <a:t>What is the temperature of the room?</a:t>
            </a:r>
          </a:p>
        </p:txBody>
      </p:sp>
      <p:sp>
        <p:nvSpPr>
          <p:cNvPr id="6" name="Rectangle: Rounded Corners 5">
            <a:extLst>
              <a:ext uri="{FF2B5EF4-FFF2-40B4-BE49-F238E27FC236}">
                <a16:creationId xmlns:a16="http://schemas.microsoft.com/office/drawing/2014/main" id="{FC3F34B6-B4B1-1028-13C4-B18365352A1D}"/>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4495D2-E406-9CB5-DE4A-D047A50814CA}"/>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Children in classroom">
            <a:extLst>
              <a:ext uri="{FF2B5EF4-FFF2-40B4-BE49-F238E27FC236}">
                <a16:creationId xmlns:a16="http://schemas.microsoft.com/office/drawing/2014/main" id="{433D7441-3379-1E47-0D01-68DDCF96E42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416867" y="0"/>
            <a:ext cx="5782371" cy="6231928"/>
          </a:xfrm>
          <a:prstGeom prst="rect">
            <a:avLst/>
          </a:prstGeom>
          <a:effectLst>
            <a:softEdge rad="635000"/>
          </a:effectLst>
        </p:spPr>
      </p:pic>
    </p:spTree>
    <p:extLst>
      <p:ext uri="{BB962C8B-B14F-4D97-AF65-F5344CB8AC3E}">
        <p14:creationId xmlns:p14="http://schemas.microsoft.com/office/powerpoint/2010/main" val="193216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6BD0-0469-91BF-0D38-622330526F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39CD66-627D-E54A-1F3C-67FBAF37A2E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328FA31-0572-9BE7-A70A-E102040C7A4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93EA1178-019D-E9FC-7773-7301AA37347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46F033AB-CC9E-1955-7406-C7869A93CC43}"/>
              </a:ext>
            </a:extLst>
          </p:cNvPr>
          <p:cNvSpPr txBox="1"/>
          <p:nvPr/>
        </p:nvSpPr>
        <p:spPr>
          <a:xfrm>
            <a:off x="1406121" y="1258945"/>
            <a:ext cx="9379757" cy="3785652"/>
          </a:xfrm>
          <a:prstGeom prst="rect">
            <a:avLst/>
          </a:prstGeom>
          <a:noFill/>
        </p:spPr>
        <p:txBody>
          <a:bodyPr wrap="square">
            <a:spAutoFit/>
          </a:bodyPr>
          <a:lstStyle/>
          <a:p>
            <a:pPr algn="ctr"/>
            <a:r>
              <a:rPr lang="en-US" sz="4800">
                <a:latin typeface="Avenir Next LT Pro" panose="020B0504020202020204" pitchFamily="34" charset="0"/>
              </a:rPr>
              <a:t>How does this </a:t>
            </a:r>
            <a:r>
              <a:rPr lang="en-US" sz="4800" b="1">
                <a:latin typeface="Avenir Next LT Pro" panose="020B0504020202020204" pitchFamily="34" charset="0"/>
              </a:rPr>
              <a:t>compare</a:t>
            </a:r>
            <a:r>
              <a:rPr lang="en-US" sz="4800">
                <a:latin typeface="Avenir Next LT Pro" panose="020B0504020202020204" pitchFamily="34" charset="0"/>
              </a:rPr>
              <a:t> with the temperature of the sandbox?</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 Why are they the same or different?</a:t>
            </a:r>
          </a:p>
        </p:txBody>
      </p:sp>
      <p:sp>
        <p:nvSpPr>
          <p:cNvPr id="6" name="Rectangle: Rounded Corners 5">
            <a:extLst>
              <a:ext uri="{FF2B5EF4-FFF2-40B4-BE49-F238E27FC236}">
                <a16:creationId xmlns:a16="http://schemas.microsoft.com/office/drawing/2014/main" id="{134FD21D-4C38-0B3B-2EDE-901D33431FE7}"/>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42435D-080C-F3FF-54E3-CFA4AB04D414}"/>
              </a:ext>
            </a:extLst>
          </p:cNvPr>
          <p:cNvSpPr txBox="1"/>
          <p:nvPr/>
        </p:nvSpPr>
        <p:spPr>
          <a:xfrm>
            <a:off x="96133" y="6351004"/>
            <a:ext cx="723264" cy="400110"/>
          </a:xfrm>
          <a:prstGeom prst="rect">
            <a:avLst/>
          </a:prstGeom>
          <a:noFill/>
        </p:spPr>
        <p:txBody>
          <a:bodyPr wrap="square">
            <a:spAutoFit/>
          </a:bodyPr>
          <a:lstStyle/>
          <a:p>
            <a:r>
              <a:rPr lang="en-US" sz="2000">
                <a:latin typeface="Bitter SemiBold" pitchFamily="2" charset="0"/>
              </a:rPr>
              <a:t>1B</a:t>
            </a:r>
            <a:endParaRPr lang="en-US" sz="2000"/>
          </a:p>
        </p:txBody>
      </p:sp>
    </p:spTree>
    <p:extLst>
      <p:ext uri="{BB962C8B-B14F-4D97-AF65-F5344CB8AC3E}">
        <p14:creationId xmlns:p14="http://schemas.microsoft.com/office/powerpoint/2010/main" val="341321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2EAD-0C2D-2B1A-77EE-875BD7D447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0A14A2-A4D9-34C7-7C7F-D5349F0E417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E9A4E00-1BE1-1D83-38D3-D8DFB331287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016F7001-0983-A6C5-1177-57FFDF42C26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E4120DF7-187A-D421-5BCD-A38EA97B6151}"/>
              </a:ext>
            </a:extLst>
          </p:cNvPr>
          <p:cNvSpPr txBox="1"/>
          <p:nvPr/>
        </p:nvSpPr>
        <p:spPr>
          <a:xfrm>
            <a:off x="755881" y="1592470"/>
            <a:ext cx="6282047" cy="3046988"/>
          </a:xfrm>
          <a:prstGeom prst="rect">
            <a:avLst/>
          </a:prstGeom>
          <a:noFill/>
        </p:spPr>
        <p:txBody>
          <a:bodyPr wrap="square">
            <a:spAutoFit/>
          </a:bodyPr>
          <a:lstStyle/>
          <a:p>
            <a:pPr algn="ctr"/>
            <a:r>
              <a:rPr lang="en-US" sz="4800">
                <a:latin typeface="Avenir Next LT Pro" panose="020B0504020202020204" pitchFamily="34" charset="0"/>
              </a:rPr>
              <a:t>What is the </a:t>
            </a:r>
            <a:r>
              <a:rPr lang="en-US" sz="4800" b="1">
                <a:latin typeface="Avenir Next LT Pro" panose="020B0504020202020204" pitchFamily="34" charset="0"/>
              </a:rPr>
              <a:t>heat source</a:t>
            </a:r>
            <a:r>
              <a:rPr lang="en-US" sz="4800">
                <a:latin typeface="Avenir Next LT Pro" panose="020B0504020202020204" pitchFamily="34" charset="0"/>
              </a:rPr>
              <a:t> in the room and where is the heat energy flowing to?</a:t>
            </a:r>
          </a:p>
        </p:txBody>
      </p:sp>
      <p:sp>
        <p:nvSpPr>
          <p:cNvPr id="6" name="Rectangle: Rounded Corners 5">
            <a:extLst>
              <a:ext uri="{FF2B5EF4-FFF2-40B4-BE49-F238E27FC236}">
                <a16:creationId xmlns:a16="http://schemas.microsoft.com/office/drawing/2014/main" id="{29B42B39-F683-5054-A6F2-FEA34DDBE3E5}"/>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EBC45E-7A8A-C8AB-C424-F4578B19AED6}"/>
              </a:ext>
            </a:extLst>
          </p:cNvPr>
          <p:cNvSpPr txBox="1"/>
          <p:nvPr/>
        </p:nvSpPr>
        <p:spPr>
          <a:xfrm>
            <a:off x="96133" y="6351004"/>
            <a:ext cx="659748"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Child writing on paper">
            <a:extLst>
              <a:ext uri="{FF2B5EF4-FFF2-40B4-BE49-F238E27FC236}">
                <a16:creationId xmlns:a16="http://schemas.microsoft.com/office/drawing/2014/main" id="{B016EBC4-30B5-C63B-5C0F-ADF09047017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793808" y="0"/>
            <a:ext cx="4411360" cy="6231928"/>
          </a:xfrm>
          <a:prstGeom prst="rect">
            <a:avLst/>
          </a:prstGeom>
          <a:effectLst>
            <a:softEdge rad="635000"/>
          </a:effectLst>
        </p:spPr>
      </p:pic>
    </p:spTree>
    <p:extLst>
      <p:ext uri="{BB962C8B-B14F-4D97-AF65-F5344CB8AC3E}">
        <p14:creationId xmlns:p14="http://schemas.microsoft.com/office/powerpoint/2010/main" val="418238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B101-AF02-5B0D-04C2-85BD1077C5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CE1930-62EA-6E1D-8A02-FA4AF03795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8A39642-02C6-4406-DA56-B065F26478C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2ADDBE45-8C00-C52A-70D6-2D49C0C096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4BE74710-A408-E5E9-8CEE-A1EB0C874694}"/>
              </a:ext>
            </a:extLst>
          </p:cNvPr>
          <p:cNvSpPr txBox="1"/>
          <p:nvPr/>
        </p:nvSpPr>
        <p:spPr>
          <a:xfrm>
            <a:off x="3352730" y="2148336"/>
            <a:ext cx="7162633" cy="1569660"/>
          </a:xfrm>
          <a:prstGeom prst="rect">
            <a:avLst/>
          </a:prstGeom>
          <a:noFill/>
        </p:spPr>
        <p:txBody>
          <a:bodyPr wrap="square">
            <a:spAutoFit/>
          </a:bodyPr>
          <a:lstStyle/>
          <a:p>
            <a:pPr algn="ctr"/>
            <a:r>
              <a:rPr lang="en-US" sz="4800">
                <a:latin typeface="Avenir Next LT Pro" panose="020B0504020202020204" pitchFamily="34" charset="0"/>
              </a:rPr>
              <a:t>How does a thermometer work?</a:t>
            </a:r>
          </a:p>
        </p:txBody>
      </p:sp>
      <p:sp>
        <p:nvSpPr>
          <p:cNvPr id="6" name="Rectangle: Rounded Corners 5">
            <a:extLst>
              <a:ext uri="{FF2B5EF4-FFF2-40B4-BE49-F238E27FC236}">
                <a16:creationId xmlns:a16="http://schemas.microsoft.com/office/drawing/2014/main" id="{93C9D0AD-5A11-ADAB-FF5A-ACEE398E037D}"/>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B6197C-4142-6AA8-D330-2084D14D94A3}"/>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3" name="Picture 2" descr="Table&#10;&#10;AI-generated content may be incorrect.">
            <a:extLst>
              <a:ext uri="{FF2B5EF4-FFF2-40B4-BE49-F238E27FC236}">
                <a16:creationId xmlns:a16="http://schemas.microsoft.com/office/drawing/2014/main" id="{9875364D-D091-790B-55F9-5E8E7A8B4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3" y="250471"/>
            <a:ext cx="2044014" cy="5846993"/>
          </a:xfrm>
          <a:prstGeom prst="rect">
            <a:avLst/>
          </a:prstGeom>
        </p:spPr>
      </p:pic>
    </p:spTree>
    <p:extLst>
      <p:ext uri="{BB962C8B-B14F-4D97-AF65-F5344CB8AC3E}">
        <p14:creationId xmlns:p14="http://schemas.microsoft.com/office/powerpoint/2010/main" val="201996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7BB81-012B-E5AD-60F5-585A332934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34CD12-34B0-14AD-D07D-1843C2BD64D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C843834-6DE5-7FE4-B118-9CA8E6D03F3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24FFA2CD-E7FA-F1F0-0D3B-3590B6F128A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B0A72C1B-88B8-D670-E571-0B9739E2F0E2}"/>
              </a:ext>
            </a:extLst>
          </p:cNvPr>
          <p:cNvSpPr txBox="1"/>
          <p:nvPr/>
        </p:nvSpPr>
        <p:spPr>
          <a:xfrm>
            <a:off x="889756" y="2196581"/>
            <a:ext cx="7162633" cy="1569660"/>
          </a:xfrm>
          <a:prstGeom prst="rect">
            <a:avLst/>
          </a:prstGeom>
          <a:noFill/>
        </p:spPr>
        <p:txBody>
          <a:bodyPr wrap="square">
            <a:spAutoFit/>
          </a:bodyPr>
          <a:lstStyle/>
          <a:p>
            <a:pPr algn="ctr"/>
            <a:r>
              <a:rPr lang="en-US" sz="4800">
                <a:latin typeface="Avenir Next LT Pro" panose="020B0504020202020204" pitchFamily="34" charset="0"/>
              </a:rPr>
              <a:t>Take the temperature of your hand.</a:t>
            </a:r>
          </a:p>
        </p:txBody>
      </p:sp>
      <p:sp>
        <p:nvSpPr>
          <p:cNvPr id="6" name="Rectangle: Rounded Corners 5">
            <a:extLst>
              <a:ext uri="{FF2B5EF4-FFF2-40B4-BE49-F238E27FC236}">
                <a16:creationId xmlns:a16="http://schemas.microsoft.com/office/drawing/2014/main" id="{4DE14386-375C-B391-33D2-A5FA83F4CAC7}"/>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6AEB57-33E1-7FF1-B932-7DC5358B896D}"/>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Graphic 7" descr="Raised hand outline">
            <a:extLst>
              <a:ext uri="{FF2B5EF4-FFF2-40B4-BE49-F238E27FC236}">
                <a16:creationId xmlns:a16="http://schemas.microsoft.com/office/drawing/2014/main" id="{4147EDFE-FDEE-C77B-986A-EAE15631CE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8275" y="1943186"/>
            <a:ext cx="2076450" cy="2076450"/>
          </a:xfrm>
          <a:prstGeom prst="rect">
            <a:avLst/>
          </a:prstGeom>
        </p:spPr>
      </p:pic>
    </p:spTree>
    <p:extLst>
      <p:ext uri="{BB962C8B-B14F-4D97-AF65-F5344CB8AC3E}">
        <p14:creationId xmlns:p14="http://schemas.microsoft.com/office/powerpoint/2010/main" val="238606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846022" y="1299113"/>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597409" y="2543638"/>
            <a:ext cx="6907355" cy="2585323"/>
          </a:xfrm>
          <a:prstGeom prst="rect">
            <a:avLst/>
          </a:prstGeom>
          <a:noFill/>
        </p:spPr>
        <p:txBody>
          <a:bodyPr wrap="square">
            <a:spAutoFit/>
          </a:bodyPr>
          <a:lstStyle/>
          <a:p>
            <a:pPr algn="ctr"/>
            <a:r>
              <a:rPr lang="en-US" sz="5400">
                <a:latin typeface="Avenir Next LT Pro" panose="020B0504020202020204" pitchFamily="34" charset="0"/>
              </a:rPr>
              <a:t>How do some animals use heat to stay warm?</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1026" name="Picture 2">
            <a:extLst>
              <a:ext uri="{FF2B5EF4-FFF2-40B4-BE49-F238E27FC236}">
                <a16:creationId xmlns:a16="http://schemas.microsoft.com/office/drawing/2014/main" id="{174BAF62-BEF8-38F1-ABB6-EC13E5D69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995" y="0"/>
            <a:ext cx="4165005"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EDA74-A714-6C69-2CE2-57B17F4908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D14B1B-33AB-65C5-FD87-981694BF19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B2CD8F-C443-2532-3560-AF715EC5F4C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1B5F0AF4-6570-6014-CE82-06047E7674A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E4DC431C-6DAC-7ED9-8805-54A260E79A27}"/>
              </a:ext>
            </a:extLst>
          </p:cNvPr>
          <p:cNvSpPr txBox="1"/>
          <p:nvPr/>
        </p:nvSpPr>
        <p:spPr>
          <a:xfrm>
            <a:off x="731975" y="2362091"/>
            <a:ext cx="10728049" cy="1569660"/>
          </a:xfrm>
          <a:prstGeom prst="rect">
            <a:avLst/>
          </a:prstGeom>
          <a:noFill/>
        </p:spPr>
        <p:txBody>
          <a:bodyPr wrap="square">
            <a:spAutoFit/>
          </a:bodyPr>
          <a:lstStyle/>
          <a:p>
            <a:pPr algn="ctr"/>
            <a:r>
              <a:rPr lang="en-US" sz="4800">
                <a:latin typeface="Avenir Next LT Pro" panose="020B0504020202020204" pitchFamily="34" charset="0"/>
              </a:rPr>
              <a:t>What is our most </a:t>
            </a:r>
            <a:r>
              <a:rPr lang="en-US" sz="4800" b="1">
                <a:latin typeface="Avenir Next LT Pro" panose="020B0504020202020204" pitchFamily="34" charset="0"/>
              </a:rPr>
              <a:t>common number </a:t>
            </a:r>
            <a:r>
              <a:rPr lang="en-US" sz="4800">
                <a:latin typeface="Avenir Next LT Pro" panose="020B0504020202020204" pitchFamily="34" charset="0"/>
              </a:rPr>
              <a:t>that we see?</a:t>
            </a:r>
          </a:p>
        </p:txBody>
      </p:sp>
      <p:sp>
        <p:nvSpPr>
          <p:cNvPr id="6" name="Rectangle: Rounded Corners 5">
            <a:extLst>
              <a:ext uri="{FF2B5EF4-FFF2-40B4-BE49-F238E27FC236}">
                <a16:creationId xmlns:a16="http://schemas.microsoft.com/office/drawing/2014/main" id="{0988A52F-9776-297A-05A1-87C5F0C5CC26}"/>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48F53D-00D4-B829-0A5F-B751F7F36706}"/>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Tree>
    <p:extLst>
      <p:ext uri="{BB962C8B-B14F-4D97-AF65-F5344CB8AC3E}">
        <p14:creationId xmlns:p14="http://schemas.microsoft.com/office/powerpoint/2010/main" val="11741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0598-E4C7-9FE1-D5F7-7098D99B51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DB2C5C-F3F5-1A02-2E8F-CBA8AE2F96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ABEA109-1823-71CE-314A-496A2146869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8D4EF8EF-89EA-1CEE-5305-D34F8D7AC7A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12" name="TextBox 11">
            <a:extLst>
              <a:ext uri="{FF2B5EF4-FFF2-40B4-BE49-F238E27FC236}">
                <a16:creationId xmlns:a16="http://schemas.microsoft.com/office/drawing/2014/main" id="{F9A6654E-AF5D-51B2-1783-39D0F70D8484}"/>
              </a:ext>
            </a:extLst>
          </p:cNvPr>
          <p:cNvSpPr txBox="1"/>
          <p:nvPr/>
        </p:nvSpPr>
        <p:spPr>
          <a:xfrm>
            <a:off x="785414" y="2278964"/>
            <a:ext cx="10621171" cy="1569660"/>
          </a:xfrm>
          <a:prstGeom prst="rect">
            <a:avLst/>
          </a:prstGeom>
          <a:noFill/>
        </p:spPr>
        <p:txBody>
          <a:bodyPr wrap="square">
            <a:spAutoFit/>
          </a:bodyPr>
          <a:lstStyle/>
          <a:p>
            <a:pPr algn="ctr"/>
            <a:r>
              <a:rPr lang="en-US" sz="4800">
                <a:latin typeface="Avenir Next LT Pro" panose="020B0504020202020204" pitchFamily="34" charset="0"/>
              </a:rPr>
              <a:t>What was our </a:t>
            </a:r>
            <a:r>
              <a:rPr lang="en-US" sz="4800" b="1">
                <a:latin typeface="Avenir Next LT Pro" panose="020B0504020202020204" pitchFamily="34" charset="0"/>
              </a:rPr>
              <a:t>common temperature </a:t>
            </a:r>
            <a:r>
              <a:rPr lang="en-US" sz="4800">
                <a:latin typeface="Avenir Next LT Pro" panose="020B0504020202020204" pitchFamily="34" charset="0"/>
              </a:rPr>
              <a:t>that we took of our hands? </a:t>
            </a:r>
          </a:p>
        </p:txBody>
      </p:sp>
      <p:sp>
        <p:nvSpPr>
          <p:cNvPr id="6" name="Rectangle: Rounded Corners 5">
            <a:extLst>
              <a:ext uri="{FF2B5EF4-FFF2-40B4-BE49-F238E27FC236}">
                <a16:creationId xmlns:a16="http://schemas.microsoft.com/office/drawing/2014/main" id="{E421D005-9E9B-487F-AECE-89010443C385}"/>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85D566-E96B-B223-A862-0DDEF3147908}"/>
              </a:ext>
            </a:extLst>
          </p:cNvPr>
          <p:cNvSpPr txBox="1"/>
          <p:nvPr/>
        </p:nvSpPr>
        <p:spPr>
          <a:xfrm>
            <a:off x="96132" y="6351004"/>
            <a:ext cx="689281" cy="400110"/>
          </a:xfrm>
          <a:prstGeom prst="rect">
            <a:avLst/>
          </a:prstGeom>
          <a:noFill/>
        </p:spPr>
        <p:txBody>
          <a:bodyPr wrap="square">
            <a:spAutoFit/>
          </a:bodyPr>
          <a:lstStyle/>
          <a:p>
            <a:r>
              <a:rPr lang="en-US" sz="2000">
                <a:latin typeface="Bitter SemiBold" pitchFamily="2" charset="0"/>
              </a:rPr>
              <a:t>1B</a:t>
            </a:r>
            <a:endParaRPr lang="en-US" sz="2000"/>
          </a:p>
        </p:txBody>
      </p:sp>
    </p:spTree>
    <p:extLst>
      <p:ext uri="{BB962C8B-B14F-4D97-AF65-F5344CB8AC3E}">
        <p14:creationId xmlns:p14="http://schemas.microsoft.com/office/powerpoint/2010/main" val="14305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D9A8-49AB-DA26-F99C-851F2A8D0C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A78035-1192-7EB4-EC6F-9E10A0A335A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51BA9D4-BCBF-5902-3B52-290D7CCDA9B1}"/>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E6F34C5E-B9D5-09ED-8E4E-D98B35F136D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12" name="TextBox 11">
            <a:extLst>
              <a:ext uri="{FF2B5EF4-FFF2-40B4-BE49-F238E27FC236}">
                <a16:creationId xmlns:a16="http://schemas.microsoft.com/office/drawing/2014/main" id="{59FC4CEF-9738-3581-9C72-2A01B4AD6D61}"/>
              </a:ext>
            </a:extLst>
          </p:cNvPr>
          <p:cNvSpPr txBox="1"/>
          <p:nvPr/>
        </p:nvSpPr>
        <p:spPr>
          <a:xfrm>
            <a:off x="337306" y="1592470"/>
            <a:ext cx="6017774" cy="3046988"/>
          </a:xfrm>
          <a:prstGeom prst="rect">
            <a:avLst/>
          </a:prstGeom>
          <a:noFill/>
        </p:spPr>
        <p:txBody>
          <a:bodyPr wrap="square">
            <a:spAutoFit/>
          </a:bodyPr>
          <a:lstStyle/>
          <a:p>
            <a:pPr algn="ctr"/>
            <a:r>
              <a:rPr lang="en-US" sz="4800">
                <a:latin typeface="Avenir Next LT Pro" panose="020B0504020202020204" pitchFamily="34" charset="0"/>
              </a:rPr>
              <a:t>Why was our </a:t>
            </a:r>
            <a:r>
              <a:rPr lang="en-US" sz="4800" b="1">
                <a:latin typeface="Avenir Next LT Pro" panose="020B0504020202020204" pitchFamily="34" charset="0"/>
              </a:rPr>
              <a:t>common temperature </a:t>
            </a:r>
            <a:r>
              <a:rPr lang="en-US" sz="4800">
                <a:latin typeface="Avenir Next LT Pro" panose="020B0504020202020204" pitchFamily="34" charset="0"/>
              </a:rPr>
              <a:t>similar?</a:t>
            </a:r>
          </a:p>
        </p:txBody>
      </p:sp>
      <p:sp>
        <p:nvSpPr>
          <p:cNvPr id="6" name="Rectangle: Rounded Corners 5">
            <a:extLst>
              <a:ext uri="{FF2B5EF4-FFF2-40B4-BE49-F238E27FC236}">
                <a16:creationId xmlns:a16="http://schemas.microsoft.com/office/drawing/2014/main" id="{0410962A-F4B6-447A-6BC0-7D1BCF26F6A0}"/>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D931B6-CC6F-F3B4-332D-55D7F26BBAD3}"/>
              </a:ext>
            </a:extLst>
          </p:cNvPr>
          <p:cNvSpPr txBox="1"/>
          <p:nvPr/>
        </p:nvSpPr>
        <p:spPr>
          <a:xfrm>
            <a:off x="96133" y="6351004"/>
            <a:ext cx="770766"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Classroom of students raising their hands in front of a teacher">
            <a:extLst>
              <a:ext uri="{FF2B5EF4-FFF2-40B4-BE49-F238E27FC236}">
                <a16:creationId xmlns:a16="http://schemas.microsoft.com/office/drawing/2014/main" id="{E3936C37-BA67-F1E9-4AE5-4C7892CB8DF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26610" y="0"/>
            <a:ext cx="5665390" cy="6231928"/>
          </a:xfrm>
          <a:prstGeom prst="rect">
            <a:avLst/>
          </a:prstGeom>
          <a:effectLst>
            <a:softEdge rad="635000"/>
          </a:effectLst>
        </p:spPr>
      </p:pic>
    </p:spTree>
    <p:extLst>
      <p:ext uri="{BB962C8B-B14F-4D97-AF65-F5344CB8AC3E}">
        <p14:creationId xmlns:p14="http://schemas.microsoft.com/office/powerpoint/2010/main" val="2080716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B73BF-FE25-F24D-7C23-D35BB15031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4BF9DB-12FF-8B6E-C8EF-18E56E430C7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963BC1-925A-1770-7913-36C7C316D9D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E4E597E7-45B4-3995-85A6-80F2AC986DA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1C9B0661-64B7-2CD5-2D82-A61802A2D416}"/>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81CA30-9F22-E81B-FD2A-56E11A625660}"/>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ext&#10;&#10;AI-generated content may be incorrect.">
            <a:extLst>
              <a:ext uri="{FF2B5EF4-FFF2-40B4-BE49-F238E27FC236}">
                <a16:creationId xmlns:a16="http://schemas.microsoft.com/office/drawing/2014/main" id="{79DBF62F-697D-34DB-EBBA-0D5B55023E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7703" y="122275"/>
            <a:ext cx="4638163" cy="6002328"/>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B359B33B-897A-0F19-C00F-1D39415A0F9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59234" y="122275"/>
            <a:ext cx="1194816" cy="1205896"/>
          </a:xfrm>
          <a:prstGeom prst="rect">
            <a:avLst/>
          </a:prstGeom>
        </p:spPr>
      </p:pic>
      <p:sp>
        <p:nvSpPr>
          <p:cNvPr id="11" name="TextBox 10">
            <a:extLst>
              <a:ext uri="{FF2B5EF4-FFF2-40B4-BE49-F238E27FC236}">
                <a16:creationId xmlns:a16="http://schemas.microsoft.com/office/drawing/2014/main" id="{E4DA1CA3-AEC0-CD6F-D537-AAA0DC90AB65}"/>
              </a:ext>
            </a:extLst>
          </p:cNvPr>
          <p:cNvSpPr txBox="1"/>
          <p:nvPr/>
        </p:nvSpPr>
        <p:spPr>
          <a:xfrm>
            <a:off x="159234" y="2769496"/>
            <a:ext cx="6977894" cy="707886"/>
          </a:xfrm>
          <a:prstGeom prst="rect">
            <a:avLst/>
          </a:prstGeom>
          <a:noFill/>
        </p:spPr>
        <p:txBody>
          <a:bodyPr wrap="square">
            <a:spAutoFit/>
          </a:bodyPr>
          <a:lstStyle/>
          <a:p>
            <a:pPr algn="ctr"/>
            <a:r>
              <a:rPr lang="en-US" sz="4000">
                <a:solidFill>
                  <a:srgbClr val="E97132"/>
                </a:solidFill>
                <a:latin typeface="Shadows Into Light Two" panose="02000506000000020004" pitchFamily="2" charset="0"/>
              </a:rPr>
              <a:t>Cold-Blooded vs. Warm-Blooded</a:t>
            </a:r>
            <a:endParaRPr lang="en-US" sz="4000"/>
          </a:p>
        </p:txBody>
      </p:sp>
    </p:spTree>
    <p:extLst>
      <p:ext uri="{BB962C8B-B14F-4D97-AF65-F5344CB8AC3E}">
        <p14:creationId xmlns:p14="http://schemas.microsoft.com/office/powerpoint/2010/main" val="271175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A0B8-55F4-6D5D-8C57-EEAE350581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1D7693-6CD3-E1B6-49F3-F106CA31D0E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1B7A84-61A5-0F6A-FEA3-758AABD1816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24</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7C5D04E-E1A4-543A-17B3-BAFC00BE599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A75E9B2F-B7DB-4DEA-4377-6DB75D8DC255}"/>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2DA798-FAA4-D66D-FAFF-48FE834B69A4}"/>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ext&#10;&#10;AI-generated content may be incorrect.">
            <a:extLst>
              <a:ext uri="{FF2B5EF4-FFF2-40B4-BE49-F238E27FC236}">
                <a16:creationId xmlns:a16="http://schemas.microsoft.com/office/drawing/2014/main" id="{4D3E3373-C66F-5D82-EC18-67B77D228C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7703" y="122275"/>
            <a:ext cx="4638163" cy="6002328"/>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26389A96-6F4E-DC20-6999-ECE2561310A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59234" y="122275"/>
            <a:ext cx="1194816" cy="1205896"/>
          </a:xfrm>
          <a:prstGeom prst="rect">
            <a:avLst/>
          </a:prstGeom>
        </p:spPr>
      </p:pic>
      <p:sp>
        <p:nvSpPr>
          <p:cNvPr id="11" name="TextBox 10">
            <a:extLst>
              <a:ext uri="{FF2B5EF4-FFF2-40B4-BE49-F238E27FC236}">
                <a16:creationId xmlns:a16="http://schemas.microsoft.com/office/drawing/2014/main" id="{A491A20B-E90E-F72B-6AFE-27F8C8C62FFE}"/>
              </a:ext>
            </a:extLst>
          </p:cNvPr>
          <p:cNvSpPr txBox="1"/>
          <p:nvPr/>
        </p:nvSpPr>
        <p:spPr>
          <a:xfrm>
            <a:off x="337306" y="1288080"/>
            <a:ext cx="6849557" cy="4832092"/>
          </a:xfrm>
          <a:prstGeom prst="rect">
            <a:avLst/>
          </a:prstGeom>
          <a:noFill/>
        </p:spPr>
        <p:txBody>
          <a:bodyPr wrap="square" lIns="91440" tIns="45720" rIns="91440" bIns="45720" anchor="t">
            <a:spAutoFit/>
          </a:bodyPr>
          <a:lstStyle/>
          <a:p>
            <a:r>
              <a:rPr lang="en-US" sz="2200">
                <a:solidFill>
                  <a:srgbClr val="000000"/>
                </a:solidFill>
                <a:latin typeface="Avenir Next LT Pro"/>
              </a:rPr>
              <a:t>Lizards, snakes, and turtles are all </a:t>
            </a:r>
            <a:r>
              <a:rPr lang="en-US" sz="2200" b="1">
                <a:solidFill>
                  <a:srgbClr val="000000"/>
                </a:solidFill>
                <a:latin typeface="Avenir Next LT Pro"/>
              </a:rPr>
              <a:t>reptiles</a:t>
            </a:r>
            <a:r>
              <a:rPr lang="en-US" sz="2200">
                <a:solidFill>
                  <a:srgbClr val="000000"/>
                </a:solidFill>
                <a:latin typeface="Avenir Next LT Pro"/>
              </a:rPr>
              <a:t>. They have dry scaly skin, and often live in warm, dry habitats. </a:t>
            </a:r>
            <a:endParaRPr lang="en-US" sz="2200">
              <a:solidFill>
                <a:srgbClr val="000000"/>
              </a:solidFill>
              <a:latin typeface="Aptos" panose="02110004020202020204"/>
            </a:endParaRPr>
          </a:p>
          <a:p>
            <a:endParaRPr lang="en-US" sz="2200">
              <a:solidFill>
                <a:srgbClr val="000000"/>
              </a:solidFill>
              <a:latin typeface="Avenir Next LT Pro"/>
            </a:endParaRPr>
          </a:p>
          <a:p>
            <a:r>
              <a:rPr lang="en-US" sz="2200">
                <a:solidFill>
                  <a:srgbClr val="000000"/>
                </a:solidFill>
                <a:latin typeface="Avenir Next LT Pro"/>
              </a:rPr>
              <a:t>Frogs and salamanders are </a:t>
            </a:r>
            <a:r>
              <a:rPr lang="en-US" sz="2200" b="1">
                <a:solidFill>
                  <a:srgbClr val="000000"/>
                </a:solidFill>
                <a:latin typeface="Avenir Next LT Pro"/>
              </a:rPr>
              <a:t>amphibians.</a:t>
            </a:r>
            <a:r>
              <a:rPr lang="en-US" sz="2200">
                <a:solidFill>
                  <a:srgbClr val="000000"/>
                </a:solidFill>
                <a:latin typeface="Avenir Next LT Pro"/>
              </a:rPr>
              <a:t> They have smooth, moist skin and often need fresh water or cool, moist habitats. All these animas are cold-blooded. </a:t>
            </a:r>
            <a:endParaRPr lang="en-US" sz="2200">
              <a:solidFill>
                <a:srgbClr val="000000"/>
              </a:solidFill>
              <a:latin typeface="Aptos" panose="02110004020202020204"/>
            </a:endParaRPr>
          </a:p>
          <a:p>
            <a:endParaRPr lang="en-US" sz="2200">
              <a:solidFill>
                <a:srgbClr val="000000"/>
              </a:solidFill>
              <a:latin typeface="Avenir Next LT Pro"/>
            </a:endParaRPr>
          </a:p>
          <a:p>
            <a:r>
              <a:rPr lang="en-US" sz="2200" b="1">
                <a:solidFill>
                  <a:srgbClr val="000000"/>
                </a:solidFill>
                <a:latin typeface="Avenir Next LT Pro"/>
              </a:rPr>
              <a:t>Cold-blooded </a:t>
            </a:r>
            <a:r>
              <a:rPr lang="en-US" sz="2200">
                <a:solidFill>
                  <a:srgbClr val="000000"/>
                </a:solidFill>
                <a:latin typeface="Avenir Next LT Pro"/>
              </a:rPr>
              <a:t>means their bodies cannot warm their blood. </a:t>
            </a:r>
            <a:endParaRPr lang="en-US" sz="2200"/>
          </a:p>
          <a:p>
            <a:endParaRPr lang="en-US" sz="2200">
              <a:solidFill>
                <a:srgbClr val="000000"/>
              </a:solidFill>
              <a:latin typeface="Avenir Next LT Pro"/>
            </a:endParaRPr>
          </a:p>
          <a:p>
            <a:r>
              <a:rPr lang="en-US" sz="2200">
                <a:solidFill>
                  <a:srgbClr val="000000"/>
                </a:solidFill>
                <a:latin typeface="Avenir Next LT Pro"/>
              </a:rPr>
              <a:t>These animals must get heat from outside their bodies from heat sources like the...</a:t>
            </a:r>
            <a:endParaRPr lang="en-US" sz="2200">
              <a:latin typeface="Avenir Next LT Pro"/>
            </a:endParaRPr>
          </a:p>
        </p:txBody>
      </p:sp>
    </p:spTree>
    <p:extLst>
      <p:ext uri="{BB962C8B-B14F-4D97-AF65-F5344CB8AC3E}">
        <p14:creationId xmlns:p14="http://schemas.microsoft.com/office/powerpoint/2010/main" val="12017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2FE6-9DA0-5943-3B4A-AC98248A52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CD2EF2-3EF1-AC57-CB77-19F95B96C9D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150078F-A91B-79A7-DCC4-C0FC57902F2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25</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8F520BB-76A9-ED32-17BA-F8AFF031B15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53D227C9-DE58-EF60-A069-DAF388DEBD03}"/>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31978E-D724-10C2-A57C-225D15D10F05}"/>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ext&#10;&#10;AI-generated content may be incorrect.">
            <a:extLst>
              <a:ext uri="{FF2B5EF4-FFF2-40B4-BE49-F238E27FC236}">
                <a16:creationId xmlns:a16="http://schemas.microsoft.com/office/drawing/2014/main" id="{42307372-AF22-2571-6B51-6825B01AF1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7703" y="122275"/>
            <a:ext cx="4638163" cy="6002328"/>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A4A8D831-E9E1-716F-963E-3B4353FB6B6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59234" y="122275"/>
            <a:ext cx="1194816" cy="1205896"/>
          </a:xfrm>
          <a:prstGeom prst="rect">
            <a:avLst/>
          </a:prstGeom>
        </p:spPr>
      </p:pic>
      <p:sp>
        <p:nvSpPr>
          <p:cNvPr id="11" name="TextBox 10">
            <a:extLst>
              <a:ext uri="{FF2B5EF4-FFF2-40B4-BE49-F238E27FC236}">
                <a16:creationId xmlns:a16="http://schemas.microsoft.com/office/drawing/2014/main" id="{719ED559-4B0C-899D-48A3-2A6A946B37A2}"/>
              </a:ext>
            </a:extLst>
          </p:cNvPr>
          <p:cNvSpPr txBox="1"/>
          <p:nvPr/>
        </p:nvSpPr>
        <p:spPr>
          <a:xfrm>
            <a:off x="88894" y="1482510"/>
            <a:ext cx="7051635" cy="4154984"/>
          </a:xfrm>
          <a:prstGeom prst="rect">
            <a:avLst/>
          </a:prstGeom>
          <a:noFill/>
        </p:spPr>
        <p:txBody>
          <a:bodyPr wrap="square" lIns="91440" tIns="45720" rIns="91440" bIns="45720" anchor="t">
            <a:spAutoFit/>
          </a:bodyPr>
          <a:lstStyle/>
          <a:p>
            <a:r>
              <a:rPr lang="en-US" sz="2400" b="1">
                <a:solidFill>
                  <a:srgbClr val="000000"/>
                </a:solidFill>
                <a:latin typeface="Avenir Next LT Pro"/>
              </a:rPr>
              <a:t>Mammals </a:t>
            </a:r>
            <a:r>
              <a:rPr lang="en-US" sz="2400">
                <a:solidFill>
                  <a:srgbClr val="000000"/>
                </a:solidFill>
                <a:latin typeface="Avenir Next LT Pro"/>
              </a:rPr>
              <a:t>like rabbits, black bears, and people are warm-blooded. </a:t>
            </a:r>
            <a:endParaRPr lang="en-US"/>
          </a:p>
          <a:p>
            <a:endParaRPr lang="en-US" sz="2400" b="1">
              <a:solidFill>
                <a:srgbClr val="000000"/>
              </a:solidFill>
              <a:latin typeface="Avenir Next LT Pro"/>
            </a:endParaRPr>
          </a:p>
          <a:p>
            <a:r>
              <a:rPr lang="en-US" sz="2400" b="1">
                <a:solidFill>
                  <a:srgbClr val="000000"/>
                </a:solidFill>
                <a:latin typeface="Avenir Next LT Pro"/>
              </a:rPr>
              <a:t>Birds</a:t>
            </a:r>
            <a:r>
              <a:rPr lang="en-US" sz="2400">
                <a:solidFill>
                  <a:srgbClr val="000000"/>
                </a:solidFill>
                <a:latin typeface="Avenir Next LT Pro"/>
              </a:rPr>
              <a:t> like cardinals and blue jays are also warm-blooded. </a:t>
            </a:r>
          </a:p>
          <a:p>
            <a:endParaRPr lang="en-US" sz="2400" b="1">
              <a:solidFill>
                <a:srgbClr val="000000"/>
              </a:solidFill>
              <a:latin typeface="Avenir Next LT Pro"/>
            </a:endParaRPr>
          </a:p>
          <a:p>
            <a:r>
              <a:rPr lang="en-US" sz="2400" b="1">
                <a:solidFill>
                  <a:srgbClr val="000000"/>
                </a:solidFill>
                <a:latin typeface="Avenir Next LT Pro"/>
              </a:rPr>
              <a:t>Warm-blooded</a:t>
            </a:r>
            <a:r>
              <a:rPr lang="en-US" sz="2400">
                <a:solidFill>
                  <a:srgbClr val="000000"/>
                </a:solidFill>
                <a:latin typeface="Avenir Next LT Pro"/>
              </a:rPr>
              <a:t> animals make tier own heat inside their bodies. </a:t>
            </a:r>
          </a:p>
          <a:p>
            <a:endParaRPr lang="en-US" sz="2400" i="1">
              <a:solidFill>
                <a:srgbClr val="000000"/>
              </a:solidFill>
              <a:latin typeface="Avenir Next LT Pro"/>
            </a:endParaRPr>
          </a:p>
          <a:p>
            <a:r>
              <a:rPr lang="en-US" sz="2400" i="1">
                <a:solidFill>
                  <a:srgbClr val="000000"/>
                </a:solidFill>
                <a:latin typeface="Avenir Next LT Pro"/>
              </a:rPr>
              <a:t>What would happen if we put ice into our hands? Why?</a:t>
            </a:r>
            <a:endParaRPr lang="en-US" sz="2400">
              <a:latin typeface="Avenir Next LT Pro"/>
            </a:endParaRPr>
          </a:p>
        </p:txBody>
      </p:sp>
    </p:spTree>
    <p:extLst>
      <p:ext uri="{BB962C8B-B14F-4D97-AF65-F5344CB8AC3E}">
        <p14:creationId xmlns:p14="http://schemas.microsoft.com/office/powerpoint/2010/main" val="58323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80126-D7A9-7BA4-8962-04DE13A266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4AD0EA-3652-3885-A018-816EA3AC43F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1F8540-6E91-09D0-C255-0FC0748A8DD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26</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E62A85D-1C20-D40B-C637-9084615273C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2027A06E-EE5A-B3F9-C5F5-8806B4F4DEED}"/>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5C899C-40BE-CAA0-19D4-0873EA961C9A}"/>
              </a:ext>
            </a:extLst>
          </p:cNvPr>
          <p:cNvSpPr txBox="1"/>
          <p:nvPr/>
        </p:nvSpPr>
        <p:spPr>
          <a:xfrm>
            <a:off x="96133" y="6351004"/>
            <a:ext cx="712322"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ext&#10;&#10;AI-generated content may be incorrect.">
            <a:extLst>
              <a:ext uri="{FF2B5EF4-FFF2-40B4-BE49-F238E27FC236}">
                <a16:creationId xmlns:a16="http://schemas.microsoft.com/office/drawing/2014/main" id="{AD7E90FF-1C44-C1B1-AA8B-4C232C56431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808455" y="1096002"/>
            <a:ext cx="10575090" cy="3804637"/>
          </a:xfrm>
          <a:prstGeom prst="rect">
            <a:avLst/>
          </a:prstGeom>
          <a:ln>
            <a:noFill/>
          </a:ln>
        </p:spPr>
      </p:pic>
    </p:spTree>
    <p:extLst>
      <p:ext uri="{BB962C8B-B14F-4D97-AF65-F5344CB8AC3E}">
        <p14:creationId xmlns:p14="http://schemas.microsoft.com/office/powerpoint/2010/main" val="4130164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1B3E7-B0AB-D347-5F84-D1AD895D34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9E1187-26B3-02C6-67F4-4BB8659F259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D6F2445-C5C5-6C80-6107-F3E56E564737}"/>
              </a:ext>
            </a:extLst>
          </p:cNvPr>
          <p:cNvSpPr txBox="1"/>
          <p:nvPr/>
        </p:nvSpPr>
        <p:spPr>
          <a:xfrm>
            <a:off x="11639397" y="6366393"/>
            <a:ext cx="467259"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27</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0C3744C-4569-D34F-9F85-3D914767F0F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907D74DD-3309-0A98-E5E3-8BE4BB37659E}"/>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B42E66-8164-53DF-D7F6-EFD376509B0E}"/>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8" name="TextBox 7">
            <a:extLst>
              <a:ext uri="{FF2B5EF4-FFF2-40B4-BE49-F238E27FC236}">
                <a16:creationId xmlns:a16="http://schemas.microsoft.com/office/drawing/2014/main" id="{31E17B9A-0A29-A6D1-EB27-3AA9A1BE7EB1}"/>
              </a:ext>
            </a:extLst>
          </p:cNvPr>
          <p:cNvSpPr txBox="1"/>
          <p:nvPr/>
        </p:nvSpPr>
        <p:spPr>
          <a:xfrm>
            <a:off x="6198918" y="861501"/>
            <a:ext cx="5440479" cy="4524315"/>
          </a:xfrm>
          <a:prstGeom prst="rect">
            <a:avLst/>
          </a:prstGeom>
          <a:noFill/>
        </p:spPr>
        <p:txBody>
          <a:bodyPr wrap="square">
            <a:spAutoFit/>
          </a:bodyPr>
          <a:lstStyle/>
          <a:p>
            <a:pPr algn="ctr"/>
            <a:r>
              <a:rPr lang="en-US" sz="4800">
                <a:latin typeface="Avenir Next LT Pro" panose="020B0504020202020204" pitchFamily="34" charset="0"/>
              </a:rPr>
              <a:t>Why do we dress differently by wearing shorts in the summer and coats and hats in the winter?</a:t>
            </a:r>
          </a:p>
        </p:txBody>
      </p:sp>
      <p:pic>
        <p:nvPicPr>
          <p:cNvPr id="7" name="Picture 6" descr="Child playing in snow">
            <a:extLst>
              <a:ext uri="{FF2B5EF4-FFF2-40B4-BE49-F238E27FC236}">
                <a16:creationId xmlns:a16="http://schemas.microsoft.com/office/drawing/2014/main" id="{BF1028C6-560E-A441-E1EF-1B1539AE8BE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6090459" cy="6247318"/>
          </a:xfrm>
          <a:prstGeom prst="rect">
            <a:avLst/>
          </a:prstGeom>
          <a:effectLst>
            <a:softEdge rad="635000"/>
          </a:effectLst>
        </p:spPr>
      </p:pic>
    </p:spTree>
    <p:extLst>
      <p:ext uri="{BB962C8B-B14F-4D97-AF65-F5344CB8AC3E}">
        <p14:creationId xmlns:p14="http://schemas.microsoft.com/office/powerpoint/2010/main" val="173849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8072-4CF7-401E-CE2D-FF58472BD6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DDD394-59A2-3E6E-B09D-4C665499733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290E508-EEDF-9AA3-3BA7-5D61B28DADBC}"/>
              </a:ext>
            </a:extLst>
          </p:cNvPr>
          <p:cNvSpPr txBox="1"/>
          <p:nvPr/>
        </p:nvSpPr>
        <p:spPr>
          <a:xfrm>
            <a:off x="11619263" y="6366393"/>
            <a:ext cx="487393"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28</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C8E1F2E-0A85-EBF7-B14D-A117427B699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1A4CF12F-1A10-1D3B-4791-91A71E120BC7}"/>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8ADB6B-3776-656E-8C11-1C02EA8FD12F}"/>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Picture 7" descr="A picture containing text, grass&#10;&#10;AI-generated content may be incorrect.">
            <a:extLst>
              <a:ext uri="{FF2B5EF4-FFF2-40B4-BE49-F238E27FC236}">
                <a16:creationId xmlns:a16="http://schemas.microsoft.com/office/drawing/2014/main" id="{4C33278D-F0BE-2BBE-EB37-AA7C5ADF5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7" y="0"/>
            <a:ext cx="11046526" cy="6231373"/>
          </a:xfrm>
          <a:prstGeom prst="rect">
            <a:avLst/>
          </a:prstGeom>
        </p:spPr>
      </p:pic>
    </p:spTree>
    <p:extLst>
      <p:ext uri="{BB962C8B-B14F-4D97-AF65-F5344CB8AC3E}">
        <p14:creationId xmlns:p14="http://schemas.microsoft.com/office/powerpoint/2010/main" val="2919581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BD85-5AF8-F9CC-824B-4C951DA850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5E6E71-83FB-4A7C-130A-1849183278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BDCE6D-E0B7-518E-FD3E-9FCE7FFBACF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29</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FB426CF-BA7B-EA41-FBC0-CDE01A52F58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6D409B5B-A169-8F67-9E51-66F1CA9CF235}"/>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29EDA9-BBED-62CC-83C8-379CA9EA19C1}"/>
              </a:ext>
            </a:extLst>
          </p:cNvPr>
          <p:cNvSpPr txBox="1"/>
          <p:nvPr/>
        </p:nvSpPr>
        <p:spPr>
          <a:xfrm>
            <a:off x="96133" y="6351004"/>
            <a:ext cx="723264"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8" name="TextBox 7">
            <a:extLst>
              <a:ext uri="{FF2B5EF4-FFF2-40B4-BE49-F238E27FC236}">
                <a16:creationId xmlns:a16="http://schemas.microsoft.com/office/drawing/2014/main" id="{121A1FB2-8C3A-C418-2B81-3061A3C8FB7D}"/>
              </a:ext>
            </a:extLst>
          </p:cNvPr>
          <p:cNvSpPr txBox="1"/>
          <p:nvPr/>
        </p:nvSpPr>
        <p:spPr>
          <a:xfrm>
            <a:off x="337306" y="607585"/>
            <a:ext cx="7508174" cy="5016758"/>
          </a:xfrm>
          <a:prstGeom prst="rect">
            <a:avLst/>
          </a:prstGeom>
          <a:noFill/>
        </p:spPr>
        <p:txBody>
          <a:bodyPr wrap="square">
            <a:spAutoFit/>
          </a:bodyPr>
          <a:lstStyle/>
          <a:p>
            <a:pPr algn="ctr"/>
            <a:r>
              <a:rPr lang="en-US" sz="4000">
                <a:latin typeface="Avenir Next LT Pro" panose="020B0504020202020204" pitchFamily="34" charset="0"/>
              </a:rPr>
              <a:t>Other kinds of animals must get heat from outside their bodies from other heat sources.</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Can you give an example of a heat source that these animals will use?</a:t>
            </a:r>
          </a:p>
        </p:txBody>
      </p:sp>
      <p:pic>
        <p:nvPicPr>
          <p:cNvPr id="3074" name="Picture 2" descr="Spotted&amp;#95;Salamander&amp;#95;0178">
            <a:extLst>
              <a:ext uri="{FF2B5EF4-FFF2-40B4-BE49-F238E27FC236}">
                <a16:creationId xmlns:a16="http://schemas.microsoft.com/office/drawing/2014/main" id="{E418AC2C-65FF-0492-BB66-5A97112AF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7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D6E7-393A-E10B-A556-63DD409F89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6C15CD-254D-9C21-F935-55A56F510B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EF73C3-2181-FF4B-D677-DD309644852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FE6193DB-C40C-D133-B9DD-BC272705D22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Engage</a:t>
            </a:r>
          </a:p>
        </p:txBody>
      </p:sp>
      <p:sp>
        <p:nvSpPr>
          <p:cNvPr id="12" name="TextBox 11">
            <a:extLst>
              <a:ext uri="{FF2B5EF4-FFF2-40B4-BE49-F238E27FC236}">
                <a16:creationId xmlns:a16="http://schemas.microsoft.com/office/drawing/2014/main" id="{B1FCB3AA-2EED-90B1-B44C-6EBD3BBB403C}"/>
              </a:ext>
            </a:extLst>
          </p:cNvPr>
          <p:cNvSpPr txBox="1"/>
          <p:nvPr/>
        </p:nvSpPr>
        <p:spPr>
          <a:xfrm>
            <a:off x="4448011" y="853806"/>
            <a:ext cx="7184512" cy="4524315"/>
          </a:xfrm>
          <a:prstGeom prst="rect">
            <a:avLst/>
          </a:prstGeom>
          <a:noFill/>
        </p:spPr>
        <p:txBody>
          <a:bodyPr wrap="square" lIns="91440" tIns="45720" rIns="91440" bIns="45720" anchor="t">
            <a:spAutoFit/>
          </a:bodyPr>
          <a:lstStyle/>
          <a:p>
            <a:pPr algn="ctr"/>
            <a:r>
              <a:rPr lang="en-US" sz="4800" b="1">
                <a:latin typeface="Avenir Next LT Pro"/>
              </a:rPr>
              <a:t>Go outside:</a:t>
            </a:r>
          </a:p>
          <a:p>
            <a:pPr algn="ctr"/>
            <a:endParaRPr lang="en-US" sz="4800" b="1">
              <a:latin typeface="Avenir Next LT Pro"/>
            </a:endParaRPr>
          </a:p>
          <a:p>
            <a:pPr algn="ctr"/>
            <a:r>
              <a:rPr lang="en-US" sz="4800">
                <a:latin typeface="Avenir Next LT Pro"/>
              </a:rPr>
              <a:t>If you were a lizard living in the schoolyard, where would you go to stay warm on a cold day?</a:t>
            </a:r>
            <a:endParaRPr lang="en-US">
              <a:latin typeface="Avenir Next LT Pro"/>
            </a:endParaRPr>
          </a:p>
        </p:txBody>
      </p:sp>
      <p:sp>
        <p:nvSpPr>
          <p:cNvPr id="6" name="Rectangle: Rounded Corners 5">
            <a:extLst>
              <a:ext uri="{FF2B5EF4-FFF2-40B4-BE49-F238E27FC236}">
                <a16:creationId xmlns:a16="http://schemas.microsoft.com/office/drawing/2014/main" id="{74E16FA9-2314-5218-59E4-E1B049F5D4F7}"/>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03F8CF-5E30-3C7B-F306-01C0F041C266}"/>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2050" name="Picture 2" descr="Collared&amp;#95;Lizard&amp;#95;0026-byn082423.dng">
            <a:extLst>
              <a:ext uri="{FF2B5EF4-FFF2-40B4-BE49-F238E27FC236}">
                <a16:creationId xmlns:a16="http://schemas.microsoft.com/office/drawing/2014/main" id="{729B2CCE-26E2-D4C1-BEE5-81F57EDF5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97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A126-05A3-719A-CDB5-3D217DBA33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017BA8-6ABE-4E5C-A34E-7451777E3B2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03A6F75-7820-387C-7A0B-8B48687EC27E}"/>
              </a:ext>
            </a:extLst>
          </p:cNvPr>
          <p:cNvSpPr txBox="1"/>
          <p:nvPr/>
        </p:nvSpPr>
        <p:spPr>
          <a:xfrm>
            <a:off x="11639797" y="6366393"/>
            <a:ext cx="466859"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AA61873-49CB-EB8C-1FA3-1E3FC1606C2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Explain</a:t>
            </a:r>
          </a:p>
        </p:txBody>
      </p:sp>
      <p:sp>
        <p:nvSpPr>
          <p:cNvPr id="6" name="Rectangle: Rounded Corners 5">
            <a:extLst>
              <a:ext uri="{FF2B5EF4-FFF2-40B4-BE49-F238E27FC236}">
                <a16:creationId xmlns:a16="http://schemas.microsoft.com/office/drawing/2014/main" id="{7D778708-752E-2BD3-8990-C29CDE407D2E}"/>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F4A6C3-D3A2-FEFE-6EDA-BD526DF6CE20}"/>
              </a:ext>
            </a:extLst>
          </p:cNvPr>
          <p:cNvSpPr txBox="1"/>
          <p:nvPr/>
        </p:nvSpPr>
        <p:spPr>
          <a:xfrm>
            <a:off x="96133" y="6351004"/>
            <a:ext cx="699514"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A picture containing text, reptile, lizard&#10;&#10;AI-generated content may be incorrect.">
            <a:extLst>
              <a:ext uri="{FF2B5EF4-FFF2-40B4-BE49-F238E27FC236}">
                <a16:creationId xmlns:a16="http://schemas.microsoft.com/office/drawing/2014/main" id="{675FE906-8B14-B7D4-738F-A34B641DD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02" y="6483"/>
            <a:ext cx="11087595" cy="6225445"/>
          </a:xfrm>
          <a:prstGeom prst="rect">
            <a:avLst/>
          </a:prstGeom>
        </p:spPr>
      </p:pic>
    </p:spTree>
    <p:extLst>
      <p:ext uri="{BB962C8B-B14F-4D97-AF65-F5344CB8AC3E}">
        <p14:creationId xmlns:p14="http://schemas.microsoft.com/office/powerpoint/2010/main" val="109324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94E8-F789-B119-FA7B-329783A8E0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D1E451-D4C6-A1EE-B01B-ADC3388A1D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41BFB1C-37E5-7F37-5AA2-5021BE988CC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31</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F3D12EB-2BFA-56FC-93CE-B562F680ACA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F9853715-657F-CE67-9576-11155F928481}"/>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8AB2D9-771D-ABBA-41BF-BBFBDF420EC8}"/>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3" name="Picture 2" descr="Text, letter&#10;&#10;AI-generated content may be incorrect.">
            <a:extLst>
              <a:ext uri="{FF2B5EF4-FFF2-40B4-BE49-F238E27FC236}">
                <a16:creationId xmlns:a16="http://schemas.microsoft.com/office/drawing/2014/main" id="{615C472E-75AF-4224-1F44-6D89DB22AE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133" y="106886"/>
            <a:ext cx="4681035" cy="6057810"/>
          </a:xfrm>
          <a:prstGeom prst="rect">
            <a:avLst/>
          </a:prstGeom>
          <a:ln>
            <a:solidFill>
              <a:schemeClr val="tx1"/>
            </a:solidFill>
          </a:ln>
        </p:spPr>
      </p:pic>
      <p:sp>
        <p:nvSpPr>
          <p:cNvPr id="10" name="TextBox 9">
            <a:extLst>
              <a:ext uri="{FF2B5EF4-FFF2-40B4-BE49-F238E27FC236}">
                <a16:creationId xmlns:a16="http://schemas.microsoft.com/office/drawing/2014/main" id="{A6F5F79B-BCBB-CB34-6C0A-8F0FA5377308}"/>
              </a:ext>
            </a:extLst>
          </p:cNvPr>
          <p:cNvSpPr txBox="1"/>
          <p:nvPr/>
        </p:nvSpPr>
        <p:spPr>
          <a:xfrm>
            <a:off x="5664530" y="1242965"/>
            <a:ext cx="5652655" cy="3785652"/>
          </a:xfrm>
          <a:prstGeom prst="rect">
            <a:avLst/>
          </a:prstGeom>
          <a:noFill/>
        </p:spPr>
        <p:txBody>
          <a:bodyPr wrap="square">
            <a:spAutoFit/>
          </a:bodyPr>
          <a:lstStyle/>
          <a:p>
            <a:pPr algn="ctr"/>
            <a:r>
              <a:rPr lang="en-US" sz="4800">
                <a:latin typeface="Avenir Next LT Pro" panose="020B0504020202020204" pitchFamily="34" charset="0"/>
              </a:rPr>
              <a:t>Think back to where you thought the best spot for your lizard home would be located.</a:t>
            </a:r>
          </a:p>
        </p:txBody>
      </p:sp>
    </p:spTree>
    <p:extLst>
      <p:ext uri="{BB962C8B-B14F-4D97-AF65-F5344CB8AC3E}">
        <p14:creationId xmlns:p14="http://schemas.microsoft.com/office/powerpoint/2010/main" val="1022623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8CEFE-0018-E98F-F7CE-B90D643264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E70837-F2DC-3CCB-F967-51B98B4F10F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0510C5-318F-E419-6073-7D74DDD5121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32</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EB650BB-0FDA-E4E9-35A6-D09FF1E8E97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1EC6BA05-6FEF-71E8-4CA9-4EEB086A9A0C}"/>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4E3AA3-7D98-9136-6E14-0A880B96B040}"/>
              </a:ext>
            </a:extLst>
          </p:cNvPr>
          <p:cNvSpPr txBox="1"/>
          <p:nvPr/>
        </p:nvSpPr>
        <p:spPr>
          <a:xfrm>
            <a:off x="96133" y="6351004"/>
            <a:ext cx="75889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3" name="Picture 2" descr="Text, letter&#10;&#10;AI-generated content may be incorrect.">
            <a:extLst>
              <a:ext uri="{FF2B5EF4-FFF2-40B4-BE49-F238E27FC236}">
                <a16:creationId xmlns:a16="http://schemas.microsoft.com/office/drawing/2014/main" id="{9834D654-209E-115F-2164-CFBE0609E31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133" y="106886"/>
            <a:ext cx="4681035" cy="6057810"/>
          </a:xfrm>
          <a:prstGeom prst="rect">
            <a:avLst/>
          </a:prstGeom>
          <a:ln>
            <a:solidFill>
              <a:schemeClr val="tx1"/>
            </a:solidFill>
          </a:ln>
        </p:spPr>
      </p:pic>
      <p:sp>
        <p:nvSpPr>
          <p:cNvPr id="10" name="TextBox 9">
            <a:extLst>
              <a:ext uri="{FF2B5EF4-FFF2-40B4-BE49-F238E27FC236}">
                <a16:creationId xmlns:a16="http://schemas.microsoft.com/office/drawing/2014/main" id="{4CBE7B8B-45F6-650A-4332-A02BA9A39456}"/>
              </a:ext>
            </a:extLst>
          </p:cNvPr>
          <p:cNvSpPr txBox="1"/>
          <p:nvPr/>
        </p:nvSpPr>
        <p:spPr>
          <a:xfrm>
            <a:off x="5367645" y="1242965"/>
            <a:ext cx="6229457" cy="3785652"/>
          </a:xfrm>
          <a:prstGeom prst="rect">
            <a:avLst/>
          </a:prstGeom>
          <a:noFill/>
        </p:spPr>
        <p:txBody>
          <a:bodyPr wrap="square">
            <a:spAutoFit/>
          </a:bodyPr>
          <a:lstStyle/>
          <a:p>
            <a:pPr algn="ctr"/>
            <a:r>
              <a:rPr lang="en-US" sz="4800">
                <a:latin typeface="Avenir Next LT Pro" panose="020B0504020202020204" pitchFamily="34" charset="0"/>
              </a:rPr>
              <a:t>What was your prediction for the best location for your lizard to stay warm and survive?</a:t>
            </a:r>
          </a:p>
        </p:txBody>
      </p:sp>
    </p:spTree>
    <p:extLst>
      <p:ext uri="{BB962C8B-B14F-4D97-AF65-F5344CB8AC3E}">
        <p14:creationId xmlns:p14="http://schemas.microsoft.com/office/powerpoint/2010/main" val="315346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4488C-331B-D5CE-FA37-C41FE6835B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41A3A9-2E76-1B28-4C2E-EFCCF057AA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7A9E54E-666B-7EF1-815E-A4B6148AE73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F0486D4-3F4E-F1B6-1BAD-F385008DAC3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BDE1B8C1-DFE6-B1FB-E109-212025DC104C}"/>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157670-1F53-A067-371B-E215B8BB57AA}"/>
              </a:ext>
            </a:extLst>
          </p:cNvPr>
          <p:cNvSpPr txBox="1"/>
          <p:nvPr/>
        </p:nvSpPr>
        <p:spPr>
          <a:xfrm>
            <a:off x="96133" y="6351004"/>
            <a:ext cx="687638"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31CA60D2-2A84-155A-36C7-EBC239AA503B}"/>
              </a:ext>
            </a:extLst>
          </p:cNvPr>
          <p:cNvSpPr txBox="1"/>
          <p:nvPr/>
        </p:nvSpPr>
        <p:spPr>
          <a:xfrm>
            <a:off x="1088844" y="1372718"/>
            <a:ext cx="10014311" cy="3323987"/>
          </a:xfrm>
          <a:prstGeom prst="rect">
            <a:avLst/>
          </a:prstGeom>
          <a:noFill/>
        </p:spPr>
        <p:txBody>
          <a:bodyPr wrap="square" lIns="91440" tIns="45720" rIns="91440" bIns="45720" anchor="t">
            <a:spAutoFit/>
          </a:bodyPr>
          <a:lstStyle/>
          <a:p>
            <a:pPr algn="ctr"/>
            <a:r>
              <a:rPr lang="en-US" sz="4800" b="1">
                <a:latin typeface="Avenir Next LT Pro"/>
              </a:rPr>
              <a:t>Go outside:</a:t>
            </a:r>
          </a:p>
          <a:p>
            <a:pPr algn="ctr"/>
            <a:endParaRPr lang="en-US" b="1"/>
          </a:p>
          <a:p>
            <a:pPr algn="ctr"/>
            <a:r>
              <a:rPr lang="en-US" sz="4800">
                <a:latin typeface="Avenir Next LT Pro"/>
              </a:rPr>
              <a:t>Place containers of sand, or “lizards,” in the locations circled on the schoolyard map.</a:t>
            </a:r>
            <a:endParaRPr lang="en-US"/>
          </a:p>
        </p:txBody>
      </p:sp>
    </p:spTree>
    <p:extLst>
      <p:ext uri="{BB962C8B-B14F-4D97-AF65-F5344CB8AC3E}">
        <p14:creationId xmlns:p14="http://schemas.microsoft.com/office/powerpoint/2010/main" val="385211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C18A-E11D-32F1-460A-FDA8C1C36F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ED64B7-DFC2-0276-335B-DACFA5C0C5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3F67C7B-A629-D7C3-1E2E-AD996712AB16}"/>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34</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2992959-37B2-374F-DEAC-6C5C82D2E8F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76AE7869-342A-6285-158B-CA7193C54488}"/>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86F72E-A99C-B3C8-E715-33EFEA4D1979}"/>
              </a:ext>
            </a:extLst>
          </p:cNvPr>
          <p:cNvSpPr txBox="1"/>
          <p:nvPr/>
        </p:nvSpPr>
        <p:spPr>
          <a:xfrm>
            <a:off x="96132" y="6351004"/>
            <a:ext cx="606689"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025904A0-7331-B2FE-1D77-AD4559A4E2B1}"/>
              </a:ext>
            </a:extLst>
          </p:cNvPr>
          <p:cNvSpPr txBox="1"/>
          <p:nvPr/>
        </p:nvSpPr>
        <p:spPr>
          <a:xfrm>
            <a:off x="702822" y="2223608"/>
            <a:ext cx="10786356" cy="1569660"/>
          </a:xfrm>
          <a:prstGeom prst="rect">
            <a:avLst/>
          </a:prstGeom>
          <a:noFill/>
        </p:spPr>
        <p:txBody>
          <a:bodyPr wrap="square">
            <a:spAutoFit/>
          </a:bodyPr>
          <a:lstStyle/>
          <a:p>
            <a:pPr algn="ctr"/>
            <a:r>
              <a:rPr lang="en-US" sz="4800">
                <a:latin typeface="Avenir Next LT Pro" panose="020B0504020202020204" pitchFamily="34" charset="0"/>
              </a:rPr>
              <a:t>After a few hours return to the “lizards” and feel each container.</a:t>
            </a:r>
          </a:p>
        </p:txBody>
      </p:sp>
    </p:spTree>
    <p:extLst>
      <p:ext uri="{BB962C8B-B14F-4D97-AF65-F5344CB8AC3E}">
        <p14:creationId xmlns:p14="http://schemas.microsoft.com/office/powerpoint/2010/main" val="184574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3023E-6801-8A40-DD7C-1F5A3EDBA17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95BC3F-27B4-A8D5-2FFF-D60C81A979F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3C0C36-418A-454D-334D-67D1D72B637B}"/>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35</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852AA31-E13E-2095-BDF9-540AB7AFC5D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D39D83AF-8854-B670-9F46-8ACFB9580437}"/>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448E51-B59A-8A93-7F75-7C9C10743206}"/>
              </a:ext>
            </a:extLst>
          </p:cNvPr>
          <p:cNvSpPr txBox="1"/>
          <p:nvPr/>
        </p:nvSpPr>
        <p:spPr>
          <a:xfrm>
            <a:off x="96133" y="6351004"/>
            <a:ext cx="687638"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645D1C99-DC3C-5C6F-0D37-90019A70B18E}"/>
              </a:ext>
            </a:extLst>
          </p:cNvPr>
          <p:cNvSpPr txBox="1"/>
          <p:nvPr/>
        </p:nvSpPr>
        <p:spPr>
          <a:xfrm>
            <a:off x="1476696" y="1972303"/>
            <a:ext cx="7183978" cy="2308324"/>
          </a:xfrm>
          <a:prstGeom prst="rect">
            <a:avLst/>
          </a:prstGeom>
          <a:noFill/>
        </p:spPr>
        <p:txBody>
          <a:bodyPr wrap="square">
            <a:spAutoFit/>
          </a:bodyPr>
          <a:lstStyle/>
          <a:p>
            <a:pPr algn="ctr"/>
            <a:r>
              <a:rPr lang="en-US" sz="4800">
                <a:latin typeface="Avenir Next LT Pro" panose="020B0504020202020204" pitchFamily="34" charset="0"/>
              </a:rPr>
              <a:t>What is the temperature of the sandbox you are standing next to?</a:t>
            </a:r>
          </a:p>
        </p:txBody>
      </p:sp>
      <p:pic>
        <p:nvPicPr>
          <p:cNvPr id="3" name="Picture 2" descr="Table&#10;&#10;AI-generated content may be incorrect.">
            <a:extLst>
              <a:ext uri="{FF2B5EF4-FFF2-40B4-BE49-F238E27FC236}">
                <a16:creationId xmlns:a16="http://schemas.microsoft.com/office/drawing/2014/main" id="{F01E06F8-78CB-B068-76F6-2612C2D97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1745" y="202969"/>
            <a:ext cx="2044014" cy="5846993"/>
          </a:xfrm>
          <a:prstGeom prst="rect">
            <a:avLst/>
          </a:prstGeom>
        </p:spPr>
      </p:pic>
    </p:spTree>
    <p:extLst>
      <p:ext uri="{BB962C8B-B14F-4D97-AF65-F5344CB8AC3E}">
        <p14:creationId xmlns:p14="http://schemas.microsoft.com/office/powerpoint/2010/main" val="361091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369F7-C4B8-D531-FF80-C66E74811B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1E221E-8B02-021F-EC37-4EEE9D08D4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E9F727A-0AE6-3861-34CA-01E03BCBD8B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36</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B219017-2D27-B668-663C-787A04A32C5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B6295036-8BA8-26FB-7908-1FA2DF48FA6E}"/>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C63D12-1C25-3282-A687-4D089EAE0C7D}"/>
              </a:ext>
            </a:extLst>
          </p:cNvPr>
          <p:cNvSpPr txBox="1"/>
          <p:nvPr/>
        </p:nvSpPr>
        <p:spPr>
          <a:xfrm>
            <a:off x="96132" y="6351004"/>
            <a:ext cx="81826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3BE664B4-65A5-9576-E985-26FEB36DDB89}"/>
              </a:ext>
            </a:extLst>
          </p:cNvPr>
          <p:cNvSpPr txBox="1"/>
          <p:nvPr/>
        </p:nvSpPr>
        <p:spPr>
          <a:xfrm>
            <a:off x="431154" y="1954223"/>
            <a:ext cx="6266016" cy="2308324"/>
          </a:xfrm>
          <a:prstGeom prst="rect">
            <a:avLst/>
          </a:prstGeom>
          <a:noFill/>
        </p:spPr>
        <p:txBody>
          <a:bodyPr wrap="square">
            <a:spAutoFit/>
          </a:bodyPr>
          <a:lstStyle/>
          <a:p>
            <a:pPr algn="ctr"/>
            <a:r>
              <a:rPr lang="en-US" sz="4800">
                <a:latin typeface="Avenir Next LT Pro" panose="020B0504020202020204" pitchFamily="34" charset="0"/>
              </a:rPr>
              <a:t>Record the temperature of the sandbox.</a:t>
            </a:r>
          </a:p>
        </p:txBody>
      </p:sp>
      <p:pic>
        <p:nvPicPr>
          <p:cNvPr id="7" name="Picture 6" descr="Letter&#10;&#10;AI-generated content may be incorrect.">
            <a:extLst>
              <a:ext uri="{FF2B5EF4-FFF2-40B4-BE49-F238E27FC236}">
                <a16:creationId xmlns:a16="http://schemas.microsoft.com/office/drawing/2014/main" id="{983DF2F0-AC64-A580-42C7-750C7A390ED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3695" y="119306"/>
            <a:ext cx="4619485" cy="5978158"/>
          </a:xfrm>
          <a:prstGeom prst="rect">
            <a:avLst/>
          </a:prstGeom>
          <a:ln>
            <a:solidFill>
              <a:schemeClr val="tx1"/>
            </a:solidFill>
          </a:ln>
        </p:spPr>
      </p:pic>
    </p:spTree>
    <p:extLst>
      <p:ext uri="{BB962C8B-B14F-4D97-AF65-F5344CB8AC3E}">
        <p14:creationId xmlns:p14="http://schemas.microsoft.com/office/powerpoint/2010/main" val="110335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FEC88-6A96-9AE2-A6E0-AA87842105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8EBBB8-3FE2-38F4-2851-2503D78D66F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04D0C5-AEC7-211B-480F-C77DE679E99A}"/>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37</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37A8584-8329-800E-5C81-F083B886784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C94697C7-5D40-4145-88F6-AE5878043DFC}"/>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6839BB-F11E-62E6-D56A-ADB06C0A23E6}"/>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CF3718D1-6F6E-CCB9-A116-F007736AB711}"/>
              </a:ext>
            </a:extLst>
          </p:cNvPr>
          <p:cNvSpPr txBox="1"/>
          <p:nvPr/>
        </p:nvSpPr>
        <p:spPr>
          <a:xfrm>
            <a:off x="1788275" y="2298607"/>
            <a:ext cx="8615450" cy="1569660"/>
          </a:xfrm>
          <a:prstGeom prst="rect">
            <a:avLst/>
          </a:prstGeom>
          <a:noFill/>
        </p:spPr>
        <p:txBody>
          <a:bodyPr wrap="square">
            <a:spAutoFit/>
          </a:bodyPr>
          <a:lstStyle/>
          <a:p>
            <a:pPr algn="ctr"/>
            <a:r>
              <a:rPr lang="en-US" sz="4800">
                <a:latin typeface="Avenir Next LT Pro" panose="020B0504020202020204" pitchFamily="34" charset="0"/>
              </a:rPr>
              <a:t>Record the temperature data on the school map.</a:t>
            </a:r>
          </a:p>
        </p:txBody>
      </p:sp>
    </p:spTree>
    <p:extLst>
      <p:ext uri="{BB962C8B-B14F-4D97-AF65-F5344CB8AC3E}">
        <p14:creationId xmlns:p14="http://schemas.microsoft.com/office/powerpoint/2010/main" val="235908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D0157-FE82-84F8-F58F-BE36D2436A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A8ED09-20E8-D455-FAFA-50A117DBCAA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A4ED0EB-0766-A1B6-DEFF-B877B7807B6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38</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7F4C37E-A435-3329-3156-54A3C301E95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D8657C72-B5D1-B9EB-5C8D-11BE49A19EE1}"/>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A01A3F-065D-CB5A-91C4-4FDE9FA7EA57}"/>
              </a:ext>
            </a:extLst>
          </p:cNvPr>
          <p:cNvSpPr txBox="1"/>
          <p:nvPr/>
        </p:nvSpPr>
        <p:spPr>
          <a:xfrm>
            <a:off x="96133" y="6351004"/>
            <a:ext cx="758890"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F072AAD1-598D-675B-EC95-510862FB4060}"/>
              </a:ext>
            </a:extLst>
          </p:cNvPr>
          <p:cNvSpPr txBox="1"/>
          <p:nvPr/>
        </p:nvSpPr>
        <p:spPr>
          <a:xfrm>
            <a:off x="1296663" y="2598003"/>
            <a:ext cx="9598674" cy="830997"/>
          </a:xfrm>
          <a:prstGeom prst="rect">
            <a:avLst/>
          </a:prstGeom>
          <a:noFill/>
        </p:spPr>
        <p:txBody>
          <a:bodyPr wrap="square" lIns="91440" tIns="45720" rIns="91440" bIns="45720" anchor="t">
            <a:spAutoFit/>
          </a:bodyPr>
          <a:lstStyle/>
          <a:p>
            <a:pPr algn="ctr"/>
            <a:r>
              <a:rPr lang="en-US" sz="4800">
                <a:latin typeface="Avenir Next LT Pro"/>
              </a:rPr>
              <a:t>What do you notice? Why?</a:t>
            </a:r>
          </a:p>
        </p:txBody>
      </p:sp>
    </p:spTree>
    <p:extLst>
      <p:ext uri="{BB962C8B-B14F-4D97-AF65-F5344CB8AC3E}">
        <p14:creationId xmlns:p14="http://schemas.microsoft.com/office/powerpoint/2010/main" val="2114392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1C960-1FB2-BAA3-447C-49B3A7778A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3ABFD5-2FD3-D884-BEF3-A79157D9A5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96CC40-51E5-7FBF-E077-E1CB60DDF85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39</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F6788A4-6D10-BCDB-89B9-471C133EF7F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494B312A-F959-7FAB-1302-9F76FDF9F4A7}"/>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249FA2-974D-D521-82DA-BC3B73F01D0D}"/>
              </a:ext>
            </a:extLst>
          </p:cNvPr>
          <p:cNvSpPr txBox="1"/>
          <p:nvPr/>
        </p:nvSpPr>
        <p:spPr>
          <a:xfrm>
            <a:off x="96133" y="6351004"/>
            <a:ext cx="699514"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174AC236-E528-3BB5-9A16-0CF3546F453E}"/>
              </a:ext>
            </a:extLst>
          </p:cNvPr>
          <p:cNvSpPr txBox="1"/>
          <p:nvPr/>
        </p:nvSpPr>
        <p:spPr>
          <a:xfrm>
            <a:off x="3194462" y="766687"/>
            <a:ext cx="8195807" cy="1569660"/>
          </a:xfrm>
          <a:prstGeom prst="rect">
            <a:avLst/>
          </a:prstGeom>
          <a:noFill/>
        </p:spPr>
        <p:txBody>
          <a:bodyPr wrap="square">
            <a:spAutoFit/>
          </a:bodyPr>
          <a:lstStyle/>
          <a:p>
            <a:pPr algn="ctr"/>
            <a:r>
              <a:rPr lang="en-US" sz="4800">
                <a:latin typeface="Avenir Next LT Pro" panose="020B0504020202020204" pitchFamily="34" charset="0"/>
              </a:rPr>
              <a:t>Which container of sand felt the warmest?</a:t>
            </a:r>
          </a:p>
        </p:txBody>
      </p:sp>
      <p:sp>
        <p:nvSpPr>
          <p:cNvPr id="3" name="TextBox 2">
            <a:extLst>
              <a:ext uri="{FF2B5EF4-FFF2-40B4-BE49-F238E27FC236}">
                <a16:creationId xmlns:a16="http://schemas.microsoft.com/office/drawing/2014/main" id="{3A9144DC-3CB0-FA6F-1618-00D39970F86A}"/>
              </a:ext>
            </a:extLst>
          </p:cNvPr>
          <p:cNvSpPr txBox="1"/>
          <p:nvPr/>
        </p:nvSpPr>
        <p:spPr>
          <a:xfrm>
            <a:off x="3348842" y="3129976"/>
            <a:ext cx="7887048" cy="2308324"/>
          </a:xfrm>
          <a:prstGeom prst="rect">
            <a:avLst/>
          </a:prstGeom>
          <a:noFill/>
        </p:spPr>
        <p:txBody>
          <a:bodyPr wrap="square">
            <a:spAutoFit/>
          </a:bodyPr>
          <a:lstStyle/>
          <a:p>
            <a:pPr algn="ctr"/>
            <a:r>
              <a:rPr lang="en-US" sz="4800">
                <a:latin typeface="Avenir Next LT Pro" panose="020B0504020202020204" pitchFamily="34" charset="0"/>
              </a:rPr>
              <a:t>What was the thermometer reading of the warmest sand?</a:t>
            </a:r>
          </a:p>
        </p:txBody>
      </p:sp>
      <p:pic>
        <p:nvPicPr>
          <p:cNvPr id="7" name="Picture 6" descr="Table&#10;&#10;AI-generated content may be incorrect.">
            <a:extLst>
              <a:ext uri="{FF2B5EF4-FFF2-40B4-BE49-F238E27FC236}">
                <a16:creationId xmlns:a16="http://schemas.microsoft.com/office/drawing/2014/main" id="{9CB83E54-C91A-B608-FF1A-EFB21A8B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06" y="206480"/>
            <a:ext cx="2044014" cy="5846993"/>
          </a:xfrm>
          <a:prstGeom prst="rect">
            <a:avLst/>
          </a:prstGeom>
        </p:spPr>
      </p:pic>
    </p:spTree>
    <p:extLst>
      <p:ext uri="{BB962C8B-B14F-4D97-AF65-F5344CB8AC3E}">
        <p14:creationId xmlns:p14="http://schemas.microsoft.com/office/powerpoint/2010/main" val="321801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FE24-6956-8CD1-A2DE-93AA56DA60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49014B1-A01E-BF0A-F827-0C57C1BCD1F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ED62563-C26E-8A96-F027-ECFBBF14CA6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9B445989-B705-D73B-4EE0-5061D3D05F9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Engage</a:t>
            </a:r>
          </a:p>
        </p:txBody>
      </p:sp>
      <p:sp>
        <p:nvSpPr>
          <p:cNvPr id="12" name="TextBox 11">
            <a:extLst>
              <a:ext uri="{FF2B5EF4-FFF2-40B4-BE49-F238E27FC236}">
                <a16:creationId xmlns:a16="http://schemas.microsoft.com/office/drawing/2014/main" id="{FC1D51FA-A675-6AC3-56AE-6F00481A1BD4}"/>
              </a:ext>
            </a:extLst>
          </p:cNvPr>
          <p:cNvSpPr txBox="1"/>
          <p:nvPr/>
        </p:nvSpPr>
        <p:spPr>
          <a:xfrm>
            <a:off x="5308270" y="1981629"/>
            <a:ext cx="6487489" cy="2308324"/>
          </a:xfrm>
          <a:prstGeom prst="rect">
            <a:avLst/>
          </a:prstGeom>
          <a:noFill/>
        </p:spPr>
        <p:txBody>
          <a:bodyPr wrap="square" lIns="91440" tIns="45720" rIns="91440" bIns="45720" anchor="t">
            <a:spAutoFit/>
          </a:bodyPr>
          <a:lstStyle/>
          <a:p>
            <a:pPr algn="ctr"/>
            <a:r>
              <a:rPr lang="en-US" sz="4800">
                <a:latin typeface="Avenir Next LT Pro"/>
              </a:rPr>
              <a:t>Make a </a:t>
            </a:r>
            <a:r>
              <a:rPr lang="en-US" sz="4800" b="1">
                <a:latin typeface="Avenir Next LT Pro"/>
              </a:rPr>
              <a:t>prediction</a:t>
            </a:r>
            <a:r>
              <a:rPr lang="en-US" sz="4800">
                <a:latin typeface="Avenir Next LT Pro"/>
              </a:rPr>
              <a:t> and </a:t>
            </a:r>
            <a:r>
              <a:rPr lang="en-US" sz="4800" b="1">
                <a:latin typeface="Avenir Next LT Pro"/>
              </a:rPr>
              <a:t>draw</a:t>
            </a:r>
            <a:r>
              <a:rPr lang="en-US" sz="4800">
                <a:latin typeface="Avenir Next LT Pro"/>
              </a:rPr>
              <a:t> a warm spot for your lizard home.</a:t>
            </a:r>
          </a:p>
        </p:txBody>
      </p:sp>
      <p:sp>
        <p:nvSpPr>
          <p:cNvPr id="6" name="Rectangle: Rounded Corners 5">
            <a:extLst>
              <a:ext uri="{FF2B5EF4-FFF2-40B4-BE49-F238E27FC236}">
                <a16:creationId xmlns:a16="http://schemas.microsoft.com/office/drawing/2014/main" id="{477098DF-45EA-7C47-91AE-02B876D797A8}"/>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4139B1-6FD6-6E7C-6C97-3DB7A3A30269}"/>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Text, letter&#10;&#10;AI-generated content may be incorrect.">
            <a:extLst>
              <a:ext uri="{FF2B5EF4-FFF2-40B4-BE49-F238E27FC236}">
                <a16:creationId xmlns:a16="http://schemas.microsoft.com/office/drawing/2014/main" id="{557F2699-E74A-1A50-F463-B0F93E99AF5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133" y="106886"/>
            <a:ext cx="4681035" cy="6057810"/>
          </a:xfrm>
          <a:prstGeom prst="rect">
            <a:avLst/>
          </a:prstGeom>
          <a:ln>
            <a:solidFill>
              <a:schemeClr val="tx1"/>
            </a:solidFill>
          </a:ln>
        </p:spPr>
      </p:pic>
      <p:pic>
        <p:nvPicPr>
          <p:cNvPr id="3" name="Picture 2" descr="A picture containing text, silhouette&#10;&#10;AI-generated content may be incorrect.">
            <a:extLst>
              <a:ext uri="{FF2B5EF4-FFF2-40B4-BE49-F238E27FC236}">
                <a16:creationId xmlns:a16="http://schemas.microsoft.com/office/drawing/2014/main" id="{BD2EA5EB-EBCE-42D9-510B-93AF9A37DEA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28840" y="122275"/>
            <a:ext cx="967027" cy="1356836"/>
          </a:xfrm>
          <a:prstGeom prst="rect">
            <a:avLst/>
          </a:prstGeom>
        </p:spPr>
      </p:pic>
    </p:spTree>
    <p:extLst>
      <p:ext uri="{BB962C8B-B14F-4D97-AF65-F5344CB8AC3E}">
        <p14:creationId xmlns:p14="http://schemas.microsoft.com/office/powerpoint/2010/main" val="3329507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A17DB-8DC0-0B11-BDEE-59AC8B9074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D03D7F-6D2C-EE20-74D4-E18FF68952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92487F9-BCDC-E76A-5CCB-FF48F03EC30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40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8A739B6-8EAB-C7AD-CC4C-4923EDBA930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D428FFDD-D993-2495-73F6-C38BCED53D31}"/>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4F70AB-F266-E2B3-6EFB-B1B8B7270FAD}"/>
              </a:ext>
            </a:extLst>
          </p:cNvPr>
          <p:cNvSpPr txBox="1"/>
          <p:nvPr/>
        </p:nvSpPr>
        <p:spPr>
          <a:xfrm>
            <a:off x="96132" y="6351004"/>
            <a:ext cx="675763"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0" name="TextBox 9">
            <a:extLst>
              <a:ext uri="{FF2B5EF4-FFF2-40B4-BE49-F238E27FC236}">
                <a16:creationId xmlns:a16="http://schemas.microsoft.com/office/drawing/2014/main" id="{B96DC747-F22B-E7FB-E21E-BBF9FCB8A4BD}"/>
              </a:ext>
            </a:extLst>
          </p:cNvPr>
          <p:cNvSpPr txBox="1"/>
          <p:nvPr/>
        </p:nvSpPr>
        <p:spPr>
          <a:xfrm>
            <a:off x="3265715" y="1007278"/>
            <a:ext cx="8124554" cy="1569660"/>
          </a:xfrm>
          <a:prstGeom prst="rect">
            <a:avLst/>
          </a:prstGeom>
          <a:noFill/>
        </p:spPr>
        <p:txBody>
          <a:bodyPr wrap="square">
            <a:spAutoFit/>
          </a:bodyPr>
          <a:lstStyle/>
          <a:p>
            <a:pPr algn="ctr"/>
            <a:r>
              <a:rPr lang="en-US" sz="4800">
                <a:latin typeface="Avenir Next LT Pro" panose="020B0504020202020204" pitchFamily="34" charset="0"/>
              </a:rPr>
              <a:t>Which container of sand felt the coolest?</a:t>
            </a:r>
          </a:p>
        </p:txBody>
      </p:sp>
      <p:sp>
        <p:nvSpPr>
          <p:cNvPr id="3" name="TextBox 2">
            <a:extLst>
              <a:ext uri="{FF2B5EF4-FFF2-40B4-BE49-F238E27FC236}">
                <a16:creationId xmlns:a16="http://schemas.microsoft.com/office/drawing/2014/main" id="{81FD8D39-EFFC-C731-6AEB-8C73A40C0744}"/>
              </a:ext>
            </a:extLst>
          </p:cNvPr>
          <p:cNvSpPr txBox="1"/>
          <p:nvPr/>
        </p:nvSpPr>
        <p:spPr>
          <a:xfrm>
            <a:off x="3111336" y="3429000"/>
            <a:ext cx="8433313" cy="1569660"/>
          </a:xfrm>
          <a:prstGeom prst="rect">
            <a:avLst/>
          </a:prstGeom>
          <a:noFill/>
        </p:spPr>
        <p:txBody>
          <a:bodyPr wrap="square">
            <a:spAutoFit/>
          </a:bodyPr>
          <a:lstStyle/>
          <a:p>
            <a:pPr algn="ctr"/>
            <a:r>
              <a:rPr lang="en-US" sz="4800">
                <a:latin typeface="Avenir Next LT Pro" panose="020B0504020202020204" pitchFamily="34" charset="0"/>
              </a:rPr>
              <a:t>What was the thermometer reading of the coolest sand?</a:t>
            </a:r>
          </a:p>
        </p:txBody>
      </p:sp>
      <p:pic>
        <p:nvPicPr>
          <p:cNvPr id="7" name="Picture 6" descr="Table&#10;&#10;AI-generated content may be incorrect.">
            <a:extLst>
              <a:ext uri="{FF2B5EF4-FFF2-40B4-BE49-F238E27FC236}">
                <a16:creationId xmlns:a16="http://schemas.microsoft.com/office/drawing/2014/main" id="{7F712094-437D-9097-3B84-1E3AB1C60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06" y="206480"/>
            <a:ext cx="2044014" cy="5846993"/>
          </a:xfrm>
          <a:prstGeom prst="rect">
            <a:avLst/>
          </a:prstGeom>
        </p:spPr>
      </p:pic>
    </p:spTree>
    <p:extLst>
      <p:ext uri="{BB962C8B-B14F-4D97-AF65-F5344CB8AC3E}">
        <p14:creationId xmlns:p14="http://schemas.microsoft.com/office/powerpoint/2010/main" val="3815381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B5B0-90BF-C5B1-A630-9898FF0527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214960-66C2-801E-C7FF-D57D80EC416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BC62C11-57E4-154B-007F-14C0B94773C1}"/>
              </a:ext>
            </a:extLst>
          </p:cNvPr>
          <p:cNvSpPr txBox="1"/>
          <p:nvPr/>
        </p:nvSpPr>
        <p:spPr>
          <a:xfrm>
            <a:off x="11625945" y="6366393"/>
            <a:ext cx="480712"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41</a:t>
            </a:r>
          </a:p>
        </p:txBody>
      </p:sp>
      <p:sp>
        <p:nvSpPr>
          <p:cNvPr id="5" name="TextBox 4">
            <a:extLst>
              <a:ext uri="{FF2B5EF4-FFF2-40B4-BE49-F238E27FC236}">
                <a16:creationId xmlns:a16="http://schemas.microsoft.com/office/drawing/2014/main" id="{FF61B9FE-3CF8-7A1C-15A1-A9B067A3BE7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Elaborate</a:t>
            </a:r>
          </a:p>
        </p:txBody>
      </p:sp>
      <p:sp>
        <p:nvSpPr>
          <p:cNvPr id="6" name="Rectangle: Rounded Corners 5">
            <a:extLst>
              <a:ext uri="{FF2B5EF4-FFF2-40B4-BE49-F238E27FC236}">
                <a16:creationId xmlns:a16="http://schemas.microsoft.com/office/drawing/2014/main" id="{01331453-8937-EFCB-89A5-481A167BFF01}"/>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693C59-E1AB-4AC8-2E20-B67603C6D89E}"/>
              </a:ext>
            </a:extLst>
          </p:cNvPr>
          <p:cNvSpPr txBox="1"/>
          <p:nvPr/>
        </p:nvSpPr>
        <p:spPr>
          <a:xfrm>
            <a:off x="96133" y="6351004"/>
            <a:ext cx="663888"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6015D7C4-45B3-4B33-9211-C9F4F99CDA3F}"/>
              </a:ext>
            </a:extLst>
          </p:cNvPr>
          <p:cNvSpPr txBox="1"/>
          <p:nvPr/>
        </p:nvSpPr>
        <p:spPr>
          <a:xfrm>
            <a:off x="2716039" y="1152945"/>
            <a:ext cx="8909906" cy="3785652"/>
          </a:xfrm>
          <a:prstGeom prst="rect">
            <a:avLst/>
          </a:prstGeom>
          <a:noFill/>
        </p:spPr>
        <p:txBody>
          <a:bodyPr wrap="square" lIns="91440" tIns="45720" rIns="91440" bIns="45720" anchor="t">
            <a:spAutoFit/>
          </a:bodyPr>
          <a:lstStyle/>
          <a:p>
            <a:pPr algn="ctr"/>
            <a:r>
              <a:rPr lang="en-US" sz="4800">
                <a:latin typeface="Avenir Next LT Pro"/>
              </a:rPr>
              <a:t>What do you notice between how the sand felt and the thermometer reading?</a:t>
            </a:r>
          </a:p>
          <a:p>
            <a:pPr algn="ctr"/>
            <a:endParaRPr lang="en-US" sz="4800">
              <a:latin typeface="Avenir Next LT Pro" panose="020B0504020202020204" pitchFamily="34" charset="0"/>
            </a:endParaRPr>
          </a:p>
          <a:p>
            <a:pPr algn="ctr"/>
            <a:r>
              <a:rPr lang="en-US" sz="4800">
                <a:latin typeface="Avenir Next LT Pro"/>
              </a:rPr>
              <a:t>Do you notice any </a:t>
            </a:r>
            <a:r>
              <a:rPr lang="en-US" sz="4800" b="1">
                <a:latin typeface="Avenir Next LT Pro"/>
              </a:rPr>
              <a:t>patterns</a:t>
            </a:r>
            <a:r>
              <a:rPr lang="en-US" sz="4800">
                <a:latin typeface="Avenir Next LT Pro"/>
              </a:rPr>
              <a:t>?</a:t>
            </a:r>
            <a:endParaRPr lang="en-US" sz="4800">
              <a:latin typeface="Avenir Next LT Pro" panose="020B0504020202020204" pitchFamily="34" charset="0"/>
            </a:endParaRPr>
          </a:p>
        </p:txBody>
      </p:sp>
      <p:pic>
        <p:nvPicPr>
          <p:cNvPr id="7" name="Picture 6" descr="Table&#10;&#10;AI-generated content may be incorrect.">
            <a:extLst>
              <a:ext uri="{FF2B5EF4-FFF2-40B4-BE49-F238E27FC236}">
                <a16:creationId xmlns:a16="http://schemas.microsoft.com/office/drawing/2014/main" id="{D6591165-6043-8F0F-C3F5-F043F7910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3" y="122275"/>
            <a:ext cx="2044014" cy="5846993"/>
          </a:xfrm>
          <a:prstGeom prst="rect">
            <a:avLst/>
          </a:prstGeom>
        </p:spPr>
      </p:pic>
    </p:spTree>
    <p:extLst>
      <p:ext uri="{BB962C8B-B14F-4D97-AF65-F5344CB8AC3E}">
        <p14:creationId xmlns:p14="http://schemas.microsoft.com/office/powerpoint/2010/main" val="585079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52FB0-528D-DE8D-676C-42E441A2A8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609E5A-A433-9207-3E89-B3811BDF786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3B74ED9-CD97-7167-E2E1-2788F6AB6F6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42</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9EFF953-6CED-F809-3083-EA6CAE98EB4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Evaluate</a:t>
            </a:r>
          </a:p>
        </p:txBody>
      </p:sp>
      <p:sp>
        <p:nvSpPr>
          <p:cNvPr id="6" name="Rectangle: Rounded Corners 5">
            <a:extLst>
              <a:ext uri="{FF2B5EF4-FFF2-40B4-BE49-F238E27FC236}">
                <a16:creationId xmlns:a16="http://schemas.microsoft.com/office/drawing/2014/main" id="{C7DD5F27-F3A7-BD61-E7EF-EE34B5E28AB0}"/>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6ED0F8-9F67-2628-5843-0B36836B18B9}"/>
              </a:ext>
            </a:extLst>
          </p:cNvPr>
          <p:cNvSpPr txBox="1"/>
          <p:nvPr/>
        </p:nvSpPr>
        <p:spPr>
          <a:xfrm>
            <a:off x="96133" y="6351004"/>
            <a:ext cx="663888"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BFA55D63-820A-2239-9ADE-8ADEFECFB206}"/>
              </a:ext>
            </a:extLst>
          </p:cNvPr>
          <p:cNvSpPr txBox="1"/>
          <p:nvPr/>
        </p:nvSpPr>
        <p:spPr>
          <a:xfrm>
            <a:off x="4999512" y="1804312"/>
            <a:ext cx="6951695" cy="830997"/>
          </a:xfrm>
          <a:prstGeom prst="rect">
            <a:avLst/>
          </a:prstGeom>
          <a:noFill/>
        </p:spPr>
        <p:txBody>
          <a:bodyPr wrap="square">
            <a:spAutoFit/>
          </a:bodyPr>
          <a:lstStyle/>
          <a:p>
            <a:pPr algn="ctr"/>
            <a:r>
              <a:rPr lang="en-US" sz="4800" b="1">
                <a:latin typeface="Avenir Next LT Pro" panose="020B0504020202020204" pitchFamily="34" charset="0"/>
              </a:rPr>
              <a:t>Guiding Question:</a:t>
            </a:r>
          </a:p>
        </p:txBody>
      </p:sp>
      <p:sp>
        <p:nvSpPr>
          <p:cNvPr id="11" name="TextBox 10">
            <a:extLst>
              <a:ext uri="{FF2B5EF4-FFF2-40B4-BE49-F238E27FC236}">
                <a16:creationId xmlns:a16="http://schemas.microsoft.com/office/drawing/2014/main" id="{157C93C5-D6E0-5C74-355A-0DBB1997C45B}"/>
              </a:ext>
            </a:extLst>
          </p:cNvPr>
          <p:cNvSpPr txBox="1"/>
          <p:nvPr/>
        </p:nvSpPr>
        <p:spPr>
          <a:xfrm>
            <a:off x="5195662" y="2976774"/>
            <a:ext cx="6559394" cy="1569660"/>
          </a:xfrm>
          <a:prstGeom prst="rect">
            <a:avLst/>
          </a:prstGeom>
          <a:noFill/>
        </p:spPr>
        <p:txBody>
          <a:bodyPr wrap="square">
            <a:spAutoFit/>
          </a:bodyPr>
          <a:lstStyle/>
          <a:p>
            <a:pPr algn="ctr"/>
            <a:r>
              <a:rPr lang="en-US" sz="4800">
                <a:latin typeface="Avenir Next LT Pro" panose="020B0504020202020204" pitchFamily="34" charset="0"/>
              </a:rPr>
              <a:t>How do some animals use heat to stay warm?</a:t>
            </a:r>
          </a:p>
        </p:txBody>
      </p:sp>
      <p:pic>
        <p:nvPicPr>
          <p:cNvPr id="23" name="Picture 22" descr="Text&#10;&#10;AI-generated content may be incorrect.">
            <a:extLst>
              <a:ext uri="{FF2B5EF4-FFF2-40B4-BE49-F238E27FC236}">
                <a16:creationId xmlns:a16="http://schemas.microsoft.com/office/drawing/2014/main" id="{7768BB5C-F26D-D6D8-4635-2AF5747F4C9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133" y="106886"/>
            <a:ext cx="4629083" cy="5990578"/>
          </a:xfrm>
          <a:prstGeom prst="rect">
            <a:avLst/>
          </a:prstGeom>
          <a:ln>
            <a:solidFill>
              <a:schemeClr val="tx1"/>
            </a:solidFill>
          </a:ln>
        </p:spPr>
      </p:pic>
      <p:pic>
        <p:nvPicPr>
          <p:cNvPr id="24" name="Picture 23" descr="A picture containing text, silhouette&#10;&#10;AI-generated content may be incorrect.">
            <a:extLst>
              <a:ext uri="{FF2B5EF4-FFF2-40B4-BE49-F238E27FC236}">
                <a16:creationId xmlns:a16="http://schemas.microsoft.com/office/drawing/2014/main" id="{E935C876-2293-0492-9F7B-BC5ECAFEABA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98773"/>
            <a:ext cx="967027" cy="1356836"/>
          </a:xfrm>
          <a:prstGeom prst="rect">
            <a:avLst/>
          </a:prstGeom>
        </p:spPr>
      </p:pic>
    </p:spTree>
    <p:extLst>
      <p:ext uri="{BB962C8B-B14F-4D97-AF65-F5344CB8AC3E}">
        <p14:creationId xmlns:p14="http://schemas.microsoft.com/office/powerpoint/2010/main" val="3889742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05B41-B16C-68E5-8AD4-E080C9B53BF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98373E-0550-87CC-EBA7-2A165908721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63B69A4-4DD9-5AB3-7663-3757AD33573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43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4CC4C6B-E3C1-5B37-69EE-3A16E09D90A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Evaluate</a:t>
            </a:r>
          </a:p>
        </p:txBody>
      </p:sp>
      <p:sp>
        <p:nvSpPr>
          <p:cNvPr id="6" name="Rectangle: Rounded Corners 5">
            <a:extLst>
              <a:ext uri="{FF2B5EF4-FFF2-40B4-BE49-F238E27FC236}">
                <a16:creationId xmlns:a16="http://schemas.microsoft.com/office/drawing/2014/main" id="{2F9CD106-CC3E-B31B-8D97-765613660616}"/>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C49DDD-C7FE-FDDC-CBF5-F90CB4831DDD}"/>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5BD8A3A1-1CC3-4430-89A3-5F43AFC028ED}"/>
              </a:ext>
            </a:extLst>
          </p:cNvPr>
          <p:cNvSpPr txBox="1"/>
          <p:nvPr/>
        </p:nvSpPr>
        <p:spPr>
          <a:xfrm>
            <a:off x="4999512" y="2686676"/>
            <a:ext cx="6951695" cy="830997"/>
          </a:xfrm>
          <a:prstGeom prst="rect">
            <a:avLst/>
          </a:prstGeom>
          <a:noFill/>
        </p:spPr>
        <p:txBody>
          <a:bodyPr wrap="square">
            <a:spAutoFit/>
          </a:bodyPr>
          <a:lstStyle/>
          <a:p>
            <a:pPr algn="ctr"/>
            <a:r>
              <a:rPr lang="en-US" sz="4800" b="1">
                <a:latin typeface="Avenir Next LT Pro" panose="020B0504020202020204" pitchFamily="34" charset="0"/>
              </a:rPr>
              <a:t>Answers</a:t>
            </a:r>
          </a:p>
        </p:txBody>
      </p:sp>
      <p:pic>
        <p:nvPicPr>
          <p:cNvPr id="21" name="Picture 20" descr="Text&#10;&#10;AI-generated content may be incorrect.">
            <a:extLst>
              <a:ext uri="{FF2B5EF4-FFF2-40B4-BE49-F238E27FC236}">
                <a16:creationId xmlns:a16="http://schemas.microsoft.com/office/drawing/2014/main" id="{B0FEA600-E19C-1E5E-8E8F-42C74B4CEE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133" y="155694"/>
            <a:ext cx="4629083" cy="5990578"/>
          </a:xfrm>
          <a:prstGeom prst="rect">
            <a:avLst/>
          </a:prstGeom>
          <a:ln>
            <a:solidFill>
              <a:schemeClr val="tx1"/>
            </a:solidFill>
          </a:ln>
        </p:spPr>
      </p:pic>
      <p:sp>
        <p:nvSpPr>
          <p:cNvPr id="22" name="Oval 21">
            <a:extLst>
              <a:ext uri="{FF2B5EF4-FFF2-40B4-BE49-F238E27FC236}">
                <a16:creationId xmlns:a16="http://schemas.microsoft.com/office/drawing/2014/main" id="{143D14EB-14AC-C82D-6CF9-19C7FD56A3B3}"/>
              </a:ext>
            </a:extLst>
          </p:cNvPr>
          <p:cNvSpPr/>
          <p:nvPr/>
        </p:nvSpPr>
        <p:spPr>
          <a:xfrm>
            <a:off x="1815016" y="1804088"/>
            <a:ext cx="2136662" cy="9511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6CAAEE-56F2-E35C-537C-70EEE1ED50B2}"/>
              </a:ext>
            </a:extLst>
          </p:cNvPr>
          <p:cNvSpPr/>
          <p:nvPr/>
        </p:nvSpPr>
        <p:spPr>
          <a:xfrm>
            <a:off x="667037" y="3901694"/>
            <a:ext cx="495491" cy="1723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43DBD90-428A-4262-0929-7203FB39E8BC}"/>
              </a:ext>
            </a:extLst>
          </p:cNvPr>
          <p:cNvSpPr/>
          <p:nvPr/>
        </p:nvSpPr>
        <p:spPr>
          <a:xfrm>
            <a:off x="1085946" y="5212028"/>
            <a:ext cx="495491" cy="1723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2B8FE76-CF5E-4647-722D-12664C7D31B4}"/>
              </a:ext>
            </a:extLst>
          </p:cNvPr>
          <p:cNvSpPr txBox="1"/>
          <p:nvPr/>
        </p:nvSpPr>
        <p:spPr>
          <a:xfrm>
            <a:off x="986747" y="3987349"/>
            <a:ext cx="1493369"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temperature</a:t>
            </a:r>
            <a:endParaRPr lang="en-US" sz="1400">
              <a:solidFill>
                <a:srgbClr val="FF0000"/>
              </a:solidFill>
            </a:endParaRPr>
          </a:p>
        </p:txBody>
      </p:sp>
      <p:sp>
        <p:nvSpPr>
          <p:cNvPr id="26" name="TextBox 25">
            <a:extLst>
              <a:ext uri="{FF2B5EF4-FFF2-40B4-BE49-F238E27FC236}">
                <a16:creationId xmlns:a16="http://schemas.microsoft.com/office/drawing/2014/main" id="{C028141D-5F11-5673-63CC-339EEFA7D853}"/>
              </a:ext>
            </a:extLst>
          </p:cNvPr>
          <p:cNvSpPr txBox="1"/>
          <p:nvPr/>
        </p:nvSpPr>
        <p:spPr>
          <a:xfrm>
            <a:off x="436944" y="4328539"/>
            <a:ext cx="1818461"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sun</a:t>
            </a:r>
            <a:endParaRPr lang="en-US" sz="1400">
              <a:solidFill>
                <a:srgbClr val="FF0000"/>
              </a:solidFill>
            </a:endParaRPr>
          </a:p>
        </p:txBody>
      </p:sp>
      <p:sp>
        <p:nvSpPr>
          <p:cNvPr id="27" name="TextBox 26">
            <a:extLst>
              <a:ext uri="{FF2B5EF4-FFF2-40B4-BE49-F238E27FC236}">
                <a16:creationId xmlns:a16="http://schemas.microsoft.com/office/drawing/2014/main" id="{06DDFE62-C774-9803-1458-267351B39A7E}"/>
              </a:ext>
            </a:extLst>
          </p:cNvPr>
          <p:cNvSpPr txBox="1"/>
          <p:nvPr/>
        </p:nvSpPr>
        <p:spPr>
          <a:xfrm>
            <a:off x="2096496" y="4736961"/>
            <a:ext cx="1818461"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sun</a:t>
            </a:r>
            <a:endParaRPr lang="en-US" sz="1400">
              <a:solidFill>
                <a:srgbClr val="FF0000"/>
              </a:solidFill>
            </a:endParaRPr>
          </a:p>
        </p:txBody>
      </p:sp>
      <p:sp>
        <p:nvSpPr>
          <p:cNvPr id="28" name="TextBox 27">
            <a:extLst>
              <a:ext uri="{FF2B5EF4-FFF2-40B4-BE49-F238E27FC236}">
                <a16:creationId xmlns:a16="http://schemas.microsoft.com/office/drawing/2014/main" id="{AA9D871E-B13F-F96A-FC5B-1E733CAA05B3}"/>
              </a:ext>
            </a:extLst>
          </p:cNvPr>
          <p:cNvSpPr txBox="1"/>
          <p:nvPr/>
        </p:nvSpPr>
        <p:spPr>
          <a:xfrm>
            <a:off x="2133217" y="5083516"/>
            <a:ext cx="1818461"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sun</a:t>
            </a:r>
            <a:endParaRPr lang="en-US" sz="1400">
              <a:solidFill>
                <a:srgbClr val="FF0000"/>
              </a:solidFill>
            </a:endParaRPr>
          </a:p>
        </p:txBody>
      </p:sp>
      <p:sp>
        <p:nvSpPr>
          <p:cNvPr id="29" name="TextBox 28">
            <a:extLst>
              <a:ext uri="{FF2B5EF4-FFF2-40B4-BE49-F238E27FC236}">
                <a16:creationId xmlns:a16="http://schemas.microsoft.com/office/drawing/2014/main" id="{47466D53-8CF0-2902-4E47-91243E8869A6}"/>
              </a:ext>
            </a:extLst>
          </p:cNvPr>
          <p:cNvSpPr txBox="1"/>
          <p:nvPr/>
        </p:nvSpPr>
        <p:spPr>
          <a:xfrm>
            <a:off x="1250257" y="4155961"/>
            <a:ext cx="1493369"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temperature</a:t>
            </a:r>
            <a:endParaRPr lang="en-US" sz="1400">
              <a:solidFill>
                <a:srgbClr val="FF0000"/>
              </a:solidFill>
            </a:endParaRPr>
          </a:p>
        </p:txBody>
      </p:sp>
      <p:pic>
        <p:nvPicPr>
          <p:cNvPr id="7" name="Picture 6" descr="A picture containing text, silhouette&#10;&#10;AI-generated content may be incorrect.">
            <a:extLst>
              <a:ext uri="{FF2B5EF4-FFF2-40B4-BE49-F238E27FC236}">
                <a16:creationId xmlns:a16="http://schemas.microsoft.com/office/drawing/2014/main" id="{2ADC38D3-1E97-B7A1-4676-CF0AC6A79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6290" y="159467"/>
            <a:ext cx="971550" cy="1352550"/>
          </a:xfrm>
          <a:prstGeom prst="rect">
            <a:avLst/>
          </a:prstGeom>
        </p:spPr>
      </p:pic>
    </p:spTree>
    <p:extLst>
      <p:ext uri="{BB962C8B-B14F-4D97-AF65-F5344CB8AC3E}">
        <p14:creationId xmlns:p14="http://schemas.microsoft.com/office/powerpoint/2010/main" val="3155329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CB232-2CA5-C0B3-51D4-D4E1E3A992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4A68DB-60F1-8553-FB09-BE57BB2ECAC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A5253C1-584D-F62E-68EA-66EF85F49DC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44</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0BA4876-D3D0-78BA-94B3-413F4DC19E40}"/>
              </a:ext>
            </a:extLst>
          </p:cNvPr>
          <p:cNvSpPr txBox="1"/>
          <p:nvPr/>
        </p:nvSpPr>
        <p:spPr>
          <a:xfrm>
            <a:off x="597408" y="6366393"/>
            <a:ext cx="728780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Cross-Curricular Extension</a:t>
            </a:r>
          </a:p>
        </p:txBody>
      </p:sp>
      <p:sp>
        <p:nvSpPr>
          <p:cNvPr id="6" name="Rectangle: Rounded Corners 5">
            <a:extLst>
              <a:ext uri="{FF2B5EF4-FFF2-40B4-BE49-F238E27FC236}">
                <a16:creationId xmlns:a16="http://schemas.microsoft.com/office/drawing/2014/main" id="{C7C19E8C-3541-C9ED-4A78-B3E131E8BCDB}"/>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620EE6-5700-628C-FC8E-01FC748BA9B6}"/>
              </a:ext>
            </a:extLst>
          </p:cNvPr>
          <p:cNvSpPr txBox="1"/>
          <p:nvPr/>
        </p:nvSpPr>
        <p:spPr>
          <a:xfrm>
            <a:off x="96132" y="6351004"/>
            <a:ext cx="81826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ED1443CD-C90C-CDE5-24E0-D9AFBD35D83D}"/>
              </a:ext>
            </a:extLst>
          </p:cNvPr>
          <p:cNvSpPr txBox="1"/>
          <p:nvPr/>
        </p:nvSpPr>
        <p:spPr>
          <a:xfrm>
            <a:off x="765463" y="1336221"/>
            <a:ext cx="6951695" cy="4401205"/>
          </a:xfrm>
          <a:prstGeom prst="rect">
            <a:avLst/>
          </a:prstGeom>
          <a:noFill/>
        </p:spPr>
        <p:txBody>
          <a:bodyPr wrap="square">
            <a:spAutoFit/>
          </a:bodyPr>
          <a:lstStyle/>
          <a:p>
            <a:pPr algn="ctr"/>
            <a:r>
              <a:rPr lang="en-US" sz="4000" b="1">
                <a:latin typeface="Avenir Next LT Pro" panose="020B0504020202020204" pitchFamily="34" charset="0"/>
              </a:rPr>
              <a:t>Create a story </a:t>
            </a:r>
            <a:r>
              <a:rPr lang="en-US" sz="4000">
                <a:latin typeface="Avenir Next LT Pro" panose="020B0504020202020204" pitchFamily="34" charset="0"/>
              </a:rPr>
              <a:t>to go along with the class map. You can either take the perspective of explorers looking for the cool area or the perspective of the lizard needing to find shelter.</a:t>
            </a:r>
          </a:p>
        </p:txBody>
      </p:sp>
      <p:grpSp>
        <p:nvGrpSpPr>
          <p:cNvPr id="7" name="Group 6">
            <a:extLst>
              <a:ext uri="{FF2B5EF4-FFF2-40B4-BE49-F238E27FC236}">
                <a16:creationId xmlns:a16="http://schemas.microsoft.com/office/drawing/2014/main" id="{A5DA5CC7-8CC6-5BEE-507B-402A5BFFCFF9}"/>
              </a:ext>
            </a:extLst>
          </p:cNvPr>
          <p:cNvGrpSpPr/>
          <p:nvPr/>
        </p:nvGrpSpPr>
        <p:grpSpPr>
          <a:xfrm>
            <a:off x="1949300" y="220720"/>
            <a:ext cx="8293399" cy="657225"/>
            <a:chOff x="1733481" y="200089"/>
            <a:chExt cx="8293399" cy="657225"/>
          </a:xfrm>
        </p:grpSpPr>
        <p:sp>
          <p:nvSpPr>
            <p:cNvPr id="8" name="TextBox 7">
              <a:extLst>
                <a:ext uri="{FF2B5EF4-FFF2-40B4-BE49-F238E27FC236}">
                  <a16:creationId xmlns:a16="http://schemas.microsoft.com/office/drawing/2014/main" id="{84CE65D7-2AB3-770F-5B05-554D80FBE8A5}"/>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0" name="Picture 9" descr="A picture containing clipart&#10;&#10;AI-generated content may be incorrect.">
              <a:extLst>
                <a:ext uri="{FF2B5EF4-FFF2-40B4-BE49-F238E27FC236}">
                  <a16:creationId xmlns:a16="http://schemas.microsoft.com/office/drawing/2014/main" id="{60CD0266-C9FC-FBB4-6A0D-D2C0E7594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pic>
        <p:nvPicPr>
          <p:cNvPr id="12" name="Graphic 11" descr="Storytelling with solid fill">
            <a:extLst>
              <a:ext uri="{FF2B5EF4-FFF2-40B4-BE49-F238E27FC236}">
                <a16:creationId xmlns:a16="http://schemas.microsoft.com/office/drawing/2014/main" id="{DB81E339-82C2-CF39-CCF9-B08ED27FA1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6352" y="1760516"/>
            <a:ext cx="2919267" cy="2919267"/>
          </a:xfrm>
          <a:prstGeom prst="rect">
            <a:avLst/>
          </a:prstGeom>
        </p:spPr>
      </p:pic>
    </p:spTree>
    <p:extLst>
      <p:ext uri="{BB962C8B-B14F-4D97-AF65-F5344CB8AC3E}">
        <p14:creationId xmlns:p14="http://schemas.microsoft.com/office/powerpoint/2010/main" val="269459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5F20-A71C-3B3B-FED2-8F25B270BD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C38CA7-9C7E-46AE-E919-BDFF65648A6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29B56A9-9E81-3EEC-ED30-E5BB38A5F7B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7EF5E862-9B53-78B0-41FB-F2BF2AACEFA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6" name="Rectangle: Rounded Corners 5">
            <a:extLst>
              <a:ext uri="{FF2B5EF4-FFF2-40B4-BE49-F238E27FC236}">
                <a16:creationId xmlns:a16="http://schemas.microsoft.com/office/drawing/2014/main" id="{846FBEC1-5C89-54A2-FDCF-BB81709A6D05}"/>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FD54BC-6FCB-F256-AE4E-76125D828B38}"/>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Picture 7" descr="A lizard on a rock&#10;&#10;AI-generated content may be incorrect.">
            <a:extLst>
              <a:ext uri="{FF2B5EF4-FFF2-40B4-BE49-F238E27FC236}">
                <a16:creationId xmlns:a16="http://schemas.microsoft.com/office/drawing/2014/main" id="{568C1C82-CC22-134D-19BB-A4C0ACB606F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88873" y="-3098"/>
            <a:ext cx="11309222" cy="6247318"/>
          </a:xfrm>
          <a:prstGeom prst="rect">
            <a:avLst/>
          </a:prstGeom>
        </p:spPr>
      </p:pic>
    </p:spTree>
    <p:extLst>
      <p:ext uri="{BB962C8B-B14F-4D97-AF65-F5344CB8AC3E}">
        <p14:creationId xmlns:p14="http://schemas.microsoft.com/office/powerpoint/2010/main" val="148575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EFBDA-1CEA-2718-D2BD-36FF247175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98EFA2-9EF0-4B60-1B2A-1F73C7FAFC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4F507DF-046B-E21F-9643-54A4C6CC5C1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FB50466F-DD45-6A5B-3A92-99029E33691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6" name="Rectangle: Rounded Corners 5">
            <a:extLst>
              <a:ext uri="{FF2B5EF4-FFF2-40B4-BE49-F238E27FC236}">
                <a16:creationId xmlns:a16="http://schemas.microsoft.com/office/drawing/2014/main" id="{AD75F22C-2E70-D152-A0E1-FFD6C384D9E3}"/>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0EBFD-D24E-36BA-9A31-B669E73B18A7}"/>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1026" name="Picture 2" descr="Hand Print In The Sand">
            <a:extLst>
              <a:ext uri="{FF2B5EF4-FFF2-40B4-BE49-F238E27FC236}">
                <a16:creationId xmlns:a16="http://schemas.microsoft.com/office/drawing/2014/main" id="{8A278834-7A8E-E4A9-DE91-0ABFD8C54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2" y="280392"/>
            <a:ext cx="10086975" cy="567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3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4B4E-5A6E-1988-22FE-2DB78426CA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13BFC8-1E70-AB31-C031-6D1A76CC147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D1F44B-4A97-0F25-5DD4-E7CE322C5DE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665D2FAF-B886-FAEF-B397-AC142F38534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09FCDDE6-FEF6-ABCA-F348-FF30B0517184}"/>
              </a:ext>
            </a:extLst>
          </p:cNvPr>
          <p:cNvSpPr txBox="1"/>
          <p:nvPr/>
        </p:nvSpPr>
        <p:spPr>
          <a:xfrm>
            <a:off x="572407" y="2325039"/>
            <a:ext cx="6487489" cy="1569660"/>
          </a:xfrm>
          <a:prstGeom prst="rect">
            <a:avLst/>
          </a:prstGeom>
          <a:noFill/>
        </p:spPr>
        <p:txBody>
          <a:bodyPr wrap="square" lIns="91440" tIns="45720" rIns="91440" bIns="45720" anchor="t">
            <a:spAutoFit/>
          </a:bodyPr>
          <a:lstStyle/>
          <a:p>
            <a:pPr algn="ctr"/>
            <a:r>
              <a:rPr lang="en-US" sz="4800" b="1">
                <a:latin typeface="Avenir Next LT Pro"/>
              </a:rPr>
              <a:t>Trace</a:t>
            </a:r>
            <a:r>
              <a:rPr lang="en-US" sz="4800">
                <a:latin typeface="Avenir Next LT Pro"/>
              </a:rPr>
              <a:t> your hand on the picture of sand.</a:t>
            </a:r>
          </a:p>
        </p:txBody>
      </p:sp>
      <p:sp>
        <p:nvSpPr>
          <p:cNvPr id="6" name="Rectangle: Rounded Corners 5">
            <a:extLst>
              <a:ext uri="{FF2B5EF4-FFF2-40B4-BE49-F238E27FC236}">
                <a16:creationId xmlns:a16="http://schemas.microsoft.com/office/drawing/2014/main" id="{677EEF53-FDDB-2BDF-F639-42BE959B1F18}"/>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DA0E2B-76D6-E801-6D97-3C7AC87D87F5}"/>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Picture 7" descr="A picture containing letter&#10;&#10;AI-generated content may be incorrect.">
            <a:extLst>
              <a:ext uri="{FF2B5EF4-FFF2-40B4-BE49-F238E27FC236}">
                <a16:creationId xmlns:a16="http://schemas.microsoft.com/office/drawing/2014/main" id="{C11BEC3A-61B6-42F3-A7C3-C66BD1C8FF4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8676" y="122275"/>
            <a:ext cx="4617191" cy="5975189"/>
          </a:xfrm>
          <a:prstGeom prst="rect">
            <a:avLst/>
          </a:prstGeom>
          <a:ln>
            <a:solidFill>
              <a:schemeClr val="tx1"/>
            </a:solidFill>
          </a:ln>
        </p:spPr>
      </p:pic>
      <p:pic>
        <p:nvPicPr>
          <p:cNvPr id="3" name="Picture 2" descr="A picture containing text, silhouette&#10;&#10;AI-generated content may be incorrect.">
            <a:extLst>
              <a:ext uri="{FF2B5EF4-FFF2-40B4-BE49-F238E27FC236}">
                <a16:creationId xmlns:a16="http://schemas.microsoft.com/office/drawing/2014/main" id="{0257CDF5-C4D1-839A-7F4B-D6F93DC6C01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8894" y="106886"/>
            <a:ext cx="967027" cy="1356836"/>
          </a:xfrm>
          <a:prstGeom prst="rect">
            <a:avLst/>
          </a:prstGeom>
        </p:spPr>
      </p:pic>
    </p:spTree>
    <p:extLst>
      <p:ext uri="{BB962C8B-B14F-4D97-AF65-F5344CB8AC3E}">
        <p14:creationId xmlns:p14="http://schemas.microsoft.com/office/powerpoint/2010/main" val="112265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A8DD-650D-1BC4-2C9C-638B19B6E6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E194C9-46C1-7E75-2F24-2989DD025D6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FF3D8A9-D50C-8D39-42A8-1908D361B45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03F05BD5-28CC-1176-A651-F5680FDAE08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4005C9DA-A28F-5FA2-011A-3F94CA5EBC23}"/>
              </a:ext>
            </a:extLst>
          </p:cNvPr>
          <p:cNvSpPr txBox="1"/>
          <p:nvPr/>
        </p:nvSpPr>
        <p:spPr>
          <a:xfrm>
            <a:off x="2852255" y="2182536"/>
            <a:ext cx="6487489" cy="1569660"/>
          </a:xfrm>
          <a:prstGeom prst="rect">
            <a:avLst/>
          </a:prstGeom>
          <a:noFill/>
        </p:spPr>
        <p:txBody>
          <a:bodyPr wrap="square">
            <a:spAutoFit/>
          </a:bodyPr>
          <a:lstStyle/>
          <a:p>
            <a:pPr algn="ctr"/>
            <a:r>
              <a:rPr lang="en-US" sz="4800">
                <a:latin typeface="Avenir Next LT Pro" panose="020B0504020202020204" pitchFamily="34" charset="0"/>
              </a:rPr>
              <a:t>How does the sand, or the “lizard,”</a:t>
            </a:r>
            <a:r>
              <a:rPr lang="en-US" sz="4800" b="1">
                <a:latin typeface="Avenir Next LT Pro" panose="020B0504020202020204" pitchFamily="34" charset="0"/>
              </a:rPr>
              <a:t> feel</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5B61E2F1-A1E5-5944-0A95-69CDD26F11FC}"/>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6CA5FF-8B97-C126-25CB-D8326C644AEB}"/>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spTree>
    <p:extLst>
      <p:ext uri="{BB962C8B-B14F-4D97-AF65-F5344CB8AC3E}">
        <p14:creationId xmlns:p14="http://schemas.microsoft.com/office/powerpoint/2010/main" val="330448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8BD6-29AE-998D-75F4-13B2A8F031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68D39B-3F14-C12E-16C3-40F5E84993C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01038CC-DB4C-F239-2FD0-57063685C41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3A77C6D6-D2ED-0A84-4662-E699480764B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1B If I Were a Lizard: Explore</a:t>
            </a:r>
          </a:p>
        </p:txBody>
      </p:sp>
      <p:sp>
        <p:nvSpPr>
          <p:cNvPr id="12" name="TextBox 11">
            <a:extLst>
              <a:ext uri="{FF2B5EF4-FFF2-40B4-BE49-F238E27FC236}">
                <a16:creationId xmlns:a16="http://schemas.microsoft.com/office/drawing/2014/main" id="{332893D9-A10C-CDF6-2100-E54448F2E1EF}"/>
              </a:ext>
            </a:extLst>
          </p:cNvPr>
          <p:cNvSpPr txBox="1"/>
          <p:nvPr/>
        </p:nvSpPr>
        <p:spPr>
          <a:xfrm>
            <a:off x="585719" y="2331134"/>
            <a:ext cx="6487489" cy="1569660"/>
          </a:xfrm>
          <a:prstGeom prst="rect">
            <a:avLst/>
          </a:prstGeom>
          <a:noFill/>
        </p:spPr>
        <p:txBody>
          <a:bodyPr wrap="square">
            <a:spAutoFit/>
          </a:bodyPr>
          <a:lstStyle/>
          <a:p>
            <a:pPr algn="ctr"/>
            <a:r>
              <a:rPr lang="en-US" sz="4800">
                <a:latin typeface="Avenir Next LT Pro" panose="020B0504020202020204" pitchFamily="34" charset="0"/>
              </a:rPr>
              <a:t>How do we know if something is hot?</a:t>
            </a:r>
          </a:p>
        </p:txBody>
      </p:sp>
      <p:sp>
        <p:nvSpPr>
          <p:cNvPr id="6" name="Rectangle: Rounded Corners 5">
            <a:extLst>
              <a:ext uri="{FF2B5EF4-FFF2-40B4-BE49-F238E27FC236}">
                <a16:creationId xmlns:a16="http://schemas.microsoft.com/office/drawing/2014/main" id="{2CD03F49-11A6-6F2F-67E0-B174C353C471}"/>
              </a:ext>
            </a:extLst>
          </p:cNvPr>
          <p:cNvSpPr/>
          <p:nvPr/>
        </p:nvSpPr>
        <p:spPr>
          <a:xfrm>
            <a:off x="88894" y="6299161"/>
            <a:ext cx="496825" cy="503796"/>
          </a:xfrm>
          <a:prstGeom prst="roundRect">
            <a:avLst/>
          </a:prstGeom>
          <a:solidFill>
            <a:srgbClr val="ACC8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DB3D4E-A3D1-9A93-6D28-2E4DD4803F30}"/>
              </a:ext>
            </a:extLst>
          </p:cNvPr>
          <p:cNvSpPr txBox="1"/>
          <p:nvPr/>
        </p:nvSpPr>
        <p:spPr>
          <a:xfrm>
            <a:off x="96133" y="6351004"/>
            <a:ext cx="5784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7" name="Picture 6" descr="Person with mug sitting near fireplace">
            <a:extLst>
              <a:ext uri="{FF2B5EF4-FFF2-40B4-BE49-F238E27FC236}">
                <a16:creationId xmlns:a16="http://schemas.microsoft.com/office/drawing/2014/main" id="{6A7F3B9F-5C0A-8CF4-B6A9-C03766AE23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713644" y="0"/>
            <a:ext cx="4478355" cy="6231928"/>
          </a:xfrm>
          <a:prstGeom prst="rect">
            <a:avLst/>
          </a:prstGeom>
          <a:effectLst>
            <a:softEdge rad="635000"/>
          </a:effectLst>
        </p:spPr>
      </p:pic>
    </p:spTree>
    <p:extLst>
      <p:ext uri="{BB962C8B-B14F-4D97-AF65-F5344CB8AC3E}">
        <p14:creationId xmlns:p14="http://schemas.microsoft.com/office/powerpoint/2010/main" val="4109394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2893</Words>
  <Application>Microsoft Office PowerPoint</Application>
  <PresentationFormat>Widescreen</PresentationFormat>
  <Paragraphs>308</Paragraphs>
  <Slides>44</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cp:revision>
  <dcterms:created xsi:type="dcterms:W3CDTF">2025-06-30T17:16:37Z</dcterms:created>
  <dcterms:modified xsi:type="dcterms:W3CDTF">2025-08-14T14:23:08Z</dcterms:modified>
</cp:coreProperties>
</file>