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2" r:id="rId31"/>
    <p:sldId id="331" r:id="rId32"/>
    <p:sldId id="333" r:id="rId33"/>
    <p:sldId id="334" r:id="rId34"/>
    <p:sldId id="335" r:id="rId35"/>
    <p:sldId id="336" r:id="rId36"/>
    <p:sldId id="337" r:id="rId37"/>
    <p:sldId id="34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52B3DB-3BC1-0571-4A52-B39A48A34D76}" v="3" dt="2025-08-29T19:27:08.215"/>
    <p1510:client id="{F90E24FC-88E0-4BFA-805C-B631D8EF97B9}" v="1" dt="2025-08-29T19:43:28.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71" autoAdjust="0"/>
  </p:normalViewPr>
  <p:slideViewPr>
    <p:cSldViewPr snapToGrid="0">
      <p:cViewPr varScale="1">
        <p:scale>
          <a:sx n="73" d="100"/>
          <a:sy n="73" d="100"/>
        </p:scale>
        <p:origin x="104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60AB6-2A5B-45F3-AE89-81A72245613E}"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6E896-9154-45A0-A08D-1D8430086D01}" type="slidenum">
              <a:rPr lang="en-US" smtClean="0"/>
              <a:t>‹#›</a:t>
            </a:fld>
            <a:endParaRPr lang="en-US"/>
          </a:p>
        </p:txBody>
      </p:sp>
    </p:spTree>
    <p:extLst>
      <p:ext uri="{BB962C8B-B14F-4D97-AF65-F5344CB8AC3E}">
        <p14:creationId xmlns:p14="http://schemas.microsoft.com/office/powerpoint/2010/main" val="5835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C240-3869-A69A-B967-27CBA1E99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6D2B2-1880-81CB-D0E5-A3F8492FB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97AAA-C1BA-57C7-D0D3-07B50E996447}"/>
              </a:ext>
            </a:extLst>
          </p:cNvPr>
          <p:cNvSpPr>
            <a:spLocks noGrp="1"/>
          </p:cNvSpPr>
          <p:nvPr>
            <p:ph type="body" idx="1"/>
          </p:nvPr>
        </p:nvSpPr>
        <p:spPr/>
        <p:txBody>
          <a:bodyPr/>
          <a:lstStyle/>
          <a:p>
            <a:r>
              <a:rPr lang="en-US" i="0" dirty="0"/>
              <a:t>Animal in Picture: </a:t>
            </a:r>
            <a:r>
              <a:rPr lang="en-US" dirty="0"/>
              <a:t>Sliver-spotted Skipper</a:t>
            </a:r>
          </a:p>
        </p:txBody>
      </p:sp>
      <p:sp>
        <p:nvSpPr>
          <p:cNvPr id="4" name="Slide Number Placeholder 3">
            <a:extLst>
              <a:ext uri="{FF2B5EF4-FFF2-40B4-BE49-F238E27FC236}">
                <a16:creationId xmlns:a16="http://schemas.microsoft.com/office/drawing/2014/main" id="{D2A1844E-1937-AC91-7463-014FA0174B97}"/>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155694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97B59-A409-F523-82C5-588DB6AA1C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9E064-B799-81AB-619C-A8BA6F8CA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B9FAE-7D65-65DC-2650-212A067E9DC1}"/>
              </a:ext>
            </a:extLst>
          </p:cNvPr>
          <p:cNvSpPr>
            <a:spLocks noGrp="1"/>
          </p:cNvSpPr>
          <p:nvPr>
            <p:ph type="body" idx="1"/>
          </p:nvPr>
        </p:nvSpPr>
        <p:spPr/>
        <p:txBody>
          <a:bodyPr/>
          <a:lstStyle/>
          <a:p>
            <a:r>
              <a:rPr lang="en-US" b="0" i="0" dirty="0"/>
              <a:t>The teacher will serve as the ‘beehive.” To gather as a large group, say, “</a:t>
            </a:r>
            <a:r>
              <a:rPr lang="en-US" dirty="0"/>
              <a:t>I am the beehive, gather</a:t>
            </a:r>
            <a:r>
              <a:rPr lang="en-US" b="0" i="0" dirty="0"/>
              <a:t> up to the beehive,” so all of your “bees,” or students, come to you.</a:t>
            </a:r>
          </a:p>
          <a:p>
            <a:endParaRPr lang="en-US" dirty="0"/>
          </a:p>
          <a:p>
            <a:endParaRPr lang="en-US" dirty="0"/>
          </a:p>
        </p:txBody>
      </p:sp>
      <p:sp>
        <p:nvSpPr>
          <p:cNvPr id="4" name="Slide Number Placeholder 3">
            <a:extLst>
              <a:ext uri="{FF2B5EF4-FFF2-40B4-BE49-F238E27FC236}">
                <a16:creationId xmlns:a16="http://schemas.microsoft.com/office/drawing/2014/main" id="{895535BF-1545-5B95-1618-82DE872E3ED5}"/>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176335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BF407-A2A1-18CC-13F2-C3AB44FF6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473FD-1FB2-D82F-A7B0-AC8FE3756E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C957C-DA26-0A03-82D5-30FDFB76257D}"/>
              </a:ext>
            </a:extLst>
          </p:cNvPr>
          <p:cNvSpPr>
            <a:spLocks noGrp="1"/>
          </p:cNvSpPr>
          <p:nvPr>
            <p:ph type="body" idx="1"/>
          </p:nvPr>
        </p:nvSpPr>
        <p:spPr/>
        <p:txBody>
          <a:bodyPr/>
          <a:lstStyle/>
          <a:p>
            <a:r>
              <a:rPr lang="en-US" b="0" i="0"/>
              <a:t>Divide students evenly into five groups. Assign each student a flower color to start with.</a:t>
            </a:r>
          </a:p>
          <a:p>
            <a:endParaRPr lang="en-US" b="0" i="0"/>
          </a:p>
          <a:p>
            <a:r>
              <a:rPr lang="en-US" b="0" i="0"/>
              <a:t>Tell students to travel to each flower and land in the bowl with their bee legs. Students will pretend to collect pollen by staying in the flower for 3 seconds, then moving to the next flower. Student can count out loud “one, one thousand; two, one thousand; three, one thousand” to self-time their visit to the flower. </a:t>
            </a:r>
          </a:p>
          <a:p>
            <a:endParaRPr lang="en-US" b="0" i="0"/>
          </a:p>
          <a:p>
            <a:r>
              <a:rPr lang="en-US" b="0" i="0"/>
              <a:t>Remind students to take turns with one bee in a flower at a time. Put some distance between the flower bowls outside. Let students “fly” around to the bowls in any order they choose, lining up and taking turns at flowers to gather pollen. </a:t>
            </a:r>
          </a:p>
        </p:txBody>
      </p:sp>
      <p:sp>
        <p:nvSpPr>
          <p:cNvPr id="4" name="Slide Number Placeholder 3">
            <a:extLst>
              <a:ext uri="{FF2B5EF4-FFF2-40B4-BE49-F238E27FC236}">
                <a16:creationId xmlns:a16="http://schemas.microsoft.com/office/drawing/2014/main" id="{83228A65-17BA-7355-B91B-21FC62EA2936}"/>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3041890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1C8B8-F70E-11E5-A20A-2968E5B387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7BD3B6-BB4C-5C4D-BA6D-2D2C4B197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F0756-E42E-24B8-FDA6-6FBB53510794}"/>
              </a:ext>
            </a:extLst>
          </p:cNvPr>
          <p:cNvSpPr>
            <a:spLocks noGrp="1"/>
          </p:cNvSpPr>
          <p:nvPr>
            <p:ph type="body" idx="1"/>
          </p:nvPr>
        </p:nvSpPr>
        <p:spPr/>
        <p:txBody>
          <a:bodyPr/>
          <a:lstStyle/>
          <a:p>
            <a:r>
              <a:rPr lang="en-US" b="0" i="0"/>
              <a:t>When the students have visited all flower bowls, say “gather up to the beehive.”</a:t>
            </a:r>
          </a:p>
        </p:txBody>
      </p:sp>
      <p:sp>
        <p:nvSpPr>
          <p:cNvPr id="4" name="Slide Number Placeholder 3">
            <a:extLst>
              <a:ext uri="{FF2B5EF4-FFF2-40B4-BE49-F238E27FC236}">
                <a16:creationId xmlns:a16="http://schemas.microsoft.com/office/drawing/2014/main" id="{28998D38-7568-71F6-5F7C-D2786FF821ED}"/>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60698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13E61-34F5-BCF3-3072-890193BC5B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8B3B94-9CB9-90B4-6772-5F2731CD02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5FA24-7E13-E743-E450-B44C0AF7462E}"/>
              </a:ext>
            </a:extLst>
          </p:cNvPr>
          <p:cNvSpPr>
            <a:spLocks noGrp="1"/>
          </p:cNvSpPr>
          <p:nvPr>
            <p:ph type="body" idx="1"/>
          </p:nvPr>
        </p:nvSpPr>
        <p:spPr/>
        <p:txBody>
          <a:bodyPr/>
          <a:lstStyle/>
          <a:p>
            <a:r>
              <a:rPr lang="en-US" b="0" i="0"/>
              <a:t>Instruct students to make observations of their bees and the flowers and record their observations in their </a:t>
            </a:r>
            <a:r>
              <a:rPr lang="en-US" b="1" i="0"/>
              <a:t>Science Notebook 1B Getting Buzzy! </a:t>
            </a:r>
            <a:r>
              <a:rPr lang="en-US" b="0" i="0"/>
              <a:t>section on Page 11.</a:t>
            </a:r>
          </a:p>
        </p:txBody>
      </p:sp>
      <p:sp>
        <p:nvSpPr>
          <p:cNvPr id="4" name="Slide Number Placeholder 3">
            <a:extLst>
              <a:ext uri="{FF2B5EF4-FFF2-40B4-BE49-F238E27FC236}">
                <a16:creationId xmlns:a16="http://schemas.microsoft.com/office/drawing/2014/main" id="{518F626F-7D34-1534-8AAF-EE71FC339DF0}"/>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160708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1D247-DBC6-9511-65C2-F7F93AAC7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9AF85-1843-699A-6277-872C2F83E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FDD6D7-0C22-8DC2-E6D9-759ED33293E7}"/>
              </a:ext>
            </a:extLst>
          </p:cNvPr>
          <p:cNvSpPr>
            <a:spLocks noGrp="1"/>
          </p:cNvSpPr>
          <p:nvPr>
            <p:ph type="body" idx="1"/>
          </p:nvPr>
        </p:nvSpPr>
        <p:spPr/>
        <p:txBody>
          <a:bodyPr/>
          <a:lstStyle/>
          <a:p>
            <a:r>
              <a:rPr lang="en-US" b="0" i="0"/>
              <a:t>Have students turn and talk to a partner and share their observations. </a:t>
            </a:r>
            <a:r>
              <a:rPr lang="en-US" b="1" i="0"/>
              <a:t>What did your classmate observe? How does it compare to what you observed?</a:t>
            </a:r>
          </a:p>
        </p:txBody>
      </p:sp>
      <p:sp>
        <p:nvSpPr>
          <p:cNvPr id="4" name="Slide Number Placeholder 3">
            <a:extLst>
              <a:ext uri="{FF2B5EF4-FFF2-40B4-BE49-F238E27FC236}">
                <a16:creationId xmlns:a16="http://schemas.microsoft.com/office/drawing/2014/main" id="{22483194-2BD9-2F7C-6BBD-7F2106308BF7}"/>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3115565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CDAC6-92FA-CD12-57D0-6E72A8AD9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2AA2C-8A59-EA73-F6DD-6ACB3FB650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0E106-BE0A-BA49-6C77-10785DD527B5}"/>
              </a:ext>
            </a:extLst>
          </p:cNvPr>
          <p:cNvSpPr>
            <a:spLocks noGrp="1"/>
          </p:cNvSpPr>
          <p:nvPr>
            <p:ph type="body" idx="1"/>
          </p:nvPr>
        </p:nvSpPr>
        <p:spPr/>
        <p:txBody>
          <a:bodyPr/>
          <a:lstStyle/>
          <a:p>
            <a:r>
              <a:rPr lang="en-US" b="0" i="0" dirty="0"/>
              <a:t>Discuss with the class whether their prediction was correct. Discuss findings and recordings. Have students explain their evidence using information gathered and recorded. </a:t>
            </a:r>
          </a:p>
          <a:p>
            <a:endParaRPr lang="en-US" b="0" i="0" dirty="0"/>
          </a:p>
          <a:p>
            <a:r>
              <a:rPr lang="en-US" b="0" i="0" dirty="0"/>
              <a:t>Animal in Picture: Metallic </a:t>
            </a:r>
            <a:r>
              <a:rPr lang="en-US" dirty="0"/>
              <a:t>green</a:t>
            </a:r>
            <a:r>
              <a:rPr lang="en-US" b="0" i="0" dirty="0"/>
              <a:t> </a:t>
            </a:r>
            <a:r>
              <a:rPr lang="en-US" dirty="0"/>
              <a:t>sweat</a:t>
            </a:r>
            <a:r>
              <a:rPr lang="en-US" b="0" i="0" dirty="0"/>
              <a:t> </a:t>
            </a:r>
            <a:r>
              <a:rPr lang="en-US" dirty="0"/>
              <a:t>bee</a:t>
            </a:r>
            <a:endParaRPr lang="en-US" b="0" i="0" dirty="0"/>
          </a:p>
        </p:txBody>
      </p:sp>
      <p:sp>
        <p:nvSpPr>
          <p:cNvPr id="4" name="Slide Number Placeholder 3">
            <a:extLst>
              <a:ext uri="{FF2B5EF4-FFF2-40B4-BE49-F238E27FC236}">
                <a16:creationId xmlns:a16="http://schemas.microsoft.com/office/drawing/2014/main" id="{B3DE6081-D7D0-EF8C-38AB-2E03D0C8395D}"/>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256917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22ACE-61BF-3A4A-0A16-57C9E8CF0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42C5B7-BAB8-BF84-8F90-9DDF18E2F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2A34A-D5D8-2D4C-C8BE-3723BAB2E287}"/>
              </a:ext>
            </a:extLst>
          </p:cNvPr>
          <p:cNvSpPr>
            <a:spLocks noGrp="1"/>
          </p:cNvSpPr>
          <p:nvPr>
            <p:ph type="body" idx="1"/>
          </p:nvPr>
        </p:nvSpPr>
        <p:spPr/>
        <p:txBody>
          <a:bodyPr/>
          <a:lstStyle/>
          <a:p>
            <a:r>
              <a:rPr lang="en-US" b="0" i="0" dirty="0"/>
              <a:t>Animal in Picture: Leafcutter Bee</a:t>
            </a:r>
          </a:p>
        </p:txBody>
      </p:sp>
      <p:sp>
        <p:nvSpPr>
          <p:cNvPr id="4" name="Slide Number Placeholder 3">
            <a:extLst>
              <a:ext uri="{FF2B5EF4-FFF2-40B4-BE49-F238E27FC236}">
                <a16:creationId xmlns:a16="http://schemas.microsoft.com/office/drawing/2014/main" id="{6C928965-617B-0D58-89D5-551B2CBB0836}"/>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3476728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8C518-2A5A-4CA2-18E5-7058C0EBB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58561-7643-199D-1DFC-2F3A38C6EC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7D2FA-2CB9-1CAB-1BF2-24C855D30F69}"/>
              </a:ext>
            </a:extLst>
          </p:cNvPr>
          <p:cNvSpPr>
            <a:spLocks noGrp="1"/>
          </p:cNvSpPr>
          <p:nvPr>
            <p:ph type="body" idx="1"/>
          </p:nvPr>
        </p:nvSpPr>
        <p:spPr/>
        <p:txBody>
          <a:bodyPr/>
          <a:lstStyle/>
          <a:p>
            <a:r>
              <a:rPr lang="en-US" b="0" i="0" dirty="0"/>
              <a:t>The process of pollination by different pollinators moves pollen from flower to flower, then the flower forms seed. The mixing of cornmeal colors represents pollen being moved by pollinators between flowers. Pollination is necessary for plants to make fruit, nuts, and seeds.</a:t>
            </a:r>
          </a:p>
          <a:p>
            <a:endParaRPr lang="en-US" b="0" i="0" dirty="0"/>
          </a:p>
          <a:p>
            <a:r>
              <a:rPr lang="en-US" dirty="0"/>
              <a:t>Animal in Picture: Sweat Bee</a:t>
            </a:r>
          </a:p>
          <a:p>
            <a:endParaRPr lang="en-US"/>
          </a:p>
        </p:txBody>
      </p:sp>
      <p:sp>
        <p:nvSpPr>
          <p:cNvPr id="4" name="Slide Number Placeholder 3">
            <a:extLst>
              <a:ext uri="{FF2B5EF4-FFF2-40B4-BE49-F238E27FC236}">
                <a16:creationId xmlns:a16="http://schemas.microsoft.com/office/drawing/2014/main" id="{BF8849F5-AC17-DDA3-3C9F-3AAB6F28FF58}"/>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2611253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B1B3A-2CD7-62C0-8317-1A56C92F8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0C7090-053A-EDBE-CC0D-35CFDD40E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9CB41-08F9-0FD2-B82A-1FB9CF178377}"/>
              </a:ext>
            </a:extLst>
          </p:cNvPr>
          <p:cNvSpPr>
            <a:spLocks noGrp="1"/>
          </p:cNvSpPr>
          <p:nvPr>
            <p:ph type="body" idx="1"/>
          </p:nvPr>
        </p:nvSpPr>
        <p:spPr/>
        <p:txBody>
          <a:bodyPr/>
          <a:lstStyle/>
          <a:p>
            <a:r>
              <a:rPr lang="en-US" b="0" i="0" dirty="0"/>
              <a:t>Some bees have fuzzy legs and some bees have smooth legs.</a:t>
            </a:r>
          </a:p>
          <a:p>
            <a:endParaRPr lang="en-US" dirty="0"/>
          </a:p>
          <a:p>
            <a:r>
              <a:rPr lang="en-US" dirty="0"/>
              <a:t>Animal in Picture: Sweat bee</a:t>
            </a:r>
          </a:p>
        </p:txBody>
      </p:sp>
      <p:sp>
        <p:nvSpPr>
          <p:cNvPr id="4" name="Slide Number Placeholder 3">
            <a:extLst>
              <a:ext uri="{FF2B5EF4-FFF2-40B4-BE49-F238E27FC236}">
                <a16:creationId xmlns:a16="http://schemas.microsoft.com/office/drawing/2014/main" id="{EBD7C909-F5E0-08B5-7F51-CA59D8702B03}"/>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552061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41E7-1C80-FF84-3161-B2ECFCA1B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043959-0B38-45B0-5595-22F38330E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F2AB0-4960-986B-0694-E5B73F8B8DC6}"/>
              </a:ext>
            </a:extLst>
          </p:cNvPr>
          <p:cNvSpPr>
            <a:spLocks noGrp="1"/>
          </p:cNvSpPr>
          <p:nvPr>
            <p:ph type="body" idx="1"/>
          </p:nvPr>
        </p:nvSpPr>
        <p:spPr/>
        <p:txBody>
          <a:bodyPr/>
          <a:lstStyle/>
          <a:p>
            <a:r>
              <a:rPr lang="en-US" b="0" i="0"/>
              <a:t>Refer students back to the introduction of </a:t>
            </a:r>
            <a:r>
              <a:rPr lang="en-US" b="1" i="0"/>
              <a:t>Lesson 1B Getting Buzzy </a:t>
            </a:r>
            <a:r>
              <a:rPr lang="en-US" b="0" i="0"/>
              <a:t>on student guide Page 10. Look at the photo of the bee again.  </a:t>
            </a:r>
          </a:p>
        </p:txBody>
      </p:sp>
      <p:sp>
        <p:nvSpPr>
          <p:cNvPr id="4" name="Slide Number Placeholder 3">
            <a:extLst>
              <a:ext uri="{FF2B5EF4-FFF2-40B4-BE49-F238E27FC236}">
                <a16:creationId xmlns:a16="http://schemas.microsoft.com/office/drawing/2014/main" id="{6BBE119C-6B15-A106-AB49-4ADE52034B17}"/>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96007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3FA6-D116-F70C-15A7-7676FCE10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95B77-0FD6-00B0-7DD6-296CB1CAE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F86F4-1A77-2607-D528-AAD778DB5E2C}"/>
              </a:ext>
            </a:extLst>
          </p:cNvPr>
          <p:cNvSpPr>
            <a:spLocks noGrp="1"/>
          </p:cNvSpPr>
          <p:nvPr>
            <p:ph type="body" idx="1"/>
          </p:nvPr>
        </p:nvSpPr>
        <p:spPr/>
        <p:txBody>
          <a:bodyPr/>
          <a:lstStyle/>
          <a:p>
            <a:r>
              <a:rPr lang="en-US" i="0"/>
              <a:t>Show students the seeds in a sliced apple.</a:t>
            </a:r>
          </a:p>
          <a:p>
            <a:endParaRPr lang="en-US" b="1" i="0"/>
          </a:p>
          <a:p>
            <a:r>
              <a:rPr lang="en-US" b="1" i="0"/>
              <a:t>Where do apples (or other fruits and vegetables) come from? </a:t>
            </a:r>
            <a:r>
              <a:rPr lang="en-US" i="0"/>
              <a:t>(Possible student responses are plants, trees, etc.)</a:t>
            </a:r>
          </a:p>
        </p:txBody>
      </p:sp>
      <p:sp>
        <p:nvSpPr>
          <p:cNvPr id="4" name="Slide Number Placeholder 3">
            <a:extLst>
              <a:ext uri="{FF2B5EF4-FFF2-40B4-BE49-F238E27FC236}">
                <a16:creationId xmlns:a16="http://schemas.microsoft.com/office/drawing/2014/main" id="{AB998497-DB29-5B44-A2A6-8FC7479FB7B3}"/>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2495610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12998-324B-3249-B01D-C76212225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1F4C9-0CD6-7C64-44D6-F42508FAB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F61FE-6839-3E5C-C1E2-B5D7937D50FB}"/>
              </a:ext>
            </a:extLst>
          </p:cNvPr>
          <p:cNvSpPr>
            <a:spLocks noGrp="1"/>
          </p:cNvSpPr>
          <p:nvPr>
            <p:ph type="body" idx="1"/>
          </p:nvPr>
        </p:nvSpPr>
        <p:spPr/>
        <p:txBody>
          <a:bodyPr/>
          <a:lstStyle/>
          <a:p>
            <a:r>
              <a:rPr lang="en-US" dirty="0"/>
              <a:t>Plant: Purple Coneflower</a:t>
            </a:r>
            <a:endParaRPr lang="en-US" b="0" i="0" dirty="0"/>
          </a:p>
        </p:txBody>
      </p:sp>
      <p:sp>
        <p:nvSpPr>
          <p:cNvPr id="4" name="Slide Number Placeholder 3">
            <a:extLst>
              <a:ext uri="{FF2B5EF4-FFF2-40B4-BE49-F238E27FC236}">
                <a16:creationId xmlns:a16="http://schemas.microsoft.com/office/drawing/2014/main" id="{FF8F4FE3-077A-4894-438E-A7C23AC170E9}"/>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1710072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64DB5-4013-7EC4-B2F6-5BA928DE0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B8210-234C-E357-1A9D-DE39CC654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592A6-E66B-6277-A082-EC10A528224E}"/>
              </a:ext>
            </a:extLst>
          </p:cNvPr>
          <p:cNvSpPr>
            <a:spLocks noGrp="1"/>
          </p:cNvSpPr>
          <p:nvPr>
            <p:ph type="body" idx="1"/>
          </p:nvPr>
        </p:nvSpPr>
        <p:spPr/>
        <p:txBody>
          <a:bodyPr/>
          <a:lstStyle/>
          <a:p>
            <a:r>
              <a:rPr lang="en-US" b="0" i="0"/>
              <a:t>Read the book </a:t>
            </a:r>
            <a:r>
              <a:rPr lang="en-US" b="0" i="1"/>
              <a:t>Pollination</a:t>
            </a:r>
            <a:r>
              <a:rPr lang="en-US" b="0" i="0"/>
              <a:t> by Dona Herweck Rice. </a:t>
            </a:r>
          </a:p>
        </p:txBody>
      </p:sp>
      <p:sp>
        <p:nvSpPr>
          <p:cNvPr id="4" name="Slide Number Placeholder 3">
            <a:extLst>
              <a:ext uri="{FF2B5EF4-FFF2-40B4-BE49-F238E27FC236}">
                <a16:creationId xmlns:a16="http://schemas.microsoft.com/office/drawing/2014/main" id="{B8A1F937-0508-C0A1-CC68-1A8F2CA82CEF}"/>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1639525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3B80-E082-56B5-1DB2-658339111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BE0D6-040A-82A9-1C24-A3716F04D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2FBAE-84C2-41B6-48A2-D414EB5CBC5B}"/>
              </a:ext>
            </a:extLst>
          </p:cNvPr>
          <p:cNvSpPr>
            <a:spLocks noGrp="1"/>
          </p:cNvSpPr>
          <p:nvPr>
            <p:ph type="body" idx="1"/>
          </p:nvPr>
        </p:nvSpPr>
        <p:spPr/>
        <p:txBody>
          <a:bodyPr/>
          <a:lstStyle/>
          <a:p>
            <a:r>
              <a:rPr lang="en-US" b="0" i="0" dirty="0"/>
              <a:t>Ask again, </a:t>
            </a:r>
            <a:r>
              <a:rPr lang="en-US" b="1" i="0" dirty="0"/>
              <a:t>can you think of other ways pollen moves from one flower to another?</a:t>
            </a:r>
            <a:r>
              <a:rPr lang="en-US" b="0" i="0" dirty="0"/>
              <a:t> (Wind, other animals like butterflies, moths, flies, other insects, birds, fruit bats.) Consider a research project on other Missouri animals that act as pollinators.</a:t>
            </a:r>
          </a:p>
          <a:p>
            <a:endParaRPr lang="en-US" b="0" i="0"/>
          </a:p>
          <a:p>
            <a:r>
              <a:rPr lang="en-US" b="1" i="0" dirty="0"/>
              <a:t>Teacher Note: </a:t>
            </a:r>
            <a:r>
              <a:rPr lang="en-US" b="0" i="0" dirty="0"/>
              <a:t>Missouri bats eat insects and do not pollinate flowers.</a:t>
            </a:r>
          </a:p>
          <a:p>
            <a:endParaRPr lang="en-US" dirty="0"/>
          </a:p>
          <a:p>
            <a:r>
              <a:rPr lang="en-US" dirty="0"/>
              <a:t>Animal in Picture: Monarch Butterfly; Plant in Picture: Butterfly Milkweed</a:t>
            </a:r>
          </a:p>
        </p:txBody>
      </p:sp>
      <p:sp>
        <p:nvSpPr>
          <p:cNvPr id="4" name="Slide Number Placeholder 3">
            <a:extLst>
              <a:ext uri="{FF2B5EF4-FFF2-40B4-BE49-F238E27FC236}">
                <a16:creationId xmlns:a16="http://schemas.microsoft.com/office/drawing/2014/main" id="{1B371DF2-0362-D45B-CA1C-30DD92D542DC}"/>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4087330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B1B68-9F6C-0639-30A9-CF2A7FAD9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B2197-F99C-508C-82F1-ED6FB5592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7E48E-B6BC-8F7E-F245-C07570B65E09}"/>
              </a:ext>
            </a:extLst>
          </p:cNvPr>
          <p:cNvSpPr>
            <a:spLocks noGrp="1"/>
          </p:cNvSpPr>
          <p:nvPr>
            <p:ph type="body" idx="1"/>
          </p:nvPr>
        </p:nvSpPr>
        <p:spPr/>
        <p:txBody>
          <a:bodyPr/>
          <a:lstStyle/>
          <a:p>
            <a:r>
              <a:rPr lang="en-US" b="0" i="0" dirty="0"/>
              <a:t>(Brightly colored petals attract insects and other animals to the flower to get nectar.)</a:t>
            </a:r>
          </a:p>
          <a:p>
            <a:endParaRPr lang="en-US" dirty="0"/>
          </a:p>
          <a:p>
            <a:r>
              <a:rPr lang="en-US" dirty="0"/>
              <a:t>Animal in Picture: Eastern Tiger Swallowtail</a:t>
            </a:r>
          </a:p>
        </p:txBody>
      </p:sp>
      <p:sp>
        <p:nvSpPr>
          <p:cNvPr id="4" name="Slide Number Placeholder 3">
            <a:extLst>
              <a:ext uri="{FF2B5EF4-FFF2-40B4-BE49-F238E27FC236}">
                <a16:creationId xmlns:a16="http://schemas.microsoft.com/office/drawing/2014/main" id="{745CD3BC-2B3B-9631-44B5-1EEA370CC76E}"/>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2194163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4A30C-9227-09D3-EAD4-BEA2C47E3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98E3E-1884-D253-33A8-825DA90BD3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F5139F-F5E8-7ABF-5D77-A3DE7BB12BF6}"/>
              </a:ext>
            </a:extLst>
          </p:cNvPr>
          <p:cNvSpPr>
            <a:spLocks noGrp="1"/>
          </p:cNvSpPr>
          <p:nvPr>
            <p:ph type="body" idx="1"/>
          </p:nvPr>
        </p:nvSpPr>
        <p:spPr/>
        <p:txBody>
          <a:bodyPr/>
          <a:lstStyle/>
          <a:p>
            <a:r>
              <a:rPr lang="en-US" b="0" i="0" dirty="0"/>
              <a:t>(The good smell attracts insects and other animals to the flower.)</a:t>
            </a:r>
          </a:p>
          <a:p>
            <a:endParaRPr lang="en-US" dirty="0"/>
          </a:p>
          <a:p>
            <a:r>
              <a:rPr lang="en-US" dirty="0"/>
              <a:t>Animal in Picture: Squash Vine Borer; Plant in Picture: Common Milkweed </a:t>
            </a:r>
          </a:p>
        </p:txBody>
      </p:sp>
      <p:sp>
        <p:nvSpPr>
          <p:cNvPr id="4" name="Slide Number Placeholder 3">
            <a:extLst>
              <a:ext uri="{FF2B5EF4-FFF2-40B4-BE49-F238E27FC236}">
                <a16:creationId xmlns:a16="http://schemas.microsoft.com/office/drawing/2014/main" id="{DB900831-382B-AE24-EB06-AC3823D2324F}"/>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2055486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6CE8E-4FF7-F28A-12C3-D6610C0B7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F5490-178E-8C90-0899-E96B5DA8A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1A54D-5430-7129-B027-4AB02FAF4745}"/>
              </a:ext>
            </a:extLst>
          </p:cNvPr>
          <p:cNvSpPr>
            <a:spLocks noGrp="1"/>
          </p:cNvSpPr>
          <p:nvPr>
            <p:ph type="body" idx="1"/>
          </p:nvPr>
        </p:nvSpPr>
        <p:spPr/>
        <p:txBody>
          <a:bodyPr/>
          <a:lstStyle/>
          <a:p>
            <a:r>
              <a:rPr lang="en-US" b="0" i="0" dirty="0"/>
              <a:t>(Flies can also be pollinators. Pawpaw flowers smell like rotting meat, which attracts pollinating flies.)</a:t>
            </a:r>
          </a:p>
          <a:p>
            <a:endParaRPr lang="en-US" dirty="0"/>
          </a:p>
          <a:p>
            <a:r>
              <a:rPr lang="en-US" dirty="0"/>
              <a:t>Plant in Picture: Pawpaw Tree flower</a:t>
            </a:r>
          </a:p>
        </p:txBody>
      </p:sp>
      <p:sp>
        <p:nvSpPr>
          <p:cNvPr id="4" name="Slide Number Placeholder 3">
            <a:extLst>
              <a:ext uri="{FF2B5EF4-FFF2-40B4-BE49-F238E27FC236}">
                <a16:creationId xmlns:a16="http://schemas.microsoft.com/office/drawing/2014/main" id="{00D5C8C6-C295-231E-9EAA-F139FC4F4EDF}"/>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2004465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F3304-074A-4392-D382-F4867E002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EC283-8E16-7C1D-C18E-78D731C85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9CEFC-99EA-CBD4-FA7F-382A861DC763}"/>
              </a:ext>
            </a:extLst>
          </p:cNvPr>
          <p:cNvSpPr>
            <a:spLocks noGrp="1"/>
          </p:cNvSpPr>
          <p:nvPr>
            <p:ph type="body" idx="1"/>
          </p:nvPr>
        </p:nvSpPr>
        <p:spPr/>
        <p:txBody>
          <a:bodyPr/>
          <a:lstStyle/>
          <a:p>
            <a:r>
              <a:rPr lang="en-US" b="0" i="0"/>
              <a:t>Have students open guide to the </a:t>
            </a:r>
            <a:r>
              <a:rPr lang="en-US" b="1" i="0"/>
              <a:t>Fun Fact</a:t>
            </a:r>
            <a:r>
              <a:rPr lang="en-US" b="0" i="0"/>
              <a:t> on Page 11. Discuss the photo of the pawpaw and how the flowers give off a yucky smell that still draws in pollinators.</a:t>
            </a:r>
          </a:p>
        </p:txBody>
      </p:sp>
      <p:sp>
        <p:nvSpPr>
          <p:cNvPr id="4" name="Slide Number Placeholder 3">
            <a:extLst>
              <a:ext uri="{FF2B5EF4-FFF2-40B4-BE49-F238E27FC236}">
                <a16:creationId xmlns:a16="http://schemas.microsoft.com/office/drawing/2014/main" id="{44F4B22F-8581-1128-2CD8-2F53520BC69F}"/>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3493563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E75A8-03F2-B6EE-DB77-9ECA0D42BB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B8E71-5B86-A578-AE9C-2B34BCEE2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4195D-1298-5D7F-B342-E2C010985544}"/>
              </a:ext>
            </a:extLst>
          </p:cNvPr>
          <p:cNvSpPr>
            <a:spLocks noGrp="1"/>
          </p:cNvSpPr>
          <p:nvPr>
            <p:ph type="body" idx="1"/>
          </p:nvPr>
        </p:nvSpPr>
        <p:spPr/>
        <p:txBody>
          <a:bodyPr/>
          <a:lstStyle/>
          <a:p>
            <a:r>
              <a:rPr lang="en-US" b="1" dirty="0"/>
              <a:t>Guiding Question:</a:t>
            </a:r>
            <a:r>
              <a:rPr lang="en-US" dirty="0"/>
              <a:t> How do insects and birds help plants? </a:t>
            </a:r>
            <a:r>
              <a:rPr lang="en-US" b="0" i="0" dirty="0"/>
              <a:t>(Many flowers provide pollinators with nectar. Nectar is a sugary liquid food produced by plants that some pollinators eat.)</a:t>
            </a:r>
          </a:p>
          <a:p>
            <a:endParaRPr lang="en-US" dirty="0"/>
          </a:p>
          <a:p>
            <a:r>
              <a:rPr lang="en-US" dirty="0"/>
              <a:t>Animal in Picture:  Hummingbird Clearwing Moth; Plant in Picture: Common Milkweed</a:t>
            </a:r>
          </a:p>
        </p:txBody>
      </p:sp>
      <p:sp>
        <p:nvSpPr>
          <p:cNvPr id="4" name="Slide Number Placeholder 3">
            <a:extLst>
              <a:ext uri="{FF2B5EF4-FFF2-40B4-BE49-F238E27FC236}">
                <a16:creationId xmlns:a16="http://schemas.microsoft.com/office/drawing/2014/main" id="{E1FB762C-E1B6-6FB4-98CC-81C9877AED72}"/>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3860360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42E18-834E-FE57-0137-17545761B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BA3B6-D799-A0C7-DD81-9F408F5417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FAD41-AEF2-19C2-86AD-4C304959148B}"/>
              </a:ext>
            </a:extLst>
          </p:cNvPr>
          <p:cNvSpPr>
            <a:spLocks noGrp="1"/>
          </p:cNvSpPr>
          <p:nvPr>
            <p:ph type="body" idx="1"/>
          </p:nvPr>
        </p:nvSpPr>
        <p:spPr/>
        <p:txBody>
          <a:bodyPr/>
          <a:lstStyle/>
          <a:p>
            <a:r>
              <a:rPr lang="en-US" b="0" i="0" dirty="0"/>
              <a:t>(The plant needs to reproduce and the flower attracts the insect which then feeds off of its nectar and pollen. The pollinator then moves pollen from one flower to another flower and it helps to make seeds within that next flower.)</a:t>
            </a:r>
          </a:p>
          <a:p>
            <a:endParaRPr lang="en-US" dirty="0"/>
          </a:p>
          <a:p>
            <a:r>
              <a:rPr lang="en-US" dirty="0"/>
              <a:t>Animal in Picture: Eastern Tiger Swallowtail; Plant in Picture: Common Milkweed</a:t>
            </a:r>
          </a:p>
        </p:txBody>
      </p:sp>
      <p:sp>
        <p:nvSpPr>
          <p:cNvPr id="4" name="Slide Number Placeholder 3">
            <a:extLst>
              <a:ext uri="{FF2B5EF4-FFF2-40B4-BE49-F238E27FC236}">
                <a16:creationId xmlns:a16="http://schemas.microsoft.com/office/drawing/2014/main" id="{31D7433E-3406-69DC-D36B-FDC72538F5EE}"/>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2193751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67E30-C1BA-A23B-F188-6F8FE4221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96D9D-552A-5FBC-2F49-F79AF2FCC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84CEA5-82F6-DA27-616F-C1343BD22FDF}"/>
              </a:ext>
            </a:extLst>
          </p:cNvPr>
          <p:cNvSpPr>
            <a:spLocks noGrp="1"/>
          </p:cNvSpPr>
          <p:nvPr>
            <p:ph type="body" idx="1"/>
          </p:nvPr>
        </p:nvSpPr>
        <p:spPr/>
        <p:txBody>
          <a:bodyPr/>
          <a:lstStyle/>
          <a:p>
            <a:r>
              <a:rPr lang="en-US" b="0" i="0"/>
              <a:t>Let’s review. From the </a:t>
            </a:r>
            <a:r>
              <a:rPr lang="en-US" b="0" i="1"/>
              <a:t>MDC Teacher Portal</a:t>
            </a:r>
            <a:r>
              <a:rPr lang="en-US" b="0" i="0"/>
              <a:t>, display or distribute copies of the </a:t>
            </a:r>
            <a:r>
              <a:rPr lang="en-US" b="0" i="1"/>
              <a:t>Pollination Partners </a:t>
            </a:r>
            <a:r>
              <a:rPr lang="en-US" b="0" i="0"/>
              <a:t>articles by Matt Seek from the July/August 2020 issue of </a:t>
            </a:r>
            <a:r>
              <a:rPr lang="en-US" b="0" i="1" err="1"/>
              <a:t>Xplor</a:t>
            </a:r>
            <a:r>
              <a:rPr lang="en-US" b="0" i="0"/>
              <a:t> again. </a:t>
            </a:r>
          </a:p>
        </p:txBody>
      </p:sp>
      <p:sp>
        <p:nvSpPr>
          <p:cNvPr id="4" name="Slide Number Placeholder 3">
            <a:extLst>
              <a:ext uri="{FF2B5EF4-FFF2-40B4-BE49-F238E27FC236}">
                <a16:creationId xmlns:a16="http://schemas.microsoft.com/office/drawing/2014/main" id="{C5DC6DBD-D03B-9594-92DC-66D3EDAEFB31}"/>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217073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73A7A-3C02-3D25-3411-EB933F71F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3A2D9-8397-F172-006B-BD4AC0F52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5C24DD-3D0A-FC24-99B8-0DDD6DFBD6F9}"/>
              </a:ext>
            </a:extLst>
          </p:cNvPr>
          <p:cNvSpPr>
            <a:spLocks noGrp="1"/>
          </p:cNvSpPr>
          <p:nvPr>
            <p:ph type="body" idx="1"/>
          </p:nvPr>
        </p:nvSpPr>
        <p:spPr/>
        <p:txBody>
          <a:bodyPr/>
          <a:lstStyle/>
          <a:p>
            <a:r>
              <a:rPr lang="en-US" i="0" dirty="0"/>
              <a:t>Seeds. Also water, air, sunlight, and soil.</a:t>
            </a:r>
          </a:p>
          <a:p>
            <a:endParaRPr lang="en-US" dirty="0"/>
          </a:p>
          <a:p>
            <a:r>
              <a:rPr lang="en-US" dirty="0"/>
              <a:t>Tree in Picture: Apple tree</a:t>
            </a:r>
          </a:p>
        </p:txBody>
      </p:sp>
      <p:sp>
        <p:nvSpPr>
          <p:cNvPr id="4" name="Slide Number Placeholder 3">
            <a:extLst>
              <a:ext uri="{FF2B5EF4-FFF2-40B4-BE49-F238E27FC236}">
                <a16:creationId xmlns:a16="http://schemas.microsoft.com/office/drawing/2014/main" id="{E37D8620-1BC7-9087-1E35-26750106B70D}"/>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1471527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23536-68D5-F44F-B492-9208C91BD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FB7F7-3D54-6251-D1EE-C2646A843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96520-0007-80EE-C1AB-1258E5BEA198}"/>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B16A6EFA-C7FD-24FA-A3CC-01F307C7F736}"/>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2419673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A2EBC-8673-09CD-AA9D-C83DCC7E0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8B7A4-A684-B149-0662-1B117AB72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1A4973-7909-B84C-D34E-AA49D4883721}"/>
              </a:ext>
            </a:extLst>
          </p:cNvPr>
          <p:cNvSpPr>
            <a:spLocks noGrp="1"/>
          </p:cNvSpPr>
          <p:nvPr>
            <p:ph type="body" idx="1"/>
          </p:nvPr>
        </p:nvSpPr>
        <p:spPr/>
        <p:txBody>
          <a:bodyPr/>
          <a:lstStyle/>
          <a:p>
            <a:r>
              <a:rPr lang="en-US" b="0" i="0" dirty="0"/>
              <a:t>Animal in Picture: </a:t>
            </a:r>
            <a:r>
              <a:rPr lang="en-US" dirty="0"/>
              <a:t>Sweat Bee</a:t>
            </a:r>
          </a:p>
        </p:txBody>
      </p:sp>
      <p:sp>
        <p:nvSpPr>
          <p:cNvPr id="4" name="Slide Number Placeholder 3">
            <a:extLst>
              <a:ext uri="{FF2B5EF4-FFF2-40B4-BE49-F238E27FC236}">
                <a16:creationId xmlns:a16="http://schemas.microsoft.com/office/drawing/2014/main" id="{39E33419-8CB3-B981-A9ED-1292F5EAABEB}"/>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3207760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82C03-1317-07B5-7E5E-9110F6708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82DBF-2998-431E-50CA-B25005190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7210FA-F33A-5E60-41B6-B0FE6C915F29}"/>
              </a:ext>
            </a:extLst>
          </p:cNvPr>
          <p:cNvSpPr>
            <a:spLocks noGrp="1"/>
          </p:cNvSpPr>
          <p:nvPr>
            <p:ph type="body" idx="1"/>
          </p:nvPr>
        </p:nvSpPr>
        <p:spPr/>
        <p:txBody>
          <a:bodyPr/>
          <a:lstStyle/>
          <a:p>
            <a:r>
              <a:rPr lang="en-US" b="0" i="0"/>
              <a:t>Introduce students to </a:t>
            </a:r>
            <a:r>
              <a:rPr lang="en-US" b="1" i="0"/>
              <a:t>Science Notebook 1B Pollination in Action </a:t>
            </a:r>
            <a:r>
              <a:rPr lang="en-US" b="0" i="0"/>
              <a:t>on Page 12. Take students to an outdoor classroom, park, or other area where there are blooming flowers or trees. This may even be an option in some parts of the schoolyard.</a:t>
            </a:r>
          </a:p>
        </p:txBody>
      </p:sp>
      <p:sp>
        <p:nvSpPr>
          <p:cNvPr id="4" name="Slide Number Placeholder 3">
            <a:extLst>
              <a:ext uri="{FF2B5EF4-FFF2-40B4-BE49-F238E27FC236}">
                <a16:creationId xmlns:a16="http://schemas.microsoft.com/office/drawing/2014/main" id="{E28A894E-09AA-31BD-36F2-2C00A54AC10E}"/>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3062333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7333B-E180-36E0-E9B4-310C90AC1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A6724E-B44B-1439-B832-A979032AC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78354-2FBF-6D71-6925-3E30B65B5C86}"/>
              </a:ext>
            </a:extLst>
          </p:cNvPr>
          <p:cNvSpPr>
            <a:spLocks noGrp="1"/>
          </p:cNvSpPr>
          <p:nvPr>
            <p:ph type="body" idx="1"/>
          </p:nvPr>
        </p:nvSpPr>
        <p:spPr/>
        <p:txBody>
          <a:bodyPr/>
          <a:lstStyle/>
          <a:p>
            <a:r>
              <a:rPr lang="en-US" b="0" i="0"/>
              <a:t>In small groups, have students closely observe flowers to look at pollen and watch for what may be spreading pollen between flowers. Have them observe and discuss the parts of a flower they see, being sure to look for and include pollen. </a:t>
            </a:r>
          </a:p>
        </p:txBody>
      </p:sp>
      <p:sp>
        <p:nvSpPr>
          <p:cNvPr id="4" name="Slide Number Placeholder 3">
            <a:extLst>
              <a:ext uri="{FF2B5EF4-FFF2-40B4-BE49-F238E27FC236}">
                <a16:creationId xmlns:a16="http://schemas.microsoft.com/office/drawing/2014/main" id="{C522588B-C90C-58A0-1D9D-B0E12CB07834}"/>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939131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B4CE2-4EA8-465B-E060-D540BF139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B52FC-6B6E-C040-3375-28B2EA5FA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E11A5-794E-6000-C720-B1B450CDDADB}"/>
              </a:ext>
            </a:extLst>
          </p:cNvPr>
          <p:cNvSpPr>
            <a:spLocks noGrp="1"/>
          </p:cNvSpPr>
          <p:nvPr>
            <p:ph type="body" idx="1"/>
          </p:nvPr>
        </p:nvSpPr>
        <p:spPr/>
        <p:txBody>
          <a:bodyPr/>
          <a:lstStyle/>
          <a:p>
            <a:r>
              <a:rPr lang="en-US" b="0" i="0" dirty="0"/>
              <a:t>If pollination is not seen in action, ask students to look for evidence that pollination has happened. (Pollen around petals, etc.)</a:t>
            </a:r>
          </a:p>
          <a:p>
            <a:endParaRPr lang="en-US" b="0" i="0" dirty="0"/>
          </a:p>
          <a:p>
            <a:r>
              <a:rPr lang="en-US" b="0" i="0" dirty="0"/>
              <a:t>Students should discuss and refine their ideas in small groups and report their claim, evidence, and reasoning for how pollen is moving between flowers.</a:t>
            </a:r>
          </a:p>
          <a:p>
            <a:endParaRPr lang="en-US" b="0" i="0" dirty="0"/>
          </a:p>
          <a:p>
            <a:r>
              <a:rPr lang="en-US" b="0" i="0" dirty="0"/>
              <a:t>Animal in Picture: Metallic Green Sweat Bee; Plant in Picture: New England Aster</a:t>
            </a:r>
          </a:p>
        </p:txBody>
      </p:sp>
      <p:sp>
        <p:nvSpPr>
          <p:cNvPr id="4" name="Slide Number Placeholder 3">
            <a:extLst>
              <a:ext uri="{FF2B5EF4-FFF2-40B4-BE49-F238E27FC236}">
                <a16:creationId xmlns:a16="http://schemas.microsoft.com/office/drawing/2014/main" id="{37B528C6-7973-4ECD-6696-4DF296811D83}"/>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952369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FE7EC-F87A-4251-CA08-0E478E374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1672A6-9DD4-1F06-44E4-614243418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21DD7-6484-C88E-0B23-C46A6245D2C1}"/>
              </a:ext>
            </a:extLst>
          </p:cNvPr>
          <p:cNvSpPr>
            <a:spLocks noGrp="1"/>
          </p:cNvSpPr>
          <p:nvPr>
            <p:ph type="body" idx="1"/>
          </p:nvPr>
        </p:nvSpPr>
        <p:spPr/>
        <p:txBody>
          <a:bodyPr/>
          <a:lstStyle/>
          <a:p>
            <a:r>
              <a:rPr lang="en-US" b="1" dirty="0"/>
              <a:t>Guiding Question: </a:t>
            </a:r>
            <a:r>
              <a:rPr lang="en-US" i="1" dirty="0"/>
              <a:t>How do insects and birds help plants?</a:t>
            </a:r>
            <a:r>
              <a:rPr lang="en-US" dirty="0"/>
              <a:t> </a:t>
            </a:r>
            <a:endParaRPr lang="en-US"/>
          </a:p>
          <a:p>
            <a:endParaRPr lang="en-US" dirty="0"/>
          </a:p>
          <a:p>
            <a:r>
              <a:rPr lang="en-US" dirty="0"/>
              <a:t>After</a:t>
            </a:r>
            <a:r>
              <a:rPr lang="en-US" b="0" i="0" dirty="0"/>
              <a:t> further exploring the concept of pollination and different pollinators, have students open their student guides to the </a:t>
            </a:r>
            <a:r>
              <a:rPr lang="en-US" b="1" i="0" dirty="0"/>
              <a:t>1B Claim, Evidence, Reasoning </a:t>
            </a:r>
            <a:r>
              <a:rPr lang="en-US" b="0" i="0" dirty="0"/>
              <a:t>section on Page 13. Guide students through the page by reviewing each section as a class and revisiting the scientific concepts learned to help answer each section. Students will reference the four pictures of pollinators from the </a:t>
            </a:r>
            <a:r>
              <a:rPr lang="en-US" b="1" i="0" dirty="0"/>
              <a:t>Lesson 1B Getting Buzzy </a:t>
            </a:r>
            <a:r>
              <a:rPr lang="en-US" b="0" i="0" dirty="0"/>
              <a:t>introduction page.</a:t>
            </a:r>
            <a:endParaRPr lang="en-US"/>
          </a:p>
        </p:txBody>
      </p:sp>
      <p:sp>
        <p:nvSpPr>
          <p:cNvPr id="4" name="Slide Number Placeholder 3">
            <a:extLst>
              <a:ext uri="{FF2B5EF4-FFF2-40B4-BE49-F238E27FC236}">
                <a16:creationId xmlns:a16="http://schemas.microsoft.com/office/drawing/2014/main" id="{C53095BC-4810-FF81-5D6C-4EDFF3F6B419}"/>
              </a:ext>
            </a:extLst>
          </p:cNvPr>
          <p:cNvSpPr>
            <a:spLocks noGrp="1"/>
          </p:cNvSpPr>
          <p:nvPr>
            <p:ph type="sldNum" sz="quarter" idx="5"/>
          </p:nvPr>
        </p:nvSpPr>
        <p:spPr/>
        <p:txBody>
          <a:bodyPr/>
          <a:lstStyle/>
          <a:p>
            <a:fld id="{F7C19E1B-9841-4947-956E-4E7489943B16}" type="slidenum">
              <a:rPr lang="en-US" smtClean="0"/>
              <a:t>36</a:t>
            </a:fld>
            <a:endParaRPr lang="en-US"/>
          </a:p>
        </p:txBody>
      </p:sp>
    </p:spTree>
    <p:extLst>
      <p:ext uri="{BB962C8B-B14F-4D97-AF65-F5344CB8AC3E}">
        <p14:creationId xmlns:p14="http://schemas.microsoft.com/office/powerpoint/2010/main" val="1528731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D9DE4-629C-1C28-34F0-98D46DBC4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B4C49-8A36-20AC-19C4-18212A5C1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48CAA-54D8-7B83-7D33-40C801F7ED64}"/>
              </a:ext>
            </a:extLst>
          </p:cNvPr>
          <p:cNvSpPr>
            <a:spLocks noGrp="1"/>
          </p:cNvSpPr>
          <p:nvPr>
            <p:ph type="body" idx="1"/>
          </p:nvPr>
        </p:nvSpPr>
        <p:spPr/>
        <p:txBody>
          <a:bodyPr/>
          <a:lstStyle/>
          <a:p>
            <a:r>
              <a:rPr lang="en-US" b="1" dirty="0"/>
              <a:t>Teacher Note: </a:t>
            </a:r>
            <a:r>
              <a:rPr lang="en-US" dirty="0"/>
              <a:t>Assessment may be modified or differentiated by giving students sentences of what is happening in each photo in random order and having students match to the correct picture.</a:t>
            </a:r>
            <a:endParaRPr lang="en-US" dirty="0">
              <a:solidFill>
                <a:srgbClr val="444444"/>
              </a:solidFill>
            </a:endParaRPr>
          </a:p>
          <a:p>
            <a:endParaRPr lang="en-US" dirty="0">
              <a:solidFill>
                <a:srgbClr val="444444"/>
              </a:solidFill>
            </a:endParaRPr>
          </a:p>
          <a:p>
            <a:r>
              <a:rPr lang="en-US" b="1" dirty="0"/>
              <a:t>Rubric:</a:t>
            </a:r>
            <a:endParaRPr lang="en-US" dirty="0">
              <a:solidFill>
                <a:srgbClr val="444444"/>
              </a:solidFill>
            </a:endParaRPr>
          </a:p>
          <a:p>
            <a:pPr marL="171450" indent="-171450">
              <a:buFont typeface="Arial,Sans-Serif"/>
              <a:buChar char="•"/>
            </a:pPr>
            <a:r>
              <a:rPr lang="en-US" dirty="0"/>
              <a:t>4 (Exceeds) – Student circles the correct claim and writes the correct evidence into the blanks and provides the correct reasoning by filling in all the blanks correctly.</a:t>
            </a:r>
            <a:endParaRPr lang="en-US" dirty="0">
              <a:solidFill>
                <a:srgbClr val="444444"/>
              </a:solidFill>
            </a:endParaRPr>
          </a:p>
          <a:p>
            <a:pPr marL="171450" indent="-171450">
              <a:buFont typeface="Arial,Sans-Serif"/>
              <a:buChar char="•"/>
            </a:pPr>
            <a:r>
              <a:rPr lang="en-US" dirty="0"/>
              <a:t>3 (Meets) – Student circles either the correct claim or writes the correct evidence into the blanks and/or provides the correct reasoning by filling in all the blanks correctly.</a:t>
            </a:r>
            <a:endParaRPr lang="en-US" dirty="0">
              <a:solidFill>
                <a:srgbClr val="444444"/>
              </a:solidFill>
            </a:endParaRPr>
          </a:p>
          <a:p>
            <a:pPr marL="171450" indent="-171450">
              <a:buFont typeface="Arial,Sans-Serif"/>
              <a:buChar char="•"/>
            </a:pPr>
            <a:r>
              <a:rPr lang="en-US" dirty="0"/>
              <a:t>2 (Partially meets) – Student circles either the correct claims or somewhat writes the correct evidence into the blanks and does not provide the correct reasoning. </a:t>
            </a:r>
            <a:endParaRPr lang="en-US" dirty="0">
              <a:solidFill>
                <a:srgbClr val="444444"/>
              </a:solidFill>
            </a:endParaRPr>
          </a:p>
          <a:p>
            <a:pPr marL="171450" indent="-171450">
              <a:buFont typeface="Arial,Sans-Serif"/>
              <a:buChar char="•"/>
            </a:pPr>
            <a:r>
              <a:rPr lang="en-US" dirty="0"/>
              <a:t>1 (Doesn’t meet) – Student does not provide the correct claim or evidence and does not provide the correct reasoning. </a:t>
            </a:r>
          </a:p>
        </p:txBody>
      </p:sp>
      <p:sp>
        <p:nvSpPr>
          <p:cNvPr id="4" name="Slide Number Placeholder 3">
            <a:extLst>
              <a:ext uri="{FF2B5EF4-FFF2-40B4-BE49-F238E27FC236}">
                <a16:creationId xmlns:a16="http://schemas.microsoft.com/office/drawing/2014/main" id="{4F50D04D-C9FD-E78D-A9D1-4786EB8E9481}"/>
              </a:ext>
            </a:extLst>
          </p:cNvPr>
          <p:cNvSpPr>
            <a:spLocks noGrp="1"/>
          </p:cNvSpPr>
          <p:nvPr>
            <p:ph type="sldNum" sz="quarter" idx="5"/>
          </p:nvPr>
        </p:nvSpPr>
        <p:spPr/>
        <p:txBody>
          <a:bodyPr/>
          <a:lstStyle/>
          <a:p>
            <a:fld id="{F7C19E1B-9841-4947-956E-4E7489943B16}" type="slidenum">
              <a:rPr lang="en-US" smtClean="0"/>
              <a:t>37</a:t>
            </a:fld>
            <a:endParaRPr lang="en-US"/>
          </a:p>
        </p:txBody>
      </p:sp>
    </p:spTree>
    <p:extLst>
      <p:ext uri="{BB962C8B-B14F-4D97-AF65-F5344CB8AC3E}">
        <p14:creationId xmlns:p14="http://schemas.microsoft.com/office/powerpoint/2010/main" val="70707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1E37F-DB1B-E333-890A-D396F666C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86FC0-5007-B503-297B-536DED93B2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A06622-AEDD-BE25-6378-CA973D5C3337}"/>
              </a:ext>
            </a:extLst>
          </p:cNvPr>
          <p:cNvSpPr>
            <a:spLocks noGrp="1"/>
          </p:cNvSpPr>
          <p:nvPr>
            <p:ph type="body" idx="1"/>
          </p:nvPr>
        </p:nvSpPr>
        <p:spPr/>
        <p:txBody>
          <a:bodyPr/>
          <a:lstStyle/>
          <a:p>
            <a:r>
              <a:rPr lang="en-US" i="1"/>
              <a:t>Today we are going to investigate pollination and pollinators. Then we are going to build a bee.</a:t>
            </a:r>
          </a:p>
        </p:txBody>
      </p:sp>
      <p:sp>
        <p:nvSpPr>
          <p:cNvPr id="4" name="Slide Number Placeholder 3">
            <a:extLst>
              <a:ext uri="{FF2B5EF4-FFF2-40B4-BE49-F238E27FC236}">
                <a16:creationId xmlns:a16="http://schemas.microsoft.com/office/drawing/2014/main" id="{E2013741-40D5-14F2-3091-532957F36ECE}"/>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290985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B3832-4430-78FD-AA8D-B0170B6A1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E46D2-AB55-66F3-01B8-32AF68ADD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10ABF-2683-4ED5-E53F-57424D2F788D}"/>
              </a:ext>
            </a:extLst>
          </p:cNvPr>
          <p:cNvSpPr>
            <a:spLocks noGrp="1"/>
          </p:cNvSpPr>
          <p:nvPr>
            <p:ph type="body" idx="1"/>
          </p:nvPr>
        </p:nvSpPr>
        <p:spPr/>
        <p:txBody>
          <a:bodyPr/>
          <a:lstStyle/>
          <a:p>
            <a:r>
              <a:rPr lang="en-US" b="1" i="0"/>
              <a:t>Teacher Note: </a:t>
            </a:r>
            <a:r>
              <a:rPr lang="en-US" i="0"/>
              <a:t>This activity can be split into two days. The first day the students will create the bees. The second day, the students will go outside and pollinate.</a:t>
            </a:r>
          </a:p>
          <a:p>
            <a:endParaRPr lang="en-US" i="0"/>
          </a:p>
          <a:p>
            <a:r>
              <a:rPr lang="en-US" i="0"/>
              <a:t>Refer to the pictures of the bee and other pollinators in the student guide </a:t>
            </a:r>
            <a:r>
              <a:rPr lang="en-US" b="1" i="0"/>
              <a:t>Lesson 1B Getting Buzzy</a:t>
            </a:r>
            <a:r>
              <a:rPr lang="en-US" i="0"/>
              <a:t> introduction on Page 10. Read the guiding question as a class and discuss initial ideas. </a:t>
            </a:r>
            <a:r>
              <a:rPr lang="en-US" b="1" i="0"/>
              <a:t>How do insects and birds help plants? </a:t>
            </a:r>
            <a:r>
              <a:rPr lang="en-US" i="0"/>
              <a:t>Discuss the </a:t>
            </a:r>
            <a:r>
              <a:rPr lang="en-US" b="1" i="0"/>
              <a:t>Talk About It.</a:t>
            </a:r>
          </a:p>
        </p:txBody>
      </p:sp>
      <p:sp>
        <p:nvSpPr>
          <p:cNvPr id="4" name="Slide Number Placeholder 3">
            <a:extLst>
              <a:ext uri="{FF2B5EF4-FFF2-40B4-BE49-F238E27FC236}">
                <a16:creationId xmlns:a16="http://schemas.microsoft.com/office/drawing/2014/main" id="{53B3F9B2-CC78-FE0F-6581-376D8F5F2E82}"/>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299288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BC129-1A51-8D88-F10C-FF586171C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D1671-5CC6-8795-6B50-39C0650B99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A61D0E-874A-A6FE-854C-29860E2DE7BA}"/>
              </a:ext>
            </a:extLst>
          </p:cNvPr>
          <p:cNvSpPr>
            <a:spLocks noGrp="1"/>
          </p:cNvSpPr>
          <p:nvPr>
            <p:ph type="body" idx="1"/>
          </p:nvPr>
        </p:nvSpPr>
        <p:spPr/>
        <p:txBody>
          <a:bodyPr/>
          <a:lstStyle/>
          <a:p>
            <a:r>
              <a:rPr lang="en-US" dirty="0"/>
              <a:t>Look close at the body of the bee. What parts does it use to help plants? Bees</a:t>
            </a:r>
            <a:r>
              <a:rPr lang="en-US" b="0" i="0" dirty="0"/>
              <a:t> have three body parts, which are the head, thorax, and abdomen. They also have six legs and two pairs of wings.</a:t>
            </a:r>
            <a:r>
              <a:rPr lang="en-US" dirty="0"/>
              <a:t> </a:t>
            </a:r>
            <a:endParaRPr lang="en-US" b="0" i="0" dirty="0"/>
          </a:p>
          <a:p>
            <a:endParaRPr lang="en-US" b="0" i="0" dirty="0"/>
          </a:p>
          <a:p>
            <a:r>
              <a:rPr lang="en-US" b="0" i="0" dirty="0"/>
              <a:t>Animal in Picture: </a:t>
            </a:r>
            <a:r>
              <a:rPr lang="en-US" dirty="0"/>
              <a:t>Honeybee</a:t>
            </a:r>
            <a:endParaRPr lang="en-US" b="0" i="0" dirty="0"/>
          </a:p>
        </p:txBody>
      </p:sp>
      <p:sp>
        <p:nvSpPr>
          <p:cNvPr id="4" name="Slide Number Placeholder 3">
            <a:extLst>
              <a:ext uri="{FF2B5EF4-FFF2-40B4-BE49-F238E27FC236}">
                <a16:creationId xmlns:a16="http://schemas.microsoft.com/office/drawing/2014/main" id="{69EA2D46-55F7-4536-3E49-5B840DD4A8D4}"/>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1499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74355-B49D-D639-FE73-CDFDC9DF3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DFD61-2F65-C24E-0BC4-36CCEFFFC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74967-B991-8C7C-DCAF-99D97B5FB1EE}"/>
              </a:ext>
            </a:extLst>
          </p:cNvPr>
          <p:cNvSpPr>
            <a:spLocks noGrp="1"/>
          </p:cNvSpPr>
          <p:nvPr>
            <p:ph type="body" idx="1"/>
          </p:nvPr>
        </p:nvSpPr>
        <p:spPr/>
        <p:txBody>
          <a:bodyPr/>
          <a:lstStyle/>
          <a:p>
            <a:r>
              <a:rPr lang="en-US" b="0" i="1"/>
              <a:t>Today, we are going to create our own bees with two different types of legs. </a:t>
            </a:r>
            <a:r>
              <a:rPr lang="en-US" b="0" i="0"/>
              <a:t>Provide a variety of materials for students to create a bee. Each bee needs to have the required number of body parts and will have either paper or ribbon or chenille stick legs. </a:t>
            </a:r>
          </a:p>
          <a:p>
            <a:endParaRPr lang="en-US" b="0" i="0"/>
          </a:p>
          <a:p>
            <a:r>
              <a:rPr lang="en-US" b="0" i="0"/>
              <a:t>Students can either create a bee with chenille stick legs or a bee with paper strips or ribbon legs. Instructions for creating bees:</a:t>
            </a:r>
          </a:p>
          <a:p>
            <a:pPr marL="228600" indent="-228600">
              <a:buFont typeface="+mj-lt"/>
              <a:buAutoNum type="arabicPeriod"/>
            </a:pPr>
            <a:r>
              <a:rPr lang="en-US" b="0" i="0"/>
              <a:t>Cut paper towel roll in half and then into 3 equal pieces. </a:t>
            </a:r>
          </a:p>
          <a:p>
            <a:pPr marL="228600" indent="-228600">
              <a:buFont typeface="+mj-lt"/>
              <a:buAutoNum type="arabicPeriod"/>
            </a:pPr>
            <a:r>
              <a:rPr lang="en-US" b="0" i="0"/>
              <a:t>Glue, staple, or paper clip the 3 pieces together, so it looks like OOO from the side. This is the head, thorax, and abdomen.</a:t>
            </a:r>
          </a:p>
          <a:p>
            <a:pPr marL="228600" indent="-228600">
              <a:buFont typeface="+mj-lt"/>
              <a:buAutoNum type="arabicPeriod"/>
            </a:pPr>
            <a:r>
              <a:rPr lang="en-US" b="0" i="0"/>
              <a:t>Students can color their bee. Optionally, you can have the students glue yellow construction paper around the entire paper towel roll before it is cut in half.</a:t>
            </a:r>
          </a:p>
          <a:p>
            <a:pPr marL="228600" indent="-228600">
              <a:buFont typeface="+mj-lt"/>
              <a:buAutoNum type="arabicPeriod"/>
            </a:pPr>
            <a:r>
              <a:rPr lang="en-US" b="0" i="0"/>
              <a:t>Distribute 3 black chenille sticks or 3 black paper or ribbon strips to each student. These will be legs that will be attached to the thorax, or middle part, of the bee. Have students attach the chenille legs by inserting them through the thorax and folding them around the outside to create 3 legs on each side (total of 6 legs), all pointing in the same direction. For paper or ribbon legs, have students wrap and glue them around the thorax to create 3 legs on both sides.</a:t>
            </a:r>
          </a:p>
          <a:p>
            <a:pPr marL="228600" indent="-228600">
              <a:buFont typeface="+mj-lt"/>
              <a:buAutoNum type="arabicPeriod"/>
            </a:pPr>
            <a:endParaRPr lang="en-US" b="0" i="0"/>
          </a:p>
          <a:p>
            <a:pPr marL="0" indent="0">
              <a:buFont typeface="+mj-lt"/>
              <a:buNone/>
            </a:pPr>
            <a:r>
              <a:rPr lang="en-US" b="1" i="0"/>
              <a:t>Optional: </a:t>
            </a:r>
            <a:r>
              <a:rPr lang="en-US" b="0" i="0"/>
              <a:t>Have students use the optional materials listed above to create different types of bees. These can be wrapped around the body of the bee to form fuzz or smooth parts along the body. Have students go outside with their bees, student guides, and pencils.</a:t>
            </a:r>
          </a:p>
        </p:txBody>
      </p:sp>
      <p:sp>
        <p:nvSpPr>
          <p:cNvPr id="4" name="Slide Number Placeholder 3">
            <a:extLst>
              <a:ext uri="{FF2B5EF4-FFF2-40B4-BE49-F238E27FC236}">
                <a16:creationId xmlns:a16="http://schemas.microsoft.com/office/drawing/2014/main" id="{9B04FA41-5034-2977-197B-4C71797CFB43}"/>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96234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AAF34-436A-2FAB-225F-CAEACA1C6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0DA6C-714D-893B-0F12-CAA7FA367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60173C-26D5-95F6-9DE2-5CA371C71E43}"/>
              </a:ext>
            </a:extLst>
          </p:cNvPr>
          <p:cNvSpPr>
            <a:spLocks noGrp="1"/>
          </p:cNvSpPr>
          <p:nvPr>
            <p:ph type="body" idx="1"/>
          </p:nvPr>
        </p:nvSpPr>
        <p:spPr/>
        <p:txBody>
          <a:bodyPr/>
          <a:lstStyle/>
          <a:p>
            <a:r>
              <a:rPr lang="en-US" b="0" i="0" dirty="0"/>
              <a:t>Bring the flower bowls of different colors of cornmeal made from </a:t>
            </a:r>
            <a:r>
              <a:rPr lang="en-US" b="1" i="0" dirty="0"/>
              <a:t>Lesson 1A Flower Power. </a:t>
            </a:r>
            <a:r>
              <a:rPr lang="en-US" b="0" i="0" dirty="0"/>
              <a:t>Show the students the different flower bowl that represent pollen. </a:t>
            </a:r>
          </a:p>
          <a:p>
            <a:endParaRPr lang="en-US" b="0" i="0"/>
          </a:p>
          <a:p>
            <a:r>
              <a:rPr lang="en-US" b="0" i="0" dirty="0"/>
              <a:t>The goal of the bee is to move pollen.</a:t>
            </a:r>
          </a:p>
          <a:p>
            <a:endParaRPr lang="en-US" b="0" i="0"/>
          </a:p>
          <a:p>
            <a:r>
              <a:rPr lang="en-US" b="1" i="0" dirty="0"/>
              <a:t>What do these bowls represent? What does the cornmeal inside of the bowl represent?</a:t>
            </a:r>
          </a:p>
          <a:p>
            <a:endParaRPr lang="en-US" b="1" dirty="0"/>
          </a:p>
          <a:p>
            <a:r>
              <a:rPr lang="en-US" dirty="0"/>
              <a:t>Animal in Picture: ; Plant in Picture: Columbine</a:t>
            </a:r>
          </a:p>
        </p:txBody>
      </p:sp>
      <p:sp>
        <p:nvSpPr>
          <p:cNvPr id="4" name="Slide Number Placeholder 3">
            <a:extLst>
              <a:ext uri="{FF2B5EF4-FFF2-40B4-BE49-F238E27FC236}">
                <a16:creationId xmlns:a16="http://schemas.microsoft.com/office/drawing/2014/main" id="{5804946F-57B1-D4E7-F9D7-683A87807C02}"/>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61305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0EF6C-D176-C661-2338-8DA978E65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D0646B-5487-7AE4-1780-A29422E3E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30531-B2F1-D54F-524E-6CAD80283EB4}"/>
              </a:ext>
            </a:extLst>
          </p:cNvPr>
          <p:cNvSpPr>
            <a:spLocks noGrp="1"/>
          </p:cNvSpPr>
          <p:nvPr>
            <p:ph type="body" idx="1"/>
          </p:nvPr>
        </p:nvSpPr>
        <p:spPr/>
        <p:txBody>
          <a:bodyPr/>
          <a:lstStyle/>
          <a:p>
            <a:r>
              <a:rPr lang="en-US" b="0" i="0"/>
              <a:t>At the tope of student guide </a:t>
            </a:r>
            <a:r>
              <a:rPr lang="en-US" b="1" i="0"/>
              <a:t>Science Notebook 1B Getting Buzzy! </a:t>
            </a:r>
            <a:r>
              <a:rPr lang="en-US" b="0" i="0"/>
              <a:t>on Page 11, have students make their predictions about which bee will be more effective in moving pollen.</a:t>
            </a:r>
          </a:p>
        </p:txBody>
      </p:sp>
      <p:sp>
        <p:nvSpPr>
          <p:cNvPr id="4" name="Slide Number Placeholder 3">
            <a:extLst>
              <a:ext uri="{FF2B5EF4-FFF2-40B4-BE49-F238E27FC236}">
                <a16:creationId xmlns:a16="http://schemas.microsoft.com/office/drawing/2014/main" id="{A6883A91-073E-858A-960B-6452B4BEC813}"/>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407434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5020-0475-5D48-235A-0D3626052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4836F1-C6B3-E8EB-34EC-29C027AE1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61E93F-25E8-75D7-9785-D7FC3B62F7FA}"/>
              </a:ext>
            </a:extLst>
          </p:cNvPr>
          <p:cNvSpPr>
            <a:spLocks noGrp="1"/>
          </p:cNvSpPr>
          <p:nvPr>
            <p:ph type="dt" sz="half" idx="10"/>
          </p:nvPr>
        </p:nvSpPr>
        <p:spPr/>
        <p:txBody>
          <a:bodyPr/>
          <a:lstStyle/>
          <a:p>
            <a:fld id="{80BAD7E4-8F8B-44B1-A4A8-A0A829C7E81F}" type="datetimeFigureOut">
              <a:rPr lang="en-US" smtClean="0"/>
              <a:t>8/29/2025</a:t>
            </a:fld>
            <a:endParaRPr lang="en-US"/>
          </a:p>
        </p:txBody>
      </p:sp>
      <p:sp>
        <p:nvSpPr>
          <p:cNvPr id="5" name="Footer Placeholder 4">
            <a:extLst>
              <a:ext uri="{FF2B5EF4-FFF2-40B4-BE49-F238E27FC236}">
                <a16:creationId xmlns:a16="http://schemas.microsoft.com/office/drawing/2014/main" id="{C02DFFCA-9CAC-9032-5FDE-8DC341403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499E1-00B6-7877-56D5-23DA291F005A}"/>
              </a:ext>
            </a:extLst>
          </p:cNvPr>
          <p:cNvSpPr>
            <a:spLocks noGrp="1"/>
          </p:cNvSpPr>
          <p:nvPr>
            <p:ph type="sldNum" sz="quarter" idx="12"/>
          </p:nvPr>
        </p:nvSpPr>
        <p:spPr/>
        <p:txBody>
          <a:bodyPr/>
          <a:lstStyle/>
          <a:p>
            <a:fld id="{2E670DC0-001B-4E07-8A92-9794242C7900}" type="slidenum">
              <a:rPr lang="en-US" smtClean="0"/>
              <a:t>‹#›</a:t>
            </a:fld>
            <a:endParaRPr lang="en-US"/>
          </a:p>
        </p:txBody>
      </p:sp>
    </p:spTree>
    <p:extLst>
      <p:ext uri="{BB962C8B-B14F-4D97-AF65-F5344CB8AC3E}">
        <p14:creationId xmlns:p14="http://schemas.microsoft.com/office/powerpoint/2010/main" val="321685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B5D75-CC6E-88D8-0A3B-37F87154FB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D721DF-FEBE-EFE5-F3B7-84B3ECC90E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E271A-790D-564C-6317-902403A7ABAE}"/>
              </a:ext>
            </a:extLst>
          </p:cNvPr>
          <p:cNvSpPr>
            <a:spLocks noGrp="1"/>
          </p:cNvSpPr>
          <p:nvPr>
            <p:ph type="dt" sz="half" idx="10"/>
          </p:nvPr>
        </p:nvSpPr>
        <p:spPr/>
        <p:txBody>
          <a:bodyPr/>
          <a:lstStyle/>
          <a:p>
            <a:fld id="{80BAD7E4-8F8B-44B1-A4A8-A0A829C7E81F}" type="datetimeFigureOut">
              <a:rPr lang="en-US" smtClean="0"/>
              <a:t>8/29/2025</a:t>
            </a:fld>
            <a:endParaRPr lang="en-US"/>
          </a:p>
        </p:txBody>
      </p:sp>
      <p:sp>
        <p:nvSpPr>
          <p:cNvPr id="5" name="Footer Placeholder 4">
            <a:extLst>
              <a:ext uri="{FF2B5EF4-FFF2-40B4-BE49-F238E27FC236}">
                <a16:creationId xmlns:a16="http://schemas.microsoft.com/office/drawing/2014/main" id="{FA598069-CAFB-805E-84F8-18179DF5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8EC2B-DEF4-F490-374C-ADE42353210F}"/>
              </a:ext>
            </a:extLst>
          </p:cNvPr>
          <p:cNvSpPr>
            <a:spLocks noGrp="1"/>
          </p:cNvSpPr>
          <p:nvPr>
            <p:ph type="sldNum" sz="quarter" idx="12"/>
          </p:nvPr>
        </p:nvSpPr>
        <p:spPr/>
        <p:txBody>
          <a:bodyPr/>
          <a:lstStyle/>
          <a:p>
            <a:fld id="{2E670DC0-001B-4E07-8A92-9794242C7900}" type="slidenum">
              <a:rPr lang="en-US" smtClean="0"/>
              <a:t>‹#›</a:t>
            </a:fld>
            <a:endParaRPr lang="en-US"/>
          </a:p>
        </p:txBody>
      </p:sp>
    </p:spTree>
    <p:extLst>
      <p:ext uri="{BB962C8B-B14F-4D97-AF65-F5344CB8AC3E}">
        <p14:creationId xmlns:p14="http://schemas.microsoft.com/office/powerpoint/2010/main" val="137382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8F12AC-DD94-C801-31EB-A1A4147F44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E80D0A-3F1F-69CB-74AD-6590EEF63C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19D64-E627-B5C0-FF25-9EE9F54D25D9}"/>
              </a:ext>
            </a:extLst>
          </p:cNvPr>
          <p:cNvSpPr>
            <a:spLocks noGrp="1"/>
          </p:cNvSpPr>
          <p:nvPr>
            <p:ph type="dt" sz="half" idx="10"/>
          </p:nvPr>
        </p:nvSpPr>
        <p:spPr/>
        <p:txBody>
          <a:bodyPr/>
          <a:lstStyle/>
          <a:p>
            <a:fld id="{80BAD7E4-8F8B-44B1-A4A8-A0A829C7E81F}" type="datetimeFigureOut">
              <a:rPr lang="en-US" smtClean="0"/>
              <a:t>8/29/2025</a:t>
            </a:fld>
            <a:endParaRPr lang="en-US"/>
          </a:p>
        </p:txBody>
      </p:sp>
      <p:sp>
        <p:nvSpPr>
          <p:cNvPr id="5" name="Footer Placeholder 4">
            <a:extLst>
              <a:ext uri="{FF2B5EF4-FFF2-40B4-BE49-F238E27FC236}">
                <a16:creationId xmlns:a16="http://schemas.microsoft.com/office/drawing/2014/main" id="{B55D9AB2-5CFF-0FB0-8289-F42501C93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BBB9F-E787-FA03-BE51-032877C35D69}"/>
              </a:ext>
            </a:extLst>
          </p:cNvPr>
          <p:cNvSpPr>
            <a:spLocks noGrp="1"/>
          </p:cNvSpPr>
          <p:nvPr>
            <p:ph type="sldNum" sz="quarter" idx="12"/>
          </p:nvPr>
        </p:nvSpPr>
        <p:spPr/>
        <p:txBody>
          <a:bodyPr/>
          <a:lstStyle/>
          <a:p>
            <a:fld id="{2E670DC0-001B-4E07-8A92-9794242C7900}" type="slidenum">
              <a:rPr lang="en-US" smtClean="0"/>
              <a:t>‹#›</a:t>
            </a:fld>
            <a:endParaRPr lang="en-US"/>
          </a:p>
        </p:txBody>
      </p:sp>
    </p:spTree>
    <p:extLst>
      <p:ext uri="{BB962C8B-B14F-4D97-AF65-F5344CB8AC3E}">
        <p14:creationId xmlns:p14="http://schemas.microsoft.com/office/powerpoint/2010/main" val="330103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C3BD-C36E-CF79-7938-7B76CFDACF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64A04-3942-8BD6-6356-E7815B1F73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39CF0-5D26-57FD-AAA2-19C7F93A949E}"/>
              </a:ext>
            </a:extLst>
          </p:cNvPr>
          <p:cNvSpPr>
            <a:spLocks noGrp="1"/>
          </p:cNvSpPr>
          <p:nvPr>
            <p:ph type="dt" sz="half" idx="10"/>
          </p:nvPr>
        </p:nvSpPr>
        <p:spPr/>
        <p:txBody>
          <a:bodyPr/>
          <a:lstStyle/>
          <a:p>
            <a:fld id="{80BAD7E4-8F8B-44B1-A4A8-A0A829C7E81F}" type="datetimeFigureOut">
              <a:rPr lang="en-US" smtClean="0"/>
              <a:t>8/29/2025</a:t>
            </a:fld>
            <a:endParaRPr lang="en-US"/>
          </a:p>
        </p:txBody>
      </p:sp>
      <p:sp>
        <p:nvSpPr>
          <p:cNvPr id="5" name="Footer Placeholder 4">
            <a:extLst>
              <a:ext uri="{FF2B5EF4-FFF2-40B4-BE49-F238E27FC236}">
                <a16:creationId xmlns:a16="http://schemas.microsoft.com/office/drawing/2014/main" id="{E2A6322A-F3F1-9A7C-CE3E-8D04D9A13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1947A-B9A5-F56E-3970-2F10C832278C}"/>
              </a:ext>
            </a:extLst>
          </p:cNvPr>
          <p:cNvSpPr>
            <a:spLocks noGrp="1"/>
          </p:cNvSpPr>
          <p:nvPr>
            <p:ph type="sldNum" sz="quarter" idx="12"/>
          </p:nvPr>
        </p:nvSpPr>
        <p:spPr/>
        <p:txBody>
          <a:bodyPr/>
          <a:lstStyle/>
          <a:p>
            <a:fld id="{2E670DC0-001B-4E07-8A92-9794242C7900}" type="slidenum">
              <a:rPr lang="en-US" smtClean="0"/>
              <a:t>‹#›</a:t>
            </a:fld>
            <a:endParaRPr lang="en-US"/>
          </a:p>
        </p:txBody>
      </p:sp>
    </p:spTree>
    <p:extLst>
      <p:ext uri="{BB962C8B-B14F-4D97-AF65-F5344CB8AC3E}">
        <p14:creationId xmlns:p14="http://schemas.microsoft.com/office/powerpoint/2010/main" val="87915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62141-43BC-9543-1470-01C05AA19C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FB2377-3C61-BF2E-C837-4926BD9047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E5FBB5-6791-2F19-A3BB-14BBC8C8A156}"/>
              </a:ext>
            </a:extLst>
          </p:cNvPr>
          <p:cNvSpPr>
            <a:spLocks noGrp="1"/>
          </p:cNvSpPr>
          <p:nvPr>
            <p:ph type="dt" sz="half" idx="10"/>
          </p:nvPr>
        </p:nvSpPr>
        <p:spPr/>
        <p:txBody>
          <a:bodyPr/>
          <a:lstStyle/>
          <a:p>
            <a:fld id="{80BAD7E4-8F8B-44B1-A4A8-A0A829C7E81F}" type="datetimeFigureOut">
              <a:rPr lang="en-US" smtClean="0"/>
              <a:t>8/29/2025</a:t>
            </a:fld>
            <a:endParaRPr lang="en-US"/>
          </a:p>
        </p:txBody>
      </p:sp>
      <p:sp>
        <p:nvSpPr>
          <p:cNvPr id="5" name="Footer Placeholder 4">
            <a:extLst>
              <a:ext uri="{FF2B5EF4-FFF2-40B4-BE49-F238E27FC236}">
                <a16:creationId xmlns:a16="http://schemas.microsoft.com/office/drawing/2014/main" id="{0B29969A-9263-95F2-21F9-2DB7AAA37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8DEE0-9EC4-49E5-2B5C-BAAC63E838B3}"/>
              </a:ext>
            </a:extLst>
          </p:cNvPr>
          <p:cNvSpPr>
            <a:spLocks noGrp="1"/>
          </p:cNvSpPr>
          <p:nvPr>
            <p:ph type="sldNum" sz="quarter" idx="12"/>
          </p:nvPr>
        </p:nvSpPr>
        <p:spPr/>
        <p:txBody>
          <a:bodyPr/>
          <a:lstStyle/>
          <a:p>
            <a:fld id="{2E670DC0-001B-4E07-8A92-9794242C7900}" type="slidenum">
              <a:rPr lang="en-US" smtClean="0"/>
              <a:t>‹#›</a:t>
            </a:fld>
            <a:endParaRPr lang="en-US"/>
          </a:p>
        </p:txBody>
      </p:sp>
    </p:spTree>
    <p:extLst>
      <p:ext uri="{BB962C8B-B14F-4D97-AF65-F5344CB8AC3E}">
        <p14:creationId xmlns:p14="http://schemas.microsoft.com/office/powerpoint/2010/main" val="381837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18A7-BA2C-1DDE-7B13-B362D658F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5E2D1-41EE-33DC-666D-A9BE6B257A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790653-3B60-9C69-8A08-216DD2B5A2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FCB7F-A4D5-0A05-D3A1-848F4507CE22}"/>
              </a:ext>
            </a:extLst>
          </p:cNvPr>
          <p:cNvSpPr>
            <a:spLocks noGrp="1"/>
          </p:cNvSpPr>
          <p:nvPr>
            <p:ph type="dt" sz="half" idx="10"/>
          </p:nvPr>
        </p:nvSpPr>
        <p:spPr/>
        <p:txBody>
          <a:bodyPr/>
          <a:lstStyle/>
          <a:p>
            <a:fld id="{80BAD7E4-8F8B-44B1-A4A8-A0A829C7E81F}" type="datetimeFigureOut">
              <a:rPr lang="en-US" smtClean="0"/>
              <a:t>8/29/2025</a:t>
            </a:fld>
            <a:endParaRPr lang="en-US"/>
          </a:p>
        </p:txBody>
      </p:sp>
      <p:sp>
        <p:nvSpPr>
          <p:cNvPr id="6" name="Footer Placeholder 5">
            <a:extLst>
              <a:ext uri="{FF2B5EF4-FFF2-40B4-BE49-F238E27FC236}">
                <a16:creationId xmlns:a16="http://schemas.microsoft.com/office/drawing/2014/main" id="{5A4D03F9-0871-CD7E-0CBD-B71F9576CD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3E80A-ED7D-7F4F-1A4F-86E194A550B4}"/>
              </a:ext>
            </a:extLst>
          </p:cNvPr>
          <p:cNvSpPr>
            <a:spLocks noGrp="1"/>
          </p:cNvSpPr>
          <p:nvPr>
            <p:ph type="sldNum" sz="quarter" idx="12"/>
          </p:nvPr>
        </p:nvSpPr>
        <p:spPr/>
        <p:txBody>
          <a:bodyPr/>
          <a:lstStyle/>
          <a:p>
            <a:fld id="{2E670DC0-001B-4E07-8A92-9794242C7900}" type="slidenum">
              <a:rPr lang="en-US" smtClean="0"/>
              <a:t>‹#›</a:t>
            </a:fld>
            <a:endParaRPr lang="en-US"/>
          </a:p>
        </p:txBody>
      </p:sp>
    </p:spTree>
    <p:extLst>
      <p:ext uri="{BB962C8B-B14F-4D97-AF65-F5344CB8AC3E}">
        <p14:creationId xmlns:p14="http://schemas.microsoft.com/office/powerpoint/2010/main" val="205617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3426-4329-B3B5-5663-E9453980E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E210A5-5A1E-E5B9-9212-C5A4D04EE4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EF09BB-984B-850C-C134-61728BA025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56A590-EAF7-2967-2021-1A358E2CE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12391-0133-8450-16C0-1B60CD6166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111CEC-7606-2522-659C-9175A7628401}"/>
              </a:ext>
            </a:extLst>
          </p:cNvPr>
          <p:cNvSpPr>
            <a:spLocks noGrp="1"/>
          </p:cNvSpPr>
          <p:nvPr>
            <p:ph type="dt" sz="half" idx="10"/>
          </p:nvPr>
        </p:nvSpPr>
        <p:spPr/>
        <p:txBody>
          <a:bodyPr/>
          <a:lstStyle/>
          <a:p>
            <a:fld id="{80BAD7E4-8F8B-44B1-A4A8-A0A829C7E81F}" type="datetimeFigureOut">
              <a:rPr lang="en-US" smtClean="0"/>
              <a:t>8/29/2025</a:t>
            </a:fld>
            <a:endParaRPr lang="en-US"/>
          </a:p>
        </p:txBody>
      </p:sp>
      <p:sp>
        <p:nvSpPr>
          <p:cNvPr id="8" name="Footer Placeholder 7">
            <a:extLst>
              <a:ext uri="{FF2B5EF4-FFF2-40B4-BE49-F238E27FC236}">
                <a16:creationId xmlns:a16="http://schemas.microsoft.com/office/drawing/2014/main" id="{4E64A5F3-7844-428A-49B6-4F5742F382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9FD737-B182-DAEB-EFDF-F32ADC17DB02}"/>
              </a:ext>
            </a:extLst>
          </p:cNvPr>
          <p:cNvSpPr>
            <a:spLocks noGrp="1"/>
          </p:cNvSpPr>
          <p:nvPr>
            <p:ph type="sldNum" sz="quarter" idx="12"/>
          </p:nvPr>
        </p:nvSpPr>
        <p:spPr/>
        <p:txBody>
          <a:bodyPr/>
          <a:lstStyle/>
          <a:p>
            <a:fld id="{2E670DC0-001B-4E07-8A92-9794242C7900}" type="slidenum">
              <a:rPr lang="en-US" smtClean="0"/>
              <a:t>‹#›</a:t>
            </a:fld>
            <a:endParaRPr lang="en-US"/>
          </a:p>
        </p:txBody>
      </p:sp>
    </p:spTree>
    <p:extLst>
      <p:ext uri="{BB962C8B-B14F-4D97-AF65-F5344CB8AC3E}">
        <p14:creationId xmlns:p14="http://schemas.microsoft.com/office/powerpoint/2010/main" val="208371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66C6-FD6A-57B7-5BA8-2AE63DF461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E3ECA7-A138-534F-1CE0-5D3173D532ED}"/>
              </a:ext>
            </a:extLst>
          </p:cNvPr>
          <p:cNvSpPr>
            <a:spLocks noGrp="1"/>
          </p:cNvSpPr>
          <p:nvPr>
            <p:ph type="dt" sz="half" idx="10"/>
          </p:nvPr>
        </p:nvSpPr>
        <p:spPr/>
        <p:txBody>
          <a:bodyPr/>
          <a:lstStyle/>
          <a:p>
            <a:fld id="{80BAD7E4-8F8B-44B1-A4A8-A0A829C7E81F}" type="datetimeFigureOut">
              <a:rPr lang="en-US" smtClean="0"/>
              <a:t>8/29/2025</a:t>
            </a:fld>
            <a:endParaRPr lang="en-US"/>
          </a:p>
        </p:txBody>
      </p:sp>
      <p:sp>
        <p:nvSpPr>
          <p:cNvPr id="4" name="Footer Placeholder 3">
            <a:extLst>
              <a:ext uri="{FF2B5EF4-FFF2-40B4-BE49-F238E27FC236}">
                <a16:creationId xmlns:a16="http://schemas.microsoft.com/office/drawing/2014/main" id="{1C6E3B8A-6192-36F2-C357-12758FA9E1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2C4416-C650-CDC6-9BEC-74ECA8A999BC}"/>
              </a:ext>
            </a:extLst>
          </p:cNvPr>
          <p:cNvSpPr>
            <a:spLocks noGrp="1"/>
          </p:cNvSpPr>
          <p:nvPr>
            <p:ph type="sldNum" sz="quarter" idx="12"/>
          </p:nvPr>
        </p:nvSpPr>
        <p:spPr/>
        <p:txBody>
          <a:bodyPr/>
          <a:lstStyle/>
          <a:p>
            <a:fld id="{2E670DC0-001B-4E07-8A92-9794242C7900}" type="slidenum">
              <a:rPr lang="en-US" smtClean="0"/>
              <a:t>‹#›</a:t>
            </a:fld>
            <a:endParaRPr lang="en-US"/>
          </a:p>
        </p:txBody>
      </p:sp>
    </p:spTree>
    <p:extLst>
      <p:ext uri="{BB962C8B-B14F-4D97-AF65-F5344CB8AC3E}">
        <p14:creationId xmlns:p14="http://schemas.microsoft.com/office/powerpoint/2010/main" val="228850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E13EA4-8991-DC52-DA69-D7BB98F4C560}"/>
              </a:ext>
            </a:extLst>
          </p:cNvPr>
          <p:cNvSpPr>
            <a:spLocks noGrp="1"/>
          </p:cNvSpPr>
          <p:nvPr>
            <p:ph type="dt" sz="half" idx="10"/>
          </p:nvPr>
        </p:nvSpPr>
        <p:spPr/>
        <p:txBody>
          <a:bodyPr/>
          <a:lstStyle/>
          <a:p>
            <a:fld id="{80BAD7E4-8F8B-44B1-A4A8-A0A829C7E81F}" type="datetimeFigureOut">
              <a:rPr lang="en-US" smtClean="0"/>
              <a:t>8/29/2025</a:t>
            </a:fld>
            <a:endParaRPr lang="en-US"/>
          </a:p>
        </p:txBody>
      </p:sp>
      <p:sp>
        <p:nvSpPr>
          <p:cNvPr id="3" name="Footer Placeholder 2">
            <a:extLst>
              <a:ext uri="{FF2B5EF4-FFF2-40B4-BE49-F238E27FC236}">
                <a16:creationId xmlns:a16="http://schemas.microsoft.com/office/drawing/2014/main" id="{C0E65234-5207-8591-02A2-0EC6D270C2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7FF5D6-69CD-D294-A4BE-7B3FD6FC9861}"/>
              </a:ext>
            </a:extLst>
          </p:cNvPr>
          <p:cNvSpPr>
            <a:spLocks noGrp="1"/>
          </p:cNvSpPr>
          <p:nvPr>
            <p:ph type="sldNum" sz="quarter" idx="12"/>
          </p:nvPr>
        </p:nvSpPr>
        <p:spPr/>
        <p:txBody>
          <a:bodyPr/>
          <a:lstStyle/>
          <a:p>
            <a:fld id="{2E670DC0-001B-4E07-8A92-9794242C7900}" type="slidenum">
              <a:rPr lang="en-US" smtClean="0"/>
              <a:t>‹#›</a:t>
            </a:fld>
            <a:endParaRPr lang="en-US"/>
          </a:p>
        </p:txBody>
      </p:sp>
    </p:spTree>
    <p:extLst>
      <p:ext uri="{BB962C8B-B14F-4D97-AF65-F5344CB8AC3E}">
        <p14:creationId xmlns:p14="http://schemas.microsoft.com/office/powerpoint/2010/main" val="3400098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FFED-834E-1EB6-040C-0E83FBF2D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B9F24B-11B5-A594-C172-323C0B4F7A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FA71AC-650C-9595-3753-3F5174E8B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4E610C-7F76-4E9F-121D-7BC59D43F45D}"/>
              </a:ext>
            </a:extLst>
          </p:cNvPr>
          <p:cNvSpPr>
            <a:spLocks noGrp="1"/>
          </p:cNvSpPr>
          <p:nvPr>
            <p:ph type="dt" sz="half" idx="10"/>
          </p:nvPr>
        </p:nvSpPr>
        <p:spPr/>
        <p:txBody>
          <a:bodyPr/>
          <a:lstStyle/>
          <a:p>
            <a:fld id="{80BAD7E4-8F8B-44B1-A4A8-A0A829C7E81F}" type="datetimeFigureOut">
              <a:rPr lang="en-US" smtClean="0"/>
              <a:t>8/29/2025</a:t>
            </a:fld>
            <a:endParaRPr lang="en-US"/>
          </a:p>
        </p:txBody>
      </p:sp>
      <p:sp>
        <p:nvSpPr>
          <p:cNvPr id="6" name="Footer Placeholder 5">
            <a:extLst>
              <a:ext uri="{FF2B5EF4-FFF2-40B4-BE49-F238E27FC236}">
                <a16:creationId xmlns:a16="http://schemas.microsoft.com/office/drawing/2014/main" id="{D76AA974-55A4-F4DE-E84E-11BA6AD73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4D6F07-5B4E-3B1C-D211-EACE894C203C}"/>
              </a:ext>
            </a:extLst>
          </p:cNvPr>
          <p:cNvSpPr>
            <a:spLocks noGrp="1"/>
          </p:cNvSpPr>
          <p:nvPr>
            <p:ph type="sldNum" sz="quarter" idx="12"/>
          </p:nvPr>
        </p:nvSpPr>
        <p:spPr/>
        <p:txBody>
          <a:bodyPr/>
          <a:lstStyle/>
          <a:p>
            <a:fld id="{2E670DC0-001B-4E07-8A92-9794242C7900}" type="slidenum">
              <a:rPr lang="en-US" smtClean="0"/>
              <a:t>‹#›</a:t>
            </a:fld>
            <a:endParaRPr lang="en-US"/>
          </a:p>
        </p:txBody>
      </p:sp>
    </p:spTree>
    <p:extLst>
      <p:ext uri="{BB962C8B-B14F-4D97-AF65-F5344CB8AC3E}">
        <p14:creationId xmlns:p14="http://schemas.microsoft.com/office/powerpoint/2010/main" val="244385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B6F5-4849-4F6F-C4EA-69859F9D32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05A276-6CD6-5BA7-C699-53CE49CAC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F26164-7D8C-44C7-88A4-67CDD5AB7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0D041-1C80-86C4-69BF-4BBB5E5F8524}"/>
              </a:ext>
            </a:extLst>
          </p:cNvPr>
          <p:cNvSpPr>
            <a:spLocks noGrp="1"/>
          </p:cNvSpPr>
          <p:nvPr>
            <p:ph type="dt" sz="half" idx="10"/>
          </p:nvPr>
        </p:nvSpPr>
        <p:spPr/>
        <p:txBody>
          <a:bodyPr/>
          <a:lstStyle/>
          <a:p>
            <a:fld id="{80BAD7E4-8F8B-44B1-A4A8-A0A829C7E81F}" type="datetimeFigureOut">
              <a:rPr lang="en-US" smtClean="0"/>
              <a:t>8/29/2025</a:t>
            </a:fld>
            <a:endParaRPr lang="en-US"/>
          </a:p>
        </p:txBody>
      </p:sp>
      <p:sp>
        <p:nvSpPr>
          <p:cNvPr id="6" name="Footer Placeholder 5">
            <a:extLst>
              <a:ext uri="{FF2B5EF4-FFF2-40B4-BE49-F238E27FC236}">
                <a16:creationId xmlns:a16="http://schemas.microsoft.com/office/drawing/2014/main" id="{3439176F-DEB6-8AF2-E045-648859695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8701B-FEBC-3C17-5C3A-C6233595896E}"/>
              </a:ext>
            </a:extLst>
          </p:cNvPr>
          <p:cNvSpPr>
            <a:spLocks noGrp="1"/>
          </p:cNvSpPr>
          <p:nvPr>
            <p:ph type="sldNum" sz="quarter" idx="12"/>
          </p:nvPr>
        </p:nvSpPr>
        <p:spPr/>
        <p:txBody>
          <a:bodyPr/>
          <a:lstStyle/>
          <a:p>
            <a:fld id="{2E670DC0-001B-4E07-8A92-9794242C7900}" type="slidenum">
              <a:rPr lang="en-US" smtClean="0"/>
              <a:t>‹#›</a:t>
            </a:fld>
            <a:endParaRPr lang="en-US"/>
          </a:p>
        </p:txBody>
      </p:sp>
    </p:spTree>
    <p:extLst>
      <p:ext uri="{BB962C8B-B14F-4D97-AF65-F5344CB8AC3E}">
        <p14:creationId xmlns:p14="http://schemas.microsoft.com/office/powerpoint/2010/main" val="167799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DBB4F3-5CE2-304B-81DC-50DA044229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F69E28-96A9-2D0B-89F6-D6DC69CCA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3B2CA-F7D0-541A-856D-5FBA03C17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BAD7E4-8F8B-44B1-A4A8-A0A829C7E81F}" type="datetimeFigureOut">
              <a:rPr lang="en-US" smtClean="0"/>
              <a:t>8/29/2025</a:t>
            </a:fld>
            <a:endParaRPr lang="en-US"/>
          </a:p>
        </p:txBody>
      </p:sp>
      <p:sp>
        <p:nvSpPr>
          <p:cNvPr id="5" name="Footer Placeholder 4">
            <a:extLst>
              <a:ext uri="{FF2B5EF4-FFF2-40B4-BE49-F238E27FC236}">
                <a16:creationId xmlns:a16="http://schemas.microsoft.com/office/drawing/2014/main" id="{968195E2-0AA2-A708-4FE4-F5C23CB7F8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AED3525-4ABD-06FB-C11F-9A7AE318AC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670DC0-001B-4E07-8A92-9794242C7900}" type="slidenum">
              <a:rPr lang="en-US" smtClean="0"/>
              <a:t>‹#›</a:t>
            </a:fld>
            <a:endParaRPr lang="en-US"/>
          </a:p>
        </p:txBody>
      </p:sp>
    </p:spTree>
    <p:extLst>
      <p:ext uri="{BB962C8B-B14F-4D97-AF65-F5344CB8AC3E}">
        <p14:creationId xmlns:p14="http://schemas.microsoft.com/office/powerpoint/2010/main" val="45411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getepic.com/book/46951973/pollination"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8FD2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3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321190" y="3606068"/>
            <a:ext cx="739718" cy="3075810"/>
          </a:xfrm>
          <a:prstGeom prst="snip2Same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1B: Getting Buzzy</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55C59-6CF8-4E0D-B797-F510BD0057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40C7402-1724-8DCA-C601-D9161055432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C86C20F-6120-5FEE-8A2E-FABB09E98F2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E5E3F66B-17FF-AEA4-9169-1DAB73873AE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Explore</a:t>
            </a:r>
          </a:p>
        </p:txBody>
      </p:sp>
      <p:sp>
        <p:nvSpPr>
          <p:cNvPr id="6" name="Rectangle: Rounded Corners 5">
            <a:extLst>
              <a:ext uri="{FF2B5EF4-FFF2-40B4-BE49-F238E27FC236}">
                <a16:creationId xmlns:a16="http://schemas.microsoft.com/office/drawing/2014/main" id="{8A238023-6969-1C9E-5DD6-5AB28FBAA1D5}"/>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104CA40-ED00-9C3F-E972-EC22C124D427}"/>
              </a:ext>
            </a:extLst>
          </p:cNvPr>
          <p:cNvSpPr txBox="1"/>
          <p:nvPr/>
        </p:nvSpPr>
        <p:spPr>
          <a:xfrm>
            <a:off x="100584" y="6351004"/>
            <a:ext cx="3484280"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3" name="TextBox 12">
            <a:extLst>
              <a:ext uri="{FF2B5EF4-FFF2-40B4-BE49-F238E27FC236}">
                <a16:creationId xmlns:a16="http://schemas.microsoft.com/office/drawing/2014/main" id="{2F8E480F-5F0F-FCBF-0589-DDFF9551D961}"/>
              </a:ext>
            </a:extLst>
          </p:cNvPr>
          <p:cNvSpPr txBox="1"/>
          <p:nvPr/>
        </p:nvSpPr>
        <p:spPr>
          <a:xfrm>
            <a:off x="5361431" y="1586375"/>
            <a:ext cx="6248400" cy="3046988"/>
          </a:xfrm>
          <a:prstGeom prst="rect">
            <a:avLst/>
          </a:prstGeom>
          <a:noFill/>
        </p:spPr>
        <p:txBody>
          <a:bodyPr wrap="square">
            <a:spAutoFit/>
          </a:bodyPr>
          <a:lstStyle/>
          <a:p>
            <a:pPr algn="ctr"/>
            <a:r>
              <a:rPr lang="en-US" sz="4800">
                <a:latin typeface="Avenir Next LT Pro" panose="020B0504020202020204" pitchFamily="34" charset="0"/>
              </a:rPr>
              <a:t>Make a </a:t>
            </a:r>
            <a:r>
              <a:rPr lang="en-US" sz="4800" b="1">
                <a:latin typeface="Avenir Next LT Pro" panose="020B0504020202020204" pitchFamily="34" charset="0"/>
              </a:rPr>
              <a:t>prediction</a:t>
            </a:r>
            <a:r>
              <a:rPr lang="en-US" sz="4800">
                <a:latin typeface="Avenir Next LT Pro" panose="020B0504020202020204" pitchFamily="34" charset="0"/>
              </a:rPr>
              <a:t> about which bee will be more effective in moving pollen.</a:t>
            </a:r>
          </a:p>
        </p:txBody>
      </p:sp>
      <p:pic>
        <p:nvPicPr>
          <p:cNvPr id="7" name="Picture 6" descr="Diagram&#10;&#10;AI-generated content may be incorrect.">
            <a:extLst>
              <a:ext uri="{FF2B5EF4-FFF2-40B4-BE49-F238E27FC236}">
                <a16:creationId xmlns:a16="http://schemas.microsoft.com/office/drawing/2014/main" id="{4A84E3E5-C0CC-B4DF-88DC-BDE0D5943D1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06886"/>
            <a:ext cx="4640975" cy="6005967"/>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0D22DC4C-D74B-165A-1F31-A978C36A974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spTree>
    <p:extLst>
      <p:ext uri="{BB962C8B-B14F-4D97-AF65-F5344CB8AC3E}">
        <p14:creationId xmlns:p14="http://schemas.microsoft.com/office/powerpoint/2010/main" val="161132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181F9-C1C0-E87D-38E6-EE40463ECE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879899-CFE5-EFC0-73BC-30EF12A52DA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A1563D7-53C3-8783-B293-B73E9619CA5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394F5777-6058-63FA-7B8C-2823CC51E06E}"/>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Explore</a:t>
            </a:r>
          </a:p>
        </p:txBody>
      </p:sp>
      <p:sp>
        <p:nvSpPr>
          <p:cNvPr id="6" name="Rectangle: Rounded Corners 5">
            <a:extLst>
              <a:ext uri="{FF2B5EF4-FFF2-40B4-BE49-F238E27FC236}">
                <a16:creationId xmlns:a16="http://schemas.microsoft.com/office/drawing/2014/main" id="{40D487F8-0198-4047-4E13-417EFA6C9D4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237774-88A5-F077-EB1B-060DF9760444}"/>
              </a:ext>
            </a:extLst>
          </p:cNvPr>
          <p:cNvSpPr txBox="1"/>
          <p:nvPr/>
        </p:nvSpPr>
        <p:spPr>
          <a:xfrm>
            <a:off x="100584" y="6351004"/>
            <a:ext cx="51987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3" name="Picture 2" descr="Honeybee&amp;#95;50.jpg">
            <a:extLst>
              <a:ext uri="{FF2B5EF4-FFF2-40B4-BE49-F238E27FC236}">
                <a16:creationId xmlns:a16="http://schemas.microsoft.com/office/drawing/2014/main" id="{3F2B895D-62A2-6319-0939-97870839C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626" y="316090"/>
            <a:ext cx="8238834" cy="5585605"/>
          </a:xfrm>
          <a:prstGeom prst="rect">
            <a:avLst/>
          </a:prstGeom>
        </p:spPr>
      </p:pic>
    </p:spTree>
    <p:extLst>
      <p:ext uri="{BB962C8B-B14F-4D97-AF65-F5344CB8AC3E}">
        <p14:creationId xmlns:p14="http://schemas.microsoft.com/office/powerpoint/2010/main" val="252643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46AF4-8724-D050-77DE-2203A07745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3732368-46AD-B6F7-4046-A0BA987A0EA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9532808-ECA3-06BF-21C0-DEC6F86898F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990CFBA2-AC05-DF08-FD2F-27AAC9708D2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Explore</a:t>
            </a:r>
          </a:p>
        </p:txBody>
      </p:sp>
      <p:sp>
        <p:nvSpPr>
          <p:cNvPr id="6" name="Rectangle: Rounded Corners 5">
            <a:extLst>
              <a:ext uri="{FF2B5EF4-FFF2-40B4-BE49-F238E27FC236}">
                <a16:creationId xmlns:a16="http://schemas.microsoft.com/office/drawing/2014/main" id="{13BC6987-7398-3DA3-BC0D-94F6A42D213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2C319B-9DC8-73AE-3B50-6E0ECB3F662C}"/>
              </a:ext>
            </a:extLst>
          </p:cNvPr>
          <p:cNvSpPr txBox="1"/>
          <p:nvPr/>
        </p:nvSpPr>
        <p:spPr>
          <a:xfrm>
            <a:off x="100584" y="6351004"/>
            <a:ext cx="3640143"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3287A9F4-4C6C-D9E4-CF3B-8C1CFB425DFB}"/>
              </a:ext>
            </a:extLst>
          </p:cNvPr>
          <p:cNvSpPr txBox="1"/>
          <p:nvPr/>
        </p:nvSpPr>
        <p:spPr>
          <a:xfrm>
            <a:off x="198783" y="163054"/>
            <a:ext cx="11781182" cy="6001643"/>
          </a:xfrm>
          <a:prstGeom prst="rect">
            <a:avLst/>
          </a:prstGeom>
          <a:noFill/>
        </p:spPr>
        <p:txBody>
          <a:bodyPr wrap="square">
            <a:spAutoFit/>
          </a:bodyPr>
          <a:lstStyle/>
          <a:p>
            <a:pPr algn="ctr"/>
            <a:r>
              <a:rPr lang="en-US" sz="4800">
                <a:latin typeface="Avenir Next LT Pro" panose="020B0504020202020204" pitchFamily="34" charset="0"/>
              </a:rPr>
              <a:t>Travel to each flower and land in the bowl with your bee legs.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Pretend to collect pollen by staying in the flower for 3 seconds.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Take turns with one bee in a flower at a time.</a:t>
            </a:r>
          </a:p>
        </p:txBody>
      </p:sp>
    </p:spTree>
    <p:extLst>
      <p:ext uri="{BB962C8B-B14F-4D97-AF65-F5344CB8AC3E}">
        <p14:creationId xmlns:p14="http://schemas.microsoft.com/office/powerpoint/2010/main" val="3346713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1B291-F9C1-65A0-297A-541C80A545E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2EF1D4-CBEA-7534-44C3-26D53EE0B72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3BAB1EF-18E7-352F-A6B5-575D5C160C1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DA31DC45-3A25-1618-BC1C-71AD1D121E46}"/>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Explore</a:t>
            </a:r>
          </a:p>
        </p:txBody>
      </p:sp>
      <p:sp>
        <p:nvSpPr>
          <p:cNvPr id="6" name="Rectangle: Rounded Corners 5">
            <a:extLst>
              <a:ext uri="{FF2B5EF4-FFF2-40B4-BE49-F238E27FC236}">
                <a16:creationId xmlns:a16="http://schemas.microsoft.com/office/drawing/2014/main" id="{D672C93E-72F9-DC4E-3F50-4EDBB497C6B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370C9E1-EDD5-1FE3-B911-A896D61BFB68}"/>
              </a:ext>
            </a:extLst>
          </p:cNvPr>
          <p:cNvSpPr txBox="1"/>
          <p:nvPr/>
        </p:nvSpPr>
        <p:spPr>
          <a:xfrm>
            <a:off x="100584" y="6351004"/>
            <a:ext cx="4334923"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10" name="Picture 9" descr="Honeybee&amp;#95;50.jpg">
            <a:extLst>
              <a:ext uri="{FF2B5EF4-FFF2-40B4-BE49-F238E27FC236}">
                <a16:creationId xmlns:a16="http://schemas.microsoft.com/office/drawing/2014/main" id="{AF40492D-2DB7-109F-E37A-F6B677958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626" y="316090"/>
            <a:ext cx="8238834" cy="5585605"/>
          </a:xfrm>
          <a:prstGeom prst="rect">
            <a:avLst/>
          </a:prstGeom>
        </p:spPr>
      </p:pic>
    </p:spTree>
    <p:extLst>
      <p:ext uri="{BB962C8B-B14F-4D97-AF65-F5344CB8AC3E}">
        <p14:creationId xmlns:p14="http://schemas.microsoft.com/office/powerpoint/2010/main" val="347254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D28EB-C1DB-253A-4D31-8737AA1D4D9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174C14-9FFA-9754-7615-10CA33B6D6E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AD5A12C-4C68-2C64-D36F-BE7F239E63C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AD8E4D8C-FD3C-CBED-B7D4-B89AD6499B1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Explore</a:t>
            </a:r>
          </a:p>
        </p:txBody>
      </p:sp>
      <p:sp>
        <p:nvSpPr>
          <p:cNvPr id="6" name="Rectangle: Rounded Corners 5">
            <a:extLst>
              <a:ext uri="{FF2B5EF4-FFF2-40B4-BE49-F238E27FC236}">
                <a16:creationId xmlns:a16="http://schemas.microsoft.com/office/drawing/2014/main" id="{CF59750E-764B-604C-34A7-F0DC342F05E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BE7F31-6AC6-99E2-AC99-45AE4189F85C}"/>
              </a:ext>
            </a:extLst>
          </p:cNvPr>
          <p:cNvSpPr txBox="1"/>
          <p:nvPr/>
        </p:nvSpPr>
        <p:spPr>
          <a:xfrm>
            <a:off x="100584" y="6351004"/>
            <a:ext cx="2995907"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22519505-5608-0B25-656E-0A02AA9994F3}"/>
              </a:ext>
            </a:extLst>
          </p:cNvPr>
          <p:cNvSpPr txBox="1"/>
          <p:nvPr/>
        </p:nvSpPr>
        <p:spPr>
          <a:xfrm>
            <a:off x="585719" y="1795566"/>
            <a:ext cx="6250587" cy="3046988"/>
          </a:xfrm>
          <a:prstGeom prst="rect">
            <a:avLst/>
          </a:prstGeom>
          <a:noFill/>
        </p:spPr>
        <p:txBody>
          <a:bodyPr wrap="square">
            <a:spAutoFit/>
          </a:bodyPr>
          <a:lstStyle/>
          <a:p>
            <a:pPr algn="ctr"/>
            <a:r>
              <a:rPr lang="en-US" sz="4800" b="1">
                <a:latin typeface="Avenir Next LT Pro" panose="020B0504020202020204" pitchFamily="34" charset="0"/>
              </a:rPr>
              <a:t>Make observations </a:t>
            </a:r>
            <a:r>
              <a:rPr lang="en-US" sz="4800">
                <a:latin typeface="Avenir Next LT Pro" panose="020B0504020202020204" pitchFamily="34" charset="0"/>
              </a:rPr>
              <a:t>of your bees and the flowers and </a:t>
            </a:r>
            <a:r>
              <a:rPr lang="en-US" sz="4800" b="1">
                <a:latin typeface="Avenir Next LT Pro" panose="020B0504020202020204" pitchFamily="34" charset="0"/>
              </a:rPr>
              <a:t>record</a:t>
            </a:r>
            <a:r>
              <a:rPr lang="en-US" sz="4800">
                <a:latin typeface="Avenir Next LT Pro" panose="020B0504020202020204" pitchFamily="34" charset="0"/>
              </a:rPr>
              <a:t> your observations.</a:t>
            </a:r>
          </a:p>
        </p:txBody>
      </p:sp>
      <p:pic>
        <p:nvPicPr>
          <p:cNvPr id="8" name="Picture 7" descr="Diagram&#10;&#10;AI-generated content may be incorrect.">
            <a:extLst>
              <a:ext uri="{FF2B5EF4-FFF2-40B4-BE49-F238E27FC236}">
                <a16:creationId xmlns:a16="http://schemas.microsoft.com/office/drawing/2014/main" id="{887501F3-9F8A-3E9C-402E-63BA3E8FFB1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4714" y="66891"/>
            <a:ext cx="4711942" cy="6097806"/>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5FC3E4F3-6095-0426-DE90-B97D6886120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3895" y="66891"/>
            <a:ext cx="967027" cy="1356836"/>
          </a:xfrm>
          <a:prstGeom prst="rect">
            <a:avLst/>
          </a:prstGeom>
        </p:spPr>
      </p:pic>
    </p:spTree>
    <p:extLst>
      <p:ext uri="{BB962C8B-B14F-4D97-AF65-F5344CB8AC3E}">
        <p14:creationId xmlns:p14="http://schemas.microsoft.com/office/powerpoint/2010/main" val="246213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B0778-018D-69D5-AE59-FC8F92934AF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5C55D69-C023-897B-3F72-9D56F69ED6B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CFF9538-055A-7136-A8F6-EEA0E5A6B84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A0B6CABC-5FBB-5E29-4AD0-9F606EC8AE5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Explore</a:t>
            </a:r>
          </a:p>
        </p:txBody>
      </p:sp>
      <p:sp>
        <p:nvSpPr>
          <p:cNvPr id="6" name="Rectangle: Rounded Corners 5">
            <a:extLst>
              <a:ext uri="{FF2B5EF4-FFF2-40B4-BE49-F238E27FC236}">
                <a16:creationId xmlns:a16="http://schemas.microsoft.com/office/drawing/2014/main" id="{CCFE7785-39EE-EB72-3A31-7A3BF515FC96}"/>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B25B6C-BCED-4A64-9900-F9A3BBB379F7}"/>
              </a:ext>
            </a:extLst>
          </p:cNvPr>
          <p:cNvSpPr txBox="1"/>
          <p:nvPr/>
        </p:nvSpPr>
        <p:spPr>
          <a:xfrm>
            <a:off x="100584" y="6351004"/>
            <a:ext cx="3546625"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14A343A0-3F07-46E5-7A5B-ABBEB60B8EC4}"/>
              </a:ext>
            </a:extLst>
          </p:cNvPr>
          <p:cNvSpPr txBox="1"/>
          <p:nvPr/>
        </p:nvSpPr>
        <p:spPr>
          <a:xfrm>
            <a:off x="348996" y="1225329"/>
            <a:ext cx="6610211" cy="3785652"/>
          </a:xfrm>
          <a:prstGeom prst="rect">
            <a:avLst/>
          </a:prstGeom>
          <a:noFill/>
        </p:spPr>
        <p:txBody>
          <a:bodyPr wrap="square" lIns="91440" tIns="45720" rIns="91440" bIns="45720" anchor="t">
            <a:spAutoFit/>
          </a:bodyPr>
          <a:lstStyle/>
          <a:p>
            <a:pPr algn="ctr"/>
            <a:r>
              <a:rPr lang="en-US" sz="4800" dirty="0">
                <a:latin typeface="Avenir Next LT Pro"/>
              </a:rPr>
              <a:t>What did your classmates observe?</a:t>
            </a:r>
          </a:p>
          <a:p>
            <a:pPr algn="ctr"/>
            <a:endParaRPr lang="en-US" sz="4800">
              <a:latin typeface="Avenir Next LT Pro" panose="020B0504020202020204" pitchFamily="34" charset="0"/>
            </a:endParaRPr>
          </a:p>
          <a:p>
            <a:pPr algn="ctr"/>
            <a:r>
              <a:rPr lang="en-US" sz="4800" dirty="0">
                <a:latin typeface="Avenir Next LT Pro"/>
              </a:rPr>
              <a:t>How does it compare to what you observed?</a:t>
            </a:r>
          </a:p>
        </p:txBody>
      </p:sp>
      <p:pic>
        <p:nvPicPr>
          <p:cNvPr id="7" name="Picture 6" descr="Diagram&#10;&#10;AI-generated content may be incorrect.">
            <a:extLst>
              <a:ext uri="{FF2B5EF4-FFF2-40B4-BE49-F238E27FC236}">
                <a16:creationId xmlns:a16="http://schemas.microsoft.com/office/drawing/2014/main" id="{473517BC-64D9-3506-F32B-49F5180E45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4714" y="66891"/>
            <a:ext cx="4711942" cy="6097806"/>
          </a:xfrm>
          <a:prstGeom prst="rect">
            <a:avLst/>
          </a:prstGeom>
          <a:ln>
            <a:solidFill>
              <a:schemeClr val="tx1"/>
            </a:solidFill>
          </a:ln>
        </p:spPr>
      </p:pic>
    </p:spTree>
    <p:extLst>
      <p:ext uri="{BB962C8B-B14F-4D97-AF65-F5344CB8AC3E}">
        <p14:creationId xmlns:p14="http://schemas.microsoft.com/office/powerpoint/2010/main" val="287082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8EF6D-9082-61D8-D0F8-AD07A8C6406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3A78A4B-1601-94E8-2B73-6D1C62DFA33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7348527-7E1D-61FE-E1DC-4867B3F9A65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7B3E9E4E-469F-6A4C-359C-765B1F71016E}"/>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Explain</a:t>
            </a:r>
          </a:p>
        </p:txBody>
      </p:sp>
      <p:sp>
        <p:nvSpPr>
          <p:cNvPr id="6" name="Rectangle: Rounded Corners 5">
            <a:extLst>
              <a:ext uri="{FF2B5EF4-FFF2-40B4-BE49-F238E27FC236}">
                <a16:creationId xmlns:a16="http://schemas.microsoft.com/office/drawing/2014/main" id="{F0D84C28-6395-C776-A56B-5A7AA4B53A7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05A311-F038-F554-F233-BC05503A90C3}"/>
              </a:ext>
            </a:extLst>
          </p:cNvPr>
          <p:cNvSpPr txBox="1"/>
          <p:nvPr/>
        </p:nvSpPr>
        <p:spPr>
          <a:xfrm>
            <a:off x="100584" y="6351004"/>
            <a:ext cx="4471416"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0317B8FA-1303-8349-5612-C5C3B04C7C9A}"/>
              </a:ext>
            </a:extLst>
          </p:cNvPr>
          <p:cNvSpPr txBox="1"/>
          <p:nvPr/>
        </p:nvSpPr>
        <p:spPr>
          <a:xfrm>
            <a:off x="5625360" y="299808"/>
            <a:ext cx="6399761" cy="5632311"/>
          </a:xfrm>
          <a:prstGeom prst="rect">
            <a:avLst/>
          </a:prstGeom>
          <a:noFill/>
        </p:spPr>
        <p:txBody>
          <a:bodyPr wrap="square" lIns="91440" tIns="45720" rIns="91440" bIns="45720" anchor="t">
            <a:spAutoFit/>
          </a:bodyPr>
          <a:lstStyle/>
          <a:p>
            <a:pPr algn="ctr"/>
            <a:r>
              <a:rPr lang="en-US" sz="4000" dirty="0">
                <a:latin typeface="Avenir Next LT Pro" panose="020B0504020202020204" pitchFamily="34" charset="0"/>
              </a:rPr>
              <a:t>Did pollen (cornmeal) that remained in the bowls look the same or different than it did before the bees visited? </a:t>
            </a:r>
          </a:p>
          <a:p>
            <a:pPr algn="ctr"/>
            <a:endParaRPr lang="en-US" sz="4000" dirty="0">
              <a:latin typeface="Avenir Next LT Pro" panose="020B0504020202020204" pitchFamily="34" charset="0"/>
            </a:endParaRPr>
          </a:p>
          <a:p>
            <a:pPr algn="ctr"/>
            <a:r>
              <a:rPr lang="en-US" sz="4000" dirty="0">
                <a:latin typeface="Avenir Next LT Pro"/>
              </a:rPr>
              <a:t>What is the </a:t>
            </a:r>
            <a:r>
              <a:rPr lang="en-US" sz="4000" b="1" dirty="0">
                <a:latin typeface="Avenir Next LT Pro"/>
              </a:rPr>
              <a:t>same</a:t>
            </a:r>
            <a:r>
              <a:rPr lang="en-US" sz="4000" dirty="0">
                <a:latin typeface="Avenir Next LT Pro"/>
              </a:rPr>
              <a:t>? </a:t>
            </a:r>
          </a:p>
          <a:p>
            <a:pPr algn="ctr"/>
            <a:endParaRPr lang="en-US" sz="4000" dirty="0">
              <a:latin typeface="Avenir Next LT Pro" panose="020B0504020202020204" pitchFamily="34" charset="0"/>
            </a:endParaRPr>
          </a:p>
          <a:p>
            <a:pPr algn="ctr"/>
            <a:r>
              <a:rPr lang="en-US" sz="4000" dirty="0">
                <a:latin typeface="Avenir Next LT Pro"/>
              </a:rPr>
              <a:t>What is </a:t>
            </a:r>
            <a:r>
              <a:rPr lang="en-US" sz="4000" b="1" dirty="0">
                <a:latin typeface="Avenir Next LT Pro"/>
              </a:rPr>
              <a:t>different</a:t>
            </a:r>
            <a:r>
              <a:rPr lang="en-US" sz="4000" dirty="0">
                <a:latin typeface="Avenir Next LT Pro"/>
              </a:rPr>
              <a:t>?</a:t>
            </a:r>
          </a:p>
        </p:txBody>
      </p:sp>
      <p:pic>
        <p:nvPicPr>
          <p:cNvPr id="6146" name="Picture 2" descr="Metallic&amp;#95;Green&amp;#95;Sweat&amp;#95;Bee&amp;#95;0010">
            <a:extLst>
              <a:ext uri="{FF2B5EF4-FFF2-40B4-BE49-F238E27FC236}">
                <a16:creationId xmlns:a16="http://schemas.microsoft.com/office/drawing/2014/main" id="{3C348C46-DDD9-F0B1-F4F5-3CF19725FA6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458482"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68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B22-1A7E-EC7D-5143-1176358F4C9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1B11B3-6FA6-A177-113E-4817F191553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63D460D-29FA-20AF-BC91-551C053855A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28888B05-04EE-490D-737C-1E7EEF0B99B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Explain</a:t>
            </a:r>
          </a:p>
        </p:txBody>
      </p:sp>
      <p:sp>
        <p:nvSpPr>
          <p:cNvPr id="6" name="Rectangle: Rounded Corners 5">
            <a:extLst>
              <a:ext uri="{FF2B5EF4-FFF2-40B4-BE49-F238E27FC236}">
                <a16:creationId xmlns:a16="http://schemas.microsoft.com/office/drawing/2014/main" id="{B6711A58-05B4-B463-CB77-721F592703D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CD0294E-79D5-1E08-2AC0-F50E40568DD7}"/>
              </a:ext>
            </a:extLst>
          </p:cNvPr>
          <p:cNvSpPr txBox="1"/>
          <p:nvPr/>
        </p:nvSpPr>
        <p:spPr>
          <a:xfrm>
            <a:off x="100584" y="6351004"/>
            <a:ext cx="2237371"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190533DB-184F-24DC-5EE1-7FE57AEA3971}"/>
              </a:ext>
            </a:extLst>
          </p:cNvPr>
          <p:cNvSpPr txBox="1"/>
          <p:nvPr/>
        </p:nvSpPr>
        <p:spPr>
          <a:xfrm>
            <a:off x="242162" y="915361"/>
            <a:ext cx="6925738" cy="4401205"/>
          </a:xfrm>
          <a:prstGeom prst="rect">
            <a:avLst/>
          </a:prstGeom>
          <a:noFill/>
        </p:spPr>
        <p:txBody>
          <a:bodyPr wrap="square">
            <a:spAutoFit/>
          </a:bodyPr>
          <a:lstStyle/>
          <a:p>
            <a:pPr algn="ctr"/>
            <a:r>
              <a:rPr lang="en-US" sz="4000" dirty="0">
                <a:latin typeface="Avenir Next LT Pro" panose="020B0504020202020204" pitchFamily="34" charset="0"/>
              </a:rPr>
              <a:t>Did any of the cornmeal mix together? When? </a:t>
            </a:r>
          </a:p>
          <a:p>
            <a:pPr algn="ctr"/>
            <a:endParaRPr lang="en-US" sz="4000" dirty="0">
              <a:latin typeface="Avenir Next LT Pro" panose="020B0504020202020204" pitchFamily="34" charset="0"/>
            </a:endParaRPr>
          </a:p>
          <a:p>
            <a:pPr algn="ctr"/>
            <a:r>
              <a:rPr lang="en-US" sz="4000" dirty="0">
                <a:latin typeface="Avenir Next LT Pro" panose="020B0504020202020204" pitchFamily="34" charset="0"/>
              </a:rPr>
              <a:t>Did both paper- and chenille-leg bees mix the cornmeal equally or did one mix them more? Why?</a:t>
            </a:r>
          </a:p>
        </p:txBody>
      </p:sp>
      <p:pic>
        <p:nvPicPr>
          <p:cNvPr id="7170" name="Picture 2" descr="Leafcutter&amp;#95;Bee&amp;#95;0015">
            <a:extLst>
              <a:ext uri="{FF2B5EF4-FFF2-40B4-BE49-F238E27FC236}">
                <a16:creationId xmlns:a16="http://schemas.microsoft.com/office/drawing/2014/main" id="{0F6D35C3-BD59-5442-AD4F-EEF404E69A1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410062" y="0"/>
            <a:ext cx="4781938"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13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B4C0-B766-6C50-DA18-991ED5AF7C9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35963E1-84E3-A8AD-2117-4D54AF66FEC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4D2F770-3082-6B37-11DE-C44DCF125E4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C08AD333-7F60-7DE9-876F-3B110F1C0EE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Explain</a:t>
            </a:r>
          </a:p>
        </p:txBody>
      </p:sp>
      <p:sp>
        <p:nvSpPr>
          <p:cNvPr id="6" name="Rectangle: Rounded Corners 5">
            <a:extLst>
              <a:ext uri="{FF2B5EF4-FFF2-40B4-BE49-F238E27FC236}">
                <a16:creationId xmlns:a16="http://schemas.microsoft.com/office/drawing/2014/main" id="{E720AC12-5244-286F-BD14-FD10F65DBCA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A5C917-5D1F-7513-0CCE-5879F6177847}"/>
              </a:ext>
            </a:extLst>
          </p:cNvPr>
          <p:cNvSpPr txBox="1"/>
          <p:nvPr/>
        </p:nvSpPr>
        <p:spPr>
          <a:xfrm>
            <a:off x="100584" y="6351004"/>
            <a:ext cx="1967207"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62E20FD5-759A-4D82-45A1-1BF463AD72ED}"/>
              </a:ext>
            </a:extLst>
          </p:cNvPr>
          <p:cNvSpPr txBox="1"/>
          <p:nvPr/>
        </p:nvSpPr>
        <p:spPr>
          <a:xfrm>
            <a:off x="5238769" y="1592471"/>
            <a:ext cx="6371062" cy="3046988"/>
          </a:xfrm>
          <a:prstGeom prst="rect">
            <a:avLst/>
          </a:prstGeom>
          <a:noFill/>
        </p:spPr>
        <p:txBody>
          <a:bodyPr wrap="square">
            <a:spAutoFit/>
          </a:bodyPr>
          <a:lstStyle/>
          <a:p>
            <a:pPr algn="ctr"/>
            <a:r>
              <a:rPr lang="en-US" sz="4800">
                <a:latin typeface="Avenir Next LT Pro" panose="020B0504020202020204" pitchFamily="34" charset="0"/>
              </a:rPr>
              <a:t>What does the mixing of cornmeal represent and why is it important to flowers?</a:t>
            </a:r>
          </a:p>
        </p:txBody>
      </p:sp>
      <p:pic>
        <p:nvPicPr>
          <p:cNvPr id="8194" name="Picture 2" descr="Halictus&amp;#95;Ligatus&amp;#95;&amp;#40;sweat&amp;#95;bee&amp;#41;&amp;#95;0040">
            <a:extLst>
              <a:ext uri="{FF2B5EF4-FFF2-40B4-BE49-F238E27FC236}">
                <a16:creationId xmlns:a16="http://schemas.microsoft.com/office/drawing/2014/main" id="{879FBE52-C289-C6B2-6322-56EB7CFD56B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0"/>
            <a:ext cx="4822521" cy="623675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17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20A8B-BDF0-A14C-5722-DFF0805ED0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50BF125-36C6-E996-9CC2-316AECE5B74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C41E96D-D0CA-EF99-4551-7D3D2D2F832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EE5D99AE-C193-EEAF-1AB2-CB5A028E727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Explain</a:t>
            </a:r>
          </a:p>
        </p:txBody>
      </p:sp>
      <p:sp>
        <p:nvSpPr>
          <p:cNvPr id="6" name="Rectangle: Rounded Corners 5">
            <a:extLst>
              <a:ext uri="{FF2B5EF4-FFF2-40B4-BE49-F238E27FC236}">
                <a16:creationId xmlns:a16="http://schemas.microsoft.com/office/drawing/2014/main" id="{242EFAEA-FB9C-E0F0-4F0D-08E319979DB1}"/>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C90B6B-BA81-919E-5CE0-D18F72AFC4E7}"/>
              </a:ext>
            </a:extLst>
          </p:cNvPr>
          <p:cNvSpPr txBox="1"/>
          <p:nvPr/>
        </p:nvSpPr>
        <p:spPr>
          <a:xfrm>
            <a:off x="100584" y="6351004"/>
            <a:ext cx="3390761"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5A9A0561-67F3-73B6-8035-416ABB391783}"/>
              </a:ext>
            </a:extLst>
          </p:cNvPr>
          <p:cNvSpPr txBox="1"/>
          <p:nvPr/>
        </p:nvSpPr>
        <p:spPr>
          <a:xfrm>
            <a:off x="977456" y="1962816"/>
            <a:ext cx="5118544" cy="2308324"/>
          </a:xfrm>
          <a:prstGeom prst="rect">
            <a:avLst/>
          </a:prstGeom>
          <a:noFill/>
        </p:spPr>
        <p:txBody>
          <a:bodyPr wrap="square">
            <a:spAutoFit/>
          </a:bodyPr>
          <a:lstStyle/>
          <a:p>
            <a:pPr algn="ctr"/>
            <a:r>
              <a:rPr lang="en-US" sz="4800">
                <a:latin typeface="Avenir Next LT Pro" panose="020B0504020202020204" pitchFamily="34" charset="0"/>
              </a:rPr>
              <a:t>Which are more effective at moving pollen?</a:t>
            </a:r>
          </a:p>
        </p:txBody>
      </p:sp>
      <p:pic>
        <p:nvPicPr>
          <p:cNvPr id="9218" name="Picture 2" descr="Bicolored&amp;#95;Striped&amp;#95;Sweat&amp;#95;Bee&amp;#95;0060">
            <a:extLst>
              <a:ext uri="{FF2B5EF4-FFF2-40B4-BE49-F238E27FC236}">
                <a16:creationId xmlns:a16="http://schemas.microsoft.com/office/drawing/2014/main" id="{247F53B5-B3D3-A471-A2E3-747E4B7F403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073457" y="2028"/>
            <a:ext cx="5118544" cy="62299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7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3980-5765-E47A-6256-C8075D2865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21F28B-EED6-071E-3A4B-BD80BC17560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DA7C112-7E32-893F-812F-30E53DECE3F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795BD7F7-9046-E239-FF0E-4C899246EDC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Engage</a:t>
            </a:r>
          </a:p>
        </p:txBody>
      </p:sp>
      <p:sp>
        <p:nvSpPr>
          <p:cNvPr id="6" name="Rectangle: Rounded Corners 5">
            <a:extLst>
              <a:ext uri="{FF2B5EF4-FFF2-40B4-BE49-F238E27FC236}">
                <a16:creationId xmlns:a16="http://schemas.microsoft.com/office/drawing/2014/main" id="{BD3FD109-49F2-1C57-B317-3EEA814F8E74}"/>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4ECD6B-1C21-176B-57E5-B5D917257402}"/>
              </a:ext>
            </a:extLst>
          </p:cNvPr>
          <p:cNvSpPr txBox="1"/>
          <p:nvPr/>
        </p:nvSpPr>
        <p:spPr>
          <a:xfrm>
            <a:off x="100584" y="6351004"/>
            <a:ext cx="3692098" cy="400110"/>
          </a:xfrm>
          <a:prstGeom prst="rect">
            <a:avLst/>
          </a:prstGeom>
          <a:noFill/>
        </p:spPr>
        <p:txBody>
          <a:bodyPr wrap="square">
            <a:spAutoFit/>
          </a:bodyPr>
          <a:lstStyle/>
          <a:p>
            <a:r>
              <a:rPr lang="en-US" sz="2000">
                <a:latin typeface="Bitter SemiBold" pitchFamily="2" charset="0"/>
              </a:rPr>
              <a:t>1B</a:t>
            </a:r>
            <a:endParaRPr lang="en-US" sz="2000"/>
          </a:p>
        </p:txBody>
      </p:sp>
      <p:grpSp>
        <p:nvGrpSpPr>
          <p:cNvPr id="10" name="Group 9">
            <a:extLst>
              <a:ext uri="{FF2B5EF4-FFF2-40B4-BE49-F238E27FC236}">
                <a16:creationId xmlns:a16="http://schemas.microsoft.com/office/drawing/2014/main" id="{E3FFE1B2-319A-78DA-A521-FE61DA102B70}"/>
              </a:ext>
            </a:extLst>
          </p:cNvPr>
          <p:cNvGrpSpPr/>
          <p:nvPr/>
        </p:nvGrpSpPr>
        <p:grpSpPr>
          <a:xfrm>
            <a:off x="420482" y="1652339"/>
            <a:ext cx="7162633" cy="3137573"/>
            <a:chOff x="452921" y="1711109"/>
            <a:chExt cx="6791540" cy="3137573"/>
          </a:xfrm>
        </p:grpSpPr>
        <p:sp>
          <p:nvSpPr>
            <p:cNvPr id="11" name="TextBox 10">
              <a:extLst>
                <a:ext uri="{FF2B5EF4-FFF2-40B4-BE49-F238E27FC236}">
                  <a16:creationId xmlns:a16="http://schemas.microsoft.com/office/drawing/2014/main" id="{375E2891-E5C5-7F4D-E411-F5BBE53B4805}"/>
                </a:ext>
              </a:extLst>
            </p:cNvPr>
            <p:cNvSpPr txBox="1"/>
            <p:nvPr/>
          </p:nvSpPr>
          <p:spPr>
            <a:xfrm>
              <a:off x="519320" y="1711109"/>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3" name="TextBox 12">
              <a:extLst>
                <a:ext uri="{FF2B5EF4-FFF2-40B4-BE49-F238E27FC236}">
                  <a16:creationId xmlns:a16="http://schemas.microsoft.com/office/drawing/2014/main" id="{3EF97571-63FA-5419-35CF-7960411898EB}"/>
                </a:ext>
              </a:extLst>
            </p:cNvPr>
            <p:cNvSpPr txBox="1"/>
            <p:nvPr/>
          </p:nvSpPr>
          <p:spPr>
            <a:xfrm>
              <a:off x="452921" y="3094356"/>
              <a:ext cx="6791540" cy="1754326"/>
            </a:xfrm>
            <a:prstGeom prst="rect">
              <a:avLst/>
            </a:prstGeom>
            <a:noFill/>
          </p:spPr>
          <p:txBody>
            <a:bodyPr wrap="square">
              <a:spAutoFit/>
            </a:bodyPr>
            <a:lstStyle/>
            <a:p>
              <a:pPr algn="ctr"/>
              <a:r>
                <a:rPr lang="en-US" sz="5400">
                  <a:latin typeface="Avenir Next LT Pro" panose="020B0504020202020204" pitchFamily="34" charset="0"/>
                </a:rPr>
                <a:t>How do insects and birds help plants?</a:t>
              </a:r>
            </a:p>
          </p:txBody>
        </p:sp>
      </p:grpSp>
      <p:pic>
        <p:nvPicPr>
          <p:cNvPr id="4098" name="Picture 2" descr="moths&amp;#32;09202007018">
            <a:extLst>
              <a:ext uri="{FF2B5EF4-FFF2-40B4-BE49-F238E27FC236}">
                <a16:creationId xmlns:a16="http://schemas.microsoft.com/office/drawing/2014/main" id="{08C6BFAA-415C-8A46-CB73-40958570A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597" y="-55043"/>
            <a:ext cx="4188403" cy="628697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10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2D22D-7581-00D4-5459-162B68D16E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A8E056B-B69E-01F9-4D3C-E9A67DBFE4E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A0CB1A8-FEAB-2226-7C48-65E1733853A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6CF86893-C344-4305-EDD9-7A721F53989F}"/>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1B Getting Buzzy: Explain</a:t>
            </a:r>
          </a:p>
        </p:txBody>
      </p:sp>
      <p:sp>
        <p:nvSpPr>
          <p:cNvPr id="6" name="Rectangle: Rounded Corners 5">
            <a:extLst>
              <a:ext uri="{FF2B5EF4-FFF2-40B4-BE49-F238E27FC236}">
                <a16:creationId xmlns:a16="http://schemas.microsoft.com/office/drawing/2014/main" id="{58BC583B-AD68-8655-9D33-AF3896B4230E}"/>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80763D-D64E-4706-5FD9-55346E901AF0}"/>
              </a:ext>
            </a:extLst>
          </p:cNvPr>
          <p:cNvSpPr txBox="1"/>
          <p:nvPr/>
        </p:nvSpPr>
        <p:spPr>
          <a:xfrm>
            <a:off x="100584" y="6351004"/>
            <a:ext cx="3047861"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4C861D2F-9F9C-EA78-6282-E6CA2E836079}"/>
              </a:ext>
            </a:extLst>
          </p:cNvPr>
          <p:cNvSpPr txBox="1"/>
          <p:nvPr/>
        </p:nvSpPr>
        <p:spPr>
          <a:xfrm>
            <a:off x="5316865" y="1955707"/>
            <a:ext cx="6292966" cy="2308324"/>
          </a:xfrm>
          <a:prstGeom prst="rect">
            <a:avLst/>
          </a:prstGeom>
          <a:noFill/>
        </p:spPr>
        <p:txBody>
          <a:bodyPr wrap="square">
            <a:spAutoFit/>
          </a:bodyPr>
          <a:lstStyle/>
          <a:p>
            <a:pPr algn="ctr"/>
            <a:r>
              <a:rPr lang="en-US" sz="4800">
                <a:latin typeface="Avenir Next LT Pro" panose="020B0504020202020204" pitchFamily="34" charset="0"/>
              </a:rPr>
              <a:t>What do the bee’s legs look like in this photo?</a:t>
            </a:r>
          </a:p>
        </p:txBody>
      </p:sp>
      <p:pic>
        <p:nvPicPr>
          <p:cNvPr id="8" name="Picture 7" descr="A picture containing calendar&#10;&#10;AI-generated content may be incorrect.">
            <a:extLst>
              <a:ext uri="{FF2B5EF4-FFF2-40B4-BE49-F238E27FC236}">
                <a16:creationId xmlns:a16="http://schemas.microsoft.com/office/drawing/2014/main" id="{54881AA2-ECBB-379E-31E5-075EA9022DC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06886"/>
            <a:ext cx="4640975" cy="6005967"/>
          </a:xfrm>
          <a:prstGeom prst="rect">
            <a:avLst/>
          </a:prstGeom>
          <a:ln>
            <a:solidFill>
              <a:schemeClr val="tx1"/>
            </a:solidFill>
          </a:ln>
        </p:spPr>
      </p:pic>
    </p:spTree>
    <p:extLst>
      <p:ext uri="{BB962C8B-B14F-4D97-AF65-F5344CB8AC3E}">
        <p14:creationId xmlns:p14="http://schemas.microsoft.com/office/powerpoint/2010/main" val="3503351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0F63C-ADDF-0692-1B94-BA618327972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0477060-5009-6044-53E4-525FF9CC4CB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71CD453-11E8-332C-E15F-9292E48E36A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BAA7937F-9B03-BB05-CF6C-46A3D0B6D3D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Explain</a:t>
            </a:r>
          </a:p>
        </p:txBody>
      </p:sp>
      <p:sp>
        <p:nvSpPr>
          <p:cNvPr id="6" name="Rectangle: Rounded Corners 5">
            <a:extLst>
              <a:ext uri="{FF2B5EF4-FFF2-40B4-BE49-F238E27FC236}">
                <a16:creationId xmlns:a16="http://schemas.microsoft.com/office/drawing/2014/main" id="{5C67FD8A-70DF-61CB-63E3-660F49CE669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0DA8ED-B061-5935-D278-5E0C2C297F70}"/>
              </a:ext>
            </a:extLst>
          </p:cNvPr>
          <p:cNvSpPr txBox="1"/>
          <p:nvPr/>
        </p:nvSpPr>
        <p:spPr>
          <a:xfrm>
            <a:off x="100584" y="6351004"/>
            <a:ext cx="3608971"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EF8D18AD-756B-8127-7F42-B06457FCE559}"/>
              </a:ext>
            </a:extLst>
          </p:cNvPr>
          <p:cNvSpPr txBox="1"/>
          <p:nvPr/>
        </p:nvSpPr>
        <p:spPr>
          <a:xfrm>
            <a:off x="567143" y="2013986"/>
            <a:ext cx="7179936" cy="2308324"/>
          </a:xfrm>
          <a:prstGeom prst="rect">
            <a:avLst/>
          </a:prstGeom>
          <a:noFill/>
        </p:spPr>
        <p:txBody>
          <a:bodyPr wrap="square">
            <a:spAutoFit/>
          </a:bodyPr>
          <a:lstStyle/>
          <a:p>
            <a:pPr algn="ctr"/>
            <a:r>
              <a:rPr lang="en-US" sz="4800">
                <a:latin typeface="Avenir Next LT Pro" panose="020B0504020202020204" pitchFamily="34" charset="0"/>
              </a:rPr>
              <a:t>Can you think of other ways pollen moves from one flower to another?</a:t>
            </a:r>
          </a:p>
        </p:txBody>
      </p:sp>
      <p:pic>
        <p:nvPicPr>
          <p:cNvPr id="10242" name="Picture 2" descr="062520&amp;#32;STL&amp;#32;stormwater&amp;#32;pollinators-6">
            <a:extLst>
              <a:ext uri="{FF2B5EF4-FFF2-40B4-BE49-F238E27FC236}">
                <a16:creationId xmlns:a16="http://schemas.microsoft.com/office/drawing/2014/main" id="{9AAD9E73-0485-97F2-F486-82C24511F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890" y="-8070"/>
            <a:ext cx="4157110" cy="623999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028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79511-FA67-4EA5-FE18-D27C0C7702F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E2E291-7A8D-941D-6F0D-3070AE080F0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6EBD2AA-0499-301C-133D-D566EA9F85D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FB704806-8821-40E2-87B2-9E144EC7615E}"/>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Explain</a:t>
            </a:r>
          </a:p>
        </p:txBody>
      </p:sp>
      <p:sp>
        <p:nvSpPr>
          <p:cNvPr id="6" name="Rectangle: Rounded Corners 5">
            <a:extLst>
              <a:ext uri="{FF2B5EF4-FFF2-40B4-BE49-F238E27FC236}">
                <a16:creationId xmlns:a16="http://schemas.microsoft.com/office/drawing/2014/main" id="{977756CF-463F-B805-9469-AD7159FAFDA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FE278F-D828-522F-BBD9-7C42BD4D90CB}"/>
              </a:ext>
            </a:extLst>
          </p:cNvPr>
          <p:cNvSpPr txBox="1"/>
          <p:nvPr/>
        </p:nvSpPr>
        <p:spPr>
          <a:xfrm>
            <a:off x="100584" y="6351004"/>
            <a:ext cx="2767307"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8C8ACDD2-19B6-7181-F6CE-1409FF184AF1}"/>
              </a:ext>
            </a:extLst>
          </p:cNvPr>
          <p:cNvSpPr txBox="1"/>
          <p:nvPr/>
        </p:nvSpPr>
        <p:spPr>
          <a:xfrm>
            <a:off x="5012064" y="1965566"/>
            <a:ext cx="7179936" cy="2585323"/>
          </a:xfrm>
          <a:prstGeom prst="rect">
            <a:avLst/>
          </a:prstGeom>
          <a:noFill/>
        </p:spPr>
        <p:txBody>
          <a:bodyPr wrap="square" lIns="91440" tIns="45720" rIns="91440" bIns="45720" anchor="t">
            <a:spAutoFit/>
          </a:bodyPr>
          <a:lstStyle/>
          <a:p>
            <a:pPr algn="ctr"/>
            <a:r>
              <a:rPr lang="en-US" sz="4800" b="1" dirty="0">
                <a:latin typeface="Avenir Next LT Pro"/>
              </a:rPr>
              <a:t>Read</a:t>
            </a:r>
            <a:r>
              <a:rPr lang="en-US" sz="4800" dirty="0">
                <a:latin typeface="Avenir Next LT Pro"/>
              </a:rPr>
              <a:t> the book </a:t>
            </a:r>
            <a:r>
              <a:rPr lang="en-US" sz="4800" i="1" dirty="0">
                <a:latin typeface="Avenir Next LT Pro"/>
              </a:rPr>
              <a:t>Pollination</a:t>
            </a:r>
            <a:r>
              <a:rPr lang="en-US" sz="4800" dirty="0">
                <a:latin typeface="Avenir Next LT Pro"/>
              </a:rPr>
              <a:t> by Dona Herweck Rice. </a:t>
            </a:r>
            <a:endParaRPr lang="en-US" sz="2400" b="1" dirty="0">
              <a:latin typeface="Aptos" panose="02110004020202020204"/>
            </a:endParaRPr>
          </a:p>
          <a:p>
            <a:pPr algn="ctr"/>
            <a:r>
              <a:rPr lang="en-US" dirty="0">
                <a:latin typeface="Avenir Next LT Pro"/>
              </a:rPr>
              <a:t>Get Epic:</a:t>
            </a:r>
            <a:r>
              <a:rPr lang="en-US" b="1" dirty="0">
                <a:latin typeface="Avenir Next LT Pro"/>
                <a:ea typeface="+mn-lt"/>
                <a:cs typeface="+mn-lt"/>
              </a:rPr>
              <a:t> </a:t>
            </a:r>
            <a:r>
              <a:rPr lang="en-US" dirty="0">
                <a:ea typeface="+mn-lt"/>
                <a:cs typeface="+mn-lt"/>
                <a:hlinkClick r:id="rId3"/>
              </a:rPr>
              <a:t>Pollination Book by Dona Herweck Rice, Dona Rice | Epic</a:t>
            </a:r>
            <a:endParaRPr lang="en-US" sz="2400">
              <a:ea typeface="+mn-lt"/>
              <a:cs typeface="+mn-lt"/>
            </a:endParaRPr>
          </a:p>
        </p:txBody>
      </p:sp>
      <p:pic>
        <p:nvPicPr>
          <p:cNvPr id="10" name="Picture 9" descr="A picture containing text, insect&#10;&#10;AI-generated content may be incorrect.">
            <a:extLst>
              <a:ext uri="{FF2B5EF4-FFF2-40B4-BE49-F238E27FC236}">
                <a16:creationId xmlns:a16="http://schemas.microsoft.com/office/drawing/2014/main" id="{558EC0A7-D24E-A334-337E-8D99B3030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 y="126603"/>
            <a:ext cx="4763625" cy="5986250"/>
          </a:xfrm>
          <a:prstGeom prst="rect">
            <a:avLst/>
          </a:prstGeom>
        </p:spPr>
      </p:pic>
    </p:spTree>
    <p:extLst>
      <p:ext uri="{BB962C8B-B14F-4D97-AF65-F5344CB8AC3E}">
        <p14:creationId xmlns:p14="http://schemas.microsoft.com/office/powerpoint/2010/main" val="3874537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ED67D-93EA-EAD8-08A1-4D89E72DE1C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1DFC6C5-CF4A-EEA1-1B5F-C3608439F1B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4772C8F-4A3C-6285-3653-6317009B26B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B1B351AB-2359-87E0-634A-4390447297A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Explain</a:t>
            </a:r>
          </a:p>
        </p:txBody>
      </p:sp>
      <p:sp>
        <p:nvSpPr>
          <p:cNvPr id="6" name="Rectangle: Rounded Corners 5">
            <a:extLst>
              <a:ext uri="{FF2B5EF4-FFF2-40B4-BE49-F238E27FC236}">
                <a16:creationId xmlns:a16="http://schemas.microsoft.com/office/drawing/2014/main" id="{1FFD4078-EAE6-BAA8-6BF4-BF03AD6637E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3ED3F2-2A92-5B2E-802F-24627D37A178}"/>
              </a:ext>
            </a:extLst>
          </p:cNvPr>
          <p:cNvSpPr txBox="1"/>
          <p:nvPr/>
        </p:nvSpPr>
        <p:spPr>
          <a:xfrm>
            <a:off x="100584" y="6351004"/>
            <a:ext cx="2881607"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88C23163-7107-62B2-C68A-AC6849FA5EC4}"/>
              </a:ext>
            </a:extLst>
          </p:cNvPr>
          <p:cNvSpPr txBox="1"/>
          <p:nvPr/>
        </p:nvSpPr>
        <p:spPr>
          <a:xfrm>
            <a:off x="597409" y="1592470"/>
            <a:ext cx="6096266" cy="3046988"/>
          </a:xfrm>
          <a:prstGeom prst="rect">
            <a:avLst/>
          </a:prstGeom>
          <a:noFill/>
        </p:spPr>
        <p:txBody>
          <a:bodyPr wrap="square">
            <a:spAutoFit/>
          </a:bodyPr>
          <a:lstStyle/>
          <a:p>
            <a:pPr algn="ctr"/>
            <a:r>
              <a:rPr lang="en-US" sz="4800">
                <a:latin typeface="Avenir Next LT Pro" panose="020B0504020202020204" pitchFamily="34" charset="0"/>
              </a:rPr>
              <a:t>Can you think of other ways pollen moves from one flower to another?</a:t>
            </a:r>
          </a:p>
        </p:txBody>
      </p:sp>
      <p:pic>
        <p:nvPicPr>
          <p:cNvPr id="11266" name="Picture 2" descr="Monarch&amp;#95;Butterfly&amp;#95;2745">
            <a:extLst>
              <a:ext uri="{FF2B5EF4-FFF2-40B4-BE49-F238E27FC236}">
                <a16:creationId xmlns:a16="http://schemas.microsoft.com/office/drawing/2014/main" id="{DC03C0AE-16E8-67FE-262F-C026AE3C32C4}"/>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133292" y="0"/>
            <a:ext cx="5058708"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546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865DC-0C52-B1CE-B7CC-2904895AFA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CEE6EB9-12CD-D783-9C25-639CB3F1B4E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BDCDA29-8ED6-AF72-3F48-D6DB1B24152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D2316610-4128-727D-AAC7-0553B8D9790E}"/>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Explain</a:t>
            </a:r>
          </a:p>
        </p:txBody>
      </p:sp>
      <p:sp>
        <p:nvSpPr>
          <p:cNvPr id="6" name="Rectangle: Rounded Corners 5">
            <a:extLst>
              <a:ext uri="{FF2B5EF4-FFF2-40B4-BE49-F238E27FC236}">
                <a16:creationId xmlns:a16="http://schemas.microsoft.com/office/drawing/2014/main" id="{45B8D683-5F02-E434-0092-51E8B0217124}"/>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797AA9-BFA4-9BAD-391E-13DAD5FAFA28}"/>
              </a:ext>
            </a:extLst>
          </p:cNvPr>
          <p:cNvSpPr txBox="1"/>
          <p:nvPr/>
        </p:nvSpPr>
        <p:spPr>
          <a:xfrm>
            <a:off x="100584" y="6351004"/>
            <a:ext cx="3224507"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6B8EF7B5-C468-1F33-0510-905EB9FD0F11}"/>
              </a:ext>
            </a:extLst>
          </p:cNvPr>
          <p:cNvSpPr txBox="1"/>
          <p:nvPr/>
        </p:nvSpPr>
        <p:spPr>
          <a:xfrm>
            <a:off x="4678307" y="1961802"/>
            <a:ext cx="7179936" cy="2308324"/>
          </a:xfrm>
          <a:prstGeom prst="rect">
            <a:avLst/>
          </a:prstGeom>
          <a:noFill/>
        </p:spPr>
        <p:txBody>
          <a:bodyPr wrap="square">
            <a:spAutoFit/>
          </a:bodyPr>
          <a:lstStyle/>
          <a:p>
            <a:pPr algn="ctr"/>
            <a:r>
              <a:rPr lang="en-US" sz="4800">
                <a:latin typeface="Avenir Next LT Pro" panose="020B0504020202020204" pitchFamily="34" charset="0"/>
              </a:rPr>
              <a:t>Why do you think flowers have brightly colored petals?</a:t>
            </a:r>
          </a:p>
        </p:txBody>
      </p:sp>
      <p:pic>
        <p:nvPicPr>
          <p:cNvPr id="12290" name="Picture 2" descr="090622&amp;#32;bellefontaine&amp;#32;cemetery-87">
            <a:extLst>
              <a:ext uri="{FF2B5EF4-FFF2-40B4-BE49-F238E27FC236}">
                <a16:creationId xmlns:a16="http://schemas.microsoft.com/office/drawing/2014/main" id="{E428623A-2B78-2D0B-9959-F3D1F945A4A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4650207"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157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54C00-113E-54BF-AA88-6DDB4D9B31E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E57CBA1-E4F9-E89F-9C78-4FE28CCDCE0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7A454AA-A0E6-B4D1-C739-6A5A070BF54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C549935D-64CA-36DC-CD6E-80C1ECC7C71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Explain</a:t>
            </a:r>
          </a:p>
        </p:txBody>
      </p:sp>
      <p:sp>
        <p:nvSpPr>
          <p:cNvPr id="6" name="Rectangle: Rounded Corners 5">
            <a:extLst>
              <a:ext uri="{FF2B5EF4-FFF2-40B4-BE49-F238E27FC236}">
                <a16:creationId xmlns:a16="http://schemas.microsoft.com/office/drawing/2014/main" id="{455E4400-8616-F520-9D43-17090527848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CFB48B-9676-C274-53DC-154B9BEEF323}"/>
              </a:ext>
            </a:extLst>
          </p:cNvPr>
          <p:cNvSpPr txBox="1"/>
          <p:nvPr/>
        </p:nvSpPr>
        <p:spPr>
          <a:xfrm>
            <a:off x="100584" y="6351004"/>
            <a:ext cx="3214116"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AB6A584C-D42D-A15F-5E59-0E57D031A616}"/>
              </a:ext>
            </a:extLst>
          </p:cNvPr>
          <p:cNvSpPr txBox="1"/>
          <p:nvPr/>
        </p:nvSpPr>
        <p:spPr>
          <a:xfrm>
            <a:off x="585719" y="1961802"/>
            <a:ext cx="5876440" cy="2308324"/>
          </a:xfrm>
          <a:prstGeom prst="rect">
            <a:avLst/>
          </a:prstGeom>
          <a:noFill/>
        </p:spPr>
        <p:txBody>
          <a:bodyPr wrap="square">
            <a:spAutoFit/>
          </a:bodyPr>
          <a:lstStyle/>
          <a:p>
            <a:pPr algn="ctr"/>
            <a:r>
              <a:rPr lang="en-US" sz="4800">
                <a:latin typeface="Avenir Next LT Pro" panose="020B0504020202020204" pitchFamily="34" charset="0"/>
              </a:rPr>
              <a:t>Why do you think many flowers have a good smell?</a:t>
            </a:r>
          </a:p>
        </p:txBody>
      </p:sp>
      <p:pic>
        <p:nvPicPr>
          <p:cNvPr id="13314" name="Picture 2" descr="Squash&amp;#95;Vine&amp;#95;Borer&amp;#95;0007">
            <a:extLst>
              <a:ext uri="{FF2B5EF4-FFF2-40B4-BE49-F238E27FC236}">
                <a16:creationId xmlns:a16="http://schemas.microsoft.com/office/drawing/2014/main" id="{C5A2C611-0C25-53C4-6D82-486339CE2CA8}"/>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733517" y="0"/>
            <a:ext cx="545848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826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CC74B-2265-8D26-8496-20A84EE710A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67DD343-FB5E-3752-D4D7-BAC8F80EABD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640B143-B7BD-C886-B02D-C3DAF562092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021F9D34-1BB8-C62F-F6F1-B42706AF13F4}"/>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Explain</a:t>
            </a:r>
          </a:p>
        </p:txBody>
      </p:sp>
      <p:sp>
        <p:nvSpPr>
          <p:cNvPr id="6" name="Rectangle: Rounded Corners 5">
            <a:extLst>
              <a:ext uri="{FF2B5EF4-FFF2-40B4-BE49-F238E27FC236}">
                <a16:creationId xmlns:a16="http://schemas.microsoft.com/office/drawing/2014/main" id="{68CBD88A-3235-737E-92CB-4C6D5488275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AFA0B9-0A13-4FC8-9AF5-4D5ED0354C25}"/>
              </a:ext>
            </a:extLst>
          </p:cNvPr>
          <p:cNvSpPr txBox="1"/>
          <p:nvPr/>
        </p:nvSpPr>
        <p:spPr>
          <a:xfrm>
            <a:off x="100584" y="6351004"/>
            <a:ext cx="2943952"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95DA8C37-8DFB-8592-4BA3-1DBCB3DCDA68}"/>
              </a:ext>
            </a:extLst>
          </p:cNvPr>
          <p:cNvSpPr txBox="1"/>
          <p:nvPr/>
        </p:nvSpPr>
        <p:spPr>
          <a:xfrm>
            <a:off x="7475931" y="492169"/>
            <a:ext cx="4630725" cy="5262979"/>
          </a:xfrm>
          <a:prstGeom prst="rect">
            <a:avLst/>
          </a:prstGeom>
          <a:noFill/>
        </p:spPr>
        <p:txBody>
          <a:bodyPr wrap="square">
            <a:spAutoFit/>
          </a:bodyPr>
          <a:lstStyle/>
          <a:p>
            <a:pPr algn="ctr"/>
            <a:r>
              <a:rPr lang="en-US" sz="4800">
                <a:latin typeface="Avenir Next LT Pro" panose="020B0504020202020204" pitchFamily="34" charset="0"/>
              </a:rPr>
              <a:t>If a flower smells like something rotting, what insects might be attracted to the smell?</a:t>
            </a:r>
          </a:p>
        </p:txBody>
      </p:sp>
      <p:pic>
        <p:nvPicPr>
          <p:cNvPr id="14338" name="Picture 2" descr="Pawpaw&amp;#95;0027-byn082823.dng">
            <a:extLst>
              <a:ext uri="{FF2B5EF4-FFF2-40B4-BE49-F238E27FC236}">
                <a16:creationId xmlns:a16="http://schemas.microsoft.com/office/drawing/2014/main" id="{F9EE0542-3843-4A79-A6A3-4F5976EAA36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7319071"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295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2FA5C-64B2-36F1-0BDB-1E707F6DB87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932C5C8-AE0D-A160-7463-725E3D4F6D4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9A6C8AF-BBB8-80FC-F24D-6C30A6D865D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45FCD67A-75D4-1876-7A38-D651C066BBB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Explain</a:t>
            </a:r>
          </a:p>
        </p:txBody>
      </p:sp>
      <p:sp>
        <p:nvSpPr>
          <p:cNvPr id="6" name="Rectangle: Rounded Corners 5">
            <a:extLst>
              <a:ext uri="{FF2B5EF4-FFF2-40B4-BE49-F238E27FC236}">
                <a16:creationId xmlns:a16="http://schemas.microsoft.com/office/drawing/2014/main" id="{F4E4044B-E30C-A362-C20E-D93A4F3E8DD0}"/>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DD929D4-AACF-145A-34CD-2D56CAD5AC66}"/>
              </a:ext>
            </a:extLst>
          </p:cNvPr>
          <p:cNvSpPr txBox="1"/>
          <p:nvPr/>
        </p:nvSpPr>
        <p:spPr>
          <a:xfrm>
            <a:off x="100584" y="6351004"/>
            <a:ext cx="2684180"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8" name="Picture 7" descr="Diagram&#10;&#10;AI-generated content may be incorrect.">
            <a:extLst>
              <a:ext uri="{FF2B5EF4-FFF2-40B4-BE49-F238E27FC236}">
                <a16:creationId xmlns:a16="http://schemas.microsoft.com/office/drawing/2014/main" id="{EA5CDA38-5A96-888A-D82A-F2ADD401A45D}"/>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62955" b="90091" l="10235" r="91118">
                        <a14:foregroundMark x1="84588" y1="88727" x2="84588" y2="88727"/>
                        <a14:foregroundMark x1="87588" y1="83909" x2="87588" y2="83909"/>
                        <a14:foregroundMark x1="91235" y1="69682" x2="91235" y2="69682"/>
                        <a14:foregroundMark x1="82941" y1="64636" x2="82941" y2="64636"/>
                        <a14:foregroundMark x1="78353" y1="62955" x2="78353" y2="62955"/>
                        <a14:foregroundMark x1="14353" y1="78682" x2="14353" y2="78682"/>
                        <a14:foregroundMark x1="10294" y1="81091" x2="10294" y2="81091"/>
                        <a14:foregroundMark x1="19059" y1="87273" x2="19059" y2="87273"/>
                        <a14:foregroundMark x1="61941" y1="90091" x2="61941" y2="90091"/>
                      </a14:backgroundRemoval>
                    </a14:imgEffect>
                  </a14:imgLayer>
                </a14:imgProps>
              </a:ext>
              <a:ext uri="{28A0092B-C50C-407E-A947-70E740481C1C}">
                <a14:useLocalDpi xmlns:a14="http://schemas.microsoft.com/office/drawing/2010/main" val="0"/>
              </a:ext>
            </a:extLst>
          </a:blip>
          <a:srcRect l="7600" t="62445" r="7601" b="7168"/>
          <a:stretch>
            <a:fillRect/>
          </a:stretch>
        </p:blipFill>
        <p:spPr>
          <a:xfrm>
            <a:off x="1209377" y="755374"/>
            <a:ext cx="9773245" cy="4532243"/>
          </a:xfrm>
          <a:prstGeom prst="rect">
            <a:avLst/>
          </a:prstGeom>
        </p:spPr>
      </p:pic>
    </p:spTree>
    <p:extLst>
      <p:ext uri="{BB962C8B-B14F-4D97-AF65-F5344CB8AC3E}">
        <p14:creationId xmlns:p14="http://schemas.microsoft.com/office/powerpoint/2010/main" val="2229582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8C1EA-73C9-CD26-8C0A-9DB1C22FDA5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955465F-19CD-A99A-0DD3-7651746D057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2EC9242-5330-9A97-3921-FC18D79924B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B9B59B19-C131-4595-40A2-8109A1D7B10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Explain</a:t>
            </a:r>
          </a:p>
        </p:txBody>
      </p:sp>
      <p:sp>
        <p:nvSpPr>
          <p:cNvPr id="6" name="Rectangle: Rounded Corners 5">
            <a:extLst>
              <a:ext uri="{FF2B5EF4-FFF2-40B4-BE49-F238E27FC236}">
                <a16:creationId xmlns:a16="http://schemas.microsoft.com/office/drawing/2014/main" id="{C315266D-C495-AA5D-DDA8-A07BD20C9F60}"/>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DD32C2-14E7-AD58-3059-1AEF1DE216D7}"/>
              </a:ext>
            </a:extLst>
          </p:cNvPr>
          <p:cNvSpPr txBox="1"/>
          <p:nvPr/>
        </p:nvSpPr>
        <p:spPr>
          <a:xfrm>
            <a:off x="100584" y="6351004"/>
            <a:ext cx="2788089"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DA8EB8E9-22BD-EE41-B2C3-5ED4FA333C8E}"/>
              </a:ext>
            </a:extLst>
          </p:cNvPr>
          <p:cNvSpPr txBox="1"/>
          <p:nvPr/>
        </p:nvSpPr>
        <p:spPr>
          <a:xfrm>
            <a:off x="477982" y="1592470"/>
            <a:ext cx="5153891" cy="3046988"/>
          </a:xfrm>
          <a:prstGeom prst="rect">
            <a:avLst/>
          </a:prstGeom>
          <a:noFill/>
        </p:spPr>
        <p:txBody>
          <a:bodyPr wrap="square">
            <a:spAutoFit/>
          </a:bodyPr>
          <a:lstStyle/>
          <a:p>
            <a:pPr algn="ctr"/>
            <a:r>
              <a:rPr lang="en-US" sz="4800" dirty="0">
                <a:latin typeface="Avenir Next LT Pro" panose="020B0504020202020204" pitchFamily="34" charset="0"/>
              </a:rPr>
              <a:t>Why else might pollinators be attracted to flowers?</a:t>
            </a:r>
          </a:p>
        </p:txBody>
      </p:sp>
      <p:pic>
        <p:nvPicPr>
          <p:cNvPr id="15362" name="Picture 2" descr="Hummingbird&amp;#95;Clearwing&amp;#95;0261">
            <a:extLst>
              <a:ext uri="{FF2B5EF4-FFF2-40B4-BE49-F238E27FC236}">
                <a16:creationId xmlns:a16="http://schemas.microsoft.com/office/drawing/2014/main" id="{F239C02E-71F6-750E-CEEE-8AF20C5F1F1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5887837" y="0"/>
            <a:ext cx="6304163"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930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96B08-F48A-FAA5-D8AD-B2F7C45F203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D1A7DE7-E859-CE25-1D9F-D119FE10442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3E89C26-8915-3C72-9801-89C43753F54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8B380DE7-7C69-6F51-F22E-23F6237250A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Explain</a:t>
            </a:r>
          </a:p>
        </p:txBody>
      </p:sp>
      <p:sp>
        <p:nvSpPr>
          <p:cNvPr id="6" name="Rectangle: Rounded Corners 5">
            <a:extLst>
              <a:ext uri="{FF2B5EF4-FFF2-40B4-BE49-F238E27FC236}">
                <a16:creationId xmlns:a16="http://schemas.microsoft.com/office/drawing/2014/main" id="{B3463AA4-10D3-F472-A4B7-EB6AD670F40A}"/>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1888B9-BE1D-14B6-3A8B-049C56C00254}"/>
              </a:ext>
            </a:extLst>
          </p:cNvPr>
          <p:cNvSpPr txBox="1"/>
          <p:nvPr/>
        </p:nvSpPr>
        <p:spPr>
          <a:xfrm>
            <a:off x="100584" y="6351004"/>
            <a:ext cx="3276461"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2A51ADBA-10F6-8906-001B-08D83373FC8D}"/>
              </a:ext>
            </a:extLst>
          </p:cNvPr>
          <p:cNvSpPr txBox="1"/>
          <p:nvPr/>
        </p:nvSpPr>
        <p:spPr>
          <a:xfrm>
            <a:off x="5561556" y="853807"/>
            <a:ext cx="6048275" cy="4524315"/>
          </a:xfrm>
          <a:prstGeom prst="rect">
            <a:avLst/>
          </a:prstGeom>
          <a:noFill/>
        </p:spPr>
        <p:txBody>
          <a:bodyPr wrap="square">
            <a:spAutoFit/>
          </a:bodyPr>
          <a:lstStyle/>
          <a:p>
            <a:pPr algn="ctr"/>
            <a:r>
              <a:rPr lang="en-US" sz="4800">
                <a:latin typeface="Avenir Next LT Pro" panose="020B0504020202020204" pitchFamily="34" charset="0"/>
              </a:rPr>
              <a:t>Why is it important for flowers to attract insects?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is the reason for the flower again?</a:t>
            </a:r>
          </a:p>
        </p:txBody>
      </p:sp>
      <p:pic>
        <p:nvPicPr>
          <p:cNvPr id="16386" name="Picture 2" descr="Pipevine&amp;#95;Swallowtail&amp;#95;0715">
            <a:extLst>
              <a:ext uri="{FF2B5EF4-FFF2-40B4-BE49-F238E27FC236}">
                <a16:creationId xmlns:a16="http://schemas.microsoft.com/office/drawing/2014/main" id="{D5E8C35F-C97F-1D5E-ACA9-285CE30F7578}"/>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4860099" cy="625335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36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1FD54-D7DD-C1D6-871F-780568B8EC5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1794F4-ED5A-32CA-BFD8-427C06F968F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50618D4-4ED4-82D7-2F43-0A8D58283EB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50519987-6385-555A-8346-C1FA8EC1596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Engage</a:t>
            </a:r>
          </a:p>
        </p:txBody>
      </p:sp>
      <p:sp>
        <p:nvSpPr>
          <p:cNvPr id="6" name="Rectangle: Rounded Corners 5">
            <a:extLst>
              <a:ext uri="{FF2B5EF4-FFF2-40B4-BE49-F238E27FC236}">
                <a16:creationId xmlns:a16="http://schemas.microsoft.com/office/drawing/2014/main" id="{97C99DB8-50F9-1275-69EA-23D3AB64DC2F}"/>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4251A9-98B8-8ABD-668B-6A0C6F440DB8}"/>
              </a:ext>
            </a:extLst>
          </p:cNvPr>
          <p:cNvSpPr txBox="1"/>
          <p:nvPr/>
        </p:nvSpPr>
        <p:spPr>
          <a:xfrm>
            <a:off x="100584" y="6351004"/>
            <a:ext cx="3162161"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3" name="TextBox 12">
            <a:extLst>
              <a:ext uri="{FF2B5EF4-FFF2-40B4-BE49-F238E27FC236}">
                <a16:creationId xmlns:a16="http://schemas.microsoft.com/office/drawing/2014/main" id="{1256B8D6-A049-96D1-E535-9A9CDC10B9B1}"/>
              </a:ext>
            </a:extLst>
          </p:cNvPr>
          <p:cNvSpPr txBox="1"/>
          <p:nvPr/>
        </p:nvSpPr>
        <p:spPr>
          <a:xfrm>
            <a:off x="4710343" y="1934281"/>
            <a:ext cx="7162633" cy="2308324"/>
          </a:xfrm>
          <a:prstGeom prst="rect">
            <a:avLst/>
          </a:prstGeom>
          <a:noFill/>
        </p:spPr>
        <p:txBody>
          <a:bodyPr wrap="square">
            <a:spAutoFit/>
          </a:bodyPr>
          <a:lstStyle/>
          <a:p>
            <a:pPr algn="ctr"/>
            <a:r>
              <a:rPr lang="en-US" sz="4800">
                <a:latin typeface="Avenir Next LT Pro" panose="020B0504020202020204" pitchFamily="34" charset="0"/>
              </a:rPr>
              <a:t>Where do apples (or other fruits and vegetables) come from?</a:t>
            </a:r>
          </a:p>
        </p:txBody>
      </p:sp>
      <p:pic>
        <p:nvPicPr>
          <p:cNvPr id="7" name="Picture 6" descr="Vintage botanical prints of apples">
            <a:extLst>
              <a:ext uri="{FF2B5EF4-FFF2-40B4-BE49-F238E27FC236}">
                <a16:creationId xmlns:a16="http://schemas.microsoft.com/office/drawing/2014/main" id="{E3B4B989-2076-5EC4-D44D-57F0FF2FA9B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2190"/>
            <a:ext cx="4867529" cy="6152506"/>
          </a:xfrm>
          <a:prstGeom prst="rect">
            <a:avLst/>
          </a:prstGeom>
        </p:spPr>
      </p:pic>
    </p:spTree>
    <p:extLst>
      <p:ext uri="{BB962C8B-B14F-4D97-AF65-F5344CB8AC3E}">
        <p14:creationId xmlns:p14="http://schemas.microsoft.com/office/powerpoint/2010/main" val="3581269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50332-6166-AE04-C4ED-6791780470D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4E91BB-C8D7-E6F2-AE09-DE7E59BC3D7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2A5D74E-B0DA-1D1F-4C48-0740C973A59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4ED6144C-0EB7-9D01-5C63-D427D45A6A5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Elaborate</a:t>
            </a:r>
          </a:p>
        </p:txBody>
      </p:sp>
      <p:sp>
        <p:nvSpPr>
          <p:cNvPr id="6" name="Rectangle: Rounded Corners 5">
            <a:extLst>
              <a:ext uri="{FF2B5EF4-FFF2-40B4-BE49-F238E27FC236}">
                <a16:creationId xmlns:a16="http://schemas.microsoft.com/office/drawing/2014/main" id="{02C8E323-55AA-EDDB-3E07-2215BAFF3517}"/>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162AD7-08AB-4B0A-DECA-3BBBCE6CE996}"/>
              </a:ext>
            </a:extLst>
          </p:cNvPr>
          <p:cNvSpPr txBox="1"/>
          <p:nvPr/>
        </p:nvSpPr>
        <p:spPr>
          <a:xfrm>
            <a:off x="100584" y="6351004"/>
            <a:ext cx="3401152" cy="400110"/>
          </a:xfrm>
          <a:prstGeom prst="rect">
            <a:avLst/>
          </a:prstGeom>
          <a:noFill/>
        </p:spPr>
        <p:txBody>
          <a:bodyPr wrap="square">
            <a:spAutoFit/>
          </a:bodyPr>
          <a:lstStyle/>
          <a:p>
            <a:r>
              <a:rPr lang="en-US" sz="2000">
                <a:latin typeface="Bitter SemiBold" pitchFamily="2" charset="0"/>
              </a:rPr>
              <a:t>1B</a:t>
            </a:r>
            <a:endParaRPr lang="en-US" sz="2000"/>
          </a:p>
        </p:txBody>
      </p:sp>
      <p:grpSp>
        <p:nvGrpSpPr>
          <p:cNvPr id="10" name="Group 9">
            <a:extLst>
              <a:ext uri="{FF2B5EF4-FFF2-40B4-BE49-F238E27FC236}">
                <a16:creationId xmlns:a16="http://schemas.microsoft.com/office/drawing/2014/main" id="{A2779629-C4AF-6A0E-BC3A-97A0608CCFBD}"/>
              </a:ext>
            </a:extLst>
          </p:cNvPr>
          <p:cNvGrpSpPr/>
          <p:nvPr/>
        </p:nvGrpSpPr>
        <p:grpSpPr>
          <a:xfrm>
            <a:off x="88894" y="590958"/>
            <a:ext cx="12013677" cy="5084164"/>
            <a:chOff x="88894" y="736732"/>
            <a:chExt cx="12013677" cy="5084164"/>
          </a:xfrm>
        </p:grpSpPr>
        <p:pic>
          <p:nvPicPr>
            <p:cNvPr id="7" name="Picture 6" descr="Text&#10;&#10;AI-generated content may be incorrect.">
              <a:extLst>
                <a:ext uri="{FF2B5EF4-FFF2-40B4-BE49-F238E27FC236}">
                  <a16:creationId xmlns:a16="http://schemas.microsoft.com/office/drawing/2014/main" id="{3311F24A-B41D-AB5B-57DD-21A50FCC532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8894" y="736732"/>
              <a:ext cx="3942922" cy="5084164"/>
            </a:xfrm>
            <a:prstGeom prst="rect">
              <a:avLst/>
            </a:prstGeom>
            <a:ln>
              <a:solidFill>
                <a:schemeClr val="tx1"/>
              </a:solidFill>
            </a:ln>
          </p:spPr>
        </p:pic>
        <p:pic>
          <p:nvPicPr>
            <p:cNvPr id="3" name="Picture 2" descr="Text&#10;&#10;AI-generated content may be incorrect.">
              <a:extLst>
                <a:ext uri="{FF2B5EF4-FFF2-40B4-BE49-F238E27FC236}">
                  <a16:creationId xmlns:a16="http://schemas.microsoft.com/office/drawing/2014/main" id="{570A66BA-579D-CB13-AD7D-DD3E2B0D04E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124539" y="748619"/>
              <a:ext cx="3942922" cy="5072277"/>
            </a:xfrm>
            <a:prstGeom prst="rect">
              <a:avLst/>
            </a:prstGeom>
            <a:ln>
              <a:solidFill>
                <a:schemeClr val="tx1"/>
              </a:solidFill>
            </a:ln>
          </p:spPr>
        </p:pic>
        <p:pic>
          <p:nvPicPr>
            <p:cNvPr id="8" name="Picture 7" descr="A picture containing text&#10;&#10;AI-generated content may be incorrect.">
              <a:extLst>
                <a:ext uri="{FF2B5EF4-FFF2-40B4-BE49-F238E27FC236}">
                  <a16:creationId xmlns:a16="http://schemas.microsoft.com/office/drawing/2014/main" id="{421A3A76-4B13-F065-893C-045C0161E18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60184" y="748619"/>
              <a:ext cx="3942387" cy="5072277"/>
            </a:xfrm>
            <a:prstGeom prst="rect">
              <a:avLst/>
            </a:prstGeom>
            <a:ln>
              <a:solidFill>
                <a:schemeClr val="tx1"/>
              </a:solidFill>
            </a:ln>
          </p:spPr>
        </p:pic>
      </p:grpSp>
    </p:spTree>
    <p:extLst>
      <p:ext uri="{BB962C8B-B14F-4D97-AF65-F5344CB8AC3E}">
        <p14:creationId xmlns:p14="http://schemas.microsoft.com/office/powerpoint/2010/main" val="648393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040BD-3ADD-11C8-F023-7C26140CE1E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BDD3FEB-5660-E827-FE49-251EC880773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904B3EB-CC97-7858-6D65-2FD35A104E1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31</a:t>
            </a:r>
          </a:p>
        </p:txBody>
      </p:sp>
      <p:sp>
        <p:nvSpPr>
          <p:cNvPr id="5" name="TextBox 4">
            <a:extLst>
              <a:ext uri="{FF2B5EF4-FFF2-40B4-BE49-F238E27FC236}">
                <a16:creationId xmlns:a16="http://schemas.microsoft.com/office/drawing/2014/main" id="{1DDE5DD5-D172-17A1-D31E-E2995CE2AC7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Elaborate</a:t>
            </a:r>
          </a:p>
        </p:txBody>
      </p:sp>
      <p:sp>
        <p:nvSpPr>
          <p:cNvPr id="6" name="Rectangle: Rounded Corners 5">
            <a:extLst>
              <a:ext uri="{FF2B5EF4-FFF2-40B4-BE49-F238E27FC236}">
                <a16:creationId xmlns:a16="http://schemas.microsoft.com/office/drawing/2014/main" id="{C548FE87-7AC1-91B5-7F65-353264DED4F0}"/>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75FC8D-5939-AC6C-DCDE-8413C157F746}"/>
              </a:ext>
            </a:extLst>
          </p:cNvPr>
          <p:cNvSpPr txBox="1"/>
          <p:nvPr/>
        </p:nvSpPr>
        <p:spPr>
          <a:xfrm>
            <a:off x="100584" y="6351004"/>
            <a:ext cx="2528316"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8" name="Picture 7" descr="Diagram&#10;&#10;AI-generated content may be incorrect.">
            <a:extLst>
              <a:ext uri="{FF2B5EF4-FFF2-40B4-BE49-F238E27FC236}">
                <a16:creationId xmlns:a16="http://schemas.microsoft.com/office/drawing/2014/main" id="{ABED7612-950E-8E25-FDB4-F10DA0A94EE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568" y="612339"/>
            <a:ext cx="3942387" cy="5077169"/>
          </a:xfrm>
          <a:prstGeom prst="rect">
            <a:avLst/>
          </a:prstGeom>
          <a:ln>
            <a:solidFill>
              <a:schemeClr val="tx1"/>
            </a:solidFill>
          </a:ln>
        </p:spPr>
      </p:pic>
      <p:grpSp>
        <p:nvGrpSpPr>
          <p:cNvPr id="10" name="Group 9">
            <a:extLst>
              <a:ext uri="{FF2B5EF4-FFF2-40B4-BE49-F238E27FC236}">
                <a16:creationId xmlns:a16="http://schemas.microsoft.com/office/drawing/2014/main" id="{5897164E-87AF-1061-3723-18AFEBFD0A91}"/>
              </a:ext>
            </a:extLst>
          </p:cNvPr>
          <p:cNvGrpSpPr/>
          <p:nvPr/>
        </p:nvGrpSpPr>
        <p:grpSpPr>
          <a:xfrm>
            <a:off x="4118979" y="612339"/>
            <a:ext cx="7987677" cy="5074361"/>
            <a:chOff x="1093174" y="625592"/>
            <a:chExt cx="7987677" cy="5074361"/>
          </a:xfrm>
        </p:grpSpPr>
        <p:pic>
          <p:nvPicPr>
            <p:cNvPr id="11" name="Picture 10" descr="Diagram, text&#10;&#10;AI-generated content may be incorrect.">
              <a:extLst>
                <a:ext uri="{FF2B5EF4-FFF2-40B4-BE49-F238E27FC236}">
                  <a16:creationId xmlns:a16="http://schemas.microsoft.com/office/drawing/2014/main" id="{A578072D-2A8E-3413-46D0-632482E2549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93174" y="625592"/>
              <a:ext cx="3942388" cy="5074361"/>
            </a:xfrm>
            <a:prstGeom prst="rect">
              <a:avLst/>
            </a:prstGeom>
            <a:ln>
              <a:solidFill>
                <a:schemeClr val="tx1"/>
              </a:solidFill>
            </a:ln>
          </p:spPr>
        </p:pic>
        <p:pic>
          <p:nvPicPr>
            <p:cNvPr id="12" name="Picture 11" descr="A picture containing text&#10;&#10;AI-generated content may be incorrect.">
              <a:extLst>
                <a:ext uri="{FF2B5EF4-FFF2-40B4-BE49-F238E27FC236}">
                  <a16:creationId xmlns:a16="http://schemas.microsoft.com/office/drawing/2014/main" id="{37F65E0A-7C54-3FA7-AC0B-A97B2FDD3A8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39028" y="625592"/>
              <a:ext cx="3941823" cy="5074361"/>
            </a:xfrm>
            <a:prstGeom prst="rect">
              <a:avLst/>
            </a:prstGeom>
            <a:ln>
              <a:solidFill>
                <a:schemeClr val="tx1"/>
              </a:solidFill>
            </a:ln>
          </p:spPr>
        </p:pic>
      </p:grpSp>
    </p:spTree>
    <p:extLst>
      <p:ext uri="{BB962C8B-B14F-4D97-AF65-F5344CB8AC3E}">
        <p14:creationId xmlns:p14="http://schemas.microsoft.com/office/powerpoint/2010/main" val="2835878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5FA9A-88DF-DEC2-6FF5-5D4CAA5936B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F8FE500-A3CB-594A-7BF7-DC779228BFD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6FDA3C4-7A02-B3DF-F34D-F2A9B7323CC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32</a:t>
            </a:r>
          </a:p>
        </p:txBody>
      </p:sp>
      <p:sp>
        <p:nvSpPr>
          <p:cNvPr id="5" name="TextBox 4">
            <a:extLst>
              <a:ext uri="{FF2B5EF4-FFF2-40B4-BE49-F238E27FC236}">
                <a16:creationId xmlns:a16="http://schemas.microsoft.com/office/drawing/2014/main" id="{F5A780D4-4D03-6CE4-87AC-F480E71AD52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1B Getting Buzzy: Elaborate</a:t>
            </a:r>
          </a:p>
        </p:txBody>
      </p:sp>
      <p:sp>
        <p:nvSpPr>
          <p:cNvPr id="6" name="Rectangle: Rounded Corners 5">
            <a:extLst>
              <a:ext uri="{FF2B5EF4-FFF2-40B4-BE49-F238E27FC236}">
                <a16:creationId xmlns:a16="http://schemas.microsoft.com/office/drawing/2014/main" id="{B61C7BB5-67DD-AC6B-A477-0A9C1429C26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5DBADFE-DCE9-83D4-A0D5-61AC56D8AC26}"/>
              </a:ext>
            </a:extLst>
          </p:cNvPr>
          <p:cNvSpPr txBox="1"/>
          <p:nvPr/>
        </p:nvSpPr>
        <p:spPr>
          <a:xfrm>
            <a:off x="100584" y="6351004"/>
            <a:ext cx="3193334"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A220817B-AEB8-4648-CBDB-C7994BEC70EF}"/>
              </a:ext>
            </a:extLst>
          </p:cNvPr>
          <p:cNvSpPr txBox="1"/>
          <p:nvPr/>
        </p:nvSpPr>
        <p:spPr>
          <a:xfrm>
            <a:off x="225844" y="1258945"/>
            <a:ext cx="5172213" cy="3785652"/>
          </a:xfrm>
          <a:prstGeom prst="rect">
            <a:avLst/>
          </a:prstGeom>
          <a:noFill/>
        </p:spPr>
        <p:txBody>
          <a:bodyPr wrap="square">
            <a:spAutoFit/>
          </a:bodyPr>
          <a:lstStyle/>
          <a:p>
            <a:pPr algn="ctr"/>
            <a:r>
              <a:rPr lang="en-US" sz="4800">
                <a:latin typeface="Avenir Next LT Pro" panose="020B0504020202020204" pitchFamily="34" charset="0"/>
              </a:rPr>
              <a:t>What is pollination?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Why is it important?</a:t>
            </a:r>
          </a:p>
        </p:txBody>
      </p:sp>
      <p:pic>
        <p:nvPicPr>
          <p:cNvPr id="17410" name="Picture 2" descr="Leafcutter&amp;#95;Bee&amp;#95;0072">
            <a:extLst>
              <a:ext uri="{FF2B5EF4-FFF2-40B4-BE49-F238E27FC236}">
                <a16:creationId xmlns:a16="http://schemas.microsoft.com/office/drawing/2014/main" id="{59F69356-512E-CAE9-6747-F262D642774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5272797" y="0"/>
            <a:ext cx="6919203"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24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6D79C-48E3-2064-D500-5DA8E3A56F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0002F13-ACC1-3805-AF67-A633EA3B7A9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CA5563D-F26F-5D68-27F7-529E5270590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33</a:t>
            </a:r>
          </a:p>
        </p:txBody>
      </p:sp>
      <p:sp>
        <p:nvSpPr>
          <p:cNvPr id="5" name="TextBox 4">
            <a:extLst>
              <a:ext uri="{FF2B5EF4-FFF2-40B4-BE49-F238E27FC236}">
                <a16:creationId xmlns:a16="http://schemas.microsoft.com/office/drawing/2014/main" id="{0F32ED70-BB55-D604-F7D8-065669406F4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Elaborate</a:t>
            </a:r>
          </a:p>
        </p:txBody>
      </p:sp>
      <p:sp>
        <p:nvSpPr>
          <p:cNvPr id="6" name="Rectangle: Rounded Corners 5">
            <a:extLst>
              <a:ext uri="{FF2B5EF4-FFF2-40B4-BE49-F238E27FC236}">
                <a16:creationId xmlns:a16="http://schemas.microsoft.com/office/drawing/2014/main" id="{06BA09C1-81FD-9B14-2620-4FE07A0C2500}"/>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B1D656-2E0D-46FC-C20E-320341F2C206}"/>
              </a:ext>
            </a:extLst>
          </p:cNvPr>
          <p:cNvSpPr txBox="1"/>
          <p:nvPr/>
        </p:nvSpPr>
        <p:spPr>
          <a:xfrm>
            <a:off x="100584" y="6351004"/>
            <a:ext cx="2860825"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74D7E8DF-285E-06F7-159B-0BF99A00B31B}"/>
              </a:ext>
            </a:extLst>
          </p:cNvPr>
          <p:cNvSpPr txBox="1"/>
          <p:nvPr/>
        </p:nvSpPr>
        <p:spPr>
          <a:xfrm>
            <a:off x="4926720" y="847711"/>
            <a:ext cx="7179936" cy="4524315"/>
          </a:xfrm>
          <a:prstGeom prst="rect">
            <a:avLst/>
          </a:prstGeom>
          <a:noFill/>
        </p:spPr>
        <p:txBody>
          <a:bodyPr wrap="square">
            <a:spAutoFit/>
          </a:bodyPr>
          <a:lstStyle/>
          <a:p>
            <a:pPr algn="ctr"/>
            <a:r>
              <a:rPr lang="en-US" sz="4800">
                <a:latin typeface="Avenir Next LT Pro" panose="020B0504020202020204" pitchFamily="34" charset="0"/>
              </a:rPr>
              <a:t>Let’s see if we can find insects or birds pollinating flowers near you! </a:t>
            </a:r>
          </a:p>
          <a:p>
            <a:pPr algn="ctr"/>
            <a:endParaRPr lang="en-US" sz="4800">
              <a:latin typeface="Avenir Next LT Pro" panose="020B0504020202020204" pitchFamily="34" charset="0"/>
            </a:endParaRPr>
          </a:p>
          <a:p>
            <a:pPr algn="ctr"/>
            <a:r>
              <a:rPr lang="en-US" sz="4800" b="1">
                <a:latin typeface="Avenir Next LT Pro" panose="020B0504020202020204" pitchFamily="34" charset="0"/>
              </a:rPr>
              <a:t>Draw</a:t>
            </a:r>
            <a:r>
              <a:rPr lang="en-US" sz="4800">
                <a:latin typeface="Avenir Next LT Pro" panose="020B0504020202020204" pitchFamily="34" charset="0"/>
              </a:rPr>
              <a:t> what you find!</a:t>
            </a:r>
          </a:p>
        </p:txBody>
      </p:sp>
      <p:pic>
        <p:nvPicPr>
          <p:cNvPr id="8" name="Picture 7" descr="A picture containing diagram&#10;&#10;AI-generated content may be incorrect.">
            <a:extLst>
              <a:ext uri="{FF2B5EF4-FFF2-40B4-BE49-F238E27FC236}">
                <a16:creationId xmlns:a16="http://schemas.microsoft.com/office/drawing/2014/main" id="{782B44C2-000E-2B68-46B9-251C653BED1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06886"/>
            <a:ext cx="4640975" cy="6005967"/>
          </a:xfrm>
          <a:prstGeom prst="rect">
            <a:avLst/>
          </a:prstGeom>
          <a:ln>
            <a:solidFill>
              <a:schemeClr val="tx1"/>
            </a:solidFill>
          </a:ln>
        </p:spPr>
      </p:pic>
    </p:spTree>
    <p:extLst>
      <p:ext uri="{BB962C8B-B14F-4D97-AF65-F5344CB8AC3E}">
        <p14:creationId xmlns:p14="http://schemas.microsoft.com/office/powerpoint/2010/main" val="179525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19D73-2924-B64B-C576-D382633F236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ABBFC7-3A7C-0843-82CA-E25ED7BC3B4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BFC8738-9998-942D-7FE9-0F3B8F308FE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34</a:t>
            </a:r>
          </a:p>
        </p:txBody>
      </p:sp>
      <p:sp>
        <p:nvSpPr>
          <p:cNvPr id="5" name="TextBox 4">
            <a:extLst>
              <a:ext uri="{FF2B5EF4-FFF2-40B4-BE49-F238E27FC236}">
                <a16:creationId xmlns:a16="http://schemas.microsoft.com/office/drawing/2014/main" id="{45CA26F6-DDBD-BC8E-C8B5-295133AE112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Elaborate</a:t>
            </a:r>
          </a:p>
        </p:txBody>
      </p:sp>
      <p:sp>
        <p:nvSpPr>
          <p:cNvPr id="6" name="Rectangle: Rounded Corners 5">
            <a:extLst>
              <a:ext uri="{FF2B5EF4-FFF2-40B4-BE49-F238E27FC236}">
                <a16:creationId xmlns:a16="http://schemas.microsoft.com/office/drawing/2014/main" id="{03CC5349-C3FD-95D7-40A6-9CEDF258452E}"/>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55096D-9963-4E9A-4017-5AC64011F53B}"/>
              </a:ext>
            </a:extLst>
          </p:cNvPr>
          <p:cNvSpPr txBox="1"/>
          <p:nvPr/>
        </p:nvSpPr>
        <p:spPr>
          <a:xfrm>
            <a:off x="100584" y="6351004"/>
            <a:ext cx="3546625"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C3146F8A-D3CE-B9D5-E959-107B1F9F1DC8}"/>
              </a:ext>
            </a:extLst>
          </p:cNvPr>
          <p:cNvSpPr txBox="1"/>
          <p:nvPr/>
        </p:nvSpPr>
        <p:spPr>
          <a:xfrm>
            <a:off x="1112189" y="489903"/>
            <a:ext cx="9967622" cy="5262979"/>
          </a:xfrm>
          <a:prstGeom prst="rect">
            <a:avLst/>
          </a:prstGeom>
          <a:noFill/>
        </p:spPr>
        <p:txBody>
          <a:bodyPr wrap="square" lIns="91440" tIns="45720" rIns="91440" bIns="45720" anchor="t">
            <a:spAutoFit/>
          </a:bodyPr>
          <a:lstStyle/>
          <a:p>
            <a:pPr algn="ctr"/>
            <a:r>
              <a:rPr lang="en-US" sz="4800" b="1" dirty="0">
                <a:latin typeface="Avenir Next LT Pro"/>
              </a:rPr>
              <a:t>Observe</a:t>
            </a:r>
            <a:r>
              <a:rPr lang="en-US" sz="4800" dirty="0">
                <a:latin typeface="Avenir Next LT Pro"/>
              </a:rPr>
              <a:t> flowers to look at pollen and watch for what may be spreading pollen between flowers.</a:t>
            </a:r>
          </a:p>
          <a:p>
            <a:pPr algn="ctr"/>
            <a:endParaRPr lang="en-US" sz="4800">
              <a:latin typeface="Avenir Next LT Pro" panose="020B0504020202020204" pitchFamily="34" charset="0"/>
            </a:endParaRPr>
          </a:p>
          <a:p>
            <a:pPr algn="ctr"/>
            <a:r>
              <a:rPr lang="en-US" sz="4800" b="1" dirty="0">
                <a:latin typeface="Avenir Next LT Pro"/>
              </a:rPr>
              <a:t>Discuss</a:t>
            </a:r>
            <a:r>
              <a:rPr lang="en-US" sz="4800" dirty="0">
                <a:latin typeface="Avenir Next LT Pro"/>
              </a:rPr>
              <a:t> the parts of a flower you see. Be sure to look for and include pollen.</a:t>
            </a:r>
          </a:p>
        </p:txBody>
      </p:sp>
    </p:spTree>
    <p:extLst>
      <p:ext uri="{BB962C8B-B14F-4D97-AF65-F5344CB8AC3E}">
        <p14:creationId xmlns:p14="http://schemas.microsoft.com/office/powerpoint/2010/main" val="2465452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96D7D-47DF-3C27-A6C7-3284387B2CA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79C7FDF-8E51-3466-474A-3F520A920CE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5AF627C-9F8C-749D-AE56-6F919F1BA88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35</a:t>
            </a:r>
          </a:p>
        </p:txBody>
      </p:sp>
      <p:sp>
        <p:nvSpPr>
          <p:cNvPr id="5" name="TextBox 4">
            <a:extLst>
              <a:ext uri="{FF2B5EF4-FFF2-40B4-BE49-F238E27FC236}">
                <a16:creationId xmlns:a16="http://schemas.microsoft.com/office/drawing/2014/main" id="{070343CB-BA35-2320-088A-41428036675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Elaborate</a:t>
            </a:r>
          </a:p>
        </p:txBody>
      </p:sp>
      <p:sp>
        <p:nvSpPr>
          <p:cNvPr id="6" name="Rectangle: Rounded Corners 5">
            <a:extLst>
              <a:ext uri="{FF2B5EF4-FFF2-40B4-BE49-F238E27FC236}">
                <a16:creationId xmlns:a16="http://schemas.microsoft.com/office/drawing/2014/main" id="{63500A0E-8D7E-06CC-4D90-BCEE78700F55}"/>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78D198-1FAD-2EC2-583E-12B7172A433A}"/>
              </a:ext>
            </a:extLst>
          </p:cNvPr>
          <p:cNvSpPr txBox="1"/>
          <p:nvPr/>
        </p:nvSpPr>
        <p:spPr>
          <a:xfrm>
            <a:off x="100584" y="6351004"/>
            <a:ext cx="2871216"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3" name="TextBox 2">
            <a:extLst>
              <a:ext uri="{FF2B5EF4-FFF2-40B4-BE49-F238E27FC236}">
                <a16:creationId xmlns:a16="http://schemas.microsoft.com/office/drawing/2014/main" id="{A9AA9576-A548-232D-B525-FB65757A8802}"/>
              </a:ext>
            </a:extLst>
          </p:cNvPr>
          <p:cNvSpPr txBox="1"/>
          <p:nvPr/>
        </p:nvSpPr>
        <p:spPr>
          <a:xfrm>
            <a:off x="5946889" y="861501"/>
            <a:ext cx="5556263" cy="4524315"/>
          </a:xfrm>
          <a:prstGeom prst="rect">
            <a:avLst/>
          </a:prstGeom>
          <a:noFill/>
        </p:spPr>
        <p:txBody>
          <a:bodyPr wrap="square">
            <a:spAutoFit/>
          </a:bodyPr>
          <a:lstStyle/>
          <a:p>
            <a:pPr algn="ctr"/>
            <a:r>
              <a:rPr lang="en-US" sz="4800" dirty="0">
                <a:latin typeface="Avenir Next LT Pro" panose="020B0504020202020204" pitchFamily="34" charset="0"/>
              </a:rPr>
              <a:t>How is pollen moving from flower to flower?</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 What evidence do you see?</a:t>
            </a:r>
          </a:p>
        </p:txBody>
      </p:sp>
      <p:pic>
        <p:nvPicPr>
          <p:cNvPr id="18434" name="Picture 2" descr="Metallic&amp;#95;Green&amp;#95;Sweat&amp;#95;Bee&amp;#95;0040">
            <a:extLst>
              <a:ext uri="{FF2B5EF4-FFF2-40B4-BE49-F238E27FC236}">
                <a16:creationId xmlns:a16="http://schemas.microsoft.com/office/drawing/2014/main" id="{840341D9-8EB1-D224-3389-A980B4A54BF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102027"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596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F30ED-C469-EDCE-14DF-8464C95AC33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79DA52-6590-8CE3-BF1B-83810FD2058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1263CE7-80B3-FBEB-3C8F-995F650E68D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36</a:t>
            </a:r>
          </a:p>
        </p:txBody>
      </p:sp>
      <p:sp>
        <p:nvSpPr>
          <p:cNvPr id="5" name="TextBox 4">
            <a:extLst>
              <a:ext uri="{FF2B5EF4-FFF2-40B4-BE49-F238E27FC236}">
                <a16:creationId xmlns:a16="http://schemas.microsoft.com/office/drawing/2014/main" id="{92E987C7-62D0-E2CA-CEBB-E2810B52743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Evaluate</a:t>
            </a:r>
          </a:p>
        </p:txBody>
      </p:sp>
      <p:sp>
        <p:nvSpPr>
          <p:cNvPr id="6" name="Rectangle: Rounded Corners 5">
            <a:extLst>
              <a:ext uri="{FF2B5EF4-FFF2-40B4-BE49-F238E27FC236}">
                <a16:creationId xmlns:a16="http://schemas.microsoft.com/office/drawing/2014/main" id="{3EB4A7C9-1BA9-5F93-3686-EE37D123BD5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578468-218D-EA0E-59F2-8F40BF0474C5}"/>
              </a:ext>
            </a:extLst>
          </p:cNvPr>
          <p:cNvSpPr txBox="1"/>
          <p:nvPr/>
        </p:nvSpPr>
        <p:spPr>
          <a:xfrm>
            <a:off x="100584" y="6351004"/>
            <a:ext cx="3349198"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8" name="Picture 7">
            <a:extLst>
              <a:ext uri="{FF2B5EF4-FFF2-40B4-BE49-F238E27FC236}">
                <a16:creationId xmlns:a16="http://schemas.microsoft.com/office/drawing/2014/main" id="{5D6BF1A1-5D62-CAD3-72EE-B9934948A57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53659" y="42133"/>
            <a:ext cx="4810506" cy="6185020"/>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60DC5C17-787B-71A8-28A0-7F5D788F21C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102769"/>
            <a:ext cx="967027" cy="1356836"/>
          </a:xfrm>
          <a:prstGeom prst="rect">
            <a:avLst/>
          </a:prstGeom>
        </p:spPr>
      </p:pic>
      <p:pic>
        <p:nvPicPr>
          <p:cNvPr id="11" name="Picture 10" descr="A picture containing calendar&#10;&#10;AI-generated content may be incorrect.">
            <a:extLst>
              <a:ext uri="{FF2B5EF4-FFF2-40B4-BE49-F238E27FC236}">
                <a16:creationId xmlns:a16="http://schemas.microsoft.com/office/drawing/2014/main" id="{472728FB-8EEF-AF3A-8ECF-8E991B0C3BF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6358" y="40640"/>
            <a:ext cx="4734420" cy="6187967"/>
          </a:xfrm>
          <a:prstGeom prst="rect">
            <a:avLst/>
          </a:prstGeom>
          <a:ln>
            <a:solidFill>
              <a:schemeClr val="tx1"/>
            </a:solidFill>
          </a:ln>
        </p:spPr>
      </p:pic>
    </p:spTree>
    <p:extLst>
      <p:ext uri="{BB962C8B-B14F-4D97-AF65-F5344CB8AC3E}">
        <p14:creationId xmlns:p14="http://schemas.microsoft.com/office/powerpoint/2010/main" val="2254377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A0B48-6F0C-C21A-F942-47F9584C18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035D6D0-D09B-94FD-33BF-BF501DB624F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57651EF-F15A-46E8-2878-B175F3AC867C}"/>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33302CC-1ADB-4BA2-ADBA-E6F20754CE0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1B Getting Buzzy: Evaluate</a:t>
            </a:r>
          </a:p>
        </p:txBody>
      </p:sp>
      <p:sp>
        <p:nvSpPr>
          <p:cNvPr id="6" name="Rectangle: Rounded Corners 5">
            <a:extLst>
              <a:ext uri="{FF2B5EF4-FFF2-40B4-BE49-F238E27FC236}">
                <a16:creationId xmlns:a16="http://schemas.microsoft.com/office/drawing/2014/main" id="{92A55825-BA09-91E5-5787-DBF960F1D011}"/>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7B1F2B8-AAB8-B253-FE58-B5E0582D9FEC}"/>
              </a:ext>
            </a:extLst>
          </p:cNvPr>
          <p:cNvSpPr txBox="1"/>
          <p:nvPr/>
        </p:nvSpPr>
        <p:spPr>
          <a:xfrm>
            <a:off x="100584" y="6351004"/>
            <a:ext cx="3349198" cy="400110"/>
          </a:xfrm>
          <a:prstGeom prst="rect">
            <a:avLst/>
          </a:prstGeom>
          <a:noFill/>
        </p:spPr>
        <p:txBody>
          <a:bodyPr wrap="square">
            <a:spAutoFit/>
          </a:bodyPr>
          <a:lstStyle/>
          <a:p>
            <a:r>
              <a:rPr lang="en-US" sz="2000">
                <a:latin typeface="Bitter SemiBold" pitchFamily="2" charset="0"/>
              </a:rPr>
              <a:t>1B</a:t>
            </a:r>
            <a:endParaRPr lang="en-US" sz="2000"/>
          </a:p>
        </p:txBody>
      </p:sp>
      <p:pic>
        <p:nvPicPr>
          <p:cNvPr id="10" name="Picture 9" descr="A picture containing text, silhouette&#10;&#10;AI-generated content may be incorrect.">
            <a:extLst>
              <a:ext uri="{FF2B5EF4-FFF2-40B4-BE49-F238E27FC236}">
                <a16:creationId xmlns:a16="http://schemas.microsoft.com/office/drawing/2014/main" id="{50CBE643-88CC-DE61-6532-A6FF4A9A52D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139629" y="102769"/>
            <a:ext cx="967027" cy="1356836"/>
          </a:xfrm>
          <a:prstGeom prst="rect">
            <a:avLst/>
          </a:prstGeom>
        </p:spPr>
      </p:pic>
      <p:pic>
        <p:nvPicPr>
          <p:cNvPr id="11" name="Picture 10" descr="A picture containing calendar&#10;&#10;AI-generated content may be incorrect.">
            <a:extLst>
              <a:ext uri="{FF2B5EF4-FFF2-40B4-BE49-F238E27FC236}">
                <a16:creationId xmlns:a16="http://schemas.microsoft.com/office/drawing/2014/main" id="{0FE5A3A7-46C7-694F-FD5F-C3C17EF4314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86358" y="40640"/>
            <a:ext cx="4734420" cy="6187967"/>
          </a:xfrm>
          <a:prstGeom prst="rect">
            <a:avLst/>
          </a:prstGeom>
          <a:ln>
            <a:solidFill>
              <a:schemeClr val="tx1"/>
            </a:solidFill>
          </a:ln>
        </p:spPr>
      </p:pic>
      <p:pic>
        <p:nvPicPr>
          <p:cNvPr id="3" name="Picture 2">
            <a:extLst>
              <a:ext uri="{FF2B5EF4-FFF2-40B4-BE49-F238E27FC236}">
                <a16:creationId xmlns:a16="http://schemas.microsoft.com/office/drawing/2014/main" id="{F831A9BC-499C-8027-BC22-BB27282632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263" y="42863"/>
            <a:ext cx="4867275" cy="6191250"/>
          </a:xfrm>
          <a:prstGeom prst="rect">
            <a:avLst/>
          </a:prstGeom>
        </p:spPr>
      </p:pic>
    </p:spTree>
    <p:extLst>
      <p:ext uri="{BB962C8B-B14F-4D97-AF65-F5344CB8AC3E}">
        <p14:creationId xmlns:p14="http://schemas.microsoft.com/office/powerpoint/2010/main" val="322874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3883D-E9AA-E014-7F51-29A4E35346D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9D965E2-8A86-D32E-08C6-C5E437D2F21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9BE08E8-2DA5-9AB7-FF92-D85DC1258E66}"/>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06FF62EC-38FD-EEC3-A1BD-4EA799FE494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1B Getting Buzzy: Engage</a:t>
            </a:r>
          </a:p>
        </p:txBody>
      </p:sp>
      <p:sp>
        <p:nvSpPr>
          <p:cNvPr id="6" name="Rectangle: Rounded Corners 5">
            <a:extLst>
              <a:ext uri="{FF2B5EF4-FFF2-40B4-BE49-F238E27FC236}">
                <a16:creationId xmlns:a16="http://schemas.microsoft.com/office/drawing/2014/main" id="{32D0D990-11CA-B441-0E7D-65DFD4DC13EF}"/>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38472B-51A3-0A53-A20C-30DA262D9681}"/>
              </a:ext>
            </a:extLst>
          </p:cNvPr>
          <p:cNvSpPr txBox="1"/>
          <p:nvPr/>
        </p:nvSpPr>
        <p:spPr>
          <a:xfrm>
            <a:off x="100584" y="6351004"/>
            <a:ext cx="3546625"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3" name="TextBox 12">
            <a:extLst>
              <a:ext uri="{FF2B5EF4-FFF2-40B4-BE49-F238E27FC236}">
                <a16:creationId xmlns:a16="http://schemas.microsoft.com/office/drawing/2014/main" id="{FD386408-B6ED-9DE2-7612-3486824E757C}"/>
              </a:ext>
            </a:extLst>
          </p:cNvPr>
          <p:cNvSpPr txBox="1"/>
          <p:nvPr/>
        </p:nvSpPr>
        <p:spPr>
          <a:xfrm>
            <a:off x="337306" y="1961802"/>
            <a:ext cx="6266694" cy="2308324"/>
          </a:xfrm>
          <a:prstGeom prst="rect">
            <a:avLst/>
          </a:prstGeom>
          <a:noFill/>
        </p:spPr>
        <p:txBody>
          <a:bodyPr wrap="square">
            <a:spAutoFit/>
          </a:bodyPr>
          <a:lstStyle/>
          <a:p>
            <a:pPr algn="ctr"/>
            <a:r>
              <a:rPr lang="en-US" sz="4800">
                <a:latin typeface="Avenir Next LT Pro" panose="020B0504020202020204" pitchFamily="34" charset="0"/>
              </a:rPr>
              <a:t>What does an apple tree need to produce an apple?</a:t>
            </a:r>
          </a:p>
        </p:txBody>
      </p:sp>
      <p:pic>
        <p:nvPicPr>
          <p:cNvPr id="1028" name="Picture 4" descr="apple tree | This is what some apple trees in Massachusetts … | Flickr">
            <a:extLst>
              <a:ext uri="{FF2B5EF4-FFF2-40B4-BE49-F238E27FC236}">
                <a16:creationId xmlns:a16="http://schemas.microsoft.com/office/drawing/2014/main" id="{C0D7130D-FC80-33A3-DC47-A2784E6777F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818692" y="0"/>
            <a:ext cx="5373308"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75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FFE42-09E2-93C3-9ECD-436AD03C93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746601-F172-364C-53EE-2989A134BAE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C52F4BD-376A-3C05-85A8-FC191DE1BD76}"/>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F5BD55CD-7FB7-389A-7056-6660860F6F2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Engage</a:t>
            </a:r>
          </a:p>
        </p:txBody>
      </p:sp>
      <p:sp>
        <p:nvSpPr>
          <p:cNvPr id="6" name="Rectangle: Rounded Corners 5">
            <a:extLst>
              <a:ext uri="{FF2B5EF4-FFF2-40B4-BE49-F238E27FC236}">
                <a16:creationId xmlns:a16="http://schemas.microsoft.com/office/drawing/2014/main" id="{491542EB-C57E-2F2C-9DCA-798F267F949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1B3F5B-DA20-6EAD-B84A-EDD83C93724A}"/>
              </a:ext>
            </a:extLst>
          </p:cNvPr>
          <p:cNvSpPr txBox="1"/>
          <p:nvPr/>
        </p:nvSpPr>
        <p:spPr>
          <a:xfrm>
            <a:off x="100584" y="6351004"/>
            <a:ext cx="3120598"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3" name="TextBox 12">
            <a:extLst>
              <a:ext uri="{FF2B5EF4-FFF2-40B4-BE49-F238E27FC236}">
                <a16:creationId xmlns:a16="http://schemas.microsoft.com/office/drawing/2014/main" id="{78CA1989-4849-9A8B-DBC9-F47360876BB8}"/>
              </a:ext>
            </a:extLst>
          </p:cNvPr>
          <p:cNvSpPr txBox="1"/>
          <p:nvPr/>
        </p:nvSpPr>
        <p:spPr>
          <a:xfrm>
            <a:off x="6096000" y="2331134"/>
            <a:ext cx="5638800" cy="1569660"/>
          </a:xfrm>
          <a:prstGeom prst="rect">
            <a:avLst/>
          </a:prstGeom>
          <a:noFill/>
        </p:spPr>
        <p:txBody>
          <a:bodyPr wrap="square">
            <a:spAutoFit/>
          </a:bodyPr>
          <a:lstStyle/>
          <a:p>
            <a:pPr algn="ctr"/>
            <a:r>
              <a:rPr lang="en-US" sz="4800">
                <a:latin typeface="Avenir Next LT Pro" panose="020B0504020202020204" pitchFamily="34" charset="0"/>
              </a:rPr>
              <a:t>But how are seeds made?</a:t>
            </a:r>
          </a:p>
        </p:txBody>
      </p:sp>
      <p:pic>
        <p:nvPicPr>
          <p:cNvPr id="7" name="Picture 6" descr="Plated apple slices">
            <a:extLst>
              <a:ext uri="{FF2B5EF4-FFF2-40B4-BE49-F238E27FC236}">
                <a16:creationId xmlns:a16="http://schemas.microsoft.com/office/drawing/2014/main" id="{71600260-EEB1-A739-2CB7-FBCFE9848C9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0"/>
            <a:ext cx="5747553" cy="6231928"/>
          </a:xfrm>
          <a:prstGeom prst="rect">
            <a:avLst/>
          </a:prstGeom>
          <a:effectLst>
            <a:softEdge rad="635000"/>
          </a:effectLst>
        </p:spPr>
      </p:pic>
    </p:spTree>
    <p:extLst>
      <p:ext uri="{BB962C8B-B14F-4D97-AF65-F5344CB8AC3E}">
        <p14:creationId xmlns:p14="http://schemas.microsoft.com/office/powerpoint/2010/main" val="258808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CCB02-4570-4C81-624B-C6C02CBE8A5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35E8595-DADC-4C8C-0573-251A4A4D2FC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08AAD92-EFF1-7354-862C-B909F48B1479}"/>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F8421E65-9579-6566-7217-840F203C4EB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Explore</a:t>
            </a:r>
          </a:p>
        </p:txBody>
      </p:sp>
      <p:sp>
        <p:nvSpPr>
          <p:cNvPr id="6" name="Rectangle: Rounded Corners 5">
            <a:extLst>
              <a:ext uri="{FF2B5EF4-FFF2-40B4-BE49-F238E27FC236}">
                <a16:creationId xmlns:a16="http://schemas.microsoft.com/office/drawing/2014/main" id="{0CF0ABA1-633A-AB39-1373-D2200F2E4705}"/>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A5111A-8BB1-2A94-9381-3E34A8023965}"/>
              </a:ext>
            </a:extLst>
          </p:cNvPr>
          <p:cNvSpPr txBox="1"/>
          <p:nvPr/>
        </p:nvSpPr>
        <p:spPr>
          <a:xfrm>
            <a:off x="100584" y="6351004"/>
            <a:ext cx="2829652"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3" name="TextBox 12">
            <a:extLst>
              <a:ext uri="{FF2B5EF4-FFF2-40B4-BE49-F238E27FC236}">
                <a16:creationId xmlns:a16="http://schemas.microsoft.com/office/drawing/2014/main" id="{6A382F2B-9E6B-3C5E-5CDA-77660A9CDAE1}"/>
              </a:ext>
            </a:extLst>
          </p:cNvPr>
          <p:cNvSpPr txBox="1"/>
          <p:nvPr/>
        </p:nvSpPr>
        <p:spPr>
          <a:xfrm>
            <a:off x="97634" y="2384493"/>
            <a:ext cx="7102856" cy="3046988"/>
          </a:xfrm>
          <a:prstGeom prst="rect">
            <a:avLst/>
          </a:prstGeom>
          <a:noFill/>
        </p:spPr>
        <p:txBody>
          <a:bodyPr wrap="square" lIns="91440" tIns="45720" rIns="91440" bIns="45720" anchor="t">
            <a:spAutoFit/>
          </a:bodyPr>
          <a:lstStyle/>
          <a:p>
            <a:pPr algn="ctr"/>
            <a:r>
              <a:rPr lang="en-US" sz="4800" dirty="0">
                <a:latin typeface="Avenir Next LT Pro"/>
              </a:rPr>
              <a:t>How do bees, insects, and birds help plants?</a:t>
            </a:r>
          </a:p>
          <a:p>
            <a:pPr algn="ctr"/>
            <a:endParaRPr lang="en-US" sz="4800">
              <a:latin typeface="Avenir Next LT Pro" panose="020B0504020202020204" pitchFamily="34" charset="0"/>
            </a:endParaRPr>
          </a:p>
          <a:p>
            <a:pPr algn="ctr"/>
            <a:endParaRPr lang="en-US" sz="4800" dirty="0">
              <a:latin typeface="Avenir Next LT Pro" panose="020B0504020202020204" pitchFamily="34" charset="0"/>
            </a:endParaRPr>
          </a:p>
        </p:txBody>
      </p:sp>
      <p:pic>
        <p:nvPicPr>
          <p:cNvPr id="8" name="Picture 7" descr="A picture containing calendar&#10;&#10;AI-generated content may be incorrect.">
            <a:extLst>
              <a:ext uri="{FF2B5EF4-FFF2-40B4-BE49-F238E27FC236}">
                <a16:creationId xmlns:a16="http://schemas.microsoft.com/office/drawing/2014/main" id="{C10E99E9-53C3-E88F-A003-B5AE656F7F7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86320" y="56027"/>
            <a:ext cx="4720336" cy="6108669"/>
          </a:xfrm>
          <a:prstGeom prst="rect">
            <a:avLst/>
          </a:prstGeom>
          <a:ln>
            <a:solidFill>
              <a:schemeClr val="tx1"/>
            </a:solidFill>
          </a:ln>
        </p:spPr>
      </p:pic>
    </p:spTree>
    <p:extLst>
      <p:ext uri="{BB962C8B-B14F-4D97-AF65-F5344CB8AC3E}">
        <p14:creationId xmlns:p14="http://schemas.microsoft.com/office/powerpoint/2010/main" val="105873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4EFC3-00ED-66A9-0CCA-447DF51E46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C73DADE-9653-167B-A40A-3076BBCB29E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791ADE2-5137-7C93-76E5-23C88A959BC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D2937421-CC90-AC28-CBB9-13B4A367B26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Explore</a:t>
            </a:r>
          </a:p>
        </p:txBody>
      </p:sp>
      <p:sp>
        <p:nvSpPr>
          <p:cNvPr id="6" name="Rectangle: Rounded Corners 5">
            <a:extLst>
              <a:ext uri="{FF2B5EF4-FFF2-40B4-BE49-F238E27FC236}">
                <a16:creationId xmlns:a16="http://schemas.microsoft.com/office/drawing/2014/main" id="{F750CE67-9AEB-1C6D-1F19-BBE9ECD9330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8124F6-C836-BD7F-770F-1E8160BF9FAE}"/>
              </a:ext>
            </a:extLst>
          </p:cNvPr>
          <p:cNvSpPr txBox="1"/>
          <p:nvPr/>
        </p:nvSpPr>
        <p:spPr>
          <a:xfrm>
            <a:off x="100584" y="6351004"/>
            <a:ext cx="4429852"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3" name="TextBox 12">
            <a:extLst>
              <a:ext uri="{FF2B5EF4-FFF2-40B4-BE49-F238E27FC236}">
                <a16:creationId xmlns:a16="http://schemas.microsoft.com/office/drawing/2014/main" id="{A8248E37-469F-CD01-621A-3905AEBCC8BF}"/>
              </a:ext>
            </a:extLst>
          </p:cNvPr>
          <p:cNvSpPr txBox="1"/>
          <p:nvPr/>
        </p:nvSpPr>
        <p:spPr>
          <a:xfrm>
            <a:off x="4419600" y="523083"/>
            <a:ext cx="7376159" cy="3785652"/>
          </a:xfrm>
          <a:prstGeom prst="rect">
            <a:avLst/>
          </a:prstGeom>
          <a:noFill/>
        </p:spPr>
        <p:txBody>
          <a:bodyPr wrap="square" lIns="91440" tIns="45720" rIns="91440" bIns="45720" anchor="t">
            <a:spAutoFit/>
          </a:bodyPr>
          <a:lstStyle/>
          <a:p>
            <a:pPr algn="ctr"/>
            <a:endParaRPr lang="en-US" sz="4800" dirty="0">
              <a:latin typeface="Avenir Next LT Pro" panose="020B0504020202020204" pitchFamily="34" charset="0"/>
            </a:endParaRPr>
          </a:p>
          <a:p>
            <a:pPr algn="ctr"/>
            <a:endParaRPr lang="en-US" sz="4800">
              <a:latin typeface="Avenir Next LT Pro" panose="020B0504020202020204" pitchFamily="34" charset="0"/>
            </a:endParaRPr>
          </a:p>
          <a:p>
            <a:pPr algn="ctr"/>
            <a:r>
              <a:rPr lang="en-US" sz="4800" dirty="0">
                <a:latin typeface="Avenir Next LT Pro"/>
              </a:rPr>
              <a:t>What parts of their bodies do the use to help plants?</a:t>
            </a:r>
          </a:p>
        </p:txBody>
      </p:sp>
      <p:pic>
        <p:nvPicPr>
          <p:cNvPr id="2050" name="Picture 2" descr="Honey&amp;#95;Bee&amp;#95;0172">
            <a:extLst>
              <a:ext uri="{FF2B5EF4-FFF2-40B4-BE49-F238E27FC236}">
                <a16:creationId xmlns:a16="http://schemas.microsoft.com/office/drawing/2014/main" id="{65965C62-EBE8-0E57-0B8C-C4627A5E8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462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28DCE-FFE7-8123-1720-0A23606A92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4F0B2C2-7B76-A2F1-A704-1EB618117F5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7FFB0E5-B14A-6617-0CEE-C4E2B077DAA7}"/>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8B7122F3-AAED-22E9-2109-CF0F4327AC4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Explore</a:t>
            </a:r>
          </a:p>
        </p:txBody>
      </p:sp>
      <p:sp>
        <p:nvSpPr>
          <p:cNvPr id="6" name="Rectangle: Rounded Corners 5">
            <a:extLst>
              <a:ext uri="{FF2B5EF4-FFF2-40B4-BE49-F238E27FC236}">
                <a16:creationId xmlns:a16="http://schemas.microsoft.com/office/drawing/2014/main" id="{00386D0D-67FF-1DCF-3F7D-09A9232E2D3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141E50-5595-21AB-03E2-4C88EFCF77BC}"/>
              </a:ext>
            </a:extLst>
          </p:cNvPr>
          <p:cNvSpPr txBox="1"/>
          <p:nvPr/>
        </p:nvSpPr>
        <p:spPr>
          <a:xfrm>
            <a:off x="100584" y="6351004"/>
            <a:ext cx="2954343"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3" name="TextBox 12">
            <a:extLst>
              <a:ext uri="{FF2B5EF4-FFF2-40B4-BE49-F238E27FC236}">
                <a16:creationId xmlns:a16="http://schemas.microsoft.com/office/drawing/2014/main" id="{010E1290-AD80-5733-B2B3-9AE1EE25D620}"/>
              </a:ext>
            </a:extLst>
          </p:cNvPr>
          <p:cNvSpPr txBox="1"/>
          <p:nvPr/>
        </p:nvSpPr>
        <p:spPr>
          <a:xfrm>
            <a:off x="1384852" y="854388"/>
            <a:ext cx="9422295" cy="4524315"/>
          </a:xfrm>
          <a:prstGeom prst="rect">
            <a:avLst/>
          </a:prstGeom>
          <a:noFill/>
        </p:spPr>
        <p:txBody>
          <a:bodyPr wrap="square">
            <a:spAutoFit/>
          </a:bodyPr>
          <a:lstStyle/>
          <a:p>
            <a:pPr algn="ctr"/>
            <a:r>
              <a:rPr lang="en-US" sz="4800">
                <a:latin typeface="Avenir Next LT Pro" panose="020B0504020202020204" pitchFamily="34" charset="0"/>
              </a:rPr>
              <a:t>Today, we are going to </a:t>
            </a:r>
            <a:r>
              <a:rPr lang="en-US" sz="4800" b="1">
                <a:latin typeface="Avenir Next LT Pro" panose="020B0504020202020204" pitchFamily="34" charset="0"/>
              </a:rPr>
              <a:t>create our own bees</a:t>
            </a:r>
            <a:r>
              <a:rPr lang="en-US" sz="4800">
                <a:latin typeface="Avenir Next LT Pro" panose="020B0504020202020204" pitchFamily="34" charset="0"/>
              </a:rPr>
              <a:t> with two different types of legs.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Each bee needs to have the required number of body parts. </a:t>
            </a:r>
          </a:p>
        </p:txBody>
      </p:sp>
    </p:spTree>
    <p:extLst>
      <p:ext uri="{BB962C8B-B14F-4D97-AF65-F5344CB8AC3E}">
        <p14:creationId xmlns:p14="http://schemas.microsoft.com/office/powerpoint/2010/main" val="2531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19444-2538-3A6D-D600-EA28CC9C40B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AB75ED6-28E9-53C9-5027-E8CA5D395C4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E3C4C25-68A8-63D8-27C3-62E100B72F09}"/>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9B54432E-4C58-71D4-E81E-6B6101CAF8D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1B Getting Buzzy: Explore</a:t>
            </a:r>
          </a:p>
        </p:txBody>
      </p:sp>
      <p:sp>
        <p:nvSpPr>
          <p:cNvPr id="6" name="Rectangle: Rounded Corners 5">
            <a:extLst>
              <a:ext uri="{FF2B5EF4-FFF2-40B4-BE49-F238E27FC236}">
                <a16:creationId xmlns:a16="http://schemas.microsoft.com/office/drawing/2014/main" id="{BC9297CA-4D6F-6953-7472-9BD0B2E4BAC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C39711-C26A-49AE-BA24-E73385705A64}"/>
              </a:ext>
            </a:extLst>
          </p:cNvPr>
          <p:cNvSpPr txBox="1"/>
          <p:nvPr/>
        </p:nvSpPr>
        <p:spPr>
          <a:xfrm>
            <a:off x="100584" y="6351004"/>
            <a:ext cx="2642616" cy="400110"/>
          </a:xfrm>
          <a:prstGeom prst="rect">
            <a:avLst/>
          </a:prstGeom>
          <a:noFill/>
        </p:spPr>
        <p:txBody>
          <a:bodyPr wrap="square">
            <a:spAutoFit/>
          </a:bodyPr>
          <a:lstStyle/>
          <a:p>
            <a:r>
              <a:rPr lang="en-US" sz="2000">
                <a:latin typeface="Bitter SemiBold" pitchFamily="2" charset="0"/>
              </a:rPr>
              <a:t>1B</a:t>
            </a:r>
            <a:endParaRPr lang="en-US" sz="2000"/>
          </a:p>
        </p:txBody>
      </p:sp>
      <p:sp>
        <p:nvSpPr>
          <p:cNvPr id="13" name="TextBox 12">
            <a:extLst>
              <a:ext uri="{FF2B5EF4-FFF2-40B4-BE49-F238E27FC236}">
                <a16:creationId xmlns:a16="http://schemas.microsoft.com/office/drawing/2014/main" id="{71B0CDDA-2354-C02D-97B1-FA71792264C6}"/>
              </a:ext>
            </a:extLst>
          </p:cNvPr>
          <p:cNvSpPr txBox="1"/>
          <p:nvPr/>
        </p:nvSpPr>
        <p:spPr>
          <a:xfrm>
            <a:off x="337306" y="853806"/>
            <a:ext cx="7422737" cy="4524315"/>
          </a:xfrm>
          <a:prstGeom prst="rect">
            <a:avLst/>
          </a:prstGeom>
          <a:noFill/>
        </p:spPr>
        <p:txBody>
          <a:bodyPr wrap="square">
            <a:spAutoFit/>
          </a:bodyPr>
          <a:lstStyle/>
          <a:p>
            <a:pPr algn="ctr"/>
            <a:r>
              <a:rPr lang="en-US" sz="4800">
                <a:latin typeface="Avenir Next LT Pro" panose="020B0504020202020204" pitchFamily="34" charset="0"/>
              </a:rPr>
              <a:t>What do these bowls represent?</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does the cornmeal inside of the bowl represent?</a:t>
            </a:r>
          </a:p>
        </p:txBody>
      </p:sp>
      <p:pic>
        <p:nvPicPr>
          <p:cNvPr id="5122" name="Picture 2" descr="Progressive&amp;#95;Bee&amp;#95;Fly&amp;#95;0010-byn090223.dng">
            <a:extLst>
              <a:ext uri="{FF2B5EF4-FFF2-40B4-BE49-F238E27FC236}">
                <a16:creationId xmlns:a16="http://schemas.microsoft.com/office/drawing/2014/main" id="{E0CBABF6-75A6-B224-88C9-EBA61ADF3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95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552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TotalTime>
  <Words>2722</Words>
  <Application>Microsoft Office PowerPoint</Application>
  <PresentationFormat>Widescreen</PresentationFormat>
  <Paragraphs>299</Paragraphs>
  <Slides>37</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Aptos</vt:lpstr>
      <vt:lpstr>Aptos Display</vt:lpstr>
      <vt:lpstr>Aptos Light</vt:lpstr>
      <vt:lpstr>Arial</vt:lpstr>
      <vt:lpstr>Arial,Sans-Serif</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257</cp:revision>
  <dcterms:created xsi:type="dcterms:W3CDTF">2025-07-21T15:57:45Z</dcterms:created>
  <dcterms:modified xsi:type="dcterms:W3CDTF">2025-08-29T19:43:30Z</dcterms:modified>
</cp:coreProperties>
</file>