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2" r:id="rId3"/>
    <p:sldId id="303" r:id="rId4"/>
    <p:sldId id="304" r:id="rId5"/>
    <p:sldId id="305" r:id="rId6"/>
    <p:sldId id="306" r:id="rId7"/>
    <p:sldId id="307" r:id="rId8"/>
    <p:sldId id="308" r:id="rId9"/>
    <p:sldId id="309" r:id="rId10"/>
    <p:sldId id="330" r:id="rId11"/>
    <p:sldId id="328" r:id="rId12"/>
    <p:sldId id="32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CD274-B1B9-B04C-E0C9-ED2328D641AB}" name="Lydia Princ" initials="LP" userId="S::Lydia.Princ@mdc.mo.gov::6511114d-fd8d-4baf-9aa2-9edcd1d3a702"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ECCC3-CD86-966D-CB76-9A266AD34C8F}" v="1" dt="2025-08-28T13:55:50.906"/>
    <p1510:client id="{7D2F6510-3EFC-4FC5-BD18-57D824F01EC9}" v="1" dt="2025-08-28T13:57:04.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51" autoAdjust="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FCBDF-29ED-4B40-9572-937183F29184}"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5CB55-3138-4EA4-8139-64F4F758A13E}" type="slidenum">
              <a:rPr lang="en-US" smtClean="0"/>
              <a:t>‹#›</a:t>
            </a:fld>
            <a:endParaRPr lang="en-US"/>
          </a:p>
        </p:txBody>
      </p:sp>
    </p:spTree>
    <p:extLst>
      <p:ext uri="{BB962C8B-B14F-4D97-AF65-F5344CB8AC3E}">
        <p14:creationId xmlns:p14="http://schemas.microsoft.com/office/powerpoint/2010/main" val="387872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on.mdc.mo.gov/sites/default/files/2025-05/1A%20Parts%20of%20a%20Plant%20Cutout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C038D-0066-3F41-3F23-CF0664FEB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96BA6-4058-0919-85C4-FE52A969D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3FE7D-E6F9-06B9-F4AF-6E2501B80124}"/>
              </a:ext>
            </a:extLst>
          </p:cNvPr>
          <p:cNvSpPr>
            <a:spLocks noGrp="1"/>
          </p:cNvSpPr>
          <p:nvPr>
            <p:ph type="body" idx="1"/>
          </p:nvPr>
        </p:nvSpPr>
        <p:spPr/>
        <p:txBody>
          <a:bodyPr/>
          <a:lstStyle/>
          <a:p>
            <a:r>
              <a:rPr lang="en-US" dirty="0"/>
              <a:t>Have students look at the pictures of pollinators pollinating different Missouri flowers on the </a:t>
            </a:r>
            <a:r>
              <a:rPr lang="en-US" b="1" dirty="0"/>
              <a:t>Unit 1 Exploring the Phenomenon </a:t>
            </a:r>
            <a:r>
              <a:rPr lang="en-US" dirty="0"/>
              <a:t>section on Page 2. </a:t>
            </a:r>
          </a:p>
          <a:p>
            <a:endParaRPr lang="en-US" b="1" i="0" dirty="0"/>
          </a:p>
          <a:p>
            <a:r>
              <a:rPr lang="en-US" b="1" i="0" dirty="0"/>
              <a:t>What do these photos have in common? </a:t>
            </a:r>
            <a:r>
              <a:rPr lang="en-US" b="0" i="0" dirty="0"/>
              <a:t>Allow students time to discuss and write ideas on the board. We will come back to this question at the end of the unit and see if we have more ideas after we have explored this topic further. It’ll be a chance for us to share all the things we have learned!</a:t>
            </a:r>
          </a:p>
        </p:txBody>
      </p:sp>
      <p:sp>
        <p:nvSpPr>
          <p:cNvPr id="4" name="Slide Number Placeholder 3">
            <a:extLst>
              <a:ext uri="{FF2B5EF4-FFF2-40B4-BE49-F238E27FC236}">
                <a16:creationId xmlns:a16="http://schemas.microsoft.com/office/drawing/2014/main" id="{5D8701C2-CEAD-7A7A-A3F6-D629697451C0}"/>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209271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8E4C-D310-8095-5184-91BF1B99B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1B33F-756D-3EBB-F6EA-40B9D07A7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8CE06-2C17-F318-80FD-6C18A5517481}"/>
              </a:ext>
            </a:extLst>
          </p:cNvPr>
          <p:cNvSpPr>
            <a:spLocks noGrp="1"/>
          </p:cNvSpPr>
          <p:nvPr>
            <p:ph type="body" idx="1"/>
          </p:nvPr>
        </p:nvSpPr>
        <p:spPr/>
        <p:txBody>
          <a:bodyPr/>
          <a:lstStyle/>
          <a:p>
            <a:r>
              <a:rPr lang="en-US" i="0" dirty="0"/>
              <a:t>Have them open to </a:t>
            </a:r>
            <a:r>
              <a:rPr lang="en-US" b="1" i="0" dirty="0"/>
              <a:t>Read Together 1A A Pollination Poem </a:t>
            </a:r>
            <a:r>
              <a:rPr lang="en-US" i="0" dirty="0"/>
              <a:t>on Page 7. These pages will discuss the parts of a plant and its flower.</a:t>
            </a:r>
          </a:p>
        </p:txBody>
      </p:sp>
      <p:sp>
        <p:nvSpPr>
          <p:cNvPr id="4" name="Slide Number Placeholder 3">
            <a:extLst>
              <a:ext uri="{FF2B5EF4-FFF2-40B4-BE49-F238E27FC236}">
                <a16:creationId xmlns:a16="http://schemas.microsoft.com/office/drawing/2014/main" id="{E6683097-8798-0474-17A3-95C26DAA9D4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99195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417C-1440-2168-0C03-62C2EE722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F1ED3-3D01-3D14-3E18-72EC1EFBC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35E3D-A7A0-D3A8-13B4-A4BD73CCCFB4}"/>
              </a:ext>
            </a:extLst>
          </p:cNvPr>
          <p:cNvSpPr>
            <a:spLocks noGrp="1"/>
          </p:cNvSpPr>
          <p:nvPr>
            <p:ph type="body" idx="1"/>
          </p:nvPr>
        </p:nvSpPr>
        <p:spPr/>
        <p:txBody>
          <a:bodyPr/>
          <a:lstStyle/>
          <a:p>
            <a:r>
              <a:rPr lang="en-US" i="0" dirty="0"/>
              <a:t>Have them open to </a:t>
            </a:r>
            <a:r>
              <a:rPr lang="en-US" b="1" i="0" dirty="0"/>
              <a:t>Read Together 1A A Pollination Poem </a:t>
            </a:r>
            <a:r>
              <a:rPr lang="en-US" i="0" dirty="0"/>
              <a:t>on Page 7. These pages will discuss the parts of a plant and its flower.</a:t>
            </a:r>
          </a:p>
        </p:txBody>
      </p:sp>
      <p:sp>
        <p:nvSpPr>
          <p:cNvPr id="4" name="Slide Number Placeholder 3">
            <a:extLst>
              <a:ext uri="{FF2B5EF4-FFF2-40B4-BE49-F238E27FC236}">
                <a16:creationId xmlns:a16="http://schemas.microsoft.com/office/drawing/2014/main" id="{32E7CE07-4E35-2BB9-131E-3F46134876AE}"/>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56996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3588-59C2-57BE-B5F3-7FE054826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D837B-94FD-4797-9E7A-BB6CF9B67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545D7-BA7E-8F39-6F0E-A71EE9FED545}"/>
              </a:ext>
            </a:extLst>
          </p:cNvPr>
          <p:cNvSpPr>
            <a:spLocks noGrp="1"/>
          </p:cNvSpPr>
          <p:nvPr>
            <p:ph type="body" idx="1"/>
          </p:nvPr>
        </p:nvSpPr>
        <p:spPr/>
        <p:txBody>
          <a:bodyPr/>
          <a:lstStyle/>
          <a:p>
            <a:r>
              <a:rPr lang="en-US" i="0" dirty="0"/>
              <a:t>From the </a:t>
            </a:r>
            <a:r>
              <a:rPr lang="en-US" i="1" dirty="0"/>
              <a:t>MDC Teacher Portal</a:t>
            </a:r>
            <a:r>
              <a:rPr lang="en-US" i="0" dirty="0"/>
              <a:t>, display or distribute copies of the </a:t>
            </a:r>
            <a:r>
              <a:rPr lang="en-US" i="1" dirty="0"/>
              <a:t>Pollination Partners </a:t>
            </a:r>
            <a:r>
              <a:rPr lang="en-US" i="0" dirty="0"/>
              <a:t>article by Matt Seek from the July/August 2020 issue of </a:t>
            </a:r>
            <a:r>
              <a:rPr lang="en-US" i="1" dirty="0" err="1"/>
              <a:t>Xplor</a:t>
            </a:r>
            <a:r>
              <a:rPr lang="en-US" i="0" dirty="0"/>
              <a:t>. Read Page 10 together and review the pictures in the rest of the article.</a:t>
            </a:r>
          </a:p>
        </p:txBody>
      </p:sp>
      <p:sp>
        <p:nvSpPr>
          <p:cNvPr id="4" name="Slide Number Placeholder 3">
            <a:extLst>
              <a:ext uri="{FF2B5EF4-FFF2-40B4-BE49-F238E27FC236}">
                <a16:creationId xmlns:a16="http://schemas.microsoft.com/office/drawing/2014/main" id="{72807459-2DAD-3194-46A6-46CA8E90709C}"/>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67628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5B6C-256A-0F39-26F7-3B1AE9E14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01549-7876-2A3D-1454-93DC8712D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39847-24FF-7479-08E7-A0C519C6C08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F0A739A3-847A-D3B9-A344-9D788EB3A669}"/>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08024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428F3-6265-19A7-24B0-DA25744AA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BBAE2-0784-1C84-F83B-8982DB4BC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411E5-B3F7-C7F9-384B-60F1B03D4387}"/>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2F94E16-ECAF-7A07-06FF-949AD25BCDA3}"/>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03568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6AA6-4D7C-2713-97A8-D4EDD7E0A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93583-E02A-A69D-1A67-02985F0D8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5455A-9578-B738-1631-408DAA711E4D}"/>
              </a:ext>
            </a:extLst>
          </p:cNvPr>
          <p:cNvSpPr>
            <a:spLocks noGrp="1"/>
          </p:cNvSpPr>
          <p:nvPr>
            <p:ph type="body" idx="1"/>
          </p:nvPr>
        </p:nvSpPr>
        <p:spPr/>
        <p:txBody>
          <a:bodyPr/>
          <a:lstStyle/>
          <a:p>
            <a:r>
              <a:rPr lang="en-US" i="0" dirty="0"/>
              <a:t>Pollen. It feeds the bees and gives pollinators energy.</a:t>
            </a:r>
          </a:p>
          <a:p>
            <a:endParaRPr lang="en-US" i="0" dirty="0"/>
          </a:p>
          <a:p>
            <a:r>
              <a:rPr lang="en-US" i="0" dirty="0"/>
              <a:t>Animal in Picture: Sweat </a:t>
            </a:r>
            <a:r>
              <a:rPr lang="en-US" dirty="0"/>
              <a:t>Bee</a:t>
            </a:r>
            <a:endParaRPr lang="en-US" i="0" dirty="0"/>
          </a:p>
        </p:txBody>
      </p:sp>
      <p:sp>
        <p:nvSpPr>
          <p:cNvPr id="4" name="Slide Number Placeholder 3">
            <a:extLst>
              <a:ext uri="{FF2B5EF4-FFF2-40B4-BE49-F238E27FC236}">
                <a16:creationId xmlns:a16="http://schemas.microsoft.com/office/drawing/2014/main" id="{12F01634-87A3-AFEF-E99A-D185BE88664E}"/>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98952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2780-4F22-6472-80E3-449081AF7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68751-AAEC-713A-C129-1583E1130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84629-A6F7-7553-7C97-060BA5102EC8}"/>
              </a:ext>
            </a:extLst>
          </p:cNvPr>
          <p:cNvSpPr>
            <a:spLocks noGrp="1"/>
          </p:cNvSpPr>
          <p:nvPr>
            <p:ph type="body" idx="1"/>
          </p:nvPr>
        </p:nvSpPr>
        <p:spPr/>
        <p:txBody>
          <a:bodyPr/>
          <a:lstStyle/>
          <a:p>
            <a:r>
              <a:rPr lang="en-US" i="0" dirty="0"/>
              <a:t>The flower, or the anther of the flower.</a:t>
            </a:r>
          </a:p>
          <a:p>
            <a:endParaRPr lang="en-US" i="0" dirty="0"/>
          </a:p>
          <a:p>
            <a:r>
              <a:rPr lang="en-US" i="0" dirty="0"/>
              <a:t>Animal in Picture: Honey </a:t>
            </a:r>
            <a:r>
              <a:rPr lang="en-US" dirty="0"/>
              <a:t>Bee</a:t>
            </a:r>
            <a:endParaRPr lang="en-US" i="0" dirty="0"/>
          </a:p>
        </p:txBody>
      </p:sp>
      <p:sp>
        <p:nvSpPr>
          <p:cNvPr id="4" name="Slide Number Placeholder 3">
            <a:extLst>
              <a:ext uri="{FF2B5EF4-FFF2-40B4-BE49-F238E27FC236}">
                <a16:creationId xmlns:a16="http://schemas.microsoft.com/office/drawing/2014/main" id="{3FD0654F-AB5E-9353-B9E4-07100D55CA3B}"/>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17984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2DB6A-D52B-5952-585D-4C40B45F9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20556-6D32-6DA2-6BF0-75F53249D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7D26A-0382-D4A9-0F6E-F4ED084CD82C}"/>
              </a:ext>
            </a:extLst>
          </p:cNvPr>
          <p:cNvSpPr>
            <a:spLocks noGrp="1"/>
          </p:cNvSpPr>
          <p:nvPr>
            <p:ph type="body" idx="1"/>
          </p:nvPr>
        </p:nvSpPr>
        <p:spPr/>
        <p:txBody>
          <a:bodyPr/>
          <a:lstStyle/>
          <a:p>
            <a:r>
              <a:rPr lang="en-US" i="0" dirty="0"/>
              <a:t>The smell of the flower, the color, or how it is shaped.</a:t>
            </a:r>
          </a:p>
          <a:p>
            <a:endParaRPr lang="en-US" i="0" dirty="0"/>
          </a:p>
          <a:p>
            <a:r>
              <a:rPr lang="en-US" dirty="0"/>
              <a:t>Animal in Picture: Bumble Bee</a:t>
            </a:r>
          </a:p>
        </p:txBody>
      </p:sp>
      <p:sp>
        <p:nvSpPr>
          <p:cNvPr id="4" name="Slide Number Placeholder 3">
            <a:extLst>
              <a:ext uri="{FF2B5EF4-FFF2-40B4-BE49-F238E27FC236}">
                <a16:creationId xmlns:a16="http://schemas.microsoft.com/office/drawing/2014/main" id="{A52D176D-EB03-2A6E-ABD6-E62FDB08D3C9}"/>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35428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373EB-9AAE-CDE4-8168-BD1277150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0540-A58A-A1AD-2608-F4AEA3065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739D7-83DF-6194-8143-F99423C76148}"/>
              </a:ext>
            </a:extLst>
          </p:cNvPr>
          <p:cNvSpPr>
            <a:spLocks noGrp="1"/>
          </p:cNvSpPr>
          <p:nvPr>
            <p:ph type="body" idx="1"/>
          </p:nvPr>
        </p:nvSpPr>
        <p:spPr/>
        <p:txBody>
          <a:bodyPr/>
          <a:lstStyle/>
          <a:p>
            <a:r>
              <a:rPr lang="en-US" i="0" dirty="0"/>
              <a:t>Have students revisit their flower drawings on the </a:t>
            </a:r>
            <a:r>
              <a:rPr lang="en-US" b="1" i="0" dirty="0"/>
              <a:t>Draw It! 1A Flower Power </a:t>
            </a:r>
            <a:r>
              <a:rPr lang="en-US" i="0" dirty="0"/>
              <a:t>page of the student guide. Have them identify the parts of a plant using what they inferred from the poem.</a:t>
            </a:r>
          </a:p>
          <a:p>
            <a:endParaRPr lang="en-US" i="0" dirty="0"/>
          </a:p>
          <a:p>
            <a:r>
              <a:rPr lang="en-US" b="1" i="0" dirty="0"/>
              <a:t>Thinking about what we read from the magazine and from our poem, what are some parts of the plant and its flower that you collected? </a:t>
            </a:r>
            <a:r>
              <a:rPr lang="en-US" i="0" dirty="0"/>
              <a:t>Allow students time to relabel any parts of the plant.</a:t>
            </a:r>
          </a:p>
        </p:txBody>
      </p:sp>
      <p:sp>
        <p:nvSpPr>
          <p:cNvPr id="4" name="Slide Number Placeholder 3">
            <a:extLst>
              <a:ext uri="{FF2B5EF4-FFF2-40B4-BE49-F238E27FC236}">
                <a16:creationId xmlns:a16="http://schemas.microsoft.com/office/drawing/2014/main" id="{55F01063-1C34-99FF-79C4-46B1F0A7A74F}"/>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374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0C41-550F-F352-2994-48E34E14D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14A0-CED4-4BF4-6B26-8E215EDF7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23FAE-3121-B17A-35BC-765731F95B5A}"/>
              </a:ext>
            </a:extLst>
          </p:cNvPr>
          <p:cNvSpPr>
            <a:spLocks noGrp="1"/>
          </p:cNvSpPr>
          <p:nvPr>
            <p:ph type="body" idx="1"/>
          </p:nvPr>
        </p:nvSpPr>
        <p:spPr/>
        <p:txBody>
          <a:bodyPr/>
          <a:lstStyle/>
          <a:p>
            <a:r>
              <a:rPr lang="en-US" i="0" dirty="0"/>
              <a:t>Have students point either at their drawings or at the flower itself. </a:t>
            </a:r>
            <a:r>
              <a:rPr lang="en-US" b="1" i="0" dirty="0"/>
              <a:t>Can you point to the…Leaves? Roots? Petals? The dusty pollen?</a:t>
            </a:r>
          </a:p>
        </p:txBody>
      </p:sp>
      <p:sp>
        <p:nvSpPr>
          <p:cNvPr id="4" name="Slide Number Placeholder 3">
            <a:extLst>
              <a:ext uri="{FF2B5EF4-FFF2-40B4-BE49-F238E27FC236}">
                <a16:creationId xmlns:a16="http://schemas.microsoft.com/office/drawing/2014/main" id="{8F6461C8-5DB8-8A14-A60B-601192ECC203}"/>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415244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dirty="0"/>
              <a:t>Have students turn to the </a:t>
            </a:r>
            <a:r>
              <a:rPr lang="en-US" b="1" dirty="0"/>
              <a:t>Lesson 1A Flower Power</a:t>
            </a:r>
            <a:r>
              <a:rPr lang="en-US" dirty="0"/>
              <a:t> introduction on Page 4. Read the guiding question together. </a:t>
            </a:r>
            <a:r>
              <a:rPr lang="en-US" b="1" dirty="0"/>
              <a:t>What do flowers of a plant do? Why do you think this? </a:t>
            </a:r>
            <a:r>
              <a:rPr lang="en-US" dirty="0"/>
              <a:t>Write ideas on the board. </a:t>
            </a:r>
            <a:r>
              <a:rPr lang="en-US" i="1" dirty="0"/>
              <a:t>This is called a </a:t>
            </a:r>
            <a:r>
              <a:rPr lang="en-US" b="1" i="1" dirty="0"/>
              <a:t>guiding question </a:t>
            </a:r>
            <a:r>
              <a:rPr lang="en-US" i="1" dirty="0"/>
              <a:t>and this question is what we are going to investigate today. We will see if we can answer this question at the end of this lesson. We will start by exploring different ideas, collect and record data, figure out what our data is telling us, research the topic more, and share our results and ideas with each other. Following these steps will help us answer the question, or make a claim, using the data we found as out evidence. We will keep practicing these steps for each lesson. </a:t>
            </a:r>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F6FB4-6691-1749-BE7B-CA5396FFB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7F07E-6368-4D41-12A7-840F01BE4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35E25-422B-AD7A-B6E4-7AAAA3D26F89}"/>
              </a:ext>
            </a:extLst>
          </p:cNvPr>
          <p:cNvSpPr>
            <a:spLocks noGrp="1"/>
          </p:cNvSpPr>
          <p:nvPr>
            <p:ph type="body" idx="1"/>
          </p:nvPr>
        </p:nvSpPr>
        <p:spPr/>
        <p:txBody>
          <a:bodyPr/>
          <a:lstStyle/>
          <a:p>
            <a:r>
              <a:rPr lang="en-US" b="0" i="0" dirty="0"/>
              <a:t>Continue to ask the following discussion questions, asking students to use their new vocabulary they have learned.</a:t>
            </a:r>
          </a:p>
          <a:p>
            <a:endParaRPr lang="en-US" b="0" i="0" dirty="0"/>
          </a:p>
          <a:p>
            <a:r>
              <a:rPr lang="en-US" b="0" i="0" dirty="0"/>
              <a:t>Flower in Picture: Sunflower</a:t>
            </a:r>
          </a:p>
        </p:txBody>
      </p:sp>
      <p:sp>
        <p:nvSpPr>
          <p:cNvPr id="4" name="Slide Number Placeholder 3">
            <a:extLst>
              <a:ext uri="{FF2B5EF4-FFF2-40B4-BE49-F238E27FC236}">
                <a16:creationId xmlns:a16="http://schemas.microsoft.com/office/drawing/2014/main" id="{671A3A35-6701-564E-405A-5F20BFE4E2C4}"/>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428624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57A6-1BD8-5CE2-DF26-23D336DE5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22B3C-E807-4DFA-AE91-1ADF2C5B4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26D3F-57A0-2909-DF65-FCD908E61A1E}"/>
              </a:ext>
            </a:extLst>
          </p:cNvPr>
          <p:cNvSpPr>
            <a:spLocks noGrp="1"/>
          </p:cNvSpPr>
          <p:nvPr>
            <p:ph type="body" idx="1"/>
          </p:nvPr>
        </p:nvSpPr>
        <p:spPr/>
        <p:txBody>
          <a:bodyPr/>
          <a:lstStyle/>
          <a:p>
            <a:r>
              <a:rPr lang="en-US" dirty="0"/>
              <a:t>Plant in Picture: Hairy Petunia</a:t>
            </a:r>
          </a:p>
        </p:txBody>
      </p:sp>
      <p:sp>
        <p:nvSpPr>
          <p:cNvPr id="4" name="Slide Number Placeholder 3">
            <a:extLst>
              <a:ext uri="{FF2B5EF4-FFF2-40B4-BE49-F238E27FC236}">
                <a16:creationId xmlns:a16="http://schemas.microsoft.com/office/drawing/2014/main" id="{890819FC-01BF-0F85-79D3-8A00A4573249}"/>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94666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9267-EED3-596C-C8E6-0D57C3C9D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31B43-36E3-CBB0-1E6B-1E80B7A2F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070D1-3BA4-69EB-E538-2E05999AD0B9}"/>
              </a:ext>
            </a:extLst>
          </p:cNvPr>
          <p:cNvSpPr>
            <a:spLocks noGrp="1"/>
          </p:cNvSpPr>
          <p:nvPr>
            <p:ph type="body" idx="1"/>
          </p:nvPr>
        </p:nvSpPr>
        <p:spPr/>
        <p:txBody>
          <a:bodyPr/>
          <a:lstStyle/>
          <a:p>
            <a:r>
              <a:rPr lang="en-US" dirty="0"/>
              <a:t>Plant in Picture: Eastern Blazing Star</a:t>
            </a:r>
            <a:endParaRPr lang="en-US" b="0" i="0" dirty="0"/>
          </a:p>
        </p:txBody>
      </p:sp>
      <p:sp>
        <p:nvSpPr>
          <p:cNvPr id="4" name="Slide Number Placeholder 3">
            <a:extLst>
              <a:ext uri="{FF2B5EF4-FFF2-40B4-BE49-F238E27FC236}">
                <a16:creationId xmlns:a16="http://schemas.microsoft.com/office/drawing/2014/main" id="{EBA83660-06F8-365B-0C2B-C17B5650C68F}"/>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79084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995A-9EA2-8A90-E63B-BA299D697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B2F7A-3DF7-A210-8F24-21E878C98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57B2C-ED0F-9B67-2336-7CADA7E8A564}"/>
              </a:ext>
            </a:extLst>
          </p:cNvPr>
          <p:cNvSpPr>
            <a:spLocks noGrp="1"/>
          </p:cNvSpPr>
          <p:nvPr>
            <p:ph type="body" idx="1"/>
          </p:nvPr>
        </p:nvSpPr>
        <p:spPr/>
        <p:txBody>
          <a:bodyPr/>
          <a:lstStyle/>
          <a:p>
            <a:r>
              <a:rPr lang="en-US" dirty="0"/>
              <a:t>Plant in Picture: Purple Prairie Clover</a:t>
            </a:r>
            <a:endParaRPr lang="en-US" b="0" i="0" dirty="0"/>
          </a:p>
        </p:txBody>
      </p:sp>
      <p:sp>
        <p:nvSpPr>
          <p:cNvPr id="4" name="Slide Number Placeholder 3">
            <a:extLst>
              <a:ext uri="{FF2B5EF4-FFF2-40B4-BE49-F238E27FC236}">
                <a16:creationId xmlns:a16="http://schemas.microsoft.com/office/drawing/2014/main" id="{7F85C14A-807C-B476-4CE9-1C06DE3EDF81}"/>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686052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C9A7-2734-C709-38AF-9673A860B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1123F-118D-F475-93BD-6C27EA8FD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CDBD7-58C0-E58A-1987-477674280D87}"/>
              </a:ext>
            </a:extLst>
          </p:cNvPr>
          <p:cNvSpPr>
            <a:spLocks noGrp="1"/>
          </p:cNvSpPr>
          <p:nvPr>
            <p:ph type="body" idx="1"/>
          </p:nvPr>
        </p:nvSpPr>
        <p:spPr/>
        <p:txBody>
          <a:bodyPr/>
          <a:lstStyle/>
          <a:p>
            <a:r>
              <a:rPr lang="en-US" b="0" i="0" dirty="0"/>
              <a:t>The class will need 5 flowers made with different colored bowls. Divide students into 5 groups. Give each group one small bowl to hold pollen (cornmeal). Using the </a:t>
            </a:r>
            <a:r>
              <a:rPr lang="en-US" b="1" i="0" dirty="0"/>
              <a:t>1A Parts of a Plant Cutouts</a:t>
            </a:r>
            <a:r>
              <a:rPr lang="en-US" b="1" dirty="0"/>
              <a:t> on page 33 of the Teacher Guide</a:t>
            </a:r>
            <a:r>
              <a:rPr lang="en-US" b="0" i="0" dirty="0"/>
              <a:t>,</a:t>
            </a:r>
            <a:r>
              <a:rPr lang="en-US" dirty="0"/>
              <a:t> </a:t>
            </a:r>
            <a:r>
              <a:rPr lang="en-US" dirty="0">
                <a:hlinkClick r:id="rId3"/>
              </a:rPr>
              <a:t>1A Parts of a Plant Cutouts.pdf</a:t>
            </a:r>
            <a:r>
              <a:rPr lang="en-US" dirty="0"/>
              <a:t> </a:t>
            </a:r>
            <a:r>
              <a:rPr lang="en-US" b="0" i="0" dirty="0"/>
              <a:t>have students color and add all the flower parts to the bowl by gluing or taping the petals and leaves to the outside of the bowl, the stem along the side, and the roots at the bottom. Remember the flower needs to be attractive to bees and pollinators. </a:t>
            </a:r>
          </a:p>
          <a:p>
            <a:endParaRPr lang="en-US" b="0" i="0" dirty="0"/>
          </a:p>
          <a:p>
            <a:r>
              <a:rPr lang="en-US" b="0" i="0" dirty="0"/>
              <a:t>Students can mix the cornmeal with food coloring and add the mixture or “pollen” to their bowl. Each flower (or bowl) needs a different color of pollen. </a:t>
            </a:r>
          </a:p>
          <a:p>
            <a:endParaRPr lang="en-US" b="0" i="0" dirty="0"/>
          </a:p>
          <a:p>
            <a:r>
              <a:rPr lang="en-US" b="1" i="0" dirty="0"/>
              <a:t>Teacher Note: </a:t>
            </a:r>
            <a:r>
              <a:rPr lang="en-US" b="0" i="0" dirty="0"/>
              <a:t>Students will build bees in the next lesson.</a:t>
            </a:r>
          </a:p>
        </p:txBody>
      </p:sp>
      <p:sp>
        <p:nvSpPr>
          <p:cNvPr id="4" name="Slide Number Placeholder 3">
            <a:extLst>
              <a:ext uri="{FF2B5EF4-FFF2-40B4-BE49-F238E27FC236}">
                <a16:creationId xmlns:a16="http://schemas.microsoft.com/office/drawing/2014/main" id="{38302AEB-5210-49B5-68BE-6A07C6810ECF}"/>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6173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C8A3-ADDD-C38C-E661-19258FB14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4DA0A-3AF9-AA6D-5758-98E3900B3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D75F8-E808-2D76-5958-ADEB6A55F741}"/>
              </a:ext>
            </a:extLst>
          </p:cNvPr>
          <p:cNvSpPr>
            <a:spLocks noGrp="1"/>
          </p:cNvSpPr>
          <p:nvPr>
            <p:ph type="body" idx="1"/>
          </p:nvPr>
        </p:nvSpPr>
        <p:spPr/>
        <p:txBody>
          <a:bodyPr/>
          <a:lstStyle/>
          <a:p>
            <a:r>
              <a:rPr lang="en-US" b="0" i="0" dirty="0"/>
              <a:t>Using student guide </a:t>
            </a:r>
            <a:r>
              <a:rPr lang="en-US" b="1" i="0" dirty="0"/>
              <a:t>Science Notebook 1A Parts of a Plant </a:t>
            </a:r>
            <a:r>
              <a:rPr lang="en-US" b="0" i="0" dirty="0"/>
              <a:t>on Page 8, have students label the parts of the flower on their drawing by choosing words from the word bank on the page. Check for accuracy. </a:t>
            </a:r>
          </a:p>
        </p:txBody>
      </p:sp>
      <p:sp>
        <p:nvSpPr>
          <p:cNvPr id="4" name="Slide Number Placeholder 3">
            <a:extLst>
              <a:ext uri="{FF2B5EF4-FFF2-40B4-BE49-F238E27FC236}">
                <a16:creationId xmlns:a16="http://schemas.microsoft.com/office/drawing/2014/main" id="{8EC19875-BD30-E233-E3F9-26B43E9FF109}"/>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239127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309F-8326-6259-E906-7D94A66C9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133FC-9779-146A-FB85-DF25E068C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7370B-DBBF-DFD4-ADAF-E9D67AFFE15B}"/>
              </a:ext>
            </a:extLst>
          </p:cNvPr>
          <p:cNvSpPr>
            <a:spLocks noGrp="1"/>
          </p:cNvSpPr>
          <p:nvPr>
            <p:ph type="body" idx="1"/>
          </p:nvPr>
        </p:nvSpPr>
        <p:spPr/>
        <p:txBody>
          <a:bodyPr/>
          <a:lstStyle/>
          <a:p>
            <a:r>
              <a:rPr lang="en-US" i="0" dirty="0"/>
              <a:t>Have students discuss the purpose of each part of the plant. If students have difficultly determining the function of a part, have them read </a:t>
            </a:r>
            <a:r>
              <a:rPr lang="en-US" b="1" i="0" dirty="0"/>
              <a:t>A Pollination Poem</a:t>
            </a:r>
            <a:r>
              <a:rPr lang="en-US" i="0" dirty="0"/>
              <a:t> again and infer the purpose of each part from the text.</a:t>
            </a:r>
          </a:p>
        </p:txBody>
      </p:sp>
      <p:sp>
        <p:nvSpPr>
          <p:cNvPr id="4" name="Slide Number Placeholder 3">
            <a:extLst>
              <a:ext uri="{FF2B5EF4-FFF2-40B4-BE49-F238E27FC236}">
                <a16:creationId xmlns:a16="http://schemas.microsoft.com/office/drawing/2014/main" id="{A21150C1-6D6E-B588-51A2-10F696E925A3}"/>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930893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2157-1732-9BEA-2704-114DEAC2D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F835D-F942-0DB9-D502-3E256DC15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1030A-91CC-32E4-A660-486A7B43C4B0}"/>
              </a:ext>
            </a:extLst>
          </p:cNvPr>
          <p:cNvSpPr>
            <a:spLocks noGrp="1"/>
          </p:cNvSpPr>
          <p:nvPr>
            <p:ph type="body" idx="1"/>
          </p:nvPr>
        </p:nvSpPr>
        <p:spPr/>
        <p:txBody>
          <a:bodyPr/>
          <a:lstStyle/>
          <a:p>
            <a:r>
              <a:rPr lang="en-US" i="0" dirty="0"/>
              <a:t>Look up different native Missouri flowers from the </a:t>
            </a:r>
            <a:r>
              <a:rPr lang="en-US" i="1" dirty="0"/>
              <a:t>MDC Field Guide</a:t>
            </a:r>
            <a:r>
              <a:rPr lang="en-US" i="0" dirty="0"/>
              <a:t> </a:t>
            </a:r>
            <a:r>
              <a:rPr lang="en-US" dirty="0">
                <a:hlinkClick r:id="rId3"/>
              </a:rPr>
              <a:t>Field Guide | Missouri Department of Conservation</a:t>
            </a:r>
            <a:r>
              <a:rPr lang="en-US" i="0" dirty="0"/>
              <a:t>. For each flower or plant, discuss the different parts, how it is pollinated, and what the seeds look like.</a:t>
            </a:r>
          </a:p>
        </p:txBody>
      </p:sp>
      <p:sp>
        <p:nvSpPr>
          <p:cNvPr id="4" name="Slide Number Placeholder 3">
            <a:extLst>
              <a:ext uri="{FF2B5EF4-FFF2-40B4-BE49-F238E27FC236}">
                <a16:creationId xmlns:a16="http://schemas.microsoft.com/office/drawing/2014/main" id="{EF62B4E6-2D59-FB15-E14C-4F8EF5499BFB}"/>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315795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CCC15-9B3B-2496-6AC5-DFE8565D7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B0D9A-F4AD-EEA8-146A-AE8BAE5CE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2BA8F-2B7B-4C4B-0185-5566E388C902}"/>
              </a:ext>
            </a:extLst>
          </p:cNvPr>
          <p:cNvSpPr>
            <a:spLocks noGrp="1"/>
          </p:cNvSpPr>
          <p:nvPr>
            <p:ph type="body" idx="1"/>
          </p:nvPr>
        </p:nvSpPr>
        <p:spPr/>
        <p:txBody>
          <a:bodyPr/>
          <a:lstStyle/>
          <a:p>
            <a:r>
              <a:rPr lang="en-US" b="1" dirty="0"/>
              <a:t>Guiding Question: </a:t>
            </a:r>
            <a:r>
              <a:rPr lang="en-US" dirty="0"/>
              <a:t>What do the flowers of a plant do?</a:t>
            </a:r>
          </a:p>
          <a:p>
            <a:endParaRPr lang="en-US" dirty="0"/>
          </a:p>
          <a:p>
            <a:r>
              <a:rPr lang="en-US" dirty="0"/>
              <a:t>After</a:t>
            </a:r>
            <a:r>
              <a:rPr lang="en-US" i="0" dirty="0"/>
              <a:t> exploring the concept of flower reproduction, pollination, and the purpose of flowers, have students open their student guides to the </a:t>
            </a:r>
            <a:r>
              <a:rPr lang="en-US" b="1" i="0" dirty="0"/>
              <a:t>1A Claim, Evidence, Reasoning </a:t>
            </a:r>
            <a:r>
              <a:rPr lang="en-US" i="0" dirty="0"/>
              <a:t>section on Page 9. Guide students through the page by reviewing each section as a class and revisiting the scientific concepts learned to help answer each section. </a:t>
            </a:r>
            <a:endParaRPr lang="en-US"/>
          </a:p>
        </p:txBody>
      </p:sp>
      <p:sp>
        <p:nvSpPr>
          <p:cNvPr id="4" name="Slide Number Placeholder 3">
            <a:extLst>
              <a:ext uri="{FF2B5EF4-FFF2-40B4-BE49-F238E27FC236}">
                <a16:creationId xmlns:a16="http://schemas.microsoft.com/office/drawing/2014/main" id="{C4E78A68-A66A-EB49-FF1F-6B79F88B558D}"/>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1560247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64F3-F7FA-0326-DCC2-FE4BE42A2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535-F925-0B9A-54EA-88DF0677A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D95F4-5257-3DA7-E302-2F87D60B8390}"/>
              </a:ext>
            </a:extLst>
          </p:cNvPr>
          <p:cNvSpPr>
            <a:spLocks noGrp="1"/>
          </p:cNvSpPr>
          <p:nvPr>
            <p:ph type="body" idx="1"/>
          </p:nvPr>
        </p:nvSpPr>
        <p:spPr/>
        <p:txBody>
          <a:bodyPr/>
          <a:lstStyle/>
          <a:p>
            <a:r>
              <a:rPr lang="en-US" b="1"/>
              <a:t>Rubric: </a:t>
            </a:r>
            <a:endParaRPr lang="en-US"/>
          </a:p>
          <a:p>
            <a:pPr marL="171450" indent="-171450">
              <a:buFont typeface="Arial,Sans-Serif"/>
              <a:buChar char="•"/>
            </a:pPr>
            <a:r>
              <a:rPr lang="en-US"/>
              <a:t>4 (Exceeds) – Student circles the correct claim and writes the correct evidence into the blanks and provides the correct reasoning by filling in all the blanks correctly.</a:t>
            </a:r>
          </a:p>
          <a:p>
            <a:pPr marL="171450" indent="-171450">
              <a:buFont typeface="Arial,Sans-Serif"/>
              <a:buChar char="•"/>
            </a:pPr>
            <a:r>
              <a:rPr lang="en-US"/>
              <a:t>3 (Meets) – Student circles either the correct claim or writes the correct evidence into the blanks and provides the correct reasoning by filling in most of the blanks correctly.</a:t>
            </a:r>
          </a:p>
          <a:p>
            <a:pPr marL="171450" indent="-171450">
              <a:buFont typeface="Arial,Sans-Serif"/>
              <a:buChar char="•"/>
            </a:pPr>
            <a:r>
              <a:rPr lang="en-US"/>
              <a:t>2 (Partially meets) – Student circles either the correct claim or somewhat writes the correct evidence into the blanks and may or may not provide the correct reasoning by filling in some of the blanks correctly.</a:t>
            </a:r>
          </a:p>
          <a:p>
            <a:pPr marL="171450" indent="-171450">
              <a:buFont typeface="Arial,Sans-Serif"/>
              <a:buChar char="•"/>
            </a:pPr>
            <a:r>
              <a:rPr lang="en-US"/>
              <a:t>1 (Doesn’t meet) – Student does not provide the correct claim or evidence and does not provide the correct reasoning.</a:t>
            </a:r>
          </a:p>
          <a:p>
            <a:endParaRPr lang="en-US" dirty="0"/>
          </a:p>
        </p:txBody>
      </p:sp>
      <p:sp>
        <p:nvSpPr>
          <p:cNvPr id="4" name="Slide Number Placeholder 3">
            <a:extLst>
              <a:ext uri="{FF2B5EF4-FFF2-40B4-BE49-F238E27FC236}">
                <a16:creationId xmlns:a16="http://schemas.microsoft.com/office/drawing/2014/main" id="{B9E5CE20-4B06-F0A6-80B5-2F1916702D9A}"/>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95621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1C884-8B83-0872-9F6D-E57DF2632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B97BD-5DE4-FBC6-B8CB-907625A8B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8045F-08B2-5E84-5D06-9E59EB4BE2CB}"/>
              </a:ext>
            </a:extLst>
          </p:cNvPr>
          <p:cNvSpPr>
            <a:spLocks noGrp="1"/>
          </p:cNvSpPr>
          <p:nvPr>
            <p:ph type="body" idx="1"/>
          </p:nvPr>
        </p:nvSpPr>
        <p:spPr/>
        <p:txBody>
          <a:bodyPr/>
          <a:lstStyle/>
          <a:p>
            <a:r>
              <a:rPr lang="en-US" i="0" dirty="0"/>
              <a:t>Discuss the photos in the student guide and the </a:t>
            </a:r>
            <a:r>
              <a:rPr lang="en-US" b="1" i="0" dirty="0"/>
              <a:t>Talk About It </a:t>
            </a:r>
            <a:r>
              <a:rPr lang="en-US" i="0" dirty="0"/>
              <a:t>questions.</a:t>
            </a:r>
          </a:p>
        </p:txBody>
      </p:sp>
      <p:sp>
        <p:nvSpPr>
          <p:cNvPr id="4" name="Slide Number Placeholder 3">
            <a:extLst>
              <a:ext uri="{FF2B5EF4-FFF2-40B4-BE49-F238E27FC236}">
                <a16:creationId xmlns:a16="http://schemas.microsoft.com/office/drawing/2014/main" id="{B459E76E-9BEE-67FD-C0B1-81D465F1FF0B}"/>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42569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F7FD-69D4-829C-3F35-C5B554EE9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3D9B7-FBA0-6286-12F6-438CC1A17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082D5-A547-3D4E-549D-FF51E5879964}"/>
              </a:ext>
            </a:extLst>
          </p:cNvPr>
          <p:cNvSpPr>
            <a:spLocks noGrp="1"/>
          </p:cNvSpPr>
          <p:nvPr>
            <p:ph type="body" idx="1"/>
          </p:nvPr>
        </p:nvSpPr>
        <p:spPr/>
        <p:txBody>
          <a:bodyPr/>
          <a:lstStyle/>
          <a:p>
            <a:r>
              <a:rPr lang="en-US" b="1" i="0" dirty="0"/>
              <a:t>Teacher Note: </a:t>
            </a:r>
            <a:r>
              <a:rPr lang="en-US" i="0" dirty="0"/>
              <a:t>Before going outside, make sure that students know what poison ivy looks like and avoid touching it. Refer to poison ivy information on Page 9 of this teacher guide and sing the song together to the tune of </a:t>
            </a:r>
            <a:r>
              <a:rPr lang="en-US" i="1" dirty="0"/>
              <a:t>Yankee Doodle</a:t>
            </a:r>
            <a:r>
              <a:rPr lang="en-US" i="0" dirty="0"/>
              <a:t>.</a:t>
            </a:r>
          </a:p>
          <a:p>
            <a:endParaRPr lang="en-US" i="0" dirty="0"/>
          </a:p>
          <a:p>
            <a:r>
              <a:rPr lang="en-US" i="0" dirty="0"/>
              <a:t>Take class outside to collect one plant with a blooming flower from the schoolyard, or you can bring in a vase of wildflowers. Have students look carefully for blossoms of clover and other plants.</a:t>
            </a:r>
          </a:p>
          <a:p>
            <a:endParaRPr lang="en-US" i="0" dirty="0"/>
          </a:p>
          <a:p>
            <a:r>
              <a:rPr lang="en-US" b="1" i="0" dirty="0"/>
              <a:t>Teacher Note: </a:t>
            </a:r>
            <a:r>
              <a:rPr lang="en-US" i="0" dirty="0"/>
              <a:t>If students collect from the schoolyard, be sure to set clear boundaries for where and which flowers students can collect. Explain that no more than 1 in 10 flowers can be collected to allow for regrowth. Students will need to carefully count and work together to ensure they do not collect more than the 1:10 ratio of flowers. Students may need to be divided into groups to follow the 1:10 rule. This will keep enough flowers available to support pollinators. If conducting this lesson during a field experience away from your schoolyard, it is recommended to not pick plants but to only observe and record them in student notebooks through drawings, descriptions, etc.</a:t>
            </a:r>
          </a:p>
          <a:p>
            <a:endParaRPr lang="en-US" i="0" dirty="0"/>
          </a:p>
          <a:p>
            <a:endParaRPr lang="en-US" i="0" dirty="0"/>
          </a:p>
        </p:txBody>
      </p:sp>
      <p:sp>
        <p:nvSpPr>
          <p:cNvPr id="4" name="Slide Number Placeholder 3">
            <a:extLst>
              <a:ext uri="{FF2B5EF4-FFF2-40B4-BE49-F238E27FC236}">
                <a16:creationId xmlns:a16="http://schemas.microsoft.com/office/drawing/2014/main" id="{3E214939-78DE-D5D5-C3B5-05001066EA13}"/>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51251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7CF4-B5DB-4B5F-8A93-657CC584A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366E9-86AD-B14A-D8AA-F95774924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1D8F2-AE8F-015D-2FD3-900ACFAED5BE}"/>
              </a:ext>
            </a:extLst>
          </p:cNvPr>
          <p:cNvSpPr>
            <a:spLocks noGrp="1"/>
          </p:cNvSpPr>
          <p:nvPr>
            <p:ph type="body" idx="1"/>
          </p:nvPr>
        </p:nvSpPr>
        <p:spPr/>
        <p:txBody>
          <a:bodyPr/>
          <a:lstStyle/>
          <a:p>
            <a:r>
              <a:rPr lang="en-US" i="0" dirty="0"/>
              <a:t>In their student guide </a:t>
            </a:r>
            <a:r>
              <a:rPr lang="en-US" b="1" i="0" dirty="0"/>
              <a:t>Draw It! 1A Flower Power</a:t>
            </a:r>
            <a:r>
              <a:rPr lang="en-US" i="0" dirty="0"/>
              <a:t> section on Page 5, students will draw and dissect (with their hands) their collected plant and flower and use a magnifier to observe it carefully. Have them practice labeling the basic parts of the plant they draw.</a:t>
            </a:r>
          </a:p>
          <a:p>
            <a:endParaRPr lang="en-US" i="0" dirty="0"/>
          </a:p>
          <a:p>
            <a:r>
              <a:rPr lang="en-US" b="1" i="0" dirty="0"/>
              <a:t>Teacher Note: </a:t>
            </a:r>
            <a:r>
              <a:rPr lang="en-US" i="0" dirty="0"/>
              <a:t>If students collected one plant with a flower for a group, students may group around the flower to complete the page so that all can see the flower. </a:t>
            </a:r>
          </a:p>
          <a:p>
            <a:endParaRPr lang="en-US" i="0" dirty="0"/>
          </a:p>
          <a:p>
            <a:r>
              <a:rPr lang="en-US" i="0" dirty="0"/>
              <a:t>Students will share, observe, and discuss each group member’s flower and draw their findings in the student guide.</a:t>
            </a:r>
          </a:p>
          <a:p>
            <a:endParaRPr lang="en-US" i="0" dirty="0"/>
          </a:p>
        </p:txBody>
      </p:sp>
      <p:sp>
        <p:nvSpPr>
          <p:cNvPr id="4" name="Slide Number Placeholder 3">
            <a:extLst>
              <a:ext uri="{FF2B5EF4-FFF2-40B4-BE49-F238E27FC236}">
                <a16:creationId xmlns:a16="http://schemas.microsoft.com/office/drawing/2014/main" id="{0F119AA1-641D-A11A-5290-A2B196597210}"/>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2029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03F42-BD94-100E-DFED-A772C32A8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77ABA-2691-17A6-88EB-72EDA0100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766F5-F51F-886A-9D0C-98C60C6EAB46}"/>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2DB63E3E-08D4-C93C-083A-B04CFA21B24F}"/>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43414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526C-AB4C-7781-ED83-D00DB72CB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61660-AF35-F299-475F-FF8A504FA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9013C-3562-CC5A-4A81-157CEF0780C8}"/>
              </a:ext>
            </a:extLst>
          </p:cNvPr>
          <p:cNvSpPr>
            <a:spLocks noGrp="1"/>
          </p:cNvSpPr>
          <p:nvPr>
            <p:ph type="body" idx="1"/>
          </p:nvPr>
        </p:nvSpPr>
        <p:spPr/>
        <p:txBody>
          <a:bodyPr/>
          <a:lstStyle/>
          <a:p>
            <a:r>
              <a:rPr lang="en-US" i="0" dirty="0"/>
              <a:t>After students have completed the </a:t>
            </a:r>
            <a:r>
              <a:rPr lang="en-US" b="1" i="0" dirty="0"/>
              <a:t>Draw It! 1A Flower Power </a:t>
            </a:r>
            <a:r>
              <a:rPr lang="en-US" i="0" dirty="0"/>
              <a:t>section, discuss what they drew. </a:t>
            </a:r>
          </a:p>
          <a:p>
            <a:endParaRPr lang="en-US" i="0" dirty="0"/>
          </a:p>
          <a:p>
            <a:r>
              <a:rPr lang="en-US" b="1" i="0" dirty="0"/>
              <a:t>How did you know how to label the different parts of the plant?</a:t>
            </a:r>
          </a:p>
          <a:p>
            <a:endParaRPr lang="en-US" i="0" dirty="0"/>
          </a:p>
          <a:p>
            <a:r>
              <a:rPr lang="en-US" i="0" dirty="0"/>
              <a:t>Allow students time to share their drawings and the labels they chose.</a:t>
            </a:r>
          </a:p>
          <a:p>
            <a:endParaRPr lang="en-US" i="0" dirty="0"/>
          </a:p>
          <a:p>
            <a:endParaRPr lang="en-US" i="0" dirty="0"/>
          </a:p>
        </p:txBody>
      </p:sp>
      <p:sp>
        <p:nvSpPr>
          <p:cNvPr id="4" name="Slide Number Placeholder 3">
            <a:extLst>
              <a:ext uri="{FF2B5EF4-FFF2-40B4-BE49-F238E27FC236}">
                <a16:creationId xmlns:a16="http://schemas.microsoft.com/office/drawing/2014/main" id="{33A9F5FA-B7F5-82B9-7BCC-F67D78271920}"/>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19041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E4CE-0358-A277-0E23-0383F0D48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DC890-BEA7-2A4C-176E-1BAAACB2A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49513-C705-C25E-FC97-50916BD451D7}"/>
              </a:ext>
            </a:extLst>
          </p:cNvPr>
          <p:cNvSpPr>
            <a:spLocks noGrp="1"/>
          </p:cNvSpPr>
          <p:nvPr>
            <p:ph type="body" idx="1"/>
          </p:nvPr>
        </p:nvSpPr>
        <p:spPr/>
        <p:txBody>
          <a:bodyPr/>
          <a:lstStyle/>
          <a:p>
            <a:r>
              <a:rPr lang="en-US" i="0" dirty="0"/>
              <a:t>Have them open to </a:t>
            </a:r>
            <a:r>
              <a:rPr lang="en-US" b="1" i="0" dirty="0"/>
              <a:t>Read Together 1A A Pollination Poem </a:t>
            </a:r>
            <a:r>
              <a:rPr lang="en-US" i="0" dirty="0"/>
              <a:t>on Page 7. These pages will discuss the parts of a plant and its flower.</a:t>
            </a:r>
          </a:p>
        </p:txBody>
      </p:sp>
      <p:sp>
        <p:nvSpPr>
          <p:cNvPr id="4" name="Slide Number Placeholder 3">
            <a:extLst>
              <a:ext uri="{FF2B5EF4-FFF2-40B4-BE49-F238E27FC236}">
                <a16:creationId xmlns:a16="http://schemas.microsoft.com/office/drawing/2014/main" id="{85B7D18E-527A-5444-04F9-EEB2FB184F21}"/>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88710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DA6F-509A-08B3-117D-326A194D8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D8B3A-65CD-3E24-6381-263D803EF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86EBD-72DA-6F52-4ECC-07ED8E7CF6A9}"/>
              </a:ext>
            </a:extLst>
          </p:cNvPr>
          <p:cNvSpPr>
            <a:spLocks noGrp="1"/>
          </p:cNvSpPr>
          <p:nvPr>
            <p:ph type="body" idx="1"/>
          </p:nvPr>
        </p:nvSpPr>
        <p:spPr/>
        <p:txBody>
          <a:bodyPr/>
          <a:lstStyle/>
          <a:p>
            <a:r>
              <a:rPr lang="en-US" i="0" dirty="0"/>
              <a:t>Have them open to </a:t>
            </a:r>
            <a:r>
              <a:rPr lang="en-US" b="1" i="0" dirty="0"/>
              <a:t>Read Together 1A A Pollination Poem </a:t>
            </a:r>
            <a:r>
              <a:rPr lang="en-US" i="0" dirty="0"/>
              <a:t>on Page 7. These pages will discuss the parts of a plant and its flower.</a:t>
            </a:r>
          </a:p>
        </p:txBody>
      </p:sp>
      <p:sp>
        <p:nvSpPr>
          <p:cNvPr id="4" name="Slide Number Placeholder 3">
            <a:extLst>
              <a:ext uri="{FF2B5EF4-FFF2-40B4-BE49-F238E27FC236}">
                <a16:creationId xmlns:a16="http://schemas.microsoft.com/office/drawing/2014/main" id="{49480DB9-23ED-23CB-BD1E-61B4AB954532}"/>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39966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84D5-F3DA-22A2-5014-AC14B3AE8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FCA44A-70A5-0005-463A-193D1D6F7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512C3-775C-0578-9C39-73E97BA44C62}"/>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D74BE500-B011-CF33-DB2A-FB5A16F5D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96A35-0BD0-A0F1-6144-831EC97E7888}"/>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142695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6C7C-B607-2C78-D69E-80861B7986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09D29-CDE4-653B-AC33-3B2A2ACEE0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ED335-E589-E563-FACF-F1A828D28EB8}"/>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F27C5214-1459-147D-C5B5-F3E339279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BBB7A-A330-4A1B-A984-936ED0064887}"/>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1888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5532D-FC68-D8D0-D9D2-9A9B1D0CBC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EF19C6-A45D-8DA1-FE44-EA763BAF03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D25E7-D847-6AF5-8B49-99A3937EBB44}"/>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A19C2C8A-B352-1F98-6CB1-C718A759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B0D8B-CB0D-CC50-AAF3-9B9DDD9B5EA9}"/>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165078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B774-9D90-73D3-178C-A1FBCD595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6EF8A-3C21-479D-EDC7-1FD13031D3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9A6B2-AD78-879F-F564-EC2A8C90569C}"/>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78C486A1-3608-0EBD-2C62-EA0055B86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74B1-3AEB-8C62-0305-95888B124932}"/>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27855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95F2-51DE-F28D-F6DA-80E69ACEC8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CCE86E-B333-0A56-1E4D-C470BD04F7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2488CE-58B6-A73E-C7D8-A6317BEFF74C}"/>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E79986D6-215E-7116-380C-1AE96D9C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22CE3-E3D5-E3FC-6D7A-4498DEFB9234}"/>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142779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FF3E-BB56-F227-8C2A-BE0FC1E8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F2463-4653-353F-123B-95ECE75CE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ADAC7-30C4-FE16-9250-AA52BF92E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7911-8AAD-A59B-B005-454845FC77E2}"/>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6" name="Footer Placeholder 5">
            <a:extLst>
              <a:ext uri="{FF2B5EF4-FFF2-40B4-BE49-F238E27FC236}">
                <a16:creationId xmlns:a16="http://schemas.microsoft.com/office/drawing/2014/main" id="{F7BBDD7D-E659-C875-DB8A-9F89FF598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51E03-9DD7-997E-EC72-6AF604CCD8A6}"/>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36108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CE7D-B150-E1F0-26DB-B4A830005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08FEC6-1D43-68BE-FC84-49B522AC5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CB6CD-E408-6D67-F46D-FC44E89F7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9DDAD-6E77-E2B8-67E8-CB0959870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BDB7D-C8A4-E7E9-6E06-4E5C2D265C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E9D7A-BECE-246B-D1E3-E4F17DEA637D}"/>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8" name="Footer Placeholder 7">
            <a:extLst>
              <a:ext uri="{FF2B5EF4-FFF2-40B4-BE49-F238E27FC236}">
                <a16:creationId xmlns:a16="http://schemas.microsoft.com/office/drawing/2014/main" id="{0B25688B-3653-7F02-4D7A-A2BC7131A3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9B88F-251F-BADE-31B1-79ED830B944F}"/>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140207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B465-AF99-2FB9-84AC-3FDC77B05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E17A09-1B7B-0F55-9035-5C1C2D92EA7F}"/>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4" name="Footer Placeholder 3">
            <a:extLst>
              <a:ext uri="{FF2B5EF4-FFF2-40B4-BE49-F238E27FC236}">
                <a16:creationId xmlns:a16="http://schemas.microsoft.com/office/drawing/2014/main" id="{2E012482-006B-6861-2C1C-F6C87C011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599BA8-34B4-FB02-BBBB-2E4664B2B548}"/>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336367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7ACBF-017B-B991-20CC-DE2F3E6F8A4A}"/>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3" name="Footer Placeholder 2">
            <a:extLst>
              <a:ext uri="{FF2B5EF4-FFF2-40B4-BE49-F238E27FC236}">
                <a16:creationId xmlns:a16="http://schemas.microsoft.com/office/drawing/2014/main" id="{4065652C-9060-C9B2-50A7-38ADDF258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11ECD8-4550-2388-AC3A-9F924939C59C}"/>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308528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5606-C14F-03E4-B395-54C1B3BBE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BD354C-3CB3-F071-7897-25855EABC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98D05-8B76-3387-871A-92AF390BA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2EB76-9609-9530-32A2-6D3DBC4C21E8}"/>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6" name="Footer Placeholder 5">
            <a:extLst>
              <a:ext uri="{FF2B5EF4-FFF2-40B4-BE49-F238E27FC236}">
                <a16:creationId xmlns:a16="http://schemas.microsoft.com/office/drawing/2014/main" id="{E52CE3EB-D37F-4C17-F39E-14F01DDCD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0A9EF-3A84-775C-A918-0F70EF358451}"/>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57815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F25E-263B-DB52-449B-85E5911CD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FA0A6-6587-9F1F-7F73-B38B6361E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34FB51-E055-A6BF-D79D-82C811575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92D3A-6E8C-10AE-3C8B-80FC3D3B11B0}"/>
              </a:ext>
            </a:extLst>
          </p:cNvPr>
          <p:cNvSpPr>
            <a:spLocks noGrp="1"/>
          </p:cNvSpPr>
          <p:nvPr>
            <p:ph type="dt" sz="half" idx="10"/>
          </p:nvPr>
        </p:nvSpPr>
        <p:spPr/>
        <p:txBody>
          <a:bodyPr/>
          <a:lstStyle/>
          <a:p>
            <a:fld id="{1B9614D9-26A9-484B-8D1D-A6F48B5149C1}" type="datetimeFigureOut">
              <a:rPr lang="en-US" smtClean="0"/>
              <a:t>8/28/2025</a:t>
            </a:fld>
            <a:endParaRPr lang="en-US"/>
          </a:p>
        </p:txBody>
      </p:sp>
      <p:sp>
        <p:nvSpPr>
          <p:cNvPr id="6" name="Footer Placeholder 5">
            <a:extLst>
              <a:ext uri="{FF2B5EF4-FFF2-40B4-BE49-F238E27FC236}">
                <a16:creationId xmlns:a16="http://schemas.microsoft.com/office/drawing/2014/main" id="{A9B8560B-1FB7-773B-6D18-F3A9190FC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AE344-7FE3-2495-6F41-E291B151BE08}"/>
              </a:ext>
            </a:extLst>
          </p:cNvPr>
          <p:cNvSpPr>
            <a:spLocks noGrp="1"/>
          </p:cNvSpPr>
          <p:nvPr>
            <p:ph type="sldNum" sz="quarter" idx="12"/>
          </p:nvPr>
        </p:nvSpPr>
        <p:spPr/>
        <p:txBody>
          <a:bodyPr/>
          <a:lstStyle/>
          <a:p>
            <a:fld id="{A2C1BDF9-332F-4BAE-8487-82E899BFBB64}" type="slidenum">
              <a:rPr lang="en-US" smtClean="0"/>
              <a:t>‹#›</a:t>
            </a:fld>
            <a:endParaRPr lang="en-US"/>
          </a:p>
        </p:txBody>
      </p:sp>
    </p:spTree>
    <p:extLst>
      <p:ext uri="{BB962C8B-B14F-4D97-AF65-F5344CB8AC3E}">
        <p14:creationId xmlns:p14="http://schemas.microsoft.com/office/powerpoint/2010/main" val="35434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290B-7382-FB8A-90DF-52D9249FE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4D5-6C29-D8B2-9A1D-FA433AD21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92B3C-5CDB-35D6-40DE-B106B0AD9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9614D9-26A9-484B-8D1D-A6F48B5149C1}" type="datetimeFigureOut">
              <a:rPr lang="en-US" smtClean="0"/>
              <a:t>8/28/2025</a:t>
            </a:fld>
            <a:endParaRPr lang="en-US"/>
          </a:p>
        </p:txBody>
      </p:sp>
      <p:sp>
        <p:nvSpPr>
          <p:cNvPr id="5" name="Footer Placeholder 4">
            <a:extLst>
              <a:ext uri="{FF2B5EF4-FFF2-40B4-BE49-F238E27FC236}">
                <a16:creationId xmlns:a16="http://schemas.microsoft.com/office/drawing/2014/main" id="{55C5709A-F44A-FE9A-BD22-2BFF0483B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D0C869-64A6-EBF1-D9D1-044C65F85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C1BDF9-332F-4BAE-8487-82E899BFBB64}" type="slidenum">
              <a:rPr lang="en-US" smtClean="0"/>
              <a:t>‹#›</a:t>
            </a:fld>
            <a:endParaRPr lang="en-US"/>
          </a:p>
        </p:txBody>
      </p:sp>
    </p:spTree>
    <p:extLst>
      <p:ext uri="{BB962C8B-B14F-4D97-AF65-F5344CB8AC3E}">
        <p14:creationId xmlns:p14="http://schemas.microsoft.com/office/powerpoint/2010/main" val="348413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education.mdc.mo.gov/sites/default/files/2025-04/1A%20Pollination%20Partners%20Xplor%20Articl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321190" y="3606068"/>
            <a:ext cx="739718" cy="3075810"/>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1A: Flower Power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6D0A-6F4D-BF54-EFB0-19C1D208BB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F59DA4-D510-87F1-CE4E-6818C06555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EA8719-397D-692E-41F7-73FBCB2742AD}"/>
              </a:ext>
            </a:extLst>
          </p:cNvPr>
          <p:cNvSpPr txBox="1"/>
          <p:nvPr/>
        </p:nvSpPr>
        <p:spPr>
          <a:xfrm>
            <a:off x="11700509" y="6355810"/>
            <a:ext cx="490813"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E2A6D4A-F549-9EC7-DCDA-13AA9E2A0B5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B43C5E36-3C19-F2F6-7F95-F9A360B8C2F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3F648D-D766-FD48-1BC5-6FD74B574A72}"/>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diagram&#10;&#10;AI-generated content may be incorrect.">
            <a:extLst>
              <a:ext uri="{FF2B5EF4-FFF2-40B4-BE49-F238E27FC236}">
                <a16:creationId xmlns:a16="http://schemas.microsoft.com/office/drawing/2014/main" id="{B74009EA-B794-E2E1-01FA-2F8CCEAA7E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D3A98F1E-1EEA-8B95-8DA1-20F133CCF3C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06886"/>
            <a:ext cx="1194816" cy="1205896"/>
          </a:xfrm>
          <a:prstGeom prst="rect">
            <a:avLst/>
          </a:prstGeom>
        </p:spPr>
      </p:pic>
      <p:sp>
        <p:nvSpPr>
          <p:cNvPr id="11" name="TextBox 10">
            <a:extLst>
              <a:ext uri="{FF2B5EF4-FFF2-40B4-BE49-F238E27FC236}">
                <a16:creationId xmlns:a16="http://schemas.microsoft.com/office/drawing/2014/main" id="{8040623B-A49A-A6A5-FF19-D81EF9AAA203}"/>
              </a:ext>
            </a:extLst>
          </p:cNvPr>
          <p:cNvSpPr txBox="1"/>
          <p:nvPr/>
        </p:nvSpPr>
        <p:spPr>
          <a:xfrm>
            <a:off x="4178726" y="294335"/>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A Pollination Poem</a:t>
            </a:r>
          </a:p>
        </p:txBody>
      </p:sp>
      <p:sp>
        <p:nvSpPr>
          <p:cNvPr id="3" name="TextBox 2">
            <a:extLst>
              <a:ext uri="{FF2B5EF4-FFF2-40B4-BE49-F238E27FC236}">
                <a16:creationId xmlns:a16="http://schemas.microsoft.com/office/drawing/2014/main" id="{AD948B69-341E-3BE7-F476-4A0DE7D5A5E1}"/>
              </a:ext>
            </a:extLst>
          </p:cNvPr>
          <p:cNvSpPr txBox="1"/>
          <p:nvPr/>
        </p:nvSpPr>
        <p:spPr>
          <a:xfrm>
            <a:off x="4943485" y="1444105"/>
            <a:ext cx="7147931" cy="4278094"/>
          </a:xfrm>
          <a:prstGeom prst="rect">
            <a:avLst/>
          </a:prstGeom>
          <a:noFill/>
        </p:spPr>
        <p:txBody>
          <a:bodyPr wrap="square" lIns="91440" tIns="45720" rIns="91440" bIns="45720" anchor="t">
            <a:spAutoFit/>
          </a:bodyPr>
          <a:lstStyle/>
          <a:p>
            <a:r>
              <a:rPr lang="en-US" sz="3600" dirty="0">
                <a:latin typeface="Avenir Next LT Pro"/>
              </a:rPr>
              <a:t>Those are </a:t>
            </a:r>
            <a:r>
              <a:rPr lang="en-US" sz="3600" b="1" dirty="0">
                <a:latin typeface="Avenir Next LT Pro"/>
              </a:rPr>
              <a:t>roots</a:t>
            </a:r>
            <a:r>
              <a:rPr lang="en-US" sz="3600" dirty="0">
                <a:latin typeface="Avenir Next LT Pro"/>
              </a:rPr>
              <a:t> that are underground. They drink up water and hold the plant down.</a:t>
            </a:r>
            <a:endParaRPr lang="en-US" dirty="0"/>
          </a:p>
          <a:p>
            <a:endParaRPr lang="en-US" sz="3600" dirty="0">
              <a:latin typeface="Avenir Next LT Pro"/>
            </a:endParaRPr>
          </a:p>
          <a:p>
            <a:r>
              <a:rPr lang="en-US" sz="3200" dirty="0">
                <a:latin typeface="Avenir Next LT Pro"/>
              </a:rPr>
              <a:t>On the flower’s nectar, bees and butterflies will feed.</a:t>
            </a:r>
          </a:p>
          <a:p>
            <a:r>
              <a:rPr lang="en-US" sz="3200" dirty="0">
                <a:latin typeface="Avenir Next LT Pro"/>
              </a:rPr>
              <a:t>Their legs and bodies collect </a:t>
            </a:r>
            <a:r>
              <a:rPr lang="en-US" sz="3200" b="1" dirty="0">
                <a:latin typeface="Avenir Next LT Pro"/>
              </a:rPr>
              <a:t>pollen</a:t>
            </a:r>
            <a:r>
              <a:rPr lang="en-US" sz="3200" dirty="0">
                <a:latin typeface="Avenir Next LT Pro"/>
              </a:rPr>
              <a:t>, which is needed to make seeds.</a:t>
            </a:r>
            <a:endParaRPr lang="en-US" dirty="0">
              <a:latin typeface="Avenir Next LT Pro"/>
            </a:endParaRPr>
          </a:p>
        </p:txBody>
      </p:sp>
    </p:spTree>
    <p:extLst>
      <p:ext uri="{BB962C8B-B14F-4D97-AF65-F5344CB8AC3E}">
        <p14:creationId xmlns:p14="http://schemas.microsoft.com/office/powerpoint/2010/main" val="83526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15D87-BF08-62A7-AD48-411737F9B9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3A249C-00F9-5A2A-CC94-446A44290A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11D1F2-BAFF-990A-A75F-9FEDD23D14B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1F4E095-6144-38B5-DCB6-961E4C49278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09EFD202-A9CD-3758-A041-857504B5ABD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A22CEB-50FA-F12E-2D38-F8F71C8ADAC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diagram&#10;&#10;AI-generated content may be incorrect.">
            <a:extLst>
              <a:ext uri="{FF2B5EF4-FFF2-40B4-BE49-F238E27FC236}">
                <a16:creationId xmlns:a16="http://schemas.microsoft.com/office/drawing/2014/main" id="{01C372D3-9F7A-D1D5-020F-F13C904927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8E3011A3-7481-0C91-6E1F-954777A901D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06886"/>
            <a:ext cx="1194816" cy="1205896"/>
          </a:xfrm>
          <a:prstGeom prst="rect">
            <a:avLst/>
          </a:prstGeom>
        </p:spPr>
      </p:pic>
      <p:sp>
        <p:nvSpPr>
          <p:cNvPr id="11" name="TextBox 10">
            <a:extLst>
              <a:ext uri="{FF2B5EF4-FFF2-40B4-BE49-F238E27FC236}">
                <a16:creationId xmlns:a16="http://schemas.microsoft.com/office/drawing/2014/main" id="{A6B94472-CA4A-AC42-D716-4EB674A61492}"/>
              </a:ext>
            </a:extLst>
          </p:cNvPr>
          <p:cNvSpPr txBox="1"/>
          <p:nvPr/>
        </p:nvSpPr>
        <p:spPr>
          <a:xfrm>
            <a:off x="4279761" y="294335"/>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A Pollination Poem</a:t>
            </a:r>
          </a:p>
        </p:txBody>
      </p:sp>
      <p:sp>
        <p:nvSpPr>
          <p:cNvPr id="3" name="TextBox 2">
            <a:extLst>
              <a:ext uri="{FF2B5EF4-FFF2-40B4-BE49-F238E27FC236}">
                <a16:creationId xmlns:a16="http://schemas.microsoft.com/office/drawing/2014/main" id="{3B8ADAEE-4024-F069-7795-1D0AFF696C92}"/>
              </a:ext>
            </a:extLst>
          </p:cNvPr>
          <p:cNvSpPr txBox="1"/>
          <p:nvPr/>
        </p:nvSpPr>
        <p:spPr>
          <a:xfrm>
            <a:off x="4869401" y="1444105"/>
            <a:ext cx="7147931" cy="3785652"/>
          </a:xfrm>
          <a:prstGeom prst="rect">
            <a:avLst/>
          </a:prstGeom>
          <a:noFill/>
        </p:spPr>
        <p:txBody>
          <a:bodyPr wrap="square" lIns="91440" tIns="45720" rIns="91440" bIns="45720" anchor="t">
            <a:spAutoFit/>
          </a:bodyPr>
          <a:lstStyle/>
          <a:p>
            <a:r>
              <a:rPr lang="en-US" sz="3600" dirty="0">
                <a:latin typeface="Avenir Next LT Pro"/>
              </a:rPr>
              <a:t>And those </a:t>
            </a:r>
            <a:r>
              <a:rPr lang="en-US" sz="3600" b="1" dirty="0">
                <a:latin typeface="Avenir Next LT Pro"/>
              </a:rPr>
              <a:t>pollinators</a:t>
            </a:r>
            <a:r>
              <a:rPr lang="en-US" sz="3600" dirty="0">
                <a:latin typeface="Avenir Next LT Pro"/>
              </a:rPr>
              <a:t> will fly for hours, passing colorful pollen from flower to flower.</a:t>
            </a:r>
          </a:p>
          <a:p>
            <a:endParaRPr lang="en-US" sz="3600" dirty="0">
              <a:latin typeface="Avenir Next LT Pro"/>
            </a:endParaRPr>
          </a:p>
          <a:p>
            <a:r>
              <a:rPr lang="en-US" sz="3200" dirty="0">
                <a:latin typeface="Avenir Next LT Pro"/>
              </a:rPr>
              <a:t>The pollen will help the other </a:t>
            </a:r>
            <a:r>
              <a:rPr lang="en-US" sz="3200" b="1" dirty="0">
                <a:latin typeface="Avenir Next LT Pro"/>
              </a:rPr>
              <a:t>flowers</a:t>
            </a:r>
            <a:r>
              <a:rPr lang="en-US" sz="3200" dirty="0">
                <a:latin typeface="Avenir Next LT Pro"/>
              </a:rPr>
              <a:t> to make new </a:t>
            </a:r>
            <a:r>
              <a:rPr lang="en-US" sz="3200" b="1" dirty="0">
                <a:latin typeface="Avenir Next LT Pro"/>
              </a:rPr>
              <a:t>seeds</a:t>
            </a:r>
            <a:r>
              <a:rPr lang="en-US" sz="3200" dirty="0">
                <a:latin typeface="Avenir Next LT Pro"/>
              </a:rPr>
              <a:t> which make new plants.</a:t>
            </a:r>
            <a:endParaRPr lang="en-US" dirty="0"/>
          </a:p>
        </p:txBody>
      </p:sp>
    </p:spTree>
    <p:extLst>
      <p:ext uri="{BB962C8B-B14F-4D97-AF65-F5344CB8AC3E}">
        <p14:creationId xmlns:p14="http://schemas.microsoft.com/office/powerpoint/2010/main" val="18809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8E603-EB7A-13DE-632F-7A4C7B1FD9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C40955-EA1F-EC63-166D-761D10ED578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7369FF-FAF0-F1A8-4FA3-ECB4F85C655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27F8C53-A5B9-322C-1501-8B2A96C4720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7084B016-3211-DE86-D9C2-469DF4C25F4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1CE1F8-4C36-690F-5D79-62A70CDBCA99}"/>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diagram&#10;&#10;AI-generated content may be incorrect.">
            <a:extLst>
              <a:ext uri="{FF2B5EF4-FFF2-40B4-BE49-F238E27FC236}">
                <a16:creationId xmlns:a16="http://schemas.microsoft.com/office/drawing/2014/main" id="{1086B44C-48E4-BC8F-CE25-6A72E4FE0F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2B835B88-C8CA-2CD4-1A9C-7AF83648DBB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06886"/>
            <a:ext cx="1194816" cy="1205896"/>
          </a:xfrm>
          <a:prstGeom prst="rect">
            <a:avLst/>
          </a:prstGeom>
        </p:spPr>
      </p:pic>
      <p:sp>
        <p:nvSpPr>
          <p:cNvPr id="11" name="TextBox 10">
            <a:extLst>
              <a:ext uri="{FF2B5EF4-FFF2-40B4-BE49-F238E27FC236}">
                <a16:creationId xmlns:a16="http://schemas.microsoft.com/office/drawing/2014/main" id="{87B4E672-B83A-5DE3-5169-E6D94E927253}"/>
              </a:ext>
            </a:extLst>
          </p:cNvPr>
          <p:cNvSpPr txBox="1"/>
          <p:nvPr/>
        </p:nvSpPr>
        <p:spPr>
          <a:xfrm>
            <a:off x="4279761" y="294335"/>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A Pollination Poem</a:t>
            </a:r>
          </a:p>
        </p:txBody>
      </p:sp>
      <p:sp>
        <p:nvSpPr>
          <p:cNvPr id="3" name="TextBox 2">
            <a:extLst>
              <a:ext uri="{FF2B5EF4-FFF2-40B4-BE49-F238E27FC236}">
                <a16:creationId xmlns:a16="http://schemas.microsoft.com/office/drawing/2014/main" id="{D507B69B-8050-BB4D-C151-9FE124A1B936}"/>
              </a:ext>
            </a:extLst>
          </p:cNvPr>
          <p:cNvSpPr txBox="1"/>
          <p:nvPr/>
        </p:nvSpPr>
        <p:spPr>
          <a:xfrm>
            <a:off x="4943485" y="1500231"/>
            <a:ext cx="7147931" cy="3416320"/>
          </a:xfrm>
          <a:prstGeom prst="rect">
            <a:avLst/>
          </a:prstGeom>
          <a:noFill/>
        </p:spPr>
        <p:txBody>
          <a:bodyPr wrap="square" lIns="91440" tIns="45720" rIns="91440" bIns="45720" anchor="t">
            <a:spAutoFit/>
          </a:bodyPr>
          <a:lstStyle/>
          <a:p>
            <a:r>
              <a:rPr lang="en-US" sz="3600" dirty="0">
                <a:latin typeface="Avenir Next LT Pro"/>
              </a:rPr>
              <a:t>So really, the flower helps the plant to </a:t>
            </a:r>
            <a:r>
              <a:rPr lang="en-US" sz="3600" b="1" dirty="0">
                <a:latin typeface="Avenir Next LT Pro"/>
              </a:rPr>
              <a:t>reproduce</a:t>
            </a:r>
            <a:r>
              <a:rPr lang="en-US" sz="3600" dirty="0">
                <a:latin typeface="Avenir Next LT Pro"/>
              </a:rPr>
              <a:t> and make more plants!</a:t>
            </a:r>
            <a:endParaRPr lang="en-US" dirty="0"/>
          </a:p>
          <a:p>
            <a:endParaRPr lang="en-US" sz="3600" dirty="0">
              <a:latin typeface="Avenir Next LT Pro" panose="020B0504020202020204" pitchFamily="34" charset="0"/>
            </a:endParaRPr>
          </a:p>
          <a:p>
            <a:r>
              <a:rPr lang="en-US" sz="3600" dirty="0">
                <a:latin typeface="Avenir Next LT Pro"/>
              </a:rPr>
              <a:t>This is all part of </a:t>
            </a:r>
            <a:r>
              <a:rPr lang="en-US" sz="3600" b="1" dirty="0">
                <a:latin typeface="Avenir Next LT Pro"/>
              </a:rPr>
              <a:t>pollination</a:t>
            </a:r>
            <a:r>
              <a:rPr lang="en-US" sz="3600" dirty="0">
                <a:latin typeface="Avenir Next LT Pro"/>
              </a:rPr>
              <a:t>. It’s the cycle of flower power.</a:t>
            </a:r>
          </a:p>
        </p:txBody>
      </p:sp>
    </p:spTree>
    <p:extLst>
      <p:ext uri="{BB962C8B-B14F-4D97-AF65-F5344CB8AC3E}">
        <p14:creationId xmlns:p14="http://schemas.microsoft.com/office/powerpoint/2010/main" val="287126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4143-785F-2F23-500B-2F549FEA08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9F1F69-218B-7C8F-C6F7-6799E0B1BA3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E70A51-D4A9-88B9-F745-E21395EA961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16FA6F7-A55D-A93C-67C5-781A9A21418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C76335AD-73D6-A126-BCD0-4A1FC281A5B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588486-74DE-F326-CB2C-B497A3BC8B6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7" name="Picture 6" descr="Text&#10;&#10;AI-generated content may be incorrect.">
            <a:extLst>
              <a:ext uri="{FF2B5EF4-FFF2-40B4-BE49-F238E27FC236}">
                <a16:creationId xmlns:a16="http://schemas.microsoft.com/office/drawing/2014/main" id="{CCC63983-2751-4194-D5C6-8D7ADE1214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83910" y="122275"/>
            <a:ext cx="4224180" cy="5446830"/>
          </a:xfrm>
          <a:prstGeom prst="rect">
            <a:avLst/>
          </a:prstGeom>
          <a:ln>
            <a:solidFill>
              <a:schemeClr val="tx1"/>
            </a:solidFill>
          </a:ln>
        </p:spPr>
      </p:pic>
      <p:sp>
        <p:nvSpPr>
          <p:cNvPr id="13" name="TextBox 12">
            <a:extLst>
              <a:ext uri="{FF2B5EF4-FFF2-40B4-BE49-F238E27FC236}">
                <a16:creationId xmlns:a16="http://schemas.microsoft.com/office/drawing/2014/main" id="{F652E53D-D632-DBDA-AF1F-CEA62EE16C75}"/>
              </a:ext>
            </a:extLst>
          </p:cNvPr>
          <p:cNvSpPr txBox="1"/>
          <p:nvPr/>
        </p:nvSpPr>
        <p:spPr>
          <a:xfrm rot="21146934">
            <a:off x="1619715" y="3896680"/>
            <a:ext cx="1558383" cy="646331"/>
          </a:xfrm>
          <a:prstGeom prst="rect">
            <a:avLst/>
          </a:prstGeom>
          <a:noFill/>
        </p:spPr>
        <p:txBody>
          <a:bodyPr wrap="square">
            <a:spAutoFit/>
          </a:bodyPr>
          <a:lstStyle/>
          <a:p>
            <a:pPr algn="ctr"/>
            <a:r>
              <a:rPr lang="en-US" b="1" dirty="0">
                <a:latin typeface="Avenir Next LT Pro" panose="020B0504020202020204" pitchFamily="34" charset="0"/>
              </a:rPr>
              <a:t>Read Together!</a:t>
            </a:r>
            <a:endParaRPr lang="en-US" b="1" dirty="0"/>
          </a:p>
        </p:txBody>
      </p:sp>
      <p:cxnSp>
        <p:nvCxnSpPr>
          <p:cNvPr id="15" name="Straight Arrow Connector 14">
            <a:extLst>
              <a:ext uri="{FF2B5EF4-FFF2-40B4-BE49-F238E27FC236}">
                <a16:creationId xmlns:a16="http://schemas.microsoft.com/office/drawing/2014/main" id="{8EA5B0D4-81B6-9D32-3C78-8FC3F3D6E244}"/>
              </a:ext>
            </a:extLst>
          </p:cNvPr>
          <p:cNvCxnSpPr>
            <a:cxnSpLocks/>
          </p:cNvCxnSpPr>
          <p:nvPr/>
        </p:nvCxnSpPr>
        <p:spPr>
          <a:xfrm flipV="1">
            <a:off x="2966224" y="3797088"/>
            <a:ext cx="1212502" cy="2731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5ED687C-6774-F675-DBF1-04E7B4E21D70}"/>
              </a:ext>
            </a:extLst>
          </p:cNvPr>
          <p:cNvSpPr txBox="1"/>
          <p:nvPr/>
        </p:nvSpPr>
        <p:spPr>
          <a:xfrm>
            <a:off x="3082020" y="5703569"/>
            <a:ext cx="2161411" cy="369332"/>
          </a:xfrm>
          <a:prstGeom prst="rect">
            <a:avLst/>
          </a:prstGeom>
          <a:noFill/>
        </p:spPr>
        <p:txBody>
          <a:bodyPr wrap="square">
            <a:spAutoFit/>
          </a:bodyPr>
          <a:lstStyle/>
          <a:p>
            <a:pPr algn="ctr"/>
            <a:r>
              <a:rPr lang="en-US" b="1" dirty="0">
                <a:latin typeface="Avenir Next LT Pro" panose="020B0504020202020204" pitchFamily="34" charset="0"/>
              </a:rPr>
              <a:t>Link to Article:</a:t>
            </a:r>
            <a:endParaRPr lang="en-US" b="1" dirty="0"/>
          </a:p>
        </p:txBody>
      </p:sp>
      <p:sp>
        <p:nvSpPr>
          <p:cNvPr id="20" name="TextBox 19">
            <a:extLst>
              <a:ext uri="{FF2B5EF4-FFF2-40B4-BE49-F238E27FC236}">
                <a16:creationId xmlns:a16="http://schemas.microsoft.com/office/drawing/2014/main" id="{84A5DCED-30B2-6CCE-41CA-156F6C4A5434}"/>
              </a:ext>
            </a:extLst>
          </p:cNvPr>
          <p:cNvSpPr txBox="1"/>
          <p:nvPr/>
        </p:nvSpPr>
        <p:spPr>
          <a:xfrm>
            <a:off x="4997967" y="5703569"/>
            <a:ext cx="4112013" cy="369332"/>
          </a:xfrm>
          <a:prstGeom prst="rect">
            <a:avLst/>
          </a:prstGeom>
          <a:noFill/>
        </p:spPr>
        <p:txBody>
          <a:bodyPr wrap="square">
            <a:spAutoFit/>
          </a:bodyPr>
          <a:lstStyle/>
          <a:p>
            <a:r>
              <a:rPr lang="en-US" dirty="0">
                <a:hlinkClick r:id="rId4"/>
              </a:rPr>
              <a:t>1A Pollination Partners </a:t>
            </a:r>
            <a:r>
              <a:rPr lang="en-US" dirty="0" err="1">
                <a:hlinkClick r:id="rId4"/>
              </a:rPr>
              <a:t>Xplor</a:t>
            </a:r>
            <a:r>
              <a:rPr lang="en-US" dirty="0">
                <a:hlinkClick r:id="rId4"/>
              </a:rPr>
              <a:t> Article.pdf</a:t>
            </a:r>
            <a:endParaRPr lang="en-US" dirty="0"/>
          </a:p>
        </p:txBody>
      </p:sp>
    </p:spTree>
    <p:extLst>
      <p:ext uri="{BB962C8B-B14F-4D97-AF65-F5344CB8AC3E}">
        <p14:creationId xmlns:p14="http://schemas.microsoft.com/office/powerpoint/2010/main" val="49003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6A8E-28A3-711D-DDE2-FD3523C4AB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B6EAD1-774B-A950-45F8-AF1889316C9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C12150-8629-D810-F2EA-2C18684A456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CF572F6-A3F5-3001-5606-7C2230900FB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261BED7E-02D2-F94B-9799-D1E2A6C5050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66C44D-73E8-2B8E-6BD1-F1C505716B45}"/>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Text&#10;&#10;AI-generated content may be incorrect.">
            <a:extLst>
              <a:ext uri="{FF2B5EF4-FFF2-40B4-BE49-F238E27FC236}">
                <a16:creationId xmlns:a16="http://schemas.microsoft.com/office/drawing/2014/main" id="{5484F989-62A6-3B2E-0EB9-30B41B262E5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316" y="622784"/>
            <a:ext cx="3942922" cy="5072277"/>
          </a:xfrm>
          <a:prstGeom prst="rect">
            <a:avLst/>
          </a:prstGeom>
          <a:ln>
            <a:solidFill>
              <a:schemeClr val="tx1"/>
            </a:solidFill>
          </a:ln>
        </p:spPr>
      </p:pic>
      <p:pic>
        <p:nvPicPr>
          <p:cNvPr id="11" name="Picture 10" descr="A picture containing text&#10;&#10;AI-generated content may be incorrect.">
            <a:extLst>
              <a:ext uri="{FF2B5EF4-FFF2-40B4-BE49-F238E27FC236}">
                <a16:creationId xmlns:a16="http://schemas.microsoft.com/office/drawing/2014/main" id="{40D221F5-FFEE-A2AE-706F-9051292A82E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25073" y="622784"/>
            <a:ext cx="3942387" cy="5072277"/>
          </a:xfrm>
          <a:prstGeom prst="rect">
            <a:avLst/>
          </a:prstGeom>
          <a:ln>
            <a:solidFill>
              <a:schemeClr val="tx1"/>
            </a:solidFill>
          </a:ln>
        </p:spPr>
      </p:pic>
      <p:pic>
        <p:nvPicPr>
          <p:cNvPr id="14" name="Picture 13" descr="Diagram&#10;&#10;AI-generated content may be incorrect.">
            <a:extLst>
              <a:ext uri="{FF2B5EF4-FFF2-40B4-BE49-F238E27FC236}">
                <a16:creationId xmlns:a16="http://schemas.microsoft.com/office/drawing/2014/main" id="{2DDF490E-BEBF-FE0A-D36B-8D699105245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49296" y="622784"/>
            <a:ext cx="3942387" cy="5077169"/>
          </a:xfrm>
          <a:prstGeom prst="rect">
            <a:avLst/>
          </a:prstGeom>
          <a:ln>
            <a:solidFill>
              <a:schemeClr val="tx1"/>
            </a:solidFill>
          </a:ln>
        </p:spPr>
      </p:pic>
    </p:spTree>
    <p:extLst>
      <p:ext uri="{BB962C8B-B14F-4D97-AF65-F5344CB8AC3E}">
        <p14:creationId xmlns:p14="http://schemas.microsoft.com/office/powerpoint/2010/main" val="1698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8E71A-B2E0-0B59-35A3-31C233482C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FC1CC4-4600-E9E8-017F-23D6F3B632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460FFF2-9677-1958-BE24-6318A9930EC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44C6FC8-C729-6E70-4411-FB1CCB4F635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82B5EC07-7041-D1EC-5711-F7E598946AF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356DA7-70CF-A9AE-831A-14AC61B13C0A}"/>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grpSp>
        <p:nvGrpSpPr>
          <p:cNvPr id="13" name="Group 12">
            <a:extLst>
              <a:ext uri="{FF2B5EF4-FFF2-40B4-BE49-F238E27FC236}">
                <a16:creationId xmlns:a16="http://schemas.microsoft.com/office/drawing/2014/main" id="{B20DEE40-6D68-1609-6F17-55374BD3E885}"/>
              </a:ext>
            </a:extLst>
          </p:cNvPr>
          <p:cNvGrpSpPr/>
          <p:nvPr/>
        </p:nvGrpSpPr>
        <p:grpSpPr>
          <a:xfrm>
            <a:off x="2102161" y="580987"/>
            <a:ext cx="7987677" cy="5074361"/>
            <a:chOff x="1093174" y="625592"/>
            <a:chExt cx="7987677" cy="5074361"/>
          </a:xfrm>
        </p:grpSpPr>
        <p:pic>
          <p:nvPicPr>
            <p:cNvPr id="7" name="Picture 6" descr="Diagram, text&#10;&#10;AI-generated content may be incorrect.">
              <a:extLst>
                <a:ext uri="{FF2B5EF4-FFF2-40B4-BE49-F238E27FC236}">
                  <a16:creationId xmlns:a16="http://schemas.microsoft.com/office/drawing/2014/main" id="{945055FC-8C2A-CE3C-BBCF-A309243B85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3174" y="625592"/>
              <a:ext cx="3942388" cy="5074361"/>
            </a:xfrm>
            <a:prstGeom prst="rect">
              <a:avLst/>
            </a:prstGeom>
            <a:ln>
              <a:solidFill>
                <a:schemeClr val="tx1"/>
              </a:solidFill>
            </a:ln>
          </p:spPr>
        </p:pic>
        <p:pic>
          <p:nvPicPr>
            <p:cNvPr id="12" name="Picture 11" descr="A picture containing text&#10;&#10;AI-generated content may be incorrect.">
              <a:extLst>
                <a:ext uri="{FF2B5EF4-FFF2-40B4-BE49-F238E27FC236}">
                  <a16:creationId xmlns:a16="http://schemas.microsoft.com/office/drawing/2014/main" id="{6C4CCF0A-53D6-B478-CDD4-E598AB737CC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39028" y="625592"/>
              <a:ext cx="3941823" cy="5074361"/>
            </a:xfrm>
            <a:prstGeom prst="rect">
              <a:avLst/>
            </a:prstGeom>
            <a:ln>
              <a:solidFill>
                <a:schemeClr val="tx1"/>
              </a:solidFill>
            </a:ln>
          </p:spPr>
        </p:pic>
      </p:grpSp>
    </p:spTree>
    <p:extLst>
      <p:ext uri="{BB962C8B-B14F-4D97-AF65-F5344CB8AC3E}">
        <p14:creationId xmlns:p14="http://schemas.microsoft.com/office/powerpoint/2010/main" val="31933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7D54-DAC0-6AFA-661B-F94FADA0FF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2D31E0-E54E-BFA9-7652-C59ED2B90E8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7203C9-4332-F114-C38A-A5759898DB8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0144604-7937-A22D-80D0-897C07AB634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53D99CE7-D43C-8CF9-EF29-023979F0B36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D929E8-B1C3-30EE-2880-28E1555B71E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2364F1DF-497A-BA64-5113-318956D19A9E}"/>
              </a:ext>
            </a:extLst>
          </p:cNvPr>
          <p:cNvSpPr txBox="1"/>
          <p:nvPr/>
        </p:nvSpPr>
        <p:spPr>
          <a:xfrm>
            <a:off x="5593977" y="1592470"/>
            <a:ext cx="5928434" cy="3046988"/>
          </a:xfrm>
          <a:prstGeom prst="rect">
            <a:avLst/>
          </a:prstGeom>
          <a:noFill/>
        </p:spPr>
        <p:txBody>
          <a:bodyPr wrap="square">
            <a:spAutoFit/>
          </a:bodyPr>
          <a:lstStyle/>
          <a:p>
            <a:pPr algn="ctr"/>
            <a:r>
              <a:rPr lang="en-US" sz="4800" dirty="0">
                <a:latin typeface="Avenir Next LT Pro" panose="020B0504020202020204" pitchFamily="34" charset="0"/>
              </a:rPr>
              <a:t>What is that </a:t>
            </a:r>
            <a:r>
              <a:rPr lang="en-US" sz="4800" b="1" dirty="0">
                <a:latin typeface="Avenir Next LT Pro" panose="020B0504020202020204" pitchFamily="34" charset="0"/>
              </a:rPr>
              <a:t>yellow dust </a:t>
            </a:r>
            <a:r>
              <a:rPr lang="en-US" sz="4800" dirty="0">
                <a:latin typeface="Avenir Next LT Pro" panose="020B0504020202020204" pitchFamily="34" charset="0"/>
              </a:rPr>
              <a:t>on the bee’s legs and why do the bees collect it?</a:t>
            </a:r>
          </a:p>
        </p:txBody>
      </p:sp>
      <p:pic>
        <p:nvPicPr>
          <p:cNvPr id="1026" name="Picture 2" descr="Halictus&amp;#95;Ligatus&amp;#95;&amp;#40;sweat&amp;#95;bee&amp;#41;&amp;#95;0033">
            <a:extLst>
              <a:ext uri="{FF2B5EF4-FFF2-40B4-BE49-F238E27FC236}">
                <a16:creationId xmlns:a16="http://schemas.microsoft.com/office/drawing/2014/main" id="{6305B9D3-3D2A-E27F-3849-0D8E7509EA4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268905"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8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2CD5-C3AB-95CE-B8BA-D9B34DD0B1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251C95-B4E9-71D0-AB6B-28D6B9478E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FFE2D24-FEAE-BB6B-5602-14FCBAC59E9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89F3F73-7689-7857-4D37-FDE11F2EC6D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27A73CFA-9566-6A0D-490B-80DC903AACC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D9FF0D-A268-2DDC-FC46-50299E3A0737}"/>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402BD98D-DB2D-5553-AB5A-953B94C211E7}"/>
              </a:ext>
            </a:extLst>
          </p:cNvPr>
          <p:cNvSpPr txBox="1"/>
          <p:nvPr/>
        </p:nvSpPr>
        <p:spPr>
          <a:xfrm>
            <a:off x="694684" y="1959014"/>
            <a:ext cx="4758263" cy="2308324"/>
          </a:xfrm>
          <a:prstGeom prst="rect">
            <a:avLst/>
          </a:prstGeom>
          <a:noFill/>
        </p:spPr>
        <p:txBody>
          <a:bodyPr wrap="square">
            <a:spAutoFit/>
          </a:bodyPr>
          <a:lstStyle/>
          <a:p>
            <a:pPr algn="ctr"/>
            <a:r>
              <a:rPr lang="en-US" sz="4800" dirty="0">
                <a:latin typeface="Avenir Next LT Pro" panose="020B0504020202020204" pitchFamily="34" charset="0"/>
              </a:rPr>
              <a:t>Where does the yellow dust come from?</a:t>
            </a:r>
          </a:p>
        </p:txBody>
      </p:sp>
      <p:pic>
        <p:nvPicPr>
          <p:cNvPr id="3074" name="Picture 2" descr="Leafcutter&amp;#95;Bee&amp;#95;0028">
            <a:extLst>
              <a:ext uri="{FF2B5EF4-FFF2-40B4-BE49-F238E27FC236}">
                <a16:creationId xmlns:a16="http://schemas.microsoft.com/office/drawing/2014/main" id="{5EE45F47-6787-C779-6BB3-84C821A6913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821201" y="-5576"/>
            <a:ext cx="6370800" cy="62375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8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2094-1B2F-438C-AB9F-A3DF1D198A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3463EE-D48B-982D-C648-C5984CB475F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BD4DBF-715D-687B-F440-7BD56627FED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80BFC2D-E483-2883-E730-BC0F6C771D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02AFF05B-1EAD-58C7-BC05-478BB1D489D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AC75DF-22A9-BC59-0640-EA852263D68F}"/>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6CB85CCC-2E28-E784-7B35-38BCB15F9893}"/>
              </a:ext>
            </a:extLst>
          </p:cNvPr>
          <p:cNvSpPr txBox="1"/>
          <p:nvPr/>
        </p:nvSpPr>
        <p:spPr>
          <a:xfrm>
            <a:off x="6735337" y="1969497"/>
            <a:ext cx="4651470" cy="2308324"/>
          </a:xfrm>
          <a:prstGeom prst="rect">
            <a:avLst/>
          </a:prstGeom>
          <a:noFill/>
        </p:spPr>
        <p:txBody>
          <a:bodyPr wrap="square">
            <a:spAutoFit/>
          </a:bodyPr>
          <a:lstStyle/>
          <a:p>
            <a:pPr algn="ctr"/>
            <a:r>
              <a:rPr lang="en-US" sz="4800" dirty="0">
                <a:latin typeface="Avenir Next LT Pro" panose="020B0504020202020204" pitchFamily="34" charset="0"/>
              </a:rPr>
              <a:t>What attracts the bees to the flower?</a:t>
            </a:r>
          </a:p>
        </p:txBody>
      </p:sp>
      <p:pic>
        <p:nvPicPr>
          <p:cNvPr id="4098" name="Picture 2" descr="Brown-belted&amp;#95;Bumblebee&amp;#95;0020">
            <a:extLst>
              <a:ext uri="{FF2B5EF4-FFF2-40B4-BE49-F238E27FC236}">
                <a16:creationId xmlns:a16="http://schemas.microsoft.com/office/drawing/2014/main" id="{CB6357D0-E8C8-3C71-EC3C-05D211593B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6258357"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1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6368-DB3D-0701-3DDE-B2070DA4E3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60A5D-203F-8EED-BD09-F9BBF5621DE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F87364-E3D0-7067-C0A2-60D2FED600B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17A5550-5736-606E-F26F-AD439BC4948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363B0072-19E3-2C9C-D98C-C2F9269FED2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591B92-0E98-5AE6-89C5-A5D95D5F14FA}"/>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38CCF552-A158-EA36-27E0-5D1AC50A34AC}"/>
              </a:ext>
            </a:extLst>
          </p:cNvPr>
          <p:cNvSpPr txBox="1"/>
          <p:nvPr/>
        </p:nvSpPr>
        <p:spPr>
          <a:xfrm>
            <a:off x="100584" y="847711"/>
            <a:ext cx="7147931" cy="4524315"/>
          </a:xfrm>
          <a:prstGeom prst="rect">
            <a:avLst/>
          </a:prstGeom>
          <a:noFill/>
        </p:spPr>
        <p:txBody>
          <a:bodyPr wrap="square">
            <a:spAutoFit/>
          </a:bodyPr>
          <a:lstStyle/>
          <a:p>
            <a:pPr algn="ctr"/>
            <a:r>
              <a:rPr lang="en-US" sz="4800" dirty="0">
                <a:latin typeface="Avenir Next LT Pro" panose="020B0504020202020204" pitchFamily="34" charset="0"/>
              </a:rPr>
              <a:t>Thinking about what we read from the magazine and from our poem, what are some parts of the plant and its flower that you collected?</a:t>
            </a:r>
          </a:p>
        </p:txBody>
      </p:sp>
      <p:pic>
        <p:nvPicPr>
          <p:cNvPr id="7" name="Picture 6" descr="Text, letter&#10;&#10;AI-generated content may be incorrect.">
            <a:extLst>
              <a:ext uri="{FF2B5EF4-FFF2-40B4-BE49-F238E27FC236}">
                <a16:creationId xmlns:a16="http://schemas.microsoft.com/office/drawing/2014/main" id="{7B922D40-BD67-3FF7-E3A1-212486FB0CA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5"/>
            <a:ext cx="4617192" cy="5975189"/>
          </a:xfrm>
          <a:prstGeom prst="rect">
            <a:avLst/>
          </a:prstGeom>
          <a:ln>
            <a:solidFill>
              <a:schemeClr val="tx1"/>
            </a:solidFill>
          </a:ln>
        </p:spPr>
      </p:pic>
    </p:spTree>
    <p:extLst>
      <p:ext uri="{BB962C8B-B14F-4D97-AF65-F5344CB8AC3E}">
        <p14:creationId xmlns:p14="http://schemas.microsoft.com/office/powerpoint/2010/main" val="414501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988A-504E-76F3-E422-129C7964A2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9BB812-4690-F5C4-44A8-8A77D8A1AE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06993CE-E2EE-BBD3-2AB3-48B66815E66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D7721AEC-B028-4610-D37E-CDF465A895B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Engage</a:t>
            </a:r>
          </a:p>
        </p:txBody>
      </p:sp>
      <p:sp>
        <p:nvSpPr>
          <p:cNvPr id="12" name="TextBox 11">
            <a:extLst>
              <a:ext uri="{FF2B5EF4-FFF2-40B4-BE49-F238E27FC236}">
                <a16:creationId xmlns:a16="http://schemas.microsoft.com/office/drawing/2014/main" id="{B4A3AEC4-8B5F-0547-3302-0ADE3EEF7DE3}"/>
              </a:ext>
            </a:extLst>
          </p:cNvPr>
          <p:cNvSpPr txBox="1"/>
          <p:nvPr/>
        </p:nvSpPr>
        <p:spPr>
          <a:xfrm>
            <a:off x="5004219" y="2325040"/>
            <a:ext cx="6791540" cy="1569660"/>
          </a:xfrm>
          <a:prstGeom prst="rect">
            <a:avLst/>
          </a:prstGeom>
          <a:noFill/>
        </p:spPr>
        <p:txBody>
          <a:bodyPr wrap="square">
            <a:spAutoFit/>
          </a:bodyPr>
          <a:lstStyle/>
          <a:p>
            <a:pPr algn="ctr"/>
            <a:r>
              <a:rPr lang="en-US" sz="4800" dirty="0">
                <a:latin typeface="Avenir Next LT Pro" panose="020B0504020202020204" pitchFamily="34" charset="0"/>
              </a:rPr>
              <a:t>What do these photos have in </a:t>
            </a:r>
            <a:r>
              <a:rPr lang="en-US" sz="4800" b="1" dirty="0">
                <a:latin typeface="Avenir Next LT Pro" panose="020B0504020202020204" pitchFamily="34" charset="0"/>
              </a:rPr>
              <a:t>common</a:t>
            </a:r>
            <a:r>
              <a:rPr lang="en-US" sz="4800" dirty="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DAD1314A-EF03-8D86-4B9C-935430087F0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7F16C9-5078-AB23-4AAA-D1DB60504705}"/>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calendar&#10;&#10;AI-generated content may be incorrect.">
            <a:extLst>
              <a:ext uri="{FF2B5EF4-FFF2-40B4-BE49-F238E27FC236}">
                <a16:creationId xmlns:a16="http://schemas.microsoft.com/office/drawing/2014/main" id="{FA41BBA9-D3A0-F088-DC97-9E952A3223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55043"/>
            <a:ext cx="4721097" cy="6109654"/>
          </a:xfrm>
          <a:prstGeom prst="rect">
            <a:avLst/>
          </a:prstGeom>
          <a:ln>
            <a:solidFill>
              <a:schemeClr val="tx1"/>
            </a:solidFill>
          </a:ln>
        </p:spPr>
      </p:pic>
    </p:spTree>
    <p:extLst>
      <p:ext uri="{BB962C8B-B14F-4D97-AF65-F5344CB8AC3E}">
        <p14:creationId xmlns:p14="http://schemas.microsoft.com/office/powerpoint/2010/main" val="387364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DB90-D736-456A-57E9-A30A86E8CB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081703-9EAD-36FC-2433-AA3F41BC45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A18668C-F6D2-7394-C954-1448135D3C4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770AFB7-88D3-F2FA-C68B-1E9EC45BBF8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3C72CE44-E840-60BA-1F1E-CBB34FB780A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620EA1-D01A-1A4A-E33B-C322BE4B01EF}"/>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5A032CE4-75AD-153D-0FB2-C0D38C96B927}"/>
              </a:ext>
            </a:extLst>
          </p:cNvPr>
          <p:cNvSpPr txBox="1"/>
          <p:nvPr/>
        </p:nvSpPr>
        <p:spPr>
          <a:xfrm>
            <a:off x="814263" y="1586375"/>
            <a:ext cx="5675748" cy="3046988"/>
          </a:xfrm>
          <a:prstGeom prst="rect">
            <a:avLst/>
          </a:prstGeom>
          <a:noFill/>
        </p:spPr>
        <p:txBody>
          <a:bodyPr wrap="square">
            <a:spAutoFit/>
          </a:bodyPr>
          <a:lstStyle/>
          <a:p>
            <a:pPr algn="ctr"/>
            <a:r>
              <a:rPr lang="en-US" sz="4800" dirty="0">
                <a:latin typeface="Avenir Next LT Pro" panose="020B0504020202020204" pitchFamily="34" charset="0"/>
              </a:rPr>
              <a:t>Can you </a:t>
            </a:r>
            <a:r>
              <a:rPr lang="en-US" sz="4800" b="1" dirty="0">
                <a:latin typeface="Avenir Next LT Pro" panose="020B0504020202020204" pitchFamily="34" charset="0"/>
              </a:rPr>
              <a:t>point</a:t>
            </a:r>
            <a:r>
              <a:rPr lang="en-US" sz="4800" dirty="0">
                <a:latin typeface="Avenir Next LT Pro" panose="020B0504020202020204" pitchFamily="34" charset="0"/>
              </a:rPr>
              <a:t> to the…Leaves? Roots? Petals? The dusty pollen?</a:t>
            </a:r>
          </a:p>
        </p:txBody>
      </p:sp>
      <p:pic>
        <p:nvPicPr>
          <p:cNvPr id="7" name="Picture 6" descr="Text, letter&#10;&#10;AI-generated content may be incorrect.">
            <a:extLst>
              <a:ext uri="{FF2B5EF4-FFF2-40B4-BE49-F238E27FC236}">
                <a16:creationId xmlns:a16="http://schemas.microsoft.com/office/drawing/2014/main" id="{DCAEAFCE-D0AE-2D85-DCAA-FA0EB7FC57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5"/>
            <a:ext cx="4617192" cy="5975189"/>
          </a:xfrm>
          <a:prstGeom prst="rect">
            <a:avLst/>
          </a:prstGeom>
          <a:ln>
            <a:solidFill>
              <a:schemeClr val="tx1"/>
            </a:solidFill>
          </a:ln>
        </p:spPr>
      </p:pic>
    </p:spTree>
    <p:extLst>
      <p:ext uri="{BB962C8B-B14F-4D97-AF65-F5344CB8AC3E}">
        <p14:creationId xmlns:p14="http://schemas.microsoft.com/office/powerpoint/2010/main" val="114733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C7C14-237C-91AF-ADBA-075803DA59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059356-F2AD-10EE-5BFB-FBBE9FD381C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E68D5C-1371-E52D-E94D-9F0CEE2A910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5B1693B-7268-FF4E-C72E-34C845DB143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217053B4-3FCE-C1D4-C42C-43BD32D97B1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D13D90-90CD-62E3-C34D-01BEC3F41ACE}"/>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4708FF36-D6A0-FC6F-45DD-A4FDAEA3AC61}"/>
              </a:ext>
            </a:extLst>
          </p:cNvPr>
          <p:cNvSpPr txBox="1"/>
          <p:nvPr/>
        </p:nvSpPr>
        <p:spPr>
          <a:xfrm>
            <a:off x="5068793" y="861501"/>
            <a:ext cx="6313002" cy="4524315"/>
          </a:xfrm>
          <a:prstGeom prst="rect">
            <a:avLst/>
          </a:prstGeom>
          <a:noFill/>
        </p:spPr>
        <p:txBody>
          <a:bodyPr wrap="square">
            <a:spAutoFit/>
          </a:bodyPr>
          <a:lstStyle/>
          <a:p>
            <a:pPr algn="ctr"/>
            <a:r>
              <a:rPr lang="en-US" sz="4800" dirty="0">
                <a:latin typeface="Avenir Next LT Pro" panose="020B0504020202020204" pitchFamily="34" charset="0"/>
              </a:rPr>
              <a:t>Why do all plants need all these parts and how do each of these parts or </a:t>
            </a:r>
            <a:r>
              <a:rPr lang="en-US" sz="4800" b="1" dirty="0">
                <a:latin typeface="Avenir Next LT Pro" panose="020B0504020202020204" pitchFamily="34" charset="0"/>
              </a:rPr>
              <a:t>structures</a:t>
            </a:r>
            <a:r>
              <a:rPr lang="en-US" sz="4800" dirty="0">
                <a:latin typeface="Avenir Next LT Pro" panose="020B0504020202020204" pitchFamily="34" charset="0"/>
              </a:rPr>
              <a:t> help the flower?</a:t>
            </a:r>
          </a:p>
        </p:txBody>
      </p:sp>
      <p:pic>
        <p:nvPicPr>
          <p:cNvPr id="6146" name="Picture 2" descr="Image7">
            <a:extLst>
              <a:ext uri="{FF2B5EF4-FFF2-40B4-BE49-F238E27FC236}">
                <a16:creationId xmlns:a16="http://schemas.microsoft.com/office/drawing/2014/main" id="{7FE337EC-47CC-0676-F9BF-449ACE4E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8588"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9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63FA-5503-583E-26B7-A968ADD296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3DA37C-0CB6-952D-329A-33AEED46C92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F11C0E-5451-F2A6-8129-4F8265754B3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42AEC7E-2B4C-7086-50E0-303FC5C41DD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2F2432F2-20F4-60E3-8CE8-E6F7888FE09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82C62E-0F30-29E3-2E85-C7F62768A305}"/>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76366426-E336-118E-70D2-28E4298B6632}"/>
              </a:ext>
            </a:extLst>
          </p:cNvPr>
          <p:cNvSpPr txBox="1"/>
          <p:nvPr/>
        </p:nvSpPr>
        <p:spPr>
          <a:xfrm>
            <a:off x="1479243" y="1961801"/>
            <a:ext cx="5398966" cy="2308324"/>
          </a:xfrm>
          <a:prstGeom prst="rect">
            <a:avLst/>
          </a:prstGeom>
          <a:noFill/>
        </p:spPr>
        <p:txBody>
          <a:bodyPr wrap="square">
            <a:spAutoFit/>
          </a:bodyPr>
          <a:lstStyle/>
          <a:p>
            <a:pPr algn="ctr"/>
            <a:r>
              <a:rPr lang="en-US" sz="4800" dirty="0">
                <a:latin typeface="Avenir Next LT Pro" panose="020B0504020202020204" pitchFamily="34" charset="0"/>
              </a:rPr>
              <a:t>Are all flowers </a:t>
            </a:r>
            <a:r>
              <a:rPr lang="en-US" sz="4800" b="1" dirty="0">
                <a:latin typeface="Avenir Next LT Pro" panose="020B0504020202020204" pitchFamily="34" charset="0"/>
              </a:rPr>
              <a:t>alike</a:t>
            </a:r>
            <a:r>
              <a:rPr lang="en-US" sz="4800" dirty="0">
                <a:latin typeface="Avenir Next LT Pro" panose="020B0504020202020204" pitchFamily="34" charset="0"/>
              </a:rPr>
              <a:t> or are some flowers </a:t>
            </a:r>
            <a:r>
              <a:rPr lang="en-US" sz="4800" b="1" dirty="0">
                <a:latin typeface="Avenir Next LT Pro" panose="020B0504020202020204" pitchFamily="34" charset="0"/>
              </a:rPr>
              <a:t>different</a:t>
            </a:r>
            <a:r>
              <a:rPr lang="en-US" sz="4800" dirty="0">
                <a:latin typeface="Avenir Next LT Pro" panose="020B0504020202020204" pitchFamily="34" charset="0"/>
              </a:rPr>
              <a:t>?</a:t>
            </a:r>
          </a:p>
        </p:txBody>
      </p:sp>
      <p:pic>
        <p:nvPicPr>
          <p:cNvPr id="7170" name="Picture 2" descr="20080620-Wildflowers-032">
            <a:extLst>
              <a:ext uri="{FF2B5EF4-FFF2-40B4-BE49-F238E27FC236}">
                <a16:creationId xmlns:a16="http://schemas.microsoft.com/office/drawing/2014/main" id="{F4FDD2F8-0DAB-BA81-08CB-DE352841E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80" y="-1"/>
            <a:ext cx="4154619" cy="62319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9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A644A-DCA1-50B4-CAD3-4177655339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5DF20C-A258-FD8A-B73B-3227FF2568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5D6F11-AB8C-D064-E4A3-69E11D9E094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AD26C9F-3A02-0064-B094-D374AEFF72E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E0A7A221-56C7-255B-FD09-F6A6CF6F553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6AF870-F2B3-0D8A-7540-022517E26E0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0D38F265-EC6C-F262-0FAA-F96012173BE5}"/>
              </a:ext>
            </a:extLst>
          </p:cNvPr>
          <p:cNvSpPr txBox="1"/>
          <p:nvPr/>
        </p:nvSpPr>
        <p:spPr>
          <a:xfrm>
            <a:off x="4356782" y="1973356"/>
            <a:ext cx="7749874" cy="2308324"/>
          </a:xfrm>
          <a:prstGeom prst="rect">
            <a:avLst/>
          </a:prstGeom>
          <a:noFill/>
        </p:spPr>
        <p:txBody>
          <a:bodyPr wrap="square">
            <a:spAutoFit/>
          </a:bodyPr>
          <a:lstStyle/>
          <a:p>
            <a:pPr algn="ctr"/>
            <a:r>
              <a:rPr lang="en-US" sz="4800" dirty="0">
                <a:latin typeface="Avenir Next LT Pro" panose="020B0504020202020204" pitchFamily="34" charset="0"/>
              </a:rPr>
              <a:t>Why do flowers have different </a:t>
            </a:r>
            <a:r>
              <a:rPr lang="en-US" sz="4800" b="1" dirty="0">
                <a:latin typeface="Avenir Next LT Pro" panose="020B0504020202020204" pitchFamily="34" charset="0"/>
              </a:rPr>
              <a:t>sizes</a:t>
            </a:r>
            <a:r>
              <a:rPr lang="en-US" sz="4800" dirty="0">
                <a:latin typeface="Avenir Next LT Pro" panose="020B0504020202020204" pitchFamily="34" charset="0"/>
              </a:rPr>
              <a:t>,</a:t>
            </a:r>
            <a:r>
              <a:rPr lang="en-US" sz="4800" b="1" dirty="0">
                <a:latin typeface="Avenir Next LT Pro" panose="020B0504020202020204" pitchFamily="34" charset="0"/>
              </a:rPr>
              <a:t> shapes, colors</a:t>
            </a:r>
            <a:r>
              <a:rPr lang="en-US" sz="4800" dirty="0">
                <a:latin typeface="Avenir Next LT Pro" panose="020B0504020202020204" pitchFamily="34" charset="0"/>
              </a:rPr>
              <a:t>, </a:t>
            </a:r>
            <a:r>
              <a:rPr lang="en-US" sz="4800" b="1" dirty="0">
                <a:latin typeface="Avenir Next LT Pro" panose="020B0504020202020204" pitchFamily="34" charset="0"/>
              </a:rPr>
              <a:t>smells</a:t>
            </a:r>
            <a:r>
              <a:rPr lang="en-US" sz="4800" dirty="0">
                <a:latin typeface="Avenir Next LT Pro" panose="020B0504020202020204" pitchFamily="34" charset="0"/>
              </a:rPr>
              <a:t>?</a:t>
            </a:r>
          </a:p>
        </p:txBody>
      </p:sp>
      <p:pic>
        <p:nvPicPr>
          <p:cNvPr id="5122" name="Picture 2" descr="American&amp;#95;Bumble&amp;#95;Bee&amp;#40;Bombus&amp;#95;pensylvanicus&amp;#41;&amp;#95;0378">
            <a:extLst>
              <a:ext uri="{FF2B5EF4-FFF2-40B4-BE49-F238E27FC236}">
                <a16:creationId xmlns:a16="http://schemas.microsoft.com/office/drawing/2014/main" id="{5EAEDCD8-69A1-CDD0-EF50-CEFB7BC60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8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A54AC-8424-EA3E-AD12-3A1179EFD6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2B38FE-61BA-3840-C14D-33F333978F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3529D97-5589-11E8-F548-A95A8C9B08A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FF88A22-2EFD-F79D-6879-CCF08CF1DA4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F033212A-6365-982B-6020-71D045A72EF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8304AE-D59A-4531-5467-1A5C9D81E818}"/>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C8BDDA81-C307-8679-6EC7-60D4EA6C80CD}"/>
              </a:ext>
            </a:extLst>
          </p:cNvPr>
          <p:cNvSpPr txBox="1"/>
          <p:nvPr/>
        </p:nvSpPr>
        <p:spPr>
          <a:xfrm>
            <a:off x="816245" y="2331134"/>
            <a:ext cx="6943798" cy="1569660"/>
          </a:xfrm>
          <a:prstGeom prst="rect">
            <a:avLst/>
          </a:prstGeom>
          <a:noFill/>
        </p:spPr>
        <p:txBody>
          <a:bodyPr wrap="square">
            <a:spAutoFit/>
          </a:bodyPr>
          <a:lstStyle/>
          <a:p>
            <a:pPr algn="ctr"/>
            <a:r>
              <a:rPr lang="en-US" sz="4800" dirty="0">
                <a:latin typeface="Avenir Next LT Pro" panose="020B0504020202020204" pitchFamily="34" charset="0"/>
              </a:rPr>
              <a:t>Why are flowers </a:t>
            </a:r>
            <a:r>
              <a:rPr lang="en-US" sz="4800" b="1" dirty="0">
                <a:latin typeface="Avenir Next LT Pro" panose="020B0504020202020204" pitchFamily="34" charset="0"/>
              </a:rPr>
              <a:t>important</a:t>
            </a:r>
            <a:r>
              <a:rPr lang="en-US" sz="4800" dirty="0">
                <a:latin typeface="Avenir Next LT Pro" panose="020B0504020202020204" pitchFamily="34" charset="0"/>
              </a:rPr>
              <a:t>?</a:t>
            </a:r>
          </a:p>
        </p:txBody>
      </p:sp>
      <p:pic>
        <p:nvPicPr>
          <p:cNvPr id="8194" name="Picture 2" descr="Purple&amp;#32;prairie&amp;#32;clover&amp;#32;169-3">
            <a:extLst>
              <a:ext uri="{FF2B5EF4-FFF2-40B4-BE49-F238E27FC236}">
                <a16:creationId xmlns:a16="http://schemas.microsoft.com/office/drawing/2014/main" id="{8297A9DD-E259-0E2B-12B7-057D9E967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034" y="0"/>
            <a:ext cx="4057966"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421D-747E-6F56-EB85-DC256F28CB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DD86A8-67C9-AB24-B7D4-8BF76E34C8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2F81E5-9C61-841F-22FC-04272ADCF57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964246B-220C-41F3-DCB5-0B1542C8B82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1A Flower Power: Elaborate</a:t>
            </a:r>
          </a:p>
        </p:txBody>
      </p:sp>
      <p:sp>
        <p:nvSpPr>
          <p:cNvPr id="6" name="Rectangle: Rounded Corners 5">
            <a:extLst>
              <a:ext uri="{FF2B5EF4-FFF2-40B4-BE49-F238E27FC236}">
                <a16:creationId xmlns:a16="http://schemas.microsoft.com/office/drawing/2014/main" id="{1C489D6F-9BC7-EEA2-0557-A0FDF7A7BD3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08ACB8-06E9-7773-8C31-7AA1D5347E3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1D9072C4-9CA4-734A-3C13-295B8FE495E0}"/>
              </a:ext>
            </a:extLst>
          </p:cNvPr>
          <p:cNvSpPr txBox="1"/>
          <p:nvPr/>
        </p:nvSpPr>
        <p:spPr>
          <a:xfrm>
            <a:off x="4839629" y="592876"/>
            <a:ext cx="7210119" cy="2308324"/>
          </a:xfrm>
          <a:prstGeom prst="rect">
            <a:avLst/>
          </a:prstGeom>
          <a:noFill/>
        </p:spPr>
        <p:txBody>
          <a:bodyPr wrap="square" lIns="91440" tIns="45720" rIns="91440" bIns="45720" anchor="t">
            <a:spAutoFit/>
          </a:bodyPr>
          <a:lstStyle/>
          <a:p>
            <a:pPr algn="ctr"/>
            <a:r>
              <a:rPr lang="en-US" sz="4800" dirty="0">
                <a:latin typeface="Avenir Next LT Pro"/>
              </a:rPr>
              <a:t>We are making 5 flowers from different colored bowls! </a:t>
            </a:r>
          </a:p>
        </p:txBody>
      </p:sp>
      <p:pic>
        <p:nvPicPr>
          <p:cNvPr id="10" name="Picture 9" descr="Shape&#10;&#10;AI-generated content may be incorrect.">
            <a:extLst>
              <a:ext uri="{FF2B5EF4-FFF2-40B4-BE49-F238E27FC236}">
                <a16:creationId xmlns:a16="http://schemas.microsoft.com/office/drawing/2014/main" id="{E90B2AF1-9938-3ADE-4F5C-D3E20ADB610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12190"/>
            <a:ext cx="4839629" cy="6167895"/>
          </a:xfrm>
          <a:prstGeom prst="rect">
            <a:avLst/>
          </a:prstGeom>
        </p:spPr>
      </p:pic>
      <p:sp>
        <p:nvSpPr>
          <p:cNvPr id="11" name="TextBox 10">
            <a:extLst>
              <a:ext uri="{FF2B5EF4-FFF2-40B4-BE49-F238E27FC236}">
                <a16:creationId xmlns:a16="http://schemas.microsoft.com/office/drawing/2014/main" id="{E2F10B10-9183-30ED-7900-6830744DD86D}"/>
              </a:ext>
            </a:extLst>
          </p:cNvPr>
          <p:cNvSpPr txBox="1"/>
          <p:nvPr/>
        </p:nvSpPr>
        <p:spPr>
          <a:xfrm>
            <a:off x="5244790" y="3159928"/>
            <a:ext cx="6804958" cy="3046988"/>
          </a:xfrm>
          <a:prstGeom prst="rect">
            <a:avLst/>
          </a:prstGeom>
          <a:noFill/>
        </p:spPr>
        <p:txBody>
          <a:bodyPr wrap="square" lIns="91440" tIns="45720" rIns="91440" bIns="45720" anchor="t">
            <a:spAutoFit/>
          </a:bodyPr>
          <a:lstStyle/>
          <a:p>
            <a:pPr algn="ctr"/>
            <a:r>
              <a:rPr lang="en-US" sz="3200" dirty="0">
                <a:latin typeface="Avenir Next LT Pro"/>
              </a:rPr>
              <a:t>Each group will get one small bowl to hold pollen. You can color and put all the flower parts onto the bowl. Remember the flower needs to be attractive to bees and pollinators!</a:t>
            </a:r>
          </a:p>
        </p:txBody>
      </p:sp>
    </p:spTree>
    <p:extLst>
      <p:ext uri="{BB962C8B-B14F-4D97-AF65-F5344CB8AC3E}">
        <p14:creationId xmlns:p14="http://schemas.microsoft.com/office/powerpoint/2010/main" val="143030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DD4E-D425-6775-41E6-4DE9942E6F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FA0016-5915-9DB4-F659-B16AA59C4AC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5CA296E-25CF-FA81-FE03-55861E0A91A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49C5049-62EA-9DCF-71FC-59B0738667B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Elaborate</a:t>
            </a:r>
          </a:p>
        </p:txBody>
      </p:sp>
      <p:sp>
        <p:nvSpPr>
          <p:cNvPr id="6" name="Rectangle: Rounded Corners 5">
            <a:extLst>
              <a:ext uri="{FF2B5EF4-FFF2-40B4-BE49-F238E27FC236}">
                <a16:creationId xmlns:a16="http://schemas.microsoft.com/office/drawing/2014/main" id="{76B10157-058A-C8D1-01B6-7B44C538B96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A83CC8-3026-323C-F4C8-7210468EDAB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3" name="TextBox 2">
            <a:extLst>
              <a:ext uri="{FF2B5EF4-FFF2-40B4-BE49-F238E27FC236}">
                <a16:creationId xmlns:a16="http://schemas.microsoft.com/office/drawing/2014/main" id="{665EF76A-0A8F-9B89-EABE-E39E214FCCF7}"/>
              </a:ext>
            </a:extLst>
          </p:cNvPr>
          <p:cNvSpPr txBox="1"/>
          <p:nvPr/>
        </p:nvSpPr>
        <p:spPr>
          <a:xfrm>
            <a:off x="85344" y="2337236"/>
            <a:ext cx="7210119" cy="1569660"/>
          </a:xfrm>
          <a:prstGeom prst="rect">
            <a:avLst/>
          </a:prstGeom>
          <a:noFill/>
        </p:spPr>
        <p:txBody>
          <a:bodyPr wrap="square">
            <a:spAutoFit/>
          </a:bodyPr>
          <a:lstStyle/>
          <a:p>
            <a:pPr algn="ctr"/>
            <a:r>
              <a:rPr lang="en-US" sz="4800" b="1" dirty="0">
                <a:latin typeface="Avenir Next LT Pro" panose="020B0504020202020204" pitchFamily="34" charset="0"/>
              </a:rPr>
              <a:t>Label</a:t>
            </a:r>
            <a:r>
              <a:rPr lang="en-US" sz="4800" dirty="0">
                <a:latin typeface="Avenir Next LT Pro" panose="020B0504020202020204" pitchFamily="34" charset="0"/>
              </a:rPr>
              <a:t> the parts of the plant.</a:t>
            </a:r>
          </a:p>
        </p:txBody>
      </p:sp>
      <p:pic>
        <p:nvPicPr>
          <p:cNvPr id="8" name="Picture 7" descr="Diagram&#10;&#10;AI-generated content may be incorrect.">
            <a:extLst>
              <a:ext uri="{FF2B5EF4-FFF2-40B4-BE49-F238E27FC236}">
                <a16:creationId xmlns:a16="http://schemas.microsoft.com/office/drawing/2014/main" id="{E7B1BBB6-48CE-D1B9-3972-6E222F1398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4410" y="79437"/>
            <a:ext cx="4702246" cy="6085259"/>
          </a:xfrm>
          <a:prstGeom prst="rect">
            <a:avLst/>
          </a:prstGeom>
          <a:ln>
            <a:solidFill>
              <a:schemeClr val="tx1"/>
            </a:solidFill>
          </a:ln>
        </p:spPr>
      </p:pic>
    </p:spTree>
    <p:extLst>
      <p:ext uri="{BB962C8B-B14F-4D97-AF65-F5344CB8AC3E}">
        <p14:creationId xmlns:p14="http://schemas.microsoft.com/office/powerpoint/2010/main" val="393807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BE77-9578-500F-7422-6FE7192711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6A7829-3AA4-3057-1257-CD77112280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B4B87A-4A87-59A9-B27E-1726B9FE8BF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45FF212-1DC5-8565-8BC0-03E15FFF5F9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1A Flower Power: Elaborate</a:t>
            </a:r>
          </a:p>
        </p:txBody>
      </p:sp>
      <p:sp>
        <p:nvSpPr>
          <p:cNvPr id="6" name="Rectangle: Rounded Corners 5">
            <a:extLst>
              <a:ext uri="{FF2B5EF4-FFF2-40B4-BE49-F238E27FC236}">
                <a16:creationId xmlns:a16="http://schemas.microsoft.com/office/drawing/2014/main" id="{977FC5BB-39C3-FAC6-6BA7-C174545563D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92F38E-DAC6-38F7-946C-89E89238842F}"/>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grpSp>
        <p:nvGrpSpPr>
          <p:cNvPr id="7" name="Group 6">
            <a:extLst>
              <a:ext uri="{FF2B5EF4-FFF2-40B4-BE49-F238E27FC236}">
                <a16:creationId xmlns:a16="http://schemas.microsoft.com/office/drawing/2014/main" id="{B1487B4E-193E-6AF0-AD2A-798109DE34AA}"/>
              </a:ext>
            </a:extLst>
          </p:cNvPr>
          <p:cNvGrpSpPr/>
          <p:nvPr/>
        </p:nvGrpSpPr>
        <p:grpSpPr>
          <a:xfrm>
            <a:off x="1375738" y="122275"/>
            <a:ext cx="9440523" cy="6005967"/>
            <a:chOff x="809739" y="174118"/>
            <a:chExt cx="9440523" cy="6005967"/>
          </a:xfrm>
        </p:grpSpPr>
        <p:pic>
          <p:nvPicPr>
            <p:cNvPr id="8" name="Picture 7" descr="A picture containing diagram&#10;&#10;AI-generated content may be incorrect.">
              <a:extLst>
                <a:ext uri="{FF2B5EF4-FFF2-40B4-BE49-F238E27FC236}">
                  <a16:creationId xmlns:a16="http://schemas.microsoft.com/office/drawing/2014/main" id="{E15D98CF-87EC-8E00-997F-27719AE64E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09287" y="174118"/>
              <a:ext cx="4640975" cy="6005967"/>
            </a:xfrm>
            <a:prstGeom prst="rect">
              <a:avLst/>
            </a:prstGeom>
            <a:ln>
              <a:solidFill>
                <a:schemeClr val="tx1"/>
              </a:solidFill>
            </a:ln>
          </p:spPr>
        </p:pic>
        <p:pic>
          <p:nvPicPr>
            <p:cNvPr id="3" name="Picture 2" descr="Diagram&#10;&#10;AI-generated content may be incorrect.">
              <a:extLst>
                <a:ext uri="{FF2B5EF4-FFF2-40B4-BE49-F238E27FC236}">
                  <a16:creationId xmlns:a16="http://schemas.microsoft.com/office/drawing/2014/main" id="{BECA0E6C-6537-74FF-9E82-0DED9C94736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9739" y="174118"/>
              <a:ext cx="4640975" cy="6005967"/>
            </a:xfrm>
            <a:prstGeom prst="rect">
              <a:avLst/>
            </a:prstGeom>
            <a:ln>
              <a:solidFill>
                <a:schemeClr val="tx1"/>
              </a:solidFill>
            </a:ln>
          </p:spPr>
        </p:pic>
      </p:grpSp>
    </p:spTree>
    <p:extLst>
      <p:ext uri="{BB962C8B-B14F-4D97-AF65-F5344CB8AC3E}">
        <p14:creationId xmlns:p14="http://schemas.microsoft.com/office/powerpoint/2010/main" val="902924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043C-11A8-E030-33B8-7409523268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F0E35E-CCFD-45DA-8681-83C5B771E5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4CB3F7A-FB86-3066-76C2-94E11C62ACEE}"/>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3D7BAF4-AB50-EBDE-ADB6-B9699464C97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1A Flower Power: Elaborate</a:t>
            </a:r>
          </a:p>
        </p:txBody>
      </p:sp>
      <p:sp>
        <p:nvSpPr>
          <p:cNvPr id="6" name="Rectangle: Rounded Corners 5">
            <a:extLst>
              <a:ext uri="{FF2B5EF4-FFF2-40B4-BE49-F238E27FC236}">
                <a16:creationId xmlns:a16="http://schemas.microsoft.com/office/drawing/2014/main" id="{4B0634CD-CC45-51C9-2E5C-80E86A81463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9A772F-4ABB-1165-D012-D4795B0F3982}"/>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10" name="TextBox 9">
            <a:extLst>
              <a:ext uri="{FF2B5EF4-FFF2-40B4-BE49-F238E27FC236}">
                <a16:creationId xmlns:a16="http://schemas.microsoft.com/office/drawing/2014/main" id="{264C1843-095B-BBE3-9D58-88A934B66B2F}"/>
              </a:ext>
            </a:extLst>
          </p:cNvPr>
          <p:cNvSpPr txBox="1"/>
          <p:nvPr/>
        </p:nvSpPr>
        <p:spPr>
          <a:xfrm>
            <a:off x="794134" y="437768"/>
            <a:ext cx="10603731" cy="2308324"/>
          </a:xfrm>
          <a:prstGeom prst="rect">
            <a:avLst/>
          </a:prstGeom>
          <a:noFill/>
        </p:spPr>
        <p:txBody>
          <a:bodyPr wrap="square">
            <a:spAutoFit/>
          </a:bodyPr>
          <a:lstStyle/>
          <a:p>
            <a:pPr algn="ctr"/>
            <a:r>
              <a:rPr lang="en-US" sz="4800" dirty="0">
                <a:latin typeface="Avenir Next LT Pro" panose="020B0504020202020204" pitchFamily="34" charset="0"/>
              </a:rPr>
              <a:t>Look up different </a:t>
            </a:r>
            <a:r>
              <a:rPr lang="en-US" sz="4800" b="1" dirty="0">
                <a:latin typeface="Avenir Next LT Pro" panose="020B0504020202020204" pitchFamily="34" charset="0"/>
              </a:rPr>
              <a:t>native Missouri flowers</a:t>
            </a:r>
            <a:r>
              <a:rPr lang="en-US" sz="4800" dirty="0">
                <a:latin typeface="Avenir Next LT Pro" panose="020B0504020202020204" pitchFamily="34" charset="0"/>
              </a:rPr>
              <a:t> on the </a:t>
            </a:r>
            <a:r>
              <a:rPr lang="en-US" sz="4800" dirty="0">
                <a:hlinkClick r:id="rId3"/>
              </a:rPr>
              <a:t>Field Guide | Missouri Department of Conservation</a:t>
            </a:r>
            <a:endParaRPr lang="en-US" sz="4800" dirty="0">
              <a:latin typeface="Avenir Next LT Pro" panose="020B0504020202020204" pitchFamily="34" charset="0"/>
            </a:endParaRPr>
          </a:p>
        </p:txBody>
      </p:sp>
      <p:sp>
        <p:nvSpPr>
          <p:cNvPr id="11" name="TextBox 10">
            <a:extLst>
              <a:ext uri="{FF2B5EF4-FFF2-40B4-BE49-F238E27FC236}">
                <a16:creationId xmlns:a16="http://schemas.microsoft.com/office/drawing/2014/main" id="{CD97377E-C405-9188-64CB-0A3F9C02D1C1}"/>
              </a:ext>
            </a:extLst>
          </p:cNvPr>
          <p:cNvSpPr txBox="1"/>
          <p:nvPr/>
        </p:nvSpPr>
        <p:spPr>
          <a:xfrm>
            <a:off x="585719" y="3105605"/>
            <a:ext cx="10603731" cy="2554545"/>
          </a:xfrm>
          <a:prstGeom prst="rect">
            <a:avLst/>
          </a:prstGeom>
          <a:noFill/>
        </p:spPr>
        <p:txBody>
          <a:bodyPr wrap="square" lIns="91440" tIns="45720" rIns="91440" bIns="45720" anchor="t">
            <a:spAutoFit/>
          </a:bodyPr>
          <a:lstStyle/>
          <a:p>
            <a:r>
              <a:rPr lang="en-US" sz="4000" dirty="0">
                <a:latin typeface="Avenir Next LT Pro"/>
              </a:rPr>
              <a:t>For each flower or plant discuss:</a:t>
            </a:r>
          </a:p>
          <a:p>
            <a:pPr marL="685800" indent="-685800">
              <a:buFont typeface="Arial" panose="020B0604020202020204" pitchFamily="34" charset="0"/>
              <a:buChar char="•"/>
            </a:pPr>
            <a:r>
              <a:rPr lang="en-US" sz="4000" dirty="0">
                <a:latin typeface="Avenir Next LT Pro"/>
              </a:rPr>
              <a:t>The different parts</a:t>
            </a:r>
          </a:p>
          <a:p>
            <a:pPr marL="685800" indent="-685800">
              <a:buFont typeface="Arial" panose="020B0604020202020204" pitchFamily="34" charset="0"/>
              <a:buChar char="•"/>
            </a:pPr>
            <a:r>
              <a:rPr lang="en-US" sz="4000" dirty="0">
                <a:latin typeface="Avenir Next LT Pro" panose="020B0504020202020204" pitchFamily="34" charset="0"/>
              </a:rPr>
              <a:t>How it is pollinated</a:t>
            </a:r>
          </a:p>
          <a:p>
            <a:pPr marL="685800" indent="-685800">
              <a:buFont typeface="Arial" panose="020B0604020202020204" pitchFamily="34" charset="0"/>
              <a:buChar char="•"/>
            </a:pPr>
            <a:r>
              <a:rPr lang="en-US" sz="4000" dirty="0">
                <a:latin typeface="Avenir Next LT Pro" panose="020B0504020202020204" pitchFamily="34" charset="0"/>
              </a:rPr>
              <a:t>What the seeds look like</a:t>
            </a:r>
          </a:p>
        </p:txBody>
      </p:sp>
    </p:spTree>
    <p:extLst>
      <p:ext uri="{BB962C8B-B14F-4D97-AF65-F5344CB8AC3E}">
        <p14:creationId xmlns:p14="http://schemas.microsoft.com/office/powerpoint/2010/main" val="3428537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F37C-D526-CB15-5101-6BEC6663F9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498D2F-85EE-B45F-6D22-1CBCCA20B0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BEDDAE-7C3B-50F5-DB79-B8AB053CA80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E730845-C664-53ED-BCC0-14BB957F4E6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Evaluate</a:t>
            </a:r>
          </a:p>
        </p:txBody>
      </p:sp>
      <p:sp>
        <p:nvSpPr>
          <p:cNvPr id="6" name="Rectangle: Rounded Corners 5">
            <a:extLst>
              <a:ext uri="{FF2B5EF4-FFF2-40B4-BE49-F238E27FC236}">
                <a16:creationId xmlns:a16="http://schemas.microsoft.com/office/drawing/2014/main" id="{79B66BF9-72EF-4E06-84E5-D9B516C6B1F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A654A6-9512-ED73-D888-48061A3478D6}"/>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7" name="Picture 6" descr="Text, letter&#10;&#10;AI-generated content may be incorrect.">
            <a:extLst>
              <a:ext uri="{FF2B5EF4-FFF2-40B4-BE49-F238E27FC236}">
                <a16:creationId xmlns:a16="http://schemas.microsoft.com/office/drawing/2014/main" id="{8183151A-1C2A-9C79-6BB8-425BF445263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3118" y="164290"/>
            <a:ext cx="4687378" cy="6066018"/>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24907A6B-23D5-6274-B80A-1D39782C8E3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1" name="Picture 10" descr="A picture containing diagram&#10;&#10;AI-generated content may be incorrect.">
            <a:extLst>
              <a:ext uri="{FF2B5EF4-FFF2-40B4-BE49-F238E27FC236}">
                <a16:creationId xmlns:a16="http://schemas.microsoft.com/office/drawing/2014/main" id="{11E3E09F-B551-57F1-E3B5-ED3BE5F7F86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9414" y="182313"/>
            <a:ext cx="4679944" cy="6056398"/>
          </a:xfrm>
          <a:prstGeom prst="rect">
            <a:avLst/>
          </a:prstGeom>
          <a:ln>
            <a:solidFill>
              <a:schemeClr val="tx1"/>
            </a:solidFill>
          </a:ln>
        </p:spPr>
      </p:pic>
    </p:spTree>
    <p:extLst>
      <p:ext uri="{BB962C8B-B14F-4D97-AF65-F5344CB8AC3E}">
        <p14:creationId xmlns:p14="http://schemas.microsoft.com/office/powerpoint/2010/main" val="428538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795BD7F7-9046-E239-FF0E-4C899246EDC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Engage</a:t>
            </a: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7" name="Picture 6" descr="A picture containing diagram&#10;&#10;AI-generated content may be incorrect.">
            <a:extLst>
              <a:ext uri="{FF2B5EF4-FFF2-40B4-BE49-F238E27FC236}">
                <a16:creationId xmlns:a16="http://schemas.microsoft.com/office/drawing/2014/main" id="{FB68C8FD-3781-C884-2BA1-7B3D7D8E460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6713" y="73691"/>
            <a:ext cx="4679944" cy="6056398"/>
          </a:xfrm>
          <a:prstGeom prst="rect">
            <a:avLst/>
          </a:prstGeom>
          <a:ln>
            <a:solidFill>
              <a:schemeClr val="tx1"/>
            </a:solidFill>
          </a:ln>
        </p:spPr>
      </p:pic>
      <p:grpSp>
        <p:nvGrpSpPr>
          <p:cNvPr id="10" name="Group 9">
            <a:extLst>
              <a:ext uri="{FF2B5EF4-FFF2-40B4-BE49-F238E27FC236}">
                <a16:creationId xmlns:a16="http://schemas.microsoft.com/office/drawing/2014/main" id="{E3FFE1B2-319A-78DA-A521-FE61DA102B70}"/>
              </a:ext>
            </a:extLst>
          </p:cNvPr>
          <p:cNvGrpSpPr/>
          <p:nvPr/>
        </p:nvGrpSpPr>
        <p:grpSpPr>
          <a:xfrm>
            <a:off x="348996" y="886772"/>
            <a:ext cx="6590672" cy="4430235"/>
            <a:chOff x="452921" y="1711109"/>
            <a:chExt cx="6791540" cy="4430235"/>
          </a:xfrm>
        </p:grpSpPr>
        <p:sp>
          <p:nvSpPr>
            <p:cNvPr id="11" name="TextBox 10">
              <a:extLst>
                <a:ext uri="{FF2B5EF4-FFF2-40B4-BE49-F238E27FC236}">
                  <a16:creationId xmlns:a16="http://schemas.microsoft.com/office/drawing/2014/main" id="{375E2891-E5C5-7F4D-E411-F5BBE53B4805}"/>
                </a:ext>
              </a:extLst>
            </p:cNvPr>
            <p:cNvSpPr txBox="1"/>
            <p:nvPr/>
          </p:nvSpPr>
          <p:spPr>
            <a:xfrm>
              <a:off x="519320" y="1711109"/>
              <a:ext cx="6658742" cy="830997"/>
            </a:xfrm>
            <a:prstGeom prst="rect">
              <a:avLst/>
            </a:prstGeom>
            <a:noFill/>
          </p:spPr>
          <p:txBody>
            <a:bodyPr wrap="square">
              <a:spAutoFit/>
            </a:bodyPr>
            <a:lstStyle/>
            <a:p>
              <a:pPr algn="ctr"/>
              <a:r>
                <a:rPr lang="en-US" sz="4800" dirty="0">
                  <a:latin typeface="Bitter SemiBold" pitchFamily="2" charset="0"/>
                </a:rPr>
                <a:t>Guiding Question: </a:t>
              </a:r>
            </a:p>
          </p:txBody>
        </p:sp>
        <p:sp>
          <p:nvSpPr>
            <p:cNvPr id="13" name="TextBox 12">
              <a:extLst>
                <a:ext uri="{FF2B5EF4-FFF2-40B4-BE49-F238E27FC236}">
                  <a16:creationId xmlns:a16="http://schemas.microsoft.com/office/drawing/2014/main" id="{3EF97571-63FA-5419-35CF-7960411898EB}"/>
                </a:ext>
              </a:extLst>
            </p:cNvPr>
            <p:cNvSpPr txBox="1"/>
            <p:nvPr/>
          </p:nvSpPr>
          <p:spPr>
            <a:xfrm>
              <a:off x="452921" y="3094356"/>
              <a:ext cx="6791540" cy="3046988"/>
            </a:xfrm>
            <a:prstGeom prst="rect">
              <a:avLst/>
            </a:prstGeom>
            <a:noFill/>
          </p:spPr>
          <p:txBody>
            <a:bodyPr wrap="square">
              <a:spAutoFit/>
            </a:bodyPr>
            <a:lstStyle/>
            <a:p>
              <a:pPr algn="ctr"/>
              <a:r>
                <a:rPr lang="en-US" sz="4800" dirty="0">
                  <a:latin typeface="Avenir Next LT Pro" panose="020B0504020202020204" pitchFamily="34" charset="0"/>
                </a:rPr>
                <a:t>What do the flowers of a plant do?</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do you think this?</a:t>
              </a:r>
            </a:p>
          </p:txBody>
        </p:sp>
      </p:grpSp>
    </p:spTree>
    <p:extLst>
      <p:ext uri="{BB962C8B-B14F-4D97-AF65-F5344CB8AC3E}">
        <p14:creationId xmlns:p14="http://schemas.microsoft.com/office/powerpoint/2010/main" val="116710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0EFF-306B-6C60-8B0E-2F0486BFA5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2C5423-680C-8406-C497-A4B39DE58B4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BEA3A4-CBA2-7B92-F5FE-DBFD51C1179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D3DCEB1-C222-9C2A-B2D7-4AA44783D36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Evaluate</a:t>
            </a:r>
          </a:p>
        </p:txBody>
      </p:sp>
      <p:sp>
        <p:nvSpPr>
          <p:cNvPr id="6" name="Rectangle: Rounded Corners 5">
            <a:extLst>
              <a:ext uri="{FF2B5EF4-FFF2-40B4-BE49-F238E27FC236}">
                <a16:creationId xmlns:a16="http://schemas.microsoft.com/office/drawing/2014/main" id="{76175104-C014-58ED-966D-E93A7798392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F70514-5538-C7CE-3106-DE13E7AC4AA5}"/>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text, silhouette&#10;&#10;AI-generated content may be incorrect.">
            <a:extLst>
              <a:ext uri="{FF2B5EF4-FFF2-40B4-BE49-F238E27FC236}">
                <a16:creationId xmlns:a16="http://schemas.microsoft.com/office/drawing/2014/main" id="{1606A9BF-DBA4-C550-0116-9253D2B637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1" name="Picture 10" descr="A picture containing diagram&#10;&#10;AI-generated content may be incorrect.">
            <a:extLst>
              <a:ext uri="{FF2B5EF4-FFF2-40B4-BE49-F238E27FC236}">
                <a16:creationId xmlns:a16="http://schemas.microsoft.com/office/drawing/2014/main" id="{86D582E7-5674-92A7-34C6-97F8ED5EA7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9414" y="182313"/>
            <a:ext cx="4679944" cy="6056398"/>
          </a:xfrm>
          <a:prstGeom prst="rect">
            <a:avLst/>
          </a:prstGeom>
          <a:ln>
            <a:solidFill>
              <a:schemeClr val="tx1"/>
            </a:solidFill>
          </a:ln>
        </p:spPr>
      </p:pic>
      <p:pic>
        <p:nvPicPr>
          <p:cNvPr id="3" name="Picture 2">
            <a:extLst>
              <a:ext uri="{FF2B5EF4-FFF2-40B4-BE49-F238E27FC236}">
                <a16:creationId xmlns:a16="http://schemas.microsoft.com/office/drawing/2014/main" id="{63FFEAB0-F925-F7FC-7FFE-DB74617BB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1" y="127821"/>
            <a:ext cx="4680828" cy="6111877"/>
          </a:xfrm>
          <a:prstGeom prst="rect">
            <a:avLst/>
          </a:prstGeom>
        </p:spPr>
      </p:pic>
    </p:spTree>
    <p:extLst>
      <p:ext uri="{BB962C8B-B14F-4D97-AF65-F5344CB8AC3E}">
        <p14:creationId xmlns:p14="http://schemas.microsoft.com/office/powerpoint/2010/main" val="228540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BEE56-B8E7-EB2E-8150-F7182B876D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75908C-2DE5-4BAE-0660-4585928D3A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4823DF-DCB4-C74B-A2D4-3839FE916D7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7050A2D9-7264-7738-876E-EFED0505BAFC}"/>
              </a:ext>
            </a:extLst>
          </p:cNvPr>
          <p:cNvSpPr txBox="1"/>
          <p:nvPr/>
        </p:nvSpPr>
        <p:spPr>
          <a:xfrm>
            <a:off x="549784"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Engage</a:t>
            </a:r>
          </a:p>
        </p:txBody>
      </p:sp>
      <p:sp>
        <p:nvSpPr>
          <p:cNvPr id="12" name="TextBox 11">
            <a:extLst>
              <a:ext uri="{FF2B5EF4-FFF2-40B4-BE49-F238E27FC236}">
                <a16:creationId xmlns:a16="http://schemas.microsoft.com/office/drawing/2014/main" id="{DF3B755B-EAEE-5A74-6611-7C3D59C652C6}"/>
              </a:ext>
            </a:extLst>
          </p:cNvPr>
          <p:cNvSpPr txBox="1"/>
          <p:nvPr/>
        </p:nvSpPr>
        <p:spPr>
          <a:xfrm>
            <a:off x="5004219" y="1217044"/>
            <a:ext cx="6791540" cy="3785652"/>
          </a:xfrm>
          <a:prstGeom prst="rect">
            <a:avLst/>
          </a:prstGeom>
          <a:noFill/>
        </p:spPr>
        <p:txBody>
          <a:bodyPr wrap="square">
            <a:spAutoFit/>
          </a:bodyPr>
          <a:lstStyle/>
          <a:p>
            <a:pPr algn="ctr"/>
            <a:r>
              <a:rPr lang="en-US" sz="4800" dirty="0">
                <a:latin typeface="Avenir Next LT Pro" panose="020B0504020202020204" pitchFamily="34" charset="0"/>
              </a:rPr>
              <a:t>Do all plants make flowers?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are the flowers of a plant important?</a:t>
            </a:r>
          </a:p>
        </p:txBody>
      </p:sp>
      <p:sp>
        <p:nvSpPr>
          <p:cNvPr id="6" name="Rectangle: Rounded Corners 5">
            <a:extLst>
              <a:ext uri="{FF2B5EF4-FFF2-40B4-BE49-F238E27FC236}">
                <a16:creationId xmlns:a16="http://schemas.microsoft.com/office/drawing/2014/main" id="{533EBF55-8CFF-846E-B896-5097F0F99A2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AB32D2-6CCB-2444-5DFF-91551A07AD6C}"/>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3" name="Picture 2" descr="A picture containing diagram&#10;&#10;AI-generated content may be incorrect.">
            <a:extLst>
              <a:ext uri="{FF2B5EF4-FFF2-40B4-BE49-F238E27FC236}">
                <a16:creationId xmlns:a16="http://schemas.microsoft.com/office/drawing/2014/main" id="{A2A1BDFF-DA92-022C-CFAD-F71E5C7F83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81671"/>
            <a:ext cx="4679944" cy="6056398"/>
          </a:xfrm>
          <a:prstGeom prst="rect">
            <a:avLst/>
          </a:prstGeom>
          <a:ln>
            <a:solidFill>
              <a:schemeClr val="tx1"/>
            </a:solidFill>
          </a:ln>
        </p:spPr>
      </p:pic>
    </p:spTree>
    <p:extLst>
      <p:ext uri="{BB962C8B-B14F-4D97-AF65-F5344CB8AC3E}">
        <p14:creationId xmlns:p14="http://schemas.microsoft.com/office/powerpoint/2010/main" val="356662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8D4E-BBA9-3854-C987-50C4C6B06E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20E9F0-FDB2-A154-CB38-C262E79394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4EB69E-6A6A-1F77-2944-292D2BFAFE8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74FDDC8D-25C7-79A4-4046-34934D94C5D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Explore</a:t>
            </a:r>
          </a:p>
        </p:txBody>
      </p:sp>
      <p:sp>
        <p:nvSpPr>
          <p:cNvPr id="6" name="Rectangle: Rounded Corners 5">
            <a:extLst>
              <a:ext uri="{FF2B5EF4-FFF2-40B4-BE49-F238E27FC236}">
                <a16:creationId xmlns:a16="http://schemas.microsoft.com/office/drawing/2014/main" id="{B97990FF-C777-764E-2FDC-F38522E0432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5CE088-9D9E-8005-C1D5-FE77E2BC714F}"/>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sp>
        <p:nvSpPr>
          <p:cNvPr id="12" name="TextBox 11">
            <a:extLst>
              <a:ext uri="{FF2B5EF4-FFF2-40B4-BE49-F238E27FC236}">
                <a16:creationId xmlns:a16="http://schemas.microsoft.com/office/drawing/2014/main" id="{869CCA08-B88D-6495-DDBC-06624C07DE8F}"/>
              </a:ext>
            </a:extLst>
          </p:cNvPr>
          <p:cNvSpPr txBox="1"/>
          <p:nvPr/>
        </p:nvSpPr>
        <p:spPr>
          <a:xfrm>
            <a:off x="667549" y="2644725"/>
            <a:ext cx="10903661" cy="2308324"/>
          </a:xfrm>
          <a:prstGeom prst="rect">
            <a:avLst/>
          </a:prstGeom>
          <a:noFill/>
        </p:spPr>
        <p:txBody>
          <a:bodyPr wrap="square">
            <a:spAutoFit/>
          </a:bodyPr>
          <a:lstStyle/>
          <a:p>
            <a:pPr algn="ctr"/>
            <a:r>
              <a:rPr lang="en-US" sz="4800" dirty="0">
                <a:latin typeface="Avenir Next LT Pro" panose="020B0504020202020204" pitchFamily="34" charset="0"/>
              </a:rPr>
              <a:t>We are going to collect one plant with a </a:t>
            </a:r>
            <a:r>
              <a:rPr lang="en-US" sz="4800" b="1" dirty="0">
                <a:latin typeface="Avenir Next LT Pro" panose="020B0504020202020204" pitchFamily="34" charset="0"/>
              </a:rPr>
              <a:t>blooming flower </a:t>
            </a:r>
            <a:r>
              <a:rPr lang="en-US" sz="4800" dirty="0">
                <a:latin typeface="Avenir Next LT Pro" panose="020B0504020202020204" pitchFamily="34" charset="0"/>
              </a:rPr>
              <a:t>from the schoolyard!</a:t>
            </a:r>
          </a:p>
        </p:txBody>
      </p:sp>
      <p:sp>
        <p:nvSpPr>
          <p:cNvPr id="3" name="TextBox 2">
            <a:extLst>
              <a:ext uri="{FF2B5EF4-FFF2-40B4-BE49-F238E27FC236}">
                <a16:creationId xmlns:a16="http://schemas.microsoft.com/office/drawing/2014/main" id="{4171D37A-12F7-4D8C-370B-D17D7CA9C27B}"/>
              </a:ext>
            </a:extLst>
          </p:cNvPr>
          <p:cNvSpPr txBox="1"/>
          <p:nvPr/>
        </p:nvSpPr>
        <p:spPr>
          <a:xfrm>
            <a:off x="620789" y="1372308"/>
            <a:ext cx="10903661" cy="830997"/>
          </a:xfrm>
          <a:prstGeom prst="rect">
            <a:avLst/>
          </a:prstGeom>
          <a:noFill/>
        </p:spPr>
        <p:txBody>
          <a:bodyPr wrap="square">
            <a:spAutoFit/>
          </a:bodyPr>
          <a:lstStyle/>
          <a:p>
            <a:pPr algn="ctr"/>
            <a:r>
              <a:rPr lang="en-US" sz="4800" b="1" dirty="0">
                <a:latin typeface="Avenir Next LT Pro" panose="020B0504020202020204" pitchFamily="34" charset="0"/>
              </a:rPr>
              <a:t>Go outside:</a:t>
            </a:r>
          </a:p>
        </p:txBody>
      </p:sp>
    </p:spTree>
    <p:extLst>
      <p:ext uri="{BB962C8B-B14F-4D97-AF65-F5344CB8AC3E}">
        <p14:creationId xmlns:p14="http://schemas.microsoft.com/office/powerpoint/2010/main" val="190362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5921-3264-3F07-21CD-6E2DE275EE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41CB75-BB3C-FBDF-52B6-9B822522EF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FD6B7C4-C496-E2EB-DC3A-3DEF8BDAADDA}"/>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C8BFC45C-087D-F4D1-578F-FA952363C23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Explore</a:t>
            </a:r>
          </a:p>
        </p:txBody>
      </p:sp>
      <p:sp>
        <p:nvSpPr>
          <p:cNvPr id="12" name="TextBox 11">
            <a:extLst>
              <a:ext uri="{FF2B5EF4-FFF2-40B4-BE49-F238E27FC236}">
                <a16:creationId xmlns:a16="http://schemas.microsoft.com/office/drawing/2014/main" id="{1E8BCA68-F8B0-2D3E-D8D0-7DB0250820F6}"/>
              </a:ext>
            </a:extLst>
          </p:cNvPr>
          <p:cNvSpPr txBox="1"/>
          <p:nvPr/>
        </p:nvSpPr>
        <p:spPr>
          <a:xfrm>
            <a:off x="88894" y="1337495"/>
            <a:ext cx="7147931" cy="4524315"/>
          </a:xfrm>
          <a:prstGeom prst="rect">
            <a:avLst/>
          </a:prstGeom>
          <a:noFill/>
        </p:spPr>
        <p:txBody>
          <a:bodyPr wrap="square">
            <a:spAutoFit/>
          </a:bodyPr>
          <a:lstStyle/>
          <a:p>
            <a:pPr algn="ctr"/>
            <a:r>
              <a:rPr lang="en-US" sz="3200" dirty="0">
                <a:latin typeface="Avenir Next LT Pro" panose="020B0504020202020204" pitchFamily="34" charset="0"/>
              </a:rPr>
              <a:t>Look closely at the plant with the blooming flower you collected and then take it apart piece by piece. Take a closer look with your magnifier.</a:t>
            </a:r>
          </a:p>
          <a:p>
            <a:pPr algn="ctr"/>
            <a:endParaRPr lang="en-US" sz="3200" dirty="0">
              <a:latin typeface="Avenir Next LT Pro" panose="020B0504020202020204" pitchFamily="34" charset="0"/>
            </a:endParaRPr>
          </a:p>
          <a:p>
            <a:pPr algn="ctr"/>
            <a:r>
              <a:rPr lang="en-US" sz="3200" b="1" dirty="0">
                <a:latin typeface="Avenir Next LT Pro" panose="020B0504020202020204" pitchFamily="34" charset="0"/>
              </a:rPr>
              <a:t>Draw</a:t>
            </a:r>
            <a:r>
              <a:rPr lang="en-US" sz="3200" dirty="0">
                <a:latin typeface="Avenir Next LT Pro" panose="020B0504020202020204" pitchFamily="34" charset="0"/>
              </a:rPr>
              <a:t> what you see.</a:t>
            </a:r>
          </a:p>
          <a:p>
            <a:pPr algn="ctr"/>
            <a:endParaRPr lang="en-US" sz="3200" dirty="0">
              <a:latin typeface="Avenir Next LT Pro" panose="020B0504020202020204" pitchFamily="34" charset="0"/>
            </a:endParaRPr>
          </a:p>
          <a:p>
            <a:pPr algn="ctr"/>
            <a:r>
              <a:rPr lang="en-US" sz="3200" b="1" dirty="0">
                <a:latin typeface="Avenir Next LT Pro" panose="020B0504020202020204" pitchFamily="34" charset="0"/>
              </a:rPr>
              <a:t>Label</a:t>
            </a:r>
            <a:r>
              <a:rPr lang="en-US" sz="3200" dirty="0">
                <a:latin typeface="Avenir Next LT Pro" panose="020B0504020202020204" pitchFamily="34" charset="0"/>
              </a:rPr>
              <a:t> the different parts of your plant.</a:t>
            </a:r>
          </a:p>
        </p:txBody>
      </p:sp>
      <p:sp>
        <p:nvSpPr>
          <p:cNvPr id="6" name="Rectangle: Rounded Corners 5">
            <a:extLst>
              <a:ext uri="{FF2B5EF4-FFF2-40B4-BE49-F238E27FC236}">
                <a16:creationId xmlns:a16="http://schemas.microsoft.com/office/drawing/2014/main" id="{1C4D256C-AA26-E4D4-24F2-220C6889E0B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A65A4E-E9A2-554D-B608-2C146AD6F603}"/>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7" name="Picture 6" descr="Text, letter&#10;&#10;AI-generated content may be incorrect.">
            <a:extLst>
              <a:ext uri="{FF2B5EF4-FFF2-40B4-BE49-F238E27FC236}">
                <a16:creationId xmlns:a16="http://schemas.microsoft.com/office/drawing/2014/main" id="{F13823F4-1D4C-ECDB-1DFE-20E02322C46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5"/>
            <a:ext cx="4617192" cy="597518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86F5D2E3-3C4D-3E5F-72C5-B6D7F15E67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2204" y="55042"/>
            <a:ext cx="950409" cy="1293930"/>
          </a:xfrm>
          <a:prstGeom prst="rect">
            <a:avLst/>
          </a:prstGeom>
        </p:spPr>
      </p:pic>
    </p:spTree>
    <p:extLst>
      <p:ext uri="{BB962C8B-B14F-4D97-AF65-F5344CB8AC3E}">
        <p14:creationId xmlns:p14="http://schemas.microsoft.com/office/powerpoint/2010/main" val="403340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8250-6FD6-5837-0FF6-77080BF8D6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5D7069-5E2D-03A5-AED7-9BAAEE49DD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4D68401-7399-9AD6-C6AA-74F60739BBA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4E74A126-E729-F4E2-A790-8FAB24B0AFF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Explore</a:t>
            </a:r>
          </a:p>
        </p:txBody>
      </p:sp>
      <p:sp>
        <p:nvSpPr>
          <p:cNvPr id="12" name="TextBox 11">
            <a:extLst>
              <a:ext uri="{FF2B5EF4-FFF2-40B4-BE49-F238E27FC236}">
                <a16:creationId xmlns:a16="http://schemas.microsoft.com/office/drawing/2014/main" id="{B9DBB653-9C84-2EB4-340E-6E6323F4954A}"/>
              </a:ext>
            </a:extLst>
          </p:cNvPr>
          <p:cNvSpPr txBox="1"/>
          <p:nvPr/>
        </p:nvSpPr>
        <p:spPr>
          <a:xfrm>
            <a:off x="4835912" y="2337720"/>
            <a:ext cx="7147931" cy="1569660"/>
          </a:xfrm>
          <a:prstGeom prst="rect">
            <a:avLst/>
          </a:prstGeom>
          <a:noFill/>
        </p:spPr>
        <p:txBody>
          <a:bodyPr wrap="square">
            <a:spAutoFit/>
          </a:bodyPr>
          <a:lstStyle/>
          <a:p>
            <a:pPr algn="ctr"/>
            <a:r>
              <a:rPr lang="en-US" sz="4800" dirty="0">
                <a:latin typeface="Avenir Next LT Pro" panose="020B0504020202020204" pitchFamily="34" charset="0"/>
              </a:rPr>
              <a:t>Which parts of a plant can you name?</a:t>
            </a:r>
          </a:p>
        </p:txBody>
      </p:sp>
      <p:sp>
        <p:nvSpPr>
          <p:cNvPr id="6" name="Rectangle: Rounded Corners 5">
            <a:extLst>
              <a:ext uri="{FF2B5EF4-FFF2-40B4-BE49-F238E27FC236}">
                <a16:creationId xmlns:a16="http://schemas.microsoft.com/office/drawing/2014/main" id="{3FFB44D7-093B-D9BA-D354-D6C06FD8A93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FFFD2B-8C9B-73D1-5F0D-C745C372612C}"/>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10" name="Picture 9" descr="Diagram&#10;&#10;AI-generated content may be incorrect.">
            <a:extLst>
              <a:ext uri="{FF2B5EF4-FFF2-40B4-BE49-F238E27FC236}">
                <a16:creationId xmlns:a16="http://schemas.microsoft.com/office/drawing/2014/main" id="{723F8E0A-4FA1-20CD-6486-28CD4663F4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3" cy="5990578"/>
          </a:xfrm>
          <a:prstGeom prst="rect">
            <a:avLst/>
          </a:prstGeom>
          <a:ln>
            <a:solidFill>
              <a:schemeClr val="tx1"/>
            </a:solidFill>
          </a:ln>
        </p:spPr>
      </p:pic>
      <p:pic>
        <p:nvPicPr>
          <p:cNvPr id="11" name="Picture 10" descr="A picture containing silhouette, night sky&#10;&#10;AI-generated content may be incorrect.">
            <a:extLst>
              <a:ext uri="{FF2B5EF4-FFF2-40B4-BE49-F238E27FC236}">
                <a16:creationId xmlns:a16="http://schemas.microsoft.com/office/drawing/2014/main" id="{3249F8D9-9DF2-DE1D-4DAC-B8D4BD86D10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1077124" y="122275"/>
            <a:ext cx="1029532" cy="1447145"/>
          </a:xfrm>
          <a:prstGeom prst="rect">
            <a:avLst/>
          </a:prstGeom>
        </p:spPr>
      </p:pic>
    </p:spTree>
    <p:extLst>
      <p:ext uri="{BB962C8B-B14F-4D97-AF65-F5344CB8AC3E}">
        <p14:creationId xmlns:p14="http://schemas.microsoft.com/office/powerpoint/2010/main" val="221616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79AEF-7D9F-1479-47CE-C35949B520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3F6D92-A962-9454-DF2B-E06F265C017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C133B9-12A7-ED25-6D9A-CDBBECFEE5CC}"/>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E399F169-EBB1-1B54-B2E8-CB16F2923FB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12" name="TextBox 11">
            <a:extLst>
              <a:ext uri="{FF2B5EF4-FFF2-40B4-BE49-F238E27FC236}">
                <a16:creationId xmlns:a16="http://schemas.microsoft.com/office/drawing/2014/main" id="{3902B2FC-8075-A854-F691-09A6F81037C3}"/>
              </a:ext>
            </a:extLst>
          </p:cNvPr>
          <p:cNvSpPr txBox="1"/>
          <p:nvPr/>
        </p:nvSpPr>
        <p:spPr>
          <a:xfrm>
            <a:off x="185853" y="1955707"/>
            <a:ext cx="7147931" cy="2308324"/>
          </a:xfrm>
          <a:prstGeom prst="rect">
            <a:avLst/>
          </a:prstGeom>
          <a:noFill/>
        </p:spPr>
        <p:txBody>
          <a:bodyPr wrap="square">
            <a:spAutoFit/>
          </a:bodyPr>
          <a:lstStyle/>
          <a:p>
            <a:pPr algn="ctr"/>
            <a:r>
              <a:rPr lang="en-US" sz="4800" dirty="0">
                <a:latin typeface="Avenir Next LT Pro" panose="020B0504020202020204" pitchFamily="34" charset="0"/>
              </a:rPr>
              <a:t>How did you know how to label the different parts of the plant?</a:t>
            </a:r>
          </a:p>
        </p:txBody>
      </p:sp>
      <p:sp>
        <p:nvSpPr>
          <p:cNvPr id="6" name="Rectangle: Rounded Corners 5">
            <a:extLst>
              <a:ext uri="{FF2B5EF4-FFF2-40B4-BE49-F238E27FC236}">
                <a16:creationId xmlns:a16="http://schemas.microsoft.com/office/drawing/2014/main" id="{48AE5DD7-57E2-D2F6-2FC1-DA773AF3507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7C2B1E-0B2E-483D-CD61-760326B6AD9E}"/>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3" name="Picture 2" descr="Text, letter&#10;&#10;AI-generated content may be incorrect.">
            <a:extLst>
              <a:ext uri="{FF2B5EF4-FFF2-40B4-BE49-F238E27FC236}">
                <a16:creationId xmlns:a16="http://schemas.microsoft.com/office/drawing/2014/main" id="{2E3B638E-482C-7C6E-AEE9-50FECF86C54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5"/>
            <a:ext cx="4617192" cy="5975189"/>
          </a:xfrm>
          <a:prstGeom prst="rect">
            <a:avLst/>
          </a:prstGeom>
          <a:ln>
            <a:solidFill>
              <a:schemeClr val="tx1"/>
            </a:solidFill>
          </a:ln>
        </p:spPr>
      </p:pic>
    </p:spTree>
    <p:extLst>
      <p:ext uri="{BB962C8B-B14F-4D97-AF65-F5344CB8AC3E}">
        <p14:creationId xmlns:p14="http://schemas.microsoft.com/office/powerpoint/2010/main" val="137697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8F29C-302E-0818-FB06-D84597FEEC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A370CD-F978-1997-A825-BE033009A9D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1049CE-7C7F-2878-1900-70AD2A6D95B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2ED1ABDB-F024-DD8F-8FA0-77C33F94883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1A Flower Power: Explain</a:t>
            </a:r>
          </a:p>
        </p:txBody>
      </p:sp>
      <p:sp>
        <p:nvSpPr>
          <p:cNvPr id="6" name="Rectangle: Rounded Corners 5">
            <a:extLst>
              <a:ext uri="{FF2B5EF4-FFF2-40B4-BE49-F238E27FC236}">
                <a16:creationId xmlns:a16="http://schemas.microsoft.com/office/drawing/2014/main" id="{D3E93EF9-21CF-A45F-8CFB-935B201D170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5E9D4B-829D-B7D5-D75F-EDD495E8FEC9}"/>
              </a:ext>
            </a:extLst>
          </p:cNvPr>
          <p:cNvSpPr txBox="1"/>
          <p:nvPr/>
        </p:nvSpPr>
        <p:spPr>
          <a:xfrm>
            <a:off x="100584" y="6351004"/>
            <a:ext cx="496825" cy="400110"/>
          </a:xfrm>
          <a:prstGeom prst="rect">
            <a:avLst/>
          </a:prstGeom>
          <a:noFill/>
        </p:spPr>
        <p:txBody>
          <a:bodyPr wrap="square">
            <a:spAutoFit/>
          </a:bodyPr>
          <a:lstStyle/>
          <a:p>
            <a:r>
              <a:rPr lang="en-US" sz="2000" dirty="0">
                <a:latin typeface="Bitter SemiBold" pitchFamily="2" charset="0"/>
              </a:rPr>
              <a:t>1A</a:t>
            </a:r>
            <a:endParaRPr lang="en-US" sz="2000" dirty="0"/>
          </a:p>
        </p:txBody>
      </p:sp>
      <p:pic>
        <p:nvPicPr>
          <p:cNvPr id="8" name="Picture 7" descr="A picture containing diagram&#10;&#10;AI-generated content may be incorrect.">
            <a:extLst>
              <a:ext uri="{FF2B5EF4-FFF2-40B4-BE49-F238E27FC236}">
                <a16:creationId xmlns:a16="http://schemas.microsoft.com/office/drawing/2014/main" id="{0CD81528-2628-6CA1-B63C-B60E1ADD18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2C4C5BA9-7EDF-B972-9F43-5DD8813001D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06886"/>
            <a:ext cx="1194816" cy="1205896"/>
          </a:xfrm>
          <a:prstGeom prst="rect">
            <a:avLst/>
          </a:prstGeom>
        </p:spPr>
      </p:pic>
      <p:sp>
        <p:nvSpPr>
          <p:cNvPr id="11" name="TextBox 10">
            <a:extLst>
              <a:ext uri="{FF2B5EF4-FFF2-40B4-BE49-F238E27FC236}">
                <a16:creationId xmlns:a16="http://schemas.microsoft.com/office/drawing/2014/main" id="{D020F090-802E-B7B7-3E1D-D0EAB4AB7D37}"/>
              </a:ext>
            </a:extLst>
          </p:cNvPr>
          <p:cNvSpPr txBox="1"/>
          <p:nvPr/>
        </p:nvSpPr>
        <p:spPr>
          <a:xfrm>
            <a:off x="4178726" y="294335"/>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A Pollination Poem</a:t>
            </a:r>
          </a:p>
        </p:txBody>
      </p:sp>
      <p:sp>
        <p:nvSpPr>
          <p:cNvPr id="3" name="TextBox 2">
            <a:extLst>
              <a:ext uri="{FF2B5EF4-FFF2-40B4-BE49-F238E27FC236}">
                <a16:creationId xmlns:a16="http://schemas.microsoft.com/office/drawing/2014/main" id="{95F1BDC6-26A6-3194-9B77-365AADF94550}"/>
              </a:ext>
            </a:extLst>
          </p:cNvPr>
          <p:cNvSpPr txBox="1"/>
          <p:nvPr/>
        </p:nvSpPr>
        <p:spPr>
          <a:xfrm>
            <a:off x="4943485" y="1243022"/>
            <a:ext cx="7253764" cy="5016758"/>
          </a:xfrm>
          <a:prstGeom prst="rect">
            <a:avLst/>
          </a:prstGeom>
          <a:noFill/>
        </p:spPr>
        <p:txBody>
          <a:bodyPr wrap="square" lIns="91440" tIns="45720" rIns="91440" bIns="45720" anchor="t">
            <a:spAutoFit/>
          </a:bodyPr>
          <a:lstStyle/>
          <a:p>
            <a:r>
              <a:rPr lang="en-US" sz="3200" dirty="0">
                <a:latin typeface="Avenir Next LT Pro"/>
              </a:rPr>
              <a:t>Plants have many parts. </a:t>
            </a:r>
          </a:p>
          <a:p>
            <a:r>
              <a:rPr lang="en-US" sz="3200" dirty="0">
                <a:latin typeface="Avenir Next LT Pro"/>
              </a:rPr>
              <a:t>Some are outer parts you see.</a:t>
            </a:r>
          </a:p>
          <a:p>
            <a:r>
              <a:rPr lang="en-US" sz="3200" b="1" dirty="0">
                <a:latin typeface="Avenir Next LT Pro"/>
              </a:rPr>
              <a:t>Petals</a:t>
            </a:r>
            <a:r>
              <a:rPr lang="en-US" sz="3200" dirty="0">
                <a:latin typeface="Avenir Next LT Pro"/>
              </a:rPr>
              <a:t> of the flower form a colorful ring.</a:t>
            </a:r>
          </a:p>
          <a:p>
            <a:r>
              <a:rPr lang="en-US" sz="3200" dirty="0">
                <a:latin typeface="Avenir Next LT Pro"/>
              </a:rPr>
              <a:t>They are pretty and attract a bee.</a:t>
            </a:r>
          </a:p>
          <a:p>
            <a:r>
              <a:rPr lang="en-US" sz="3200" b="1" dirty="0">
                <a:latin typeface="Avenir Next LT Pro"/>
              </a:rPr>
              <a:t>Leaves</a:t>
            </a:r>
            <a:r>
              <a:rPr lang="en-US" sz="3200" dirty="0">
                <a:latin typeface="Avenir Next LT Pro"/>
              </a:rPr>
              <a:t> of the plant stick out below.</a:t>
            </a:r>
          </a:p>
          <a:p>
            <a:r>
              <a:rPr lang="en-US" sz="3200" dirty="0">
                <a:latin typeface="Avenir Next LT Pro"/>
              </a:rPr>
              <a:t>They soak up the sun and are usually green.</a:t>
            </a:r>
          </a:p>
          <a:p>
            <a:r>
              <a:rPr lang="en-US" sz="3200" dirty="0">
                <a:latin typeface="Avenir Next LT Pro"/>
              </a:rPr>
              <a:t>The </a:t>
            </a:r>
            <a:r>
              <a:rPr lang="en-US" sz="3200" b="1" dirty="0">
                <a:latin typeface="Avenir Next LT Pro"/>
              </a:rPr>
              <a:t>stem</a:t>
            </a:r>
            <a:r>
              <a:rPr lang="en-US" sz="3200" dirty="0">
                <a:latin typeface="Avenir Next LT Pro"/>
              </a:rPr>
              <a:t> is long and holds the plant up from a part that is not seen.</a:t>
            </a:r>
          </a:p>
        </p:txBody>
      </p:sp>
    </p:spTree>
    <p:extLst>
      <p:ext uri="{BB962C8B-B14F-4D97-AF65-F5344CB8AC3E}">
        <p14:creationId xmlns:p14="http://schemas.microsoft.com/office/powerpoint/2010/main" val="1237347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TotalTime>
  <Words>2374</Words>
  <Application>Microsoft Office PowerPoint</Application>
  <PresentationFormat>Widescreen</PresentationFormat>
  <Paragraphs>237</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Aptos Display</vt:lpstr>
      <vt:lpstr>Aptos Light</vt:lpstr>
      <vt:lpstr>Arial</vt:lpstr>
      <vt:lpstr>Arial,Sans-Serif</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177</cp:revision>
  <dcterms:created xsi:type="dcterms:W3CDTF">2025-07-21T14:10:37Z</dcterms:created>
  <dcterms:modified xsi:type="dcterms:W3CDTF">2025-08-28T13:57:06Z</dcterms:modified>
</cp:coreProperties>
</file>