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301" r:id="rId3"/>
    <p:sldId id="302" r:id="rId4"/>
    <p:sldId id="304" r:id="rId5"/>
    <p:sldId id="303" r:id="rId6"/>
    <p:sldId id="306" r:id="rId7"/>
    <p:sldId id="307" r:id="rId8"/>
    <p:sldId id="308" r:id="rId9"/>
    <p:sldId id="309" r:id="rId10"/>
    <p:sldId id="312" r:id="rId11"/>
    <p:sldId id="310" r:id="rId12"/>
    <p:sldId id="311" r:id="rId13"/>
    <p:sldId id="320" r:id="rId14"/>
    <p:sldId id="313" r:id="rId15"/>
    <p:sldId id="314" r:id="rId16"/>
    <p:sldId id="315" r:id="rId17"/>
    <p:sldId id="316" r:id="rId18"/>
    <p:sldId id="321" r:id="rId19"/>
    <p:sldId id="317" r:id="rId20"/>
    <p:sldId id="318" r:id="rId21"/>
    <p:sldId id="31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FC2786-F008-0EB2-D9A8-1F12EEA6CE5B}" name="Wendy Parrett" initials="WP" userId="S::wendy.parrett@mdc.mo.gov::e75cd84c-1935-4997-9548-8fd9dced76a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A57F"/>
    <a:srgbClr val="ACC8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C72614-B9A8-E022-FDB1-F41E9FDB3109}" v="2" dt="2025-08-13T20:09:01.357"/>
    <p1510:client id="{4E1550C2-2787-ED38-4893-630852A50520}" v="2" dt="2025-08-12T17:27:33.448"/>
    <p1510:client id="{F2EAD334-596E-C719-914F-D8218EE56019}" v="1" dt="2025-08-12T17:19:55.7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34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C4A4-356A-4C92-B8AF-5D64B81D8E4F}" type="datetimeFigureOut">
              <a:rPr lang="en-US" smtClean="0"/>
              <a:t>8/13/2025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8443A1-A971-4272-9C26-1186A2AC02A0}" type="slidenum">
              <a:rPr lang="en-US" smtClean="0"/>
              <a:t>‹#›</a:t>
            </a:fld>
            <a:endParaRPr lang="en-US"/>
          </a:p>
        </p:txBody>
      </p:sp>
    </p:spTree>
    <p:extLst>
      <p:ext uri="{BB962C8B-B14F-4D97-AF65-F5344CB8AC3E}">
        <p14:creationId xmlns:p14="http://schemas.microsoft.com/office/powerpoint/2010/main" val="2204422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ducation.mdc.mo.gov/sites/default/files/2023-08/1A%20Heat%20Source%20Resource%20Cards.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ducation.mdc.mo.gov/sites/default/files/2023-08/1A%20Heat%20Source%20Resource%20Cards.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ducation.mdc.mo.gov/sites/default/files/2023-08/1A%20Heat%20Source%20Resource%20Cards.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61DEC-EEE5-BA18-231D-5214A95F3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F9006-F413-A364-544A-2CB974419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76CED-7937-41AB-F675-F9B8D1CD2A6B}"/>
              </a:ext>
            </a:extLst>
          </p:cNvPr>
          <p:cNvSpPr>
            <a:spLocks noGrp="1"/>
          </p:cNvSpPr>
          <p:nvPr>
            <p:ph type="body" idx="1"/>
          </p:nvPr>
        </p:nvSpPr>
        <p:spPr/>
        <p:txBody>
          <a:bodyPr/>
          <a:lstStyle/>
          <a:p>
            <a:r>
              <a:rPr lang="en-US" dirty="0"/>
              <a:t>Animal in picture: Red-eared Slider turtle </a:t>
            </a:r>
          </a:p>
        </p:txBody>
      </p:sp>
      <p:sp>
        <p:nvSpPr>
          <p:cNvPr id="4" name="Slide Number Placeholder 3">
            <a:extLst>
              <a:ext uri="{FF2B5EF4-FFF2-40B4-BE49-F238E27FC236}">
                <a16:creationId xmlns:a16="http://schemas.microsoft.com/office/drawing/2014/main" id="{D9E275F6-0F04-1486-9510-B13BE3BC43C6}"/>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4182936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9A8D6-6A5D-90E7-4753-AA92936AC0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59EEF0-A5DA-225A-669A-4617F37A7C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DE0E30-8550-338D-265B-2B04E209D3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Prepare for a whole group conversation.</a:t>
            </a:r>
          </a:p>
        </p:txBody>
      </p:sp>
      <p:sp>
        <p:nvSpPr>
          <p:cNvPr id="4" name="Slide Number Placeholder 3">
            <a:extLst>
              <a:ext uri="{FF2B5EF4-FFF2-40B4-BE49-F238E27FC236}">
                <a16:creationId xmlns:a16="http://schemas.microsoft.com/office/drawing/2014/main" id="{82AE9148-1FD0-2628-D307-9E06A0604552}"/>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2224790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E4741-1CD0-5118-41B6-A86DA30DD9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70024-C9FF-4AC3-5027-2B3A7F39A6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BD5063-4A76-8FFB-F7B2-8F1CDE3F09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Have students turn to the </a:t>
            </a:r>
            <a:r>
              <a:rPr lang="en-US" b="1" i="0"/>
              <a:t>Read Together 1A What’s Hotter? </a:t>
            </a:r>
            <a:r>
              <a:rPr lang="en-US" b="0" i="0"/>
              <a:t>s</a:t>
            </a:r>
            <a:r>
              <a:rPr lang="en-US" i="0"/>
              <a:t>ection on Page 8 for the example of heat energy which is the fire and how the fire flows from the warmer object (the flames) to the cooler objects (people and food).</a:t>
            </a:r>
          </a:p>
        </p:txBody>
      </p:sp>
      <p:sp>
        <p:nvSpPr>
          <p:cNvPr id="4" name="Slide Number Placeholder 3">
            <a:extLst>
              <a:ext uri="{FF2B5EF4-FFF2-40B4-BE49-F238E27FC236}">
                <a16:creationId xmlns:a16="http://schemas.microsoft.com/office/drawing/2014/main" id="{1AF54879-FCAB-E87D-C214-78E3CED1BE6F}"/>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4286800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503C7-B927-72A3-01E1-8017E2B512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182E8B-94B9-0968-A85E-ECCBEF1426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1986AE-BB35-0027-8D2E-DC8F4E7C80D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Have students turn to the </a:t>
            </a:r>
            <a:r>
              <a:rPr lang="en-US" b="1" i="0"/>
              <a:t>Read Together 1A What’s Hotter? </a:t>
            </a:r>
            <a:r>
              <a:rPr lang="en-US" b="0" i="0"/>
              <a:t>s</a:t>
            </a:r>
            <a:r>
              <a:rPr lang="en-US" i="0"/>
              <a:t>ection on Page 8 for the example of heat energy which is the fire and how the fire flows from the warmer object (the flames) to the cooler objects (people and food).</a:t>
            </a:r>
          </a:p>
        </p:txBody>
      </p:sp>
      <p:sp>
        <p:nvSpPr>
          <p:cNvPr id="4" name="Slide Number Placeholder 3">
            <a:extLst>
              <a:ext uri="{FF2B5EF4-FFF2-40B4-BE49-F238E27FC236}">
                <a16:creationId xmlns:a16="http://schemas.microsoft.com/office/drawing/2014/main" id="{04AA4C91-5C51-C094-1DC1-DC08F08BACF2}"/>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3332512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52851-F0AE-CB02-ACB4-4116B4C8F1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A856A6-48A8-E577-8167-26F063737A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F11D90-3A71-22A2-400E-BB0068C6B5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Take a walk outside. Identify places that are in full sunlight and places that are in the shade.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t>Have students stand directly in the sunlight, then ask them how their bodies feel. What is giving them their warmth? How is this source of heat different from the heat felt earlier? </a:t>
            </a:r>
            <a:r>
              <a:rPr lang="en-US" i="0"/>
              <a:t>(Students can feel this heat all over as opposed to just one part of their body.)</a:t>
            </a:r>
          </a:p>
        </p:txBody>
      </p:sp>
      <p:sp>
        <p:nvSpPr>
          <p:cNvPr id="4" name="Slide Number Placeholder 3">
            <a:extLst>
              <a:ext uri="{FF2B5EF4-FFF2-40B4-BE49-F238E27FC236}">
                <a16:creationId xmlns:a16="http://schemas.microsoft.com/office/drawing/2014/main" id="{01D6252B-659B-986D-2A51-0BD7BCBB3AB7}"/>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3062455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CA4CD-0B43-CB24-6693-B58CBC3246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B8CBB4-F115-8DA4-2178-DF62E10781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B8F3EF-AF72-3F56-2F37-A8CD0F2897D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Refer to the student guide </a:t>
            </a:r>
            <a:r>
              <a:rPr lang="en-US" b="1" i="0"/>
              <a:t>Unit 1 Exploring the Phenomenon Talk About It </a:t>
            </a:r>
            <a:r>
              <a:rPr lang="en-US" i="0"/>
              <a:t>pages. </a:t>
            </a:r>
            <a:r>
              <a:rPr lang="en-US" b="1" i="1"/>
              <a:t>What is the source of the heat energy for both reptiles? </a:t>
            </a:r>
            <a:r>
              <a:rPr lang="en-US" i="0"/>
              <a:t>(The heat source in the picture on the student guide Page 2 is the sun. The heat source in the picture on the student guide Page 3 is the lamp.) </a:t>
            </a:r>
            <a:r>
              <a:rPr lang="en-US" b="1" i="1"/>
              <a:t>What is the hotter object and how is it flowing to the colder object? </a:t>
            </a:r>
            <a:r>
              <a:rPr lang="en-US" i="0"/>
              <a:t>(The sun is the hotter object and the heat flows into the reptile which is cooler. The lamp is the hotter object and flows into the reptile which is cooler.)</a:t>
            </a:r>
          </a:p>
        </p:txBody>
      </p:sp>
      <p:sp>
        <p:nvSpPr>
          <p:cNvPr id="4" name="Slide Number Placeholder 3">
            <a:extLst>
              <a:ext uri="{FF2B5EF4-FFF2-40B4-BE49-F238E27FC236}">
                <a16:creationId xmlns:a16="http://schemas.microsoft.com/office/drawing/2014/main" id="{4FCAE6EE-4BE3-0DBF-9A25-0E0C2B4EC1F3}"/>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1810033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A5F91-E08B-155E-D95A-F26962C2B5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85C133-03B1-ABD3-E827-2DC4285851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1BAFB8-7463-875F-3C01-E59DB60655E6}"/>
              </a:ext>
            </a:extLst>
          </p:cNvPr>
          <p:cNvSpPr>
            <a:spLocks noGrp="1"/>
          </p:cNvSpPr>
          <p:nvPr>
            <p:ph type="body" idx="1"/>
          </p:nvPr>
        </p:nvSpPr>
        <p:spPr/>
        <p:txBody>
          <a:bodyPr/>
          <a:lstStyle/>
          <a:p>
            <a:pPr>
              <a:defRPr/>
            </a:pPr>
            <a:r>
              <a:rPr lang="en-US" i="0"/>
              <a:t>Introduce objects that give off heat to the students. Have students come up with a list of sample objects (e.g., sun, flame, stove, match, animal, etc.). Use the </a:t>
            </a:r>
            <a:r>
              <a:rPr lang="en-US" b="1" i="0"/>
              <a:t>1A Heat Source Resource Cards </a:t>
            </a:r>
            <a:r>
              <a:rPr lang="en-US">
                <a:hlinkClick r:id="rId3">
                  <a:extLst>
                    <a:ext uri="{A12FA001-AC4F-418D-AE19-62706E023703}">
                      <ahyp:hlinkClr xmlns:ahyp="http://schemas.microsoft.com/office/drawing/2018/hyperlinkcolor" val="tx"/>
                    </a:ext>
                  </a:extLst>
                </a:hlinkClick>
              </a:rPr>
              <a:t>1A Heat Source Resource Cards.pdf</a:t>
            </a:r>
            <a:r>
              <a:rPr lang="en-US"/>
              <a:t> on</a:t>
            </a:r>
            <a:r>
              <a:rPr lang="en-US" i="0"/>
              <a:t> Page 27 of </a:t>
            </a:r>
            <a:r>
              <a:rPr lang="en-US"/>
              <a:t>the Teacher Guide</a:t>
            </a:r>
            <a:r>
              <a:rPr lang="en-US" i="0"/>
              <a:t> to give a visual. </a:t>
            </a:r>
          </a:p>
        </p:txBody>
      </p:sp>
      <p:sp>
        <p:nvSpPr>
          <p:cNvPr id="4" name="Slide Number Placeholder 3">
            <a:extLst>
              <a:ext uri="{FF2B5EF4-FFF2-40B4-BE49-F238E27FC236}">
                <a16:creationId xmlns:a16="http://schemas.microsoft.com/office/drawing/2014/main" id="{6D8A773D-3923-B406-C30D-CBFB5C889DD8}"/>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1360976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B7F37-C55E-E243-EF3D-1CDECC5672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6B1B21-97C4-43F5-F170-C0E6F722E9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9F2B6C-FE6E-1BFE-DC3E-5BC9176AE42C}"/>
              </a:ext>
            </a:extLst>
          </p:cNvPr>
          <p:cNvSpPr>
            <a:spLocks noGrp="1"/>
          </p:cNvSpPr>
          <p:nvPr>
            <p:ph type="body" idx="1"/>
          </p:nvPr>
        </p:nvSpPr>
        <p:spPr/>
        <p:txBody>
          <a:bodyPr/>
          <a:lstStyle/>
          <a:p>
            <a:pPr>
              <a:defRPr/>
            </a:pPr>
            <a:r>
              <a:rPr lang="en-US" i="0"/>
              <a:t>Answers will vary based on the heat source discussed. </a:t>
            </a:r>
            <a:r>
              <a:rPr lang="en-US">
                <a:hlinkClick r:id="rId3"/>
              </a:rPr>
              <a:t>1A Heat Source Resource Cards.pdf</a:t>
            </a:r>
            <a:endParaRPr lang="en-US" i="0"/>
          </a:p>
        </p:txBody>
      </p:sp>
      <p:sp>
        <p:nvSpPr>
          <p:cNvPr id="4" name="Slide Number Placeholder 3">
            <a:extLst>
              <a:ext uri="{FF2B5EF4-FFF2-40B4-BE49-F238E27FC236}">
                <a16:creationId xmlns:a16="http://schemas.microsoft.com/office/drawing/2014/main" id="{9DEC0341-0EC0-2046-9F15-E81F2A076DE3}"/>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4276095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37CB6-0202-DC9C-4F70-0D3E698575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3D3506-5B1C-E984-4557-5851AFBE54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4AA19A-D53D-8AD2-5CFB-11A5182E73E3}"/>
              </a:ext>
            </a:extLst>
          </p:cNvPr>
          <p:cNvSpPr>
            <a:spLocks noGrp="1"/>
          </p:cNvSpPr>
          <p:nvPr>
            <p:ph type="body" idx="1"/>
          </p:nvPr>
        </p:nvSpPr>
        <p:spPr/>
        <p:txBody>
          <a:bodyPr/>
          <a:lstStyle/>
          <a:p>
            <a:pPr>
              <a:defRPr/>
            </a:pPr>
            <a:r>
              <a:rPr lang="en-US" i="0"/>
              <a:t>Answers will vary based on the heat source discussed. </a:t>
            </a:r>
            <a:r>
              <a:rPr lang="en-US">
                <a:hlinkClick r:id="rId3"/>
              </a:rPr>
              <a:t>1A Heat Source Resource Cards.pdf</a:t>
            </a:r>
            <a:endParaRPr lang="en-US" i="0"/>
          </a:p>
        </p:txBody>
      </p:sp>
      <p:sp>
        <p:nvSpPr>
          <p:cNvPr id="4" name="Slide Number Placeholder 3">
            <a:extLst>
              <a:ext uri="{FF2B5EF4-FFF2-40B4-BE49-F238E27FC236}">
                <a16:creationId xmlns:a16="http://schemas.microsoft.com/office/drawing/2014/main" id="{B27CC5FB-8E63-CB9C-5518-F5F0B9050748}"/>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448449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5EBA9-E1D6-79CF-F694-5E82396067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0CDC8B-9689-4BC3-7FEA-6D5EDD930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7E82D3-B9EB-121C-5934-BFD54757B6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Have students give a complete example of what happens to the heat. For example, the heat from the fire moves into the pan and from the pan into food to cook it. Have each student share their example with another student. </a:t>
            </a:r>
          </a:p>
        </p:txBody>
      </p:sp>
      <p:sp>
        <p:nvSpPr>
          <p:cNvPr id="4" name="Slide Number Placeholder 3">
            <a:extLst>
              <a:ext uri="{FF2B5EF4-FFF2-40B4-BE49-F238E27FC236}">
                <a16:creationId xmlns:a16="http://schemas.microsoft.com/office/drawing/2014/main" id="{118EA168-BD7E-C0F7-BCF7-A69280E14DEB}"/>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2203541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0D7A5-901A-68F1-19A7-AB27BC57FD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865361-2FF7-611D-DB72-F5E49727E8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83D1E4-9C9E-823F-4EC2-0DD4A524DD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After exploring the concept of heat energy, have students open their student guides to the </a:t>
            </a:r>
            <a:r>
              <a:rPr lang="en-US" b="1" i="0"/>
              <a:t>Claim, Evidence, Reasoning</a:t>
            </a:r>
            <a:r>
              <a:rPr lang="en-US" i="0"/>
              <a:t> section on Page 9. Discuss the page with the students – read the guiding question and then explain what the students need to do to answer the questions (circle the correct claim and fill in the blanks).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p:txBody>
      </p:sp>
      <p:sp>
        <p:nvSpPr>
          <p:cNvPr id="4" name="Slide Number Placeholder 3">
            <a:extLst>
              <a:ext uri="{FF2B5EF4-FFF2-40B4-BE49-F238E27FC236}">
                <a16:creationId xmlns:a16="http://schemas.microsoft.com/office/drawing/2014/main" id="{EC395572-23F2-C974-B6F2-1B2503AC2502}"/>
              </a:ext>
            </a:extLst>
          </p:cNvPr>
          <p:cNvSpPr>
            <a:spLocks noGrp="1"/>
          </p:cNvSpPr>
          <p:nvPr>
            <p:ph type="sldNum" sz="quarter" idx="5"/>
          </p:nvPr>
        </p:nvSpPr>
        <p:spPr/>
        <p:txBody>
          <a:bodyPr/>
          <a:lstStyle/>
          <a:p>
            <a:fld id="{F7C19E1B-9841-4947-956E-4E7489943B16}" type="slidenum">
              <a:rPr lang="en-US" smtClean="0"/>
              <a:t>20</a:t>
            </a:fld>
            <a:endParaRPr lang="en-US"/>
          </a:p>
        </p:txBody>
      </p:sp>
    </p:spTree>
    <p:extLst>
      <p:ext uri="{BB962C8B-B14F-4D97-AF65-F5344CB8AC3E}">
        <p14:creationId xmlns:p14="http://schemas.microsoft.com/office/powerpoint/2010/main" val="2014377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B94CF-454C-5C68-9F78-E1F58F9CA9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9B1DE-34F8-2746-A480-2A30FDA5A8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B0A4EC-103A-586D-0271-F19C34E6A93B}"/>
              </a:ext>
            </a:extLst>
          </p:cNvPr>
          <p:cNvSpPr>
            <a:spLocks noGrp="1"/>
          </p:cNvSpPr>
          <p:nvPr>
            <p:ph type="body" idx="1"/>
          </p:nvPr>
        </p:nvSpPr>
        <p:spPr/>
        <p:txBody>
          <a:bodyPr/>
          <a:lstStyle/>
          <a:p>
            <a:r>
              <a:rPr lang="en-US"/>
              <a:t>In this investigation, students will place their hands near 5-watt incandescent holiday lights. The bulbs will be warm, so encourage students to place their hand near, but not touching the actual light bulbs.</a:t>
            </a:r>
          </a:p>
          <a:p>
            <a:endParaRPr lang="en-US"/>
          </a:p>
          <a:p>
            <a:r>
              <a:rPr lang="en-US" b="1"/>
              <a:t>Step 1 </a:t>
            </a:r>
            <a:r>
              <a:rPr lang="en-US"/>
              <a:t>– In the student guide, </a:t>
            </a:r>
            <a:r>
              <a:rPr lang="en-US" b="1"/>
              <a:t>Draw It! 1A Feel the Warmth </a:t>
            </a:r>
            <a:r>
              <a:rPr lang="en-US"/>
              <a:t>section on Page 5, have students trace their hand, then put their hand near the light bulb. Use colors to indicate how their hand felt – orange and red indicates warm to hot while blue and white indicated cool to cold. As able, students should write or share a description of how their hand felt under the light. </a:t>
            </a:r>
          </a:p>
          <a:p>
            <a:endParaRPr lang="en-US"/>
          </a:p>
          <a:p>
            <a:r>
              <a:rPr lang="en-US" b="1"/>
              <a:t>Step 2 </a:t>
            </a:r>
            <a:r>
              <a:rPr lang="en-US"/>
              <a:t>– Have students again trace their hand, then put their hand on their desk. Have students use colors to indicate how their hand felt. As able, students should write or share a description of how their hand felt when it wasn’t under the light.</a:t>
            </a:r>
          </a:p>
        </p:txBody>
      </p:sp>
      <p:sp>
        <p:nvSpPr>
          <p:cNvPr id="4" name="Slide Number Placeholder 3">
            <a:extLst>
              <a:ext uri="{FF2B5EF4-FFF2-40B4-BE49-F238E27FC236}">
                <a16:creationId xmlns:a16="http://schemas.microsoft.com/office/drawing/2014/main" id="{27F3B2A5-4114-48F6-806A-03B3F9E8B41B}"/>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3986173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D0BDD-CC6A-02DB-7345-6C3FD06F9A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B8D5F9-4A3C-04BB-5A0E-37143E7BF3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F7B5E-61CC-4C10-B968-B037B0F329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Rubric: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t>3 (Meets) – Students can define and identify that a heat source creates heat energy. Students circle the correct claim, write the correct evidence statement, and identify the correct reason.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t>2 (Partially meets) – Students can define and identify that a heat source creates heat energy. Two of the three components of CER are correct.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t>1 (Doesn’t meet) – Students cannot answer the above questions. One of the three components of CER are correct. </a:t>
            </a:r>
          </a:p>
        </p:txBody>
      </p:sp>
      <p:sp>
        <p:nvSpPr>
          <p:cNvPr id="4" name="Slide Number Placeholder 3">
            <a:extLst>
              <a:ext uri="{FF2B5EF4-FFF2-40B4-BE49-F238E27FC236}">
                <a16:creationId xmlns:a16="http://schemas.microsoft.com/office/drawing/2014/main" id="{5BA5EF7D-B3FD-0A34-C443-0F1952CCD535}"/>
              </a:ext>
            </a:extLst>
          </p:cNvPr>
          <p:cNvSpPr>
            <a:spLocks noGrp="1"/>
          </p:cNvSpPr>
          <p:nvPr>
            <p:ph type="sldNum" sz="quarter" idx="5"/>
          </p:nvPr>
        </p:nvSpPr>
        <p:spPr/>
        <p:txBody>
          <a:bodyPr/>
          <a:lstStyle/>
          <a:p>
            <a:fld id="{F7C19E1B-9841-4947-956E-4E7489943B16}" type="slidenum">
              <a:rPr lang="en-US" smtClean="0"/>
              <a:t>21</a:t>
            </a:fld>
            <a:endParaRPr lang="en-US"/>
          </a:p>
        </p:txBody>
      </p:sp>
    </p:spTree>
    <p:extLst>
      <p:ext uri="{BB962C8B-B14F-4D97-AF65-F5344CB8AC3E}">
        <p14:creationId xmlns:p14="http://schemas.microsoft.com/office/powerpoint/2010/main" val="2712348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1F020-899B-E768-1A31-E580928914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4CF08F-E17D-FEDE-57C5-A56505ED6D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5B278F-AFC4-AD58-6C33-44AA1B2FA01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8FC8B6-650D-5007-219E-EA6D2260BCB9}"/>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501170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922CF-7AB0-743C-6DE8-185994F7DB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E3BD60-9921-F860-E766-7791BC5C1F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79A7F6-9044-1268-FD5D-D5623BB824FD}"/>
              </a:ext>
            </a:extLst>
          </p:cNvPr>
          <p:cNvSpPr>
            <a:spLocks noGrp="1"/>
          </p:cNvSpPr>
          <p:nvPr>
            <p:ph type="body" idx="1"/>
          </p:nvPr>
        </p:nvSpPr>
        <p:spPr/>
        <p:txBody>
          <a:bodyPr/>
          <a:lstStyle/>
          <a:p>
            <a:r>
              <a:rPr lang="en-US" b="1"/>
              <a:t>Step 3</a:t>
            </a:r>
            <a:r>
              <a:rPr lang="en-US"/>
              <a:t> – Ask them to try and explain why their hand felt warm under the light.</a:t>
            </a:r>
          </a:p>
          <a:p>
            <a:endParaRPr lang="en-US" b="1"/>
          </a:p>
          <a:p>
            <a:r>
              <a:rPr lang="en-US" b="1"/>
              <a:t>Teacher Note:</a:t>
            </a:r>
            <a:r>
              <a:rPr lang="en-US"/>
              <a:t> At this point in the lesson, do not clarify right or incorrect observations.</a:t>
            </a:r>
          </a:p>
          <a:p>
            <a:endParaRPr lang="en-US"/>
          </a:p>
          <a:p>
            <a:r>
              <a:rPr lang="en-US"/>
              <a:t>Explanation and clarification of phenomenon will occur in the Explain portion. Allowing for incorrect assumptions will engage students to make claims and seek evidence for reasoning explained later.</a:t>
            </a:r>
          </a:p>
        </p:txBody>
      </p:sp>
      <p:sp>
        <p:nvSpPr>
          <p:cNvPr id="4" name="Slide Number Placeholder 3">
            <a:extLst>
              <a:ext uri="{FF2B5EF4-FFF2-40B4-BE49-F238E27FC236}">
                <a16:creationId xmlns:a16="http://schemas.microsoft.com/office/drawing/2014/main" id="{8219EE34-265F-5310-A8C4-CA8CD3079A78}"/>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265051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BF6B4-53BC-1E5F-EAB8-3A0C967F8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56E15B-B227-D90E-1ABA-5767C12169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C6E9B9-B106-CC18-F31C-3EA4C6824B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Place one ice cube on a small plate on a table. Place a second ice cube on a small plate on a table with a lamp shining on it. </a:t>
            </a:r>
            <a:r>
              <a:rPr lang="en-US" b="1"/>
              <a:t>Teacher Note: </a:t>
            </a:r>
            <a:r>
              <a:rPr lang="en-US"/>
              <a:t>using a 40-watt blub, 9 inches above the ice cubs, it will take about 45 minutes for the heated ice cube to completely melt.</a:t>
            </a:r>
          </a:p>
          <a:p>
            <a:endParaRPr lang="en-US"/>
          </a:p>
          <a:p>
            <a:r>
              <a:rPr lang="en-US"/>
              <a:t>In the student guide, </a:t>
            </a:r>
            <a:r>
              <a:rPr lang="en-US" b="1"/>
              <a:t>Science Notebook 1A Cold as Ice </a:t>
            </a:r>
            <a:r>
              <a:rPr lang="en-US"/>
              <a:t>section on Page 6, student will complete a prediction using the following prompt: </a:t>
            </a:r>
            <a:r>
              <a:rPr lang="en-US" i="1"/>
              <a:t>“I think _____________ will happen because ____________.”</a:t>
            </a:r>
          </a:p>
        </p:txBody>
      </p:sp>
      <p:sp>
        <p:nvSpPr>
          <p:cNvPr id="4" name="Slide Number Placeholder 3">
            <a:extLst>
              <a:ext uri="{FF2B5EF4-FFF2-40B4-BE49-F238E27FC236}">
                <a16:creationId xmlns:a16="http://schemas.microsoft.com/office/drawing/2014/main" id="{F1A38224-5783-2C51-8979-D810EDBA4850}"/>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2615662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9B695-B12B-D6E1-5DD8-59B59DDBCE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A53E27-9D0D-AB50-A1B1-F367B34596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44C3C1-9D55-54B0-BB7A-B89E5E9629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Using the data table in the student guide, </a:t>
            </a:r>
            <a:r>
              <a:rPr lang="en-US" b="1"/>
              <a:t>Science Notebook 1A Cold as Ice section </a:t>
            </a:r>
            <a:r>
              <a:rPr lang="en-US"/>
              <a:t>on Page 7, students will record the rate of the ice cubes melting – one under a light and the other not under a light. Set a timer and every 5 minutes have students record their observation using drawings and words. At the same time, have students trace the outline of the water line using permanent marker to see how the liquid puddle changes in size. Using a ruler measure the diameter of the melted water and record this in the student guide </a:t>
            </a:r>
            <a:r>
              <a:rPr lang="en-US" b="1"/>
              <a:t>Science Notebook 1A Cold as Ice </a:t>
            </a:r>
            <a:r>
              <a:rPr lang="en-US"/>
              <a:t>section under the prediction. Sciences can use words and drawings to document the experiment.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i="0"/>
              <a:t>Throughout this activity, encourage students to discuss and compare their observations and predictions with their classmates.</a:t>
            </a:r>
          </a:p>
        </p:txBody>
      </p:sp>
      <p:sp>
        <p:nvSpPr>
          <p:cNvPr id="4" name="Slide Number Placeholder 3">
            <a:extLst>
              <a:ext uri="{FF2B5EF4-FFF2-40B4-BE49-F238E27FC236}">
                <a16:creationId xmlns:a16="http://schemas.microsoft.com/office/drawing/2014/main" id="{44464D7D-2E5B-006F-0B8E-E210B94CD90C}"/>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2391920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8E959-D6D4-A87B-8BA9-F92B91CB1E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92138B-89C2-6566-F5B0-EE48DB3730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CB2ABF-C95E-A40B-82FA-29A9BB9F83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After the experiment, have students answer the final question in their student guide by circling the answer: </a:t>
            </a:r>
            <a:r>
              <a:rPr lang="en-US" i="1"/>
              <a:t>Did I predict this? (yes or no)</a:t>
            </a:r>
          </a:p>
        </p:txBody>
      </p:sp>
      <p:sp>
        <p:nvSpPr>
          <p:cNvPr id="4" name="Slide Number Placeholder 3">
            <a:extLst>
              <a:ext uri="{FF2B5EF4-FFF2-40B4-BE49-F238E27FC236}">
                <a16:creationId xmlns:a16="http://schemas.microsoft.com/office/drawing/2014/main" id="{638D63EA-1E17-F7ED-A179-FD3F9D74B369}"/>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1715059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6ADFB-B5CE-BEAD-A9CA-DAD5542B32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0EB0F9-7527-4E68-8615-21E2FA4B8F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93223-9F45-7B33-7B03-478FCC422C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Think about what happened when the ice cube was melting.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t>Was it melting faster or slower with the light? Why is this? </a:t>
            </a:r>
            <a:r>
              <a:rPr lang="en-US" i="0"/>
              <a:t>The heat energy was passing from the lamp to the ice cube which was cooler and caused the ice to melt faster. The heat energy from the room was not as hot, so the ice did not melt as fast because the temperature of the room and the temperature of the ice cube were closer together.) </a:t>
            </a:r>
          </a:p>
        </p:txBody>
      </p:sp>
      <p:sp>
        <p:nvSpPr>
          <p:cNvPr id="4" name="Slide Number Placeholder 3">
            <a:extLst>
              <a:ext uri="{FF2B5EF4-FFF2-40B4-BE49-F238E27FC236}">
                <a16:creationId xmlns:a16="http://schemas.microsoft.com/office/drawing/2014/main" id="{3438035C-BE7A-82B2-4641-6043CEDE3954}"/>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3641070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98C92-02C3-454E-B453-A7AC57000A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7E5D77-3EEA-9690-2910-3535C44F2A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7CB848-5720-0DC4-AE07-C4968E6A96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The heat energy from the light was hotter and we could feel that energy transferring to our hands when they were the closest to the light.</a:t>
            </a:r>
          </a:p>
        </p:txBody>
      </p:sp>
      <p:sp>
        <p:nvSpPr>
          <p:cNvPr id="4" name="Slide Number Placeholder 3">
            <a:extLst>
              <a:ext uri="{FF2B5EF4-FFF2-40B4-BE49-F238E27FC236}">
                <a16:creationId xmlns:a16="http://schemas.microsoft.com/office/drawing/2014/main" id="{30FE5A9C-72CC-570B-28AD-E508C378030C}"/>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99168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B0D08-BAA2-41D5-85BC-F6F11A9083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7BCC66-8A55-0F95-B9EA-7F28346D6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DEBA2A-48ED-CCC3-EDB5-BEB3AC5B7377}"/>
              </a:ext>
            </a:extLst>
          </p:cNvPr>
          <p:cNvSpPr>
            <a:spLocks noGrp="1"/>
          </p:cNvSpPr>
          <p:nvPr>
            <p:ph type="dt" sz="half" idx="10"/>
          </p:nvPr>
        </p:nvSpPr>
        <p:spPr/>
        <p:txBody>
          <a:bodyPr/>
          <a:lstStyle/>
          <a:p>
            <a:fld id="{5E8F91DA-0AAF-40DA-A0AD-3353A4DD40B8}" type="datetimeFigureOut">
              <a:rPr lang="en-US" smtClean="0"/>
              <a:t>8/13/2025</a:t>
            </a:fld>
            <a:endParaRPr lang="en-US"/>
          </a:p>
        </p:txBody>
      </p:sp>
      <p:sp>
        <p:nvSpPr>
          <p:cNvPr id="5" name="Footer Placeholder 4">
            <a:extLst>
              <a:ext uri="{FF2B5EF4-FFF2-40B4-BE49-F238E27FC236}">
                <a16:creationId xmlns:a16="http://schemas.microsoft.com/office/drawing/2014/main" id="{57765102-52B9-846E-B8E2-675A3F1D8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3325A-415B-268F-BD9F-71F13E4CC5D7}"/>
              </a:ext>
            </a:extLst>
          </p:cNvPr>
          <p:cNvSpPr>
            <a:spLocks noGrp="1"/>
          </p:cNvSpPr>
          <p:nvPr>
            <p:ph type="sldNum" sz="quarter" idx="12"/>
          </p:nvPr>
        </p:nvSpPr>
        <p:spPr/>
        <p:txBody>
          <a:bodyPr/>
          <a:lstStyle/>
          <a:p>
            <a:fld id="{602F68A4-31F7-49B8-83E4-084033DA76B4}" type="slidenum">
              <a:rPr lang="en-US" smtClean="0"/>
              <a:t>‹#›</a:t>
            </a:fld>
            <a:endParaRPr lang="en-US"/>
          </a:p>
        </p:txBody>
      </p:sp>
    </p:spTree>
    <p:extLst>
      <p:ext uri="{BB962C8B-B14F-4D97-AF65-F5344CB8AC3E}">
        <p14:creationId xmlns:p14="http://schemas.microsoft.com/office/powerpoint/2010/main" val="1612315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89313-A55B-06AF-7296-44EF01169D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0ACA4B-35C9-299B-621B-0BFFF38631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910BED-7367-165E-C89F-50EA8597A846}"/>
              </a:ext>
            </a:extLst>
          </p:cNvPr>
          <p:cNvSpPr>
            <a:spLocks noGrp="1"/>
          </p:cNvSpPr>
          <p:nvPr>
            <p:ph type="dt" sz="half" idx="10"/>
          </p:nvPr>
        </p:nvSpPr>
        <p:spPr/>
        <p:txBody>
          <a:bodyPr/>
          <a:lstStyle/>
          <a:p>
            <a:fld id="{5E8F91DA-0AAF-40DA-A0AD-3353A4DD40B8}" type="datetimeFigureOut">
              <a:rPr lang="en-US" smtClean="0"/>
              <a:t>8/13/2025</a:t>
            </a:fld>
            <a:endParaRPr lang="en-US"/>
          </a:p>
        </p:txBody>
      </p:sp>
      <p:sp>
        <p:nvSpPr>
          <p:cNvPr id="5" name="Footer Placeholder 4">
            <a:extLst>
              <a:ext uri="{FF2B5EF4-FFF2-40B4-BE49-F238E27FC236}">
                <a16:creationId xmlns:a16="http://schemas.microsoft.com/office/drawing/2014/main" id="{AEDF6157-EC4F-8887-EFF6-86FEE31D9F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BCE290-D18C-0CFE-395F-ACEF3BA7E9FC}"/>
              </a:ext>
            </a:extLst>
          </p:cNvPr>
          <p:cNvSpPr>
            <a:spLocks noGrp="1"/>
          </p:cNvSpPr>
          <p:nvPr>
            <p:ph type="sldNum" sz="quarter" idx="12"/>
          </p:nvPr>
        </p:nvSpPr>
        <p:spPr/>
        <p:txBody>
          <a:bodyPr/>
          <a:lstStyle/>
          <a:p>
            <a:fld id="{602F68A4-31F7-49B8-83E4-084033DA76B4}" type="slidenum">
              <a:rPr lang="en-US" smtClean="0"/>
              <a:t>‹#›</a:t>
            </a:fld>
            <a:endParaRPr lang="en-US"/>
          </a:p>
        </p:txBody>
      </p:sp>
    </p:spTree>
    <p:extLst>
      <p:ext uri="{BB962C8B-B14F-4D97-AF65-F5344CB8AC3E}">
        <p14:creationId xmlns:p14="http://schemas.microsoft.com/office/powerpoint/2010/main" val="1495156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2B74-AD39-BF7A-2821-BB52DB362D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B239CA-FD40-547C-456C-8FF4F29979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DFE58F-5C6B-8081-0ADA-0E6371F6844F}"/>
              </a:ext>
            </a:extLst>
          </p:cNvPr>
          <p:cNvSpPr>
            <a:spLocks noGrp="1"/>
          </p:cNvSpPr>
          <p:nvPr>
            <p:ph type="dt" sz="half" idx="10"/>
          </p:nvPr>
        </p:nvSpPr>
        <p:spPr/>
        <p:txBody>
          <a:bodyPr/>
          <a:lstStyle/>
          <a:p>
            <a:fld id="{5E8F91DA-0AAF-40DA-A0AD-3353A4DD40B8}" type="datetimeFigureOut">
              <a:rPr lang="en-US" smtClean="0"/>
              <a:t>8/13/2025</a:t>
            </a:fld>
            <a:endParaRPr lang="en-US"/>
          </a:p>
        </p:txBody>
      </p:sp>
      <p:sp>
        <p:nvSpPr>
          <p:cNvPr id="5" name="Footer Placeholder 4">
            <a:extLst>
              <a:ext uri="{FF2B5EF4-FFF2-40B4-BE49-F238E27FC236}">
                <a16:creationId xmlns:a16="http://schemas.microsoft.com/office/drawing/2014/main" id="{BE095E03-D211-52DF-25C1-7CA45F30C4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B1B55E-37AD-4E7D-B55B-709BD4A19DEA}"/>
              </a:ext>
            </a:extLst>
          </p:cNvPr>
          <p:cNvSpPr>
            <a:spLocks noGrp="1"/>
          </p:cNvSpPr>
          <p:nvPr>
            <p:ph type="sldNum" sz="quarter" idx="12"/>
          </p:nvPr>
        </p:nvSpPr>
        <p:spPr/>
        <p:txBody>
          <a:bodyPr/>
          <a:lstStyle/>
          <a:p>
            <a:fld id="{602F68A4-31F7-49B8-83E4-084033DA76B4}" type="slidenum">
              <a:rPr lang="en-US" smtClean="0"/>
              <a:t>‹#›</a:t>
            </a:fld>
            <a:endParaRPr lang="en-US"/>
          </a:p>
        </p:txBody>
      </p:sp>
    </p:spTree>
    <p:extLst>
      <p:ext uri="{BB962C8B-B14F-4D97-AF65-F5344CB8AC3E}">
        <p14:creationId xmlns:p14="http://schemas.microsoft.com/office/powerpoint/2010/main" val="2450794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7D148-5F0C-328F-768A-61E56C4EC1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2BE97C-EA8C-CCB1-B43F-25DFC5D344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C09762-4815-38FB-EAD3-71053A2A57D9}"/>
              </a:ext>
            </a:extLst>
          </p:cNvPr>
          <p:cNvSpPr>
            <a:spLocks noGrp="1"/>
          </p:cNvSpPr>
          <p:nvPr>
            <p:ph type="dt" sz="half" idx="10"/>
          </p:nvPr>
        </p:nvSpPr>
        <p:spPr/>
        <p:txBody>
          <a:bodyPr/>
          <a:lstStyle/>
          <a:p>
            <a:fld id="{5E8F91DA-0AAF-40DA-A0AD-3353A4DD40B8}" type="datetimeFigureOut">
              <a:rPr lang="en-US" smtClean="0"/>
              <a:t>8/13/2025</a:t>
            </a:fld>
            <a:endParaRPr lang="en-US"/>
          </a:p>
        </p:txBody>
      </p:sp>
      <p:sp>
        <p:nvSpPr>
          <p:cNvPr id="5" name="Footer Placeholder 4">
            <a:extLst>
              <a:ext uri="{FF2B5EF4-FFF2-40B4-BE49-F238E27FC236}">
                <a16:creationId xmlns:a16="http://schemas.microsoft.com/office/drawing/2014/main" id="{064F34BE-A06D-ADF0-75A3-E77F43ED05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BB1553-E471-C864-2BDA-48D46264C959}"/>
              </a:ext>
            </a:extLst>
          </p:cNvPr>
          <p:cNvSpPr>
            <a:spLocks noGrp="1"/>
          </p:cNvSpPr>
          <p:nvPr>
            <p:ph type="sldNum" sz="quarter" idx="12"/>
          </p:nvPr>
        </p:nvSpPr>
        <p:spPr/>
        <p:txBody>
          <a:bodyPr/>
          <a:lstStyle/>
          <a:p>
            <a:fld id="{602F68A4-31F7-49B8-83E4-084033DA76B4}" type="slidenum">
              <a:rPr lang="en-US" smtClean="0"/>
              <a:t>‹#›</a:t>
            </a:fld>
            <a:endParaRPr lang="en-US"/>
          </a:p>
        </p:txBody>
      </p:sp>
    </p:spTree>
    <p:extLst>
      <p:ext uri="{BB962C8B-B14F-4D97-AF65-F5344CB8AC3E}">
        <p14:creationId xmlns:p14="http://schemas.microsoft.com/office/powerpoint/2010/main" val="2935153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55F7E-76B4-F3F1-C48F-604203C3C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395752-16C6-4B1A-2768-EFA63CE095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C8FBED-FD15-7697-0B26-02B05EEB9507}"/>
              </a:ext>
            </a:extLst>
          </p:cNvPr>
          <p:cNvSpPr>
            <a:spLocks noGrp="1"/>
          </p:cNvSpPr>
          <p:nvPr>
            <p:ph type="dt" sz="half" idx="10"/>
          </p:nvPr>
        </p:nvSpPr>
        <p:spPr/>
        <p:txBody>
          <a:bodyPr/>
          <a:lstStyle/>
          <a:p>
            <a:fld id="{5E8F91DA-0AAF-40DA-A0AD-3353A4DD40B8}" type="datetimeFigureOut">
              <a:rPr lang="en-US" smtClean="0"/>
              <a:t>8/13/2025</a:t>
            </a:fld>
            <a:endParaRPr lang="en-US"/>
          </a:p>
        </p:txBody>
      </p:sp>
      <p:sp>
        <p:nvSpPr>
          <p:cNvPr id="5" name="Footer Placeholder 4">
            <a:extLst>
              <a:ext uri="{FF2B5EF4-FFF2-40B4-BE49-F238E27FC236}">
                <a16:creationId xmlns:a16="http://schemas.microsoft.com/office/drawing/2014/main" id="{DC8B3D0E-3B57-CA80-D6D2-5657E862D1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D9004-0A46-C6CD-7083-79F3926AD3A9}"/>
              </a:ext>
            </a:extLst>
          </p:cNvPr>
          <p:cNvSpPr>
            <a:spLocks noGrp="1"/>
          </p:cNvSpPr>
          <p:nvPr>
            <p:ph type="sldNum" sz="quarter" idx="12"/>
          </p:nvPr>
        </p:nvSpPr>
        <p:spPr/>
        <p:txBody>
          <a:bodyPr/>
          <a:lstStyle/>
          <a:p>
            <a:fld id="{602F68A4-31F7-49B8-83E4-084033DA76B4}" type="slidenum">
              <a:rPr lang="en-US" smtClean="0"/>
              <a:t>‹#›</a:t>
            </a:fld>
            <a:endParaRPr lang="en-US"/>
          </a:p>
        </p:txBody>
      </p:sp>
    </p:spTree>
    <p:extLst>
      <p:ext uri="{BB962C8B-B14F-4D97-AF65-F5344CB8AC3E}">
        <p14:creationId xmlns:p14="http://schemas.microsoft.com/office/powerpoint/2010/main" val="1306691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B1B0B-2AFE-6E5F-2D74-3AB03D71B0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CD32F9-FC3F-F11F-62DD-D904F5CAED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0E451E-6398-0E90-9585-35F287FDB6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432DEA-D3A3-B8D5-8579-594E63EA181D}"/>
              </a:ext>
            </a:extLst>
          </p:cNvPr>
          <p:cNvSpPr>
            <a:spLocks noGrp="1"/>
          </p:cNvSpPr>
          <p:nvPr>
            <p:ph type="dt" sz="half" idx="10"/>
          </p:nvPr>
        </p:nvSpPr>
        <p:spPr/>
        <p:txBody>
          <a:bodyPr/>
          <a:lstStyle/>
          <a:p>
            <a:fld id="{5E8F91DA-0AAF-40DA-A0AD-3353A4DD40B8}" type="datetimeFigureOut">
              <a:rPr lang="en-US" smtClean="0"/>
              <a:t>8/13/2025</a:t>
            </a:fld>
            <a:endParaRPr lang="en-US"/>
          </a:p>
        </p:txBody>
      </p:sp>
      <p:sp>
        <p:nvSpPr>
          <p:cNvPr id="6" name="Footer Placeholder 5">
            <a:extLst>
              <a:ext uri="{FF2B5EF4-FFF2-40B4-BE49-F238E27FC236}">
                <a16:creationId xmlns:a16="http://schemas.microsoft.com/office/drawing/2014/main" id="{AC6E9675-EC5C-142B-802D-48C9EE04B1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68D1C8-A66A-3DD9-9A5F-2E74452F0B3F}"/>
              </a:ext>
            </a:extLst>
          </p:cNvPr>
          <p:cNvSpPr>
            <a:spLocks noGrp="1"/>
          </p:cNvSpPr>
          <p:nvPr>
            <p:ph type="sldNum" sz="quarter" idx="12"/>
          </p:nvPr>
        </p:nvSpPr>
        <p:spPr/>
        <p:txBody>
          <a:bodyPr/>
          <a:lstStyle/>
          <a:p>
            <a:fld id="{602F68A4-31F7-49B8-83E4-084033DA76B4}" type="slidenum">
              <a:rPr lang="en-US" smtClean="0"/>
              <a:t>‹#›</a:t>
            </a:fld>
            <a:endParaRPr lang="en-US"/>
          </a:p>
        </p:txBody>
      </p:sp>
    </p:spTree>
    <p:extLst>
      <p:ext uri="{BB962C8B-B14F-4D97-AF65-F5344CB8AC3E}">
        <p14:creationId xmlns:p14="http://schemas.microsoft.com/office/powerpoint/2010/main" val="1947456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D213A-897B-1328-C6F2-AF07F91670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0DF6B-B3A7-F795-5932-DF278A0F0C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2DAD90-62E3-485F-C2F5-9A1B91521C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882018-4AA3-ED23-6461-6A07BCDE03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18327D-4C5A-3E4F-CDC5-6D99F6D6B0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DA7B15-615D-556D-6B91-76E36C06E2C6}"/>
              </a:ext>
            </a:extLst>
          </p:cNvPr>
          <p:cNvSpPr>
            <a:spLocks noGrp="1"/>
          </p:cNvSpPr>
          <p:nvPr>
            <p:ph type="dt" sz="half" idx="10"/>
          </p:nvPr>
        </p:nvSpPr>
        <p:spPr/>
        <p:txBody>
          <a:bodyPr/>
          <a:lstStyle/>
          <a:p>
            <a:fld id="{5E8F91DA-0AAF-40DA-A0AD-3353A4DD40B8}" type="datetimeFigureOut">
              <a:rPr lang="en-US" smtClean="0"/>
              <a:t>8/13/2025</a:t>
            </a:fld>
            <a:endParaRPr lang="en-US"/>
          </a:p>
        </p:txBody>
      </p:sp>
      <p:sp>
        <p:nvSpPr>
          <p:cNvPr id="8" name="Footer Placeholder 7">
            <a:extLst>
              <a:ext uri="{FF2B5EF4-FFF2-40B4-BE49-F238E27FC236}">
                <a16:creationId xmlns:a16="http://schemas.microsoft.com/office/drawing/2014/main" id="{624ED61F-203A-25D5-0D10-0EAB140689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83D18F-23BF-1726-E336-A58B27317EE1}"/>
              </a:ext>
            </a:extLst>
          </p:cNvPr>
          <p:cNvSpPr>
            <a:spLocks noGrp="1"/>
          </p:cNvSpPr>
          <p:nvPr>
            <p:ph type="sldNum" sz="quarter" idx="12"/>
          </p:nvPr>
        </p:nvSpPr>
        <p:spPr/>
        <p:txBody>
          <a:bodyPr/>
          <a:lstStyle/>
          <a:p>
            <a:fld id="{602F68A4-31F7-49B8-83E4-084033DA76B4}" type="slidenum">
              <a:rPr lang="en-US" smtClean="0"/>
              <a:t>‹#›</a:t>
            </a:fld>
            <a:endParaRPr lang="en-US"/>
          </a:p>
        </p:txBody>
      </p:sp>
    </p:spTree>
    <p:extLst>
      <p:ext uri="{BB962C8B-B14F-4D97-AF65-F5344CB8AC3E}">
        <p14:creationId xmlns:p14="http://schemas.microsoft.com/office/powerpoint/2010/main" val="564705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0618A-65BC-FD6A-64CB-B9DF6613FC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42F12D-5B20-157C-AB77-0CB757DD792A}"/>
              </a:ext>
            </a:extLst>
          </p:cNvPr>
          <p:cNvSpPr>
            <a:spLocks noGrp="1"/>
          </p:cNvSpPr>
          <p:nvPr>
            <p:ph type="dt" sz="half" idx="10"/>
          </p:nvPr>
        </p:nvSpPr>
        <p:spPr/>
        <p:txBody>
          <a:bodyPr/>
          <a:lstStyle/>
          <a:p>
            <a:fld id="{5E8F91DA-0AAF-40DA-A0AD-3353A4DD40B8}" type="datetimeFigureOut">
              <a:rPr lang="en-US" smtClean="0"/>
              <a:t>8/13/2025</a:t>
            </a:fld>
            <a:endParaRPr lang="en-US"/>
          </a:p>
        </p:txBody>
      </p:sp>
      <p:sp>
        <p:nvSpPr>
          <p:cNvPr id="4" name="Footer Placeholder 3">
            <a:extLst>
              <a:ext uri="{FF2B5EF4-FFF2-40B4-BE49-F238E27FC236}">
                <a16:creationId xmlns:a16="http://schemas.microsoft.com/office/drawing/2014/main" id="{4160C58C-1474-01FA-352E-3098C7F174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20B8E7-0A7F-C32D-4D34-070EF7368920}"/>
              </a:ext>
            </a:extLst>
          </p:cNvPr>
          <p:cNvSpPr>
            <a:spLocks noGrp="1"/>
          </p:cNvSpPr>
          <p:nvPr>
            <p:ph type="sldNum" sz="quarter" idx="12"/>
          </p:nvPr>
        </p:nvSpPr>
        <p:spPr/>
        <p:txBody>
          <a:bodyPr/>
          <a:lstStyle/>
          <a:p>
            <a:fld id="{602F68A4-31F7-49B8-83E4-084033DA76B4}" type="slidenum">
              <a:rPr lang="en-US" smtClean="0"/>
              <a:t>‹#›</a:t>
            </a:fld>
            <a:endParaRPr lang="en-US"/>
          </a:p>
        </p:txBody>
      </p:sp>
    </p:spTree>
    <p:extLst>
      <p:ext uri="{BB962C8B-B14F-4D97-AF65-F5344CB8AC3E}">
        <p14:creationId xmlns:p14="http://schemas.microsoft.com/office/powerpoint/2010/main" val="2668091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5441AA-0EF5-9AF6-A048-FB36790164C2}"/>
              </a:ext>
            </a:extLst>
          </p:cNvPr>
          <p:cNvSpPr>
            <a:spLocks noGrp="1"/>
          </p:cNvSpPr>
          <p:nvPr>
            <p:ph type="dt" sz="half" idx="10"/>
          </p:nvPr>
        </p:nvSpPr>
        <p:spPr/>
        <p:txBody>
          <a:bodyPr/>
          <a:lstStyle/>
          <a:p>
            <a:fld id="{5E8F91DA-0AAF-40DA-A0AD-3353A4DD40B8}" type="datetimeFigureOut">
              <a:rPr lang="en-US" smtClean="0"/>
              <a:t>8/13/2025</a:t>
            </a:fld>
            <a:endParaRPr lang="en-US"/>
          </a:p>
        </p:txBody>
      </p:sp>
      <p:sp>
        <p:nvSpPr>
          <p:cNvPr id="3" name="Footer Placeholder 2">
            <a:extLst>
              <a:ext uri="{FF2B5EF4-FFF2-40B4-BE49-F238E27FC236}">
                <a16:creationId xmlns:a16="http://schemas.microsoft.com/office/drawing/2014/main" id="{CBB4871E-C906-B84C-0BE8-597EAA0261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61C670-E1CA-647F-A548-78E833A91BD4}"/>
              </a:ext>
            </a:extLst>
          </p:cNvPr>
          <p:cNvSpPr>
            <a:spLocks noGrp="1"/>
          </p:cNvSpPr>
          <p:nvPr>
            <p:ph type="sldNum" sz="quarter" idx="12"/>
          </p:nvPr>
        </p:nvSpPr>
        <p:spPr/>
        <p:txBody>
          <a:bodyPr/>
          <a:lstStyle/>
          <a:p>
            <a:fld id="{602F68A4-31F7-49B8-83E4-084033DA76B4}" type="slidenum">
              <a:rPr lang="en-US" smtClean="0"/>
              <a:t>‹#›</a:t>
            </a:fld>
            <a:endParaRPr lang="en-US"/>
          </a:p>
        </p:txBody>
      </p:sp>
    </p:spTree>
    <p:extLst>
      <p:ext uri="{BB962C8B-B14F-4D97-AF65-F5344CB8AC3E}">
        <p14:creationId xmlns:p14="http://schemas.microsoft.com/office/powerpoint/2010/main" val="2776524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6916A-17F3-E506-E3DC-F29AE8092B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AFE1BA-CA18-FBAB-815A-0D0252C42E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8FEFA9-EAF1-C294-58E4-8330F8C6FB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ABFB8C-9ACB-431D-1DD7-B7DADDD420C2}"/>
              </a:ext>
            </a:extLst>
          </p:cNvPr>
          <p:cNvSpPr>
            <a:spLocks noGrp="1"/>
          </p:cNvSpPr>
          <p:nvPr>
            <p:ph type="dt" sz="half" idx="10"/>
          </p:nvPr>
        </p:nvSpPr>
        <p:spPr/>
        <p:txBody>
          <a:bodyPr/>
          <a:lstStyle/>
          <a:p>
            <a:fld id="{5E8F91DA-0AAF-40DA-A0AD-3353A4DD40B8}" type="datetimeFigureOut">
              <a:rPr lang="en-US" smtClean="0"/>
              <a:t>8/13/2025</a:t>
            </a:fld>
            <a:endParaRPr lang="en-US"/>
          </a:p>
        </p:txBody>
      </p:sp>
      <p:sp>
        <p:nvSpPr>
          <p:cNvPr id="6" name="Footer Placeholder 5">
            <a:extLst>
              <a:ext uri="{FF2B5EF4-FFF2-40B4-BE49-F238E27FC236}">
                <a16:creationId xmlns:a16="http://schemas.microsoft.com/office/drawing/2014/main" id="{427C4EE2-E9D9-A871-3993-FDF71D289A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E49B42-0DEA-6E1D-6E5E-85BF24E16EE5}"/>
              </a:ext>
            </a:extLst>
          </p:cNvPr>
          <p:cNvSpPr>
            <a:spLocks noGrp="1"/>
          </p:cNvSpPr>
          <p:nvPr>
            <p:ph type="sldNum" sz="quarter" idx="12"/>
          </p:nvPr>
        </p:nvSpPr>
        <p:spPr/>
        <p:txBody>
          <a:bodyPr/>
          <a:lstStyle/>
          <a:p>
            <a:fld id="{602F68A4-31F7-49B8-83E4-084033DA76B4}" type="slidenum">
              <a:rPr lang="en-US" smtClean="0"/>
              <a:t>‹#›</a:t>
            </a:fld>
            <a:endParaRPr lang="en-US"/>
          </a:p>
        </p:txBody>
      </p:sp>
    </p:spTree>
    <p:extLst>
      <p:ext uri="{BB962C8B-B14F-4D97-AF65-F5344CB8AC3E}">
        <p14:creationId xmlns:p14="http://schemas.microsoft.com/office/powerpoint/2010/main" val="4036429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A31C9-933E-E4F1-04A8-B1CC31607A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D2175E-AB23-46B1-7DF1-FD657F385E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DC9B27-05A5-2C9F-0F89-70969603F6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B65CD3-132F-B053-9E6F-EB049DC1EFC7}"/>
              </a:ext>
            </a:extLst>
          </p:cNvPr>
          <p:cNvSpPr>
            <a:spLocks noGrp="1"/>
          </p:cNvSpPr>
          <p:nvPr>
            <p:ph type="dt" sz="half" idx="10"/>
          </p:nvPr>
        </p:nvSpPr>
        <p:spPr/>
        <p:txBody>
          <a:bodyPr/>
          <a:lstStyle/>
          <a:p>
            <a:fld id="{5E8F91DA-0AAF-40DA-A0AD-3353A4DD40B8}" type="datetimeFigureOut">
              <a:rPr lang="en-US" smtClean="0"/>
              <a:t>8/13/2025</a:t>
            </a:fld>
            <a:endParaRPr lang="en-US"/>
          </a:p>
        </p:txBody>
      </p:sp>
      <p:sp>
        <p:nvSpPr>
          <p:cNvPr id="6" name="Footer Placeholder 5">
            <a:extLst>
              <a:ext uri="{FF2B5EF4-FFF2-40B4-BE49-F238E27FC236}">
                <a16:creationId xmlns:a16="http://schemas.microsoft.com/office/drawing/2014/main" id="{DAAD621B-B3D4-159E-4D7C-0BE0BFAFB8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F042B7-2939-9EB5-8E02-9AAA96F3E5C7}"/>
              </a:ext>
            </a:extLst>
          </p:cNvPr>
          <p:cNvSpPr>
            <a:spLocks noGrp="1"/>
          </p:cNvSpPr>
          <p:nvPr>
            <p:ph type="sldNum" sz="quarter" idx="12"/>
          </p:nvPr>
        </p:nvSpPr>
        <p:spPr/>
        <p:txBody>
          <a:bodyPr/>
          <a:lstStyle/>
          <a:p>
            <a:fld id="{602F68A4-31F7-49B8-83E4-084033DA76B4}" type="slidenum">
              <a:rPr lang="en-US" smtClean="0"/>
              <a:t>‹#›</a:t>
            </a:fld>
            <a:endParaRPr lang="en-US"/>
          </a:p>
        </p:txBody>
      </p:sp>
    </p:spTree>
    <p:extLst>
      <p:ext uri="{BB962C8B-B14F-4D97-AF65-F5344CB8AC3E}">
        <p14:creationId xmlns:p14="http://schemas.microsoft.com/office/powerpoint/2010/main" val="31182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15768D-CEE1-DE87-6DA5-8D8182A085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C91D81-0C47-493F-D83D-521041B882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234FC-44B6-94E1-C021-A136DAD93D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E8F91DA-0AAF-40DA-A0AD-3353A4DD40B8}" type="datetimeFigureOut">
              <a:rPr lang="en-US" smtClean="0"/>
              <a:t>8/13/2025</a:t>
            </a:fld>
            <a:endParaRPr lang="en-US"/>
          </a:p>
        </p:txBody>
      </p:sp>
      <p:sp>
        <p:nvSpPr>
          <p:cNvPr id="5" name="Footer Placeholder 4">
            <a:extLst>
              <a:ext uri="{FF2B5EF4-FFF2-40B4-BE49-F238E27FC236}">
                <a16:creationId xmlns:a16="http://schemas.microsoft.com/office/drawing/2014/main" id="{14D5A35D-4448-8361-984D-0DE48CAE91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81E9D31-F226-72F4-FA26-5F50A02ACA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2F68A4-31F7-49B8-83E4-084033DA76B4}" type="slidenum">
              <a:rPr lang="en-US" smtClean="0"/>
              <a:t>‹#›</a:t>
            </a:fld>
            <a:endParaRPr lang="en-US"/>
          </a:p>
        </p:txBody>
      </p:sp>
    </p:spTree>
    <p:extLst>
      <p:ext uri="{BB962C8B-B14F-4D97-AF65-F5344CB8AC3E}">
        <p14:creationId xmlns:p14="http://schemas.microsoft.com/office/powerpoint/2010/main" val="33198155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d&amp;#95;Exploring&amp;#95;0201">
            <a:extLst>
              <a:ext uri="{FF2B5EF4-FFF2-40B4-BE49-F238E27FC236}">
                <a16:creationId xmlns:a16="http://schemas.microsoft.com/office/drawing/2014/main" id="{5E1CDC13-F636-2F33-C49C-1B4A5AE815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218"/>
          <a:stretch/>
        </p:blipFill>
        <p:spPr bwMode="auto">
          <a:xfrm flipH="1">
            <a:off x="191" y="0"/>
            <a:ext cx="12216563" cy="6575087"/>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FC17D903-3FAE-0388-4F47-883814A00F4C}"/>
              </a:ext>
            </a:extLst>
          </p:cNvPr>
          <p:cNvSpPr/>
          <p:nvPr/>
        </p:nvSpPr>
        <p:spPr>
          <a:xfrm>
            <a:off x="-12375" y="5055073"/>
            <a:ext cx="12247596" cy="203628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49129" y="5023501"/>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F7F8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36942" y="5026040"/>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ACC8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9788732" y="3087663"/>
            <a:ext cx="753762" cy="4126663"/>
          </a:xfrm>
          <a:prstGeom prst="snip2Same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7292051" y="4889384"/>
            <a:ext cx="4899949" cy="523220"/>
          </a:xfrm>
          <a:prstGeom prst="rect">
            <a:avLst/>
          </a:prstGeom>
          <a:noFill/>
        </p:spPr>
        <p:txBody>
          <a:bodyPr wrap="square">
            <a:spAutoFit/>
          </a:bodyPr>
          <a:lstStyle/>
          <a:p>
            <a:pPr algn="r"/>
            <a:r>
              <a:rPr lang="en-US" sz="2800" b="1">
                <a:latin typeface="Bitter" pitchFamily="2" charset="0"/>
              </a:rPr>
              <a:t>1A: Feeling the Warmth</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108472" y="47948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MISSOURI</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196292" y="-6316"/>
            <a:ext cx="5020462" cy="707886"/>
          </a:xfrm>
          <a:prstGeom prst="rect">
            <a:avLst/>
          </a:prstGeom>
          <a:noFill/>
        </p:spPr>
        <p:txBody>
          <a:bodyPr wrap="square">
            <a:spAutoFit/>
          </a:bodyPr>
          <a:lstStyle/>
          <a:p>
            <a:pPr algn="r"/>
            <a:r>
              <a:rPr lang="en-US" sz="4000">
                <a:solidFill>
                  <a:schemeClr val="bg1"/>
                </a:solidFill>
                <a:latin typeface="Montserrat Medium" pitchFamily="2" charset="0"/>
              </a:rPr>
              <a:t>Exploring</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BF9A3-7B0D-230C-1B65-A81B2D9848D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66A0E3F-0EB2-6F66-F059-9C75244E0DA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738FE00-DC32-14A4-904E-AA0A1A48A449}"/>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3C2F3746-4EAF-F0C0-2A8C-C8107F21E457}"/>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1A Feeling the Warmth: Explain</a:t>
            </a:r>
          </a:p>
        </p:txBody>
      </p:sp>
      <p:sp>
        <p:nvSpPr>
          <p:cNvPr id="6" name="Rectangle: Rounded Corners 5">
            <a:extLst>
              <a:ext uri="{FF2B5EF4-FFF2-40B4-BE49-F238E27FC236}">
                <a16:creationId xmlns:a16="http://schemas.microsoft.com/office/drawing/2014/main" id="{9C386E89-6CAE-8355-7C38-9C26F8B058E5}"/>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1D5D063-A7F4-36D5-D11D-DCE89762DEAC}"/>
              </a:ext>
            </a:extLst>
          </p:cNvPr>
          <p:cNvSpPr txBox="1"/>
          <p:nvPr/>
        </p:nvSpPr>
        <p:spPr>
          <a:xfrm>
            <a:off x="96133" y="6351004"/>
            <a:ext cx="578480" cy="400110"/>
          </a:xfrm>
          <a:prstGeom prst="rect">
            <a:avLst/>
          </a:prstGeom>
          <a:noFill/>
        </p:spPr>
        <p:txBody>
          <a:bodyPr wrap="square">
            <a:spAutoFit/>
          </a:bodyPr>
          <a:lstStyle/>
          <a:p>
            <a:r>
              <a:rPr lang="en-US" sz="2000">
                <a:latin typeface="Bitter SemiBold" pitchFamily="2" charset="0"/>
              </a:rPr>
              <a:t>1A</a:t>
            </a:r>
            <a:endParaRPr lang="en-US" sz="2000"/>
          </a:p>
        </p:txBody>
      </p:sp>
      <p:sp>
        <p:nvSpPr>
          <p:cNvPr id="25" name="TextBox 24">
            <a:extLst>
              <a:ext uri="{FF2B5EF4-FFF2-40B4-BE49-F238E27FC236}">
                <a16:creationId xmlns:a16="http://schemas.microsoft.com/office/drawing/2014/main" id="{B6E43907-591E-2E65-4D8D-4FD146FE079F}"/>
              </a:ext>
            </a:extLst>
          </p:cNvPr>
          <p:cNvSpPr txBox="1"/>
          <p:nvPr/>
        </p:nvSpPr>
        <p:spPr>
          <a:xfrm>
            <a:off x="8826791" y="3778638"/>
            <a:ext cx="3148933" cy="369332"/>
          </a:xfrm>
          <a:prstGeom prst="rect">
            <a:avLst/>
          </a:prstGeom>
          <a:noFill/>
        </p:spPr>
        <p:txBody>
          <a:bodyPr wrap="square">
            <a:spAutoFit/>
          </a:bodyPr>
          <a:lstStyle/>
          <a:p>
            <a:pPr algn="ctr"/>
            <a:r>
              <a:rPr lang="en-US">
                <a:latin typeface="Avenir Next LT Pro" panose="020B0504020202020204" pitchFamily="34" charset="0"/>
              </a:rPr>
              <a:t>.</a:t>
            </a:r>
            <a:endParaRPr lang="en-US"/>
          </a:p>
        </p:txBody>
      </p:sp>
      <p:grpSp>
        <p:nvGrpSpPr>
          <p:cNvPr id="8" name="Group 7">
            <a:extLst>
              <a:ext uri="{FF2B5EF4-FFF2-40B4-BE49-F238E27FC236}">
                <a16:creationId xmlns:a16="http://schemas.microsoft.com/office/drawing/2014/main" id="{577E5603-EAD7-1D8E-6396-B3C306B973F7}"/>
              </a:ext>
            </a:extLst>
          </p:cNvPr>
          <p:cNvGrpSpPr/>
          <p:nvPr/>
        </p:nvGrpSpPr>
        <p:grpSpPr>
          <a:xfrm>
            <a:off x="817887" y="1167859"/>
            <a:ext cx="10556226" cy="4522282"/>
            <a:chOff x="1123649" y="1142376"/>
            <a:chExt cx="10556226" cy="4522282"/>
          </a:xfrm>
        </p:grpSpPr>
        <p:sp>
          <p:nvSpPr>
            <p:cNvPr id="12" name="TextBox 11">
              <a:extLst>
                <a:ext uri="{FF2B5EF4-FFF2-40B4-BE49-F238E27FC236}">
                  <a16:creationId xmlns:a16="http://schemas.microsoft.com/office/drawing/2014/main" id="{6017D6CE-F5CF-3E4B-D16D-1187F4D213DF}"/>
                </a:ext>
              </a:extLst>
            </p:cNvPr>
            <p:cNvSpPr txBox="1"/>
            <p:nvPr/>
          </p:nvSpPr>
          <p:spPr>
            <a:xfrm>
              <a:off x="4452875" y="1258945"/>
              <a:ext cx="7227000" cy="3785652"/>
            </a:xfrm>
            <a:prstGeom prst="rect">
              <a:avLst/>
            </a:prstGeom>
            <a:noFill/>
          </p:spPr>
          <p:txBody>
            <a:bodyPr wrap="square">
              <a:spAutoFit/>
            </a:bodyPr>
            <a:lstStyle/>
            <a:p>
              <a:pPr algn="ctr"/>
              <a:r>
                <a:rPr lang="en-US" sz="4800">
                  <a:latin typeface="Avenir Next LT Pro" panose="020B0504020202020204" pitchFamily="34" charset="0"/>
                </a:rPr>
                <a:t>What about when we placed our hands under the light? Where was that </a:t>
              </a:r>
              <a:r>
                <a:rPr lang="en-US" sz="4800" b="1">
                  <a:latin typeface="Avenir Next LT Pro" panose="020B0504020202020204" pitchFamily="34" charset="0"/>
                </a:rPr>
                <a:t>heat energy </a:t>
              </a:r>
              <a:r>
                <a:rPr lang="en-US" sz="4800">
                  <a:latin typeface="Avenir Next LT Pro" panose="020B0504020202020204" pitchFamily="34" charset="0"/>
                </a:rPr>
                <a:t>coming from?</a:t>
              </a:r>
            </a:p>
          </p:txBody>
        </p:sp>
        <p:pic>
          <p:nvPicPr>
            <p:cNvPr id="3" name="Graphic 2" descr="Open hand with solid fill">
              <a:extLst>
                <a:ext uri="{FF2B5EF4-FFF2-40B4-BE49-F238E27FC236}">
                  <a16:creationId xmlns:a16="http://schemas.microsoft.com/office/drawing/2014/main" id="{9084B87C-FF95-8CEC-CBA9-222815417E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3649" y="2631281"/>
              <a:ext cx="3033377" cy="3033377"/>
            </a:xfrm>
            <a:prstGeom prst="rect">
              <a:avLst/>
            </a:prstGeom>
          </p:spPr>
        </p:pic>
        <p:pic>
          <p:nvPicPr>
            <p:cNvPr id="7" name="Graphic 6" descr="Lightbulb with solid fill">
              <a:extLst>
                <a:ext uri="{FF2B5EF4-FFF2-40B4-BE49-F238E27FC236}">
                  <a16:creationId xmlns:a16="http://schemas.microsoft.com/office/drawing/2014/main" id="{E017BB97-94B0-FB0F-5E42-E17C2AAD2B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1718703" y="1142376"/>
              <a:ext cx="1843268" cy="1843268"/>
            </a:xfrm>
            <a:prstGeom prst="rect">
              <a:avLst/>
            </a:prstGeom>
          </p:spPr>
        </p:pic>
      </p:grpSp>
    </p:spTree>
    <p:extLst>
      <p:ext uri="{BB962C8B-B14F-4D97-AF65-F5344CB8AC3E}">
        <p14:creationId xmlns:p14="http://schemas.microsoft.com/office/powerpoint/2010/main" val="1506196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B34BB-5D47-CD43-2F7E-08A46605EBA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8E0BB62-82F8-EB25-BFFE-332E816598C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F83A78E-AE8E-24AA-84FB-6E2E857C4063}"/>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D36F37FB-FC74-B1AD-5DEE-5E77396B1038}"/>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1A Feeling the Warmth: Explain</a:t>
            </a:r>
          </a:p>
        </p:txBody>
      </p:sp>
      <p:sp>
        <p:nvSpPr>
          <p:cNvPr id="12" name="TextBox 11">
            <a:extLst>
              <a:ext uri="{FF2B5EF4-FFF2-40B4-BE49-F238E27FC236}">
                <a16:creationId xmlns:a16="http://schemas.microsoft.com/office/drawing/2014/main" id="{514C5829-D310-BA5E-B4BE-C43D4FB964A8}"/>
              </a:ext>
            </a:extLst>
          </p:cNvPr>
          <p:cNvSpPr txBox="1"/>
          <p:nvPr/>
        </p:nvSpPr>
        <p:spPr>
          <a:xfrm>
            <a:off x="2482500" y="2598003"/>
            <a:ext cx="7227000" cy="830997"/>
          </a:xfrm>
          <a:prstGeom prst="rect">
            <a:avLst/>
          </a:prstGeom>
          <a:noFill/>
        </p:spPr>
        <p:txBody>
          <a:bodyPr wrap="square">
            <a:spAutoFit/>
          </a:bodyPr>
          <a:lstStyle/>
          <a:p>
            <a:pPr algn="ctr"/>
            <a:r>
              <a:rPr lang="en-US" sz="4800" b="1">
                <a:latin typeface="Avenir Next LT Pro" panose="020B0504020202020204" pitchFamily="34" charset="0"/>
              </a:rPr>
              <a:t>Heat Energy</a:t>
            </a:r>
          </a:p>
        </p:txBody>
      </p:sp>
      <p:sp>
        <p:nvSpPr>
          <p:cNvPr id="6" name="Rectangle: Rounded Corners 5">
            <a:extLst>
              <a:ext uri="{FF2B5EF4-FFF2-40B4-BE49-F238E27FC236}">
                <a16:creationId xmlns:a16="http://schemas.microsoft.com/office/drawing/2014/main" id="{1F6B3944-9A87-26F1-A59E-BCAB4A4F714B}"/>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1DE9AF2-E2A4-CC6E-BDDB-63CE5AB0D590}"/>
              </a:ext>
            </a:extLst>
          </p:cNvPr>
          <p:cNvSpPr txBox="1"/>
          <p:nvPr/>
        </p:nvSpPr>
        <p:spPr>
          <a:xfrm>
            <a:off x="96133" y="6351004"/>
            <a:ext cx="578480" cy="400110"/>
          </a:xfrm>
          <a:prstGeom prst="rect">
            <a:avLst/>
          </a:prstGeom>
          <a:noFill/>
        </p:spPr>
        <p:txBody>
          <a:bodyPr wrap="square">
            <a:spAutoFit/>
          </a:bodyPr>
          <a:lstStyle/>
          <a:p>
            <a:r>
              <a:rPr lang="en-US" sz="2000">
                <a:latin typeface="Bitter SemiBold" pitchFamily="2" charset="0"/>
              </a:rPr>
              <a:t>1A</a:t>
            </a:r>
            <a:endParaRPr lang="en-US" sz="2000"/>
          </a:p>
        </p:txBody>
      </p:sp>
      <p:sp>
        <p:nvSpPr>
          <p:cNvPr id="25" name="TextBox 24">
            <a:extLst>
              <a:ext uri="{FF2B5EF4-FFF2-40B4-BE49-F238E27FC236}">
                <a16:creationId xmlns:a16="http://schemas.microsoft.com/office/drawing/2014/main" id="{F861F5EE-5180-88C2-6C51-0E050B914078}"/>
              </a:ext>
            </a:extLst>
          </p:cNvPr>
          <p:cNvSpPr txBox="1"/>
          <p:nvPr/>
        </p:nvSpPr>
        <p:spPr>
          <a:xfrm>
            <a:off x="8826791" y="3778638"/>
            <a:ext cx="3148933" cy="369332"/>
          </a:xfrm>
          <a:prstGeom prst="rect">
            <a:avLst/>
          </a:prstGeom>
          <a:noFill/>
        </p:spPr>
        <p:txBody>
          <a:bodyPr wrap="square">
            <a:spAutoFit/>
          </a:bodyPr>
          <a:lstStyle/>
          <a:p>
            <a:pPr algn="ctr"/>
            <a:r>
              <a:rPr lang="en-US">
                <a:latin typeface="Avenir Next LT Pro" panose="020B0504020202020204" pitchFamily="34" charset="0"/>
              </a:rPr>
              <a:t>.</a:t>
            </a:r>
            <a:endParaRPr lang="en-US"/>
          </a:p>
        </p:txBody>
      </p:sp>
    </p:spTree>
    <p:extLst>
      <p:ext uri="{BB962C8B-B14F-4D97-AF65-F5344CB8AC3E}">
        <p14:creationId xmlns:p14="http://schemas.microsoft.com/office/powerpoint/2010/main" val="461602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E124F-D102-F655-4B39-684C152C0D5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78997BD-824C-A98F-6486-808B219559D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287BF9A-A309-9BCD-E3D8-953778B1A11E}"/>
              </a:ext>
            </a:extLst>
          </p:cNvPr>
          <p:cNvSpPr txBox="1"/>
          <p:nvPr/>
        </p:nvSpPr>
        <p:spPr>
          <a:xfrm>
            <a:off x="11609831" y="6366393"/>
            <a:ext cx="4968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59676022-3A69-FD63-8029-242F96DAC5CD}"/>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1A Feeling the Warmth: Explain</a:t>
            </a:r>
          </a:p>
        </p:txBody>
      </p:sp>
      <p:sp>
        <p:nvSpPr>
          <p:cNvPr id="12" name="TextBox 11">
            <a:extLst>
              <a:ext uri="{FF2B5EF4-FFF2-40B4-BE49-F238E27FC236}">
                <a16:creationId xmlns:a16="http://schemas.microsoft.com/office/drawing/2014/main" id="{CA1F0E52-0F62-B394-9E0B-64AB5E9F7F2D}"/>
              </a:ext>
            </a:extLst>
          </p:cNvPr>
          <p:cNvSpPr txBox="1"/>
          <p:nvPr/>
        </p:nvSpPr>
        <p:spPr>
          <a:xfrm>
            <a:off x="4969859" y="1380093"/>
            <a:ext cx="6924842" cy="4401205"/>
          </a:xfrm>
          <a:prstGeom prst="rect">
            <a:avLst/>
          </a:prstGeom>
          <a:noFill/>
        </p:spPr>
        <p:txBody>
          <a:bodyPr wrap="square" lIns="91440" tIns="45720" rIns="91440" bIns="45720" anchor="t">
            <a:spAutoFit/>
          </a:bodyPr>
          <a:lstStyle/>
          <a:p>
            <a:r>
              <a:rPr lang="en-US" sz="4000" b="1">
                <a:latin typeface="Avenir Next LT Pro"/>
              </a:rPr>
              <a:t>Energy</a:t>
            </a:r>
            <a:r>
              <a:rPr lang="en-US" sz="4000">
                <a:latin typeface="Avenir Next LT Pro"/>
              </a:rPr>
              <a:t> is the ability to do work. </a:t>
            </a:r>
            <a:r>
              <a:rPr lang="en-US" sz="4000" b="1">
                <a:latin typeface="Avenir Next LT Pro"/>
              </a:rPr>
              <a:t>Heat energy </a:t>
            </a:r>
            <a:r>
              <a:rPr lang="en-US" sz="4000">
                <a:latin typeface="Avenir Next LT Pro"/>
              </a:rPr>
              <a:t>is the amount of energy within something. This energy goes from warmer things to cooler things, and it can cause a big change. </a:t>
            </a:r>
          </a:p>
        </p:txBody>
      </p:sp>
      <p:sp>
        <p:nvSpPr>
          <p:cNvPr id="6" name="Rectangle: Rounded Corners 5">
            <a:extLst>
              <a:ext uri="{FF2B5EF4-FFF2-40B4-BE49-F238E27FC236}">
                <a16:creationId xmlns:a16="http://schemas.microsoft.com/office/drawing/2014/main" id="{6571B2C2-32AD-5996-8DC1-8919EF9A917C}"/>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4EB2DB1-B884-F295-76BB-7491B2BE2C83}"/>
              </a:ext>
            </a:extLst>
          </p:cNvPr>
          <p:cNvSpPr txBox="1"/>
          <p:nvPr/>
        </p:nvSpPr>
        <p:spPr>
          <a:xfrm>
            <a:off x="96133" y="6351004"/>
            <a:ext cx="578480" cy="400110"/>
          </a:xfrm>
          <a:prstGeom prst="rect">
            <a:avLst/>
          </a:prstGeom>
          <a:noFill/>
        </p:spPr>
        <p:txBody>
          <a:bodyPr wrap="square">
            <a:spAutoFit/>
          </a:bodyPr>
          <a:lstStyle/>
          <a:p>
            <a:r>
              <a:rPr lang="en-US" sz="2000">
                <a:latin typeface="Bitter SemiBold" pitchFamily="2" charset="0"/>
              </a:rPr>
              <a:t>1A</a:t>
            </a:r>
            <a:endParaRPr lang="en-US" sz="2000"/>
          </a:p>
        </p:txBody>
      </p:sp>
      <p:sp>
        <p:nvSpPr>
          <p:cNvPr id="25" name="TextBox 24">
            <a:extLst>
              <a:ext uri="{FF2B5EF4-FFF2-40B4-BE49-F238E27FC236}">
                <a16:creationId xmlns:a16="http://schemas.microsoft.com/office/drawing/2014/main" id="{4BCC6B48-D1F3-D77C-E825-F3D86DADA167}"/>
              </a:ext>
            </a:extLst>
          </p:cNvPr>
          <p:cNvSpPr txBox="1"/>
          <p:nvPr/>
        </p:nvSpPr>
        <p:spPr>
          <a:xfrm>
            <a:off x="8826791" y="3778638"/>
            <a:ext cx="3148933" cy="369332"/>
          </a:xfrm>
          <a:prstGeom prst="rect">
            <a:avLst/>
          </a:prstGeom>
          <a:noFill/>
        </p:spPr>
        <p:txBody>
          <a:bodyPr wrap="square">
            <a:spAutoFit/>
          </a:bodyPr>
          <a:lstStyle/>
          <a:p>
            <a:pPr algn="ctr"/>
            <a:r>
              <a:rPr lang="en-US">
                <a:latin typeface="Avenir Next LT Pro" panose="020B0504020202020204" pitchFamily="34" charset="0"/>
              </a:rPr>
              <a:t>.</a:t>
            </a:r>
            <a:endParaRPr lang="en-US"/>
          </a:p>
        </p:txBody>
      </p:sp>
      <p:pic>
        <p:nvPicPr>
          <p:cNvPr id="15" name="Picture 14" descr="Text&#10;&#10;AI-generated content may be incorrect.">
            <a:extLst>
              <a:ext uri="{FF2B5EF4-FFF2-40B4-BE49-F238E27FC236}">
                <a16:creationId xmlns:a16="http://schemas.microsoft.com/office/drawing/2014/main" id="{55B1764D-153A-FCC1-0449-91CD1ACDA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33" y="83267"/>
            <a:ext cx="4695786" cy="6076899"/>
          </a:xfrm>
          <a:prstGeom prst="rect">
            <a:avLst/>
          </a:prstGeom>
          <a:ln>
            <a:solidFill>
              <a:schemeClr val="tx1"/>
            </a:solidFill>
          </a:ln>
        </p:spPr>
      </p:pic>
      <p:pic>
        <p:nvPicPr>
          <p:cNvPr id="16" name="Picture 15" descr="A picture containing text&#10;&#10;AI-generated content may be incorrect.">
            <a:extLst>
              <a:ext uri="{FF2B5EF4-FFF2-40B4-BE49-F238E27FC236}">
                <a16:creationId xmlns:a16="http://schemas.microsoft.com/office/drawing/2014/main" id="{1BC6D9F4-A333-C967-525C-B4AFA3D6877F}"/>
              </a:ext>
            </a:extLst>
          </p:cNvPr>
          <p:cNvPicPr>
            <a:picLocks noChangeAspect="1"/>
          </p:cNvPicPr>
          <p:nvPr/>
        </p:nvPicPr>
        <p:blipFill>
          <a:blip r:embed="rId4">
            <a:extLst>
              <a:ext uri="{28A0092B-C50C-407E-A947-70E740481C1C}">
                <a14:useLocalDpi xmlns:a14="http://schemas.microsoft.com/office/drawing/2010/main" val="0"/>
              </a:ext>
            </a:extLst>
          </a:blip>
          <a:srcRect t="16301"/>
          <a:stretch/>
        </p:blipFill>
        <p:spPr>
          <a:xfrm>
            <a:off x="10901051" y="102434"/>
            <a:ext cx="1194816" cy="1205896"/>
          </a:xfrm>
          <a:prstGeom prst="rect">
            <a:avLst/>
          </a:prstGeom>
        </p:spPr>
      </p:pic>
      <p:sp>
        <p:nvSpPr>
          <p:cNvPr id="18" name="TextBox 17">
            <a:extLst>
              <a:ext uri="{FF2B5EF4-FFF2-40B4-BE49-F238E27FC236}">
                <a16:creationId xmlns:a16="http://schemas.microsoft.com/office/drawing/2014/main" id="{8CAAC81F-E077-04FA-18BC-66D00F6E1FC6}"/>
              </a:ext>
            </a:extLst>
          </p:cNvPr>
          <p:cNvSpPr txBox="1"/>
          <p:nvPr/>
        </p:nvSpPr>
        <p:spPr>
          <a:xfrm>
            <a:off x="4969859" y="289883"/>
            <a:ext cx="6094070" cy="830997"/>
          </a:xfrm>
          <a:prstGeom prst="rect">
            <a:avLst/>
          </a:prstGeom>
          <a:noFill/>
        </p:spPr>
        <p:txBody>
          <a:bodyPr wrap="square">
            <a:spAutoFit/>
          </a:bodyPr>
          <a:lstStyle/>
          <a:p>
            <a:r>
              <a:rPr lang="en-US" sz="4800">
                <a:solidFill>
                  <a:schemeClr val="accent2"/>
                </a:solidFill>
                <a:latin typeface="Shadows Into Light Two" panose="02000506000000020004" pitchFamily="2" charset="0"/>
              </a:rPr>
              <a:t>What’s Hotter?</a:t>
            </a:r>
            <a:endParaRPr lang="en-US" sz="4800"/>
          </a:p>
        </p:txBody>
      </p:sp>
    </p:spTree>
    <p:extLst>
      <p:ext uri="{BB962C8B-B14F-4D97-AF65-F5344CB8AC3E}">
        <p14:creationId xmlns:p14="http://schemas.microsoft.com/office/powerpoint/2010/main" val="1717314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0E00B-558E-A7BC-DFEF-6E31B132D75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CD26816-F727-F178-493E-205D3EF4A3D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ADF39BE-1301-6BB6-EEA6-D7EB66A0FEC5}"/>
              </a:ext>
            </a:extLst>
          </p:cNvPr>
          <p:cNvSpPr txBox="1"/>
          <p:nvPr/>
        </p:nvSpPr>
        <p:spPr>
          <a:xfrm>
            <a:off x="11609831" y="6366393"/>
            <a:ext cx="49682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13</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F415480C-E45C-52EC-FC45-AB46C4CEBF74}"/>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1A Feeling the Warmth: Explain</a:t>
            </a:r>
          </a:p>
        </p:txBody>
      </p:sp>
      <p:sp>
        <p:nvSpPr>
          <p:cNvPr id="12" name="TextBox 11">
            <a:extLst>
              <a:ext uri="{FF2B5EF4-FFF2-40B4-BE49-F238E27FC236}">
                <a16:creationId xmlns:a16="http://schemas.microsoft.com/office/drawing/2014/main" id="{F46C9A9A-B73A-C22C-A758-0C8E672017DD}"/>
              </a:ext>
            </a:extLst>
          </p:cNvPr>
          <p:cNvSpPr txBox="1"/>
          <p:nvPr/>
        </p:nvSpPr>
        <p:spPr>
          <a:xfrm>
            <a:off x="4969859" y="1660468"/>
            <a:ext cx="6924842" cy="4031873"/>
          </a:xfrm>
          <a:prstGeom prst="rect">
            <a:avLst/>
          </a:prstGeom>
          <a:noFill/>
        </p:spPr>
        <p:txBody>
          <a:bodyPr wrap="square" lIns="91440" tIns="45720" rIns="91440" bIns="45720" anchor="t">
            <a:spAutoFit/>
          </a:bodyPr>
          <a:lstStyle/>
          <a:p>
            <a:r>
              <a:rPr lang="en-US" sz="2800" i="1">
                <a:latin typeface="Avenir Next LT Pro"/>
              </a:rPr>
              <a:t>What is the </a:t>
            </a:r>
            <a:r>
              <a:rPr lang="en-US" sz="2800" b="1" i="1">
                <a:latin typeface="Avenir Next LT Pro"/>
              </a:rPr>
              <a:t>heat energy</a:t>
            </a:r>
            <a:r>
              <a:rPr lang="en-US" sz="2800" i="1">
                <a:latin typeface="Avenir Next LT Pro"/>
              </a:rPr>
              <a:t> in this photo?</a:t>
            </a:r>
            <a:r>
              <a:rPr lang="en-US" sz="2800">
                <a:latin typeface="Avenir Next LT Pro"/>
              </a:rPr>
              <a:t> </a:t>
            </a:r>
          </a:p>
          <a:p>
            <a:endParaRPr lang="en-US" sz="2800">
              <a:latin typeface="Avenir Next LT Pro"/>
            </a:endParaRPr>
          </a:p>
          <a:p>
            <a:r>
              <a:rPr lang="en-US" sz="2800">
                <a:latin typeface="Avenir Next LT Pro"/>
              </a:rPr>
              <a:t>Circle the warmer object.</a:t>
            </a:r>
            <a:endParaRPr lang="en-US" sz="2800"/>
          </a:p>
          <a:p>
            <a:endParaRPr lang="en-US" sz="2800">
              <a:latin typeface="Avenir Next LT Pro"/>
            </a:endParaRPr>
          </a:p>
          <a:p>
            <a:r>
              <a:rPr lang="en-US" sz="2800">
                <a:latin typeface="Avenir Next LT Pro"/>
              </a:rPr>
              <a:t>Put a square around the cooler object(s). </a:t>
            </a:r>
          </a:p>
          <a:p>
            <a:endParaRPr lang="en-US" sz="2800">
              <a:latin typeface="Avenir Next LT Pro"/>
            </a:endParaRPr>
          </a:p>
          <a:p>
            <a:r>
              <a:rPr lang="en-US" sz="2800">
                <a:latin typeface="Avenir Next LT Pro"/>
              </a:rPr>
              <a:t>Draw an arrow           to show how heat energy moves from the warmer to the cooler object</a:t>
            </a:r>
            <a:r>
              <a:rPr lang="en-US" sz="3200">
                <a:latin typeface="Avenir Next LT Pro"/>
              </a:rPr>
              <a:t>. </a:t>
            </a:r>
          </a:p>
        </p:txBody>
      </p:sp>
      <p:sp>
        <p:nvSpPr>
          <p:cNvPr id="6" name="Rectangle: Rounded Corners 5">
            <a:extLst>
              <a:ext uri="{FF2B5EF4-FFF2-40B4-BE49-F238E27FC236}">
                <a16:creationId xmlns:a16="http://schemas.microsoft.com/office/drawing/2014/main" id="{AA0942A0-1563-4230-3C5A-0A4EF1F52FE4}"/>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6B47613-511C-6525-49E2-BB6D031E4D78}"/>
              </a:ext>
            </a:extLst>
          </p:cNvPr>
          <p:cNvSpPr txBox="1"/>
          <p:nvPr/>
        </p:nvSpPr>
        <p:spPr>
          <a:xfrm>
            <a:off x="96133" y="6351004"/>
            <a:ext cx="578480" cy="400110"/>
          </a:xfrm>
          <a:prstGeom prst="rect">
            <a:avLst/>
          </a:prstGeom>
          <a:noFill/>
        </p:spPr>
        <p:txBody>
          <a:bodyPr wrap="square">
            <a:spAutoFit/>
          </a:bodyPr>
          <a:lstStyle/>
          <a:p>
            <a:r>
              <a:rPr lang="en-US" sz="2000">
                <a:latin typeface="Bitter SemiBold" pitchFamily="2" charset="0"/>
              </a:rPr>
              <a:t>1A</a:t>
            </a:r>
            <a:endParaRPr lang="en-US" sz="2000"/>
          </a:p>
        </p:txBody>
      </p:sp>
      <p:sp>
        <p:nvSpPr>
          <p:cNvPr id="25" name="TextBox 24">
            <a:extLst>
              <a:ext uri="{FF2B5EF4-FFF2-40B4-BE49-F238E27FC236}">
                <a16:creationId xmlns:a16="http://schemas.microsoft.com/office/drawing/2014/main" id="{217BC567-EA67-680D-59AC-2A19ECF126BB}"/>
              </a:ext>
            </a:extLst>
          </p:cNvPr>
          <p:cNvSpPr txBox="1"/>
          <p:nvPr/>
        </p:nvSpPr>
        <p:spPr>
          <a:xfrm>
            <a:off x="8826791" y="3778638"/>
            <a:ext cx="3148933" cy="369332"/>
          </a:xfrm>
          <a:prstGeom prst="rect">
            <a:avLst/>
          </a:prstGeom>
          <a:noFill/>
        </p:spPr>
        <p:txBody>
          <a:bodyPr wrap="square">
            <a:spAutoFit/>
          </a:bodyPr>
          <a:lstStyle/>
          <a:p>
            <a:pPr algn="ctr"/>
            <a:r>
              <a:rPr lang="en-US">
                <a:latin typeface="Avenir Next LT Pro" panose="020B0504020202020204" pitchFamily="34" charset="0"/>
              </a:rPr>
              <a:t>.</a:t>
            </a:r>
            <a:endParaRPr lang="en-US"/>
          </a:p>
        </p:txBody>
      </p:sp>
      <p:pic>
        <p:nvPicPr>
          <p:cNvPr id="15" name="Picture 14" descr="Text&#10;&#10;AI-generated content may be incorrect.">
            <a:extLst>
              <a:ext uri="{FF2B5EF4-FFF2-40B4-BE49-F238E27FC236}">
                <a16:creationId xmlns:a16="http://schemas.microsoft.com/office/drawing/2014/main" id="{56B5C583-807B-A2E2-D8CE-18179751A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33" y="83267"/>
            <a:ext cx="4695786" cy="6076899"/>
          </a:xfrm>
          <a:prstGeom prst="rect">
            <a:avLst/>
          </a:prstGeom>
          <a:ln>
            <a:solidFill>
              <a:schemeClr val="tx1"/>
            </a:solidFill>
          </a:ln>
        </p:spPr>
      </p:pic>
      <p:pic>
        <p:nvPicPr>
          <p:cNvPr id="16" name="Picture 15" descr="A picture containing text&#10;&#10;AI-generated content may be incorrect.">
            <a:extLst>
              <a:ext uri="{FF2B5EF4-FFF2-40B4-BE49-F238E27FC236}">
                <a16:creationId xmlns:a16="http://schemas.microsoft.com/office/drawing/2014/main" id="{CE6B9DB1-3B73-6444-D583-540019E47C9A}"/>
              </a:ext>
            </a:extLst>
          </p:cNvPr>
          <p:cNvPicPr>
            <a:picLocks noChangeAspect="1"/>
          </p:cNvPicPr>
          <p:nvPr/>
        </p:nvPicPr>
        <p:blipFill>
          <a:blip r:embed="rId4">
            <a:extLst>
              <a:ext uri="{28A0092B-C50C-407E-A947-70E740481C1C}">
                <a14:useLocalDpi xmlns:a14="http://schemas.microsoft.com/office/drawing/2010/main" val="0"/>
              </a:ext>
            </a:extLst>
          </a:blip>
          <a:srcRect t="16301"/>
          <a:stretch/>
        </p:blipFill>
        <p:spPr>
          <a:xfrm>
            <a:off x="10901051" y="102434"/>
            <a:ext cx="1194816" cy="1205896"/>
          </a:xfrm>
          <a:prstGeom prst="rect">
            <a:avLst/>
          </a:prstGeom>
        </p:spPr>
      </p:pic>
      <p:sp>
        <p:nvSpPr>
          <p:cNvPr id="18" name="TextBox 17">
            <a:extLst>
              <a:ext uri="{FF2B5EF4-FFF2-40B4-BE49-F238E27FC236}">
                <a16:creationId xmlns:a16="http://schemas.microsoft.com/office/drawing/2014/main" id="{DAFD08B8-3159-0A90-9F3F-BBEF57AD3A94}"/>
              </a:ext>
            </a:extLst>
          </p:cNvPr>
          <p:cNvSpPr txBox="1"/>
          <p:nvPr/>
        </p:nvSpPr>
        <p:spPr>
          <a:xfrm>
            <a:off x="4969859" y="289883"/>
            <a:ext cx="6094070" cy="830997"/>
          </a:xfrm>
          <a:prstGeom prst="rect">
            <a:avLst/>
          </a:prstGeom>
          <a:noFill/>
        </p:spPr>
        <p:txBody>
          <a:bodyPr wrap="square">
            <a:spAutoFit/>
          </a:bodyPr>
          <a:lstStyle/>
          <a:p>
            <a:r>
              <a:rPr lang="en-US" sz="4800">
                <a:solidFill>
                  <a:schemeClr val="accent2"/>
                </a:solidFill>
                <a:latin typeface="Shadows Into Light Two" panose="02000506000000020004" pitchFamily="2" charset="0"/>
              </a:rPr>
              <a:t>What’s Hotter?</a:t>
            </a:r>
            <a:endParaRPr lang="en-US" sz="4800"/>
          </a:p>
        </p:txBody>
      </p:sp>
      <p:sp>
        <p:nvSpPr>
          <p:cNvPr id="3" name="Oval 2">
            <a:extLst>
              <a:ext uri="{FF2B5EF4-FFF2-40B4-BE49-F238E27FC236}">
                <a16:creationId xmlns:a16="http://schemas.microsoft.com/office/drawing/2014/main" id="{E36E27F7-21CA-1743-3F0C-7D4009D426C6}"/>
              </a:ext>
            </a:extLst>
          </p:cNvPr>
          <p:cNvSpPr/>
          <p:nvPr/>
        </p:nvSpPr>
        <p:spPr>
          <a:xfrm>
            <a:off x="5020294" y="2518611"/>
            <a:ext cx="1039090" cy="52938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7D721E2-E346-FFA9-F5E5-2FFEA000251C}"/>
              </a:ext>
            </a:extLst>
          </p:cNvPr>
          <p:cNvSpPr/>
          <p:nvPr/>
        </p:nvSpPr>
        <p:spPr>
          <a:xfrm>
            <a:off x="5884222" y="3429000"/>
            <a:ext cx="1202377" cy="44805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82E52A8A-0DE6-D910-8DA2-B0D76DED0D2C}"/>
              </a:ext>
            </a:extLst>
          </p:cNvPr>
          <p:cNvCxnSpPr/>
          <p:nvPr/>
        </p:nvCxnSpPr>
        <p:spPr>
          <a:xfrm>
            <a:off x="7515225" y="4514850"/>
            <a:ext cx="771525"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1315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92B89-841A-6417-9B57-042F1567D1D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0A3A36B-D086-8FDA-43CF-CA9A7CE6D1D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DC736E4-7542-653C-D676-06F24986D0DC}"/>
              </a:ext>
            </a:extLst>
          </p:cNvPr>
          <p:cNvSpPr txBox="1"/>
          <p:nvPr/>
        </p:nvSpPr>
        <p:spPr>
          <a:xfrm>
            <a:off x="11609831" y="6366393"/>
            <a:ext cx="49682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14</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7F9B0901-7C86-163C-0D6B-5470D1952941}"/>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1A Feeling the Warmth: Elaborate</a:t>
            </a:r>
          </a:p>
        </p:txBody>
      </p:sp>
      <p:sp>
        <p:nvSpPr>
          <p:cNvPr id="12" name="TextBox 11">
            <a:extLst>
              <a:ext uri="{FF2B5EF4-FFF2-40B4-BE49-F238E27FC236}">
                <a16:creationId xmlns:a16="http://schemas.microsoft.com/office/drawing/2014/main" id="{8B008EA7-BF71-694A-7A61-78BD6792DFC2}"/>
              </a:ext>
            </a:extLst>
          </p:cNvPr>
          <p:cNvSpPr txBox="1"/>
          <p:nvPr/>
        </p:nvSpPr>
        <p:spPr>
          <a:xfrm>
            <a:off x="337306" y="138481"/>
            <a:ext cx="8182025" cy="5909310"/>
          </a:xfrm>
          <a:prstGeom prst="rect">
            <a:avLst/>
          </a:prstGeom>
          <a:noFill/>
        </p:spPr>
        <p:txBody>
          <a:bodyPr wrap="square" lIns="91440" tIns="45720" rIns="91440" bIns="45720" anchor="t">
            <a:spAutoFit/>
          </a:bodyPr>
          <a:lstStyle/>
          <a:p>
            <a:pPr algn="ctr"/>
            <a:r>
              <a:rPr lang="en-US" sz="4000" b="1">
                <a:latin typeface="Avenir Next LT Pro"/>
              </a:rPr>
              <a:t>Go Outside:</a:t>
            </a:r>
          </a:p>
          <a:p>
            <a:pPr algn="ctr"/>
            <a:endParaRPr lang="en-US"/>
          </a:p>
          <a:p>
            <a:pPr algn="ctr"/>
            <a:r>
              <a:rPr lang="en-US" sz="4000">
                <a:latin typeface="Avenir Next LT Pro"/>
              </a:rPr>
              <a:t>Stand directly in the sunlight.</a:t>
            </a:r>
            <a:endParaRPr lang="en-US"/>
          </a:p>
          <a:p>
            <a:pPr algn="ctr"/>
            <a:r>
              <a:rPr lang="en-US" sz="4000">
                <a:latin typeface="Avenir Next LT Pro" panose="020B0504020202020204" pitchFamily="34" charset="0"/>
              </a:rPr>
              <a:t> </a:t>
            </a:r>
          </a:p>
          <a:p>
            <a:pPr algn="ctr"/>
            <a:r>
              <a:rPr lang="en-US" sz="4000">
                <a:latin typeface="Avenir Next LT Pro" panose="020B0504020202020204" pitchFamily="34" charset="0"/>
              </a:rPr>
              <a:t>How does your body feel? </a:t>
            </a:r>
          </a:p>
          <a:p>
            <a:pPr algn="ctr"/>
            <a:endParaRPr lang="en-US" sz="4000">
              <a:latin typeface="Avenir Next LT Pro" panose="020B0504020202020204" pitchFamily="34" charset="0"/>
            </a:endParaRPr>
          </a:p>
          <a:p>
            <a:pPr algn="ctr"/>
            <a:r>
              <a:rPr lang="en-US" sz="4000">
                <a:latin typeface="Avenir Next LT Pro" panose="020B0504020202020204" pitchFamily="34" charset="0"/>
              </a:rPr>
              <a:t>What is giving you warmth?</a:t>
            </a:r>
          </a:p>
          <a:p>
            <a:pPr algn="ctr"/>
            <a:endParaRPr lang="en-US" sz="4000">
              <a:latin typeface="Avenir Next LT Pro" panose="020B0504020202020204" pitchFamily="34" charset="0"/>
            </a:endParaRPr>
          </a:p>
          <a:p>
            <a:pPr algn="ctr"/>
            <a:r>
              <a:rPr lang="en-US" sz="4000">
                <a:latin typeface="Avenir Next LT Pro" panose="020B0504020202020204" pitchFamily="34" charset="0"/>
              </a:rPr>
              <a:t> How is this source of heat different from the heat felt earlier?</a:t>
            </a:r>
          </a:p>
        </p:txBody>
      </p:sp>
      <p:sp>
        <p:nvSpPr>
          <p:cNvPr id="6" name="Rectangle: Rounded Corners 5">
            <a:extLst>
              <a:ext uri="{FF2B5EF4-FFF2-40B4-BE49-F238E27FC236}">
                <a16:creationId xmlns:a16="http://schemas.microsoft.com/office/drawing/2014/main" id="{0C03D7EC-9A99-BD3F-D445-7159D6CB6004}"/>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660BABB-AC17-B026-7306-9FF64EA96150}"/>
              </a:ext>
            </a:extLst>
          </p:cNvPr>
          <p:cNvSpPr txBox="1"/>
          <p:nvPr/>
        </p:nvSpPr>
        <p:spPr>
          <a:xfrm>
            <a:off x="96133" y="6351004"/>
            <a:ext cx="578480" cy="400110"/>
          </a:xfrm>
          <a:prstGeom prst="rect">
            <a:avLst/>
          </a:prstGeom>
          <a:noFill/>
        </p:spPr>
        <p:txBody>
          <a:bodyPr wrap="square">
            <a:spAutoFit/>
          </a:bodyPr>
          <a:lstStyle/>
          <a:p>
            <a:r>
              <a:rPr lang="en-US" sz="2000">
                <a:latin typeface="Bitter SemiBold" pitchFamily="2" charset="0"/>
              </a:rPr>
              <a:t>1A</a:t>
            </a:r>
            <a:endParaRPr lang="en-US" sz="2000"/>
          </a:p>
        </p:txBody>
      </p:sp>
      <p:sp>
        <p:nvSpPr>
          <p:cNvPr id="25" name="TextBox 24">
            <a:extLst>
              <a:ext uri="{FF2B5EF4-FFF2-40B4-BE49-F238E27FC236}">
                <a16:creationId xmlns:a16="http://schemas.microsoft.com/office/drawing/2014/main" id="{D79F73FA-E6CE-CE4E-F4B8-2F4E5E90F69E}"/>
              </a:ext>
            </a:extLst>
          </p:cNvPr>
          <p:cNvSpPr txBox="1"/>
          <p:nvPr/>
        </p:nvSpPr>
        <p:spPr>
          <a:xfrm>
            <a:off x="8826791" y="3778638"/>
            <a:ext cx="3148933" cy="369332"/>
          </a:xfrm>
          <a:prstGeom prst="rect">
            <a:avLst/>
          </a:prstGeom>
          <a:noFill/>
        </p:spPr>
        <p:txBody>
          <a:bodyPr wrap="square">
            <a:spAutoFit/>
          </a:bodyPr>
          <a:lstStyle/>
          <a:p>
            <a:pPr algn="ctr"/>
            <a:r>
              <a:rPr lang="en-US">
                <a:latin typeface="Avenir Next LT Pro" panose="020B0504020202020204" pitchFamily="34" charset="0"/>
              </a:rPr>
              <a:t>.</a:t>
            </a:r>
            <a:endParaRPr lang="en-US"/>
          </a:p>
        </p:txBody>
      </p:sp>
      <p:pic>
        <p:nvPicPr>
          <p:cNvPr id="13" name="Picture 12" descr="Young chinse boy raising a finger">
            <a:extLst>
              <a:ext uri="{FF2B5EF4-FFF2-40B4-BE49-F238E27FC236}">
                <a16:creationId xmlns:a16="http://schemas.microsoft.com/office/drawing/2014/main" id="{B7D30DB9-AF6E-16D5-8161-3A26875D1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6834" y="2007178"/>
            <a:ext cx="1264423" cy="4040613"/>
          </a:xfrm>
          <a:prstGeom prst="rect">
            <a:avLst/>
          </a:prstGeom>
        </p:spPr>
      </p:pic>
      <p:pic>
        <p:nvPicPr>
          <p:cNvPr id="17" name="Graphic 16" descr="Dim (Medium Sun) with solid fill">
            <a:extLst>
              <a:ext uri="{FF2B5EF4-FFF2-40B4-BE49-F238E27FC236}">
                <a16:creationId xmlns:a16="http://schemas.microsoft.com/office/drawing/2014/main" id="{0E9EF2AC-0C7B-95A0-23DE-0FC12E9F2D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1374" y="87699"/>
            <a:ext cx="1735341" cy="1735341"/>
          </a:xfrm>
          <a:prstGeom prst="rect">
            <a:avLst/>
          </a:prstGeom>
        </p:spPr>
      </p:pic>
    </p:spTree>
    <p:extLst>
      <p:ext uri="{BB962C8B-B14F-4D97-AF65-F5344CB8AC3E}">
        <p14:creationId xmlns:p14="http://schemas.microsoft.com/office/powerpoint/2010/main" val="3533804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17352-0612-D822-B53D-3C050396AD8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43A929B-71A3-988B-79CA-CEF0C5B6C26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5F3AE3A-4947-F1F8-6ADB-61B36F8237F4}"/>
              </a:ext>
            </a:extLst>
          </p:cNvPr>
          <p:cNvSpPr txBox="1"/>
          <p:nvPr/>
        </p:nvSpPr>
        <p:spPr>
          <a:xfrm>
            <a:off x="11609831" y="6366393"/>
            <a:ext cx="49682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15</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37E5B6BD-07FF-C5D5-C5CD-BBA5A32BFE59}"/>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1A Feeling the Warmth: Elaborate</a:t>
            </a:r>
          </a:p>
        </p:txBody>
      </p:sp>
      <p:sp>
        <p:nvSpPr>
          <p:cNvPr id="12" name="TextBox 11">
            <a:extLst>
              <a:ext uri="{FF2B5EF4-FFF2-40B4-BE49-F238E27FC236}">
                <a16:creationId xmlns:a16="http://schemas.microsoft.com/office/drawing/2014/main" id="{8AE15A86-EF0C-E238-B0B9-D1B7EBF17BDE}"/>
              </a:ext>
            </a:extLst>
          </p:cNvPr>
          <p:cNvSpPr txBox="1"/>
          <p:nvPr/>
        </p:nvSpPr>
        <p:spPr>
          <a:xfrm>
            <a:off x="6053831" y="1001677"/>
            <a:ext cx="5921893" cy="4401205"/>
          </a:xfrm>
          <a:prstGeom prst="rect">
            <a:avLst/>
          </a:prstGeom>
          <a:noFill/>
        </p:spPr>
        <p:txBody>
          <a:bodyPr wrap="square" lIns="91440" tIns="45720" rIns="91440" bIns="45720" anchor="t">
            <a:spAutoFit/>
          </a:bodyPr>
          <a:lstStyle/>
          <a:p>
            <a:pPr algn="ctr"/>
            <a:r>
              <a:rPr lang="en-US" sz="4000">
                <a:latin typeface="Avenir Next LT Pro"/>
              </a:rPr>
              <a:t>What is the source of heat energy for both animals?</a:t>
            </a:r>
          </a:p>
          <a:p>
            <a:pPr algn="ctr"/>
            <a:endParaRPr lang="en-US" sz="4000">
              <a:latin typeface="Avenir Next LT Pro" panose="020B0504020202020204" pitchFamily="34" charset="0"/>
            </a:endParaRPr>
          </a:p>
          <a:p>
            <a:pPr algn="ctr"/>
            <a:r>
              <a:rPr lang="en-US" sz="4000">
                <a:latin typeface="Avenir Next LT Pro"/>
              </a:rPr>
              <a:t>What is the hotter object and how is it flowing to the colder object?</a:t>
            </a:r>
          </a:p>
        </p:txBody>
      </p:sp>
      <p:sp>
        <p:nvSpPr>
          <p:cNvPr id="6" name="Rectangle: Rounded Corners 5">
            <a:extLst>
              <a:ext uri="{FF2B5EF4-FFF2-40B4-BE49-F238E27FC236}">
                <a16:creationId xmlns:a16="http://schemas.microsoft.com/office/drawing/2014/main" id="{592A1BB5-E418-F7E8-8FDE-C3B222F6E41E}"/>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CE53DD2-71FC-DC65-DA16-D1442A2365FB}"/>
              </a:ext>
            </a:extLst>
          </p:cNvPr>
          <p:cNvSpPr txBox="1"/>
          <p:nvPr/>
        </p:nvSpPr>
        <p:spPr>
          <a:xfrm>
            <a:off x="96133" y="6351004"/>
            <a:ext cx="578480" cy="400110"/>
          </a:xfrm>
          <a:prstGeom prst="rect">
            <a:avLst/>
          </a:prstGeom>
          <a:noFill/>
        </p:spPr>
        <p:txBody>
          <a:bodyPr wrap="square">
            <a:spAutoFit/>
          </a:bodyPr>
          <a:lstStyle/>
          <a:p>
            <a:r>
              <a:rPr lang="en-US" sz="2000">
                <a:latin typeface="Bitter SemiBold" pitchFamily="2" charset="0"/>
              </a:rPr>
              <a:t>1A</a:t>
            </a:r>
            <a:endParaRPr lang="en-US" sz="2000"/>
          </a:p>
        </p:txBody>
      </p:sp>
      <p:sp>
        <p:nvSpPr>
          <p:cNvPr id="25" name="TextBox 24">
            <a:extLst>
              <a:ext uri="{FF2B5EF4-FFF2-40B4-BE49-F238E27FC236}">
                <a16:creationId xmlns:a16="http://schemas.microsoft.com/office/drawing/2014/main" id="{1FF7DFE9-346F-7D5C-94B2-B8D764749154}"/>
              </a:ext>
            </a:extLst>
          </p:cNvPr>
          <p:cNvSpPr txBox="1"/>
          <p:nvPr/>
        </p:nvSpPr>
        <p:spPr>
          <a:xfrm>
            <a:off x="8826791" y="3778638"/>
            <a:ext cx="3148933" cy="369332"/>
          </a:xfrm>
          <a:prstGeom prst="rect">
            <a:avLst/>
          </a:prstGeom>
          <a:noFill/>
        </p:spPr>
        <p:txBody>
          <a:bodyPr wrap="square">
            <a:spAutoFit/>
          </a:bodyPr>
          <a:lstStyle/>
          <a:p>
            <a:pPr algn="ctr"/>
            <a:r>
              <a:rPr lang="en-US">
                <a:latin typeface="Avenir Next LT Pro" panose="020B0504020202020204" pitchFamily="34" charset="0"/>
              </a:rPr>
              <a:t>.</a:t>
            </a:r>
            <a:endParaRPr lang="en-US"/>
          </a:p>
        </p:txBody>
      </p:sp>
      <p:pic>
        <p:nvPicPr>
          <p:cNvPr id="10" name="Picture 9" descr="A picture containing text, different&#10;&#10;AI-generated content may be incorrect.">
            <a:extLst>
              <a:ext uri="{FF2B5EF4-FFF2-40B4-BE49-F238E27FC236}">
                <a16:creationId xmlns:a16="http://schemas.microsoft.com/office/drawing/2014/main" id="{E0CD2EC0-38D8-79DA-4882-20EEB6D9D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276" y="1414902"/>
            <a:ext cx="2762027" cy="3574756"/>
          </a:xfrm>
          <a:prstGeom prst="rect">
            <a:avLst/>
          </a:prstGeom>
          <a:ln>
            <a:solidFill>
              <a:schemeClr val="tx1"/>
            </a:solidFill>
          </a:ln>
        </p:spPr>
      </p:pic>
      <p:pic>
        <p:nvPicPr>
          <p:cNvPr id="13" name="Picture 12" descr="Graphical user interface, website&#10;&#10;AI-generated content may be incorrect.">
            <a:extLst>
              <a:ext uri="{FF2B5EF4-FFF2-40B4-BE49-F238E27FC236}">
                <a16:creationId xmlns:a16="http://schemas.microsoft.com/office/drawing/2014/main" id="{993A852A-F250-A858-FD2F-1C72E29B3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4911" y="1414902"/>
            <a:ext cx="2762312" cy="3574756"/>
          </a:xfrm>
          <a:prstGeom prst="rect">
            <a:avLst/>
          </a:prstGeom>
          <a:ln>
            <a:solidFill>
              <a:schemeClr val="tx1"/>
            </a:solidFill>
          </a:ln>
        </p:spPr>
      </p:pic>
    </p:spTree>
    <p:extLst>
      <p:ext uri="{BB962C8B-B14F-4D97-AF65-F5344CB8AC3E}">
        <p14:creationId xmlns:p14="http://schemas.microsoft.com/office/powerpoint/2010/main" val="4019186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75C02-5B9B-531C-19D6-A1515923B34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756C82F-996B-8BF4-6C60-3D6464FEEEC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0A1B50B-C997-CEE9-AD62-36C08FE4CE1E}"/>
              </a:ext>
            </a:extLst>
          </p:cNvPr>
          <p:cNvSpPr txBox="1"/>
          <p:nvPr/>
        </p:nvSpPr>
        <p:spPr>
          <a:xfrm>
            <a:off x="11609831" y="6366393"/>
            <a:ext cx="49682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16</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8E3B859A-18FD-40DD-816F-9FE90D90426E}"/>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1A Feeling the Warmth: Elaborate</a:t>
            </a:r>
          </a:p>
        </p:txBody>
      </p:sp>
      <p:sp>
        <p:nvSpPr>
          <p:cNvPr id="12" name="TextBox 11">
            <a:extLst>
              <a:ext uri="{FF2B5EF4-FFF2-40B4-BE49-F238E27FC236}">
                <a16:creationId xmlns:a16="http://schemas.microsoft.com/office/drawing/2014/main" id="{A0601CDF-AD8C-170B-E447-BF0B233466E0}"/>
              </a:ext>
            </a:extLst>
          </p:cNvPr>
          <p:cNvSpPr txBox="1"/>
          <p:nvPr/>
        </p:nvSpPr>
        <p:spPr>
          <a:xfrm>
            <a:off x="6344546" y="2343266"/>
            <a:ext cx="5451213" cy="1569660"/>
          </a:xfrm>
          <a:prstGeom prst="rect">
            <a:avLst/>
          </a:prstGeom>
          <a:noFill/>
        </p:spPr>
        <p:txBody>
          <a:bodyPr wrap="square">
            <a:spAutoFit/>
          </a:bodyPr>
          <a:lstStyle/>
          <a:p>
            <a:pPr algn="ctr"/>
            <a:r>
              <a:rPr lang="en-US" sz="4800">
                <a:latin typeface="Avenir Next LT Pro" panose="020B0504020202020204" pitchFamily="34" charset="0"/>
              </a:rPr>
              <a:t>Objects that Give Off Heat</a:t>
            </a:r>
          </a:p>
        </p:txBody>
      </p:sp>
      <p:sp>
        <p:nvSpPr>
          <p:cNvPr id="6" name="Rectangle: Rounded Corners 5">
            <a:extLst>
              <a:ext uri="{FF2B5EF4-FFF2-40B4-BE49-F238E27FC236}">
                <a16:creationId xmlns:a16="http://schemas.microsoft.com/office/drawing/2014/main" id="{6AEE692F-7FDC-B768-A2D6-3BB515E86EFD}"/>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A549DC-B19D-C782-99B5-042E58CE5903}"/>
              </a:ext>
            </a:extLst>
          </p:cNvPr>
          <p:cNvSpPr txBox="1"/>
          <p:nvPr/>
        </p:nvSpPr>
        <p:spPr>
          <a:xfrm>
            <a:off x="96133" y="6351004"/>
            <a:ext cx="578480" cy="400110"/>
          </a:xfrm>
          <a:prstGeom prst="rect">
            <a:avLst/>
          </a:prstGeom>
          <a:noFill/>
        </p:spPr>
        <p:txBody>
          <a:bodyPr wrap="square">
            <a:spAutoFit/>
          </a:bodyPr>
          <a:lstStyle/>
          <a:p>
            <a:r>
              <a:rPr lang="en-US" sz="2000">
                <a:latin typeface="Bitter SemiBold" pitchFamily="2" charset="0"/>
              </a:rPr>
              <a:t>1A</a:t>
            </a:r>
            <a:endParaRPr lang="en-US" sz="2000"/>
          </a:p>
        </p:txBody>
      </p:sp>
      <p:sp>
        <p:nvSpPr>
          <p:cNvPr id="25" name="TextBox 24">
            <a:extLst>
              <a:ext uri="{FF2B5EF4-FFF2-40B4-BE49-F238E27FC236}">
                <a16:creationId xmlns:a16="http://schemas.microsoft.com/office/drawing/2014/main" id="{9C624B05-D794-9085-5644-44E5676F797E}"/>
              </a:ext>
            </a:extLst>
          </p:cNvPr>
          <p:cNvSpPr txBox="1"/>
          <p:nvPr/>
        </p:nvSpPr>
        <p:spPr>
          <a:xfrm>
            <a:off x="8872999" y="3795493"/>
            <a:ext cx="3148933" cy="369332"/>
          </a:xfrm>
          <a:prstGeom prst="rect">
            <a:avLst/>
          </a:prstGeom>
          <a:noFill/>
        </p:spPr>
        <p:txBody>
          <a:bodyPr wrap="square">
            <a:spAutoFit/>
          </a:bodyPr>
          <a:lstStyle/>
          <a:p>
            <a:pPr algn="ctr"/>
            <a:r>
              <a:rPr lang="en-US">
                <a:latin typeface="Avenir Next LT Pro" panose="020B0504020202020204" pitchFamily="34" charset="0"/>
              </a:rPr>
              <a:t>.</a:t>
            </a:r>
            <a:endParaRPr lang="en-US"/>
          </a:p>
        </p:txBody>
      </p:sp>
      <p:pic>
        <p:nvPicPr>
          <p:cNvPr id="7" name="Picture 6" descr="A picture containing text, different, various, including&#10;&#10;AI-generated content may be incorrect.">
            <a:extLst>
              <a:ext uri="{FF2B5EF4-FFF2-40B4-BE49-F238E27FC236}">
                <a16:creationId xmlns:a16="http://schemas.microsoft.com/office/drawing/2014/main" id="{38676E99-0EE7-C733-9B71-5482F5594D04}"/>
              </a:ext>
            </a:extLst>
          </p:cNvPr>
          <p:cNvPicPr>
            <a:picLocks noChangeAspect="1"/>
          </p:cNvPicPr>
          <p:nvPr/>
        </p:nvPicPr>
        <p:blipFill>
          <a:blip r:embed="rId3">
            <a:extLst>
              <a:ext uri="{28A0092B-C50C-407E-A947-70E740481C1C}">
                <a14:useLocalDpi xmlns:a14="http://schemas.microsoft.com/office/drawing/2010/main" val="0"/>
              </a:ext>
            </a:extLst>
          </a:blip>
          <a:srcRect l="943" t="1381"/>
          <a:stretch/>
        </p:blipFill>
        <p:spPr>
          <a:xfrm>
            <a:off x="34455" y="39653"/>
            <a:ext cx="6083918" cy="6176886"/>
          </a:xfrm>
          <a:prstGeom prst="rect">
            <a:avLst/>
          </a:prstGeom>
        </p:spPr>
      </p:pic>
    </p:spTree>
    <p:extLst>
      <p:ext uri="{BB962C8B-B14F-4D97-AF65-F5344CB8AC3E}">
        <p14:creationId xmlns:p14="http://schemas.microsoft.com/office/powerpoint/2010/main" val="155068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12555-0DD7-A467-9D39-EF8921035FB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7AEB414-C294-BD1E-8AF8-C4E010AE2B1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A7D8FBC-80C3-9541-801D-74A23664CFC5}"/>
              </a:ext>
            </a:extLst>
          </p:cNvPr>
          <p:cNvSpPr txBox="1"/>
          <p:nvPr/>
        </p:nvSpPr>
        <p:spPr>
          <a:xfrm>
            <a:off x="11609833" y="6366393"/>
            <a:ext cx="496824"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17</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D848186F-ED3C-6684-8187-3ADB8CD684BC}"/>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1A Feeling the Warmth: Elaborate</a:t>
            </a:r>
          </a:p>
        </p:txBody>
      </p:sp>
      <p:sp>
        <p:nvSpPr>
          <p:cNvPr id="12" name="TextBox 11">
            <a:extLst>
              <a:ext uri="{FF2B5EF4-FFF2-40B4-BE49-F238E27FC236}">
                <a16:creationId xmlns:a16="http://schemas.microsoft.com/office/drawing/2014/main" id="{4570C802-ABC9-8DF8-FB4B-4A9788C29719}"/>
              </a:ext>
            </a:extLst>
          </p:cNvPr>
          <p:cNvSpPr txBox="1"/>
          <p:nvPr/>
        </p:nvSpPr>
        <p:spPr>
          <a:xfrm>
            <a:off x="6321054" y="1716816"/>
            <a:ext cx="5700878" cy="2800767"/>
          </a:xfrm>
          <a:prstGeom prst="rect">
            <a:avLst/>
          </a:prstGeom>
          <a:noFill/>
        </p:spPr>
        <p:txBody>
          <a:bodyPr wrap="square" lIns="91440" tIns="45720" rIns="91440" bIns="45720" anchor="t">
            <a:spAutoFit/>
          </a:bodyPr>
          <a:lstStyle/>
          <a:p>
            <a:pPr algn="ctr"/>
            <a:r>
              <a:rPr lang="en-US" sz="4400">
                <a:latin typeface="Avenir Next LT Pro"/>
              </a:rPr>
              <a:t>What happens to the heat when it comes from these objects or animals? </a:t>
            </a:r>
          </a:p>
        </p:txBody>
      </p:sp>
      <p:sp>
        <p:nvSpPr>
          <p:cNvPr id="6" name="Rectangle: Rounded Corners 5">
            <a:extLst>
              <a:ext uri="{FF2B5EF4-FFF2-40B4-BE49-F238E27FC236}">
                <a16:creationId xmlns:a16="http://schemas.microsoft.com/office/drawing/2014/main" id="{B18BDF8D-C946-2BCB-7A95-233BC4C1B853}"/>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2520E7-485C-E225-238C-604C91C42C30}"/>
              </a:ext>
            </a:extLst>
          </p:cNvPr>
          <p:cNvSpPr txBox="1"/>
          <p:nvPr/>
        </p:nvSpPr>
        <p:spPr>
          <a:xfrm>
            <a:off x="96133" y="6351004"/>
            <a:ext cx="578480" cy="400110"/>
          </a:xfrm>
          <a:prstGeom prst="rect">
            <a:avLst/>
          </a:prstGeom>
          <a:noFill/>
        </p:spPr>
        <p:txBody>
          <a:bodyPr wrap="square">
            <a:spAutoFit/>
          </a:bodyPr>
          <a:lstStyle/>
          <a:p>
            <a:r>
              <a:rPr lang="en-US" sz="2000">
                <a:latin typeface="Bitter SemiBold" pitchFamily="2" charset="0"/>
              </a:rPr>
              <a:t>1A</a:t>
            </a:r>
            <a:endParaRPr lang="en-US" sz="2000"/>
          </a:p>
        </p:txBody>
      </p:sp>
      <p:sp>
        <p:nvSpPr>
          <p:cNvPr id="25" name="TextBox 24">
            <a:extLst>
              <a:ext uri="{FF2B5EF4-FFF2-40B4-BE49-F238E27FC236}">
                <a16:creationId xmlns:a16="http://schemas.microsoft.com/office/drawing/2014/main" id="{0757B524-08F4-CE2E-B951-3B2391D69F85}"/>
              </a:ext>
            </a:extLst>
          </p:cNvPr>
          <p:cNvSpPr txBox="1"/>
          <p:nvPr/>
        </p:nvSpPr>
        <p:spPr>
          <a:xfrm>
            <a:off x="8872999" y="3795493"/>
            <a:ext cx="3148933" cy="369332"/>
          </a:xfrm>
          <a:prstGeom prst="rect">
            <a:avLst/>
          </a:prstGeom>
          <a:noFill/>
        </p:spPr>
        <p:txBody>
          <a:bodyPr wrap="square">
            <a:spAutoFit/>
          </a:bodyPr>
          <a:lstStyle/>
          <a:p>
            <a:pPr algn="ctr"/>
            <a:r>
              <a:rPr lang="en-US">
                <a:latin typeface="Avenir Next LT Pro" panose="020B0504020202020204" pitchFamily="34" charset="0"/>
              </a:rPr>
              <a:t>.</a:t>
            </a:r>
            <a:endParaRPr lang="en-US"/>
          </a:p>
        </p:txBody>
      </p:sp>
      <p:pic>
        <p:nvPicPr>
          <p:cNvPr id="3" name="Picture 2" descr="A picture containing text, different, various, including&#10;&#10;AI-generated content may be incorrect.">
            <a:extLst>
              <a:ext uri="{FF2B5EF4-FFF2-40B4-BE49-F238E27FC236}">
                <a16:creationId xmlns:a16="http://schemas.microsoft.com/office/drawing/2014/main" id="{0FB3DD41-7938-D73B-8F18-99ECB990499B}"/>
              </a:ext>
            </a:extLst>
          </p:cNvPr>
          <p:cNvPicPr>
            <a:picLocks noChangeAspect="1"/>
          </p:cNvPicPr>
          <p:nvPr/>
        </p:nvPicPr>
        <p:blipFill>
          <a:blip r:embed="rId3">
            <a:extLst>
              <a:ext uri="{28A0092B-C50C-407E-A947-70E740481C1C}">
                <a14:useLocalDpi xmlns:a14="http://schemas.microsoft.com/office/drawing/2010/main" val="0"/>
              </a:ext>
            </a:extLst>
          </a:blip>
          <a:srcRect l="943" t="1381"/>
          <a:stretch/>
        </p:blipFill>
        <p:spPr>
          <a:xfrm>
            <a:off x="12082" y="28757"/>
            <a:ext cx="6083918" cy="6176886"/>
          </a:xfrm>
          <a:prstGeom prst="rect">
            <a:avLst/>
          </a:prstGeom>
        </p:spPr>
      </p:pic>
    </p:spTree>
    <p:extLst>
      <p:ext uri="{BB962C8B-B14F-4D97-AF65-F5344CB8AC3E}">
        <p14:creationId xmlns:p14="http://schemas.microsoft.com/office/powerpoint/2010/main" val="2186280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DE676-8C61-BEBD-8C43-E85828BEC61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6C41826-E37E-7F29-45D2-CCDD130FCF6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E8D7AA7-6D81-6494-DC8F-4749333B8533}"/>
              </a:ext>
            </a:extLst>
          </p:cNvPr>
          <p:cNvSpPr txBox="1"/>
          <p:nvPr/>
        </p:nvSpPr>
        <p:spPr>
          <a:xfrm>
            <a:off x="11609833" y="6366393"/>
            <a:ext cx="496824"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18</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08E31ADB-F005-88A1-02A3-713B6274B1A7}"/>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1A Feeling the Warmth: Elaborate</a:t>
            </a:r>
          </a:p>
        </p:txBody>
      </p:sp>
      <p:sp>
        <p:nvSpPr>
          <p:cNvPr id="12" name="TextBox 11">
            <a:extLst>
              <a:ext uri="{FF2B5EF4-FFF2-40B4-BE49-F238E27FC236}">
                <a16:creationId xmlns:a16="http://schemas.microsoft.com/office/drawing/2014/main" id="{B062076D-8D13-773F-A088-B35DAB9AB749}"/>
              </a:ext>
            </a:extLst>
          </p:cNvPr>
          <p:cNvSpPr txBox="1"/>
          <p:nvPr/>
        </p:nvSpPr>
        <p:spPr>
          <a:xfrm>
            <a:off x="6241185" y="1378262"/>
            <a:ext cx="5700878" cy="3477875"/>
          </a:xfrm>
          <a:prstGeom prst="rect">
            <a:avLst/>
          </a:prstGeom>
          <a:noFill/>
        </p:spPr>
        <p:txBody>
          <a:bodyPr wrap="square" lIns="91440" tIns="45720" rIns="91440" bIns="45720" anchor="t">
            <a:spAutoFit/>
          </a:bodyPr>
          <a:lstStyle/>
          <a:p>
            <a:pPr algn="ctr"/>
            <a:r>
              <a:rPr lang="en-US" sz="4400">
                <a:latin typeface="Avenir Next LT Pro"/>
              </a:rPr>
              <a:t>Does it just disappear, or does it move into another object and cause it to warm up? Why?</a:t>
            </a:r>
          </a:p>
        </p:txBody>
      </p:sp>
      <p:sp>
        <p:nvSpPr>
          <p:cNvPr id="6" name="Rectangle: Rounded Corners 5">
            <a:extLst>
              <a:ext uri="{FF2B5EF4-FFF2-40B4-BE49-F238E27FC236}">
                <a16:creationId xmlns:a16="http://schemas.microsoft.com/office/drawing/2014/main" id="{D15933C6-29BF-5A6D-D15D-C560C2D94A92}"/>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EC9BBC4-E272-C6A5-2FE6-BF00D6A8B5DB}"/>
              </a:ext>
            </a:extLst>
          </p:cNvPr>
          <p:cNvSpPr txBox="1"/>
          <p:nvPr/>
        </p:nvSpPr>
        <p:spPr>
          <a:xfrm>
            <a:off x="96133" y="6351004"/>
            <a:ext cx="578480" cy="400110"/>
          </a:xfrm>
          <a:prstGeom prst="rect">
            <a:avLst/>
          </a:prstGeom>
          <a:noFill/>
        </p:spPr>
        <p:txBody>
          <a:bodyPr wrap="square">
            <a:spAutoFit/>
          </a:bodyPr>
          <a:lstStyle/>
          <a:p>
            <a:r>
              <a:rPr lang="en-US" sz="2000">
                <a:latin typeface="Bitter SemiBold" pitchFamily="2" charset="0"/>
              </a:rPr>
              <a:t>1A</a:t>
            </a:r>
            <a:endParaRPr lang="en-US" sz="2000"/>
          </a:p>
        </p:txBody>
      </p:sp>
      <p:sp>
        <p:nvSpPr>
          <p:cNvPr id="25" name="TextBox 24">
            <a:extLst>
              <a:ext uri="{FF2B5EF4-FFF2-40B4-BE49-F238E27FC236}">
                <a16:creationId xmlns:a16="http://schemas.microsoft.com/office/drawing/2014/main" id="{9AA9C9A6-96C7-A2B3-2838-AD1094956F2D}"/>
              </a:ext>
            </a:extLst>
          </p:cNvPr>
          <p:cNvSpPr txBox="1"/>
          <p:nvPr/>
        </p:nvSpPr>
        <p:spPr>
          <a:xfrm>
            <a:off x="8872999" y="3795493"/>
            <a:ext cx="3148933" cy="369332"/>
          </a:xfrm>
          <a:prstGeom prst="rect">
            <a:avLst/>
          </a:prstGeom>
          <a:noFill/>
        </p:spPr>
        <p:txBody>
          <a:bodyPr wrap="square">
            <a:spAutoFit/>
          </a:bodyPr>
          <a:lstStyle/>
          <a:p>
            <a:pPr algn="ctr"/>
            <a:r>
              <a:rPr lang="en-US">
                <a:latin typeface="Avenir Next LT Pro" panose="020B0504020202020204" pitchFamily="34" charset="0"/>
              </a:rPr>
              <a:t>.</a:t>
            </a:r>
            <a:endParaRPr lang="en-US"/>
          </a:p>
        </p:txBody>
      </p:sp>
      <p:pic>
        <p:nvPicPr>
          <p:cNvPr id="3" name="Picture 2" descr="A picture containing text, different, various, including&#10;&#10;AI-generated content may be incorrect.">
            <a:extLst>
              <a:ext uri="{FF2B5EF4-FFF2-40B4-BE49-F238E27FC236}">
                <a16:creationId xmlns:a16="http://schemas.microsoft.com/office/drawing/2014/main" id="{12F2DB36-E0E1-E660-C22F-BA991CD1023A}"/>
              </a:ext>
            </a:extLst>
          </p:cNvPr>
          <p:cNvPicPr>
            <a:picLocks noChangeAspect="1"/>
          </p:cNvPicPr>
          <p:nvPr/>
        </p:nvPicPr>
        <p:blipFill>
          <a:blip r:embed="rId3">
            <a:extLst>
              <a:ext uri="{28A0092B-C50C-407E-A947-70E740481C1C}">
                <a14:useLocalDpi xmlns:a14="http://schemas.microsoft.com/office/drawing/2010/main" val="0"/>
              </a:ext>
            </a:extLst>
          </a:blip>
          <a:srcRect l="943" t="1381"/>
          <a:stretch/>
        </p:blipFill>
        <p:spPr>
          <a:xfrm>
            <a:off x="12082" y="28757"/>
            <a:ext cx="6083918" cy="6176886"/>
          </a:xfrm>
          <a:prstGeom prst="rect">
            <a:avLst/>
          </a:prstGeom>
        </p:spPr>
      </p:pic>
    </p:spTree>
    <p:extLst>
      <p:ext uri="{BB962C8B-B14F-4D97-AF65-F5344CB8AC3E}">
        <p14:creationId xmlns:p14="http://schemas.microsoft.com/office/powerpoint/2010/main" val="2106198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50BF2-0DA5-39E5-7E32-F67FDB78B1E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34FE382-BE33-C4D0-DAC6-4E55E52452A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13F6224-54C6-B2AA-B3C3-F9C055687FC1}"/>
              </a:ext>
            </a:extLst>
          </p:cNvPr>
          <p:cNvSpPr txBox="1"/>
          <p:nvPr/>
        </p:nvSpPr>
        <p:spPr>
          <a:xfrm>
            <a:off x="11609833" y="6366393"/>
            <a:ext cx="496824"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19</a:t>
            </a:r>
            <a:endParaRPr lang="en-US">
              <a:solidFill>
                <a:schemeClr val="bg1"/>
              </a:solidFill>
            </a:endParaRPr>
          </a:p>
        </p:txBody>
      </p:sp>
      <p:sp>
        <p:nvSpPr>
          <p:cNvPr id="5" name="TextBox 4">
            <a:extLst>
              <a:ext uri="{FF2B5EF4-FFF2-40B4-BE49-F238E27FC236}">
                <a16:creationId xmlns:a16="http://schemas.microsoft.com/office/drawing/2014/main" id="{A9560CE6-FDF4-849C-4B09-E3952EA348D3}"/>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1A Feeling the Warmth: Elaborate</a:t>
            </a:r>
          </a:p>
        </p:txBody>
      </p:sp>
      <p:sp>
        <p:nvSpPr>
          <p:cNvPr id="12" name="TextBox 11">
            <a:extLst>
              <a:ext uri="{FF2B5EF4-FFF2-40B4-BE49-F238E27FC236}">
                <a16:creationId xmlns:a16="http://schemas.microsoft.com/office/drawing/2014/main" id="{7CC82ADA-4F67-DBD6-2CE2-0D8745C0289A}"/>
              </a:ext>
            </a:extLst>
          </p:cNvPr>
          <p:cNvSpPr txBox="1"/>
          <p:nvPr/>
        </p:nvSpPr>
        <p:spPr>
          <a:xfrm>
            <a:off x="462860" y="1077848"/>
            <a:ext cx="5926493" cy="4154984"/>
          </a:xfrm>
          <a:prstGeom prst="rect">
            <a:avLst/>
          </a:prstGeom>
          <a:noFill/>
        </p:spPr>
        <p:txBody>
          <a:bodyPr wrap="square">
            <a:spAutoFit/>
          </a:bodyPr>
          <a:lstStyle/>
          <a:p>
            <a:pPr algn="ctr"/>
            <a:r>
              <a:rPr lang="en-US" sz="4400">
                <a:latin typeface="Avenir Next LT Pro" panose="020B0504020202020204" pitchFamily="34" charset="0"/>
              </a:rPr>
              <a:t>Give a complete example of what happens to the heat.</a:t>
            </a:r>
          </a:p>
          <a:p>
            <a:pPr algn="ctr"/>
            <a:endParaRPr lang="en-US" sz="4400">
              <a:latin typeface="Avenir Next LT Pro" panose="020B0504020202020204" pitchFamily="34" charset="0"/>
            </a:endParaRPr>
          </a:p>
          <a:p>
            <a:pPr algn="ctr"/>
            <a:r>
              <a:rPr lang="en-US" sz="4400">
                <a:latin typeface="Avenir Next LT Pro" panose="020B0504020202020204" pitchFamily="34" charset="0"/>
              </a:rPr>
              <a:t> Share your example with another student.  </a:t>
            </a:r>
          </a:p>
        </p:txBody>
      </p:sp>
      <p:sp>
        <p:nvSpPr>
          <p:cNvPr id="6" name="Rectangle: Rounded Corners 5">
            <a:extLst>
              <a:ext uri="{FF2B5EF4-FFF2-40B4-BE49-F238E27FC236}">
                <a16:creationId xmlns:a16="http://schemas.microsoft.com/office/drawing/2014/main" id="{22E9443C-41B5-7F85-C368-28264B155C55}"/>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66D1150-6FF5-2655-DDE5-5756A9B5C90B}"/>
              </a:ext>
            </a:extLst>
          </p:cNvPr>
          <p:cNvSpPr txBox="1"/>
          <p:nvPr/>
        </p:nvSpPr>
        <p:spPr>
          <a:xfrm>
            <a:off x="96133" y="6351004"/>
            <a:ext cx="578480" cy="400110"/>
          </a:xfrm>
          <a:prstGeom prst="rect">
            <a:avLst/>
          </a:prstGeom>
          <a:noFill/>
        </p:spPr>
        <p:txBody>
          <a:bodyPr wrap="square">
            <a:spAutoFit/>
          </a:bodyPr>
          <a:lstStyle/>
          <a:p>
            <a:r>
              <a:rPr lang="en-US" sz="2000">
                <a:latin typeface="Bitter SemiBold" pitchFamily="2" charset="0"/>
              </a:rPr>
              <a:t>1A</a:t>
            </a:r>
            <a:endParaRPr lang="en-US" sz="2000"/>
          </a:p>
        </p:txBody>
      </p:sp>
      <p:sp>
        <p:nvSpPr>
          <p:cNvPr id="25" name="TextBox 24">
            <a:extLst>
              <a:ext uri="{FF2B5EF4-FFF2-40B4-BE49-F238E27FC236}">
                <a16:creationId xmlns:a16="http://schemas.microsoft.com/office/drawing/2014/main" id="{2F8F85FA-74DE-1883-5045-B8CC612CA292}"/>
              </a:ext>
            </a:extLst>
          </p:cNvPr>
          <p:cNvSpPr txBox="1"/>
          <p:nvPr/>
        </p:nvSpPr>
        <p:spPr>
          <a:xfrm>
            <a:off x="8872999" y="3795493"/>
            <a:ext cx="3148933" cy="369332"/>
          </a:xfrm>
          <a:prstGeom prst="rect">
            <a:avLst/>
          </a:prstGeom>
          <a:noFill/>
        </p:spPr>
        <p:txBody>
          <a:bodyPr wrap="square">
            <a:spAutoFit/>
          </a:bodyPr>
          <a:lstStyle/>
          <a:p>
            <a:pPr algn="ctr"/>
            <a:r>
              <a:rPr lang="en-US">
                <a:latin typeface="Avenir Next LT Pro" panose="020B0504020202020204" pitchFamily="34" charset="0"/>
              </a:rPr>
              <a:t>.</a:t>
            </a:r>
            <a:endParaRPr lang="en-US"/>
          </a:p>
        </p:txBody>
      </p:sp>
      <p:pic>
        <p:nvPicPr>
          <p:cNvPr id="8" name="Picture 7" descr="Hand holding pan">
            <a:extLst>
              <a:ext uri="{FF2B5EF4-FFF2-40B4-BE49-F238E27FC236}">
                <a16:creationId xmlns:a16="http://schemas.microsoft.com/office/drawing/2014/main" id="{A5B2A4AA-CF29-4EAC-398C-08CE8FAF0E86}"/>
              </a:ext>
            </a:extLst>
          </p:cNvPr>
          <p:cNvPicPr>
            <a:picLocks noChangeAspect="1"/>
          </p:cNvPicPr>
          <p:nvPr/>
        </p:nvPicPr>
        <p:blipFill>
          <a:blip r:embed="rId3">
            <a:extLst>
              <a:ext uri="{28A0092B-C50C-407E-A947-70E740481C1C}">
                <a14:useLocalDpi xmlns:a14="http://schemas.microsoft.com/office/drawing/2010/main" val="0"/>
              </a:ext>
            </a:extLst>
          </a:blip>
          <a:srcRect l="19433" r="24196"/>
          <a:stretch/>
        </p:blipFill>
        <p:spPr>
          <a:xfrm>
            <a:off x="6852213" y="-2168"/>
            <a:ext cx="5339787" cy="6315017"/>
          </a:xfrm>
          <a:prstGeom prst="rect">
            <a:avLst/>
          </a:prstGeom>
          <a:effectLst>
            <a:softEdge rad="635000"/>
          </a:effectLst>
        </p:spPr>
      </p:pic>
    </p:spTree>
    <p:extLst>
      <p:ext uri="{BB962C8B-B14F-4D97-AF65-F5344CB8AC3E}">
        <p14:creationId xmlns:p14="http://schemas.microsoft.com/office/powerpoint/2010/main" val="2686022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76CEE-146D-3776-8273-4ED6CCEACC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C8EF16-D794-E11E-5D33-849680CE302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A12FA52-9A8E-E263-4620-564AD9D905F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27534243-38EF-5DDB-CBAD-C14DF8BA27FA}"/>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1A Feeling the Warmth: Engage</a:t>
            </a:r>
          </a:p>
        </p:txBody>
      </p:sp>
      <p:sp>
        <p:nvSpPr>
          <p:cNvPr id="10" name="TextBox 9">
            <a:extLst>
              <a:ext uri="{FF2B5EF4-FFF2-40B4-BE49-F238E27FC236}">
                <a16:creationId xmlns:a16="http://schemas.microsoft.com/office/drawing/2014/main" id="{8DE5CE81-F27C-4A44-8053-1C8FAAD3E2E3}"/>
              </a:ext>
            </a:extLst>
          </p:cNvPr>
          <p:cNvSpPr txBox="1"/>
          <p:nvPr/>
        </p:nvSpPr>
        <p:spPr>
          <a:xfrm>
            <a:off x="846022" y="1299113"/>
            <a:ext cx="6658742" cy="1015663"/>
          </a:xfrm>
          <a:prstGeom prst="rect">
            <a:avLst/>
          </a:prstGeom>
          <a:noFill/>
        </p:spPr>
        <p:txBody>
          <a:bodyPr wrap="square">
            <a:spAutoFit/>
          </a:bodyPr>
          <a:lstStyle/>
          <a:p>
            <a:pPr algn="ctr"/>
            <a:r>
              <a:rPr lang="en-US" sz="6000">
                <a:latin typeface="Bitter SemiBold" pitchFamily="2" charset="0"/>
              </a:rPr>
              <a:t>Guiding Question: </a:t>
            </a:r>
          </a:p>
        </p:txBody>
      </p:sp>
      <p:sp>
        <p:nvSpPr>
          <p:cNvPr id="12" name="TextBox 11">
            <a:extLst>
              <a:ext uri="{FF2B5EF4-FFF2-40B4-BE49-F238E27FC236}">
                <a16:creationId xmlns:a16="http://schemas.microsoft.com/office/drawing/2014/main" id="{F2E65FFB-DC38-E92F-8CF3-0A2D2D5AF33A}"/>
              </a:ext>
            </a:extLst>
          </p:cNvPr>
          <p:cNvSpPr txBox="1"/>
          <p:nvPr/>
        </p:nvSpPr>
        <p:spPr>
          <a:xfrm>
            <a:off x="597409" y="2543638"/>
            <a:ext cx="6907355" cy="2585323"/>
          </a:xfrm>
          <a:prstGeom prst="rect">
            <a:avLst/>
          </a:prstGeom>
          <a:noFill/>
        </p:spPr>
        <p:txBody>
          <a:bodyPr wrap="square">
            <a:spAutoFit/>
          </a:bodyPr>
          <a:lstStyle/>
          <a:p>
            <a:pPr algn="ctr"/>
            <a:r>
              <a:rPr lang="en-US" sz="5400">
                <a:latin typeface="Avenir Next LT Pro" panose="020B0504020202020204" pitchFamily="34" charset="0"/>
              </a:rPr>
              <a:t>What causes something to get warmer?</a:t>
            </a:r>
          </a:p>
        </p:txBody>
      </p:sp>
      <p:sp>
        <p:nvSpPr>
          <p:cNvPr id="6" name="Rectangle: Rounded Corners 5">
            <a:extLst>
              <a:ext uri="{FF2B5EF4-FFF2-40B4-BE49-F238E27FC236}">
                <a16:creationId xmlns:a16="http://schemas.microsoft.com/office/drawing/2014/main" id="{BA8B0DDD-4392-1D36-C61F-1696C949E2B6}"/>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2E26208-9724-936A-6A55-F82CD3C3ED57}"/>
              </a:ext>
            </a:extLst>
          </p:cNvPr>
          <p:cNvSpPr txBox="1"/>
          <p:nvPr/>
        </p:nvSpPr>
        <p:spPr>
          <a:xfrm>
            <a:off x="85344" y="6335615"/>
            <a:ext cx="4407947" cy="400110"/>
          </a:xfrm>
          <a:prstGeom prst="rect">
            <a:avLst/>
          </a:prstGeom>
          <a:noFill/>
        </p:spPr>
        <p:txBody>
          <a:bodyPr wrap="square">
            <a:spAutoFit/>
          </a:bodyPr>
          <a:lstStyle/>
          <a:p>
            <a:r>
              <a:rPr lang="en-US" sz="2000">
                <a:latin typeface="Bitter SemiBold" pitchFamily="2" charset="0"/>
              </a:rPr>
              <a:t>1A</a:t>
            </a:r>
            <a:endParaRPr lang="en-US" sz="2000"/>
          </a:p>
        </p:txBody>
      </p:sp>
      <p:pic>
        <p:nvPicPr>
          <p:cNvPr id="3074" name="Picture 2">
            <a:extLst>
              <a:ext uri="{FF2B5EF4-FFF2-40B4-BE49-F238E27FC236}">
                <a16:creationId xmlns:a16="http://schemas.microsoft.com/office/drawing/2014/main" id="{E94B4A41-2F60-D2CF-FD42-B43DB2DEB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608" y="0"/>
            <a:ext cx="4175392"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21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31D1B-0CE8-CD68-FB38-F182CF462C7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3C7B7BC-C397-E703-6D8B-A14C63184FD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90B86CE-32FF-8D94-B26F-27A5CAA0A589}"/>
              </a:ext>
            </a:extLst>
          </p:cNvPr>
          <p:cNvSpPr txBox="1"/>
          <p:nvPr/>
        </p:nvSpPr>
        <p:spPr>
          <a:xfrm>
            <a:off x="11609833" y="6366393"/>
            <a:ext cx="496824" cy="369332"/>
          </a:xfrm>
          <a:prstGeom prst="rect">
            <a:avLst/>
          </a:prstGeom>
          <a:noFill/>
        </p:spPr>
        <p:txBody>
          <a:bodyPr wrap="square" lIns="91440" tIns="45720" rIns="91440" bIns="45720" rtlCol="0" anchor="t">
            <a:spAutoFit/>
          </a:bodyPr>
          <a:lstStyle/>
          <a:p>
            <a:r>
              <a:rPr lang="en-US">
                <a:solidFill>
                  <a:schemeClr val="bg1"/>
                </a:solidFill>
                <a:latin typeface="Avenir Next LT Pro"/>
              </a:rPr>
              <a:t>20</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DCD2FC56-FDDC-3A91-8027-B875005105DD}"/>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1A Feeling the Warmth: Evaluate</a:t>
            </a:r>
          </a:p>
        </p:txBody>
      </p:sp>
      <p:sp>
        <p:nvSpPr>
          <p:cNvPr id="12" name="TextBox 11">
            <a:extLst>
              <a:ext uri="{FF2B5EF4-FFF2-40B4-BE49-F238E27FC236}">
                <a16:creationId xmlns:a16="http://schemas.microsoft.com/office/drawing/2014/main" id="{82149B8C-67C3-55DB-9DDB-770106D41CDC}"/>
              </a:ext>
            </a:extLst>
          </p:cNvPr>
          <p:cNvSpPr txBox="1"/>
          <p:nvPr/>
        </p:nvSpPr>
        <p:spPr>
          <a:xfrm>
            <a:off x="5198190" y="1721905"/>
            <a:ext cx="6597569" cy="2800767"/>
          </a:xfrm>
          <a:prstGeom prst="rect">
            <a:avLst/>
          </a:prstGeom>
          <a:noFill/>
        </p:spPr>
        <p:txBody>
          <a:bodyPr wrap="square">
            <a:spAutoFit/>
          </a:bodyPr>
          <a:lstStyle/>
          <a:p>
            <a:pPr algn="ctr"/>
            <a:r>
              <a:rPr lang="en-US" sz="4400" b="1">
                <a:latin typeface="Avenir Next LT Pro" panose="020B0504020202020204" pitchFamily="34" charset="0"/>
              </a:rPr>
              <a:t>Guiding Question:</a:t>
            </a:r>
          </a:p>
          <a:p>
            <a:pPr algn="ctr"/>
            <a:endParaRPr lang="en-US" sz="4400">
              <a:latin typeface="Avenir Next LT Pro" panose="020B0504020202020204" pitchFamily="34" charset="0"/>
            </a:endParaRPr>
          </a:p>
          <a:p>
            <a:pPr algn="ctr"/>
            <a:r>
              <a:rPr lang="en-US" sz="4400">
                <a:latin typeface="Avenir Next LT Pro" panose="020B0504020202020204" pitchFamily="34" charset="0"/>
              </a:rPr>
              <a:t>What causes something to get warmer?</a:t>
            </a:r>
          </a:p>
        </p:txBody>
      </p:sp>
      <p:sp>
        <p:nvSpPr>
          <p:cNvPr id="6" name="Rectangle: Rounded Corners 5">
            <a:extLst>
              <a:ext uri="{FF2B5EF4-FFF2-40B4-BE49-F238E27FC236}">
                <a16:creationId xmlns:a16="http://schemas.microsoft.com/office/drawing/2014/main" id="{414934F5-1AED-D7CF-8203-152CB8F8EF55}"/>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EE3F91D-4A5B-CC42-40F3-150B59ECA549}"/>
              </a:ext>
            </a:extLst>
          </p:cNvPr>
          <p:cNvSpPr txBox="1"/>
          <p:nvPr/>
        </p:nvSpPr>
        <p:spPr>
          <a:xfrm>
            <a:off x="96133" y="6351004"/>
            <a:ext cx="578480" cy="400110"/>
          </a:xfrm>
          <a:prstGeom prst="rect">
            <a:avLst/>
          </a:prstGeom>
          <a:noFill/>
        </p:spPr>
        <p:txBody>
          <a:bodyPr wrap="square">
            <a:spAutoFit/>
          </a:bodyPr>
          <a:lstStyle/>
          <a:p>
            <a:r>
              <a:rPr lang="en-US" sz="2000">
                <a:latin typeface="Bitter SemiBold" pitchFamily="2" charset="0"/>
              </a:rPr>
              <a:t>1A</a:t>
            </a:r>
            <a:endParaRPr lang="en-US" sz="2000"/>
          </a:p>
        </p:txBody>
      </p:sp>
      <p:sp>
        <p:nvSpPr>
          <p:cNvPr id="25" name="TextBox 24">
            <a:extLst>
              <a:ext uri="{FF2B5EF4-FFF2-40B4-BE49-F238E27FC236}">
                <a16:creationId xmlns:a16="http://schemas.microsoft.com/office/drawing/2014/main" id="{AD734D64-91C3-AF42-C7E2-126EB1E24DAA}"/>
              </a:ext>
            </a:extLst>
          </p:cNvPr>
          <p:cNvSpPr txBox="1"/>
          <p:nvPr/>
        </p:nvSpPr>
        <p:spPr>
          <a:xfrm>
            <a:off x="8872999" y="3795493"/>
            <a:ext cx="3148933" cy="369332"/>
          </a:xfrm>
          <a:prstGeom prst="rect">
            <a:avLst/>
          </a:prstGeom>
          <a:noFill/>
        </p:spPr>
        <p:txBody>
          <a:bodyPr wrap="square">
            <a:spAutoFit/>
          </a:bodyPr>
          <a:lstStyle/>
          <a:p>
            <a:pPr algn="ctr"/>
            <a:r>
              <a:rPr lang="en-US">
                <a:latin typeface="Avenir Next LT Pro" panose="020B0504020202020204" pitchFamily="34" charset="0"/>
              </a:rPr>
              <a:t>.</a:t>
            </a:r>
            <a:endParaRPr lang="en-US"/>
          </a:p>
        </p:txBody>
      </p:sp>
      <p:pic>
        <p:nvPicPr>
          <p:cNvPr id="7" name="Picture 6">
            <a:extLst>
              <a:ext uri="{FF2B5EF4-FFF2-40B4-BE49-F238E27FC236}">
                <a16:creationId xmlns:a16="http://schemas.microsoft.com/office/drawing/2014/main" id="{391963F1-5D7A-4ADE-96A1-F5EC08989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34" y="106886"/>
            <a:ext cx="4661062" cy="6030807"/>
          </a:xfrm>
          <a:prstGeom prst="rect">
            <a:avLst/>
          </a:prstGeom>
          <a:ln>
            <a:solidFill>
              <a:schemeClr val="tx1"/>
            </a:solidFill>
          </a:ln>
        </p:spPr>
      </p:pic>
      <p:pic>
        <p:nvPicPr>
          <p:cNvPr id="3" name="Picture 2" descr="A picture containing text, silhouette&#10;&#10;AI-generated content may be incorrect.">
            <a:extLst>
              <a:ext uri="{FF2B5EF4-FFF2-40B4-BE49-F238E27FC236}">
                <a16:creationId xmlns:a16="http://schemas.microsoft.com/office/drawing/2014/main" id="{56AE3B9D-9EEF-67CE-555C-08AF3D6A3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6319" y="106886"/>
            <a:ext cx="967027" cy="1356836"/>
          </a:xfrm>
          <a:prstGeom prst="rect">
            <a:avLst/>
          </a:prstGeom>
        </p:spPr>
      </p:pic>
    </p:spTree>
    <p:extLst>
      <p:ext uri="{BB962C8B-B14F-4D97-AF65-F5344CB8AC3E}">
        <p14:creationId xmlns:p14="http://schemas.microsoft.com/office/powerpoint/2010/main" val="3459469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E3487-4280-82F9-3B3D-AE418BE655A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FAD8A48-BD62-D648-36D1-840C098A4C3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22B6C0B-97DB-00B0-0F23-A11AEB261CBA}"/>
              </a:ext>
            </a:extLst>
          </p:cNvPr>
          <p:cNvSpPr txBox="1"/>
          <p:nvPr/>
        </p:nvSpPr>
        <p:spPr>
          <a:xfrm>
            <a:off x="11609833" y="6366393"/>
            <a:ext cx="496824" cy="369332"/>
          </a:xfrm>
          <a:prstGeom prst="rect">
            <a:avLst/>
          </a:prstGeom>
          <a:noFill/>
        </p:spPr>
        <p:txBody>
          <a:bodyPr wrap="square" lIns="91440" tIns="45720" rIns="91440" bIns="45720" rtlCol="0" anchor="t">
            <a:spAutoFit/>
          </a:bodyPr>
          <a:lstStyle/>
          <a:p>
            <a:r>
              <a:rPr lang="en-US">
                <a:solidFill>
                  <a:schemeClr val="bg1"/>
                </a:solidFill>
                <a:latin typeface="Avenir Next LT Pro" panose="020B0504020202020204" pitchFamily="34" charset="0"/>
              </a:rPr>
              <a:t>21</a:t>
            </a:r>
          </a:p>
        </p:txBody>
      </p:sp>
      <p:sp>
        <p:nvSpPr>
          <p:cNvPr id="5" name="TextBox 4">
            <a:extLst>
              <a:ext uri="{FF2B5EF4-FFF2-40B4-BE49-F238E27FC236}">
                <a16:creationId xmlns:a16="http://schemas.microsoft.com/office/drawing/2014/main" id="{10396F78-866A-D8DC-5A79-487DF2AC8A58}"/>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1A Feeling the Warmth: Evaluate</a:t>
            </a:r>
          </a:p>
        </p:txBody>
      </p:sp>
      <p:sp>
        <p:nvSpPr>
          <p:cNvPr id="12" name="TextBox 11">
            <a:extLst>
              <a:ext uri="{FF2B5EF4-FFF2-40B4-BE49-F238E27FC236}">
                <a16:creationId xmlns:a16="http://schemas.microsoft.com/office/drawing/2014/main" id="{4AD19A22-BCD4-F5A0-4339-80FB848E0F03}"/>
              </a:ext>
            </a:extLst>
          </p:cNvPr>
          <p:cNvSpPr txBox="1"/>
          <p:nvPr/>
        </p:nvSpPr>
        <p:spPr>
          <a:xfrm>
            <a:off x="5260676" y="2659559"/>
            <a:ext cx="6597569" cy="769441"/>
          </a:xfrm>
          <a:prstGeom prst="rect">
            <a:avLst/>
          </a:prstGeom>
          <a:noFill/>
        </p:spPr>
        <p:txBody>
          <a:bodyPr wrap="square">
            <a:spAutoFit/>
          </a:bodyPr>
          <a:lstStyle/>
          <a:p>
            <a:pPr algn="ctr"/>
            <a:r>
              <a:rPr lang="en-US" sz="4400" b="1">
                <a:latin typeface="Avenir Next LT Pro" panose="020B0504020202020204" pitchFamily="34" charset="0"/>
              </a:rPr>
              <a:t>Answers</a:t>
            </a:r>
          </a:p>
        </p:txBody>
      </p:sp>
      <p:sp>
        <p:nvSpPr>
          <p:cNvPr id="6" name="Rectangle: Rounded Corners 5">
            <a:extLst>
              <a:ext uri="{FF2B5EF4-FFF2-40B4-BE49-F238E27FC236}">
                <a16:creationId xmlns:a16="http://schemas.microsoft.com/office/drawing/2014/main" id="{93E8072E-120D-2ACE-D572-729D27AC9169}"/>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86EA5A-9F1E-3CF1-D5B2-7CAD3BA88B24}"/>
              </a:ext>
            </a:extLst>
          </p:cNvPr>
          <p:cNvSpPr txBox="1"/>
          <p:nvPr/>
        </p:nvSpPr>
        <p:spPr>
          <a:xfrm>
            <a:off x="96133" y="6351004"/>
            <a:ext cx="496824" cy="400110"/>
          </a:xfrm>
          <a:prstGeom prst="rect">
            <a:avLst/>
          </a:prstGeom>
          <a:noFill/>
        </p:spPr>
        <p:txBody>
          <a:bodyPr wrap="square">
            <a:spAutoFit/>
          </a:bodyPr>
          <a:lstStyle/>
          <a:p>
            <a:r>
              <a:rPr lang="en-US" sz="2000">
                <a:latin typeface="Bitter SemiBold" pitchFamily="2" charset="0"/>
              </a:rPr>
              <a:t>1A</a:t>
            </a:r>
            <a:endParaRPr lang="en-US" sz="2000"/>
          </a:p>
        </p:txBody>
      </p:sp>
      <p:grpSp>
        <p:nvGrpSpPr>
          <p:cNvPr id="23" name="Group 22">
            <a:extLst>
              <a:ext uri="{FF2B5EF4-FFF2-40B4-BE49-F238E27FC236}">
                <a16:creationId xmlns:a16="http://schemas.microsoft.com/office/drawing/2014/main" id="{B10C9EDD-3000-E189-FCB4-7E47601E7ABD}"/>
              </a:ext>
            </a:extLst>
          </p:cNvPr>
          <p:cNvGrpSpPr/>
          <p:nvPr/>
        </p:nvGrpSpPr>
        <p:grpSpPr>
          <a:xfrm>
            <a:off x="96134" y="106886"/>
            <a:ext cx="4661062" cy="6030807"/>
            <a:chOff x="96134" y="106886"/>
            <a:chExt cx="4661062" cy="6030807"/>
          </a:xfrm>
        </p:grpSpPr>
        <p:pic>
          <p:nvPicPr>
            <p:cNvPr id="7" name="Picture 6">
              <a:extLst>
                <a:ext uri="{FF2B5EF4-FFF2-40B4-BE49-F238E27FC236}">
                  <a16:creationId xmlns:a16="http://schemas.microsoft.com/office/drawing/2014/main" id="{7D057A4E-3B8A-A0CE-B632-295D156E2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34" y="106886"/>
              <a:ext cx="4661062" cy="6030807"/>
            </a:xfrm>
            <a:prstGeom prst="rect">
              <a:avLst/>
            </a:prstGeom>
            <a:ln>
              <a:solidFill>
                <a:schemeClr val="tx1"/>
              </a:solidFill>
            </a:ln>
          </p:spPr>
        </p:pic>
        <p:sp>
          <p:nvSpPr>
            <p:cNvPr id="18" name="Oval 17">
              <a:extLst>
                <a:ext uri="{FF2B5EF4-FFF2-40B4-BE49-F238E27FC236}">
                  <a16:creationId xmlns:a16="http://schemas.microsoft.com/office/drawing/2014/main" id="{52E3C4F6-DB8F-37E9-C6C6-90214B55C098}"/>
                </a:ext>
              </a:extLst>
            </p:cNvPr>
            <p:cNvSpPr/>
            <p:nvPr/>
          </p:nvSpPr>
          <p:spPr>
            <a:xfrm>
              <a:off x="535428" y="1814893"/>
              <a:ext cx="1574993" cy="77185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2DA058E-F5AC-5979-B98C-9228C4FC9E6C}"/>
                </a:ext>
              </a:extLst>
            </p:cNvPr>
            <p:cNvSpPr/>
            <p:nvPr/>
          </p:nvSpPr>
          <p:spPr>
            <a:xfrm>
              <a:off x="2367705" y="3143033"/>
              <a:ext cx="541802" cy="2472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EBA247D-B2D0-4073-70AF-0829B10F0A89}"/>
                </a:ext>
              </a:extLst>
            </p:cNvPr>
            <p:cNvSpPr/>
            <p:nvPr/>
          </p:nvSpPr>
          <p:spPr>
            <a:xfrm>
              <a:off x="1380292" y="4989217"/>
              <a:ext cx="347681" cy="21882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1F9552DF-B179-EF0A-0CFC-E3A1EAECF365}"/>
              </a:ext>
            </a:extLst>
          </p:cNvPr>
          <p:cNvSpPr txBox="1"/>
          <p:nvPr/>
        </p:nvSpPr>
        <p:spPr>
          <a:xfrm>
            <a:off x="535428" y="3751786"/>
            <a:ext cx="6096578" cy="307777"/>
          </a:xfrm>
          <a:prstGeom prst="rect">
            <a:avLst/>
          </a:prstGeom>
          <a:noFill/>
        </p:spPr>
        <p:txBody>
          <a:bodyPr wrap="square">
            <a:spAutoFit/>
          </a:bodyPr>
          <a:lstStyle/>
          <a:p>
            <a:r>
              <a:rPr lang="en-US" sz="1400">
                <a:solidFill>
                  <a:srgbClr val="FF0000"/>
                </a:solidFill>
                <a:latin typeface="Avenir Next LT Pro" panose="020B0504020202020204" pitchFamily="34" charset="0"/>
              </a:rPr>
              <a:t>I saw it. I wrote about it. I observed it. Etc.</a:t>
            </a:r>
            <a:endParaRPr lang="en-US" sz="1400">
              <a:solidFill>
                <a:srgbClr val="FF0000"/>
              </a:solidFill>
            </a:endParaRPr>
          </a:p>
        </p:txBody>
      </p:sp>
      <p:pic>
        <p:nvPicPr>
          <p:cNvPr id="8" name="Picture 7" descr="A picture containing text, silhouette&#10;&#10;AI-generated content may be incorrect.">
            <a:extLst>
              <a:ext uri="{FF2B5EF4-FFF2-40B4-BE49-F238E27FC236}">
                <a16:creationId xmlns:a16="http://schemas.microsoft.com/office/drawing/2014/main" id="{BDF11340-9A61-BBA8-1F66-3FB72D6EF9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6319" y="106886"/>
            <a:ext cx="967027" cy="1356836"/>
          </a:xfrm>
          <a:prstGeom prst="rect">
            <a:avLst/>
          </a:prstGeom>
        </p:spPr>
      </p:pic>
    </p:spTree>
    <p:extLst>
      <p:ext uri="{BB962C8B-B14F-4D97-AF65-F5344CB8AC3E}">
        <p14:creationId xmlns:p14="http://schemas.microsoft.com/office/powerpoint/2010/main" val="597176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651A4-B505-4C08-7807-6B3C581ADD0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AAF5930-0805-9878-1AC8-9EF7EB0F7F4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8C593DF-CF4C-5F3F-F3AE-F96065B4A528}"/>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9C881633-26CA-1033-F8CF-A1D6CDCC7912}"/>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1A Feeling the Warmth: Engage</a:t>
            </a:r>
          </a:p>
        </p:txBody>
      </p:sp>
      <p:sp>
        <p:nvSpPr>
          <p:cNvPr id="12" name="TextBox 11">
            <a:extLst>
              <a:ext uri="{FF2B5EF4-FFF2-40B4-BE49-F238E27FC236}">
                <a16:creationId xmlns:a16="http://schemas.microsoft.com/office/drawing/2014/main" id="{82B88316-BF63-4D86-B89D-AD6C0DC184E5}"/>
              </a:ext>
            </a:extLst>
          </p:cNvPr>
          <p:cNvSpPr txBox="1"/>
          <p:nvPr/>
        </p:nvSpPr>
        <p:spPr>
          <a:xfrm>
            <a:off x="5130593" y="1728679"/>
            <a:ext cx="6665166" cy="3785652"/>
          </a:xfrm>
          <a:prstGeom prst="rect">
            <a:avLst/>
          </a:prstGeom>
          <a:noFill/>
        </p:spPr>
        <p:txBody>
          <a:bodyPr wrap="square" lIns="91440" tIns="45720" rIns="91440" bIns="45720" anchor="t">
            <a:spAutoFit/>
          </a:bodyPr>
          <a:lstStyle/>
          <a:p>
            <a:pPr algn="ctr"/>
            <a:r>
              <a:rPr lang="en-US" sz="4800">
                <a:latin typeface="Avenir Next LT Pro"/>
              </a:rPr>
              <a:t>Trace your hand and </a:t>
            </a:r>
            <a:r>
              <a:rPr lang="en-US" sz="4800" b="1">
                <a:latin typeface="Avenir Next LT Pro"/>
              </a:rPr>
              <a:t>use colors</a:t>
            </a:r>
            <a:r>
              <a:rPr lang="en-US" sz="4800">
                <a:latin typeface="Avenir Next LT Pro"/>
              </a:rPr>
              <a:t> to show how it felt under the light and not under the light.</a:t>
            </a:r>
          </a:p>
        </p:txBody>
      </p:sp>
      <p:sp>
        <p:nvSpPr>
          <p:cNvPr id="6" name="Rectangle: Rounded Corners 5">
            <a:extLst>
              <a:ext uri="{FF2B5EF4-FFF2-40B4-BE49-F238E27FC236}">
                <a16:creationId xmlns:a16="http://schemas.microsoft.com/office/drawing/2014/main" id="{2A8146EA-7AF8-7B8E-5AF1-76FC9682139B}"/>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45ADF90-F90E-3273-BC2B-A2367D998DB3}"/>
              </a:ext>
            </a:extLst>
          </p:cNvPr>
          <p:cNvSpPr txBox="1"/>
          <p:nvPr/>
        </p:nvSpPr>
        <p:spPr>
          <a:xfrm>
            <a:off x="96133" y="6351004"/>
            <a:ext cx="501276" cy="400110"/>
          </a:xfrm>
          <a:prstGeom prst="rect">
            <a:avLst/>
          </a:prstGeom>
          <a:noFill/>
        </p:spPr>
        <p:txBody>
          <a:bodyPr wrap="square">
            <a:spAutoFit/>
          </a:bodyPr>
          <a:lstStyle/>
          <a:p>
            <a:r>
              <a:rPr lang="en-US" sz="2000">
                <a:latin typeface="Bitter SemiBold" pitchFamily="2" charset="0"/>
              </a:rPr>
              <a:t>1A</a:t>
            </a:r>
            <a:endParaRPr lang="en-US" sz="2000"/>
          </a:p>
        </p:txBody>
      </p:sp>
      <p:pic>
        <p:nvPicPr>
          <p:cNvPr id="7" name="Picture 6" descr="A picture containing text&#10;&#10;AI-generated content may be incorrect.">
            <a:extLst>
              <a:ext uri="{FF2B5EF4-FFF2-40B4-BE49-F238E27FC236}">
                <a16:creationId xmlns:a16="http://schemas.microsoft.com/office/drawing/2014/main" id="{79564497-3B20-43B8-1B5C-D6A5EBC215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34" y="111584"/>
            <a:ext cx="4626338" cy="5985879"/>
          </a:xfrm>
          <a:prstGeom prst="rect">
            <a:avLst/>
          </a:prstGeom>
          <a:ln>
            <a:solidFill>
              <a:schemeClr val="tx1"/>
            </a:solidFill>
          </a:ln>
        </p:spPr>
      </p:pic>
      <p:pic>
        <p:nvPicPr>
          <p:cNvPr id="8" name="Picture 7" descr="A picture containing text, silhouette&#10;&#10;AI-generated content may be incorrect.">
            <a:extLst>
              <a:ext uri="{FF2B5EF4-FFF2-40B4-BE49-F238E27FC236}">
                <a16:creationId xmlns:a16="http://schemas.microsoft.com/office/drawing/2014/main" id="{9B698D4D-2C4D-0E54-C759-3238FE74E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5457" y="111584"/>
            <a:ext cx="950409" cy="1293930"/>
          </a:xfrm>
          <a:prstGeom prst="rect">
            <a:avLst/>
          </a:prstGeom>
        </p:spPr>
      </p:pic>
    </p:spTree>
    <p:extLst>
      <p:ext uri="{BB962C8B-B14F-4D97-AF65-F5344CB8AC3E}">
        <p14:creationId xmlns:p14="http://schemas.microsoft.com/office/powerpoint/2010/main" val="2423272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E0812-4338-6D0F-75BE-616A634DC2A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C1DA2B5-236F-5B85-30A1-DE5D0A82BAB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03D1943-35F5-BD93-EB2F-E110EDCD228A}"/>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3508531A-DDC9-DDF1-A0E6-4FB6D5442368}"/>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1A Feeling the Warmth: Engage</a:t>
            </a:r>
          </a:p>
        </p:txBody>
      </p:sp>
      <p:sp>
        <p:nvSpPr>
          <p:cNvPr id="6" name="Rectangle: Rounded Corners 5">
            <a:extLst>
              <a:ext uri="{FF2B5EF4-FFF2-40B4-BE49-F238E27FC236}">
                <a16:creationId xmlns:a16="http://schemas.microsoft.com/office/drawing/2014/main" id="{13C0B696-69B0-C008-8BB0-69FE7F99C6BB}"/>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B66466-1C0F-2F08-752C-CB4FF0CFF28C}"/>
              </a:ext>
            </a:extLst>
          </p:cNvPr>
          <p:cNvSpPr txBox="1"/>
          <p:nvPr/>
        </p:nvSpPr>
        <p:spPr>
          <a:xfrm>
            <a:off x="96133" y="6351004"/>
            <a:ext cx="578480" cy="400110"/>
          </a:xfrm>
          <a:prstGeom prst="rect">
            <a:avLst/>
          </a:prstGeom>
          <a:noFill/>
        </p:spPr>
        <p:txBody>
          <a:bodyPr wrap="square">
            <a:spAutoFit/>
          </a:bodyPr>
          <a:lstStyle/>
          <a:p>
            <a:r>
              <a:rPr lang="en-US" sz="2000">
                <a:latin typeface="Bitter SemiBold" pitchFamily="2" charset="0"/>
              </a:rPr>
              <a:t>1A</a:t>
            </a:r>
            <a:endParaRPr lang="en-US" sz="2000"/>
          </a:p>
        </p:txBody>
      </p:sp>
      <p:pic>
        <p:nvPicPr>
          <p:cNvPr id="7" name="Picture 6" descr="A picture containing text&#10;&#10;AI-generated content may be incorrect.">
            <a:extLst>
              <a:ext uri="{FF2B5EF4-FFF2-40B4-BE49-F238E27FC236}">
                <a16:creationId xmlns:a16="http://schemas.microsoft.com/office/drawing/2014/main" id="{CDC433CA-C2C9-7B50-F41E-126412333F7C}"/>
              </a:ext>
            </a:extLst>
          </p:cNvPr>
          <p:cNvPicPr>
            <a:picLocks noChangeAspect="1"/>
          </p:cNvPicPr>
          <p:nvPr/>
        </p:nvPicPr>
        <p:blipFill>
          <a:blip r:embed="rId3">
            <a:extLst>
              <a:ext uri="{28A0092B-C50C-407E-A947-70E740481C1C}">
                <a14:useLocalDpi xmlns:a14="http://schemas.microsoft.com/office/drawing/2010/main" val="0"/>
              </a:ext>
            </a:extLst>
          </a:blip>
          <a:srcRect l="7694" t="67748" r="8006" b="8265"/>
          <a:stretch/>
        </p:blipFill>
        <p:spPr>
          <a:xfrm>
            <a:off x="1349341" y="1343037"/>
            <a:ext cx="9493318" cy="3495179"/>
          </a:xfrm>
          <a:prstGeom prst="rect">
            <a:avLst/>
          </a:prstGeom>
          <a:ln>
            <a:noFill/>
          </a:ln>
        </p:spPr>
      </p:pic>
    </p:spTree>
    <p:extLst>
      <p:ext uri="{BB962C8B-B14F-4D97-AF65-F5344CB8AC3E}">
        <p14:creationId xmlns:p14="http://schemas.microsoft.com/office/powerpoint/2010/main" val="585156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FE3CA-E450-5E07-B02B-4301A54B302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AD4A882-4112-5083-82C9-819071019A4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55C4889-FB71-1078-5B3C-04388E9B306C}"/>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AA10B759-B323-1127-5DF9-08DA039FB7F6}"/>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1A Feeling the Warmth: Engage</a:t>
            </a:r>
          </a:p>
        </p:txBody>
      </p:sp>
      <p:sp>
        <p:nvSpPr>
          <p:cNvPr id="6" name="Rectangle: Rounded Corners 5">
            <a:extLst>
              <a:ext uri="{FF2B5EF4-FFF2-40B4-BE49-F238E27FC236}">
                <a16:creationId xmlns:a16="http://schemas.microsoft.com/office/drawing/2014/main" id="{C0080B6A-05F8-78E3-928A-F090F2330D66}"/>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D173831-DACF-ADF6-EBAD-8775D0E3E4D5}"/>
              </a:ext>
            </a:extLst>
          </p:cNvPr>
          <p:cNvSpPr txBox="1"/>
          <p:nvPr/>
        </p:nvSpPr>
        <p:spPr>
          <a:xfrm>
            <a:off x="96133" y="6351004"/>
            <a:ext cx="578480" cy="400110"/>
          </a:xfrm>
          <a:prstGeom prst="rect">
            <a:avLst/>
          </a:prstGeom>
          <a:noFill/>
        </p:spPr>
        <p:txBody>
          <a:bodyPr wrap="square">
            <a:spAutoFit/>
          </a:bodyPr>
          <a:lstStyle/>
          <a:p>
            <a:r>
              <a:rPr lang="en-US" sz="2000">
                <a:latin typeface="Bitter SemiBold" pitchFamily="2" charset="0"/>
              </a:rPr>
              <a:t>1A</a:t>
            </a:r>
            <a:endParaRPr lang="en-US" sz="2000"/>
          </a:p>
        </p:txBody>
      </p:sp>
      <p:grpSp>
        <p:nvGrpSpPr>
          <p:cNvPr id="3" name="Group 2">
            <a:extLst>
              <a:ext uri="{FF2B5EF4-FFF2-40B4-BE49-F238E27FC236}">
                <a16:creationId xmlns:a16="http://schemas.microsoft.com/office/drawing/2014/main" id="{C908B579-73A0-1098-42BF-2A331B958947}"/>
              </a:ext>
            </a:extLst>
          </p:cNvPr>
          <p:cNvGrpSpPr/>
          <p:nvPr/>
        </p:nvGrpSpPr>
        <p:grpSpPr>
          <a:xfrm>
            <a:off x="1144833" y="1051526"/>
            <a:ext cx="8743196" cy="3229958"/>
            <a:chOff x="1708917" y="1123157"/>
            <a:chExt cx="8743196" cy="3229958"/>
          </a:xfrm>
        </p:grpSpPr>
        <p:sp>
          <p:nvSpPr>
            <p:cNvPr id="12" name="TextBox 11">
              <a:extLst>
                <a:ext uri="{FF2B5EF4-FFF2-40B4-BE49-F238E27FC236}">
                  <a16:creationId xmlns:a16="http://schemas.microsoft.com/office/drawing/2014/main" id="{9BCD00C4-88A1-813A-BAF4-1A90094C8AA9}"/>
                </a:ext>
              </a:extLst>
            </p:cNvPr>
            <p:cNvSpPr txBox="1"/>
            <p:nvPr/>
          </p:nvSpPr>
          <p:spPr>
            <a:xfrm>
              <a:off x="1708917" y="2044791"/>
              <a:ext cx="6304873" cy="2308324"/>
            </a:xfrm>
            <a:prstGeom prst="rect">
              <a:avLst/>
            </a:prstGeom>
            <a:noFill/>
          </p:spPr>
          <p:txBody>
            <a:bodyPr wrap="square">
              <a:spAutoFit/>
            </a:bodyPr>
            <a:lstStyle/>
            <a:p>
              <a:pPr algn="ctr"/>
              <a:r>
                <a:rPr lang="en-US" sz="4800">
                  <a:latin typeface="Avenir Next LT Pro" panose="020B0504020202020204" pitchFamily="34" charset="0"/>
                </a:rPr>
                <a:t>Why did your hand feel warm under the light?</a:t>
              </a:r>
            </a:p>
          </p:txBody>
        </p:sp>
        <p:pic>
          <p:nvPicPr>
            <p:cNvPr id="10" name="Graphic 9" descr="Lightbulb with solid fill">
              <a:extLst>
                <a:ext uri="{FF2B5EF4-FFF2-40B4-BE49-F238E27FC236}">
                  <a16:creationId xmlns:a16="http://schemas.microsoft.com/office/drawing/2014/main" id="{1D8EF49A-4554-2688-F607-F89533E984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8608845" y="1123157"/>
              <a:ext cx="1843268" cy="1843268"/>
            </a:xfrm>
            <a:prstGeom prst="rect">
              <a:avLst/>
            </a:prstGeom>
          </p:spPr>
        </p:pic>
      </p:grpSp>
      <p:pic>
        <p:nvPicPr>
          <p:cNvPr id="14" name="Graphic 13" descr="Open hand with solid fill">
            <a:extLst>
              <a:ext uri="{FF2B5EF4-FFF2-40B4-BE49-F238E27FC236}">
                <a16:creationId xmlns:a16="http://schemas.microsoft.com/office/drawing/2014/main" id="{72592A33-9092-74D2-D5A0-0EE58C89B6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49706" y="2832028"/>
            <a:ext cx="3033377" cy="3033377"/>
          </a:xfrm>
          <a:prstGeom prst="rect">
            <a:avLst/>
          </a:prstGeom>
        </p:spPr>
      </p:pic>
    </p:spTree>
    <p:extLst>
      <p:ext uri="{BB962C8B-B14F-4D97-AF65-F5344CB8AC3E}">
        <p14:creationId xmlns:p14="http://schemas.microsoft.com/office/powerpoint/2010/main" val="1325015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4889F-5DC8-2AB9-EBE9-8CFBC975F6A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05598A2-A0B7-9A37-BFF8-97C5F3C795F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D2EC7AF-7D4C-88BA-B91F-83AD954AFF43}"/>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CF4023D1-EA6A-6CA7-13CA-4EA15B7EEAEE}"/>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1A Feeling the Warmth: Explore</a:t>
            </a:r>
          </a:p>
        </p:txBody>
      </p:sp>
      <p:sp>
        <p:nvSpPr>
          <p:cNvPr id="12" name="TextBox 11">
            <a:extLst>
              <a:ext uri="{FF2B5EF4-FFF2-40B4-BE49-F238E27FC236}">
                <a16:creationId xmlns:a16="http://schemas.microsoft.com/office/drawing/2014/main" id="{94A45C2B-7DBF-513A-E01B-9AD77BB30E8A}"/>
              </a:ext>
            </a:extLst>
          </p:cNvPr>
          <p:cNvSpPr txBox="1"/>
          <p:nvPr/>
        </p:nvSpPr>
        <p:spPr>
          <a:xfrm>
            <a:off x="5723443" y="898128"/>
            <a:ext cx="5243973" cy="2308324"/>
          </a:xfrm>
          <a:prstGeom prst="rect">
            <a:avLst/>
          </a:prstGeom>
          <a:noFill/>
        </p:spPr>
        <p:txBody>
          <a:bodyPr wrap="square" lIns="91440" tIns="45720" rIns="91440" bIns="45720" anchor="t">
            <a:spAutoFit/>
          </a:bodyPr>
          <a:lstStyle/>
          <a:p>
            <a:pPr algn="ctr"/>
            <a:r>
              <a:rPr lang="en-US" sz="4800" b="1">
                <a:latin typeface="Avenir Next LT Pro"/>
              </a:rPr>
              <a:t>Predict:</a:t>
            </a:r>
            <a:r>
              <a:rPr lang="en-US" sz="4800">
                <a:latin typeface="Avenir Next LT Pro"/>
              </a:rPr>
              <a:t> Which ice cube will melt faster? Why?</a:t>
            </a:r>
          </a:p>
        </p:txBody>
      </p:sp>
      <p:sp>
        <p:nvSpPr>
          <p:cNvPr id="6" name="Rectangle: Rounded Corners 5">
            <a:extLst>
              <a:ext uri="{FF2B5EF4-FFF2-40B4-BE49-F238E27FC236}">
                <a16:creationId xmlns:a16="http://schemas.microsoft.com/office/drawing/2014/main" id="{7597F083-CBEE-A526-444F-8699FF26271F}"/>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45D1361-3464-782A-CB07-C18BEF8584BB}"/>
              </a:ext>
            </a:extLst>
          </p:cNvPr>
          <p:cNvSpPr txBox="1"/>
          <p:nvPr/>
        </p:nvSpPr>
        <p:spPr>
          <a:xfrm>
            <a:off x="96133" y="6351004"/>
            <a:ext cx="578480" cy="400110"/>
          </a:xfrm>
          <a:prstGeom prst="rect">
            <a:avLst/>
          </a:prstGeom>
          <a:noFill/>
        </p:spPr>
        <p:txBody>
          <a:bodyPr wrap="square">
            <a:spAutoFit/>
          </a:bodyPr>
          <a:lstStyle/>
          <a:p>
            <a:r>
              <a:rPr lang="en-US" sz="2000">
                <a:latin typeface="Bitter SemiBold" pitchFamily="2" charset="0"/>
              </a:rPr>
              <a:t>1A</a:t>
            </a:r>
            <a:endParaRPr lang="en-US" sz="2000"/>
          </a:p>
        </p:txBody>
      </p:sp>
      <p:pic>
        <p:nvPicPr>
          <p:cNvPr id="14" name="Picture 13" descr="Text, letter&#10;&#10;AI-generated content may be incorrect.">
            <a:extLst>
              <a:ext uri="{FF2B5EF4-FFF2-40B4-BE49-F238E27FC236}">
                <a16:creationId xmlns:a16="http://schemas.microsoft.com/office/drawing/2014/main" id="{8DA89C23-C73E-E851-0CF6-8DC7D7FB65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34" y="110438"/>
            <a:ext cx="4626338" cy="5987026"/>
          </a:xfrm>
          <a:prstGeom prst="rect">
            <a:avLst/>
          </a:prstGeom>
          <a:ln>
            <a:solidFill>
              <a:schemeClr val="tx1"/>
            </a:solidFill>
          </a:ln>
        </p:spPr>
      </p:pic>
      <p:grpSp>
        <p:nvGrpSpPr>
          <p:cNvPr id="15" name="Group 14">
            <a:extLst>
              <a:ext uri="{FF2B5EF4-FFF2-40B4-BE49-F238E27FC236}">
                <a16:creationId xmlns:a16="http://schemas.microsoft.com/office/drawing/2014/main" id="{7484D497-10A8-C7B0-642C-81CD2552D588}"/>
              </a:ext>
            </a:extLst>
          </p:cNvPr>
          <p:cNvGrpSpPr/>
          <p:nvPr/>
        </p:nvGrpSpPr>
        <p:grpSpPr>
          <a:xfrm>
            <a:off x="8413676" y="4805710"/>
            <a:ext cx="1846914" cy="1493451"/>
            <a:chOff x="765859" y="2869263"/>
            <a:chExt cx="2162536" cy="2162536"/>
          </a:xfrm>
        </p:grpSpPr>
        <p:pic>
          <p:nvPicPr>
            <p:cNvPr id="16" name="Graphic 15" descr="Plate outline">
              <a:extLst>
                <a:ext uri="{FF2B5EF4-FFF2-40B4-BE49-F238E27FC236}">
                  <a16:creationId xmlns:a16="http://schemas.microsoft.com/office/drawing/2014/main" id="{A1791C02-AA72-8EDF-D733-76F9592425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5859" y="2869263"/>
              <a:ext cx="2162536" cy="2162536"/>
            </a:xfrm>
            <a:prstGeom prst="rect">
              <a:avLst/>
            </a:prstGeom>
          </p:spPr>
        </p:pic>
        <p:pic>
          <p:nvPicPr>
            <p:cNvPr id="18" name="Picture 2" descr="Melting">
              <a:extLst>
                <a:ext uri="{FF2B5EF4-FFF2-40B4-BE49-F238E27FC236}">
                  <a16:creationId xmlns:a16="http://schemas.microsoft.com/office/drawing/2014/main" id="{A29DD18E-A861-C888-7C83-C4343D9E1D7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51007" y="3429000"/>
              <a:ext cx="597844" cy="5978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B7A49B58-9E75-C789-7543-1070F62057E6}"/>
              </a:ext>
            </a:extLst>
          </p:cNvPr>
          <p:cNvGrpSpPr/>
          <p:nvPr/>
        </p:nvGrpSpPr>
        <p:grpSpPr>
          <a:xfrm>
            <a:off x="5686412" y="4763288"/>
            <a:ext cx="1846914" cy="1493451"/>
            <a:chOff x="765859" y="2869263"/>
            <a:chExt cx="2162536" cy="2162536"/>
          </a:xfrm>
        </p:grpSpPr>
        <p:pic>
          <p:nvPicPr>
            <p:cNvPr id="20" name="Graphic 19" descr="Plate outline">
              <a:extLst>
                <a:ext uri="{FF2B5EF4-FFF2-40B4-BE49-F238E27FC236}">
                  <a16:creationId xmlns:a16="http://schemas.microsoft.com/office/drawing/2014/main" id="{31EC179E-C789-E555-2045-8251B3E6E1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5859" y="2869263"/>
              <a:ext cx="2162536" cy="2162536"/>
            </a:xfrm>
            <a:prstGeom prst="rect">
              <a:avLst/>
            </a:prstGeom>
          </p:spPr>
        </p:pic>
        <p:pic>
          <p:nvPicPr>
            <p:cNvPr id="21" name="Picture 2" descr="Melting">
              <a:extLst>
                <a:ext uri="{FF2B5EF4-FFF2-40B4-BE49-F238E27FC236}">
                  <a16:creationId xmlns:a16="http://schemas.microsoft.com/office/drawing/2014/main" id="{89D77FDE-3874-D8D2-1EFD-1D6A7485EB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51007" y="3429000"/>
              <a:ext cx="597844" cy="597844"/>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Graphic 21" descr="A desk lamp">
            <a:extLst>
              <a:ext uri="{FF2B5EF4-FFF2-40B4-BE49-F238E27FC236}">
                <a16:creationId xmlns:a16="http://schemas.microsoft.com/office/drawing/2014/main" id="{FAC6C316-E0B6-DB42-33C5-7F53F51B7A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157532" y="3060881"/>
            <a:ext cx="3171047" cy="3171047"/>
          </a:xfrm>
          <a:prstGeom prst="rect">
            <a:avLst/>
          </a:prstGeom>
        </p:spPr>
      </p:pic>
      <p:pic>
        <p:nvPicPr>
          <p:cNvPr id="3" name="Picture 2" descr="A picture containing text, silhouette&#10;&#10;AI-generated content may be incorrect.">
            <a:extLst>
              <a:ext uri="{FF2B5EF4-FFF2-40B4-BE49-F238E27FC236}">
                <a16:creationId xmlns:a16="http://schemas.microsoft.com/office/drawing/2014/main" id="{F5351E18-6D80-4496-48C8-546B983771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39629" y="110438"/>
            <a:ext cx="967027" cy="1356836"/>
          </a:xfrm>
          <a:prstGeom prst="rect">
            <a:avLst/>
          </a:prstGeom>
        </p:spPr>
      </p:pic>
    </p:spTree>
    <p:extLst>
      <p:ext uri="{BB962C8B-B14F-4D97-AF65-F5344CB8AC3E}">
        <p14:creationId xmlns:p14="http://schemas.microsoft.com/office/powerpoint/2010/main" val="1945373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245E2-640C-7A58-7D0E-FA74A388A0C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759415C-F9AB-A699-3696-908D274F37D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AF973DF-DA98-28C8-2CDD-F60958C8AD5E}"/>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0F43ABB1-F410-0F35-14D6-DC3F26D3002F}"/>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1A Feeling the Warmth: Explore</a:t>
            </a:r>
          </a:p>
        </p:txBody>
      </p:sp>
      <p:sp>
        <p:nvSpPr>
          <p:cNvPr id="12" name="TextBox 11">
            <a:extLst>
              <a:ext uri="{FF2B5EF4-FFF2-40B4-BE49-F238E27FC236}">
                <a16:creationId xmlns:a16="http://schemas.microsoft.com/office/drawing/2014/main" id="{DFC02767-6A0D-8BCC-BA04-DC1FD2FB5B05}"/>
              </a:ext>
            </a:extLst>
          </p:cNvPr>
          <p:cNvSpPr txBox="1"/>
          <p:nvPr/>
        </p:nvSpPr>
        <p:spPr>
          <a:xfrm>
            <a:off x="4879656" y="581533"/>
            <a:ext cx="7227000" cy="2308324"/>
          </a:xfrm>
          <a:prstGeom prst="rect">
            <a:avLst/>
          </a:prstGeom>
          <a:noFill/>
        </p:spPr>
        <p:txBody>
          <a:bodyPr wrap="square">
            <a:spAutoFit/>
          </a:bodyPr>
          <a:lstStyle/>
          <a:p>
            <a:pPr algn="ctr"/>
            <a:r>
              <a:rPr lang="en-US" sz="4800">
                <a:latin typeface="Avenir Next LT Pro" panose="020B0504020202020204" pitchFamily="34" charset="0"/>
              </a:rPr>
              <a:t>Every 5 minutes </a:t>
            </a:r>
            <a:r>
              <a:rPr lang="en-US" sz="4800" b="1">
                <a:latin typeface="Avenir Next LT Pro" panose="020B0504020202020204" pitchFamily="34" charset="0"/>
              </a:rPr>
              <a:t>record</a:t>
            </a:r>
            <a:r>
              <a:rPr lang="en-US" sz="4800">
                <a:latin typeface="Avenir Next LT Pro" panose="020B0504020202020204" pitchFamily="34" charset="0"/>
              </a:rPr>
              <a:t> your </a:t>
            </a:r>
            <a:r>
              <a:rPr lang="en-US" sz="4800" b="1">
                <a:latin typeface="Avenir Next LT Pro" panose="020B0504020202020204" pitchFamily="34" charset="0"/>
              </a:rPr>
              <a:t>observations</a:t>
            </a:r>
            <a:r>
              <a:rPr lang="en-US" sz="4800">
                <a:latin typeface="Avenir Next LT Pro" panose="020B0504020202020204" pitchFamily="34" charset="0"/>
              </a:rPr>
              <a:t> using drawings and words.</a:t>
            </a:r>
          </a:p>
        </p:txBody>
      </p:sp>
      <p:sp>
        <p:nvSpPr>
          <p:cNvPr id="6" name="Rectangle: Rounded Corners 5">
            <a:extLst>
              <a:ext uri="{FF2B5EF4-FFF2-40B4-BE49-F238E27FC236}">
                <a16:creationId xmlns:a16="http://schemas.microsoft.com/office/drawing/2014/main" id="{7AEF0691-BC37-ABFF-3689-9765D7FFA1D3}"/>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9121794-6F03-287E-9072-A3068769D150}"/>
              </a:ext>
            </a:extLst>
          </p:cNvPr>
          <p:cNvSpPr txBox="1"/>
          <p:nvPr/>
        </p:nvSpPr>
        <p:spPr>
          <a:xfrm>
            <a:off x="96132" y="6351004"/>
            <a:ext cx="3433131" cy="400110"/>
          </a:xfrm>
          <a:prstGeom prst="rect">
            <a:avLst/>
          </a:prstGeom>
          <a:noFill/>
        </p:spPr>
        <p:txBody>
          <a:bodyPr wrap="square">
            <a:spAutoFit/>
          </a:bodyPr>
          <a:lstStyle/>
          <a:p>
            <a:r>
              <a:rPr lang="en-US" sz="2000">
                <a:latin typeface="Bitter SemiBold" pitchFamily="2" charset="0"/>
              </a:rPr>
              <a:t>1A</a:t>
            </a:r>
            <a:endParaRPr lang="en-US" sz="2000"/>
          </a:p>
        </p:txBody>
      </p:sp>
      <p:pic>
        <p:nvPicPr>
          <p:cNvPr id="7" name="Picture 6" descr="Graphical user interface, text, application&#10;&#10;AI-generated content may be incorrect.">
            <a:extLst>
              <a:ext uri="{FF2B5EF4-FFF2-40B4-BE49-F238E27FC236}">
                <a16:creationId xmlns:a16="http://schemas.microsoft.com/office/drawing/2014/main" id="{25DEA456-30E5-CA2D-973B-C8BE9C9E1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8" y="122275"/>
            <a:ext cx="4617191" cy="5975189"/>
          </a:xfrm>
          <a:prstGeom prst="rect">
            <a:avLst/>
          </a:prstGeom>
          <a:ln>
            <a:solidFill>
              <a:schemeClr val="tx1"/>
            </a:solidFill>
          </a:ln>
        </p:spPr>
      </p:pic>
      <p:pic>
        <p:nvPicPr>
          <p:cNvPr id="10" name="Graphic 9" descr="Plate outline">
            <a:extLst>
              <a:ext uri="{FF2B5EF4-FFF2-40B4-BE49-F238E27FC236}">
                <a16:creationId xmlns:a16="http://schemas.microsoft.com/office/drawing/2014/main" id="{DFD3A437-2C43-C23C-DD2F-CFA9C2619E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43552" y="3342424"/>
            <a:ext cx="3883241" cy="2971891"/>
          </a:xfrm>
          <a:prstGeom prst="rect">
            <a:avLst/>
          </a:prstGeom>
        </p:spPr>
      </p:pic>
      <p:grpSp>
        <p:nvGrpSpPr>
          <p:cNvPr id="26" name="Group 25">
            <a:extLst>
              <a:ext uri="{FF2B5EF4-FFF2-40B4-BE49-F238E27FC236}">
                <a16:creationId xmlns:a16="http://schemas.microsoft.com/office/drawing/2014/main" id="{ECAC968F-059A-E179-93BD-6DF508ECA9DB}"/>
              </a:ext>
            </a:extLst>
          </p:cNvPr>
          <p:cNvGrpSpPr/>
          <p:nvPr/>
        </p:nvGrpSpPr>
        <p:grpSpPr>
          <a:xfrm>
            <a:off x="5941835" y="4171448"/>
            <a:ext cx="1886673" cy="832096"/>
            <a:chOff x="5941835" y="4542356"/>
            <a:chExt cx="1886673" cy="832096"/>
          </a:xfrm>
        </p:grpSpPr>
        <p:sp>
          <p:nvSpPr>
            <p:cNvPr id="13" name="Oval 12">
              <a:extLst>
                <a:ext uri="{FF2B5EF4-FFF2-40B4-BE49-F238E27FC236}">
                  <a16:creationId xmlns:a16="http://schemas.microsoft.com/office/drawing/2014/main" id="{3EBC4949-59A9-EAA4-0CBB-08BB6E37C094}"/>
                </a:ext>
              </a:extLst>
            </p:cNvPr>
            <p:cNvSpPr/>
            <p:nvPr/>
          </p:nvSpPr>
          <p:spPr>
            <a:xfrm>
              <a:off x="5941835" y="4963655"/>
              <a:ext cx="1886673" cy="41079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elting">
              <a:extLst>
                <a:ext uri="{FF2B5EF4-FFF2-40B4-BE49-F238E27FC236}">
                  <a16:creationId xmlns:a16="http://schemas.microsoft.com/office/drawing/2014/main" id="{C1B82084-0AEF-CDC9-4DC1-E78C719BF67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46335" y="4542356"/>
              <a:ext cx="1073542" cy="821594"/>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Graphic 22" descr="Ruler outline">
            <a:extLst>
              <a:ext uri="{FF2B5EF4-FFF2-40B4-BE49-F238E27FC236}">
                <a16:creationId xmlns:a16="http://schemas.microsoft.com/office/drawing/2014/main" id="{DB416735-3739-D0EE-E3B4-61A67B2B72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660497">
            <a:off x="5341768" y="2861341"/>
            <a:ext cx="1508464" cy="1508464"/>
          </a:xfrm>
          <a:prstGeom prst="rect">
            <a:avLst/>
          </a:prstGeom>
        </p:spPr>
      </p:pic>
      <p:sp>
        <p:nvSpPr>
          <p:cNvPr id="25" name="TextBox 24">
            <a:extLst>
              <a:ext uri="{FF2B5EF4-FFF2-40B4-BE49-F238E27FC236}">
                <a16:creationId xmlns:a16="http://schemas.microsoft.com/office/drawing/2014/main" id="{9E78F95A-843D-6F87-20B8-285FE254002F}"/>
              </a:ext>
            </a:extLst>
          </p:cNvPr>
          <p:cNvSpPr txBox="1"/>
          <p:nvPr/>
        </p:nvSpPr>
        <p:spPr>
          <a:xfrm>
            <a:off x="8826791" y="3406731"/>
            <a:ext cx="3148933" cy="2308324"/>
          </a:xfrm>
          <a:prstGeom prst="rect">
            <a:avLst/>
          </a:prstGeom>
          <a:noFill/>
        </p:spPr>
        <p:txBody>
          <a:bodyPr wrap="square">
            <a:spAutoFit/>
          </a:bodyPr>
          <a:lstStyle/>
          <a:p>
            <a:pPr algn="ctr"/>
            <a:r>
              <a:rPr lang="en-US">
                <a:latin typeface="Avenir Next LT Pro" panose="020B0504020202020204" pitchFamily="34" charset="0"/>
              </a:rPr>
              <a:t>Trace the outline of the water line using permanent marker to see how the liquid puddle changes in size. Using a ruler measure the diameter of the melted water and record this in the student guide.</a:t>
            </a:r>
            <a:endParaRPr lang="en-US"/>
          </a:p>
        </p:txBody>
      </p:sp>
    </p:spTree>
    <p:extLst>
      <p:ext uri="{BB962C8B-B14F-4D97-AF65-F5344CB8AC3E}">
        <p14:creationId xmlns:p14="http://schemas.microsoft.com/office/powerpoint/2010/main" val="3836584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C3D77-671A-3B1E-5D7C-A621F31A0D9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B0188D7-0E39-774A-414E-6337B0B70C3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9FA76A4-53AF-5AFB-CA1B-AA23715A84AD}"/>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E572E7CE-BAA6-F38D-A730-FC009D812376}"/>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1A Feeling the Warmth: Explore</a:t>
            </a:r>
          </a:p>
        </p:txBody>
      </p:sp>
      <p:sp>
        <p:nvSpPr>
          <p:cNvPr id="12" name="TextBox 11">
            <a:extLst>
              <a:ext uri="{FF2B5EF4-FFF2-40B4-BE49-F238E27FC236}">
                <a16:creationId xmlns:a16="http://schemas.microsoft.com/office/drawing/2014/main" id="{3CCACE79-B007-7FF6-E0BA-5B1A03EBEE6F}"/>
              </a:ext>
            </a:extLst>
          </p:cNvPr>
          <p:cNvSpPr txBox="1"/>
          <p:nvPr/>
        </p:nvSpPr>
        <p:spPr>
          <a:xfrm>
            <a:off x="4965000" y="2648204"/>
            <a:ext cx="7227000" cy="830997"/>
          </a:xfrm>
          <a:prstGeom prst="rect">
            <a:avLst/>
          </a:prstGeom>
          <a:noFill/>
        </p:spPr>
        <p:txBody>
          <a:bodyPr wrap="square">
            <a:spAutoFit/>
          </a:bodyPr>
          <a:lstStyle/>
          <a:p>
            <a:pPr algn="ctr"/>
            <a:r>
              <a:rPr lang="en-US" sz="4800">
                <a:latin typeface="Avenir Next LT Pro" panose="020B0504020202020204" pitchFamily="34" charset="0"/>
              </a:rPr>
              <a:t>Did I </a:t>
            </a:r>
            <a:r>
              <a:rPr lang="en-US" sz="4800" b="1">
                <a:latin typeface="Avenir Next LT Pro" panose="020B0504020202020204" pitchFamily="34" charset="0"/>
              </a:rPr>
              <a:t>predict</a:t>
            </a:r>
            <a:r>
              <a:rPr lang="en-US" sz="4800">
                <a:latin typeface="Avenir Next LT Pro" panose="020B0504020202020204" pitchFamily="34" charset="0"/>
              </a:rPr>
              <a:t> this?</a:t>
            </a:r>
          </a:p>
        </p:txBody>
      </p:sp>
      <p:sp>
        <p:nvSpPr>
          <p:cNvPr id="6" name="Rectangle: Rounded Corners 5">
            <a:extLst>
              <a:ext uri="{FF2B5EF4-FFF2-40B4-BE49-F238E27FC236}">
                <a16:creationId xmlns:a16="http://schemas.microsoft.com/office/drawing/2014/main" id="{A0C971E2-1627-90E2-9760-F9D3967CEE24}"/>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BBB23AF-507A-DE21-01CA-C64F14AB2C2A}"/>
              </a:ext>
            </a:extLst>
          </p:cNvPr>
          <p:cNvSpPr txBox="1"/>
          <p:nvPr/>
        </p:nvSpPr>
        <p:spPr>
          <a:xfrm>
            <a:off x="96133" y="6351004"/>
            <a:ext cx="496824" cy="400110"/>
          </a:xfrm>
          <a:prstGeom prst="rect">
            <a:avLst/>
          </a:prstGeom>
          <a:noFill/>
        </p:spPr>
        <p:txBody>
          <a:bodyPr wrap="square">
            <a:spAutoFit/>
          </a:bodyPr>
          <a:lstStyle/>
          <a:p>
            <a:r>
              <a:rPr lang="en-US" sz="2000">
                <a:latin typeface="Bitter SemiBold" pitchFamily="2" charset="0"/>
              </a:rPr>
              <a:t>1A</a:t>
            </a:r>
            <a:endParaRPr lang="en-US" sz="2000"/>
          </a:p>
        </p:txBody>
      </p:sp>
      <p:pic>
        <p:nvPicPr>
          <p:cNvPr id="7" name="Picture 6" descr="Graphical user interface, text, application&#10;&#10;AI-generated content may be incorrect.">
            <a:extLst>
              <a:ext uri="{FF2B5EF4-FFF2-40B4-BE49-F238E27FC236}">
                <a16:creationId xmlns:a16="http://schemas.microsoft.com/office/drawing/2014/main" id="{947454C0-4E87-3269-25EC-B65FD2FCB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8" y="122275"/>
            <a:ext cx="4617191" cy="5975189"/>
          </a:xfrm>
          <a:prstGeom prst="rect">
            <a:avLst/>
          </a:prstGeom>
          <a:ln>
            <a:solidFill>
              <a:schemeClr val="tx1"/>
            </a:solidFill>
          </a:ln>
        </p:spPr>
      </p:pic>
      <p:pic>
        <p:nvPicPr>
          <p:cNvPr id="8" name="Picture 7" descr="A picture containing text, silhouette&#10;&#10;AI-generated content may be incorrect.">
            <a:extLst>
              <a:ext uri="{FF2B5EF4-FFF2-40B4-BE49-F238E27FC236}">
                <a16:creationId xmlns:a16="http://schemas.microsoft.com/office/drawing/2014/main" id="{F678A70D-11C1-75B5-1DB9-55E0B2E281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9629" y="110438"/>
            <a:ext cx="967027" cy="1356836"/>
          </a:xfrm>
          <a:prstGeom prst="rect">
            <a:avLst/>
          </a:prstGeom>
        </p:spPr>
      </p:pic>
    </p:spTree>
    <p:extLst>
      <p:ext uri="{BB962C8B-B14F-4D97-AF65-F5344CB8AC3E}">
        <p14:creationId xmlns:p14="http://schemas.microsoft.com/office/powerpoint/2010/main" val="1166859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E92CF-6FDB-DC9B-1526-D79389AAD4D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93D43C9-A060-00AB-3229-1596D64D253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3FC4FCD-2649-A986-E22E-246F0E49B891}"/>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A705029A-20A7-6ABB-45EE-32BA78B8A49E}"/>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Exploring Missouri – 1A Feeling the Warmth: Explain</a:t>
            </a:r>
          </a:p>
        </p:txBody>
      </p:sp>
      <p:sp>
        <p:nvSpPr>
          <p:cNvPr id="6" name="Rectangle: Rounded Corners 5">
            <a:extLst>
              <a:ext uri="{FF2B5EF4-FFF2-40B4-BE49-F238E27FC236}">
                <a16:creationId xmlns:a16="http://schemas.microsoft.com/office/drawing/2014/main" id="{0E809791-457F-018A-717B-976BA5E0EDBC}"/>
              </a:ext>
            </a:extLst>
          </p:cNvPr>
          <p:cNvSpPr/>
          <p:nvPr/>
        </p:nvSpPr>
        <p:spPr>
          <a:xfrm>
            <a:off x="88894" y="6299161"/>
            <a:ext cx="496825" cy="503796"/>
          </a:xfrm>
          <a:prstGeom prst="round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F0D130E-1811-2E08-30F3-5E6900D94887}"/>
              </a:ext>
            </a:extLst>
          </p:cNvPr>
          <p:cNvSpPr txBox="1"/>
          <p:nvPr/>
        </p:nvSpPr>
        <p:spPr>
          <a:xfrm>
            <a:off x="96133" y="6351004"/>
            <a:ext cx="578480" cy="400110"/>
          </a:xfrm>
          <a:prstGeom prst="rect">
            <a:avLst/>
          </a:prstGeom>
          <a:noFill/>
        </p:spPr>
        <p:txBody>
          <a:bodyPr wrap="square">
            <a:spAutoFit/>
          </a:bodyPr>
          <a:lstStyle/>
          <a:p>
            <a:r>
              <a:rPr lang="en-US" sz="2000">
                <a:latin typeface="Bitter SemiBold" pitchFamily="2" charset="0"/>
              </a:rPr>
              <a:t>1A</a:t>
            </a:r>
            <a:endParaRPr lang="en-US" sz="2000"/>
          </a:p>
        </p:txBody>
      </p:sp>
      <p:sp>
        <p:nvSpPr>
          <p:cNvPr id="25" name="TextBox 24">
            <a:extLst>
              <a:ext uri="{FF2B5EF4-FFF2-40B4-BE49-F238E27FC236}">
                <a16:creationId xmlns:a16="http://schemas.microsoft.com/office/drawing/2014/main" id="{7AEE1E9F-37CD-1F4D-BBF5-5FDF7651D7DA}"/>
              </a:ext>
            </a:extLst>
          </p:cNvPr>
          <p:cNvSpPr txBox="1"/>
          <p:nvPr/>
        </p:nvSpPr>
        <p:spPr>
          <a:xfrm>
            <a:off x="8957723" y="5329645"/>
            <a:ext cx="3148933" cy="369332"/>
          </a:xfrm>
          <a:prstGeom prst="rect">
            <a:avLst/>
          </a:prstGeom>
          <a:noFill/>
        </p:spPr>
        <p:txBody>
          <a:bodyPr wrap="square">
            <a:spAutoFit/>
          </a:bodyPr>
          <a:lstStyle/>
          <a:p>
            <a:pPr algn="ctr"/>
            <a:r>
              <a:rPr lang="en-US">
                <a:latin typeface="Avenir Next LT Pro" panose="020B0504020202020204" pitchFamily="34" charset="0"/>
              </a:rPr>
              <a:t>.</a:t>
            </a:r>
            <a:endParaRPr lang="en-US"/>
          </a:p>
        </p:txBody>
      </p:sp>
      <p:grpSp>
        <p:nvGrpSpPr>
          <p:cNvPr id="3" name="Group 2">
            <a:extLst>
              <a:ext uri="{FF2B5EF4-FFF2-40B4-BE49-F238E27FC236}">
                <a16:creationId xmlns:a16="http://schemas.microsoft.com/office/drawing/2014/main" id="{6DE76BCA-BC19-B67A-D492-ABBF389AC42B}"/>
              </a:ext>
            </a:extLst>
          </p:cNvPr>
          <p:cNvGrpSpPr/>
          <p:nvPr/>
        </p:nvGrpSpPr>
        <p:grpSpPr>
          <a:xfrm>
            <a:off x="1065787" y="841813"/>
            <a:ext cx="9466402" cy="4420600"/>
            <a:chOff x="690006" y="793946"/>
            <a:chExt cx="9466402" cy="4420600"/>
          </a:xfrm>
        </p:grpSpPr>
        <p:sp>
          <p:nvSpPr>
            <p:cNvPr id="12" name="TextBox 11">
              <a:extLst>
                <a:ext uri="{FF2B5EF4-FFF2-40B4-BE49-F238E27FC236}">
                  <a16:creationId xmlns:a16="http://schemas.microsoft.com/office/drawing/2014/main" id="{198FC899-BCB4-8C2D-4475-068CBFDE40EA}"/>
                </a:ext>
              </a:extLst>
            </p:cNvPr>
            <p:cNvSpPr txBox="1"/>
            <p:nvPr/>
          </p:nvSpPr>
          <p:spPr>
            <a:xfrm>
              <a:off x="690006" y="2020195"/>
              <a:ext cx="7227000" cy="2308324"/>
            </a:xfrm>
            <a:prstGeom prst="rect">
              <a:avLst/>
            </a:prstGeom>
            <a:noFill/>
          </p:spPr>
          <p:txBody>
            <a:bodyPr wrap="square">
              <a:spAutoFit/>
            </a:bodyPr>
            <a:lstStyle/>
            <a:p>
              <a:pPr algn="ctr"/>
              <a:r>
                <a:rPr lang="en-US" sz="4800">
                  <a:latin typeface="Avenir Next LT Pro" panose="020B0504020202020204" pitchFamily="34" charset="0"/>
                </a:rPr>
                <a:t>Was it melting </a:t>
              </a:r>
              <a:r>
                <a:rPr lang="en-US" sz="4800" b="1">
                  <a:latin typeface="Avenir Next LT Pro" panose="020B0504020202020204" pitchFamily="34" charset="0"/>
                </a:rPr>
                <a:t>faster</a:t>
              </a:r>
              <a:r>
                <a:rPr lang="en-US" sz="4800">
                  <a:latin typeface="Avenir Next LT Pro" panose="020B0504020202020204" pitchFamily="34" charset="0"/>
                </a:rPr>
                <a:t> or </a:t>
              </a:r>
              <a:r>
                <a:rPr lang="en-US" sz="4800" b="1">
                  <a:latin typeface="Avenir Next LT Pro" panose="020B0504020202020204" pitchFamily="34" charset="0"/>
                </a:rPr>
                <a:t>slower</a:t>
              </a:r>
              <a:r>
                <a:rPr lang="en-US" sz="4800">
                  <a:latin typeface="Avenir Next LT Pro" panose="020B0504020202020204" pitchFamily="34" charset="0"/>
                </a:rPr>
                <a:t> with the light? Why is this?</a:t>
              </a:r>
            </a:p>
          </p:txBody>
        </p:sp>
        <p:pic>
          <p:nvPicPr>
            <p:cNvPr id="10" name="Picture 2" descr="Melting">
              <a:extLst>
                <a:ext uri="{FF2B5EF4-FFF2-40B4-BE49-F238E27FC236}">
                  <a16:creationId xmlns:a16="http://schemas.microsoft.com/office/drawing/2014/main" id="{8C09CA9E-EAA5-5C74-6CB0-7DE6FFE6D4E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194050" y="3712731"/>
              <a:ext cx="1962358" cy="1501815"/>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Lightbulb with solid fill">
              <a:extLst>
                <a:ext uri="{FF2B5EF4-FFF2-40B4-BE49-F238E27FC236}">
                  <a16:creationId xmlns:a16="http://schemas.microsoft.com/office/drawing/2014/main" id="{6858CC6B-5F78-7EC0-7AA4-9B42BB9321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8253595" y="793946"/>
              <a:ext cx="1843268" cy="1843268"/>
            </a:xfrm>
            <a:prstGeom prst="rect">
              <a:avLst/>
            </a:prstGeom>
          </p:spPr>
        </p:pic>
      </p:grpSp>
    </p:spTree>
    <p:extLst>
      <p:ext uri="{BB962C8B-B14F-4D97-AF65-F5344CB8AC3E}">
        <p14:creationId xmlns:p14="http://schemas.microsoft.com/office/powerpoint/2010/main" val="22440020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1825</Words>
  <Application>Microsoft Office PowerPoint</Application>
  <PresentationFormat>Widescreen</PresentationFormat>
  <Paragraphs>177</Paragraphs>
  <Slides>21</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Aptos</vt:lpstr>
      <vt:lpstr>Aptos Display</vt:lpstr>
      <vt:lpstr>Aptos Light</vt:lpstr>
      <vt:lpstr>Arial</vt:lpstr>
      <vt:lpstr>Avenir Next LT Pro</vt:lpstr>
      <vt:lpstr>Bitter</vt:lpstr>
      <vt:lpstr>Bitter SemiBold</vt:lpstr>
      <vt:lpstr>Montserrat Medium</vt:lpstr>
      <vt:lpstr>Shadows Into Light Two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lastModifiedBy>Wendy Parrett</cp:lastModifiedBy>
  <cp:revision>13</cp:revision>
  <dcterms:created xsi:type="dcterms:W3CDTF">2025-06-30T14:30:10Z</dcterms:created>
  <dcterms:modified xsi:type="dcterms:W3CDTF">2025-08-14T00:16:58Z</dcterms:modified>
</cp:coreProperties>
</file>