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301" r:id="rId3"/>
    <p:sldId id="299" r:id="rId4"/>
    <p:sldId id="302" r:id="rId5"/>
    <p:sldId id="303" r:id="rId6"/>
    <p:sldId id="304" r:id="rId7"/>
    <p:sldId id="315" r:id="rId8"/>
    <p:sldId id="307" r:id="rId9"/>
    <p:sldId id="308" r:id="rId10"/>
    <p:sldId id="309" r:id="rId11"/>
    <p:sldId id="310" r:id="rId12"/>
    <p:sldId id="311" r:id="rId13"/>
    <p:sldId id="312" r:id="rId14"/>
    <p:sldId id="313" r:id="rId15"/>
    <p:sldId id="314" r:id="rId16"/>
    <p:sldId id="319" r:id="rId17"/>
    <p:sldId id="316" r:id="rId18"/>
    <p:sldId id="317" r:id="rId19"/>
    <p:sldId id="31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07195A-D52F-4C00-99CE-E914E94DF128}" v="64" dt="2025-07-18T19:45:50.299"/>
    <p1510:client id="{55807795-61A7-7FE2-E56C-59F6EFD157A7}" v="59" dt="2025-07-18T17:39:48.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ADCD7-A9AD-485C-95CA-5EE174C8EA62}" type="datetimeFigureOut">
              <a:rPr lang="en-US" smtClean="0"/>
              <a:t>7/21/2025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882DE0-2792-4990-AE98-1527A16ECE07}" type="slidenum">
              <a:rPr lang="en-US" smtClean="0"/>
              <a:t>‹#›</a:t>
            </a:fld>
            <a:endParaRPr lang="en-US"/>
          </a:p>
        </p:txBody>
      </p:sp>
    </p:spTree>
    <p:extLst>
      <p:ext uri="{BB962C8B-B14F-4D97-AF65-F5344CB8AC3E}">
        <p14:creationId xmlns:p14="http://schemas.microsoft.com/office/powerpoint/2010/main" val="3706720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ducation.mdc.mo.gov/sites/default/files/2022-12/4E%20Diary%20of%20a%20Black%20Bear.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5525EF-2CBD-4D45-96C1-85326723EF6D}" type="slidenum">
              <a:rPr lang="en-US" smtClean="0"/>
              <a:t>1</a:t>
            </a:fld>
            <a:endParaRPr lang="en-US"/>
          </a:p>
        </p:txBody>
      </p:sp>
    </p:spTree>
    <p:extLst>
      <p:ext uri="{BB962C8B-B14F-4D97-AF65-F5344CB8AC3E}">
        <p14:creationId xmlns:p14="http://schemas.microsoft.com/office/powerpoint/2010/main" val="3121637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E0B90-2756-01C2-5BA7-AB92ECFE2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7B88D9-623A-6A15-A97C-EBF1F618C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1FDF60-EB56-67A4-8DDC-B113DC8E8E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8CA500-B5D9-CD6B-E60D-CA1A7756BC98}"/>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1380842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34A66-73F6-6E26-7842-80F2F238A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3DD77-573E-3347-E0A0-6EAC80C03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AF429C-0C53-BB85-FAE7-057236B8D9D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F3675C-2A11-56C3-A20F-4ADFB8108863}"/>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3438165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F8713-8143-AB50-53B9-4993A7205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AB620E-8933-0C37-951E-FB35FB38B3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45088A-73D5-740F-15C9-6E535492AB23}"/>
              </a:ext>
            </a:extLst>
          </p:cNvPr>
          <p:cNvSpPr>
            <a:spLocks noGrp="1"/>
          </p:cNvSpPr>
          <p:nvPr>
            <p:ph type="body" idx="1"/>
          </p:nvPr>
        </p:nvSpPr>
        <p:spPr/>
        <p:txBody>
          <a:bodyPr/>
          <a:lstStyle/>
          <a:p>
            <a:r>
              <a:rPr lang="en-US"/>
              <a:t>Draw their attention to the dog food on the porch in the entry. The bear was hungry and looking for food. </a:t>
            </a:r>
          </a:p>
          <a:p>
            <a:endParaRPr lang="en-US"/>
          </a:p>
          <a:p>
            <a:r>
              <a:rPr lang="en-US"/>
              <a:t>Ask students: How else do humans provide food unintentionally for bears? Have students brainstorm their thoughts and add them to the </a:t>
            </a:r>
            <a:r>
              <a:rPr lang="en-US" b="1" err="1"/>
              <a:t>Noticings</a:t>
            </a:r>
            <a:r>
              <a:rPr lang="en-US" b="1"/>
              <a:t> and Wonderings Chart</a:t>
            </a:r>
            <a:r>
              <a:rPr lang="en-US"/>
              <a:t>.</a:t>
            </a:r>
          </a:p>
        </p:txBody>
      </p:sp>
      <p:sp>
        <p:nvSpPr>
          <p:cNvPr id="4" name="Slide Number Placeholder 3">
            <a:extLst>
              <a:ext uri="{FF2B5EF4-FFF2-40B4-BE49-F238E27FC236}">
                <a16:creationId xmlns:a16="http://schemas.microsoft.com/office/drawing/2014/main" id="{707370CC-B9ED-0743-3B2D-B88400AE5C7A}"/>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845000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6F8BF-7AD3-A6C4-F328-7539A8E1E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7AE05-7458-9663-A78F-5B613C027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3890F7-3678-FE86-5D12-1B667245EBF4}"/>
              </a:ext>
            </a:extLst>
          </p:cNvPr>
          <p:cNvSpPr>
            <a:spLocks noGrp="1"/>
          </p:cNvSpPr>
          <p:nvPr>
            <p:ph type="body" idx="1"/>
          </p:nvPr>
        </p:nvSpPr>
        <p:spPr/>
        <p:txBody>
          <a:bodyPr/>
          <a:lstStyle/>
          <a:p>
            <a:r>
              <a:rPr lang="en-US"/>
              <a:t>Discuss how people can change a bear’s habitat. When humans live near bears, they may not realize they are providing food that a bear may find. Bears will use their strong sense of smell and find food around homes. Bird feeders, pet food, compost, fruiting plants, or garbage all have strong smells that can attract a bear. MDC encourages people to remove all food sources that may be attracting black bears. Watch the MDC Be Bear Aware video available on the MDC Teacher Portal, </a:t>
            </a:r>
            <a:r>
              <a:rPr lang="en-US" b="1"/>
              <a:t>Kindergarten Unit Lesson 4E</a:t>
            </a:r>
            <a:r>
              <a:rPr lang="en-US"/>
              <a:t>.</a:t>
            </a:r>
          </a:p>
        </p:txBody>
      </p:sp>
      <p:sp>
        <p:nvSpPr>
          <p:cNvPr id="4" name="Slide Number Placeholder 3">
            <a:extLst>
              <a:ext uri="{FF2B5EF4-FFF2-40B4-BE49-F238E27FC236}">
                <a16:creationId xmlns:a16="http://schemas.microsoft.com/office/drawing/2014/main" id="{3B0A3D02-6A74-0F74-9B63-2A090C806FBA}"/>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603578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11EAD-056F-6CDF-458C-1C4D7AE9A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6ED85-0F16-3EB7-7D6E-E3CD58256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D463BC-98A4-BA70-18CE-980CC64C544D}"/>
              </a:ext>
            </a:extLst>
          </p:cNvPr>
          <p:cNvSpPr>
            <a:spLocks noGrp="1"/>
          </p:cNvSpPr>
          <p:nvPr>
            <p:ph type="body" idx="1"/>
          </p:nvPr>
        </p:nvSpPr>
        <p:spPr/>
        <p:txBody>
          <a:bodyPr/>
          <a:lstStyle/>
          <a:p>
            <a:r>
              <a:rPr lang="en-US"/>
              <a:t>In their student guide on the </a:t>
            </a:r>
            <a:r>
              <a:rPr lang="en-US" b="1"/>
              <a:t>Draw It! Be Bear Aware</a:t>
            </a:r>
            <a:r>
              <a:rPr lang="en-US"/>
              <a:t> page, students will draw themselves being bear aware. Share and discuss the drawings with the class. </a:t>
            </a:r>
          </a:p>
        </p:txBody>
      </p:sp>
      <p:sp>
        <p:nvSpPr>
          <p:cNvPr id="4" name="Slide Number Placeholder 3">
            <a:extLst>
              <a:ext uri="{FF2B5EF4-FFF2-40B4-BE49-F238E27FC236}">
                <a16:creationId xmlns:a16="http://schemas.microsoft.com/office/drawing/2014/main" id="{CAA6F2B5-3D8F-C2BF-7317-0786E7097A01}"/>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3277049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53E7C-0664-EF5C-08D7-9214B579C3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4DCF94-2F51-1D6F-49B8-99EC00CB0C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BE126E-9E6B-46C2-BDEE-07097E9575C8}"/>
              </a:ext>
            </a:extLst>
          </p:cNvPr>
          <p:cNvSpPr>
            <a:spLocks noGrp="1"/>
          </p:cNvSpPr>
          <p:nvPr>
            <p:ph type="body" idx="1"/>
          </p:nvPr>
        </p:nvSpPr>
        <p:spPr/>
        <p:txBody>
          <a:bodyPr/>
          <a:lstStyle/>
          <a:p>
            <a:r>
              <a:rPr lang="en-US"/>
              <a:t>Then, in partners or as a group, have students create a poster about solutions to human impact on their environment making them more “bear aware.” Teacher may  assign one situation to each group or have each group decide which situation to use to inform people.</a:t>
            </a:r>
          </a:p>
          <a:p>
            <a:endParaRPr lang="en-US"/>
          </a:p>
          <a:p>
            <a:r>
              <a:rPr lang="en-US"/>
              <a:t>Potential Situations:</a:t>
            </a:r>
          </a:p>
          <a:p>
            <a:pPr marL="171450" indent="-171450">
              <a:buFont typeface="Arial" panose="020B0604020202020204" pitchFamily="34" charset="0"/>
              <a:buChar char="•"/>
            </a:pPr>
            <a:r>
              <a:rPr lang="en-US"/>
              <a:t>Ber comes onto porch at night smelling food from outdoor grill</a:t>
            </a:r>
          </a:p>
          <a:p>
            <a:pPr marL="171450" indent="-171450">
              <a:buFont typeface="Arial" panose="020B0604020202020204" pitchFamily="34" charset="0"/>
              <a:buChar char="•"/>
            </a:pPr>
            <a:r>
              <a:rPr lang="en-US"/>
              <a:t>Bear takes bird feeders from pollinator garden area</a:t>
            </a:r>
          </a:p>
          <a:p>
            <a:pPr marL="171450" indent="-171450">
              <a:buFont typeface="Arial" panose="020B0604020202020204" pitchFamily="34" charset="0"/>
              <a:buChar char="•"/>
            </a:pPr>
            <a:r>
              <a:rPr lang="en-US"/>
              <a:t>Bear visits beehives that a local homeowner is keeping</a:t>
            </a:r>
          </a:p>
          <a:p>
            <a:pPr marL="171450" indent="-171450">
              <a:buFont typeface="Arial" panose="020B0604020202020204" pitchFamily="34" charset="0"/>
              <a:buChar char="•"/>
            </a:pPr>
            <a:r>
              <a:rPr lang="en-US"/>
              <a:t>Bear visits campsites in a state park when food is not put away</a:t>
            </a:r>
          </a:p>
          <a:p>
            <a:pPr marL="171450" indent="-171450">
              <a:buFont typeface="Arial" panose="020B0604020202020204" pitchFamily="34" charset="0"/>
              <a:buChar char="•"/>
            </a:pPr>
            <a:r>
              <a:rPr lang="en-US"/>
              <a:t>Bear digs into garbage cans around a neighborhood</a:t>
            </a:r>
          </a:p>
          <a:p>
            <a:pPr marL="171450" indent="-171450">
              <a:buFont typeface="Arial" panose="020B0604020202020204" pitchFamily="34" charset="0"/>
              <a:buChar char="•"/>
            </a:pPr>
            <a:r>
              <a:rPr lang="en-US"/>
              <a:t>Bear finds dog food that was left outside</a:t>
            </a:r>
          </a:p>
        </p:txBody>
      </p:sp>
      <p:sp>
        <p:nvSpPr>
          <p:cNvPr id="4" name="Slide Number Placeholder 3">
            <a:extLst>
              <a:ext uri="{FF2B5EF4-FFF2-40B4-BE49-F238E27FC236}">
                <a16:creationId xmlns:a16="http://schemas.microsoft.com/office/drawing/2014/main" id="{FD33FFF5-0404-7D08-F24B-4949DB650D8A}"/>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129864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7E58C-22B3-6D8E-4E3A-4B09C95DF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77788-F061-356A-08E2-6E62FF3D0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C7EEE-590D-5BCA-CB0C-96B5BDF7E3A3}"/>
              </a:ext>
            </a:extLst>
          </p:cNvPr>
          <p:cNvSpPr>
            <a:spLocks noGrp="1"/>
          </p:cNvSpPr>
          <p:nvPr>
            <p:ph type="body" idx="1"/>
          </p:nvPr>
        </p:nvSpPr>
        <p:spPr/>
        <p:txBody>
          <a:bodyPr/>
          <a:lstStyle/>
          <a:p>
            <a:r>
              <a:rPr lang="en-US"/>
              <a:t>Add student observations and/or questions to the </a:t>
            </a:r>
            <a:r>
              <a:rPr lang="en-US" b="1" err="1"/>
              <a:t>Noticings</a:t>
            </a:r>
            <a:r>
              <a:rPr lang="en-US" b="1"/>
              <a:t> and Wonderings Chart </a:t>
            </a:r>
            <a:r>
              <a:rPr lang="en-US"/>
              <a:t>as the lesson concludes in reference to the phenomenon studied.</a:t>
            </a:r>
          </a:p>
        </p:txBody>
      </p:sp>
      <p:sp>
        <p:nvSpPr>
          <p:cNvPr id="4" name="Slide Number Placeholder 3">
            <a:extLst>
              <a:ext uri="{FF2B5EF4-FFF2-40B4-BE49-F238E27FC236}">
                <a16:creationId xmlns:a16="http://schemas.microsoft.com/office/drawing/2014/main" id="{713051CE-BE34-7982-D946-10BE70B805D0}"/>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312248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3D0EF-20F4-522D-ED66-5FF8BD42A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215694-CEDB-2DF2-A7AE-5801A4CD3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335C85-FC31-6D98-BC93-038C89996929}"/>
              </a:ext>
            </a:extLst>
          </p:cNvPr>
          <p:cNvSpPr>
            <a:spLocks noGrp="1"/>
          </p:cNvSpPr>
          <p:nvPr>
            <p:ph type="body" idx="1"/>
          </p:nvPr>
        </p:nvSpPr>
        <p:spPr/>
        <p:txBody>
          <a:bodyPr/>
          <a:lstStyle/>
          <a:p>
            <a:r>
              <a:rPr lang="en-US"/>
              <a:t>Students present their poster to the class or to another group. They need to include in their presentation how humans changed the environment.</a:t>
            </a:r>
          </a:p>
        </p:txBody>
      </p:sp>
      <p:sp>
        <p:nvSpPr>
          <p:cNvPr id="4" name="Slide Number Placeholder 3">
            <a:extLst>
              <a:ext uri="{FF2B5EF4-FFF2-40B4-BE49-F238E27FC236}">
                <a16:creationId xmlns:a16="http://schemas.microsoft.com/office/drawing/2014/main" id="{F7E50E2A-9FD8-7DA4-171F-F4BAE0660133}"/>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1413811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C4C44-5EE8-4520-F2BB-CB014CABA2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A5D8E-35B3-B7E3-8A7A-1BD05DF5A5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353E56-2A70-6070-7B81-350CE8811AD8}"/>
              </a:ext>
            </a:extLst>
          </p:cNvPr>
          <p:cNvSpPr>
            <a:spLocks noGrp="1"/>
          </p:cNvSpPr>
          <p:nvPr>
            <p:ph type="body" idx="1"/>
          </p:nvPr>
        </p:nvSpPr>
        <p:spPr/>
        <p:txBody>
          <a:bodyPr/>
          <a:lstStyle/>
          <a:p>
            <a:r>
              <a:rPr lang="en-US"/>
              <a:t>At the conclusion of the presentations, each student receives a Be Bear Aware sticker and recites the following Bear Aware Pledge:</a:t>
            </a:r>
          </a:p>
          <a:p>
            <a:endParaRPr lang="en-US"/>
          </a:p>
          <a:p>
            <a:r>
              <a:rPr lang="en-US" i="1"/>
              <a:t>I ________________________ (name stated) solemnly promise that I will be more bear aware. </a:t>
            </a:r>
          </a:p>
          <a:p>
            <a:endParaRPr lang="en-US" i="1"/>
          </a:p>
          <a:p>
            <a:r>
              <a:rPr lang="en-US" i="1"/>
              <a:t>I will talk with my friends, family, and neighbors about what can attract a bear or other Missouri wildlife to our neighborhood so we can keep our bears wild.</a:t>
            </a:r>
          </a:p>
          <a:p>
            <a:endParaRPr lang="en-US" i="1"/>
          </a:p>
          <a:p>
            <a:r>
              <a:rPr lang="en-US" i="1"/>
              <a:t>I will watch for food sources in our neighborhood that can attract bears or other Missouri critters and take those food sources away.</a:t>
            </a:r>
          </a:p>
          <a:p>
            <a:endParaRPr lang="en-US" i="1"/>
          </a:p>
          <a:p>
            <a:r>
              <a:rPr lang="en-US" b="1" i="0"/>
              <a:t>Optional: </a:t>
            </a:r>
            <a:r>
              <a:rPr lang="en-US" i="1"/>
              <a:t>Be Bear Aware </a:t>
            </a:r>
            <a:r>
              <a:rPr lang="en-US" i="0"/>
              <a:t>or </a:t>
            </a:r>
            <a:r>
              <a:rPr lang="en-US" i="1"/>
              <a:t>Be </a:t>
            </a:r>
            <a:r>
              <a:rPr lang="en-US" i="1" err="1"/>
              <a:t>BearWise</a:t>
            </a:r>
            <a:r>
              <a:rPr lang="en-US" i="0"/>
              <a:t> stickers may be available at your local Missouri Department of Conservation office. Contact your local MDC conservation educator first for sticker availability. Access the MDC Teacher Portal for more </a:t>
            </a:r>
            <a:r>
              <a:rPr lang="en-US" i="1"/>
              <a:t>Bear Aware</a:t>
            </a:r>
            <a:r>
              <a:rPr lang="en-US" i="0"/>
              <a:t> or </a:t>
            </a:r>
            <a:r>
              <a:rPr lang="en-US" i="1" err="1"/>
              <a:t>BearWise</a:t>
            </a:r>
            <a:r>
              <a:rPr lang="en-US" i="0"/>
              <a:t> resources on the </a:t>
            </a:r>
            <a:r>
              <a:rPr lang="en-US" b="1" i="0"/>
              <a:t>Kindergarten 4E Teacher Page </a:t>
            </a:r>
            <a:r>
              <a:rPr lang="en-US" i="0"/>
              <a:t>and for your MDC conservation educator contact information.</a:t>
            </a:r>
          </a:p>
        </p:txBody>
      </p:sp>
      <p:sp>
        <p:nvSpPr>
          <p:cNvPr id="4" name="Slide Number Placeholder 3">
            <a:extLst>
              <a:ext uri="{FF2B5EF4-FFF2-40B4-BE49-F238E27FC236}">
                <a16:creationId xmlns:a16="http://schemas.microsoft.com/office/drawing/2014/main" id="{2773B464-7A28-107A-86C7-C2CD759340BA}"/>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3981267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7E9F2-7FCE-7F59-AACD-B247EE6ACD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DF315-CE5F-98B7-D9F9-CF413F656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08F754-6E2D-DBE5-FCA7-4CDFE94AEB81}"/>
              </a:ext>
            </a:extLst>
          </p:cNvPr>
          <p:cNvSpPr>
            <a:spLocks noGrp="1"/>
          </p:cNvSpPr>
          <p:nvPr>
            <p:ph type="body" idx="1"/>
          </p:nvPr>
        </p:nvSpPr>
        <p:spPr/>
        <p:txBody>
          <a:bodyPr/>
          <a:lstStyle/>
          <a:p>
            <a:r>
              <a:rPr lang="en-US" i="0"/>
              <a:t>After taking the Bear Aware Pledge, have students talk about how they would talk to a friend or neighbor about what it means to be more bear aware. Discuss that some people may not agree with them. How do we talk out our disagreements? The teacher can role-play someone who disagrees with their group poster and the situation regarding black bear practices (for example, “I like my bird feeders up because I enjoy my birds,” or, “I like to grill out almost every night in the summer.”)</a:t>
            </a:r>
          </a:p>
        </p:txBody>
      </p:sp>
      <p:sp>
        <p:nvSpPr>
          <p:cNvPr id="4" name="Slide Number Placeholder 3">
            <a:extLst>
              <a:ext uri="{FF2B5EF4-FFF2-40B4-BE49-F238E27FC236}">
                <a16:creationId xmlns:a16="http://schemas.microsoft.com/office/drawing/2014/main" id="{7C7EDB34-DA04-838E-1C33-0CFF55CAE002}"/>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1675778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853D-B36E-5DE9-4B7B-84985C857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BD8C6-5127-4BD3-426E-259F305AD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A0C1C-8157-D42A-E4CE-EB1A42ACB92C}"/>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BB934D3B-D08A-C685-455A-740C2D66E5CC}"/>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760524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E9912-D4F5-E271-B0C5-55D7E10C8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B0714-5454-8819-E25C-FD8BF7715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F5D339-456C-B135-9F3D-63F74DDD90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05418A-1B71-3833-9A60-55A4E4D2593E}"/>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2506040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7BDBE-06EA-7E46-6EDB-EE32815609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5A0DD-0802-D832-2F22-4C4CF76AA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84FA22-25DB-0A77-16A4-F2C9C662ABBB}"/>
              </a:ext>
            </a:extLst>
          </p:cNvPr>
          <p:cNvSpPr>
            <a:spLocks noGrp="1"/>
          </p:cNvSpPr>
          <p:nvPr>
            <p:ph type="body" idx="1"/>
          </p:nvPr>
        </p:nvSpPr>
        <p:spPr/>
        <p:txBody>
          <a:bodyPr/>
          <a:lstStyle/>
          <a:p>
            <a:r>
              <a:rPr lang="en-US"/>
              <a:t>Read aloud the </a:t>
            </a:r>
            <a:r>
              <a:rPr lang="en-US" b="1"/>
              <a:t>Read Together Bear Aware Song </a:t>
            </a:r>
            <a:r>
              <a:rPr lang="en-US"/>
              <a:t>on page 109.</a:t>
            </a:r>
          </a:p>
        </p:txBody>
      </p:sp>
      <p:sp>
        <p:nvSpPr>
          <p:cNvPr id="4" name="Slide Number Placeholder 3">
            <a:extLst>
              <a:ext uri="{FF2B5EF4-FFF2-40B4-BE49-F238E27FC236}">
                <a16:creationId xmlns:a16="http://schemas.microsoft.com/office/drawing/2014/main" id="{850716F6-E80B-8C92-C1B3-06883AA2789A}"/>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3650028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5943C-ED1F-02B8-019C-A068B82447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44EBE8-19F4-884B-CCA5-13AA8C10E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D7644B-E8A4-B41E-40F0-2253215B03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A95A7D-6EA4-5C5C-F60B-D4F7BDB8729D}"/>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211716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808C1-74ED-4802-BEC4-09B169988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11F7CD-A7F0-7DF8-8D44-A29CF61AD1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B4E696-BF49-ACB2-3C7C-72679598C6DA}"/>
              </a:ext>
            </a:extLst>
          </p:cNvPr>
          <p:cNvSpPr>
            <a:spLocks noGrp="1"/>
          </p:cNvSpPr>
          <p:nvPr>
            <p:ph type="body" idx="1"/>
          </p:nvPr>
        </p:nvSpPr>
        <p:spPr/>
        <p:txBody>
          <a:bodyPr/>
          <a:lstStyle/>
          <a:p>
            <a:r>
              <a:rPr lang="en-US"/>
              <a:t>Add student observations and/or questions to the </a:t>
            </a:r>
            <a:r>
              <a:rPr lang="en-US" b="1" err="1"/>
              <a:t>Noticings</a:t>
            </a:r>
            <a:r>
              <a:rPr lang="en-US" b="1"/>
              <a:t> and Wonderings Chart </a:t>
            </a:r>
            <a:r>
              <a:rPr lang="en-US"/>
              <a:t>as the lesson concludes in reference to the phenomenon studied.</a:t>
            </a:r>
          </a:p>
        </p:txBody>
      </p:sp>
      <p:sp>
        <p:nvSpPr>
          <p:cNvPr id="4" name="Slide Number Placeholder 3">
            <a:extLst>
              <a:ext uri="{FF2B5EF4-FFF2-40B4-BE49-F238E27FC236}">
                <a16:creationId xmlns:a16="http://schemas.microsoft.com/office/drawing/2014/main" id="{A802BF65-21FF-7A46-5E71-A2F56C10084F}"/>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487441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B12D-EBB2-5805-7D91-D60E0D9D1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BEFCFC-58CE-A759-03E7-D89F2901B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B966-5E6A-B788-E440-54D00A847F7A}"/>
              </a:ext>
            </a:extLst>
          </p:cNvPr>
          <p:cNvSpPr>
            <a:spLocks noGrp="1"/>
          </p:cNvSpPr>
          <p:nvPr>
            <p:ph type="body" idx="1"/>
          </p:nvPr>
        </p:nvSpPr>
        <p:spPr/>
        <p:txBody>
          <a:bodyPr/>
          <a:lstStyle/>
          <a:p>
            <a:r>
              <a:rPr lang="en-US"/>
              <a:t>Read aloud the September 19 section of Diary of a Black Bear in Xplor magazine August/September 2010 issue, page 13. (Access link on MDC Teacher Portal </a:t>
            </a:r>
            <a:r>
              <a:rPr lang="en-US" b="1"/>
              <a:t>Kindergarten Unit 4E</a:t>
            </a:r>
            <a:r>
              <a:rPr lang="en-US"/>
              <a:t>.) </a:t>
            </a:r>
            <a:r>
              <a:rPr lang="en-US">
                <a:hlinkClick r:id="rId3"/>
              </a:rPr>
              <a:t>Diary of a Black Bear</a:t>
            </a:r>
            <a:endParaRPr lang="en-US"/>
          </a:p>
        </p:txBody>
      </p:sp>
      <p:sp>
        <p:nvSpPr>
          <p:cNvPr id="4" name="Slide Number Placeholder 3">
            <a:extLst>
              <a:ext uri="{FF2B5EF4-FFF2-40B4-BE49-F238E27FC236}">
                <a16:creationId xmlns:a16="http://schemas.microsoft.com/office/drawing/2014/main" id="{C2C6BE44-AC51-47B2-2F31-823ADDF98EF3}"/>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1501538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543AE-2FD6-DD39-E4B7-E13302C59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A4E7C-EE23-B0F7-9F94-806D774B5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54D59F-B79E-86FE-984E-361AACC59861}"/>
              </a:ext>
            </a:extLst>
          </p:cNvPr>
          <p:cNvSpPr>
            <a:spLocks noGrp="1"/>
          </p:cNvSpPr>
          <p:nvPr>
            <p:ph type="body" idx="1"/>
          </p:nvPr>
        </p:nvSpPr>
        <p:spPr/>
        <p:txBody>
          <a:bodyPr/>
          <a:lstStyle/>
          <a:p>
            <a:r>
              <a:rPr lang="en-US"/>
              <a:t>Bears eat plants, acorns, and insect larvae.</a:t>
            </a:r>
          </a:p>
        </p:txBody>
      </p:sp>
      <p:sp>
        <p:nvSpPr>
          <p:cNvPr id="4" name="Slide Number Placeholder 3">
            <a:extLst>
              <a:ext uri="{FF2B5EF4-FFF2-40B4-BE49-F238E27FC236}">
                <a16:creationId xmlns:a16="http://schemas.microsoft.com/office/drawing/2014/main" id="{B8D67617-071F-9390-2559-44484A4CD24F}"/>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1722516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38352-63B8-4B7C-5BCF-67383441B5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9916CD-3247-0F53-E397-89FD1FF17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5C14BE-686C-A7EB-8B6B-B7586E402556}"/>
              </a:ext>
            </a:extLst>
          </p:cNvPr>
          <p:cNvSpPr>
            <a:spLocks noGrp="1"/>
          </p:cNvSpPr>
          <p:nvPr>
            <p:ph type="dt" sz="half" idx="10"/>
          </p:nvPr>
        </p:nvSpPr>
        <p:spPr/>
        <p:txBody>
          <a:bodyPr/>
          <a:lstStyle/>
          <a:p>
            <a:fld id="{377650C7-781B-45C6-BE59-8896ACB6080A}" type="datetimeFigureOut">
              <a:rPr lang="en-US" smtClean="0"/>
              <a:t>7/21/2025</a:t>
            </a:fld>
            <a:endParaRPr lang="en-US"/>
          </a:p>
        </p:txBody>
      </p:sp>
      <p:sp>
        <p:nvSpPr>
          <p:cNvPr id="5" name="Footer Placeholder 4">
            <a:extLst>
              <a:ext uri="{FF2B5EF4-FFF2-40B4-BE49-F238E27FC236}">
                <a16:creationId xmlns:a16="http://schemas.microsoft.com/office/drawing/2014/main" id="{0975CAB9-18F6-12D0-A75F-7220FD0B9F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BC03BE-55FA-CE98-CD54-248478C706B3}"/>
              </a:ext>
            </a:extLst>
          </p:cNvPr>
          <p:cNvSpPr>
            <a:spLocks noGrp="1"/>
          </p:cNvSpPr>
          <p:nvPr>
            <p:ph type="sldNum" sz="quarter" idx="12"/>
          </p:nvPr>
        </p:nvSpPr>
        <p:spPr/>
        <p:txBody>
          <a:bodyPr/>
          <a:lstStyle/>
          <a:p>
            <a:fld id="{BAC4C9E0-B0B1-438B-896F-8B9A5512E68F}" type="slidenum">
              <a:rPr lang="en-US" smtClean="0"/>
              <a:t>‹#›</a:t>
            </a:fld>
            <a:endParaRPr lang="en-US"/>
          </a:p>
        </p:txBody>
      </p:sp>
    </p:spTree>
    <p:extLst>
      <p:ext uri="{BB962C8B-B14F-4D97-AF65-F5344CB8AC3E}">
        <p14:creationId xmlns:p14="http://schemas.microsoft.com/office/powerpoint/2010/main" val="578332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3374-7E3B-9DF5-2769-7726E87A5E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B9DC50-E34F-347E-482A-7C6F0C7CC4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382CE-C8EB-F857-6DBD-4DE217E95BFF}"/>
              </a:ext>
            </a:extLst>
          </p:cNvPr>
          <p:cNvSpPr>
            <a:spLocks noGrp="1"/>
          </p:cNvSpPr>
          <p:nvPr>
            <p:ph type="dt" sz="half" idx="10"/>
          </p:nvPr>
        </p:nvSpPr>
        <p:spPr/>
        <p:txBody>
          <a:bodyPr/>
          <a:lstStyle/>
          <a:p>
            <a:fld id="{377650C7-781B-45C6-BE59-8896ACB6080A}" type="datetimeFigureOut">
              <a:rPr lang="en-US" smtClean="0"/>
              <a:t>7/21/2025</a:t>
            </a:fld>
            <a:endParaRPr lang="en-US"/>
          </a:p>
        </p:txBody>
      </p:sp>
      <p:sp>
        <p:nvSpPr>
          <p:cNvPr id="5" name="Footer Placeholder 4">
            <a:extLst>
              <a:ext uri="{FF2B5EF4-FFF2-40B4-BE49-F238E27FC236}">
                <a16:creationId xmlns:a16="http://schemas.microsoft.com/office/drawing/2014/main" id="{02A6114C-257C-01B1-BF01-17383210F9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4C403-FA07-25C6-B53E-9B5007ED1844}"/>
              </a:ext>
            </a:extLst>
          </p:cNvPr>
          <p:cNvSpPr>
            <a:spLocks noGrp="1"/>
          </p:cNvSpPr>
          <p:nvPr>
            <p:ph type="sldNum" sz="quarter" idx="12"/>
          </p:nvPr>
        </p:nvSpPr>
        <p:spPr/>
        <p:txBody>
          <a:bodyPr/>
          <a:lstStyle/>
          <a:p>
            <a:fld id="{BAC4C9E0-B0B1-438B-896F-8B9A5512E68F}" type="slidenum">
              <a:rPr lang="en-US" smtClean="0"/>
              <a:t>‹#›</a:t>
            </a:fld>
            <a:endParaRPr lang="en-US"/>
          </a:p>
        </p:txBody>
      </p:sp>
    </p:spTree>
    <p:extLst>
      <p:ext uri="{BB962C8B-B14F-4D97-AF65-F5344CB8AC3E}">
        <p14:creationId xmlns:p14="http://schemas.microsoft.com/office/powerpoint/2010/main" val="2029587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0EC538-6C3C-FEEA-1BA7-7D9ED3E0CB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5B6A8-296C-29CE-DE22-9B3765F3D5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246BB0-850C-E570-F25F-AF70842DA478}"/>
              </a:ext>
            </a:extLst>
          </p:cNvPr>
          <p:cNvSpPr>
            <a:spLocks noGrp="1"/>
          </p:cNvSpPr>
          <p:nvPr>
            <p:ph type="dt" sz="half" idx="10"/>
          </p:nvPr>
        </p:nvSpPr>
        <p:spPr/>
        <p:txBody>
          <a:bodyPr/>
          <a:lstStyle/>
          <a:p>
            <a:fld id="{377650C7-781B-45C6-BE59-8896ACB6080A}" type="datetimeFigureOut">
              <a:rPr lang="en-US" smtClean="0"/>
              <a:t>7/21/2025</a:t>
            </a:fld>
            <a:endParaRPr lang="en-US"/>
          </a:p>
        </p:txBody>
      </p:sp>
      <p:sp>
        <p:nvSpPr>
          <p:cNvPr id="5" name="Footer Placeholder 4">
            <a:extLst>
              <a:ext uri="{FF2B5EF4-FFF2-40B4-BE49-F238E27FC236}">
                <a16:creationId xmlns:a16="http://schemas.microsoft.com/office/drawing/2014/main" id="{488E5DF8-44FC-259D-3543-CE0297102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5DA41-32B0-C427-296B-FF5CB55845B7}"/>
              </a:ext>
            </a:extLst>
          </p:cNvPr>
          <p:cNvSpPr>
            <a:spLocks noGrp="1"/>
          </p:cNvSpPr>
          <p:nvPr>
            <p:ph type="sldNum" sz="quarter" idx="12"/>
          </p:nvPr>
        </p:nvSpPr>
        <p:spPr/>
        <p:txBody>
          <a:bodyPr/>
          <a:lstStyle/>
          <a:p>
            <a:fld id="{BAC4C9E0-B0B1-438B-896F-8B9A5512E68F}" type="slidenum">
              <a:rPr lang="en-US" smtClean="0"/>
              <a:t>‹#›</a:t>
            </a:fld>
            <a:endParaRPr lang="en-US"/>
          </a:p>
        </p:txBody>
      </p:sp>
    </p:spTree>
    <p:extLst>
      <p:ext uri="{BB962C8B-B14F-4D97-AF65-F5344CB8AC3E}">
        <p14:creationId xmlns:p14="http://schemas.microsoft.com/office/powerpoint/2010/main" val="3758769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62A78-F9E0-A730-7EE6-E111BA4BD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4A66DF-6746-7F2F-70C6-9EA844CCA6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B0A83-05D4-2437-11E6-2173F551467B}"/>
              </a:ext>
            </a:extLst>
          </p:cNvPr>
          <p:cNvSpPr>
            <a:spLocks noGrp="1"/>
          </p:cNvSpPr>
          <p:nvPr>
            <p:ph type="dt" sz="half" idx="10"/>
          </p:nvPr>
        </p:nvSpPr>
        <p:spPr/>
        <p:txBody>
          <a:bodyPr/>
          <a:lstStyle/>
          <a:p>
            <a:fld id="{377650C7-781B-45C6-BE59-8896ACB6080A}" type="datetimeFigureOut">
              <a:rPr lang="en-US" smtClean="0"/>
              <a:t>7/21/2025</a:t>
            </a:fld>
            <a:endParaRPr lang="en-US"/>
          </a:p>
        </p:txBody>
      </p:sp>
      <p:sp>
        <p:nvSpPr>
          <p:cNvPr id="5" name="Footer Placeholder 4">
            <a:extLst>
              <a:ext uri="{FF2B5EF4-FFF2-40B4-BE49-F238E27FC236}">
                <a16:creationId xmlns:a16="http://schemas.microsoft.com/office/drawing/2014/main" id="{F3AFC31B-9542-B58E-1D6D-3B39A3EC3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9F9ACB-C803-0682-093D-B821CF9EA6B0}"/>
              </a:ext>
            </a:extLst>
          </p:cNvPr>
          <p:cNvSpPr>
            <a:spLocks noGrp="1"/>
          </p:cNvSpPr>
          <p:nvPr>
            <p:ph type="sldNum" sz="quarter" idx="12"/>
          </p:nvPr>
        </p:nvSpPr>
        <p:spPr/>
        <p:txBody>
          <a:bodyPr/>
          <a:lstStyle/>
          <a:p>
            <a:fld id="{BAC4C9E0-B0B1-438B-896F-8B9A5512E68F}" type="slidenum">
              <a:rPr lang="en-US" smtClean="0"/>
              <a:t>‹#›</a:t>
            </a:fld>
            <a:endParaRPr lang="en-US"/>
          </a:p>
        </p:txBody>
      </p:sp>
    </p:spTree>
    <p:extLst>
      <p:ext uri="{BB962C8B-B14F-4D97-AF65-F5344CB8AC3E}">
        <p14:creationId xmlns:p14="http://schemas.microsoft.com/office/powerpoint/2010/main" val="2989084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3B48A-B550-9BD3-3462-E62CEA1BE6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97E23E-F4A4-4D64-26EC-F1BC081CD6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373FC2-71E3-04AA-264B-134B46305934}"/>
              </a:ext>
            </a:extLst>
          </p:cNvPr>
          <p:cNvSpPr>
            <a:spLocks noGrp="1"/>
          </p:cNvSpPr>
          <p:nvPr>
            <p:ph type="dt" sz="half" idx="10"/>
          </p:nvPr>
        </p:nvSpPr>
        <p:spPr/>
        <p:txBody>
          <a:bodyPr/>
          <a:lstStyle/>
          <a:p>
            <a:fld id="{377650C7-781B-45C6-BE59-8896ACB6080A}" type="datetimeFigureOut">
              <a:rPr lang="en-US" smtClean="0"/>
              <a:t>7/21/2025</a:t>
            </a:fld>
            <a:endParaRPr lang="en-US"/>
          </a:p>
        </p:txBody>
      </p:sp>
      <p:sp>
        <p:nvSpPr>
          <p:cNvPr id="5" name="Footer Placeholder 4">
            <a:extLst>
              <a:ext uri="{FF2B5EF4-FFF2-40B4-BE49-F238E27FC236}">
                <a16:creationId xmlns:a16="http://schemas.microsoft.com/office/drawing/2014/main" id="{17741B4E-E56D-9384-4D9D-029765B4B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AD56C-D1C7-EA46-0ADC-BE0D5B71A8B6}"/>
              </a:ext>
            </a:extLst>
          </p:cNvPr>
          <p:cNvSpPr>
            <a:spLocks noGrp="1"/>
          </p:cNvSpPr>
          <p:nvPr>
            <p:ph type="sldNum" sz="quarter" idx="12"/>
          </p:nvPr>
        </p:nvSpPr>
        <p:spPr/>
        <p:txBody>
          <a:bodyPr/>
          <a:lstStyle/>
          <a:p>
            <a:fld id="{BAC4C9E0-B0B1-438B-896F-8B9A5512E68F}" type="slidenum">
              <a:rPr lang="en-US" smtClean="0"/>
              <a:t>‹#›</a:t>
            </a:fld>
            <a:endParaRPr lang="en-US"/>
          </a:p>
        </p:txBody>
      </p:sp>
    </p:spTree>
    <p:extLst>
      <p:ext uri="{BB962C8B-B14F-4D97-AF65-F5344CB8AC3E}">
        <p14:creationId xmlns:p14="http://schemas.microsoft.com/office/powerpoint/2010/main" val="2542626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73E8-90B4-3348-52D9-68E67110DD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C362CA-D42F-8076-532D-75F664F42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11FCAC-2268-2713-E0B3-E770A78C4F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B018F-E2E6-634A-CCE8-0E3A28937BF7}"/>
              </a:ext>
            </a:extLst>
          </p:cNvPr>
          <p:cNvSpPr>
            <a:spLocks noGrp="1"/>
          </p:cNvSpPr>
          <p:nvPr>
            <p:ph type="dt" sz="half" idx="10"/>
          </p:nvPr>
        </p:nvSpPr>
        <p:spPr/>
        <p:txBody>
          <a:bodyPr/>
          <a:lstStyle/>
          <a:p>
            <a:fld id="{377650C7-781B-45C6-BE59-8896ACB6080A}" type="datetimeFigureOut">
              <a:rPr lang="en-US" smtClean="0"/>
              <a:t>7/21/2025</a:t>
            </a:fld>
            <a:endParaRPr lang="en-US"/>
          </a:p>
        </p:txBody>
      </p:sp>
      <p:sp>
        <p:nvSpPr>
          <p:cNvPr id="6" name="Footer Placeholder 5">
            <a:extLst>
              <a:ext uri="{FF2B5EF4-FFF2-40B4-BE49-F238E27FC236}">
                <a16:creationId xmlns:a16="http://schemas.microsoft.com/office/drawing/2014/main" id="{8D54B58D-3913-A826-7654-51F65EC7D5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9AD2-D347-9AFD-CD5A-90EFEDC496F0}"/>
              </a:ext>
            </a:extLst>
          </p:cNvPr>
          <p:cNvSpPr>
            <a:spLocks noGrp="1"/>
          </p:cNvSpPr>
          <p:nvPr>
            <p:ph type="sldNum" sz="quarter" idx="12"/>
          </p:nvPr>
        </p:nvSpPr>
        <p:spPr/>
        <p:txBody>
          <a:bodyPr/>
          <a:lstStyle/>
          <a:p>
            <a:fld id="{BAC4C9E0-B0B1-438B-896F-8B9A5512E68F}" type="slidenum">
              <a:rPr lang="en-US" smtClean="0"/>
              <a:t>‹#›</a:t>
            </a:fld>
            <a:endParaRPr lang="en-US"/>
          </a:p>
        </p:txBody>
      </p:sp>
    </p:spTree>
    <p:extLst>
      <p:ext uri="{BB962C8B-B14F-4D97-AF65-F5344CB8AC3E}">
        <p14:creationId xmlns:p14="http://schemas.microsoft.com/office/powerpoint/2010/main" val="3982955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27F42-E8BB-347D-47FA-03BD13BB41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4FDFA8-2E84-AD07-80DA-3C2E2C065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AE14A6-2102-92BE-CBC4-A544D4F712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EF6ED-2DB1-F408-A03B-1203A84A0E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058175-FCE9-0CC6-DA6A-556BB12260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5D60E4-4A23-E319-5453-D906F28756FD}"/>
              </a:ext>
            </a:extLst>
          </p:cNvPr>
          <p:cNvSpPr>
            <a:spLocks noGrp="1"/>
          </p:cNvSpPr>
          <p:nvPr>
            <p:ph type="dt" sz="half" idx="10"/>
          </p:nvPr>
        </p:nvSpPr>
        <p:spPr/>
        <p:txBody>
          <a:bodyPr/>
          <a:lstStyle/>
          <a:p>
            <a:fld id="{377650C7-781B-45C6-BE59-8896ACB6080A}" type="datetimeFigureOut">
              <a:rPr lang="en-US" smtClean="0"/>
              <a:t>7/21/2025</a:t>
            </a:fld>
            <a:endParaRPr lang="en-US"/>
          </a:p>
        </p:txBody>
      </p:sp>
      <p:sp>
        <p:nvSpPr>
          <p:cNvPr id="8" name="Footer Placeholder 7">
            <a:extLst>
              <a:ext uri="{FF2B5EF4-FFF2-40B4-BE49-F238E27FC236}">
                <a16:creationId xmlns:a16="http://schemas.microsoft.com/office/drawing/2014/main" id="{CC7718FB-324C-C272-D2A1-C8C5734764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8864D0-C6A2-9CF0-36AA-FEC4AA31D67D}"/>
              </a:ext>
            </a:extLst>
          </p:cNvPr>
          <p:cNvSpPr>
            <a:spLocks noGrp="1"/>
          </p:cNvSpPr>
          <p:nvPr>
            <p:ph type="sldNum" sz="quarter" idx="12"/>
          </p:nvPr>
        </p:nvSpPr>
        <p:spPr/>
        <p:txBody>
          <a:bodyPr/>
          <a:lstStyle/>
          <a:p>
            <a:fld id="{BAC4C9E0-B0B1-438B-896F-8B9A5512E68F}" type="slidenum">
              <a:rPr lang="en-US" smtClean="0"/>
              <a:t>‹#›</a:t>
            </a:fld>
            <a:endParaRPr lang="en-US"/>
          </a:p>
        </p:txBody>
      </p:sp>
    </p:spTree>
    <p:extLst>
      <p:ext uri="{BB962C8B-B14F-4D97-AF65-F5344CB8AC3E}">
        <p14:creationId xmlns:p14="http://schemas.microsoft.com/office/powerpoint/2010/main" val="3202761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FB3-02FD-F521-3882-078190012C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148A81-2E48-866A-EF50-C5C69A3B9966}"/>
              </a:ext>
            </a:extLst>
          </p:cNvPr>
          <p:cNvSpPr>
            <a:spLocks noGrp="1"/>
          </p:cNvSpPr>
          <p:nvPr>
            <p:ph type="dt" sz="half" idx="10"/>
          </p:nvPr>
        </p:nvSpPr>
        <p:spPr/>
        <p:txBody>
          <a:bodyPr/>
          <a:lstStyle/>
          <a:p>
            <a:fld id="{377650C7-781B-45C6-BE59-8896ACB6080A}" type="datetimeFigureOut">
              <a:rPr lang="en-US" smtClean="0"/>
              <a:t>7/21/2025</a:t>
            </a:fld>
            <a:endParaRPr lang="en-US"/>
          </a:p>
        </p:txBody>
      </p:sp>
      <p:sp>
        <p:nvSpPr>
          <p:cNvPr id="4" name="Footer Placeholder 3">
            <a:extLst>
              <a:ext uri="{FF2B5EF4-FFF2-40B4-BE49-F238E27FC236}">
                <a16:creationId xmlns:a16="http://schemas.microsoft.com/office/drawing/2014/main" id="{99C5D8D6-30F1-FCA1-7470-170C1E3A01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3FBE44-3E9A-4B00-9BAD-5C887B7CB23C}"/>
              </a:ext>
            </a:extLst>
          </p:cNvPr>
          <p:cNvSpPr>
            <a:spLocks noGrp="1"/>
          </p:cNvSpPr>
          <p:nvPr>
            <p:ph type="sldNum" sz="quarter" idx="12"/>
          </p:nvPr>
        </p:nvSpPr>
        <p:spPr/>
        <p:txBody>
          <a:bodyPr/>
          <a:lstStyle/>
          <a:p>
            <a:fld id="{BAC4C9E0-B0B1-438B-896F-8B9A5512E68F}" type="slidenum">
              <a:rPr lang="en-US" smtClean="0"/>
              <a:t>‹#›</a:t>
            </a:fld>
            <a:endParaRPr lang="en-US"/>
          </a:p>
        </p:txBody>
      </p:sp>
    </p:spTree>
    <p:extLst>
      <p:ext uri="{BB962C8B-B14F-4D97-AF65-F5344CB8AC3E}">
        <p14:creationId xmlns:p14="http://schemas.microsoft.com/office/powerpoint/2010/main" val="2040517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E1A54-D37F-F4DE-1E4B-11B35EB953B9}"/>
              </a:ext>
            </a:extLst>
          </p:cNvPr>
          <p:cNvSpPr>
            <a:spLocks noGrp="1"/>
          </p:cNvSpPr>
          <p:nvPr>
            <p:ph type="dt" sz="half" idx="10"/>
          </p:nvPr>
        </p:nvSpPr>
        <p:spPr/>
        <p:txBody>
          <a:bodyPr/>
          <a:lstStyle/>
          <a:p>
            <a:fld id="{377650C7-781B-45C6-BE59-8896ACB6080A}" type="datetimeFigureOut">
              <a:rPr lang="en-US" smtClean="0"/>
              <a:t>7/21/2025</a:t>
            </a:fld>
            <a:endParaRPr lang="en-US"/>
          </a:p>
        </p:txBody>
      </p:sp>
      <p:sp>
        <p:nvSpPr>
          <p:cNvPr id="3" name="Footer Placeholder 2">
            <a:extLst>
              <a:ext uri="{FF2B5EF4-FFF2-40B4-BE49-F238E27FC236}">
                <a16:creationId xmlns:a16="http://schemas.microsoft.com/office/drawing/2014/main" id="{7A6511FE-A463-3A9C-0044-2B0735DED3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BA5B04-5EFF-596B-6D55-367676E0A897}"/>
              </a:ext>
            </a:extLst>
          </p:cNvPr>
          <p:cNvSpPr>
            <a:spLocks noGrp="1"/>
          </p:cNvSpPr>
          <p:nvPr>
            <p:ph type="sldNum" sz="quarter" idx="12"/>
          </p:nvPr>
        </p:nvSpPr>
        <p:spPr/>
        <p:txBody>
          <a:bodyPr/>
          <a:lstStyle/>
          <a:p>
            <a:fld id="{BAC4C9E0-B0B1-438B-896F-8B9A5512E68F}" type="slidenum">
              <a:rPr lang="en-US" smtClean="0"/>
              <a:t>‹#›</a:t>
            </a:fld>
            <a:endParaRPr lang="en-US"/>
          </a:p>
        </p:txBody>
      </p:sp>
    </p:spTree>
    <p:extLst>
      <p:ext uri="{BB962C8B-B14F-4D97-AF65-F5344CB8AC3E}">
        <p14:creationId xmlns:p14="http://schemas.microsoft.com/office/powerpoint/2010/main" val="284586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9979C-7752-AB88-3C77-25B3DF6A6F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961ED8-6071-8878-CCE3-576EF1A358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3572F0-726E-3092-A495-BB7C15B3F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EE9900-3742-F4D4-5774-8F14CB9405AB}"/>
              </a:ext>
            </a:extLst>
          </p:cNvPr>
          <p:cNvSpPr>
            <a:spLocks noGrp="1"/>
          </p:cNvSpPr>
          <p:nvPr>
            <p:ph type="dt" sz="half" idx="10"/>
          </p:nvPr>
        </p:nvSpPr>
        <p:spPr/>
        <p:txBody>
          <a:bodyPr/>
          <a:lstStyle/>
          <a:p>
            <a:fld id="{377650C7-781B-45C6-BE59-8896ACB6080A}" type="datetimeFigureOut">
              <a:rPr lang="en-US" smtClean="0"/>
              <a:t>7/21/2025</a:t>
            </a:fld>
            <a:endParaRPr lang="en-US"/>
          </a:p>
        </p:txBody>
      </p:sp>
      <p:sp>
        <p:nvSpPr>
          <p:cNvPr id="6" name="Footer Placeholder 5">
            <a:extLst>
              <a:ext uri="{FF2B5EF4-FFF2-40B4-BE49-F238E27FC236}">
                <a16:creationId xmlns:a16="http://schemas.microsoft.com/office/drawing/2014/main" id="{31CB7329-D65C-90FE-3059-ECBF724B42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193805-09A1-4464-3DF5-9C31B4D35AC1}"/>
              </a:ext>
            </a:extLst>
          </p:cNvPr>
          <p:cNvSpPr>
            <a:spLocks noGrp="1"/>
          </p:cNvSpPr>
          <p:nvPr>
            <p:ph type="sldNum" sz="quarter" idx="12"/>
          </p:nvPr>
        </p:nvSpPr>
        <p:spPr/>
        <p:txBody>
          <a:bodyPr/>
          <a:lstStyle/>
          <a:p>
            <a:fld id="{BAC4C9E0-B0B1-438B-896F-8B9A5512E68F}" type="slidenum">
              <a:rPr lang="en-US" smtClean="0"/>
              <a:t>‹#›</a:t>
            </a:fld>
            <a:endParaRPr lang="en-US"/>
          </a:p>
        </p:txBody>
      </p:sp>
    </p:spTree>
    <p:extLst>
      <p:ext uri="{BB962C8B-B14F-4D97-AF65-F5344CB8AC3E}">
        <p14:creationId xmlns:p14="http://schemas.microsoft.com/office/powerpoint/2010/main" val="188411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A3B3-2610-6D34-19F5-CE6E1F10DD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967EE4-EBC3-299F-233C-C73BE2D5A3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7D6115-DC79-DFAB-C2F2-5E35DC3F99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6D235E-46C2-4B34-B8F3-36B2A629EB34}"/>
              </a:ext>
            </a:extLst>
          </p:cNvPr>
          <p:cNvSpPr>
            <a:spLocks noGrp="1"/>
          </p:cNvSpPr>
          <p:nvPr>
            <p:ph type="dt" sz="half" idx="10"/>
          </p:nvPr>
        </p:nvSpPr>
        <p:spPr/>
        <p:txBody>
          <a:bodyPr/>
          <a:lstStyle/>
          <a:p>
            <a:fld id="{377650C7-781B-45C6-BE59-8896ACB6080A}" type="datetimeFigureOut">
              <a:rPr lang="en-US" smtClean="0"/>
              <a:t>7/21/2025</a:t>
            </a:fld>
            <a:endParaRPr lang="en-US"/>
          </a:p>
        </p:txBody>
      </p:sp>
      <p:sp>
        <p:nvSpPr>
          <p:cNvPr id="6" name="Footer Placeholder 5">
            <a:extLst>
              <a:ext uri="{FF2B5EF4-FFF2-40B4-BE49-F238E27FC236}">
                <a16:creationId xmlns:a16="http://schemas.microsoft.com/office/drawing/2014/main" id="{A34E7F64-3C55-506B-2EC8-FCB74FB0A7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3B2F85-B7D1-AED1-F48E-CFCD61BA182C}"/>
              </a:ext>
            </a:extLst>
          </p:cNvPr>
          <p:cNvSpPr>
            <a:spLocks noGrp="1"/>
          </p:cNvSpPr>
          <p:nvPr>
            <p:ph type="sldNum" sz="quarter" idx="12"/>
          </p:nvPr>
        </p:nvSpPr>
        <p:spPr/>
        <p:txBody>
          <a:bodyPr/>
          <a:lstStyle/>
          <a:p>
            <a:fld id="{BAC4C9E0-B0B1-438B-896F-8B9A5512E68F}" type="slidenum">
              <a:rPr lang="en-US" smtClean="0"/>
              <a:t>‹#›</a:t>
            </a:fld>
            <a:endParaRPr lang="en-US"/>
          </a:p>
        </p:txBody>
      </p:sp>
    </p:spTree>
    <p:extLst>
      <p:ext uri="{BB962C8B-B14F-4D97-AF65-F5344CB8AC3E}">
        <p14:creationId xmlns:p14="http://schemas.microsoft.com/office/powerpoint/2010/main" val="3438434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7331B1-58B9-8E84-C43D-C5A1BADC4F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CF6CC1-70DD-A233-FBCF-5AA17F1DA0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820B34-77DC-5746-F783-0F5E051743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7650C7-781B-45C6-BE59-8896ACB6080A}" type="datetimeFigureOut">
              <a:rPr lang="en-US" smtClean="0"/>
              <a:t>7/21/2025</a:t>
            </a:fld>
            <a:endParaRPr lang="en-US"/>
          </a:p>
        </p:txBody>
      </p:sp>
      <p:sp>
        <p:nvSpPr>
          <p:cNvPr id="5" name="Footer Placeholder 4">
            <a:extLst>
              <a:ext uri="{FF2B5EF4-FFF2-40B4-BE49-F238E27FC236}">
                <a16:creationId xmlns:a16="http://schemas.microsoft.com/office/drawing/2014/main" id="{624F6B63-7821-95E0-E262-E775B634FB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88D2F3-BCBB-E77D-5E04-272DEE3749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C4C9E0-B0B1-438B-896F-8B9A5512E68F}" type="slidenum">
              <a:rPr lang="en-US" smtClean="0"/>
              <a:t>‹#›</a:t>
            </a:fld>
            <a:endParaRPr lang="en-US"/>
          </a:p>
        </p:txBody>
      </p:sp>
    </p:spTree>
    <p:extLst>
      <p:ext uri="{BB962C8B-B14F-4D97-AF65-F5344CB8AC3E}">
        <p14:creationId xmlns:p14="http://schemas.microsoft.com/office/powerpoint/2010/main" val="241510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youtube.com/watch?v=w7g3YUKndyw&amp;list=PL5D0A435AF6589121&amp;index=6"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s://education.mdc.mo.gov/sites/default/files/2022-12/4E%20Diary%20of%20a%20Black%20Bear.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3">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49129" y="5023501"/>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7F8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36942" y="5026040"/>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ACC8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536925" y="2835856"/>
            <a:ext cx="753762" cy="4630277"/>
          </a:xfrm>
          <a:prstGeom prst="snip2SameRect">
            <a:avLst/>
          </a:prstGeom>
          <a:solidFill>
            <a:srgbClr val="ACC8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1968500" y="4889385"/>
            <a:ext cx="10266723" cy="523220"/>
          </a:xfrm>
          <a:prstGeom prst="rect">
            <a:avLst/>
          </a:prstGeom>
          <a:noFill/>
        </p:spPr>
        <p:txBody>
          <a:bodyPr wrap="square">
            <a:spAutoFit/>
          </a:bodyPr>
          <a:lstStyle/>
          <a:p>
            <a:pPr algn="r"/>
            <a:r>
              <a:rPr lang="en-US" sz="2800" b="1">
                <a:latin typeface="Bitter" pitchFamily="2" charset="0"/>
              </a:rPr>
              <a:t>Lesson  4E: Hungry Again!</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19180-F7AB-1560-8D3A-7CE5B1FD33A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0D10602-C793-B931-B196-6EF3C53E264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3F21592-02D7-64BB-008F-55DE02CE5F4B}"/>
              </a:ext>
            </a:extLst>
          </p:cNvPr>
          <p:cNvSpPr txBox="1"/>
          <p:nvPr/>
        </p:nvSpPr>
        <p:spPr>
          <a:xfrm>
            <a:off x="11637009" y="6366393"/>
            <a:ext cx="469647"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10</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A8B4921B-FB2C-59DC-E75C-2EF6BDF3C4D2}"/>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4E Hungry Again: Explore</a:t>
            </a:r>
          </a:p>
        </p:txBody>
      </p:sp>
      <p:sp>
        <p:nvSpPr>
          <p:cNvPr id="12" name="TextBox 11">
            <a:extLst>
              <a:ext uri="{FF2B5EF4-FFF2-40B4-BE49-F238E27FC236}">
                <a16:creationId xmlns:a16="http://schemas.microsoft.com/office/drawing/2014/main" id="{EA292D72-68D1-A8EB-548B-B72E6C0E026E}"/>
              </a:ext>
            </a:extLst>
          </p:cNvPr>
          <p:cNvSpPr txBox="1"/>
          <p:nvPr/>
        </p:nvSpPr>
        <p:spPr>
          <a:xfrm>
            <a:off x="840396" y="1959689"/>
            <a:ext cx="6676660" cy="2308324"/>
          </a:xfrm>
          <a:prstGeom prst="rect">
            <a:avLst/>
          </a:prstGeom>
          <a:noFill/>
        </p:spPr>
        <p:txBody>
          <a:bodyPr wrap="square">
            <a:spAutoFit/>
          </a:bodyPr>
          <a:lstStyle/>
          <a:p>
            <a:pPr algn="ctr"/>
            <a:r>
              <a:rPr lang="en-US" sz="4800">
                <a:latin typeface="Avenir Next LT Pro" panose="020B0504020202020204" pitchFamily="34" charset="0"/>
              </a:rPr>
              <a:t>Why do the bears eat the foods they eat in springtime?</a:t>
            </a:r>
          </a:p>
        </p:txBody>
      </p:sp>
      <p:pic>
        <p:nvPicPr>
          <p:cNvPr id="6" name="Picture 5" descr="Shape, arrow&#10;&#10;AI-generated content may be incorrect.">
            <a:extLst>
              <a:ext uri="{FF2B5EF4-FFF2-40B4-BE49-F238E27FC236}">
                <a16:creationId xmlns:a16="http://schemas.microsoft.com/office/drawing/2014/main" id="{A632634E-9E8D-FD22-4A2D-E2A4085CA1CC}"/>
              </a:ext>
            </a:extLst>
          </p:cNvPr>
          <p:cNvPicPr>
            <a:picLocks noChangeAspect="1"/>
          </p:cNvPicPr>
          <p:nvPr/>
        </p:nvPicPr>
        <p:blipFill>
          <a:blip r:embed="rId3">
            <a:extLst>
              <a:ext uri="{28A0092B-C50C-407E-A947-70E740481C1C}">
                <a14:useLocalDpi xmlns:a14="http://schemas.microsoft.com/office/drawing/2010/main" val="0"/>
              </a:ext>
            </a:extLst>
          </a:blip>
          <a:srcRect l="21438" t="19352"/>
          <a:stretch/>
        </p:blipFill>
        <p:spPr>
          <a:xfrm>
            <a:off x="85344" y="6283431"/>
            <a:ext cx="527796" cy="535255"/>
          </a:xfrm>
          <a:prstGeom prst="rect">
            <a:avLst/>
          </a:prstGeom>
        </p:spPr>
      </p:pic>
      <p:pic>
        <p:nvPicPr>
          <p:cNvPr id="5122" name="Picture 2" descr="White&amp;#32;oak&amp;#32;acorn&amp;#95;27">
            <a:extLst>
              <a:ext uri="{FF2B5EF4-FFF2-40B4-BE49-F238E27FC236}">
                <a16:creationId xmlns:a16="http://schemas.microsoft.com/office/drawing/2014/main" id="{92CCA29A-04AF-ED79-6095-777CD66F7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976298" y="1012002"/>
            <a:ext cx="6227704" cy="42037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5344" y="39314"/>
            <a:ext cx="3744368" cy="890817"/>
          </a:xfrm>
          <a:prstGeom prst="rect">
            <a:avLst/>
          </a:prstGeom>
        </p:spPr>
      </p:pic>
    </p:spTree>
    <p:extLst>
      <p:ext uri="{BB962C8B-B14F-4D97-AF65-F5344CB8AC3E}">
        <p14:creationId xmlns:p14="http://schemas.microsoft.com/office/powerpoint/2010/main" val="3548891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5D80E-EA11-4BD4-D011-6C1B975D055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AE5195F-3C0F-26DB-58E7-AA0ACCF936B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069FBA8-04E0-C10F-8BF3-CC93BCE24E89}"/>
              </a:ext>
            </a:extLst>
          </p:cNvPr>
          <p:cNvSpPr txBox="1"/>
          <p:nvPr/>
        </p:nvSpPr>
        <p:spPr>
          <a:xfrm>
            <a:off x="11633843" y="6366393"/>
            <a:ext cx="472814"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11</a:t>
            </a:r>
            <a:endParaRPr lang="en-US">
              <a:solidFill>
                <a:schemeClr val="bg1"/>
              </a:solidFill>
            </a:endParaRPr>
          </a:p>
        </p:txBody>
      </p:sp>
      <p:sp>
        <p:nvSpPr>
          <p:cNvPr id="5" name="TextBox 4">
            <a:extLst>
              <a:ext uri="{FF2B5EF4-FFF2-40B4-BE49-F238E27FC236}">
                <a16:creationId xmlns:a16="http://schemas.microsoft.com/office/drawing/2014/main" id="{65FDEAC3-B1A8-A13A-48C4-B31DAE5E22C8}"/>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4E Hungry Again: Explore</a:t>
            </a:r>
          </a:p>
        </p:txBody>
      </p:sp>
      <p:sp>
        <p:nvSpPr>
          <p:cNvPr id="12" name="TextBox 11">
            <a:extLst>
              <a:ext uri="{FF2B5EF4-FFF2-40B4-BE49-F238E27FC236}">
                <a16:creationId xmlns:a16="http://schemas.microsoft.com/office/drawing/2014/main" id="{5EE40814-3289-7367-61AC-B3BC06390317}"/>
              </a:ext>
            </a:extLst>
          </p:cNvPr>
          <p:cNvSpPr txBox="1"/>
          <p:nvPr/>
        </p:nvSpPr>
        <p:spPr>
          <a:xfrm>
            <a:off x="4989094" y="2644170"/>
            <a:ext cx="7204456" cy="1569660"/>
          </a:xfrm>
          <a:prstGeom prst="rect">
            <a:avLst/>
          </a:prstGeom>
          <a:noFill/>
        </p:spPr>
        <p:txBody>
          <a:bodyPr wrap="square">
            <a:spAutoFit/>
          </a:bodyPr>
          <a:lstStyle/>
          <a:p>
            <a:pPr algn="ctr"/>
            <a:r>
              <a:rPr lang="en-US" sz="4800">
                <a:latin typeface="Avenir Next LT Pro" panose="020B0504020202020204" pitchFamily="34" charset="0"/>
              </a:rPr>
              <a:t>Where can a bear find food?</a:t>
            </a:r>
          </a:p>
        </p:txBody>
      </p:sp>
      <p:pic>
        <p:nvPicPr>
          <p:cNvPr id="6" name="Picture 5" descr="Shape, arrow&#10;&#10;AI-generated content may be incorrect.">
            <a:extLst>
              <a:ext uri="{FF2B5EF4-FFF2-40B4-BE49-F238E27FC236}">
                <a16:creationId xmlns:a16="http://schemas.microsoft.com/office/drawing/2014/main" id="{63C701EA-0A1E-33C1-59D4-841209BB74F1}"/>
              </a:ext>
            </a:extLst>
          </p:cNvPr>
          <p:cNvPicPr>
            <a:picLocks noChangeAspect="1"/>
          </p:cNvPicPr>
          <p:nvPr/>
        </p:nvPicPr>
        <p:blipFill>
          <a:blip r:embed="rId3">
            <a:extLst>
              <a:ext uri="{28A0092B-C50C-407E-A947-70E740481C1C}">
                <a14:useLocalDpi xmlns:a14="http://schemas.microsoft.com/office/drawing/2010/main" val="0"/>
              </a:ext>
            </a:extLst>
          </a:blip>
          <a:srcRect l="21438" t="19352"/>
          <a:stretch/>
        </p:blipFill>
        <p:spPr>
          <a:xfrm>
            <a:off x="85344" y="6283431"/>
            <a:ext cx="527796" cy="535255"/>
          </a:xfrm>
          <a:prstGeom prst="rect">
            <a:avLst/>
          </a:prstGeom>
        </p:spPr>
      </p:pic>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4">
            <a:extLst>
              <a:ext uri="{28A0092B-C50C-407E-A947-70E740481C1C}">
                <a14:useLocalDpi xmlns:a14="http://schemas.microsoft.com/office/drawing/2010/main" val="0"/>
              </a:ext>
            </a:extLst>
          </a:blip>
          <a:srcRect l="2292" t="6950" r="1109" b="2914"/>
          <a:stretch/>
        </p:blipFill>
        <p:spPr>
          <a:xfrm>
            <a:off x="8362289" y="122275"/>
            <a:ext cx="3744368" cy="890817"/>
          </a:xfrm>
          <a:prstGeom prst="rect">
            <a:avLst/>
          </a:prstGeom>
        </p:spPr>
      </p:pic>
      <p:pic>
        <p:nvPicPr>
          <p:cNvPr id="7" name="Picture 6">
            <a:extLst>
              <a:ext uri="{FF2B5EF4-FFF2-40B4-BE49-F238E27FC236}">
                <a16:creationId xmlns:a16="http://schemas.microsoft.com/office/drawing/2014/main" id="{7D5DE80B-FA54-B3B7-52A1-61BDC4154AF9}"/>
              </a:ext>
            </a:extLst>
          </p:cNvPr>
          <p:cNvPicPr>
            <a:picLocks noChangeAspect="1"/>
          </p:cNvPicPr>
          <p:nvPr/>
        </p:nvPicPr>
        <p:blipFill>
          <a:blip r:embed="rId5"/>
          <a:srcRect l="25812" r="21785"/>
          <a:stretch>
            <a:fillRect/>
          </a:stretch>
        </p:blipFill>
        <p:spPr>
          <a:xfrm>
            <a:off x="-1" y="3504"/>
            <a:ext cx="4989095" cy="6221973"/>
          </a:xfrm>
          <a:prstGeom prst="rect">
            <a:avLst/>
          </a:prstGeom>
          <a:effectLst>
            <a:softEdge rad="635000"/>
          </a:effectLst>
        </p:spPr>
      </p:pic>
    </p:spTree>
    <p:extLst>
      <p:ext uri="{BB962C8B-B14F-4D97-AF65-F5344CB8AC3E}">
        <p14:creationId xmlns:p14="http://schemas.microsoft.com/office/powerpoint/2010/main" val="441484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810A3-F3D6-222C-6EAB-60BB8F16EF1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0CD6A81-34D8-39A1-2358-64C3EA6AC4B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018BDFA-5832-9B71-3B86-E0B8B4A900BC}"/>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12</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C4F66F64-0F06-218B-9823-C54C4E5A8E5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4E Hungry Again: Explore</a:t>
            </a:r>
          </a:p>
        </p:txBody>
      </p:sp>
      <p:sp>
        <p:nvSpPr>
          <p:cNvPr id="12" name="TextBox 11">
            <a:extLst>
              <a:ext uri="{FF2B5EF4-FFF2-40B4-BE49-F238E27FC236}">
                <a16:creationId xmlns:a16="http://schemas.microsoft.com/office/drawing/2014/main" id="{F35C4B07-A739-89DF-A32C-11C657FF50FD}"/>
              </a:ext>
            </a:extLst>
          </p:cNvPr>
          <p:cNvSpPr txBox="1"/>
          <p:nvPr/>
        </p:nvSpPr>
        <p:spPr>
          <a:xfrm>
            <a:off x="264310" y="1961802"/>
            <a:ext cx="7775956" cy="2308324"/>
          </a:xfrm>
          <a:prstGeom prst="rect">
            <a:avLst/>
          </a:prstGeom>
          <a:noFill/>
        </p:spPr>
        <p:txBody>
          <a:bodyPr wrap="square">
            <a:spAutoFit/>
          </a:bodyPr>
          <a:lstStyle/>
          <a:p>
            <a:pPr algn="ctr"/>
            <a:r>
              <a:rPr lang="en-US" sz="4800">
                <a:latin typeface="Avenir Next LT Pro" panose="020B0504020202020204" pitchFamily="34" charset="0"/>
              </a:rPr>
              <a:t>How else do humans provide food unintentionally for bears?</a:t>
            </a:r>
          </a:p>
        </p:txBody>
      </p:sp>
      <p:pic>
        <p:nvPicPr>
          <p:cNvPr id="6" name="Picture 5" descr="Shape, arrow&#10;&#10;AI-generated content may be incorrect.">
            <a:extLst>
              <a:ext uri="{FF2B5EF4-FFF2-40B4-BE49-F238E27FC236}">
                <a16:creationId xmlns:a16="http://schemas.microsoft.com/office/drawing/2014/main" id="{BFA29FF1-ACDC-BCC4-EEDD-3FB6C0BE3ECE}"/>
              </a:ext>
            </a:extLst>
          </p:cNvPr>
          <p:cNvPicPr>
            <a:picLocks noChangeAspect="1"/>
          </p:cNvPicPr>
          <p:nvPr/>
        </p:nvPicPr>
        <p:blipFill>
          <a:blip r:embed="rId3">
            <a:extLst>
              <a:ext uri="{28A0092B-C50C-407E-A947-70E740481C1C}">
                <a14:useLocalDpi xmlns:a14="http://schemas.microsoft.com/office/drawing/2010/main" val="0"/>
              </a:ext>
            </a:extLst>
          </a:blip>
          <a:srcRect l="21438" t="19352"/>
          <a:stretch/>
        </p:blipFill>
        <p:spPr>
          <a:xfrm>
            <a:off x="85344" y="6283431"/>
            <a:ext cx="527796" cy="535255"/>
          </a:xfrm>
          <a:prstGeom prst="rect">
            <a:avLst/>
          </a:prstGeom>
        </p:spPr>
      </p:pic>
      <p:pic>
        <p:nvPicPr>
          <p:cNvPr id="7170" name="Picture 2" descr="Bird&amp;#95;Feeder&amp;#95;0064">
            <a:extLst>
              <a:ext uri="{FF2B5EF4-FFF2-40B4-BE49-F238E27FC236}">
                <a16:creationId xmlns:a16="http://schemas.microsoft.com/office/drawing/2014/main" id="{E2AD9351-56F2-91D3-EDA0-48B042DBC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266"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5344" y="39314"/>
            <a:ext cx="3744368" cy="890817"/>
          </a:xfrm>
          <a:prstGeom prst="rect">
            <a:avLst/>
          </a:prstGeom>
        </p:spPr>
      </p:pic>
    </p:spTree>
    <p:extLst>
      <p:ext uri="{BB962C8B-B14F-4D97-AF65-F5344CB8AC3E}">
        <p14:creationId xmlns:p14="http://schemas.microsoft.com/office/powerpoint/2010/main" val="107075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82C33-649B-9876-44BC-AD3665D1A9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07CE34A-83B2-3A76-6762-10361148DA7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A0B0714-2311-AF72-5411-97413CF80DD8}"/>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13</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50EDEB03-12A6-50B8-FDFB-518057C157FB}"/>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4E Hungry Again: Explain</a:t>
            </a:r>
          </a:p>
        </p:txBody>
      </p:sp>
      <p:pic>
        <p:nvPicPr>
          <p:cNvPr id="6" name="Picture 5" descr="Shape, arrow&#10;&#10;AI-generated content may be incorrect.">
            <a:extLst>
              <a:ext uri="{FF2B5EF4-FFF2-40B4-BE49-F238E27FC236}">
                <a16:creationId xmlns:a16="http://schemas.microsoft.com/office/drawing/2014/main" id="{2FF53D9B-C6D0-A6E0-5A9F-519D0841256E}"/>
              </a:ext>
            </a:extLst>
          </p:cNvPr>
          <p:cNvPicPr>
            <a:picLocks noChangeAspect="1"/>
          </p:cNvPicPr>
          <p:nvPr/>
        </p:nvPicPr>
        <p:blipFill>
          <a:blip r:embed="rId3">
            <a:extLst>
              <a:ext uri="{28A0092B-C50C-407E-A947-70E740481C1C}">
                <a14:useLocalDpi xmlns:a14="http://schemas.microsoft.com/office/drawing/2010/main" val="0"/>
              </a:ext>
            </a:extLst>
          </a:blip>
          <a:srcRect l="21438" t="19352"/>
          <a:stretch/>
        </p:blipFill>
        <p:spPr>
          <a:xfrm>
            <a:off x="85344" y="6283431"/>
            <a:ext cx="527796" cy="535255"/>
          </a:xfrm>
          <a:prstGeom prst="rect">
            <a:avLst/>
          </a:prstGeom>
        </p:spPr>
      </p:pic>
      <p:pic>
        <p:nvPicPr>
          <p:cNvPr id="3" name="Picture 2">
            <a:extLst>
              <a:ext uri="{FF2B5EF4-FFF2-40B4-BE49-F238E27FC236}">
                <a16:creationId xmlns:a16="http://schemas.microsoft.com/office/drawing/2014/main" id="{5593131B-0A3F-CAC3-B1E6-21FE17CEA774}"/>
              </a:ext>
            </a:extLst>
          </p:cNvPr>
          <p:cNvPicPr>
            <a:picLocks noChangeAspect="1"/>
          </p:cNvPicPr>
          <p:nvPr/>
        </p:nvPicPr>
        <p:blipFill>
          <a:blip r:embed="rId4"/>
          <a:srcRect l="14780" r="21541"/>
          <a:stretch>
            <a:fillRect/>
          </a:stretch>
        </p:blipFill>
        <p:spPr>
          <a:xfrm>
            <a:off x="8271307" y="1098409"/>
            <a:ext cx="3323284" cy="3523964"/>
          </a:xfrm>
          <a:prstGeom prst="rect">
            <a:avLst/>
          </a:prstGeom>
        </p:spPr>
      </p:pic>
      <p:pic>
        <p:nvPicPr>
          <p:cNvPr id="7" name="Picture 6">
            <a:extLst>
              <a:ext uri="{FF2B5EF4-FFF2-40B4-BE49-F238E27FC236}">
                <a16:creationId xmlns:a16="http://schemas.microsoft.com/office/drawing/2014/main" id="{FA5B2A42-119A-6616-301E-9F49F606DCC6}"/>
              </a:ext>
            </a:extLst>
          </p:cNvPr>
          <p:cNvPicPr>
            <a:picLocks noChangeAspect="1"/>
          </p:cNvPicPr>
          <p:nvPr/>
        </p:nvPicPr>
        <p:blipFill>
          <a:blip r:embed="rId5"/>
          <a:srcRect l="18100" r="18100"/>
          <a:stretch>
            <a:fillRect/>
          </a:stretch>
        </p:blipFill>
        <p:spPr>
          <a:xfrm>
            <a:off x="613140" y="1098409"/>
            <a:ext cx="3405627" cy="3523964"/>
          </a:xfrm>
          <a:prstGeom prst="rect">
            <a:avLst/>
          </a:prstGeom>
        </p:spPr>
      </p:pic>
      <p:pic>
        <p:nvPicPr>
          <p:cNvPr id="8" name="Picture 7">
            <a:extLst>
              <a:ext uri="{FF2B5EF4-FFF2-40B4-BE49-F238E27FC236}">
                <a16:creationId xmlns:a16="http://schemas.microsoft.com/office/drawing/2014/main" id="{55602E5E-CCAF-16A3-F877-BC426C77D780}"/>
              </a:ext>
            </a:extLst>
          </p:cNvPr>
          <p:cNvPicPr>
            <a:picLocks noChangeAspect="1"/>
          </p:cNvPicPr>
          <p:nvPr/>
        </p:nvPicPr>
        <p:blipFill>
          <a:blip r:embed="rId6"/>
          <a:srcRect l="15209" r="21396"/>
          <a:stretch>
            <a:fillRect/>
          </a:stretch>
        </p:blipFill>
        <p:spPr>
          <a:xfrm>
            <a:off x="4489655" y="1090260"/>
            <a:ext cx="3323284" cy="3532113"/>
          </a:xfrm>
          <a:prstGeom prst="rect">
            <a:avLst/>
          </a:prstGeom>
        </p:spPr>
      </p:pic>
      <p:sp>
        <p:nvSpPr>
          <p:cNvPr id="11" name="TextBox 10">
            <a:extLst>
              <a:ext uri="{FF2B5EF4-FFF2-40B4-BE49-F238E27FC236}">
                <a16:creationId xmlns:a16="http://schemas.microsoft.com/office/drawing/2014/main" id="{85C7B585-237E-FBDF-1DB5-DD6F8FE1D5AC}"/>
              </a:ext>
            </a:extLst>
          </p:cNvPr>
          <p:cNvSpPr txBox="1"/>
          <p:nvPr/>
        </p:nvSpPr>
        <p:spPr>
          <a:xfrm>
            <a:off x="3063450" y="5196318"/>
            <a:ext cx="61756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Avenir Next LT Pro" panose="020B0504020202020204" pitchFamily="34" charset="0"/>
              </a:rPr>
              <a:t>Link:</a:t>
            </a:r>
            <a:r>
              <a:rPr lang="en-US" sz="2400"/>
              <a:t> </a:t>
            </a:r>
            <a:r>
              <a:rPr lang="en-US" sz="2400">
                <a:ea typeface="+mn-lt"/>
                <a:cs typeface="+mn-lt"/>
                <a:hlinkClick r:id="rId7"/>
              </a:rPr>
              <a:t>Be Bear Aware - </a:t>
            </a:r>
            <a:r>
              <a:rPr lang="en-US" sz="2400" err="1">
                <a:ea typeface="+mn-lt"/>
                <a:cs typeface="+mn-lt"/>
                <a:hlinkClick r:id="rId7"/>
              </a:rPr>
              <a:t>HomeOwners</a:t>
            </a:r>
            <a:endParaRPr lang="en-US" sz="2400"/>
          </a:p>
        </p:txBody>
      </p:sp>
    </p:spTree>
    <p:extLst>
      <p:ext uri="{BB962C8B-B14F-4D97-AF65-F5344CB8AC3E}">
        <p14:creationId xmlns:p14="http://schemas.microsoft.com/office/powerpoint/2010/main" val="2135033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21EB0-0E4D-AE94-CE0B-988B4FE1EB9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C4B305C-ADA2-288A-4238-CCAD74E0A0C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CF718AC-1DE8-73F6-6604-125BC07A8EE7}"/>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14</a:t>
            </a:r>
            <a:endParaRPr lang="en-US">
              <a:solidFill>
                <a:schemeClr val="bg1"/>
              </a:solidFill>
            </a:endParaRPr>
          </a:p>
        </p:txBody>
      </p:sp>
      <p:sp>
        <p:nvSpPr>
          <p:cNvPr id="5" name="TextBox 4">
            <a:extLst>
              <a:ext uri="{FF2B5EF4-FFF2-40B4-BE49-F238E27FC236}">
                <a16:creationId xmlns:a16="http://schemas.microsoft.com/office/drawing/2014/main" id="{31DACF5B-BC2E-7E84-BF29-519537BE58BF}"/>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4E Hungry Again: Elaborate</a:t>
            </a:r>
          </a:p>
        </p:txBody>
      </p:sp>
      <p:sp>
        <p:nvSpPr>
          <p:cNvPr id="12" name="TextBox 11">
            <a:extLst>
              <a:ext uri="{FF2B5EF4-FFF2-40B4-BE49-F238E27FC236}">
                <a16:creationId xmlns:a16="http://schemas.microsoft.com/office/drawing/2014/main" id="{EB0CB967-4AD7-7A40-3054-AEEBEC309520}"/>
              </a:ext>
            </a:extLst>
          </p:cNvPr>
          <p:cNvSpPr txBox="1"/>
          <p:nvPr/>
        </p:nvSpPr>
        <p:spPr>
          <a:xfrm>
            <a:off x="5191252" y="1978598"/>
            <a:ext cx="6604507" cy="2308324"/>
          </a:xfrm>
          <a:prstGeom prst="rect">
            <a:avLst/>
          </a:prstGeom>
          <a:noFill/>
        </p:spPr>
        <p:txBody>
          <a:bodyPr wrap="square">
            <a:spAutoFit/>
          </a:bodyPr>
          <a:lstStyle/>
          <a:p>
            <a:pPr algn="ctr"/>
            <a:r>
              <a:rPr lang="en-US" sz="4800" b="1">
                <a:latin typeface="Avenir Next LT Pro" panose="020B0504020202020204" pitchFamily="34" charset="0"/>
              </a:rPr>
              <a:t>Draw</a:t>
            </a:r>
            <a:r>
              <a:rPr lang="en-US" sz="4800">
                <a:latin typeface="Avenir Next LT Pro" panose="020B0504020202020204" pitchFamily="34" charset="0"/>
              </a:rPr>
              <a:t> how you could make sure you are being bear aware.</a:t>
            </a:r>
          </a:p>
        </p:txBody>
      </p:sp>
      <p:pic>
        <p:nvPicPr>
          <p:cNvPr id="6" name="Picture 5" descr="Shape, arrow&#10;&#10;AI-generated content may be incorrect.">
            <a:extLst>
              <a:ext uri="{FF2B5EF4-FFF2-40B4-BE49-F238E27FC236}">
                <a16:creationId xmlns:a16="http://schemas.microsoft.com/office/drawing/2014/main" id="{50B2DACB-B843-AC8D-B5B9-5A57B885FC62}"/>
              </a:ext>
            </a:extLst>
          </p:cNvPr>
          <p:cNvPicPr>
            <a:picLocks noChangeAspect="1"/>
          </p:cNvPicPr>
          <p:nvPr/>
        </p:nvPicPr>
        <p:blipFill>
          <a:blip r:embed="rId3">
            <a:extLst>
              <a:ext uri="{28A0092B-C50C-407E-A947-70E740481C1C}">
                <a14:useLocalDpi xmlns:a14="http://schemas.microsoft.com/office/drawing/2010/main" val="0"/>
              </a:ext>
            </a:extLst>
          </a:blip>
          <a:srcRect l="21438" t="19352"/>
          <a:stretch/>
        </p:blipFill>
        <p:spPr>
          <a:xfrm>
            <a:off x="85344" y="6283431"/>
            <a:ext cx="527796" cy="535255"/>
          </a:xfrm>
          <a:prstGeom prst="rect">
            <a:avLst/>
          </a:prstGeom>
        </p:spPr>
      </p:pic>
      <p:pic>
        <p:nvPicPr>
          <p:cNvPr id="7" name="Picture 6" descr="Text, letter&#10;&#10;AI-generated content may be incorrect.">
            <a:extLst>
              <a:ext uri="{FF2B5EF4-FFF2-40B4-BE49-F238E27FC236}">
                <a16:creationId xmlns:a16="http://schemas.microsoft.com/office/drawing/2014/main" id="{9586F987-9309-F043-5C16-B28899A67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4" y="116556"/>
            <a:ext cx="4661407" cy="6032409"/>
          </a:xfrm>
          <a:prstGeom prst="rect">
            <a:avLst/>
          </a:prstGeom>
          <a:ln>
            <a:solidFill>
              <a:schemeClr val="tx1"/>
            </a:solidFill>
          </a:ln>
        </p:spPr>
      </p:pic>
      <p:pic>
        <p:nvPicPr>
          <p:cNvPr id="8" name="Picture 7" descr="A picture containing text, silhouette&#10;&#10;AI-generated content may be incorrect.">
            <a:extLst>
              <a:ext uri="{FF2B5EF4-FFF2-40B4-BE49-F238E27FC236}">
                <a16:creationId xmlns:a16="http://schemas.microsoft.com/office/drawing/2014/main" id="{68BB46DA-ACAF-37CE-8967-7A5B1284B5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4695" y="22612"/>
            <a:ext cx="950409" cy="1293930"/>
          </a:xfrm>
          <a:prstGeom prst="rect">
            <a:avLst/>
          </a:prstGeom>
        </p:spPr>
      </p:pic>
    </p:spTree>
    <p:extLst>
      <p:ext uri="{BB962C8B-B14F-4D97-AF65-F5344CB8AC3E}">
        <p14:creationId xmlns:p14="http://schemas.microsoft.com/office/powerpoint/2010/main" val="2110221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30F88-B80A-A1A5-8052-75317488116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24D8574-2CD7-EBBD-AAD3-4FC56201EC4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CD7F515-59C6-0FA3-AE2C-000120AEA9FA}"/>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15</a:t>
            </a:r>
            <a:endParaRPr lang="en-US">
              <a:solidFill>
                <a:schemeClr val="bg1"/>
              </a:solidFill>
            </a:endParaRPr>
          </a:p>
        </p:txBody>
      </p:sp>
      <p:sp>
        <p:nvSpPr>
          <p:cNvPr id="5" name="TextBox 4">
            <a:extLst>
              <a:ext uri="{FF2B5EF4-FFF2-40B4-BE49-F238E27FC236}">
                <a16:creationId xmlns:a16="http://schemas.microsoft.com/office/drawing/2014/main" id="{F4C8FA90-56DA-7BC0-9C7E-4A0099516D9C}"/>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4E Hungry Again: Elaborate</a:t>
            </a:r>
          </a:p>
        </p:txBody>
      </p:sp>
      <p:sp>
        <p:nvSpPr>
          <p:cNvPr id="12" name="TextBox 11">
            <a:extLst>
              <a:ext uri="{FF2B5EF4-FFF2-40B4-BE49-F238E27FC236}">
                <a16:creationId xmlns:a16="http://schemas.microsoft.com/office/drawing/2014/main" id="{7490885C-373F-2158-EC9D-77D8EA965D7C}"/>
              </a:ext>
            </a:extLst>
          </p:cNvPr>
          <p:cNvSpPr txBox="1"/>
          <p:nvPr/>
        </p:nvSpPr>
        <p:spPr>
          <a:xfrm>
            <a:off x="1874520" y="1915098"/>
            <a:ext cx="8442959" cy="2308324"/>
          </a:xfrm>
          <a:prstGeom prst="rect">
            <a:avLst/>
          </a:prstGeom>
          <a:noFill/>
        </p:spPr>
        <p:txBody>
          <a:bodyPr wrap="square">
            <a:spAutoFit/>
          </a:bodyPr>
          <a:lstStyle/>
          <a:p>
            <a:pPr algn="ctr"/>
            <a:r>
              <a:rPr lang="en-US" sz="4800">
                <a:latin typeface="Avenir Next LT Pro" panose="020B0504020202020204" pitchFamily="34" charset="0"/>
              </a:rPr>
              <a:t>Create a poster about solutions to human impact on their environment</a:t>
            </a:r>
          </a:p>
        </p:txBody>
      </p:sp>
      <p:pic>
        <p:nvPicPr>
          <p:cNvPr id="6" name="Picture 5" descr="Shape, arrow&#10;&#10;AI-generated content may be incorrect.">
            <a:extLst>
              <a:ext uri="{FF2B5EF4-FFF2-40B4-BE49-F238E27FC236}">
                <a16:creationId xmlns:a16="http://schemas.microsoft.com/office/drawing/2014/main" id="{049694EA-AED2-6240-7A86-EBCCCD7B503D}"/>
              </a:ext>
            </a:extLst>
          </p:cNvPr>
          <p:cNvPicPr>
            <a:picLocks noChangeAspect="1"/>
          </p:cNvPicPr>
          <p:nvPr/>
        </p:nvPicPr>
        <p:blipFill>
          <a:blip r:embed="rId3">
            <a:extLst>
              <a:ext uri="{28A0092B-C50C-407E-A947-70E740481C1C}">
                <a14:useLocalDpi xmlns:a14="http://schemas.microsoft.com/office/drawing/2010/main" val="0"/>
              </a:ext>
            </a:extLst>
          </a:blip>
          <a:srcRect l="21438" t="19352"/>
          <a:stretch/>
        </p:blipFill>
        <p:spPr>
          <a:xfrm>
            <a:off x="85344" y="6283431"/>
            <a:ext cx="527796" cy="535255"/>
          </a:xfrm>
          <a:prstGeom prst="rect">
            <a:avLst/>
          </a:prstGeom>
        </p:spPr>
      </p:pic>
    </p:spTree>
    <p:extLst>
      <p:ext uri="{BB962C8B-B14F-4D97-AF65-F5344CB8AC3E}">
        <p14:creationId xmlns:p14="http://schemas.microsoft.com/office/powerpoint/2010/main" val="770618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B3AE5-39C7-9390-2281-3FFF9421B28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6B3AB1F-3840-F276-AF05-0E2C20ED564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764CCD9-EA7F-7420-813F-A24E8FF9F1B2}"/>
              </a:ext>
            </a:extLst>
          </p:cNvPr>
          <p:cNvSpPr txBox="1"/>
          <p:nvPr/>
        </p:nvSpPr>
        <p:spPr>
          <a:xfrm>
            <a:off x="11594593" y="6366393"/>
            <a:ext cx="512064"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16</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CB460363-28D1-FC96-729B-CE72D83B7078}"/>
              </a:ext>
            </a:extLst>
          </p:cNvPr>
          <p:cNvSpPr txBox="1"/>
          <p:nvPr/>
        </p:nvSpPr>
        <p:spPr>
          <a:xfrm>
            <a:off x="597408" y="6366393"/>
            <a:ext cx="7137921" cy="369332"/>
          </a:xfrm>
          <a:prstGeom prst="rect">
            <a:avLst/>
          </a:prstGeom>
          <a:noFill/>
        </p:spPr>
        <p:txBody>
          <a:bodyPr wrap="square" lIns="91440" tIns="45720" rIns="91440" bIns="45720" rtlCol="0" anchor="t">
            <a:spAutoFit/>
          </a:bodyPr>
          <a:lstStyle/>
          <a:p>
            <a:r>
              <a:rPr lang="en-US">
                <a:solidFill>
                  <a:schemeClr val="bg1"/>
                </a:solidFill>
                <a:latin typeface="Avenir Next LT Pro"/>
              </a:rPr>
              <a:t>Bears through the Seasons – 4E Hungry Again: Elaborate</a:t>
            </a:r>
            <a:endParaRPr lang="en-US">
              <a:solidFill>
                <a:schemeClr val="bg1"/>
              </a:solidFill>
              <a:latin typeface="Avenir Next LT Pro" panose="020B0504020202020204" pitchFamily="34" charset="0"/>
            </a:endParaRPr>
          </a:p>
        </p:txBody>
      </p:sp>
      <p:pic>
        <p:nvPicPr>
          <p:cNvPr id="3" name="Picture 2">
            <a:extLst>
              <a:ext uri="{FF2B5EF4-FFF2-40B4-BE49-F238E27FC236}">
                <a16:creationId xmlns:a16="http://schemas.microsoft.com/office/drawing/2014/main" id="{4774E71F-5DBC-2C33-B3C8-678A6B07365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7" name="Picture 6" descr="Shape, arrow&#10;&#10;AI-generated content may be incorrect.">
            <a:extLst>
              <a:ext uri="{FF2B5EF4-FFF2-40B4-BE49-F238E27FC236}">
                <a16:creationId xmlns:a16="http://schemas.microsoft.com/office/drawing/2014/main" id="{824D933D-5A14-D256-1F8C-109A5101238C}"/>
              </a:ext>
            </a:extLst>
          </p:cNvPr>
          <p:cNvPicPr>
            <a:picLocks noChangeAspect="1"/>
          </p:cNvPicPr>
          <p:nvPr/>
        </p:nvPicPr>
        <p:blipFill>
          <a:blip r:embed="rId5">
            <a:extLst>
              <a:ext uri="{28A0092B-C50C-407E-A947-70E740481C1C}">
                <a14:useLocalDpi xmlns:a14="http://schemas.microsoft.com/office/drawing/2010/main" val="0"/>
              </a:ext>
            </a:extLst>
          </a:blip>
          <a:srcRect l="21438" t="19352"/>
          <a:stretch/>
        </p:blipFill>
        <p:spPr>
          <a:xfrm>
            <a:off x="85344" y="6283431"/>
            <a:ext cx="527796" cy="535255"/>
          </a:xfrm>
          <a:prstGeom prst="rect">
            <a:avLst/>
          </a:prstGeom>
        </p:spPr>
      </p:pic>
    </p:spTree>
    <p:extLst>
      <p:ext uri="{BB962C8B-B14F-4D97-AF65-F5344CB8AC3E}">
        <p14:creationId xmlns:p14="http://schemas.microsoft.com/office/powerpoint/2010/main" val="131397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D43AA-ED7D-08B2-3672-B255DB549C1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A7CEE3F-12D7-CCB6-30AF-50A7C60C4C3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FF10EAC-8545-F127-7C37-98939914134F}"/>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17</a:t>
            </a:r>
            <a:endParaRPr lang="en-US">
              <a:solidFill>
                <a:schemeClr val="bg1"/>
              </a:solidFill>
            </a:endParaRPr>
          </a:p>
        </p:txBody>
      </p:sp>
      <p:sp>
        <p:nvSpPr>
          <p:cNvPr id="5" name="TextBox 4">
            <a:extLst>
              <a:ext uri="{FF2B5EF4-FFF2-40B4-BE49-F238E27FC236}">
                <a16:creationId xmlns:a16="http://schemas.microsoft.com/office/drawing/2014/main" id="{ECC1B18F-3180-BDFE-5AEE-91161CC2C261}"/>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4E Hungry Again: Evaluate</a:t>
            </a:r>
          </a:p>
        </p:txBody>
      </p:sp>
      <p:sp>
        <p:nvSpPr>
          <p:cNvPr id="12" name="TextBox 11">
            <a:extLst>
              <a:ext uri="{FF2B5EF4-FFF2-40B4-BE49-F238E27FC236}">
                <a16:creationId xmlns:a16="http://schemas.microsoft.com/office/drawing/2014/main" id="{4159A1F2-347A-2882-C5FA-0002C3F5118D}"/>
              </a:ext>
            </a:extLst>
          </p:cNvPr>
          <p:cNvSpPr txBox="1"/>
          <p:nvPr/>
        </p:nvSpPr>
        <p:spPr>
          <a:xfrm>
            <a:off x="1874520" y="2598003"/>
            <a:ext cx="8442959" cy="830997"/>
          </a:xfrm>
          <a:prstGeom prst="rect">
            <a:avLst/>
          </a:prstGeom>
          <a:noFill/>
        </p:spPr>
        <p:txBody>
          <a:bodyPr wrap="square">
            <a:spAutoFit/>
          </a:bodyPr>
          <a:lstStyle/>
          <a:p>
            <a:pPr algn="ctr"/>
            <a:r>
              <a:rPr lang="en-US" sz="4800" b="1">
                <a:latin typeface="Avenir Next LT Pro" panose="020B0504020202020204" pitchFamily="34" charset="0"/>
              </a:rPr>
              <a:t>Present Poster</a:t>
            </a:r>
          </a:p>
        </p:txBody>
      </p:sp>
      <p:pic>
        <p:nvPicPr>
          <p:cNvPr id="6" name="Picture 5" descr="Shape, arrow&#10;&#10;AI-generated content may be incorrect.">
            <a:extLst>
              <a:ext uri="{FF2B5EF4-FFF2-40B4-BE49-F238E27FC236}">
                <a16:creationId xmlns:a16="http://schemas.microsoft.com/office/drawing/2014/main" id="{CE7B38A7-CDFF-55C9-2F9E-9782F8D3F77C}"/>
              </a:ext>
            </a:extLst>
          </p:cNvPr>
          <p:cNvPicPr>
            <a:picLocks noChangeAspect="1"/>
          </p:cNvPicPr>
          <p:nvPr/>
        </p:nvPicPr>
        <p:blipFill>
          <a:blip r:embed="rId3">
            <a:extLst>
              <a:ext uri="{28A0092B-C50C-407E-A947-70E740481C1C}">
                <a14:useLocalDpi xmlns:a14="http://schemas.microsoft.com/office/drawing/2010/main" val="0"/>
              </a:ext>
            </a:extLst>
          </a:blip>
          <a:srcRect l="21438" t="19352"/>
          <a:stretch/>
        </p:blipFill>
        <p:spPr>
          <a:xfrm>
            <a:off x="85344" y="6283431"/>
            <a:ext cx="527796" cy="535255"/>
          </a:xfrm>
          <a:prstGeom prst="rect">
            <a:avLst/>
          </a:prstGeom>
        </p:spPr>
      </p:pic>
    </p:spTree>
    <p:extLst>
      <p:ext uri="{BB962C8B-B14F-4D97-AF65-F5344CB8AC3E}">
        <p14:creationId xmlns:p14="http://schemas.microsoft.com/office/powerpoint/2010/main" val="2661913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FA547-0C7A-A8AA-5B13-E66E69B15F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11A4C94-D95C-D73E-C4B2-150C51BE65A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315D4C8-6D93-B944-A83E-6ED4EE85D7D9}"/>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18</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29DBF2DA-F139-D1F9-8AF2-392C1B315370}"/>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4E Hungry Again: Evaluate</a:t>
            </a:r>
          </a:p>
        </p:txBody>
      </p:sp>
      <p:sp>
        <p:nvSpPr>
          <p:cNvPr id="12" name="TextBox 11">
            <a:extLst>
              <a:ext uri="{FF2B5EF4-FFF2-40B4-BE49-F238E27FC236}">
                <a16:creationId xmlns:a16="http://schemas.microsoft.com/office/drawing/2014/main" id="{E9174E94-D460-1823-9763-3B49F5CD9C3E}"/>
              </a:ext>
            </a:extLst>
          </p:cNvPr>
          <p:cNvSpPr txBox="1"/>
          <p:nvPr/>
        </p:nvSpPr>
        <p:spPr>
          <a:xfrm>
            <a:off x="5227827" y="2483703"/>
            <a:ext cx="6723380" cy="830997"/>
          </a:xfrm>
          <a:prstGeom prst="rect">
            <a:avLst/>
          </a:prstGeom>
          <a:noFill/>
        </p:spPr>
        <p:txBody>
          <a:bodyPr wrap="square">
            <a:spAutoFit/>
          </a:bodyPr>
          <a:lstStyle/>
          <a:p>
            <a:pPr algn="ctr"/>
            <a:r>
              <a:rPr lang="en-US" sz="4800" b="1">
                <a:latin typeface="Avenir Next LT Pro" panose="020B0504020202020204" pitchFamily="34" charset="0"/>
              </a:rPr>
              <a:t>Bear Aware Pledge</a:t>
            </a:r>
          </a:p>
        </p:txBody>
      </p:sp>
      <p:pic>
        <p:nvPicPr>
          <p:cNvPr id="6" name="Picture 5" descr="Shape, arrow&#10;&#10;AI-generated content may be incorrect.">
            <a:extLst>
              <a:ext uri="{FF2B5EF4-FFF2-40B4-BE49-F238E27FC236}">
                <a16:creationId xmlns:a16="http://schemas.microsoft.com/office/drawing/2014/main" id="{E6799080-4CA9-4886-7468-9269A07B335D}"/>
              </a:ext>
            </a:extLst>
          </p:cNvPr>
          <p:cNvPicPr>
            <a:picLocks noChangeAspect="1"/>
          </p:cNvPicPr>
          <p:nvPr/>
        </p:nvPicPr>
        <p:blipFill>
          <a:blip r:embed="rId3">
            <a:extLst>
              <a:ext uri="{28A0092B-C50C-407E-A947-70E740481C1C}">
                <a14:useLocalDpi xmlns:a14="http://schemas.microsoft.com/office/drawing/2010/main" val="0"/>
              </a:ext>
            </a:extLst>
          </a:blip>
          <a:srcRect l="21438" t="19352"/>
          <a:stretch/>
        </p:blipFill>
        <p:spPr>
          <a:xfrm>
            <a:off x="85344" y="6283431"/>
            <a:ext cx="527796" cy="535255"/>
          </a:xfrm>
          <a:prstGeom prst="rect">
            <a:avLst/>
          </a:prstGeom>
        </p:spPr>
      </p:pic>
      <p:pic>
        <p:nvPicPr>
          <p:cNvPr id="7" name="Picture 6">
            <a:extLst>
              <a:ext uri="{FF2B5EF4-FFF2-40B4-BE49-F238E27FC236}">
                <a16:creationId xmlns:a16="http://schemas.microsoft.com/office/drawing/2014/main" id="{FF8D5EA7-0ACE-7F5C-E743-AAC71D124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4" y="122275"/>
            <a:ext cx="4669145" cy="6042422"/>
          </a:xfrm>
          <a:prstGeom prst="rect">
            <a:avLst/>
          </a:prstGeom>
          <a:ln>
            <a:solidFill>
              <a:schemeClr val="tx1"/>
            </a:solidFill>
          </a:ln>
        </p:spPr>
      </p:pic>
    </p:spTree>
    <p:extLst>
      <p:ext uri="{BB962C8B-B14F-4D97-AF65-F5344CB8AC3E}">
        <p14:creationId xmlns:p14="http://schemas.microsoft.com/office/powerpoint/2010/main" val="2771812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84AB8-0E10-CC2C-E03B-110CB0515D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0BDEE19-21D7-8D49-CB92-C1633B1495E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CFA2F71-3769-196E-7504-F10ADE263704}"/>
              </a:ext>
            </a:extLst>
          </p:cNvPr>
          <p:cNvSpPr txBox="1"/>
          <p:nvPr/>
        </p:nvSpPr>
        <p:spPr>
          <a:xfrm>
            <a:off x="11594593" y="6366393"/>
            <a:ext cx="512064"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19</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A09745A5-D3CC-570A-F1F8-484502DB8900}"/>
              </a:ext>
            </a:extLst>
          </p:cNvPr>
          <p:cNvSpPr txBox="1"/>
          <p:nvPr/>
        </p:nvSpPr>
        <p:spPr>
          <a:xfrm>
            <a:off x="597408" y="6366393"/>
            <a:ext cx="838149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4E Hungry Again: Cross-Curricular Extension</a:t>
            </a:r>
          </a:p>
        </p:txBody>
      </p:sp>
      <p:sp>
        <p:nvSpPr>
          <p:cNvPr id="12" name="TextBox 11">
            <a:extLst>
              <a:ext uri="{FF2B5EF4-FFF2-40B4-BE49-F238E27FC236}">
                <a16:creationId xmlns:a16="http://schemas.microsoft.com/office/drawing/2014/main" id="{C6CF5A16-BCBE-1AE4-D4B6-D94B2E0390C7}"/>
              </a:ext>
            </a:extLst>
          </p:cNvPr>
          <p:cNvSpPr txBox="1"/>
          <p:nvPr/>
        </p:nvSpPr>
        <p:spPr>
          <a:xfrm>
            <a:off x="812800" y="2274838"/>
            <a:ext cx="10566400" cy="2308324"/>
          </a:xfrm>
          <a:prstGeom prst="rect">
            <a:avLst/>
          </a:prstGeom>
          <a:noFill/>
        </p:spPr>
        <p:txBody>
          <a:bodyPr wrap="square">
            <a:spAutoFit/>
          </a:bodyPr>
          <a:lstStyle/>
          <a:p>
            <a:pPr algn="ctr"/>
            <a:r>
              <a:rPr lang="en-US" sz="4800">
                <a:latin typeface="Avenir Next LT Pro" panose="020B0504020202020204" pitchFamily="34" charset="0"/>
              </a:rPr>
              <a:t>How would you talk to a friend or neighbor about what it means to be more bear aware?</a:t>
            </a:r>
          </a:p>
        </p:txBody>
      </p:sp>
      <p:pic>
        <p:nvPicPr>
          <p:cNvPr id="6" name="Picture 5" descr="Shape, arrow&#10;&#10;AI-generated content may be incorrect.">
            <a:extLst>
              <a:ext uri="{FF2B5EF4-FFF2-40B4-BE49-F238E27FC236}">
                <a16:creationId xmlns:a16="http://schemas.microsoft.com/office/drawing/2014/main" id="{B3B12063-A0AB-7070-C9B7-9BA1D3A68CFB}"/>
              </a:ext>
            </a:extLst>
          </p:cNvPr>
          <p:cNvPicPr>
            <a:picLocks noChangeAspect="1"/>
          </p:cNvPicPr>
          <p:nvPr/>
        </p:nvPicPr>
        <p:blipFill>
          <a:blip r:embed="rId3">
            <a:extLst>
              <a:ext uri="{28A0092B-C50C-407E-A947-70E740481C1C}">
                <a14:useLocalDpi xmlns:a14="http://schemas.microsoft.com/office/drawing/2010/main" val="0"/>
              </a:ext>
            </a:extLst>
          </a:blip>
          <a:srcRect l="21438" t="19352"/>
          <a:stretch/>
        </p:blipFill>
        <p:spPr>
          <a:xfrm>
            <a:off x="85344" y="6283431"/>
            <a:ext cx="527796" cy="535255"/>
          </a:xfrm>
          <a:prstGeom prst="rect">
            <a:avLst/>
          </a:prstGeom>
        </p:spPr>
      </p:pic>
      <p:grpSp>
        <p:nvGrpSpPr>
          <p:cNvPr id="3" name="Group 2">
            <a:extLst>
              <a:ext uri="{FF2B5EF4-FFF2-40B4-BE49-F238E27FC236}">
                <a16:creationId xmlns:a16="http://schemas.microsoft.com/office/drawing/2014/main" id="{93E3CE01-B5B9-8787-F44A-2F9B197632F4}"/>
              </a:ext>
            </a:extLst>
          </p:cNvPr>
          <p:cNvGrpSpPr/>
          <p:nvPr/>
        </p:nvGrpSpPr>
        <p:grpSpPr>
          <a:xfrm>
            <a:off x="1949300" y="220720"/>
            <a:ext cx="8293399" cy="657225"/>
            <a:chOff x="1733481" y="200089"/>
            <a:chExt cx="8293399" cy="657225"/>
          </a:xfrm>
        </p:grpSpPr>
        <p:sp>
          <p:nvSpPr>
            <p:cNvPr id="8" name="TextBox 7">
              <a:extLst>
                <a:ext uri="{FF2B5EF4-FFF2-40B4-BE49-F238E27FC236}">
                  <a16:creationId xmlns:a16="http://schemas.microsoft.com/office/drawing/2014/main" id="{06351551-ECBA-E920-5486-B379761980C4}"/>
                </a:ext>
              </a:extLst>
            </p:cNvPr>
            <p:cNvSpPr txBox="1"/>
            <p:nvPr/>
          </p:nvSpPr>
          <p:spPr>
            <a:xfrm>
              <a:off x="1733481" y="236313"/>
              <a:ext cx="7410519" cy="584775"/>
            </a:xfrm>
            <a:prstGeom prst="rect">
              <a:avLst/>
            </a:prstGeom>
            <a:noFill/>
          </p:spPr>
          <p:txBody>
            <a:bodyPr wrap="square">
              <a:spAutoFit/>
            </a:bodyPr>
            <a:lstStyle/>
            <a:p>
              <a:pPr algn="ctr"/>
              <a:r>
                <a:rPr lang="en-US" sz="3200" b="1">
                  <a:latin typeface="Avenir Next LT Pro"/>
                </a:rPr>
                <a:t>Optional: Cross-Curricular Extension</a:t>
              </a:r>
              <a:endParaRPr lang="en-US" sz="3200"/>
            </a:p>
          </p:txBody>
        </p:sp>
        <p:pic>
          <p:nvPicPr>
            <p:cNvPr id="9" name="Picture 8" descr="A picture containing clipart&#10;&#10;AI-generated content may be incorrect.">
              <a:extLst>
                <a:ext uri="{FF2B5EF4-FFF2-40B4-BE49-F238E27FC236}">
                  <a16:creationId xmlns:a16="http://schemas.microsoft.com/office/drawing/2014/main" id="{57DE52D0-C930-4EDE-82EE-B03FB38B5045}"/>
                </a:ext>
              </a:extLst>
            </p:cNvPr>
            <p:cNvPicPr>
              <a:picLocks noChangeAspect="1"/>
            </p:cNvPicPr>
            <p:nvPr/>
          </p:nvPicPr>
          <p:blipFill>
            <a:blip r:embed="rId4"/>
            <a:stretch>
              <a:fillRect/>
            </a:stretch>
          </p:blipFill>
          <p:spPr>
            <a:xfrm>
              <a:off x="9293455" y="200089"/>
              <a:ext cx="733425" cy="657225"/>
            </a:xfrm>
            <a:prstGeom prst="rect">
              <a:avLst/>
            </a:prstGeom>
          </p:spPr>
        </p:pic>
      </p:grpSp>
    </p:spTree>
    <p:extLst>
      <p:ext uri="{BB962C8B-B14F-4D97-AF65-F5344CB8AC3E}">
        <p14:creationId xmlns:p14="http://schemas.microsoft.com/office/powerpoint/2010/main" val="2017559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4E Hungry Again: Engage</a:t>
            </a:r>
          </a:p>
        </p:txBody>
      </p:sp>
      <p:sp>
        <p:nvSpPr>
          <p:cNvPr id="10" name="TextBox 9">
            <a:extLst>
              <a:ext uri="{FF2B5EF4-FFF2-40B4-BE49-F238E27FC236}">
                <a16:creationId xmlns:a16="http://schemas.microsoft.com/office/drawing/2014/main" id="{8DE5CE81-F27C-4A44-8053-1C8FAAD3E2E3}"/>
              </a:ext>
            </a:extLst>
          </p:cNvPr>
          <p:cNvSpPr txBox="1"/>
          <p:nvPr/>
        </p:nvSpPr>
        <p:spPr>
          <a:xfrm>
            <a:off x="745452" y="1592158"/>
            <a:ext cx="6658742" cy="1015663"/>
          </a:xfrm>
          <a:prstGeom prst="rect">
            <a:avLst/>
          </a:prstGeom>
          <a:noFill/>
        </p:spPr>
        <p:txBody>
          <a:bodyPr wrap="square">
            <a:spAutoFit/>
          </a:bodyPr>
          <a:lstStyle/>
          <a:p>
            <a:pPr algn="ctr"/>
            <a:r>
              <a:rPr lang="en-US" sz="600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834446" y="2892527"/>
            <a:ext cx="6480754" cy="1754326"/>
          </a:xfrm>
          <a:prstGeom prst="rect">
            <a:avLst/>
          </a:prstGeom>
          <a:noFill/>
        </p:spPr>
        <p:txBody>
          <a:bodyPr wrap="square">
            <a:spAutoFit/>
          </a:bodyPr>
          <a:lstStyle/>
          <a:p>
            <a:pPr algn="ctr"/>
            <a:r>
              <a:rPr lang="en-US" sz="5400">
                <a:latin typeface="Avenir Next LT Pro" panose="020B0504020202020204" pitchFamily="34" charset="0"/>
              </a:rPr>
              <a:t>How can we be more bear aware?</a:t>
            </a:r>
          </a:p>
        </p:txBody>
      </p:sp>
      <p:pic>
        <p:nvPicPr>
          <p:cNvPr id="6" name="Picture 5" descr="Shape, arrow&#10;&#10;AI-generated content may be incorrect.">
            <a:extLst>
              <a:ext uri="{FF2B5EF4-FFF2-40B4-BE49-F238E27FC236}">
                <a16:creationId xmlns:a16="http://schemas.microsoft.com/office/drawing/2014/main" id="{73A3D9A8-B220-D9C0-C00A-1ECEE298140F}"/>
              </a:ext>
            </a:extLst>
          </p:cNvPr>
          <p:cNvPicPr>
            <a:picLocks noChangeAspect="1"/>
          </p:cNvPicPr>
          <p:nvPr/>
        </p:nvPicPr>
        <p:blipFill>
          <a:blip r:embed="rId3">
            <a:extLst>
              <a:ext uri="{28A0092B-C50C-407E-A947-70E740481C1C}">
                <a14:useLocalDpi xmlns:a14="http://schemas.microsoft.com/office/drawing/2010/main" val="0"/>
              </a:ext>
            </a:extLst>
          </a:blip>
          <a:srcRect l="21438" t="19352"/>
          <a:stretch/>
        </p:blipFill>
        <p:spPr>
          <a:xfrm>
            <a:off x="85344" y="6283431"/>
            <a:ext cx="527796" cy="535255"/>
          </a:xfrm>
          <a:prstGeom prst="rect">
            <a:avLst/>
          </a:prstGeom>
        </p:spPr>
      </p:pic>
      <p:pic>
        <p:nvPicPr>
          <p:cNvPr id="3074" name="Picture 2" descr="Family&amp;#95;Camping&amp;#95;0189">
            <a:extLst>
              <a:ext uri="{FF2B5EF4-FFF2-40B4-BE49-F238E27FC236}">
                <a16:creationId xmlns:a16="http://schemas.microsoft.com/office/drawing/2014/main" id="{80BAA6C5-9B2E-70A9-DEA3-0F04C46138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834" r="24333"/>
          <a:stretch/>
        </p:blipFill>
        <p:spPr bwMode="auto">
          <a:xfrm>
            <a:off x="7811333" y="1"/>
            <a:ext cx="4380667"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1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D7BF-4956-22AC-1FEA-512BB1E852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25EFE4-9715-FE80-CDA8-4E0B744DE15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B376A29-1E7E-535D-04CD-D8ED216A28FD}"/>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27E93AC1-110C-8080-D4D1-57CADDF3502B}"/>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4E Hungry Again: Engage</a:t>
            </a:r>
          </a:p>
        </p:txBody>
      </p:sp>
      <p:pic>
        <p:nvPicPr>
          <p:cNvPr id="3" name="Picture 2">
            <a:extLst>
              <a:ext uri="{FF2B5EF4-FFF2-40B4-BE49-F238E27FC236}">
                <a16:creationId xmlns:a16="http://schemas.microsoft.com/office/drawing/2014/main" id="{0EFBA823-D959-7E0F-4C50-401D3A10290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7" name="Picture 6" descr="Shape, arrow&#10;&#10;AI-generated content may be incorrect.">
            <a:extLst>
              <a:ext uri="{FF2B5EF4-FFF2-40B4-BE49-F238E27FC236}">
                <a16:creationId xmlns:a16="http://schemas.microsoft.com/office/drawing/2014/main" id="{4719A1DD-ECD5-D04A-CD38-1E3F12C16493}"/>
              </a:ext>
            </a:extLst>
          </p:cNvPr>
          <p:cNvPicPr>
            <a:picLocks noChangeAspect="1"/>
          </p:cNvPicPr>
          <p:nvPr/>
        </p:nvPicPr>
        <p:blipFill>
          <a:blip r:embed="rId5">
            <a:extLst>
              <a:ext uri="{28A0092B-C50C-407E-A947-70E740481C1C}">
                <a14:useLocalDpi xmlns:a14="http://schemas.microsoft.com/office/drawing/2010/main" val="0"/>
              </a:ext>
            </a:extLst>
          </a:blip>
          <a:srcRect l="21438" t="19352"/>
          <a:stretch/>
        </p:blipFill>
        <p:spPr>
          <a:xfrm>
            <a:off x="85344" y="6283431"/>
            <a:ext cx="527796" cy="535255"/>
          </a:xfrm>
          <a:prstGeom prst="rect">
            <a:avLst/>
          </a:prstGeom>
        </p:spPr>
      </p:pic>
    </p:spTree>
    <p:extLst>
      <p:ext uri="{BB962C8B-B14F-4D97-AF65-F5344CB8AC3E}">
        <p14:creationId xmlns:p14="http://schemas.microsoft.com/office/powerpoint/2010/main" val="299297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EF8B6-A18C-B1FC-C429-CF1C158E9B7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E58B97-0524-3D1F-CD16-E18F563D2EB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51B27E8-3139-37AA-3CAF-FDBF77817CFA}"/>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0AC78D06-ED7A-C4C3-05D3-4C5893A9343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4E Hungry Again: Engage</a:t>
            </a:r>
          </a:p>
        </p:txBody>
      </p:sp>
      <p:sp>
        <p:nvSpPr>
          <p:cNvPr id="12" name="TextBox 11">
            <a:extLst>
              <a:ext uri="{FF2B5EF4-FFF2-40B4-BE49-F238E27FC236}">
                <a16:creationId xmlns:a16="http://schemas.microsoft.com/office/drawing/2014/main" id="{823E7BB2-088E-38B8-2AC5-ACEE42FDFC69}"/>
              </a:ext>
            </a:extLst>
          </p:cNvPr>
          <p:cNvSpPr txBox="1"/>
          <p:nvPr/>
        </p:nvSpPr>
        <p:spPr>
          <a:xfrm>
            <a:off x="5482778" y="1968409"/>
            <a:ext cx="6237124" cy="2308324"/>
          </a:xfrm>
          <a:prstGeom prst="rect">
            <a:avLst/>
          </a:prstGeom>
          <a:noFill/>
        </p:spPr>
        <p:txBody>
          <a:bodyPr wrap="square">
            <a:spAutoFit/>
          </a:bodyPr>
          <a:lstStyle/>
          <a:p>
            <a:pPr algn="ctr"/>
            <a:r>
              <a:rPr lang="en-US" sz="4800">
                <a:latin typeface="Avenir Next LT Pro" panose="020B0504020202020204" pitchFamily="34" charset="0"/>
              </a:rPr>
              <a:t>Why is the bear getting into the trash?</a:t>
            </a:r>
          </a:p>
        </p:txBody>
      </p:sp>
      <p:pic>
        <p:nvPicPr>
          <p:cNvPr id="6" name="Picture 5" descr="Shape, arrow&#10;&#10;AI-generated content may be incorrect.">
            <a:extLst>
              <a:ext uri="{FF2B5EF4-FFF2-40B4-BE49-F238E27FC236}">
                <a16:creationId xmlns:a16="http://schemas.microsoft.com/office/drawing/2014/main" id="{A87020FE-0FDA-A7F9-90AA-B3BDE6E24E0A}"/>
              </a:ext>
            </a:extLst>
          </p:cNvPr>
          <p:cNvPicPr>
            <a:picLocks noChangeAspect="1"/>
          </p:cNvPicPr>
          <p:nvPr/>
        </p:nvPicPr>
        <p:blipFill>
          <a:blip r:embed="rId3">
            <a:extLst>
              <a:ext uri="{28A0092B-C50C-407E-A947-70E740481C1C}">
                <a14:useLocalDpi xmlns:a14="http://schemas.microsoft.com/office/drawing/2010/main" val="0"/>
              </a:ext>
            </a:extLst>
          </a:blip>
          <a:srcRect l="21438" t="19352"/>
          <a:stretch/>
        </p:blipFill>
        <p:spPr>
          <a:xfrm>
            <a:off x="85344" y="6283431"/>
            <a:ext cx="527796" cy="535255"/>
          </a:xfrm>
          <a:prstGeom prst="rect">
            <a:avLst/>
          </a:prstGeom>
        </p:spPr>
      </p:pic>
      <p:pic>
        <p:nvPicPr>
          <p:cNvPr id="7" name="Picture 6" descr="Graphical user interface&#10;&#10;AI-generated content may be incorrect.">
            <a:extLst>
              <a:ext uri="{FF2B5EF4-FFF2-40B4-BE49-F238E27FC236}">
                <a16:creationId xmlns:a16="http://schemas.microsoft.com/office/drawing/2014/main" id="{8A79371A-EB30-B5C4-A97A-E166ED1A1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4" y="96176"/>
            <a:ext cx="4677156" cy="6052790"/>
          </a:xfrm>
          <a:prstGeom prst="rect">
            <a:avLst/>
          </a:prstGeom>
          <a:ln>
            <a:solidFill>
              <a:schemeClr val="tx1"/>
            </a:solidFill>
          </a:ln>
        </p:spPr>
      </p:pic>
    </p:spTree>
    <p:extLst>
      <p:ext uri="{BB962C8B-B14F-4D97-AF65-F5344CB8AC3E}">
        <p14:creationId xmlns:p14="http://schemas.microsoft.com/office/powerpoint/2010/main" val="1787851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81C12-8B7A-1C08-78EC-088BFFD8616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C218C83-0677-7722-3529-FF8283F915C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2F7961E-26A8-BF41-AE60-78A34F0BD1F8}"/>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57530C10-7CB9-8E93-B6D2-EE3AC00BCF7E}"/>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4E Hungry Again: Engage</a:t>
            </a:r>
          </a:p>
        </p:txBody>
      </p:sp>
      <p:sp>
        <p:nvSpPr>
          <p:cNvPr id="12" name="TextBox 11">
            <a:extLst>
              <a:ext uri="{FF2B5EF4-FFF2-40B4-BE49-F238E27FC236}">
                <a16:creationId xmlns:a16="http://schemas.microsoft.com/office/drawing/2014/main" id="{2B6908F7-4694-E139-DAC3-8FF0EA28B9AC}"/>
              </a:ext>
            </a:extLst>
          </p:cNvPr>
          <p:cNvSpPr txBox="1"/>
          <p:nvPr/>
        </p:nvSpPr>
        <p:spPr>
          <a:xfrm>
            <a:off x="85344" y="1265372"/>
            <a:ext cx="7204456" cy="4832092"/>
          </a:xfrm>
          <a:prstGeom prst="rect">
            <a:avLst/>
          </a:prstGeom>
          <a:noFill/>
        </p:spPr>
        <p:txBody>
          <a:bodyPr wrap="square">
            <a:spAutoFit/>
          </a:bodyPr>
          <a:lstStyle/>
          <a:p>
            <a:r>
              <a:rPr lang="en-US" sz="2800">
                <a:latin typeface="Avenir Next LT Pro" panose="020B0504020202020204" pitchFamily="34" charset="0"/>
              </a:rPr>
              <a:t>Sing to the tune of the </a:t>
            </a:r>
            <a:r>
              <a:rPr lang="en-US" sz="2800" i="1">
                <a:latin typeface="Avenir Next LT Pro" panose="020B0504020202020204" pitchFamily="34" charset="0"/>
              </a:rPr>
              <a:t>Three Blind Mice.</a:t>
            </a:r>
          </a:p>
          <a:p>
            <a:endParaRPr lang="en-US" sz="2800">
              <a:latin typeface="Avenir Next LT Pro" panose="020B0504020202020204" pitchFamily="34" charset="0"/>
            </a:endParaRPr>
          </a:p>
          <a:p>
            <a:r>
              <a:rPr lang="en-US" sz="2800">
                <a:latin typeface="Avenir Next LT Pro" panose="020B0504020202020204" pitchFamily="34" charset="0"/>
              </a:rPr>
              <a:t>Be bear aware</a:t>
            </a:r>
          </a:p>
          <a:p>
            <a:r>
              <a:rPr lang="en-US" sz="2800">
                <a:latin typeface="Avenir Next LT Pro" panose="020B0504020202020204" pitchFamily="34" charset="0"/>
              </a:rPr>
              <a:t>Be bear aware</a:t>
            </a:r>
          </a:p>
          <a:p>
            <a:r>
              <a:rPr lang="en-US" sz="2800">
                <a:latin typeface="Avenir Next LT Pro" panose="020B0504020202020204" pitchFamily="34" charset="0"/>
              </a:rPr>
              <a:t>Yes, we should care</a:t>
            </a:r>
          </a:p>
          <a:p>
            <a:r>
              <a:rPr lang="en-US" sz="2800">
                <a:latin typeface="Avenir Next LT Pro" panose="020B0504020202020204" pitchFamily="34" charset="0"/>
              </a:rPr>
              <a:t>How they fare</a:t>
            </a:r>
          </a:p>
          <a:p>
            <a:r>
              <a:rPr lang="en-US" sz="2800">
                <a:latin typeface="Avenir Next LT Pro" panose="020B0504020202020204" pitchFamily="34" charset="0"/>
              </a:rPr>
              <a:t>Don’t leave the garbage lying all around</a:t>
            </a:r>
          </a:p>
          <a:p>
            <a:r>
              <a:rPr lang="en-US" sz="2800">
                <a:latin typeface="Avenir Next LT Pro" panose="020B0504020202020204" pitchFamily="34" charset="0"/>
              </a:rPr>
              <a:t>In places near where a bear might be found</a:t>
            </a:r>
          </a:p>
          <a:p>
            <a:r>
              <a:rPr lang="en-US" sz="2800">
                <a:latin typeface="Avenir Next LT Pro" panose="020B0504020202020204" pitchFamily="34" charset="0"/>
              </a:rPr>
              <a:t>Be bear aware</a:t>
            </a:r>
          </a:p>
          <a:p>
            <a:r>
              <a:rPr lang="en-US" sz="2800">
                <a:latin typeface="Avenir Next LT Pro" panose="020B0504020202020204" pitchFamily="34" charset="0"/>
              </a:rPr>
              <a:t>Be bear aware</a:t>
            </a:r>
          </a:p>
        </p:txBody>
      </p:sp>
      <p:pic>
        <p:nvPicPr>
          <p:cNvPr id="6" name="Picture 5" descr="Shape, arrow&#10;&#10;AI-generated content may be incorrect.">
            <a:extLst>
              <a:ext uri="{FF2B5EF4-FFF2-40B4-BE49-F238E27FC236}">
                <a16:creationId xmlns:a16="http://schemas.microsoft.com/office/drawing/2014/main" id="{E2D7BBE3-BCAB-A7E4-AA9F-21358F09A65E}"/>
              </a:ext>
            </a:extLst>
          </p:cNvPr>
          <p:cNvPicPr>
            <a:picLocks noChangeAspect="1"/>
          </p:cNvPicPr>
          <p:nvPr/>
        </p:nvPicPr>
        <p:blipFill>
          <a:blip r:embed="rId3">
            <a:extLst>
              <a:ext uri="{28A0092B-C50C-407E-A947-70E740481C1C}">
                <a14:useLocalDpi xmlns:a14="http://schemas.microsoft.com/office/drawing/2010/main" val="0"/>
              </a:ext>
            </a:extLst>
          </a:blip>
          <a:srcRect l="21438" t="19352"/>
          <a:stretch/>
        </p:blipFill>
        <p:spPr>
          <a:xfrm>
            <a:off x="85344" y="6283431"/>
            <a:ext cx="527796" cy="535255"/>
          </a:xfrm>
          <a:prstGeom prst="rect">
            <a:avLst/>
          </a:prstGeom>
        </p:spPr>
      </p:pic>
      <p:pic>
        <p:nvPicPr>
          <p:cNvPr id="8" name="Picture 7" descr="A picture containing timeline&#10;&#10;AI-generated content may be incorrect.">
            <a:extLst>
              <a:ext uri="{FF2B5EF4-FFF2-40B4-BE49-F238E27FC236}">
                <a16:creationId xmlns:a16="http://schemas.microsoft.com/office/drawing/2014/main" id="{D4143645-FED2-90E5-F36C-BEE87E32E4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500" y="96176"/>
            <a:ext cx="4677156" cy="6052790"/>
          </a:xfrm>
          <a:prstGeom prst="rect">
            <a:avLst/>
          </a:prstGeom>
          <a:ln>
            <a:solidFill>
              <a:schemeClr val="tx1"/>
            </a:solidFill>
          </a:ln>
        </p:spPr>
      </p:pic>
      <p:pic>
        <p:nvPicPr>
          <p:cNvPr id="9" name="Picture 8" descr="A picture containing text&#10;&#10;AI-generated content may be incorrect.">
            <a:extLst>
              <a:ext uri="{FF2B5EF4-FFF2-40B4-BE49-F238E27FC236}">
                <a16:creationId xmlns:a16="http://schemas.microsoft.com/office/drawing/2014/main" id="{E5FC673C-316B-C01C-5269-E67752D46008}"/>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85344" y="39314"/>
            <a:ext cx="1194816" cy="1205896"/>
          </a:xfrm>
          <a:prstGeom prst="rect">
            <a:avLst/>
          </a:prstGeom>
        </p:spPr>
      </p:pic>
      <p:sp>
        <p:nvSpPr>
          <p:cNvPr id="11" name="TextBox 10">
            <a:extLst>
              <a:ext uri="{FF2B5EF4-FFF2-40B4-BE49-F238E27FC236}">
                <a16:creationId xmlns:a16="http://schemas.microsoft.com/office/drawing/2014/main" id="{984B79D2-9355-594C-47C1-3FB33E9BF672}"/>
              </a:ext>
            </a:extLst>
          </p:cNvPr>
          <p:cNvSpPr txBox="1"/>
          <p:nvPr/>
        </p:nvSpPr>
        <p:spPr>
          <a:xfrm>
            <a:off x="1419860" y="288319"/>
            <a:ext cx="6121400" cy="707886"/>
          </a:xfrm>
          <a:prstGeom prst="rect">
            <a:avLst/>
          </a:prstGeom>
          <a:noFill/>
        </p:spPr>
        <p:txBody>
          <a:bodyPr wrap="square">
            <a:spAutoFit/>
          </a:bodyPr>
          <a:lstStyle/>
          <a:p>
            <a:r>
              <a:rPr lang="en-US" sz="4000">
                <a:solidFill>
                  <a:schemeClr val="accent2"/>
                </a:solidFill>
                <a:latin typeface="Shadows Into Light Two" panose="02000506000000020004" pitchFamily="2" charset="0"/>
              </a:rPr>
              <a:t>Bear Aware Song</a:t>
            </a:r>
            <a:endParaRPr lang="en-US" sz="4000"/>
          </a:p>
        </p:txBody>
      </p:sp>
    </p:spTree>
    <p:extLst>
      <p:ext uri="{BB962C8B-B14F-4D97-AF65-F5344CB8AC3E}">
        <p14:creationId xmlns:p14="http://schemas.microsoft.com/office/powerpoint/2010/main" val="2777824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568B8-0F79-32C5-587F-BAF36E33BC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D719EDC-67DC-672D-ACAF-BDC717B1CAD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568CE4F-7563-7801-584A-E0F2C40EB7CE}"/>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AA3DEFE6-EA01-0A1D-E2DB-8EFDC737C1A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4E Hungry Again: Engage</a:t>
            </a:r>
          </a:p>
        </p:txBody>
      </p:sp>
      <p:sp>
        <p:nvSpPr>
          <p:cNvPr id="12" name="TextBox 11">
            <a:extLst>
              <a:ext uri="{FF2B5EF4-FFF2-40B4-BE49-F238E27FC236}">
                <a16:creationId xmlns:a16="http://schemas.microsoft.com/office/drawing/2014/main" id="{8B4015C3-91AC-B0C8-5037-E826AE535224}"/>
              </a:ext>
            </a:extLst>
          </p:cNvPr>
          <p:cNvSpPr txBox="1"/>
          <p:nvPr/>
        </p:nvSpPr>
        <p:spPr>
          <a:xfrm>
            <a:off x="1112175" y="298198"/>
            <a:ext cx="6190326" cy="5632311"/>
          </a:xfrm>
          <a:prstGeom prst="rect">
            <a:avLst/>
          </a:prstGeom>
          <a:noFill/>
        </p:spPr>
        <p:txBody>
          <a:bodyPr wrap="square">
            <a:spAutoFit/>
          </a:bodyPr>
          <a:lstStyle/>
          <a:p>
            <a:pPr algn="ctr"/>
            <a:r>
              <a:rPr lang="en-US" sz="4000">
                <a:latin typeface="Avenir Next LT Pro" panose="020B0504020202020204" pitchFamily="34" charset="0"/>
              </a:rPr>
              <a:t>Do bears ever come out of the woods?</a:t>
            </a:r>
          </a:p>
          <a:p>
            <a:pPr algn="ctr"/>
            <a:endParaRPr lang="en-US" sz="4000">
              <a:latin typeface="Avenir Next LT Pro" panose="020B0504020202020204" pitchFamily="34" charset="0"/>
            </a:endParaRPr>
          </a:p>
          <a:p>
            <a:pPr algn="ctr"/>
            <a:r>
              <a:rPr lang="en-US" sz="4000">
                <a:latin typeface="Avenir Next LT Pro" panose="020B0504020202020204" pitchFamily="34" charset="0"/>
              </a:rPr>
              <a:t>Why might bears do this?</a:t>
            </a:r>
          </a:p>
          <a:p>
            <a:pPr algn="ctr"/>
            <a:endParaRPr lang="en-US" sz="4000">
              <a:latin typeface="Avenir Next LT Pro" panose="020B0504020202020204" pitchFamily="34" charset="0"/>
            </a:endParaRPr>
          </a:p>
          <a:p>
            <a:pPr algn="ctr"/>
            <a:r>
              <a:rPr lang="en-US" sz="4000">
                <a:latin typeface="Avenir Next LT Pro" panose="020B0504020202020204" pitchFamily="34" charset="0"/>
              </a:rPr>
              <a:t>Could this be unsafe for bears and for people?</a:t>
            </a:r>
          </a:p>
          <a:p>
            <a:pPr algn="ctr"/>
            <a:endParaRPr lang="en-US" sz="4000">
              <a:latin typeface="Avenir Next LT Pro" panose="020B0504020202020204" pitchFamily="34" charset="0"/>
            </a:endParaRPr>
          </a:p>
          <a:p>
            <a:pPr algn="ctr"/>
            <a:r>
              <a:rPr lang="en-US" sz="4000">
                <a:latin typeface="Avenir Next LT Pro" panose="020B0504020202020204" pitchFamily="34" charset="0"/>
              </a:rPr>
              <a:t>How?</a:t>
            </a:r>
          </a:p>
        </p:txBody>
      </p:sp>
      <p:pic>
        <p:nvPicPr>
          <p:cNvPr id="6" name="Picture 5" descr="Shape, arrow&#10;&#10;AI-generated content may be incorrect.">
            <a:extLst>
              <a:ext uri="{FF2B5EF4-FFF2-40B4-BE49-F238E27FC236}">
                <a16:creationId xmlns:a16="http://schemas.microsoft.com/office/drawing/2014/main" id="{C6F3A12F-ADA6-EDB3-C864-49C07C15A5FA}"/>
              </a:ext>
            </a:extLst>
          </p:cNvPr>
          <p:cNvPicPr>
            <a:picLocks noChangeAspect="1"/>
          </p:cNvPicPr>
          <p:nvPr/>
        </p:nvPicPr>
        <p:blipFill>
          <a:blip r:embed="rId3">
            <a:extLst>
              <a:ext uri="{28A0092B-C50C-407E-A947-70E740481C1C}">
                <a14:useLocalDpi xmlns:a14="http://schemas.microsoft.com/office/drawing/2010/main" val="0"/>
              </a:ext>
            </a:extLst>
          </a:blip>
          <a:srcRect l="21438" t="19352"/>
          <a:stretch/>
        </p:blipFill>
        <p:spPr>
          <a:xfrm>
            <a:off x="85344" y="6283431"/>
            <a:ext cx="527796" cy="535255"/>
          </a:xfrm>
          <a:prstGeom prst="rect">
            <a:avLst/>
          </a:prstGeom>
        </p:spPr>
      </p:pic>
      <p:pic>
        <p:nvPicPr>
          <p:cNvPr id="3" name="Picture 2" descr="A picture containing text&#10;&#10;AI-generated content may be incorrect.">
            <a:extLst>
              <a:ext uri="{FF2B5EF4-FFF2-40B4-BE49-F238E27FC236}">
                <a16:creationId xmlns:a16="http://schemas.microsoft.com/office/drawing/2014/main" id="{A881B6FA-23B0-2159-1B31-7322D0594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6800" y="79742"/>
            <a:ext cx="4689856" cy="6069225"/>
          </a:xfrm>
          <a:prstGeom prst="rect">
            <a:avLst/>
          </a:prstGeom>
          <a:ln>
            <a:solidFill>
              <a:schemeClr val="tx1"/>
            </a:solidFill>
          </a:ln>
        </p:spPr>
      </p:pic>
      <p:pic>
        <p:nvPicPr>
          <p:cNvPr id="7" name="Picture 6" descr="A picture containing silhouette, night sky&#10;&#10;AI-generated content may be incorrect.">
            <a:extLst>
              <a:ext uri="{FF2B5EF4-FFF2-40B4-BE49-F238E27FC236}">
                <a16:creationId xmlns:a16="http://schemas.microsoft.com/office/drawing/2014/main" id="{86E59021-9EA7-78CD-AE0A-CC5B18818EEE}"/>
              </a:ext>
            </a:extLst>
          </p:cNvPr>
          <p:cNvPicPr>
            <a:picLocks noChangeAspect="1"/>
          </p:cNvPicPr>
          <p:nvPr/>
        </p:nvPicPr>
        <p:blipFill>
          <a:blip r:embed="rId5">
            <a:extLst>
              <a:ext uri="{28A0092B-C50C-407E-A947-70E740481C1C}">
                <a14:useLocalDpi xmlns:a14="http://schemas.microsoft.com/office/drawing/2010/main" val="0"/>
              </a:ext>
            </a:extLst>
          </a:blip>
          <a:srcRect t="18950"/>
          <a:stretch/>
        </p:blipFill>
        <p:spPr>
          <a:xfrm>
            <a:off x="82643" y="122275"/>
            <a:ext cx="1029532" cy="1447145"/>
          </a:xfrm>
          <a:prstGeom prst="rect">
            <a:avLst/>
          </a:prstGeom>
        </p:spPr>
      </p:pic>
    </p:spTree>
    <p:extLst>
      <p:ext uri="{BB962C8B-B14F-4D97-AF65-F5344CB8AC3E}">
        <p14:creationId xmlns:p14="http://schemas.microsoft.com/office/powerpoint/2010/main" val="343958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2E086-46DD-7042-2F38-59EB0164327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33688BE-52E9-06D2-A048-0F0FEA9FDE4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37C804B-DBBC-A042-59CB-DC5686C69E15}"/>
              </a:ext>
            </a:extLst>
          </p:cNvPr>
          <p:cNvSpPr txBox="1"/>
          <p:nvPr/>
        </p:nvSpPr>
        <p:spPr>
          <a:xfrm>
            <a:off x="11594593" y="6366393"/>
            <a:ext cx="51206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B57219D5-78EA-2B47-7966-AD8D1C26C7BD}"/>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4E Hungry Again: Engage</a:t>
            </a:r>
          </a:p>
        </p:txBody>
      </p:sp>
      <p:pic>
        <p:nvPicPr>
          <p:cNvPr id="3" name="Picture 2">
            <a:extLst>
              <a:ext uri="{FF2B5EF4-FFF2-40B4-BE49-F238E27FC236}">
                <a16:creationId xmlns:a16="http://schemas.microsoft.com/office/drawing/2014/main" id="{B7A20D8D-7402-960B-97F1-B40C4D1CACD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7" name="Picture 6" descr="Shape, arrow&#10;&#10;AI-generated content may be incorrect.">
            <a:extLst>
              <a:ext uri="{FF2B5EF4-FFF2-40B4-BE49-F238E27FC236}">
                <a16:creationId xmlns:a16="http://schemas.microsoft.com/office/drawing/2014/main" id="{A138AFFB-6FE6-7A1A-3EDB-D34C9F3E9456}"/>
              </a:ext>
            </a:extLst>
          </p:cNvPr>
          <p:cNvPicPr>
            <a:picLocks noChangeAspect="1"/>
          </p:cNvPicPr>
          <p:nvPr/>
        </p:nvPicPr>
        <p:blipFill>
          <a:blip r:embed="rId5">
            <a:extLst>
              <a:ext uri="{28A0092B-C50C-407E-A947-70E740481C1C}">
                <a14:useLocalDpi xmlns:a14="http://schemas.microsoft.com/office/drawing/2010/main" val="0"/>
              </a:ext>
            </a:extLst>
          </a:blip>
          <a:srcRect l="21438" t="19352"/>
          <a:stretch/>
        </p:blipFill>
        <p:spPr>
          <a:xfrm>
            <a:off x="85344" y="6283431"/>
            <a:ext cx="527796" cy="535255"/>
          </a:xfrm>
          <a:prstGeom prst="rect">
            <a:avLst/>
          </a:prstGeom>
        </p:spPr>
      </p:pic>
    </p:spTree>
    <p:extLst>
      <p:ext uri="{BB962C8B-B14F-4D97-AF65-F5344CB8AC3E}">
        <p14:creationId xmlns:p14="http://schemas.microsoft.com/office/powerpoint/2010/main" val="2646899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F7712-1313-3B5F-BEF0-9E30B70C27C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826CE55-732C-9CCA-8817-44DD88012AD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B52E782-A5CA-BE27-3DB5-16464962BD26}"/>
              </a:ext>
            </a:extLst>
          </p:cNvPr>
          <p:cNvSpPr txBox="1"/>
          <p:nvPr/>
        </p:nvSpPr>
        <p:spPr>
          <a:xfrm>
            <a:off x="11795759" y="6366393"/>
            <a:ext cx="310897" cy="369332"/>
          </a:xfrm>
          <a:prstGeom prst="rect">
            <a:avLst/>
          </a:prstGeom>
          <a:noFill/>
        </p:spPr>
        <p:txBody>
          <a:bodyPr wrap="square" lIns="91440" tIns="45720" rIns="91440" bIns="45720" rtlCol="0" anchor="t">
            <a:spAutoFit/>
          </a:bodyPr>
          <a:lstStyle/>
          <a:p>
            <a:r>
              <a:rPr lang="en-US">
                <a:solidFill>
                  <a:schemeClr val="bg1"/>
                </a:solidFill>
                <a:latin typeface="Avenir Next LT Pro"/>
              </a:rPr>
              <a:t>8</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4BC2869D-0116-159F-A2C7-10E505CDC6B5}"/>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4E Hungry Again: Explore</a:t>
            </a:r>
          </a:p>
        </p:txBody>
      </p:sp>
      <p:pic>
        <p:nvPicPr>
          <p:cNvPr id="6" name="Picture 5" descr="Shape, arrow&#10;&#10;AI-generated content may be incorrect.">
            <a:extLst>
              <a:ext uri="{FF2B5EF4-FFF2-40B4-BE49-F238E27FC236}">
                <a16:creationId xmlns:a16="http://schemas.microsoft.com/office/drawing/2014/main" id="{001011C3-9373-D26F-EF37-6932EEF75AC1}"/>
              </a:ext>
            </a:extLst>
          </p:cNvPr>
          <p:cNvPicPr>
            <a:picLocks noChangeAspect="1"/>
          </p:cNvPicPr>
          <p:nvPr/>
        </p:nvPicPr>
        <p:blipFill>
          <a:blip r:embed="rId3">
            <a:extLst>
              <a:ext uri="{28A0092B-C50C-407E-A947-70E740481C1C}">
                <a14:useLocalDpi xmlns:a14="http://schemas.microsoft.com/office/drawing/2010/main" val="0"/>
              </a:ext>
            </a:extLst>
          </a:blip>
          <a:srcRect l="21438" t="19352"/>
          <a:stretch/>
        </p:blipFill>
        <p:spPr>
          <a:xfrm>
            <a:off x="85344" y="6283431"/>
            <a:ext cx="527796" cy="535255"/>
          </a:xfrm>
          <a:prstGeom prst="rect">
            <a:avLst/>
          </a:prstGeom>
        </p:spPr>
      </p:pic>
      <p:sp>
        <p:nvSpPr>
          <p:cNvPr id="3" name="TextBox 2">
            <a:extLst>
              <a:ext uri="{FF2B5EF4-FFF2-40B4-BE49-F238E27FC236}">
                <a16:creationId xmlns:a16="http://schemas.microsoft.com/office/drawing/2014/main" id="{19C2CEA5-F4AA-BBF3-85B1-AAE09C475CD8}"/>
              </a:ext>
            </a:extLst>
          </p:cNvPr>
          <p:cNvSpPr txBox="1"/>
          <p:nvPr/>
        </p:nvSpPr>
        <p:spPr>
          <a:xfrm>
            <a:off x="1683773" y="5606664"/>
            <a:ext cx="88244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Avenir Next LT Pro" panose="020B0504020202020204" pitchFamily="34" charset="0"/>
              </a:rPr>
              <a:t>Link:</a:t>
            </a:r>
            <a:r>
              <a:rPr lang="en-US" sz="2400" b="1"/>
              <a:t> </a:t>
            </a:r>
            <a:r>
              <a:rPr lang="en-US" sz="2400">
                <a:ea typeface="+mn-lt"/>
                <a:cs typeface="+mn-lt"/>
                <a:hlinkClick r:id="rId4"/>
              </a:rPr>
              <a:t>Diary of a Black Bear</a:t>
            </a:r>
            <a:endParaRPr lang="en-US" sz="2400"/>
          </a:p>
        </p:txBody>
      </p:sp>
      <p:pic>
        <p:nvPicPr>
          <p:cNvPr id="7" name="Picture 6">
            <a:extLst>
              <a:ext uri="{FF2B5EF4-FFF2-40B4-BE49-F238E27FC236}">
                <a16:creationId xmlns:a16="http://schemas.microsoft.com/office/drawing/2014/main" id="{EA34F438-B621-3A8D-3F6A-6DEA6A0CB2E6}"/>
              </a:ext>
            </a:extLst>
          </p:cNvPr>
          <p:cNvPicPr>
            <a:picLocks noChangeAspect="1"/>
          </p:cNvPicPr>
          <p:nvPr/>
        </p:nvPicPr>
        <p:blipFill>
          <a:blip r:embed="rId5"/>
          <a:stretch>
            <a:fillRect/>
          </a:stretch>
        </p:blipFill>
        <p:spPr>
          <a:xfrm>
            <a:off x="4042658" y="122275"/>
            <a:ext cx="4106683" cy="5320789"/>
          </a:xfrm>
          <a:prstGeom prst="rect">
            <a:avLst/>
          </a:prstGeom>
        </p:spPr>
      </p:pic>
    </p:spTree>
    <p:extLst>
      <p:ext uri="{BB962C8B-B14F-4D97-AF65-F5344CB8AC3E}">
        <p14:creationId xmlns:p14="http://schemas.microsoft.com/office/powerpoint/2010/main" val="3571368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2AF50-514B-F005-611E-A01D2B37E49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FB78A65-1769-690E-FA89-9400D10F9A2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9C020A1-FE24-6208-9806-F4E5A5875AE4}"/>
              </a:ext>
            </a:extLst>
          </p:cNvPr>
          <p:cNvSpPr txBox="1"/>
          <p:nvPr/>
        </p:nvSpPr>
        <p:spPr>
          <a:xfrm>
            <a:off x="11795759" y="6366393"/>
            <a:ext cx="310897" cy="369332"/>
          </a:xfrm>
          <a:prstGeom prst="rect">
            <a:avLst/>
          </a:prstGeom>
          <a:noFill/>
        </p:spPr>
        <p:txBody>
          <a:bodyPr wrap="square" lIns="91440" tIns="45720" rIns="91440" bIns="45720" rtlCol="0" anchor="t">
            <a:spAutoFit/>
          </a:bodyPr>
          <a:lstStyle/>
          <a:p>
            <a:r>
              <a:rPr lang="en-US">
                <a:solidFill>
                  <a:schemeClr val="bg1"/>
                </a:solidFill>
                <a:latin typeface="Avenir Next LT Pro"/>
              </a:rPr>
              <a:t>9</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BA40D9E5-48DC-1112-FD77-09E44069C120}"/>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4E Hungry Again: Explore</a:t>
            </a:r>
          </a:p>
        </p:txBody>
      </p:sp>
      <p:sp>
        <p:nvSpPr>
          <p:cNvPr id="12" name="TextBox 11">
            <a:extLst>
              <a:ext uri="{FF2B5EF4-FFF2-40B4-BE49-F238E27FC236}">
                <a16:creationId xmlns:a16="http://schemas.microsoft.com/office/drawing/2014/main" id="{DFFC80BA-83A9-D227-FC3E-6FB22338B157}"/>
              </a:ext>
            </a:extLst>
          </p:cNvPr>
          <p:cNvSpPr txBox="1"/>
          <p:nvPr/>
        </p:nvSpPr>
        <p:spPr>
          <a:xfrm>
            <a:off x="4267626" y="2328101"/>
            <a:ext cx="7204456" cy="1569660"/>
          </a:xfrm>
          <a:prstGeom prst="rect">
            <a:avLst/>
          </a:prstGeom>
          <a:noFill/>
        </p:spPr>
        <p:txBody>
          <a:bodyPr wrap="square">
            <a:spAutoFit/>
          </a:bodyPr>
          <a:lstStyle/>
          <a:p>
            <a:pPr algn="ctr"/>
            <a:r>
              <a:rPr lang="en-US" sz="4800">
                <a:latin typeface="Avenir Next LT Pro" panose="020B0504020202020204" pitchFamily="34" charset="0"/>
              </a:rPr>
              <a:t>What does the bear eat in springtime?</a:t>
            </a:r>
          </a:p>
        </p:txBody>
      </p:sp>
      <p:pic>
        <p:nvPicPr>
          <p:cNvPr id="6" name="Picture 5" descr="Shape, arrow&#10;&#10;AI-generated content may be incorrect.">
            <a:extLst>
              <a:ext uri="{FF2B5EF4-FFF2-40B4-BE49-F238E27FC236}">
                <a16:creationId xmlns:a16="http://schemas.microsoft.com/office/drawing/2014/main" id="{E00EBBB5-AE8F-6A06-3D0A-A5D918272021}"/>
              </a:ext>
            </a:extLst>
          </p:cNvPr>
          <p:cNvPicPr>
            <a:picLocks noChangeAspect="1"/>
          </p:cNvPicPr>
          <p:nvPr/>
        </p:nvPicPr>
        <p:blipFill>
          <a:blip r:embed="rId3">
            <a:extLst>
              <a:ext uri="{28A0092B-C50C-407E-A947-70E740481C1C}">
                <a14:useLocalDpi xmlns:a14="http://schemas.microsoft.com/office/drawing/2010/main" val="0"/>
              </a:ext>
            </a:extLst>
          </a:blip>
          <a:srcRect l="21438" t="19352"/>
          <a:stretch/>
        </p:blipFill>
        <p:spPr>
          <a:xfrm>
            <a:off x="85344" y="6283431"/>
            <a:ext cx="527796" cy="535255"/>
          </a:xfrm>
          <a:prstGeom prst="rect">
            <a:avLst/>
          </a:prstGeom>
        </p:spPr>
      </p:pic>
      <p:pic>
        <p:nvPicPr>
          <p:cNvPr id="4098" name="Picture 2">
            <a:extLst>
              <a:ext uri="{FF2B5EF4-FFF2-40B4-BE49-F238E27FC236}">
                <a16:creationId xmlns:a16="http://schemas.microsoft.com/office/drawing/2014/main" id="{09259C7C-AC88-3629-4563-416989909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4140200" cy="622586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48DA3DCA-B5EA-25CC-FA8C-9043A7F56B6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362288" y="122275"/>
            <a:ext cx="3744368" cy="890817"/>
          </a:xfrm>
          <a:prstGeom prst="rect">
            <a:avLst/>
          </a:prstGeom>
        </p:spPr>
      </p:pic>
    </p:spTree>
    <p:extLst>
      <p:ext uri="{BB962C8B-B14F-4D97-AF65-F5344CB8AC3E}">
        <p14:creationId xmlns:p14="http://schemas.microsoft.com/office/powerpoint/2010/main" val="4132733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19</Slides>
  <Notes>19</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revision>2</cp:revision>
  <dcterms:created xsi:type="dcterms:W3CDTF">2025-06-23T17:29:26Z</dcterms:created>
  <dcterms:modified xsi:type="dcterms:W3CDTF">2025-07-21T16:57:08Z</dcterms:modified>
</cp:coreProperties>
</file>