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01" r:id="rId3"/>
    <p:sldId id="299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17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B7512-C408-FB94-CCEC-B7CD1709765D}" v="1" dt="2025-07-17T14:21:20.554"/>
    <p1510:client id="{954B50EA-75B5-1777-7B39-0752F709FF7F}" v="70" dt="2025-07-16T21:51:17.357"/>
    <p1510:client id="{AE500F0D-0522-97C7-6BCC-B0BB8A95E297}" v="67" dt="2025-07-18T18:02:10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A73F9-DDA7-4130-8BD3-31BD509605C4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C103D-4EBF-4AF3-B300-41C51847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525EF-2CBD-4D45-96C1-85326723EF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37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E983-24D1-9F9C-4B50-B190DC71E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AF5BF-455B-2C83-0601-788B3AFD7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C0CE2-969A-B5D1-FEA6-53E616427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Students will graph the data for the seasons into their student guide on </a:t>
            </a:r>
            <a:r>
              <a:rPr lang="en-US" b="1"/>
              <a:t>Science Notebook What Does Our Graph Say? </a:t>
            </a:r>
            <a:r>
              <a:rPr lang="en-US" b="0"/>
              <a:t>on Page 106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40C0E-4A1D-CFCC-24F2-B09758427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5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D76E-A0A8-B9D0-E274-CF91C59B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59FAD-BE8E-A4B1-9F5E-3DE6AD4D7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5160E-BCF4-DB53-5FC9-43ADA2CF6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BB03A-171B-FEAD-CD06-75F44488B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64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F3F4-AFDF-8FEC-C0D9-E64BA33A6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8E983-8D52-5786-281B-0CFAEB841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AB1F1-A1DD-173B-42DE-756E88C82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BA25D-430E-E8F2-F350-643512EC3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36EC9-895B-B9EF-39A6-57813C84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C3F4B-740D-FEFE-8FEC-E8A92AED0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105D5-1578-D323-5776-4EC943B16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D5208-40B6-9515-ACB8-6BDDDD7F5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01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7B2CB-1F29-AF12-D299-E624AF9E2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611A4-E8FE-69DB-0513-EF4C001ED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929E3-030A-BB35-3B21-32CA92DD6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Turn to student guides to </a:t>
            </a:r>
            <a:r>
              <a:rPr lang="en-US" b="1"/>
              <a:t>Lesson 4B Sprouting Seedlings</a:t>
            </a:r>
            <a:r>
              <a:rPr lang="en-US" b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A7112-7F78-9A24-59B0-33F116CD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73B00-AF87-9563-C711-31EB6673A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0E867-3BAC-1A30-EF60-355A128F5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B2DB0-BC28-B438-3674-2F69881FB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Look back at the </a:t>
            </a:r>
            <a:r>
              <a:rPr lang="en-US" b="1"/>
              <a:t>Temperature Data Sheets </a:t>
            </a:r>
            <a:r>
              <a:rPr lang="en-US" b="0"/>
              <a:t>collected throughout each season in lesson 1B, 2A, 3A, and 4A. Compare the dates that you collected your data to the amount of sunshine for that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B584E-570B-C366-2CFF-64766C97F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54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A09F-A8CE-C93A-3DE7-21746B66A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BFA2D-A574-EC1C-6BC4-CF84026F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FA2DC-E6DA-D85E-7DA1-FB429314B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24321-117A-85A7-20F2-F7B2FCAC3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3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56E8-52DD-A4D1-2BD9-0F2B48E1A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7643F-037F-517E-CDA5-1BEF6856C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B44D7-4E27-4313-940D-25EC52156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Display 4D Different Seasons, Same Times photos. These pictures were taken at the same time in the same location, but in different seasons.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3482E-01C0-C3B3-28BB-0622E9382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5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63FA-D500-D6F2-9D12-AE7D50E9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F4BCF-F46E-D9E2-B526-0C86B4062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147623-80E8-6EA5-C806-4AFC709D5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Students will Think-Pair-Share and identify which of the images is in the winter season and which is in the spring Share reasons with the class.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EC77D-74CD-01F8-272F-27B28C56A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31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EBEF-310F-F1BD-21FB-E48C2345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336A0-391F-C913-64F0-6CA4721CA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1223E-24A5-EE5A-B484-1373F1E75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an acrostic poem using the letters S, U, N and relate the descriptive words to describe the longer daylight hours in the spring.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05C53-A7E8-4DC5-5464-124ED2CCC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9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1DEC-EEE5-BA18-231D-5214A95F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F9006-F413-A364-544A-2CB974419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76CED-7937-41AB-F675-F9B8D1CD2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275F6-0F04-1486-9510-B13BE3BC4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853D-B36E-5DE9-4B7B-84985C85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BD8C6-5127-4BD3-426E-259F305A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A0C1C-8157-D42A-E4CE-EB1A42AC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34D3B-D08A-C685-455A-740C2D66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C024-DB63-1BBD-44AF-EE613C673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C52A92-39C7-1272-B891-2D80C1943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AB4E1-5BCC-E537-7EE0-C33093898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0694-0C53-93CD-3452-CCB5336FA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0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63804-AD95-B39C-D0E0-B0B24AD2D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B6381-0775-A52C-FF77-4D7081684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EBD6AF-E1C7-11D8-FA53-147DD8397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image of kids playing outside in summer.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7F6B1-72E5-37F1-BF0B-FEDDE860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39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4EEB-1584-36B7-9C26-E607504D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15E30-2B12-A943-25BF-5868B8798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4055B-0B3D-FC04-57C1-A33C81D3E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7F45D-F373-7BFC-A3BA-8806EFE1F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8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2EA98-B7F0-958F-04A1-7F2DF21D1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800EF-A192-E8E1-794F-CCDFF3152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04500-7752-8F4A-85B3-CFEDBB13E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4D Average Daylight Length (Hours) by Season Data Table (the average number of daylight hours for each season.) Partner students and give each partner set a color of sticky notes that corresponds to the season of the month they are graphing (example: summer=yellow, fall=orange, winter=blue, spring=green).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6053A-B842-E975-D4C9-65810F36D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0FE45-245B-64FB-141E-C3120E9D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041FB-4292-C864-6140-60DDA82D0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83344-78E1-683F-A719-BD145B71C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students that they are to count out the number of sticky notes for the number of daylight hours for their assigned season. You can give them a sticky note with the season name on it and the number of average daylight hours to place label for the x-axis. Each group will stack the sticky notes as a bar graph for their season over the season label. When complete, there will be a class graph of the average number of hours of daylight in each season. Reference </a:t>
            </a:r>
            <a:r>
              <a:rPr lang="en-US" b="1"/>
              <a:t>4D Average Daylight Hours per Season Answer Key.</a:t>
            </a:r>
          </a:p>
          <a:p>
            <a:r>
              <a:rPr lang="en-US" b="1"/>
              <a:t>Summer = 14</a:t>
            </a:r>
          </a:p>
          <a:p>
            <a:r>
              <a:rPr lang="en-US" b="1"/>
              <a:t>Fall = 12</a:t>
            </a:r>
          </a:p>
          <a:p>
            <a:r>
              <a:rPr lang="en-US" b="1"/>
              <a:t>Winter = 10</a:t>
            </a:r>
          </a:p>
          <a:p>
            <a:r>
              <a:rPr lang="en-US" b="1"/>
              <a:t>Spring = 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3289C-C9E4-D00B-31FE-308553D42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0D0E-8D92-F156-20CC-831D5925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A8CA9-AB30-3554-0521-CFA832CC8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28270-7504-D944-813A-076BEF7AA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the graphs for each season are on different chart paper, put them together to make a graph showing the year. Discuss the </a:t>
            </a:r>
            <a:r>
              <a:rPr lang="en-US" b="1"/>
              <a:t>patterns</a:t>
            </a:r>
            <a:r>
              <a:rPr lang="en-US"/>
              <a:t> for the season. </a:t>
            </a:r>
          </a:p>
          <a:p>
            <a:endParaRPr lang="en-US" b="1"/>
          </a:p>
          <a:p>
            <a:r>
              <a:rPr lang="en-US" b="0"/>
              <a:t>Discuss with students that these patterns repeat each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FB49-B1AE-4E37-80CB-407267D5E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B507-6AC4-9175-976E-5F0172065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BAC58-912C-1C0A-8E5E-21E258C2C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433C2-B7A6-8AA9-28C2-0B3BF9A7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AE443-FA76-D8B7-6A01-51879C8B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EDE94-200B-834B-79B7-C4BE825B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D64C-C4C4-5538-BA4A-7418E606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D5A4C-443F-2A98-9A0F-0F27165DD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4E215-D8FE-2DCB-29AC-2CAA3B4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838F7-3943-7A7D-E750-68638683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19ABF-303A-82CD-54CB-713475A3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2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7D343-F385-BC91-DA8D-D61182D31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A8115-E670-4070-16DD-0E0708396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25ED0-EE0E-CFD7-B7B6-C0F67C01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5C53-4092-A61A-3431-3AB615D2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C015D-57EA-947A-A810-4A50817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5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57A9-C839-C980-E724-DB0D2C76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780A7-FBA8-2B3F-BE71-441E873A6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130FF-9F72-F90E-0E2D-20FEBF3B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6A917-4A92-594C-319C-026D1F5E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A3415-7EBF-0AA6-71EF-D92EC1FD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7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3066-3270-E05F-B474-B4FFEBB5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592E8-9C26-D3A7-D72D-6C6044A2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8E7CA-91E0-649F-65B3-DBA91A9FE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DAD0E-9165-AB9C-9A82-ED4AF0D6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3BA1B-539F-62EC-18D2-B565851E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09BA-884E-C991-0421-AEF9A720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FEBB-E5DA-79AD-D03D-0C8E92EFB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82653-5A35-42FB-CFB0-BE4647382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92B80-2023-8674-9FE1-C77E5EA8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51984-CD74-8BB5-0711-3A44FB7C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48D4E-FC88-A8A4-5DC7-817B98D6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9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476F-BEC2-39D6-AD7C-41CB1405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A80B3-BCBD-0D13-F033-968E9BC61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3C7B1-54DB-79A8-8996-284A73981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9E9ED-BC4D-5980-8E26-4EEA6E582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5F700-DF0A-3FC0-404D-E556B34D9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1AEEC-3D98-B6BA-C15C-F33B02C3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E1DDA-0460-C47A-5E66-A80F6F03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9CC8D-BB71-A004-6124-0E425499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8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A22A-DA47-6026-B85B-C6AEE8B21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4F8C89-591B-1B90-6220-058E2499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57872-360D-E81D-E9FB-E9C040BB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07F6A-EE82-8992-DA4F-8E134D8F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8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68D68-2C61-7750-B3F2-D0C0B059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C2362-7D02-B10C-BCE8-9C155172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112B2-0BC6-D3A5-FCBD-921AF92E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AE27-17B6-E134-44AB-D851BB57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4D5E-2A9E-7CDD-C678-AA91B1A6C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A79EB-E612-F6A9-F029-84DCFA38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C0139-468B-6492-1AA0-ED0FE85D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34443-55F2-4A6D-220A-81F5C939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EFA68-D3A3-F9FF-A4F3-8F63124F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9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6BED-AF5F-6B85-6325-F5B040E5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88C20-9925-36C6-CA1C-2D5ADE01A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698EF-AF45-6D1A-F302-5BF573B26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07B6-2DF4-F818-7A80-DFB5D1FE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1287C-0441-CB9E-92D9-F5F624A5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21EC3-7B97-4D40-1C87-82BE1840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1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DD687-E324-80B5-E2A3-737527CD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399C0-6623-25BF-8DD3-C82471312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9539-A01E-3665-4C54-84A9438CB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71D986-39F0-439A-9116-BA64BE969B83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C58CC-9F3E-F65C-4027-B47FBCF72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D9A6A-77C8-DE9A-A6BD-7E06CA914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CC92A8-8CFC-4E28-8A52-6FAB88126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17D903-3FAE-0388-4F47-883814A00F4C}"/>
              </a:ext>
            </a:extLst>
          </p:cNvPr>
          <p:cNvSpPr/>
          <p:nvPr/>
        </p:nvSpPr>
        <p:spPr>
          <a:xfrm>
            <a:off x="-12375" y="5055073"/>
            <a:ext cx="12247596" cy="2036280"/>
          </a:xfrm>
          <a:custGeom>
            <a:avLst/>
            <a:gdLst>
              <a:gd name="connsiteX0" fmla="*/ 0 w 12247596"/>
              <a:gd name="connsiteY0" fmla="*/ 91440 h 1828800"/>
              <a:gd name="connsiteX1" fmla="*/ 0 w 12247596"/>
              <a:gd name="connsiteY1" fmla="*/ 91440 h 1828800"/>
              <a:gd name="connsiteX2" fmla="*/ 82296 w 12247596"/>
              <a:gd name="connsiteY2" fmla="*/ 82296 h 1828800"/>
              <a:gd name="connsiteX3" fmla="*/ 109728 w 12247596"/>
              <a:gd name="connsiteY3" fmla="*/ 73152 h 1828800"/>
              <a:gd name="connsiteX4" fmla="*/ 201168 w 12247596"/>
              <a:gd name="connsiteY4" fmla="*/ 54864 h 1828800"/>
              <a:gd name="connsiteX5" fmla="*/ 274320 w 12247596"/>
              <a:gd name="connsiteY5" fmla="*/ 36576 h 1828800"/>
              <a:gd name="connsiteX6" fmla="*/ 539496 w 12247596"/>
              <a:gd name="connsiteY6" fmla="*/ 27432 h 1828800"/>
              <a:gd name="connsiteX7" fmla="*/ 603504 w 12247596"/>
              <a:gd name="connsiteY7" fmla="*/ 18288 h 1828800"/>
              <a:gd name="connsiteX8" fmla="*/ 685800 w 12247596"/>
              <a:gd name="connsiteY8" fmla="*/ 0 h 1828800"/>
              <a:gd name="connsiteX9" fmla="*/ 1700784 w 12247596"/>
              <a:gd name="connsiteY9" fmla="*/ 27432 h 1828800"/>
              <a:gd name="connsiteX10" fmla="*/ 1737360 w 12247596"/>
              <a:gd name="connsiteY10" fmla="*/ 36576 h 1828800"/>
              <a:gd name="connsiteX11" fmla="*/ 1874520 w 12247596"/>
              <a:gd name="connsiteY11" fmla="*/ 64008 h 1828800"/>
              <a:gd name="connsiteX12" fmla="*/ 2221992 w 12247596"/>
              <a:gd name="connsiteY12" fmla="*/ 73152 h 1828800"/>
              <a:gd name="connsiteX13" fmla="*/ 2432304 w 12247596"/>
              <a:gd name="connsiteY13" fmla="*/ 109728 h 1828800"/>
              <a:gd name="connsiteX14" fmla="*/ 2523744 w 12247596"/>
              <a:gd name="connsiteY14" fmla="*/ 173736 h 1828800"/>
              <a:gd name="connsiteX15" fmla="*/ 2532888 w 12247596"/>
              <a:gd name="connsiteY15" fmla="*/ 146304 h 1828800"/>
              <a:gd name="connsiteX16" fmla="*/ 2478024 w 12247596"/>
              <a:gd name="connsiteY16" fmla="*/ 128016 h 1828800"/>
              <a:gd name="connsiteX17" fmla="*/ 2779776 w 12247596"/>
              <a:gd name="connsiteY17" fmla="*/ 155448 h 1828800"/>
              <a:gd name="connsiteX18" fmla="*/ 2907792 w 12247596"/>
              <a:gd name="connsiteY18" fmla="*/ 192024 h 1828800"/>
              <a:gd name="connsiteX19" fmla="*/ 3008376 w 12247596"/>
              <a:gd name="connsiteY19" fmla="*/ 210312 h 1828800"/>
              <a:gd name="connsiteX20" fmla="*/ 3291840 w 12247596"/>
              <a:gd name="connsiteY20" fmla="*/ 246888 h 1828800"/>
              <a:gd name="connsiteX21" fmla="*/ 3611880 w 12247596"/>
              <a:gd name="connsiteY21" fmla="*/ 320040 h 1828800"/>
              <a:gd name="connsiteX22" fmla="*/ 3913632 w 12247596"/>
              <a:gd name="connsiteY22" fmla="*/ 374904 h 1828800"/>
              <a:gd name="connsiteX23" fmla="*/ 4050792 w 12247596"/>
              <a:gd name="connsiteY23" fmla="*/ 411480 h 1828800"/>
              <a:gd name="connsiteX24" fmla="*/ 4078224 w 12247596"/>
              <a:gd name="connsiteY24" fmla="*/ 420624 h 1828800"/>
              <a:gd name="connsiteX25" fmla="*/ 4261104 w 12247596"/>
              <a:gd name="connsiteY25" fmla="*/ 429768 h 1828800"/>
              <a:gd name="connsiteX26" fmla="*/ 4361688 w 12247596"/>
              <a:gd name="connsiteY26" fmla="*/ 438912 h 1828800"/>
              <a:gd name="connsiteX27" fmla="*/ 4471416 w 12247596"/>
              <a:gd name="connsiteY27" fmla="*/ 466344 h 1828800"/>
              <a:gd name="connsiteX28" fmla="*/ 4535424 w 12247596"/>
              <a:gd name="connsiteY28" fmla="*/ 475488 h 1828800"/>
              <a:gd name="connsiteX29" fmla="*/ 4700016 w 12247596"/>
              <a:gd name="connsiteY29" fmla="*/ 493776 h 1828800"/>
              <a:gd name="connsiteX30" fmla="*/ 4800600 w 12247596"/>
              <a:gd name="connsiteY30" fmla="*/ 512064 h 1828800"/>
              <a:gd name="connsiteX31" fmla="*/ 4937760 w 12247596"/>
              <a:gd name="connsiteY31" fmla="*/ 521208 h 1828800"/>
              <a:gd name="connsiteX32" fmla="*/ 5047488 w 12247596"/>
              <a:gd name="connsiteY32" fmla="*/ 539496 h 1828800"/>
              <a:gd name="connsiteX33" fmla="*/ 5093208 w 12247596"/>
              <a:gd name="connsiteY33" fmla="*/ 548640 h 1828800"/>
              <a:gd name="connsiteX34" fmla="*/ 5148072 w 12247596"/>
              <a:gd name="connsiteY34" fmla="*/ 566928 h 1828800"/>
              <a:gd name="connsiteX35" fmla="*/ 5193792 w 12247596"/>
              <a:gd name="connsiteY35" fmla="*/ 576072 h 1828800"/>
              <a:gd name="connsiteX36" fmla="*/ 5239512 w 12247596"/>
              <a:gd name="connsiteY36" fmla="*/ 594360 h 1828800"/>
              <a:gd name="connsiteX37" fmla="*/ 5486400 w 12247596"/>
              <a:gd name="connsiteY37" fmla="*/ 621792 h 1828800"/>
              <a:gd name="connsiteX38" fmla="*/ 5586984 w 12247596"/>
              <a:gd name="connsiteY38" fmla="*/ 640080 h 1828800"/>
              <a:gd name="connsiteX39" fmla="*/ 5779008 w 12247596"/>
              <a:gd name="connsiteY39" fmla="*/ 658368 h 1828800"/>
              <a:gd name="connsiteX40" fmla="*/ 5833872 w 12247596"/>
              <a:gd name="connsiteY40" fmla="*/ 667512 h 1828800"/>
              <a:gd name="connsiteX41" fmla="*/ 5897880 w 12247596"/>
              <a:gd name="connsiteY41" fmla="*/ 676656 h 1828800"/>
              <a:gd name="connsiteX42" fmla="*/ 6089904 w 12247596"/>
              <a:gd name="connsiteY42" fmla="*/ 713232 h 1828800"/>
              <a:gd name="connsiteX43" fmla="*/ 6236208 w 12247596"/>
              <a:gd name="connsiteY43" fmla="*/ 722376 h 1828800"/>
              <a:gd name="connsiteX44" fmla="*/ 6327648 w 12247596"/>
              <a:gd name="connsiteY44" fmla="*/ 740664 h 1828800"/>
              <a:gd name="connsiteX45" fmla="*/ 6409944 w 12247596"/>
              <a:gd name="connsiteY45" fmla="*/ 758952 h 1828800"/>
              <a:gd name="connsiteX46" fmla="*/ 6519672 w 12247596"/>
              <a:gd name="connsiteY46" fmla="*/ 768096 h 1828800"/>
              <a:gd name="connsiteX47" fmla="*/ 6565392 w 12247596"/>
              <a:gd name="connsiteY47" fmla="*/ 777240 h 1828800"/>
              <a:gd name="connsiteX48" fmla="*/ 6647688 w 12247596"/>
              <a:gd name="connsiteY48" fmla="*/ 795528 h 1828800"/>
              <a:gd name="connsiteX49" fmla="*/ 6702552 w 12247596"/>
              <a:gd name="connsiteY49" fmla="*/ 804672 h 1828800"/>
              <a:gd name="connsiteX50" fmla="*/ 6739128 w 12247596"/>
              <a:gd name="connsiteY50" fmla="*/ 813816 h 1828800"/>
              <a:gd name="connsiteX51" fmla="*/ 6830568 w 12247596"/>
              <a:gd name="connsiteY51" fmla="*/ 822960 h 1828800"/>
              <a:gd name="connsiteX52" fmla="*/ 6949440 w 12247596"/>
              <a:gd name="connsiteY52" fmla="*/ 813816 h 1828800"/>
              <a:gd name="connsiteX53" fmla="*/ 6903720 w 12247596"/>
              <a:gd name="connsiteY53" fmla="*/ 786384 h 1828800"/>
              <a:gd name="connsiteX54" fmla="*/ 6757416 w 12247596"/>
              <a:gd name="connsiteY54" fmla="*/ 758952 h 1828800"/>
              <a:gd name="connsiteX55" fmla="*/ 6620256 w 12247596"/>
              <a:gd name="connsiteY55" fmla="*/ 740664 h 1828800"/>
              <a:gd name="connsiteX56" fmla="*/ 6830568 w 12247596"/>
              <a:gd name="connsiteY56" fmla="*/ 777240 h 1828800"/>
              <a:gd name="connsiteX57" fmla="*/ 6858000 w 12247596"/>
              <a:gd name="connsiteY57" fmla="*/ 786384 h 1828800"/>
              <a:gd name="connsiteX58" fmla="*/ 7251192 w 12247596"/>
              <a:gd name="connsiteY58" fmla="*/ 832104 h 1828800"/>
              <a:gd name="connsiteX59" fmla="*/ 7296912 w 12247596"/>
              <a:gd name="connsiteY59" fmla="*/ 841248 h 1828800"/>
              <a:gd name="connsiteX60" fmla="*/ 7360920 w 12247596"/>
              <a:gd name="connsiteY60" fmla="*/ 850392 h 1828800"/>
              <a:gd name="connsiteX61" fmla="*/ 7461504 w 12247596"/>
              <a:gd name="connsiteY61" fmla="*/ 877824 h 1828800"/>
              <a:gd name="connsiteX62" fmla="*/ 7534656 w 12247596"/>
              <a:gd name="connsiteY62" fmla="*/ 868680 h 1828800"/>
              <a:gd name="connsiteX63" fmla="*/ 7562088 w 12247596"/>
              <a:gd name="connsiteY63" fmla="*/ 859536 h 1828800"/>
              <a:gd name="connsiteX64" fmla="*/ 7754112 w 12247596"/>
              <a:gd name="connsiteY64" fmla="*/ 868680 h 1828800"/>
              <a:gd name="connsiteX65" fmla="*/ 7827264 w 12247596"/>
              <a:gd name="connsiteY65" fmla="*/ 886968 h 1828800"/>
              <a:gd name="connsiteX66" fmla="*/ 8065008 w 12247596"/>
              <a:gd name="connsiteY66" fmla="*/ 914400 h 1828800"/>
              <a:gd name="connsiteX67" fmla="*/ 8119872 w 12247596"/>
              <a:gd name="connsiteY67" fmla="*/ 932688 h 1828800"/>
              <a:gd name="connsiteX68" fmla="*/ 8385048 w 12247596"/>
              <a:gd name="connsiteY68" fmla="*/ 969264 h 1828800"/>
              <a:gd name="connsiteX69" fmla="*/ 8686800 w 12247596"/>
              <a:gd name="connsiteY69" fmla="*/ 1005840 h 1828800"/>
              <a:gd name="connsiteX70" fmla="*/ 9144000 w 12247596"/>
              <a:gd name="connsiteY70" fmla="*/ 1033272 h 1828800"/>
              <a:gd name="connsiteX71" fmla="*/ 9400032 w 12247596"/>
              <a:gd name="connsiteY71" fmla="*/ 1051560 h 1828800"/>
              <a:gd name="connsiteX72" fmla="*/ 9573768 w 12247596"/>
              <a:gd name="connsiteY72" fmla="*/ 1069848 h 1828800"/>
              <a:gd name="connsiteX73" fmla="*/ 9893808 w 12247596"/>
              <a:gd name="connsiteY73" fmla="*/ 1088136 h 1828800"/>
              <a:gd name="connsiteX74" fmla="*/ 10140696 w 12247596"/>
              <a:gd name="connsiteY74" fmla="*/ 1069848 h 1828800"/>
              <a:gd name="connsiteX75" fmla="*/ 10186416 w 12247596"/>
              <a:gd name="connsiteY75" fmla="*/ 1060704 h 1828800"/>
              <a:gd name="connsiteX76" fmla="*/ 10250424 w 12247596"/>
              <a:gd name="connsiteY76" fmla="*/ 1051560 h 1828800"/>
              <a:gd name="connsiteX77" fmla="*/ 10744200 w 12247596"/>
              <a:gd name="connsiteY77" fmla="*/ 1051560 h 1828800"/>
              <a:gd name="connsiteX78" fmla="*/ 10844784 w 12247596"/>
              <a:gd name="connsiteY78" fmla="*/ 1014984 h 1828800"/>
              <a:gd name="connsiteX79" fmla="*/ 10890504 w 12247596"/>
              <a:gd name="connsiteY79" fmla="*/ 987552 h 1828800"/>
              <a:gd name="connsiteX80" fmla="*/ 10954512 w 12247596"/>
              <a:gd name="connsiteY80" fmla="*/ 978408 h 1828800"/>
              <a:gd name="connsiteX81" fmla="*/ 11055096 w 12247596"/>
              <a:gd name="connsiteY81" fmla="*/ 987552 h 1828800"/>
              <a:gd name="connsiteX82" fmla="*/ 11137392 w 12247596"/>
              <a:gd name="connsiteY82" fmla="*/ 996696 h 1828800"/>
              <a:gd name="connsiteX83" fmla="*/ 11036808 w 12247596"/>
              <a:gd name="connsiteY83" fmla="*/ 1005840 h 1828800"/>
              <a:gd name="connsiteX84" fmla="*/ 11000232 w 12247596"/>
              <a:gd name="connsiteY84" fmla="*/ 1014984 h 1828800"/>
              <a:gd name="connsiteX85" fmla="*/ 10945368 w 12247596"/>
              <a:gd name="connsiteY85" fmla="*/ 1033272 h 1828800"/>
              <a:gd name="connsiteX86" fmla="*/ 10799064 w 12247596"/>
              <a:gd name="connsiteY86" fmla="*/ 1024128 h 1828800"/>
              <a:gd name="connsiteX87" fmla="*/ 10570464 w 12247596"/>
              <a:gd name="connsiteY87" fmla="*/ 987552 h 1828800"/>
              <a:gd name="connsiteX88" fmla="*/ 10469880 w 12247596"/>
              <a:gd name="connsiteY88" fmla="*/ 969264 h 1828800"/>
              <a:gd name="connsiteX89" fmla="*/ 10424160 w 12247596"/>
              <a:gd name="connsiteY89" fmla="*/ 1014984 h 1828800"/>
              <a:gd name="connsiteX90" fmla="*/ 10378440 w 12247596"/>
              <a:gd name="connsiteY90" fmla="*/ 1024128 h 1828800"/>
              <a:gd name="connsiteX91" fmla="*/ 10287000 w 12247596"/>
              <a:gd name="connsiteY91" fmla="*/ 1033272 h 1828800"/>
              <a:gd name="connsiteX92" fmla="*/ 9546336 w 12247596"/>
              <a:gd name="connsiteY92" fmla="*/ 1024128 h 1828800"/>
              <a:gd name="connsiteX93" fmla="*/ 9491472 w 12247596"/>
              <a:gd name="connsiteY93" fmla="*/ 1014984 h 1828800"/>
              <a:gd name="connsiteX94" fmla="*/ 9372600 w 12247596"/>
              <a:gd name="connsiteY94" fmla="*/ 1005840 h 1828800"/>
              <a:gd name="connsiteX95" fmla="*/ 9683496 w 12247596"/>
              <a:gd name="connsiteY95" fmla="*/ 996696 h 1828800"/>
              <a:gd name="connsiteX96" fmla="*/ 9976104 w 12247596"/>
              <a:gd name="connsiteY96" fmla="*/ 1014984 h 1828800"/>
              <a:gd name="connsiteX97" fmla="*/ 10451592 w 12247596"/>
              <a:gd name="connsiteY97" fmla="*/ 1033272 h 1828800"/>
              <a:gd name="connsiteX98" fmla="*/ 10826496 w 12247596"/>
              <a:gd name="connsiteY98" fmla="*/ 1024128 h 1828800"/>
              <a:gd name="connsiteX99" fmla="*/ 10954512 w 12247596"/>
              <a:gd name="connsiteY99" fmla="*/ 1014984 h 1828800"/>
              <a:gd name="connsiteX100" fmla="*/ 10991088 w 12247596"/>
              <a:gd name="connsiteY100" fmla="*/ 996696 h 1828800"/>
              <a:gd name="connsiteX101" fmla="*/ 11091672 w 12247596"/>
              <a:gd name="connsiteY101" fmla="*/ 987552 h 1828800"/>
              <a:gd name="connsiteX102" fmla="*/ 11137392 w 12247596"/>
              <a:gd name="connsiteY102" fmla="*/ 978408 h 1828800"/>
              <a:gd name="connsiteX103" fmla="*/ 11237976 w 12247596"/>
              <a:gd name="connsiteY103" fmla="*/ 950976 h 1828800"/>
              <a:gd name="connsiteX104" fmla="*/ 11338560 w 12247596"/>
              <a:gd name="connsiteY104" fmla="*/ 932688 h 1828800"/>
              <a:gd name="connsiteX105" fmla="*/ 11393424 w 12247596"/>
              <a:gd name="connsiteY105" fmla="*/ 914400 h 1828800"/>
              <a:gd name="connsiteX106" fmla="*/ 11594592 w 12247596"/>
              <a:gd name="connsiteY106" fmla="*/ 886968 h 1828800"/>
              <a:gd name="connsiteX107" fmla="*/ 11622024 w 12247596"/>
              <a:gd name="connsiteY107" fmla="*/ 868680 h 1828800"/>
              <a:gd name="connsiteX108" fmla="*/ 11759184 w 12247596"/>
              <a:gd name="connsiteY108" fmla="*/ 850392 h 1828800"/>
              <a:gd name="connsiteX109" fmla="*/ 11795760 w 12247596"/>
              <a:gd name="connsiteY109" fmla="*/ 841248 h 1828800"/>
              <a:gd name="connsiteX110" fmla="*/ 11823192 w 12247596"/>
              <a:gd name="connsiteY110" fmla="*/ 832104 h 1828800"/>
              <a:gd name="connsiteX111" fmla="*/ 11996928 w 12247596"/>
              <a:gd name="connsiteY111" fmla="*/ 795528 h 1828800"/>
              <a:gd name="connsiteX112" fmla="*/ 12033504 w 12247596"/>
              <a:gd name="connsiteY112" fmla="*/ 786384 h 1828800"/>
              <a:gd name="connsiteX113" fmla="*/ 12106656 w 12247596"/>
              <a:gd name="connsiteY113" fmla="*/ 758952 h 1828800"/>
              <a:gd name="connsiteX114" fmla="*/ 12225528 w 12247596"/>
              <a:gd name="connsiteY114" fmla="*/ 768096 h 1828800"/>
              <a:gd name="connsiteX115" fmla="*/ 12207240 w 12247596"/>
              <a:gd name="connsiteY115" fmla="*/ 1828800 h 1828800"/>
              <a:gd name="connsiteX116" fmla="*/ 0 w 12247596"/>
              <a:gd name="connsiteY116" fmla="*/ 1801368 h 1828800"/>
              <a:gd name="connsiteX117" fmla="*/ 0 w 12247596"/>
              <a:gd name="connsiteY117" fmla="*/ 9144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247596" h="1828800">
                <a:moveTo>
                  <a:pt x="0" y="91440"/>
                </a:moveTo>
                <a:lnTo>
                  <a:pt x="0" y="91440"/>
                </a:lnTo>
                <a:cubicBezTo>
                  <a:pt x="27432" y="88392"/>
                  <a:pt x="55071" y="86834"/>
                  <a:pt x="82296" y="82296"/>
                </a:cubicBezTo>
                <a:cubicBezTo>
                  <a:pt x="91803" y="80711"/>
                  <a:pt x="100336" y="75319"/>
                  <a:pt x="109728" y="73152"/>
                </a:cubicBezTo>
                <a:cubicBezTo>
                  <a:pt x="140016" y="66163"/>
                  <a:pt x="171012" y="62403"/>
                  <a:pt x="201168" y="54864"/>
                </a:cubicBezTo>
                <a:cubicBezTo>
                  <a:pt x="225552" y="48768"/>
                  <a:pt x="249200" y="37442"/>
                  <a:pt x="274320" y="36576"/>
                </a:cubicBezTo>
                <a:lnTo>
                  <a:pt x="539496" y="27432"/>
                </a:lnTo>
                <a:cubicBezTo>
                  <a:pt x="560832" y="24384"/>
                  <a:pt x="582245" y="21831"/>
                  <a:pt x="603504" y="18288"/>
                </a:cubicBezTo>
                <a:cubicBezTo>
                  <a:pt x="638330" y="12484"/>
                  <a:pt x="652920" y="8220"/>
                  <a:pt x="685800" y="0"/>
                </a:cubicBezTo>
                <a:cubicBezTo>
                  <a:pt x="1077345" y="6636"/>
                  <a:pt x="1315904" y="6813"/>
                  <a:pt x="1700784" y="27432"/>
                </a:cubicBezTo>
                <a:cubicBezTo>
                  <a:pt x="1713333" y="28104"/>
                  <a:pt x="1725115" y="33750"/>
                  <a:pt x="1737360" y="36576"/>
                </a:cubicBezTo>
                <a:cubicBezTo>
                  <a:pt x="1751253" y="39782"/>
                  <a:pt x="1849009" y="62848"/>
                  <a:pt x="1874520" y="64008"/>
                </a:cubicBezTo>
                <a:cubicBezTo>
                  <a:pt x="1990265" y="69269"/>
                  <a:pt x="2106168" y="70104"/>
                  <a:pt x="2221992" y="73152"/>
                </a:cubicBezTo>
                <a:cubicBezTo>
                  <a:pt x="2275802" y="80839"/>
                  <a:pt x="2401376" y="97833"/>
                  <a:pt x="2432304" y="109728"/>
                </a:cubicBezTo>
                <a:cubicBezTo>
                  <a:pt x="2467030" y="123084"/>
                  <a:pt x="2493264" y="152400"/>
                  <a:pt x="2523744" y="173736"/>
                </a:cubicBezTo>
                <a:cubicBezTo>
                  <a:pt x="2526792" y="164592"/>
                  <a:pt x="2539704" y="153120"/>
                  <a:pt x="2532888" y="146304"/>
                </a:cubicBezTo>
                <a:cubicBezTo>
                  <a:pt x="2519257" y="132673"/>
                  <a:pt x="2458760" y="127303"/>
                  <a:pt x="2478024" y="128016"/>
                </a:cubicBezTo>
                <a:cubicBezTo>
                  <a:pt x="2578954" y="131754"/>
                  <a:pt x="2679192" y="146304"/>
                  <a:pt x="2779776" y="155448"/>
                </a:cubicBezTo>
                <a:cubicBezTo>
                  <a:pt x="2882827" y="176058"/>
                  <a:pt x="2756840" y="148895"/>
                  <a:pt x="2907792" y="192024"/>
                </a:cubicBezTo>
                <a:cubicBezTo>
                  <a:pt x="2927556" y="197671"/>
                  <a:pt x="2990833" y="207122"/>
                  <a:pt x="3008376" y="210312"/>
                </a:cubicBezTo>
                <a:cubicBezTo>
                  <a:pt x="3166242" y="239015"/>
                  <a:pt x="2864542" y="197584"/>
                  <a:pt x="3291840" y="246888"/>
                </a:cubicBezTo>
                <a:cubicBezTo>
                  <a:pt x="3380813" y="269131"/>
                  <a:pt x="3536659" y="309294"/>
                  <a:pt x="3611880" y="320040"/>
                </a:cubicBezTo>
                <a:cubicBezTo>
                  <a:pt x="3704582" y="333283"/>
                  <a:pt x="3846415" y="352498"/>
                  <a:pt x="3913632" y="374904"/>
                </a:cubicBezTo>
                <a:cubicBezTo>
                  <a:pt x="3984442" y="398507"/>
                  <a:pt x="3901943" y="371787"/>
                  <a:pt x="4050792" y="411480"/>
                </a:cubicBezTo>
                <a:cubicBezTo>
                  <a:pt x="4060105" y="413964"/>
                  <a:pt x="4068622" y="419789"/>
                  <a:pt x="4078224" y="420624"/>
                </a:cubicBezTo>
                <a:cubicBezTo>
                  <a:pt x="4139031" y="425912"/>
                  <a:pt x="4200194" y="425838"/>
                  <a:pt x="4261104" y="429768"/>
                </a:cubicBezTo>
                <a:cubicBezTo>
                  <a:pt x="4294700" y="431936"/>
                  <a:pt x="4328160" y="435864"/>
                  <a:pt x="4361688" y="438912"/>
                </a:cubicBezTo>
                <a:cubicBezTo>
                  <a:pt x="4398264" y="448056"/>
                  <a:pt x="4434093" y="461012"/>
                  <a:pt x="4471416" y="466344"/>
                </a:cubicBezTo>
                <a:cubicBezTo>
                  <a:pt x="4492752" y="469392"/>
                  <a:pt x="4514019" y="472970"/>
                  <a:pt x="4535424" y="475488"/>
                </a:cubicBezTo>
                <a:cubicBezTo>
                  <a:pt x="4604956" y="483668"/>
                  <a:pt x="4633659" y="483567"/>
                  <a:pt x="4700016" y="493776"/>
                </a:cubicBezTo>
                <a:cubicBezTo>
                  <a:pt x="4742524" y="500316"/>
                  <a:pt x="4755925" y="507809"/>
                  <a:pt x="4800600" y="512064"/>
                </a:cubicBezTo>
                <a:cubicBezTo>
                  <a:pt x="4846215" y="516408"/>
                  <a:pt x="4892040" y="518160"/>
                  <a:pt x="4937760" y="521208"/>
                </a:cubicBezTo>
                <a:lnTo>
                  <a:pt x="5047488" y="539496"/>
                </a:lnTo>
                <a:cubicBezTo>
                  <a:pt x="5062793" y="542197"/>
                  <a:pt x="5078214" y="544551"/>
                  <a:pt x="5093208" y="548640"/>
                </a:cubicBezTo>
                <a:cubicBezTo>
                  <a:pt x="5111806" y="553712"/>
                  <a:pt x="5129474" y="561856"/>
                  <a:pt x="5148072" y="566928"/>
                </a:cubicBezTo>
                <a:cubicBezTo>
                  <a:pt x="5163066" y="571017"/>
                  <a:pt x="5178906" y="571606"/>
                  <a:pt x="5193792" y="576072"/>
                </a:cubicBezTo>
                <a:cubicBezTo>
                  <a:pt x="5209514" y="580789"/>
                  <a:pt x="5223388" y="591289"/>
                  <a:pt x="5239512" y="594360"/>
                </a:cubicBezTo>
                <a:cubicBezTo>
                  <a:pt x="5337797" y="613081"/>
                  <a:pt x="5392647" y="610762"/>
                  <a:pt x="5486400" y="621792"/>
                </a:cubicBezTo>
                <a:cubicBezTo>
                  <a:pt x="5592890" y="634320"/>
                  <a:pt x="5492658" y="626605"/>
                  <a:pt x="5586984" y="640080"/>
                </a:cubicBezTo>
                <a:cubicBezTo>
                  <a:pt x="5677285" y="652980"/>
                  <a:pt x="5679638" y="647327"/>
                  <a:pt x="5779008" y="658368"/>
                </a:cubicBezTo>
                <a:cubicBezTo>
                  <a:pt x="5797435" y="660415"/>
                  <a:pt x="5815547" y="664693"/>
                  <a:pt x="5833872" y="667512"/>
                </a:cubicBezTo>
                <a:cubicBezTo>
                  <a:pt x="5855174" y="670789"/>
                  <a:pt x="5876675" y="672801"/>
                  <a:pt x="5897880" y="676656"/>
                </a:cubicBezTo>
                <a:cubicBezTo>
                  <a:pt x="5997284" y="694729"/>
                  <a:pt x="5872751" y="699660"/>
                  <a:pt x="6089904" y="713232"/>
                </a:cubicBezTo>
                <a:lnTo>
                  <a:pt x="6236208" y="722376"/>
                </a:lnTo>
                <a:lnTo>
                  <a:pt x="6327648" y="740664"/>
                </a:lnTo>
                <a:cubicBezTo>
                  <a:pt x="6355146" y="746453"/>
                  <a:pt x="6382125" y="754978"/>
                  <a:pt x="6409944" y="758952"/>
                </a:cubicBezTo>
                <a:cubicBezTo>
                  <a:pt x="6446278" y="764143"/>
                  <a:pt x="6483096" y="765048"/>
                  <a:pt x="6519672" y="768096"/>
                </a:cubicBezTo>
                <a:lnTo>
                  <a:pt x="6565392" y="777240"/>
                </a:lnTo>
                <a:cubicBezTo>
                  <a:pt x="6592869" y="783128"/>
                  <a:pt x="6620133" y="790017"/>
                  <a:pt x="6647688" y="795528"/>
                </a:cubicBezTo>
                <a:cubicBezTo>
                  <a:pt x="6665868" y="799164"/>
                  <a:pt x="6684372" y="801036"/>
                  <a:pt x="6702552" y="804672"/>
                </a:cubicBezTo>
                <a:cubicBezTo>
                  <a:pt x="6714875" y="807137"/>
                  <a:pt x="6726687" y="812039"/>
                  <a:pt x="6739128" y="813816"/>
                </a:cubicBezTo>
                <a:cubicBezTo>
                  <a:pt x="6769452" y="818148"/>
                  <a:pt x="6800088" y="819912"/>
                  <a:pt x="6830568" y="822960"/>
                </a:cubicBezTo>
                <a:cubicBezTo>
                  <a:pt x="6870192" y="819912"/>
                  <a:pt x="6913895" y="831589"/>
                  <a:pt x="6949440" y="813816"/>
                </a:cubicBezTo>
                <a:cubicBezTo>
                  <a:pt x="6965336" y="805868"/>
                  <a:pt x="6919900" y="793738"/>
                  <a:pt x="6903720" y="786384"/>
                </a:cubicBezTo>
                <a:cubicBezTo>
                  <a:pt x="6846041" y="760166"/>
                  <a:pt x="6826333" y="767222"/>
                  <a:pt x="6757416" y="758952"/>
                </a:cubicBezTo>
                <a:cubicBezTo>
                  <a:pt x="6711620" y="753456"/>
                  <a:pt x="6575509" y="729477"/>
                  <a:pt x="6620256" y="740664"/>
                </a:cubicBezTo>
                <a:cubicBezTo>
                  <a:pt x="6689288" y="757922"/>
                  <a:pt x="6763063" y="754738"/>
                  <a:pt x="6830568" y="777240"/>
                </a:cubicBezTo>
                <a:cubicBezTo>
                  <a:pt x="6839712" y="780288"/>
                  <a:pt x="6848568" y="784398"/>
                  <a:pt x="6858000" y="786384"/>
                </a:cubicBezTo>
                <a:cubicBezTo>
                  <a:pt x="7047036" y="826181"/>
                  <a:pt x="7018646" y="814878"/>
                  <a:pt x="7251192" y="832104"/>
                </a:cubicBezTo>
                <a:cubicBezTo>
                  <a:pt x="7266432" y="835152"/>
                  <a:pt x="7281582" y="838693"/>
                  <a:pt x="7296912" y="841248"/>
                </a:cubicBezTo>
                <a:cubicBezTo>
                  <a:pt x="7318171" y="844791"/>
                  <a:pt x="7339881" y="845717"/>
                  <a:pt x="7360920" y="850392"/>
                </a:cubicBezTo>
                <a:cubicBezTo>
                  <a:pt x="7394845" y="857931"/>
                  <a:pt x="7427976" y="868680"/>
                  <a:pt x="7461504" y="877824"/>
                </a:cubicBezTo>
                <a:cubicBezTo>
                  <a:pt x="7485888" y="874776"/>
                  <a:pt x="7510479" y="873076"/>
                  <a:pt x="7534656" y="868680"/>
                </a:cubicBezTo>
                <a:cubicBezTo>
                  <a:pt x="7544139" y="866956"/>
                  <a:pt x="7552449" y="859536"/>
                  <a:pt x="7562088" y="859536"/>
                </a:cubicBezTo>
                <a:cubicBezTo>
                  <a:pt x="7626169" y="859536"/>
                  <a:pt x="7690104" y="865632"/>
                  <a:pt x="7754112" y="868680"/>
                </a:cubicBezTo>
                <a:cubicBezTo>
                  <a:pt x="7778496" y="874776"/>
                  <a:pt x="7802397" y="883311"/>
                  <a:pt x="7827264" y="886968"/>
                </a:cubicBezTo>
                <a:cubicBezTo>
                  <a:pt x="7906189" y="898575"/>
                  <a:pt x="8065008" y="914400"/>
                  <a:pt x="8065008" y="914400"/>
                </a:cubicBezTo>
                <a:cubicBezTo>
                  <a:pt x="8083296" y="920496"/>
                  <a:pt x="8101107" y="928273"/>
                  <a:pt x="8119872" y="932688"/>
                </a:cubicBezTo>
                <a:cubicBezTo>
                  <a:pt x="8213008" y="954602"/>
                  <a:pt x="8286629" y="957334"/>
                  <a:pt x="8385048" y="969264"/>
                </a:cubicBezTo>
                <a:cubicBezTo>
                  <a:pt x="8536455" y="987616"/>
                  <a:pt x="8524800" y="991113"/>
                  <a:pt x="8686800" y="1005840"/>
                </a:cubicBezTo>
                <a:cubicBezTo>
                  <a:pt x="8909285" y="1026066"/>
                  <a:pt x="8926431" y="1024207"/>
                  <a:pt x="9144000" y="1033272"/>
                </a:cubicBezTo>
                <a:cubicBezTo>
                  <a:pt x="9362320" y="1057530"/>
                  <a:pt x="9034034" y="1022665"/>
                  <a:pt x="9400032" y="1051560"/>
                </a:cubicBezTo>
                <a:cubicBezTo>
                  <a:pt x="9458083" y="1056143"/>
                  <a:pt x="9515775" y="1064576"/>
                  <a:pt x="9573768" y="1069848"/>
                </a:cubicBezTo>
                <a:cubicBezTo>
                  <a:pt x="9679332" y="1079445"/>
                  <a:pt x="9788424" y="1083118"/>
                  <a:pt x="9893808" y="1088136"/>
                </a:cubicBezTo>
                <a:cubicBezTo>
                  <a:pt x="10052687" y="1065439"/>
                  <a:pt x="9838733" y="1094005"/>
                  <a:pt x="10140696" y="1069848"/>
                </a:cubicBezTo>
                <a:cubicBezTo>
                  <a:pt x="10156188" y="1068609"/>
                  <a:pt x="10171086" y="1063259"/>
                  <a:pt x="10186416" y="1060704"/>
                </a:cubicBezTo>
                <a:cubicBezTo>
                  <a:pt x="10207675" y="1057161"/>
                  <a:pt x="10229088" y="1054608"/>
                  <a:pt x="10250424" y="1051560"/>
                </a:cubicBezTo>
                <a:cubicBezTo>
                  <a:pt x="10447438" y="1059441"/>
                  <a:pt x="10541933" y="1068897"/>
                  <a:pt x="10744200" y="1051560"/>
                </a:cubicBezTo>
                <a:cubicBezTo>
                  <a:pt x="10754501" y="1050677"/>
                  <a:pt x="10832368" y="1021192"/>
                  <a:pt x="10844784" y="1014984"/>
                </a:cubicBezTo>
                <a:cubicBezTo>
                  <a:pt x="10860680" y="1007036"/>
                  <a:pt x="10873643" y="993172"/>
                  <a:pt x="10890504" y="987552"/>
                </a:cubicBezTo>
                <a:cubicBezTo>
                  <a:pt x="10910951" y="980736"/>
                  <a:pt x="10933176" y="981456"/>
                  <a:pt x="10954512" y="978408"/>
                </a:cubicBezTo>
                <a:lnTo>
                  <a:pt x="11055096" y="987552"/>
                </a:lnTo>
                <a:cubicBezTo>
                  <a:pt x="11082560" y="990298"/>
                  <a:pt x="11156909" y="977179"/>
                  <a:pt x="11137392" y="996696"/>
                </a:cubicBezTo>
                <a:cubicBezTo>
                  <a:pt x="11113586" y="1020502"/>
                  <a:pt x="11070336" y="1002792"/>
                  <a:pt x="11036808" y="1005840"/>
                </a:cubicBezTo>
                <a:cubicBezTo>
                  <a:pt x="11024616" y="1008888"/>
                  <a:pt x="11012269" y="1011373"/>
                  <a:pt x="11000232" y="1014984"/>
                </a:cubicBezTo>
                <a:cubicBezTo>
                  <a:pt x="10981768" y="1020523"/>
                  <a:pt x="10964625" y="1032397"/>
                  <a:pt x="10945368" y="1033272"/>
                </a:cubicBezTo>
                <a:cubicBezTo>
                  <a:pt x="10896555" y="1035491"/>
                  <a:pt x="10847832" y="1027176"/>
                  <a:pt x="10799064" y="1024128"/>
                </a:cubicBezTo>
                <a:lnTo>
                  <a:pt x="10570464" y="987552"/>
                </a:lnTo>
                <a:cubicBezTo>
                  <a:pt x="10483094" y="973900"/>
                  <a:pt x="10533733" y="985227"/>
                  <a:pt x="10469880" y="969264"/>
                </a:cubicBezTo>
                <a:cubicBezTo>
                  <a:pt x="10375585" y="1000696"/>
                  <a:pt x="10523029" y="944364"/>
                  <a:pt x="10424160" y="1014984"/>
                </a:cubicBezTo>
                <a:cubicBezTo>
                  <a:pt x="10411513" y="1024017"/>
                  <a:pt x="10393845" y="1022074"/>
                  <a:pt x="10378440" y="1024128"/>
                </a:cubicBezTo>
                <a:cubicBezTo>
                  <a:pt x="10348077" y="1028176"/>
                  <a:pt x="10317480" y="1030224"/>
                  <a:pt x="10287000" y="1033272"/>
                </a:cubicBezTo>
                <a:lnTo>
                  <a:pt x="9546336" y="1024128"/>
                </a:lnTo>
                <a:cubicBezTo>
                  <a:pt x="9527801" y="1023702"/>
                  <a:pt x="9509910" y="1016925"/>
                  <a:pt x="9491472" y="1014984"/>
                </a:cubicBezTo>
                <a:cubicBezTo>
                  <a:pt x="9451949" y="1010824"/>
                  <a:pt x="9412224" y="1008888"/>
                  <a:pt x="9372600" y="1005840"/>
                </a:cubicBezTo>
                <a:cubicBezTo>
                  <a:pt x="9476232" y="1002792"/>
                  <a:pt x="9579819" y="996696"/>
                  <a:pt x="9683496" y="996696"/>
                </a:cubicBezTo>
                <a:cubicBezTo>
                  <a:pt x="10375772" y="996696"/>
                  <a:pt x="9679847" y="1000171"/>
                  <a:pt x="9976104" y="1014984"/>
                </a:cubicBezTo>
                <a:cubicBezTo>
                  <a:pt x="10134519" y="1022905"/>
                  <a:pt x="10293096" y="1027176"/>
                  <a:pt x="10451592" y="1033272"/>
                </a:cubicBezTo>
                <a:lnTo>
                  <a:pt x="10826496" y="1024128"/>
                </a:lnTo>
                <a:cubicBezTo>
                  <a:pt x="10869248" y="1022573"/>
                  <a:pt x="10912313" y="1022017"/>
                  <a:pt x="10954512" y="1014984"/>
                </a:cubicBezTo>
                <a:cubicBezTo>
                  <a:pt x="10967958" y="1012743"/>
                  <a:pt x="10977722" y="999369"/>
                  <a:pt x="10991088" y="996696"/>
                </a:cubicBezTo>
                <a:cubicBezTo>
                  <a:pt x="11024100" y="990094"/>
                  <a:pt x="11058144" y="990600"/>
                  <a:pt x="11091672" y="987552"/>
                </a:cubicBezTo>
                <a:cubicBezTo>
                  <a:pt x="11106912" y="984504"/>
                  <a:pt x="11122314" y="982177"/>
                  <a:pt x="11137392" y="978408"/>
                </a:cubicBezTo>
                <a:cubicBezTo>
                  <a:pt x="11165243" y="971445"/>
                  <a:pt x="11207194" y="957132"/>
                  <a:pt x="11237976" y="950976"/>
                </a:cubicBezTo>
                <a:cubicBezTo>
                  <a:pt x="11271392" y="944293"/>
                  <a:pt x="11305388" y="940493"/>
                  <a:pt x="11338560" y="932688"/>
                </a:cubicBezTo>
                <a:cubicBezTo>
                  <a:pt x="11357325" y="928273"/>
                  <a:pt x="11374521" y="918181"/>
                  <a:pt x="11393424" y="914400"/>
                </a:cubicBezTo>
                <a:cubicBezTo>
                  <a:pt x="11429696" y="907146"/>
                  <a:pt x="11544838" y="893187"/>
                  <a:pt x="11594592" y="886968"/>
                </a:cubicBezTo>
                <a:cubicBezTo>
                  <a:pt x="11603736" y="880872"/>
                  <a:pt x="11611598" y="872155"/>
                  <a:pt x="11622024" y="868680"/>
                </a:cubicBezTo>
                <a:cubicBezTo>
                  <a:pt x="11642546" y="861839"/>
                  <a:pt x="11750116" y="851400"/>
                  <a:pt x="11759184" y="850392"/>
                </a:cubicBezTo>
                <a:cubicBezTo>
                  <a:pt x="11771376" y="847344"/>
                  <a:pt x="11783676" y="844700"/>
                  <a:pt x="11795760" y="841248"/>
                </a:cubicBezTo>
                <a:cubicBezTo>
                  <a:pt x="11805028" y="838600"/>
                  <a:pt x="11813767" y="834124"/>
                  <a:pt x="11823192" y="832104"/>
                </a:cubicBezTo>
                <a:cubicBezTo>
                  <a:pt x="12062426" y="780840"/>
                  <a:pt x="11806692" y="843087"/>
                  <a:pt x="11996928" y="795528"/>
                </a:cubicBezTo>
                <a:cubicBezTo>
                  <a:pt x="12009120" y="792480"/>
                  <a:pt x="12021836" y="791051"/>
                  <a:pt x="12033504" y="786384"/>
                </a:cubicBezTo>
                <a:cubicBezTo>
                  <a:pt x="12088173" y="764516"/>
                  <a:pt x="12063652" y="773287"/>
                  <a:pt x="12106656" y="758952"/>
                </a:cubicBezTo>
                <a:cubicBezTo>
                  <a:pt x="12237712" y="768313"/>
                  <a:pt x="12277453" y="768096"/>
                  <a:pt x="12225528" y="768096"/>
                </a:cubicBezTo>
                <a:lnTo>
                  <a:pt x="12207240" y="1828800"/>
                </a:lnTo>
                <a:lnTo>
                  <a:pt x="0" y="1801368"/>
                </a:lnTo>
                <a:lnTo>
                  <a:pt x="0" y="914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3B45AB-542D-D55F-0AD1-8080C208E06B}"/>
              </a:ext>
            </a:extLst>
          </p:cNvPr>
          <p:cNvSpPr/>
          <p:nvPr/>
        </p:nvSpPr>
        <p:spPr>
          <a:xfrm>
            <a:off x="-49129" y="5023501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171450">
            <a:solidFill>
              <a:srgbClr val="F7F8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7FAD17-4775-0A99-6DB7-9764F2ADDFEE}"/>
              </a:ext>
            </a:extLst>
          </p:cNvPr>
          <p:cNvSpPr/>
          <p:nvPr/>
        </p:nvSpPr>
        <p:spPr>
          <a:xfrm>
            <a:off x="-36942" y="5026040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76200">
            <a:solidFill>
              <a:srgbClr val="ACC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536925" y="2835856"/>
            <a:ext cx="753762" cy="4630277"/>
          </a:xfrm>
          <a:prstGeom prst="snip2SameRect">
            <a:avLst/>
          </a:prstGeom>
          <a:solidFill>
            <a:srgbClr val="ACC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409433" y="4889385"/>
            <a:ext cx="11825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latin typeface="Bitter" pitchFamily="2" charset="0"/>
              </a:rPr>
              <a:t>Lesson  4D: Sunshine Days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FDE8D-A913-FFCE-F0D8-EAAD2EFF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0B6E0-E7C9-55FD-F907-BE99501C6E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7BCFD-71A3-FEEB-DDDB-CB0EE3399F20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8D731-58DD-A657-A172-CBE1AF67E0EA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88A599E1-A20F-6AB6-2050-6F6256B6E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6C080-59BE-1462-64A6-AE0C477180F2}"/>
              </a:ext>
            </a:extLst>
          </p:cNvPr>
          <p:cNvSpPr txBox="1"/>
          <p:nvPr/>
        </p:nvSpPr>
        <p:spPr>
          <a:xfrm>
            <a:off x="5445456" y="1594215"/>
            <a:ext cx="60667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 you notice about the average length of days in each of the seasons?</a:t>
            </a:r>
          </a:p>
        </p:txBody>
      </p:sp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BEF51EFD-E167-6730-D618-92EAC7E2C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22275"/>
            <a:ext cx="4664077" cy="6035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93" y="120434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47ACF-3F8C-F16C-687A-CEE22932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63BC9-1BDE-3DE7-CFE7-D5E182EC68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B40D0-1F97-9915-17CC-EF3B04BB53E8}"/>
              </a:ext>
            </a:extLst>
          </p:cNvPr>
          <p:cNvSpPr txBox="1"/>
          <p:nvPr/>
        </p:nvSpPr>
        <p:spPr>
          <a:xfrm>
            <a:off x="11647593" y="6366393"/>
            <a:ext cx="4590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11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EA7C0-5618-F44F-4CA5-00D371422532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Explore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21EFAEDC-3950-ECE3-FF13-0C42AE9AD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9415E-11F0-4245-A56D-6E002B7A0891}"/>
              </a:ext>
            </a:extLst>
          </p:cNvPr>
          <p:cNvSpPr txBox="1"/>
          <p:nvPr/>
        </p:nvSpPr>
        <p:spPr>
          <a:xfrm>
            <a:off x="928775" y="274021"/>
            <a:ext cx="1033444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atin typeface="Avenir Next LT Pro"/>
              </a:rPr>
              <a:t>4D Average Daylight Hours per Season Answer Key</a:t>
            </a:r>
            <a:endParaRPr lang="en-US" sz="360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901EA-E27F-36E5-E41D-00E34B58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63" y="1455593"/>
            <a:ext cx="6089073" cy="47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0A2D0-C478-6CA6-BBFF-53D4BF7D7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1C6561-18C3-F2A4-D399-1B034D4C5D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E4FE9-6C99-467A-60A9-CCA83E5F019C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12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0D0ED-D991-4968-34C8-E2303F254230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59D711BE-AAC9-0C46-16C4-DC0204BA2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53E49-334B-B263-D5EF-C8201D8D807B}"/>
              </a:ext>
            </a:extLst>
          </p:cNvPr>
          <p:cNvSpPr txBox="1"/>
          <p:nvPr/>
        </p:nvSpPr>
        <p:spPr>
          <a:xfrm>
            <a:off x="520101" y="1961802"/>
            <a:ext cx="7427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does this affect what we do after school in the different seasons?</a:t>
            </a:r>
          </a:p>
        </p:txBody>
      </p:sp>
      <p:pic>
        <p:nvPicPr>
          <p:cNvPr id="9" name="Picture 8" descr="Child with school bag">
            <a:extLst>
              <a:ext uri="{FF2B5EF4-FFF2-40B4-BE49-F238E27FC236}">
                <a16:creationId xmlns:a16="http://schemas.microsoft.com/office/drawing/2014/main" id="{FBC7C2BD-03D7-8FBB-AD92-DF30B593F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6" r="29079"/>
          <a:stretch/>
        </p:blipFill>
        <p:spPr>
          <a:xfrm>
            <a:off x="8467678" y="0"/>
            <a:ext cx="3724321" cy="62319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3245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5C965-F903-84F2-8F03-8FD051C37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CAAB1-357A-A145-0DB1-BD6BC2D56B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C7E51-D64F-9B10-D81A-52CDC3DC7903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13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55B2A-71AB-55C9-B498-C7A6487A8B6F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1ED4AFFF-4B73-B6E3-A844-26295F637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2632D-9BF8-0554-21EC-013C51397E9E}"/>
              </a:ext>
            </a:extLst>
          </p:cNvPr>
          <p:cNvSpPr txBox="1"/>
          <p:nvPr/>
        </p:nvSpPr>
        <p:spPr>
          <a:xfrm>
            <a:off x="4423377" y="1223138"/>
            <a:ext cx="71449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does this pattern of changing daylight and changing weather affect plant growth during the year?</a:t>
            </a:r>
          </a:p>
        </p:txBody>
      </p:sp>
      <p:pic>
        <p:nvPicPr>
          <p:cNvPr id="5122" name="Picture 2" descr="Ashy&amp;#32;sunflower&amp;#95;1">
            <a:extLst>
              <a:ext uri="{FF2B5EF4-FFF2-40B4-BE49-F238E27FC236}">
                <a16:creationId xmlns:a16="http://schemas.microsoft.com/office/drawing/2014/main" id="{3375A998-AE3C-C100-2C82-917C2E95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96165" cy="62319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9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4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BEF0D-5785-ADC2-F2F7-E4BBF9D3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969366-8919-68CE-02DC-8A447A8411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9B2C7-CA21-14F7-6850-453F4F33CDD6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14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E91F7-6FDD-50D7-601D-6E8B5FA49CF9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BDF26A29-0C88-67E4-E8E7-1E932C2C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8159C9-4088-1259-0711-D1827E5A9E91}"/>
              </a:ext>
            </a:extLst>
          </p:cNvPr>
          <p:cNvSpPr txBox="1"/>
          <p:nvPr/>
        </p:nvSpPr>
        <p:spPr>
          <a:xfrm>
            <a:off x="348565" y="376198"/>
            <a:ext cx="66800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venir Next LT Pro" panose="020B0504020202020204" pitchFamily="34" charset="0"/>
              </a:rPr>
              <a:t>What was the effect of little to no sunlight on the seedling?</a:t>
            </a:r>
          </a:p>
          <a:p>
            <a:pPr algn="ctr"/>
            <a:endParaRPr lang="en-US" sz="4000">
              <a:latin typeface="Avenir Next LT Pro" panose="020B0504020202020204" pitchFamily="34" charset="0"/>
            </a:endParaRPr>
          </a:p>
          <a:p>
            <a:pPr algn="ctr"/>
            <a:r>
              <a:rPr lang="en-US" sz="4000">
                <a:latin typeface="Avenir Next LT Pro" panose="020B0504020202020204" pitchFamily="34" charset="0"/>
              </a:rPr>
              <a:t> What happened to the seedling? </a:t>
            </a:r>
          </a:p>
          <a:p>
            <a:pPr algn="ctr"/>
            <a:endParaRPr lang="en-US" sz="4000">
              <a:latin typeface="Avenir Next LT Pro" panose="020B0504020202020204" pitchFamily="34" charset="0"/>
            </a:endParaRPr>
          </a:p>
          <a:p>
            <a:pPr algn="ctr"/>
            <a:r>
              <a:rPr lang="en-US" sz="4000">
                <a:latin typeface="Avenir Next LT Pro" panose="020B0504020202020204" pitchFamily="34" charset="0"/>
              </a:rPr>
              <a:t>What was the effect of more sunlight?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38243-21CE-CFAC-0DCD-F9BE46DEF1D8}"/>
              </a:ext>
            </a:extLst>
          </p:cNvPr>
          <p:cNvGrpSpPr/>
          <p:nvPr/>
        </p:nvGrpSpPr>
        <p:grpSpPr>
          <a:xfrm>
            <a:off x="7395225" y="1618796"/>
            <a:ext cx="4400534" cy="3147117"/>
            <a:chOff x="1922928" y="435280"/>
            <a:chExt cx="8346143" cy="5400446"/>
          </a:xfrm>
        </p:grpSpPr>
        <p:pic>
          <p:nvPicPr>
            <p:cNvPr id="8" name="Picture 7" descr="Table&#10;&#10;AI-generated content may be incorrect.">
              <a:extLst>
                <a:ext uri="{FF2B5EF4-FFF2-40B4-BE49-F238E27FC236}">
                  <a16:creationId xmlns:a16="http://schemas.microsoft.com/office/drawing/2014/main" id="{A40E70CD-F4C5-039C-66D8-64CD3812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928" y="435280"/>
              <a:ext cx="4173071" cy="5400446"/>
            </a:xfrm>
            <a:prstGeom prst="rect">
              <a:avLst/>
            </a:prstGeom>
          </p:spPr>
        </p:pic>
        <p:pic>
          <p:nvPicPr>
            <p:cNvPr id="9" name="Picture 8" descr="Table&#10;&#10;AI-generated content may be incorrect.">
              <a:extLst>
                <a:ext uri="{FF2B5EF4-FFF2-40B4-BE49-F238E27FC236}">
                  <a16:creationId xmlns:a16="http://schemas.microsoft.com/office/drawing/2014/main" id="{0E3A0649-79E0-7CEA-8ED1-88A41A0A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435280"/>
              <a:ext cx="4173072" cy="5400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13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F1512-4A04-8AC3-3968-5E3F41EA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BA467-AB46-4CF4-639D-373940FB23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CEA43-4B34-9171-B448-FCB838362D20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15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E86B5-269C-C810-E765-C9E58D81121D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78948A17-BD62-A756-7FF7-1110D50B5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7894-33F7-35D1-6F64-D4A14ABEBAC8}"/>
              </a:ext>
            </a:extLst>
          </p:cNvPr>
          <p:cNvSpPr txBox="1"/>
          <p:nvPr/>
        </p:nvSpPr>
        <p:spPr>
          <a:xfrm>
            <a:off x="5193064" y="635505"/>
            <a:ext cx="668003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venir Next LT Pro" panose="020B0504020202020204" pitchFamily="34" charset="0"/>
              </a:rPr>
              <a:t>How does the weather you saw affect plant growth?</a:t>
            </a:r>
          </a:p>
          <a:p>
            <a:pPr algn="ctr"/>
            <a:endParaRPr lang="en-US" sz="4000">
              <a:latin typeface="Avenir Next LT Pro" panose="020B0504020202020204" pitchFamily="34" charset="0"/>
            </a:endParaRPr>
          </a:p>
          <a:p>
            <a:pPr algn="ctr"/>
            <a:r>
              <a:rPr lang="en-US" sz="4000">
                <a:latin typeface="Avenir Next LT Pro" panose="020B0504020202020204" pitchFamily="34" charset="0"/>
              </a:rPr>
              <a:t>How did the temperature change each season? </a:t>
            </a:r>
          </a:p>
          <a:p>
            <a:pPr algn="ctr"/>
            <a:endParaRPr lang="en-US" sz="4000">
              <a:latin typeface="Avenir Next LT Pro" panose="020B0504020202020204" pitchFamily="34" charset="0"/>
            </a:endParaRPr>
          </a:p>
          <a:p>
            <a:pPr algn="ctr"/>
            <a:r>
              <a:rPr lang="en-US" sz="4000">
                <a:latin typeface="Avenir Next LT Pro" panose="020B0504020202020204" pitchFamily="34" charset="0"/>
              </a:rPr>
              <a:t>How did the weather change?</a:t>
            </a:r>
          </a:p>
        </p:txBody>
      </p:sp>
      <p:pic>
        <p:nvPicPr>
          <p:cNvPr id="11" name="Picture 10" descr="Table&#10;&#10;AI-generated content may be incorrect.">
            <a:extLst>
              <a:ext uri="{FF2B5EF4-FFF2-40B4-BE49-F238E27FC236}">
                <a16:creationId xmlns:a16="http://schemas.microsoft.com/office/drawing/2014/main" id="{B802AD17-7E09-256B-51A6-8EE96C2B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2" r="3880" b="3666"/>
          <a:stretch/>
        </p:blipFill>
        <p:spPr>
          <a:xfrm>
            <a:off x="318904" y="1268110"/>
            <a:ext cx="4827298" cy="37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7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0A86-FD87-F041-E95C-B8416B4B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AA50E2-0DB6-4EF5-43F7-795738BF17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D47A4-A2BD-48B2-BCC8-25683DA8F509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16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F756C-2635-CDCE-C44C-3CF231BCAD4F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Elaborate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5EE7F-08B6-7C71-7EDB-2E89968CD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69197" y="122275"/>
            <a:ext cx="8656805" cy="6109653"/>
          </a:xfrm>
          <a:prstGeom prst="rect">
            <a:avLst/>
          </a:prstGeom>
        </p:spPr>
      </p:pic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2452DF8A-DE79-AFAE-77CB-B0ADB5A54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7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EDE4-9ADC-EAA3-C20E-7C4EE5641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C5EF51-E1D5-2384-E3AF-496C97C1BF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5A0B-F417-B29A-1076-0C91B7F07977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17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FBA79-0753-626D-F301-582D8CD15632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Evaluate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9C07D1E5-99D5-268F-4E29-79FE567F0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19AE9-6D0F-0BDE-3BB2-D272C6688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80" y="105209"/>
            <a:ext cx="888249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43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5341-5EB1-C5E5-73AE-C48D2491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45EF80-ACBB-AE88-2EE8-B39445EA9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4F2D4-9A4F-DA05-9C96-C877DAFFAE6B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18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E829E-6577-5DAE-1E12-CD31C5693876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Evaluate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D42D989B-FE8C-696E-DF14-9C262C08D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8712F-FB2A-D4ED-3519-14B284D920EF}"/>
              </a:ext>
            </a:extLst>
          </p:cNvPr>
          <p:cNvSpPr txBox="1"/>
          <p:nvPr/>
        </p:nvSpPr>
        <p:spPr>
          <a:xfrm>
            <a:off x="3049138" y="1323412"/>
            <a:ext cx="6093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Think-Pair-Share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26A56-ADB8-47FD-0877-2AF97FE2CDD8}"/>
              </a:ext>
            </a:extLst>
          </p:cNvPr>
          <p:cNvSpPr txBox="1"/>
          <p:nvPr/>
        </p:nvSpPr>
        <p:spPr>
          <a:xfrm>
            <a:off x="2010201" y="2606301"/>
            <a:ext cx="81715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Identify which of the images is in the winter season and which is in the spring</a:t>
            </a:r>
          </a:p>
        </p:txBody>
      </p:sp>
    </p:spTree>
    <p:extLst>
      <p:ext uri="{BB962C8B-B14F-4D97-AF65-F5344CB8AC3E}">
        <p14:creationId xmlns:p14="http://schemas.microsoft.com/office/powerpoint/2010/main" val="319266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146C-AD02-B8E8-EE83-BC8D685A7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5AA681-6B85-7020-2E82-FD82966BA7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456AD-4A30-DF70-965B-321C062E6AE6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19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39FAE-3B0D-EAAC-93E5-1A0B8C9B7C48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Evaluate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8DB7BA7-F6A8-6322-D330-CE8EC31E4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F24AF8-488A-059B-66BF-62C3B2B97DBB}"/>
              </a:ext>
            </a:extLst>
          </p:cNvPr>
          <p:cNvSpPr txBox="1"/>
          <p:nvPr/>
        </p:nvSpPr>
        <p:spPr>
          <a:xfrm>
            <a:off x="2010201" y="2606301"/>
            <a:ext cx="8171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Make an acrostic poem using the letters S, U, 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F3D24C-7F47-5C78-A588-E5F272F84493}"/>
              </a:ext>
            </a:extLst>
          </p:cNvPr>
          <p:cNvGrpSpPr/>
          <p:nvPr/>
        </p:nvGrpSpPr>
        <p:grpSpPr>
          <a:xfrm>
            <a:off x="1949300" y="220720"/>
            <a:ext cx="8293399" cy="657225"/>
            <a:chOff x="1733481" y="200089"/>
            <a:chExt cx="8293399" cy="6572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016D56-3004-0C6D-86A6-FCB78ABDFB74}"/>
                </a:ext>
              </a:extLst>
            </p:cNvPr>
            <p:cNvSpPr txBox="1"/>
            <p:nvPr/>
          </p:nvSpPr>
          <p:spPr>
            <a:xfrm>
              <a:off x="1733481" y="236313"/>
              <a:ext cx="74105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atin typeface="Avenir Next LT Pro"/>
                </a:rPr>
                <a:t>Optional: Cross-Curricular Extension</a:t>
              </a:r>
              <a:endParaRPr lang="en-US" sz="3200"/>
            </a:p>
          </p:txBody>
        </p:sp>
        <p:pic>
          <p:nvPicPr>
            <p:cNvPr id="10" name="Picture 9" descr="A picture containing clipart&#10;&#10;AI-generated content may be incorrect.">
              <a:extLst>
                <a:ext uri="{FF2B5EF4-FFF2-40B4-BE49-F238E27FC236}">
                  <a16:creationId xmlns:a16="http://schemas.microsoft.com/office/drawing/2014/main" id="{EBA181CB-8C4F-D089-9AE2-7124106E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3455" y="200089"/>
              <a:ext cx="73342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39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6CEE-146D-3776-8273-4ED6CCEAC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8EF16-D794-E11E-5D33-849680CE30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2FA52-9A8E-E263-4620-564AD9D905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34243-38EF-5DDB-CBAD-C14DF8BA27FA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5CE81-F27C-4A44-8053-1C8FAAD3E2E3}"/>
              </a:ext>
            </a:extLst>
          </p:cNvPr>
          <p:cNvSpPr txBox="1"/>
          <p:nvPr/>
        </p:nvSpPr>
        <p:spPr>
          <a:xfrm>
            <a:off x="822364" y="1347886"/>
            <a:ext cx="6658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65FFB-DC38-E92F-8CF3-0A2D2D5AF33A}"/>
              </a:ext>
            </a:extLst>
          </p:cNvPr>
          <p:cNvSpPr txBox="1"/>
          <p:nvPr/>
        </p:nvSpPr>
        <p:spPr>
          <a:xfrm>
            <a:off x="593146" y="2498013"/>
            <a:ext cx="71171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atin typeface="Avenir Next LT Pro" panose="020B0504020202020204" pitchFamily="34" charset="0"/>
              </a:rPr>
              <a:t>When do we have the most sun during the year?</a:t>
            </a:r>
          </a:p>
        </p:txBody>
      </p:sp>
      <p:pic>
        <p:nvPicPr>
          <p:cNvPr id="11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3F523ABD-87A4-134D-2B7E-1C22FB120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pic>
        <p:nvPicPr>
          <p:cNvPr id="4100" name="Picture 4" descr="062813&amp;#32;sassman&amp;#32;wildflower&amp;#32;tour-49">
            <a:extLst>
              <a:ext uri="{FF2B5EF4-FFF2-40B4-BE49-F238E27FC236}">
                <a16:creationId xmlns:a16="http://schemas.microsoft.com/office/drawing/2014/main" id="{729ACB5B-7BE2-B1C5-3FA1-96EEC357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66" y="0"/>
            <a:ext cx="4151734" cy="62319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D7BF-4956-22AC-1FEA-512BB1E8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25EFE4-9715-FE80-CDA8-4E0B744D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76A29-1E7E-535D-04CD-D8ED216A28FD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93AC1-110C-8080-D4D1-57CADDF3502B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Engage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BA823-D959-7E0F-4C50-401D3A102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69197" y="122275"/>
            <a:ext cx="8656805" cy="6109653"/>
          </a:xfrm>
          <a:prstGeom prst="rect">
            <a:avLst/>
          </a:prstGeom>
        </p:spPr>
      </p:pic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7214D557-9C17-A250-3C08-BE585ADDF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DEFD6-40B5-F27F-8A3B-2025C470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D00936-8A00-8F84-ED79-A2EC41807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4C5C0-889A-23D3-0F2D-5BBFB9B14A5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21D24-8C5F-F8FA-F6E1-F13463EB9A7D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Engage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617FB358-6972-6342-57E8-6C21C2852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pic>
        <p:nvPicPr>
          <p:cNvPr id="8" name="Picture 7" descr="A picture containing text, person, screenshot&#10;&#10;AI-generated content may be incorrect.">
            <a:extLst>
              <a:ext uri="{FF2B5EF4-FFF2-40B4-BE49-F238E27FC236}">
                <a16:creationId xmlns:a16="http://schemas.microsoft.com/office/drawing/2014/main" id="{DACD822D-ED9C-BFF3-4552-B6CD9087F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22275"/>
            <a:ext cx="4656990" cy="6026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4C3BB3-C677-E6A8-9D1B-C389AEE58D18}"/>
              </a:ext>
            </a:extLst>
          </p:cNvPr>
          <p:cNvSpPr txBox="1"/>
          <p:nvPr/>
        </p:nvSpPr>
        <p:spPr>
          <a:xfrm>
            <a:off x="4738102" y="504131"/>
            <a:ext cx="69294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Is this a photo of summer or winter?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Is it daylight or dark?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Is it darker at the same time of day in winter?</a:t>
            </a:r>
          </a:p>
        </p:txBody>
      </p:sp>
      <p:pic>
        <p:nvPicPr>
          <p:cNvPr id="3" name="Picture 2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86E59021-9EA7-78CD-AE0A-CC5B18818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0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C38D3-435C-F311-D16A-797A34111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C443EC-287A-2236-E79E-5A3447A518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C2147-ED80-9EB1-AC37-6140999D6DCA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F153-9573-C7CC-0CAB-BDE12E56C473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Engage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EFEA46B6-5FCB-8F47-F848-11D32CCB2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55E46C-A3C1-70F4-C90F-A799C192AB05}"/>
              </a:ext>
            </a:extLst>
          </p:cNvPr>
          <p:cNvSpPr txBox="1"/>
          <p:nvPr/>
        </p:nvSpPr>
        <p:spPr>
          <a:xfrm>
            <a:off x="313899" y="1968895"/>
            <a:ext cx="60732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Can you play outside after dinner in the winter? Why not?</a:t>
            </a:r>
          </a:p>
        </p:txBody>
      </p:sp>
      <p:pic>
        <p:nvPicPr>
          <p:cNvPr id="11" name="Picture 10" descr="Children wearing capes running to toys">
            <a:extLst>
              <a:ext uri="{FF2B5EF4-FFF2-40B4-BE49-F238E27FC236}">
                <a16:creationId xmlns:a16="http://schemas.microsoft.com/office/drawing/2014/main" id="{F5E56F78-557F-0976-36C1-70226624F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r="13053"/>
          <a:stretch/>
        </p:blipFill>
        <p:spPr>
          <a:xfrm>
            <a:off x="6387152" y="0"/>
            <a:ext cx="5804848" cy="62461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6493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2BAC-5103-902D-4BEF-0BFB561A5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944D42-DCFD-7283-5B18-60B17ED797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F1A4C-30EC-C3C8-98E1-7549F23F85B0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FF7D8-8F32-9A74-C657-0F858B24AE63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Engage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D8E8D5CF-B4A2-B197-5113-B8388946F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12C6A-13F9-A7B9-2887-70D7685A6AC4}"/>
              </a:ext>
            </a:extLst>
          </p:cNvPr>
          <p:cNvSpPr txBox="1"/>
          <p:nvPr/>
        </p:nvSpPr>
        <p:spPr>
          <a:xfrm>
            <a:off x="4162567" y="2339265"/>
            <a:ext cx="76574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Does it get darker sooner or later in winter?</a:t>
            </a:r>
          </a:p>
        </p:txBody>
      </p:sp>
      <p:pic>
        <p:nvPicPr>
          <p:cNvPr id="1026" name="Picture 2" descr="rocky&amp;#32;falls&amp;#32;snow&amp;#32;020108002">
            <a:extLst>
              <a:ext uri="{FF2B5EF4-FFF2-40B4-BE49-F238E27FC236}">
                <a16:creationId xmlns:a16="http://schemas.microsoft.com/office/drawing/2014/main" id="{DC471197-5907-5532-CE0B-C15F6A20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2567" cy="624819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8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8670A-B08B-CBF6-4641-B6CFB2F6A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EA4E33-D0D6-943B-120F-A850B45830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2EE73-56B1-9107-CFCE-178262D9B221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2A862-C5DF-A095-1070-240C9E467FBF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Explore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59000BB4-888A-5ABD-C4D7-EC9B23420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D58234-B143-CA55-8E30-D4514D52C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9" y="246114"/>
            <a:ext cx="11001682" cy="55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A9424-DDD5-CB36-126A-F19A054A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32AD99-46A7-09CF-DC18-6D3BACAD4B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6993F-46BD-F9CC-6C4C-C369BDD61C9F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07BCC-A653-0B0E-2541-5CBE2AA6963B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Explore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01EF615C-FAD7-14D1-EEC9-41B025CD5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DF4F0-EF33-1EF6-8F28-0B2408378826}"/>
              </a:ext>
            </a:extLst>
          </p:cNvPr>
          <p:cNvSpPr txBox="1"/>
          <p:nvPr/>
        </p:nvSpPr>
        <p:spPr>
          <a:xfrm>
            <a:off x="928775" y="1895003"/>
            <a:ext cx="103344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Count</a:t>
            </a:r>
            <a:r>
              <a:rPr lang="en-US" sz="4800">
                <a:latin typeface="Avenir Next LT Pro" panose="020B0504020202020204" pitchFamily="34" charset="0"/>
              </a:rPr>
              <a:t> out the number of sticky notes for the number of daylight hours for your assigned season.</a:t>
            </a:r>
          </a:p>
        </p:txBody>
      </p:sp>
    </p:spTree>
    <p:extLst>
      <p:ext uri="{BB962C8B-B14F-4D97-AF65-F5344CB8AC3E}">
        <p14:creationId xmlns:p14="http://schemas.microsoft.com/office/powerpoint/2010/main" val="40409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7277-618C-0E7B-BFBF-C26CB85C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84187D-C65D-3099-C573-E9F3FAEDE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8CB31-F623-E974-1D66-C7A673B167B5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55E83-FB07-BEF3-2EB8-0D6B9D7349A1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4D Sunshine Days: Explain</a:t>
            </a:r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60F84668-ACD2-8E36-AAA6-FE738C6EA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8490"/>
          <a:stretch/>
        </p:blipFill>
        <p:spPr>
          <a:xfrm>
            <a:off x="85344" y="6283432"/>
            <a:ext cx="526443" cy="535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8E784-C7B5-FF07-97D6-E1806F3EC6B0}"/>
              </a:ext>
            </a:extLst>
          </p:cNvPr>
          <p:cNvSpPr txBox="1"/>
          <p:nvPr/>
        </p:nvSpPr>
        <p:spPr>
          <a:xfrm>
            <a:off x="1070052" y="1962704"/>
            <a:ext cx="1005189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>
                <a:latin typeface="Avenir Next LT Pro"/>
              </a:rPr>
              <a:t>What do you notice about the length of days throughout the year from season to season?</a:t>
            </a:r>
          </a:p>
        </p:txBody>
      </p:sp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5344" y="39314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2025-06-23T16:00:03Z</dcterms:created>
  <dcterms:modified xsi:type="dcterms:W3CDTF">2025-07-21T16:56:43Z</dcterms:modified>
</cp:coreProperties>
</file>